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Masters/slideMaster97.xml" ContentType="application/vnd.openxmlformats-officedocument.presentationml.slideMaster+xml"/>
  <Override PartName="/ppt/slideMasters/slideMaster98.xml" ContentType="application/vnd.openxmlformats-officedocument.presentationml.slideMaster+xml"/>
  <Override PartName="/ppt/slideMasters/slideMaster99.xml" ContentType="application/vnd.openxmlformats-officedocument.presentationml.slideMaster+xml"/>
  <Override PartName="/ppt/slideMasters/slideMaster10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6.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7.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8.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1.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4.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5.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6.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7.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theme/theme43.xml" ContentType="application/vnd.openxmlformats-officedocument.theme+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theme/theme44.xml" ContentType="application/vnd.openxmlformats-officedocument.theme+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45.xml" ContentType="application/vnd.openxmlformats-officedocument.theme+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theme/theme49.xml" ContentType="application/vnd.openxmlformats-officedocument.theme+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theme/theme50.xml" ContentType="application/vnd.openxmlformats-officedocument.theme+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theme/theme51.xml" ContentType="application/vnd.openxmlformats-officedocument.theme+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theme/theme52.xml" ContentType="application/vnd.openxmlformats-officedocument.theme+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3.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4.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theme/theme55.xml" ContentType="application/vnd.openxmlformats-officedocument.theme+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theme/theme56.xml" ContentType="application/vnd.openxmlformats-officedocument.theme+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theme/theme57.xml" ContentType="application/vnd.openxmlformats-officedocument.theme+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58.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theme/theme59.xml" ContentType="application/vnd.openxmlformats-officedocument.theme+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theme/theme60.xml" ContentType="application/vnd.openxmlformats-officedocument.theme+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62.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3.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theme/theme64.xml" ContentType="application/vnd.openxmlformats-officedocument.theme+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theme/theme65.xml" ContentType="application/vnd.openxmlformats-officedocument.theme+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theme/theme66.xml" ContentType="application/vnd.openxmlformats-officedocument.theme+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theme/theme67.xml" ContentType="application/vnd.openxmlformats-officedocument.theme+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theme/theme68.xml" ContentType="application/vnd.openxmlformats-officedocument.theme+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theme/theme69.xml" ContentType="application/vnd.openxmlformats-officedocument.theme+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70.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theme/theme71.xml" ContentType="application/vnd.openxmlformats-officedocument.theme+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2.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3.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theme/theme74.xml" ContentType="application/vnd.openxmlformats-officedocument.theme+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theme/theme75.xml" ContentType="application/vnd.openxmlformats-officedocument.theme+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theme/theme76.xml" ContentType="application/vnd.openxmlformats-officedocument.theme+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theme/theme77.xml" ContentType="application/vnd.openxmlformats-officedocument.theme+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theme/theme78.xml" ContentType="application/vnd.openxmlformats-officedocument.theme+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theme/theme79.xml" ContentType="application/vnd.openxmlformats-officedocument.theme+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theme/theme80.xml" ContentType="application/vnd.openxmlformats-officedocument.theme+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theme/theme81.xml" ContentType="application/vnd.openxmlformats-officedocument.theme+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82.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3.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theme/theme84.xml" ContentType="application/vnd.openxmlformats-officedocument.theme+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theme/theme85.xml" ContentType="application/vnd.openxmlformats-officedocument.theme+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theme/theme86.xml" ContentType="application/vnd.openxmlformats-officedocument.theme+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theme/theme87.xml" ContentType="application/vnd.openxmlformats-officedocument.theme+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theme/theme88.xml" ContentType="application/vnd.openxmlformats-officedocument.theme+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89.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theme/theme90.xml" ContentType="application/vnd.openxmlformats-officedocument.theme+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theme/theme91.xml" ContentType="application/vnd.openxmlformats-officedocument.theme+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theme/theme94.xml" ContentType="application/vnd.openxmlformats-officedocument.theme+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theme/theme95.xml" ContentType="application/vnd.openxmlformats-officedocument.theme+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theme/theme96.xml" ContentType="application/vnd.openxmlformats-officedocument.theme+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theme/theme97.xml" ContentType="application/vnd.openxmlformats-officedocument.theme+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theme/theme98.xml" ContentType="application/vnd.openxmlformats-officedocument.theme+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theme/theme99.xml" ContentType="application/vnd.openxmlformats-officedocument.theme+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theme/theme100.xml" ContentType="application/vnd.openxmlformats-officedocument.theme+xml"/>
  <Override PartName="/ppt/theme/theme101.xml" ContentType="application/vnd.openxmlformats-officedocument.theme+xml"/>
  <Override PartName="/ppt/theme/theme10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notesSlides/notesSlide26.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theme/themeOverride1.xml" ContentType="application/vnd.openxmlformats-officedocument.themeOverride+xml"/>
  <Override PartName="/ppt/charts/chart6.xml" ContentType="application/vnd.openxmlformats-officedocument.drawingml.chart+xml"/>
  <Override PartName="/ppt/theme/themeOverride2.xml" ContentType="application/vnd.openxmlformats-officedocument.themeOverride+xml"/>
  <Override PartName="/ppt/tags/tag2.xml" ContentType="application/vnd.openxmlformats-officedocument.presentationml.tags+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7.xml" ContentType="application/vnd.openxmlformats-officedocument.drawingml.chart+xml"/>
  <Override PartName="/ppt/theme/themeOverride3.xml" ContentType="application/vnd.openxmlformats-officedocument.themeOverride+xml"/>
  <Override PartName="/ppt/notesSlides/notesSlide41.xml" ContentType="application/vnd.openxmlformats-officedocument.presentationml.notesSlide+xml"/>
  <Override PartName="/ppt/charts/chart8.xml" ContentType="application/vnd.openxmlformats-officedocument.drawingml.chart+xml"/>
  <Override PartName="/ppt/theme/themeOverride4.xml" ContentType="application/vnd.openxmlformats-officedocument.themeOverride+xml"/>
  <Override PartName="/ppt/charts/chart9.xml" ContentType="application/vnd.openxmlformats-officedocument.drawingml.chart+xml"/>
  <Override PartName="/ppt/theme/themeOverride5.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10.xml" ContentType="application/vnd.openxmlformats-officedocument.drawingml.chart+xml"/>
  <Override PartName="/ppt/charts/chart11.xml" ContentType="application/vnd.openxmlformats-officedocument.drawingml.chart+xml"/>
  <Override PartName="/ppt/theme/themeOverride6.xml" ContentType="application/vnd.openxmlformats-officedocument.themeOverride+xml"/>
  <Override PartName="/ppt/notesSlides/notesSlide44.xml" ContentType="application/vnd.openxmlformats-officedocument.presentationml.notesSlide+xml"/>
  <Override PartName="/ppt/charts/chart12.xml" ContentType="application/vnd.openxmlformats-officedocument.drawingml.chart+xml"/>
  <Override PartName="/ppt/theme/themeOverride7.xml" ContentType="application/vnd.openxmlformats-officedocument.themeOverride+xml"/>
  <Override PartName="/ppt/drawings/drawing1.xml" ContentType="application/vnd.openxmlformats-officedocument.drawingml.chartshapes+xml"/>
  <Override PartName="/ppt/notesSlides/notesSlide45.xml" ContentType="application/vnd.openxmlformats-officedocument.presentationml.notesSlide+xml"/>
  <Override PartName="/ppt/charts/chart13.xml" ContentType="application/vnd.openxmlformats-officedocument.drawingml.chart+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4.xml" ContentType="application/vnd.openxmlformats-officedocument.drawingml.chart+xml"/>
  <Override PartName="/ppt/drawings/drawing2.xml" ContentType="application/vnd.openxmlformats-officedocument.drawingml.chartshapes+xml"/>
  <Override PartName="/ppt/charts/chart15.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16.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17.xml" ContentType="application/vnd.openxmlformats-officedocument.drawingml.chart+xml"/>
  <Override PartName="/ppt/charts/style5.xml" ContentType="application/vnd.ms-office.chartstyle+xml"/>
  <Override PartName="/ppt/charts/colors5.xml" ContentType="application/vnd.ms-office.chartcolorstyle+xml"/>
  <Override PartName="/ppt/charts/chart18.xml" ContentType="application/vnd.openxmlformats-officedocument.drawingml.chart+xml"/>
  <Override PartName="/ppt/charts/style6.xml" ContentType="application/vnd.ms-office.chartstyle+xml"/>
  <Override PartName="/ppt/charts/colors6.xml" ContentType="application/vnd.ms-office.chartcolorstyle+xml"/>
  <Override PartName="/ppt/charts/chart19.xml" ContentType="application/vnd.openxmlformats-officedocument.drawingml.chart+xml"/>
  <Override PartName="/ppt/charts/style7.xml" ContentType="application/vnd.ms-office.chartstyle+xml"/>
  <Override PartName="/ppt/charts/colors7.xml" ContentType="application/vnd.ms-office.chartcolorstyle+xml"/>
  <Override PartName="/ppt/charts/chart20.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tags/tag6.xml" ContentType="application/vnd.openxmlformats-officedocument.presentationml.tags+xml"/>
  <Override PartName="/ppt/notesSlides/notesSlide99.xml" ContentType="application/vnd.openxmlformats-officedocument.presentationml.notesSlide+xml"/>
  <Override PartName="/ppt/tags/tag7.xml" ContentType="application/vnd.openxmlformats-officedocument.presentationml.tags+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charts/chart21.xml" ContentType="application/vnd.openxmlformats-officedocument.drawingml.chart+xml"/>
  <Override PartName="/ppt/theme/themeOverride8.xml" ContentType="application/vnd.openxmlformats-officedocument.themeOverr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52" r:id="rId23"/>
    <p:sldMasterId id="2147485665" r:id="rId24"/>
    <p:sldMasterId id="2147485714" r:id="rId25"/>
    <p:sldMasterId id="2147486472" r:id="rId26"/>
    <p:sldMasterId id="2147486594" r:id="rId27"/>
    <p:sldMasterId id="2147486871" r:id="rId28"/>
    <p:sldMasterId id="2147487120" r:id="rId29"/>
    <p:sldMasterId id="2147487144" r:id="rId30"/>
    <p:sldMasterId id="2147487194" r:id="rId31"/>
    <p:sldMasterId id="2147487206" r:id="rId32"/>
    <p:sldMasterId id="2147487258" r:id="rId33"/>
    <p:sldMasterId id="2147487471" r:id="rId34"/>
    <p:sldMasterId id="2147487574" r:id="rId35"/>
    <p:sldMasterId id="2147487623" r:id="rId36"/>
    <p:sldMasterId id="2147487743" r:id="rId37"/>
    <p:sldMasterId id="2147488072" r:id="rId38"/>
    <p:sldMasterId id="2147488085" r:id="rId39"/>
    <p:sldMasterId id="2147488097" r:id="rId40"/>
    <p:sldMasterId id="2147488265" r:id="rId41"/>
    <p:sldMasterId id="2147488316" r:id="rId42"/>
    <p:sldMasterId id="2147488340" r:id="rId43"/>
    <p:sldMasterId id="2147488378" r:id="rId44"/>
    <p:sldMasterId id="2147488559" r:id="rId45"/>
    <p:sldMasterId id="2147488624" r:id="rId46"/>
    <p:sldMasterId id="2147488637" r:id="rId47"/>
    <p:sldMasterId id="2147488747" r:id="rId48"/>
    <p:sldMasterId id="2147488978" r:id="rId49"/>
    <p:sldMasterId id="2147488991" r:id="rId50"/>
    <p:sldMasterId id="2147489016" r:id="rId51"/>
    <p:sldMasterId id="2147489028" r:id="rId52"/>
    <p:sldMasterId id="2147489084" r:id="rId53"/>
    <p:sldMasterId id="2147489216" r:id="rId54"/>
    <p:sldMasterId id="2147489228" r:id="rId55"/>
    <p:sldMasterId id="2147489252" r:id="rId56"/>
    <p:sldMasterId id="2147489265" r:id="rId57"/>
    <p:sldMasterId id="2147489277" r:id="rId58"/>
    <p:sldMasterId id="2147489289" r:id="rId59"/>
    <p:sldMasterId id="2147489421" r:id="rId60"/>
    <p:sldMasterId id="2147489426" r:id="rId61"/>
    <p:sldMasterId id="2147489439" r:id="rId62"/>
    <p:sldMasterId id="2147489464" r:id="rId63"/>
    <p:sldMasterId id="2147489477" r:id="rId64"/>
    <p:sldMasterId id="2147489495" r:id="rId65"/>
    <p:sldMasterId id="2147489547" r:id="rId66"/>
    <p:sldMasterId id="2147489550" r:id="rId67"/>
    <p:sldMasterId id="2147489562" r:id="rId68"/>
    <p:sldMasterId id="2147489587" r:id="rId69"/>
    <p:sldMasterId id="2147489611" r:id="rId70"/>
    <p:sldMasterId id="2147489624" r:id="rId71"/>
    <p:sldMasterId id="2147489640" r:id="rId72"/>
    <p:sldMasterId id="2147489643" r:id="rId73"/>
    <p:sldMasterId id="2147489655" r:id="rId74"/>
    <p:sldMasterId id="2147489713" r:id="rId75"/>
    <p:sldMasterId id="2147489726" r:id="rId76"/>
    <p:sldMasterId id="2147489739" r:id="rId77"/>
    <p:sldMasterId id="2147489752" r:id="rId78"/>
    <p:sldMasterId id="2147489757" r:id="rId79"/>
    <p:sldMasterId id="2147489769" r:id="rId80"/>
    <p:sldMasterId id="2147489782" r:id="rId81"/>
    <p:sldMasterId id="2147489794" r:id="rId82"/>
    <p:sldMasterId id="2147489805" r:id="rId83"/>
    <p:sldMasterId id="2147489818" r:id="rId84"/>
    <p:sldMasterId id="2147489843" r:id="rId85"/>
    <p:sldMasterId id="2147489856" r:id="rId86"/>
    <p:sldMasterId id="2147489870" r:id="rId87"/>
    <p:sldMasterId id="2147489874" r:id="rId88"/>
    <p:sldMasterId id="2147489886" r:id="rId89"/>
    <p:sldMasterId id="2147489898" r:id="rId90"/>
    <p:sldMasterId id="2147489910" r:id="rId91"/>
    <p:sldMasterId id="2147489922" r:id="rId92"/>
    <p:sldMasterId id="2147489925" r:id="rId93"/>
    <p:sldMasterId id="2147489938" r:id="rId94"/>
    <p:sldMasterId id="2147489950" r:id="rId95"/>
    <p:sldMasterId id="2147489953" r:id="rId96"/>
    <p:sldMasterId id="2147489958" r:id="rId97"/>
    <p:sldMasterId id="2147489970" r:id="rId98"/>
    <p:sldMasterId id="2147489982" r:id="rId99"/>
    <p:sldMasterId id="2147489985" r:id="rId100"/>
  </p:sldMasterIdLst>
  <p:notesMasterIdLst>
    <p:notesMasterId r:id="rId581"/>
  </p:notesMasterIdLst>
  <p:handoutMasterIdLst>
    <p:handoutMasterId r:id="rId582"/>
  </p:handoutMasterIdLst>
  <p:sldIdLst>
    <p:sldId id="7035" r:id="rId101"/>
    <p:sldId id="5219" r:id="rId102"/>
    <p:sldId id="5218" r:id="rId103"/>
    <p:sldId id="6819" r:id="rId104"/>
    <p:sldId id="5220" r:id="rId105"/>
    <p:sldId id="5221" r:id="rId106"/>
    <p:sldId id="5222" r:id="rId107"/>
    <p:sldId id="5223" r:id="rId108"/>
    <p:sldId id="4457" r:id="rId109"/>
    <p:sldId id="4436" r:id="rId110"/>
    <p:sldId id="5529" r:id="rId111"/>
    <p:sldId id="4696" r:id="rId112"/>
    <p:sldId id="5742" r:id="rId113"/>
    <p:sldId id="6179" r:id="rId114"/>
    <p:sldId id="5835" r:id="rId115"/>
    <p:sldId id="7252" r:id="rId116"/>
    <p:sldId id="6660" r:id="rId117"/>
    <p:sldId id="7037" r:id="rId118"/>
    <p:sldId id="7038" r:id="rId119"/>
    <p:sldId id="5715" r:id="rId120"/>
    <p:sldId id="6768" r:id="rId121"/>
    <p:sldId id="7040" r:id="rId122"/>
    <p:sldId id="6511" r:id="rId123"/>
    <p:sldId id="6042" r:id="rId124"/>
    <p:sldId id="5992" r:id="rId125"/>
    <p:sldId id="5224" r:id="rId126"/>
    <p:sldId id="5225" r:id="rId127"/>
    <p:sldId id="5232" r:id="rId128"/>
    <p:sldId id="7091" r:id="rId129"/>
    <p:sldId id="7092" r:id="rId130"/>
    <p:sldId id="7093" r:id="rId131"/>
    <p:sldId id="7104" r:id="rId132"/>
    <p:sldId id="5227" r:id="rId133"/>
    <p:sldId id="5226" r:id="rId134"/>
    <p:sldId id="5228" r:id="rId135"/>
    <p:sldId id="7253" r:id="rId136"/>
    <p:sldId id="7153" r:id="rId137"/>
    <p:sldId id="6304" r:id="rId138"/>
    <p:sldId id="6303" r:id="rId139"/>
    <p:sldId id="6923" r:id="rId140"/>
    <p:sldId id="5374" r:id="rId141"/>
    <p:sldId id="7254" r:id="rId142"/>
    <p:sldId id="5233" r:id="rId143"/>
    <p:sldId id="7239" r:id="rId144"/>
    <p:sldId id="6593" r:id="rId145"/>
    <p:sldId id="6594" r:id="rId146"/>
    <p:sldId id="7255" r:id="rId147"/>
    <p:sldId id="7256" r:id="rId148"/>
    <p:sldId id="5744" r:id="rId149"/>
    <p:sldId id="5746" r:id="rId150"/>
    <p:sldId id="3582" r:id="rId151"/>
    <p:sldId id="3583" r:id="rId152"/>
    <p:sldId id="1179" r:id="rId153"/>
    <p:sldId id="6905" r:id="rId154"/>
    <p:sldId id="3584" r:id="rId155"/>
    <p:sldId id="6050" r:id="rId156"/>
    <p:sldId id="3586" r:id="rId157"/>
    <p:sldId id="3848" r:id="rId158"/>
    <p:sldId id="3585" r:id="rId159"/>
    <p:sldId id="7021" r:id="rId160"/>
    <p:sldId id="7024" r:id="rId161"/>
    <p:sldId id="5654" r:id="rId162"/>
    <p:sldId id="7022" r:id="rId163"/>
    <p:sldId id="7023" r:id="rId164"/>
    <p:sldId id="3853" r:id="rId165"/>
    <p:sldId id="5751" r:id="rId166"/>
    <p:sldId id="7154" r:id="rId167"/>
    <p:sldId id="4143" r:id="rId168"/>
    <p:sldId id="4144" r:id="rId169"/>
    <p:sldId id="6661" r:id="rId170"/>
    <p:sldId id="6963" r:id="rId171"/>
    <p:sldId id="6964" r:id="rId172"/>
    <p:sldId id="5210" r:id="rId173"/>
    <p:sldId id="7025" r:id="rId174"/>
    <p:sldId id="5215" r:id="rId175"/>
    <p:sldId id="6614" r:id="rId176"/>
    <p:sldId id="5754" r:id="rId177"/>
    <p:sldId id="5234" r:id="rId178"/>
    <p:sldId id="5235" r:id="rId179"/>
    <p:sldId id="5236" r:id="rId180"/>
    <p:sldId id="6852" r:id="rId181"/>
    <p:sldId id="5238" r:id="rId182"/>
    <p:sldId id="5239" r:id="rId183"/>
    <p:sldId id="5240" r:id="rId184"/>
    <p:sldId id="5241" r:id="rId185"/>
    <p:sldId id="7257" r:id="rId186"/>
    <p:sldId id="5724" r:id="rId187"/>
    <p:sldId id="7258" r:id="rId188"/>
    <p:sldId id="5205" r:id="rId189"/>
    <p:sldId id="5245" r:id="rId190"/>
    <p:sldId id="5246" r:id="rId191"/>
    <p:sldId id="5247" r:id="rId192"/>
    <p:sldId id="5248" r:id="rId193"/>
    <p:sldId id="5249" r:id="rId194"/>
    <p:sldId id="5509" r:id="rId195"/>
    <p:sldId id="6156" r:id="rId196"/>
    <p:sldId id="7026" r:id="rId197"/>
    <p:sldId id="5251" r:id="rId198"/>
    <p:sldId id="6051" r:id="rId199"/>
    <p:sldId id="5253" r:id="rId200"/>
    <p:sldId id="5254" r:id="rId201"/>
    <p:sldId id="5540" r:id="rId202"/>
    <p:sldId id="6595" r:id="rId203"/>
    <p:sldId id="6369" r:id="rId204"/>
    <p:sldId id="6370" r:id="rId205"/>
    <p:sldId id="7247" r:id="rId206"/>
    <p:sldId id="5465" r:id="rId207"/>
    <p:sldId id="6052" r:id="rId208"/>
    <p:sldId id="5260" r:id="rId209"/>
    <p:sldId id="5261" r:id="rId210"/>
    <p:sldId id="5263" r:id="rId211"/>
    <p:sldId id="5264" r:id="rId212"/>
    <p:sldId id="5265" r:id="rId213"/>
    <p:sldId id="6054" r:id="rId214"/>
    <p:sldId id="7233" r:id="rId215"/>
    <p:sldId id="7212" r:id="rId216"/>
    <p:sldId id="7213" r:id="rId217"/>
    <p:sldId id="7214" r:id="rId218"/>
    <p:sldId id="5290" r:id="rId219"/>
    <p:sldId id="6577" r:id="rId220"/>
    <p:sldId id="6596" r:id="rId221"/>
    <p:sldId id="5976" r:id="rId222"/>
    <p:sldId id="5269" r:id="rId223"/>
    <p:sldId id="5274" r:id="rId224"/>
    <p:sldId id="3759" r:id="rId225"/>
    <p:sldId id="5979" r:id="rId226"/>
    <p:sldId id="5593" r:id="rId227"/>
    <p:sldId id="6055" r:id="rId228"/>
    <p:sldId id="552" r:id="rId229"/>
    <p:sldId id="754" r:id="rId230"/>
    <p:sldId id="6759" r:id="rId231"/>
    <p:sldId id="7235" r:id="rId232"/>
    <p:sldId id="6056" r:id="rId233"/>
    <p:sldId id="6057" r:id="rId234"/>
    <p:sldId id="6491" r:id="rId235"/>
    <p:sldId id="6656" r:id="rId236"/>
    <p:sldId id="7234" r:id="rId237"/>
    <p:sldId id="5756" r:id="rId238"/>
    <p:sldId id="7285" r:id="rId239"/>
    <p:sldId id="7286" r:id="rId240"/>
    <p:sldId id="7287" r:id="rId241"/>
    <p:sldId id="922" r:id="rId242"/>
    <p:sldId id="7288" r:id="rId243"/>
    <p:sldId id="7292" r:id="rId244"/>
    <p:sldId id="6053" r:id="rId245"/>
    <p:sldId id="7095" r:id="rId246"/>
    <p:sldId id="7259" r:id="rId247"/>
    <p:sldId id="6007" r:id="rId248"/>
    <p:sldId id="6008" r:id="rId249"/>
    <p:sldId id="6009" r:id="rId250"/>
    <p:sldId id="6010" r:id="rId251"/>
    <p:sldId id="6011" r:id="rId252"/>
    <p:sldId id="6012" r:id="rId253"/>
    <p:sldId id="6013" r:id="rId254"/>
    <p:sldId id="6015" r:id="rId255"/>
    <p:sldId id="7260" r:id="rId256"/>
    <p:sldId id="7097" r:id="rId257"/>
    <p:sldId id="1047" r:id="rId258"/>
    <p:sldId id="1048" r:id="rId259"/>
    <p:sldId id="7098" r:id="rId260"/>
    <p:sldId id="1050" r:id="rId261"/>
    <p:sldId id="7099" r:id="rId262"/>
    <p:sldId id="6017" r:id="rId263"/>
    <p:sldId id="6018" r:id="rId264"/>
    <p:sldId id="6019" r:id="rId265"/>
    <p:sldId id="6020" r:id="rId266"/>
    <p:sldId id="6021" r:id="rId267"/>
    <p:sldId id="6022" r:id="rId268"/>
    <p:sldId id="6023" r:id="rId269"/>
    <p:sldId id="6024" r:id="rId270"/>
    <p:sldId id="5312" r:id="rId271"/>
    <p:sldId id="6058" r:id="rId272"/>
    <p:sldId id="6059" r:id="rId273"/>
    <p:sldId id="6060" r:id="rId274"/>
    <p:sldId id="3372" r:id="rId275"/>
    <p:sldId id="5759" r:id="rId276"/>
    <p:sldId id="5834" r:id="rId277"/>
    <p:sldId id="5837" r:id="rId278"/>
    <p:sldId id="6965" r:id="rId279"/>
    <p:sldId id="7240" r:id="rId280"/>
    <p:sldId id="6061" r:id="rId281"/>
    <p:sldId id="6930" r:id="rId282"/>
    <p:sldId id="7043" r:id="rId283"/>
    <p:sldId id="6544" r:id="rId284"/>
    <p:sldId id="1317" r:id="rId285"/>
    <p:sldId id="1303" r:id="rId286"/>
    <p:sldId id="1296" r:id="rId287"/>
    <p:sldId id="1282" r:id="rId288"/>
    <p:sldId id="1077" r:id="rId289"/>
    <p:sldId id="1334" r:id="rId290"/>
    <p:sldId id="1313" r:id="rId291"/>
    <p:sldId id="1324" r:id="rId292"/>
    <p:sldId id="1332" r:id="rId293"/>
    <p:sldId id="6647" r:id="rId294"/>
    <p:sldId id="6493" r:id="rId295"/>
    <p:sldId id="993" r:id="rId296"/>
    <p:sldId id="6664" r:id="rId297"/>
    <p:sldId id="6028" r:id="rId298"/>
    <p:sldId id="6029" r:id="rId299"/>
    <p:sldId id="6030" r:id="rId300"/>
    <p:sldId id="7042" r:id="rId301"/>
    <p:sldId id="5351" r:id="rId302"/>
    <p:sldId id="6547" r:id="rId303"/>
    <p:sldId id="5471" r:id="rId304"/>
    <p:sldId id="6938" r:id="rId305"/>
    <p:sldId id="6939" r:id="rId306"/>
    <p:sldId id="6940" r:id="rId307"/>
    <p:sldId id="6767" r:id="rId308"/>
    <p:sldId id="6941" r:id="rId309"/>
    <p:sldId id="6942" r:id="rId310"/>
    <p:sldId id="6959" r:id="rId311"/>
    <p:sldId id="6960" r:id="rId312"/>
    <p:sldId id="7041" r:id="rId313"/>
    <p:sldId id="6957" r:id="rId314"/>
    <p:sldId id="7241" r:id="rId315"/>
    <p:sldId id="6948" r:id="rId316"/>
    <p:sldId id="6949" r:id="rId317"/>
    <p:sldId id="3926" r:id="rId318"/>
    <p:sldId id="6950" r:id="rId319"/>
    <p:sldId id="6951" r:id="rId320"/>
    <p:sldId id="6952" r:id="rId321"/>
    <p:sldId id="6665" r:id="rId322"/>
    <p:sldId id="6935" r:id="rId323"/>
    <p:sldId id="6936" r:id="rId324"/>
    <p:sldId id="6937" r:id="rId325"/>
    <p:sldId id="7157" r:id="rId326"/>
    <p:sldId id="7158" r:id="rId327"/>
    <p:sldId id="7159" r:id="rId328"/>
    <p:sldId id="7034" r:id="rId329"/>
    <p:sldId id="7141" r:id="rId330"/>
    <p:sldId id="7236" r:id="rId331"/>
    <p:sldId id="7039" r:id="rId332"/>
    <p:sldId id="7237" r:id="rId333"/>
    <p:sldId id="7162" r:id="rId334"/>
    <p:sldId id="7163" r:id="rId335"/>
    <p:sldId id="7164" r:id="rId336"/>
    <p:sldId id="7165" r:id="rId337"/>
    <p:sldId id="7166" r:id="rId338"/>
    <p:sldId id="7167" r:id="rId339"/>
    <p:sldId id="7168" r:id="rId340"/>
    <p:sldId id="7169" r:id="rId341"/>
    <p:sldId id="7171" r:id="rId342"/>
    <p:sldId id="7232" r:id="rId343"/>
    <p:sldId id="7138" r:id="rId344"/>
    <p:sldId id="7172" r:id="rId345"/>
    <p:sldId id="7173" r:id="rId346"/>
    <p:sldId id="832" r:id="rId347"/>
    <p:sldId id="7174" r:id="rId348"/>
    <p:sldId id="7175" r:id="rId349"/>
    <p:sldId id="7176" r:id="rId350"/>
    <p:sldId id="7177" r:id="rId351"/>
    <p:sldId id="7178" r:id="rId352"/>
    <p:sldId id="7179" r:id="rId353"/>
    <p:sldId id="7180" r:id="rId354"/>
    <p:sldId id="7181" r:id="rId355"/>
    <p:sldId id="7182" r:id="rId356"/>
    <p:sldId id="7291" r:id="rId357"/>
    <p:sldId id="7185" r:id="rId358"/>
    <p:sldId id="6597" r:id="rId359"/>
    <p:sldId id="586" r:id="rId360"/>
    <p:sldId id="575" r:id="rId361"/>
    <p:sldId id="683" r:id="rId362"/>
    <p:sldId id="6598" r:id="rId363"/>
    <p:sldId id="6599" r:id="rId364"/>
    <p:sldId id="6600" r:id="rId365"/>
    <p:sldId id="6359" r:id="rId366"/>
    <p:sldId id="6063" r:id="rId367"/>
    <p:sldId id="6064" r:id="rId368"/>
    <p:sldId id="3792" r:id="rId369"/>
    <p:sldId id="7243" r:id="rId370"/>
    <p:sldId id="7242" r:id="rId371"/>
    <p:sldId id="5614" r:id="rId372"/>
    <p:sldId id="6955" r:id="rId373"/>
    <p:sldId id="6306" r:id="rId374"/>
    <p:sldId id="5779" r:id="rId375"/>
    <p:sldId id="5368" r:id="rId376"/>
    <p:sldId id="5771" r:id="rId377"/>
    <p:sldId id="6519" r:id="rId378"/>
    <p:sldId id="5775" r:id="rId379"/>
    <p:sldId id="5776" r:id="rId380"/>
    <p:sldId id="5700" r:id="rId381"/>
    <p:sldId id="6659" r:id="rId382"/>
    <p:sldId id="6038" r:id="rId383"/>
    <p:sldId id="7060" r:id="rId384"/>
    <p:sldId id="7121" r:id="rId385"/>
    <p:sldId id="7275" r:id="rId386"/>
    <p:sldId id="7276" r:id="rId387"/>
    <p:sldId id="7278" r:id="rId388"/>
    <p:sldId id="7279" r:id="rId389"/>
    <p:sldId id="7280" r:id="rId390"/>
    <p:sldId id="7281" r:id="rId391"/>
    <p:sldId id="7282" r:id="rId392"/>
    <p:sldId id="7283" r:id="rId393"/>
    <p:sldId id="7284" r:id="rId394"/>
    <p:sldId id="7290" r:id="rId395"/>
    <p:sldId id="5359" r:id="rId396"/>
    <p:sldId id="5952" r:id="rId397"/>
    <p:sldId id="5006" r:id="rId398"/>
    <p:sldId id="6667" r:id="rId399"/>
    <p:sldId id="6655" r:id="rId400"/>
    <p:sldId id="5855" r:id="rId401"/>
    <p:sldId id="5409" r:id="rId402"/>
    <p:sldId id="6668" r:id="rId403"/>
    <p:sldId id="6640" r:id="rId404"/>
    <p:sldId id="6641" r:id="rId405"/>
    <p:sldId id="6651" r:id="rId406"/>
    <p:sldId id="6652" r:id="rId407"/>
    <p:sldId id="6571" r:id="rId408"/>
    <p:sldId id="6572" r:id="rId409"/>
    <p:sldId id="6574" r:id="rId410"/>
    <p:sldId id="6653" r:id="rId411"/>
    <p:sldId id="6611" r:id="rId412"/>
    <p:sldId id="6309" r:id="rId413"/>
    <p:sldId id="6310" r:id="rId414"/>
    <p:sldId id="6311" r:id="rId415"/>
    <p:sldId id="6312" r:id="rId416"/>
    <p:sldId id="6313" r:id="rId417"/>
    <p:sldId id="6314" r:id="rId418"/>
    <p:sldId id="6315" r:id="rId419"/>
    <p:sldId id="6316" r:id="rId420"/>
    <p:sldId id="6317" r:id="rId421"/>
    <p:sldId id="6318" r:id="rId422"/>
    <p:sldId id="6319" r:id="rId423"/>
    <p:sldId id="6320" r:id="rId424"/>
    <p:sldId id="6321" r:id="rId425"/>
    <p:sldId id="6322" r:id="rId426"/>
    <p:sldId id="6323" r:id="rId427"/>
    <p:sldId id="6324" r:id="rId428"/>
    <p:sldId id="6325" r:id="rId429"/>
    <p:sldId id="6326" r:id="rId430"/>
    <p:sldId id="6327" r:id="rId431"/>
    <p:sldId id="6328" r:id="rId432"/>
    <p:sldId id="6615" r:id="rId433"/>
    <p:sldId id="397" r:id="rId434"/>
    <p:sldId id="349" r:id="rId435"/>
    <p:sldId id="301" r:id="rId436"/>
    <p:sldId id="307" r:id="rId437"/>
    <p:sldId id="345" r:id="rId438"/>
    <p:sldId id="309" r:id="rId439"/>
    <p:sldId id="310" r:id="rId440"/>
    <p:sldId id="314" r:id="rId441"/>
    <p:sldId id="317" r:id="rId442"/>
    <p:sldId id="390" r:id="rId443"/>
    <p:sldId id="318" r:id="rId444"/>
    <p:sldId id="353" r:id="rId445"/>
    <p:sldId id="320" r:id="rId446"/>
    <p:sldId id="321" r:id="rId447"/>
    <p:sldId id="373" r:id="rId448"/>
    <p:sldId id="391" r:id="rId449"/>
    <p:sldId id="326" r:id="rId450"/>
    <p:sldId id="401" r:id="rId451"/>
    <p:sldId id="6616" r:id="rId452"/>
    <p:sldId id="6975" r:id="rId453"/>
    <p:sldId id="256" r:id="rId454"/>
    <p:sldId id="257" r:id="rId455"/>
    <p:sldId id="259" r:id="rId456"/>
    <p:sldId id="260" r:id="rId457"/>
    <p:sldId id="261" r:id="rId458"/>
    <p:sldId id="262" r:id="rId459"/>
    <p:sldId id="263" r:id="rId460"/>
    <p:sldId id="264" r:id="rId461"/>
    <p:sldId id="265" r:id="rId462"/>
    <p:sldId id="267" r:id="rId463"/>
    <p:sldId id="268" r:id="rId464"/>
    <p:sldId id="270" r:id="rId465"/>
    <p:sldId id="271" r:id="rId466"/>
    <p:sldId id="273" r:id="rId467"/>
    <p:sldId id="281" r:id="rId468"/>
    <p:sldId id="283" r:id="rId469"/>
    <p:sldId id="7027" r:id="rId470"/>
    <p:sldId id="285" r:id="rId471"/>
    <p:sldId id="286" r:id="rId472"/>
    <p:sldId id="287" r:id="rId473"/>
    <p:sldId id="288" r:id="rId474"/>
    <p:sldId id="289" r:id="rId475"/>
    <p:sldId id="290" r:id="rId476"/>
    <p:sldId id="6772" r:id="rId477"/>
    <p:sldId id="292" r:id="rId478"/>
    <p:sldId id="6977" r:id="rId479"/>
    <p:sldId id="6329" r:id="rId480"/>
    <p:sldId id="6330" r:id="rId481"/>
    <p:sldId id="6331" r:id="rId482"/>
    <p:sldId id="6332" r:id="rId483"/>
    <p:sldId id="6333" r:id="rId484"/>
    <p:sldId id="6334" r:id="rId485"/>
    <p:sldId id="6335" r:id="rId486"/>
    <p:sldId id="6587" r:id="rId487"/>
    <p:sldId id="1242" r:id="rId488"/>
    <p:sldId id="1252" r:id="rId489"/>
    <p:sldId id="1224" r:id="rId490"/>
    <p:sldId id="5285" r:id="rId491"/>
    <p:sldId id="6337" r:id="rId492"/>
    <p:sldId id="6336" r:id="rId493"/>
    <p:sldId id="6338" r:id="rId494"/>
    <p:sldId id="452" r:id="rId495"/>
    <p:sldId id="6339" r:id="rId496"/>
    <p:sldId id="6340" r:id="rId497"/>
    <p:sldId id="6341" r:id="rId498"/>
    <p:sldId id="6342" r:id="rId499"/>
    <p:sldId id="6343" r:id="rId500"/>
    <p:sldId id="6605" r:id="rId501"/>
    <p:sldId id="6344" r:id="rId502"/>
    <p:sldId id="6345" r:id="rId503"/>
    <p:sldId id="284" r:id="rId504"/>
    <p:sldId id="323" r:id="rId505"/>
    <p:sldId id="324" r:id="rId506"/>
    <p:sldId id="6604" r:id="rId507"/>
    <p:sldId id="6346" r:id="rId508"/>
    <p:sldId id="6347" r:id="rId509"/>
    <p:sldId id="6348" r:id="rId510"/>
    <p:sldId id="6583" r:id="rId511"/>
    <p:sldId id="6584" r:id="rId512"/>
    <p:sldId id="6585" r:id="rId513"/>
    <p:sldId id="6586" r:id="rId514"/>
    <p:sldId id="6589" r:id="rId515"/>
    <p:sldId id="6590" r:id="rId516"/>
    <p:sldId id="6349" r:id="rId517"/>
    <p:sldId id="6592" r:id="rId518"/>
    <p:sldId id="6638" r:id="rId519"/>
    <p:sldId id="5790" r:id="rId520"/>
    <p:sldId id="5791" r:id="rId521"/>
    <p:sldId id="5792" r:id="rId522"/>
    <p:sldId id="5793" r:id="rId523"/>
    <p:sldId id="5794" r:id="rId524"/>
    <p:sldId id="5795" r:id="rId525"/>
    <p:sldId id="5796" r:id="rId526"/>
    <p:sldId id="5797" r:id="rId527"/>
    <p:sldId id="5798" r:id="rId528"/>
    <p:sldId id="5799" r:id="rId529"/>
    <p:sldId id="5800" r:id="rId530"/>
    <p:sldId id="5801" r:id="rId531"/>
    <p:sldId id="1863" r:id="rId532"/>
    <p:sldId id="6036" r:id="rId533"/>
    <p:sldId id="6232" r:id="rId534"/>
    <p:sldId id="6617" r:id="rId535"/>
    <p:sldId id="6618" r:id="rId536"/>
    <p:sldId id="6619" r:id="rId537"/>
    <p:sldId id="6620" r:id="rId538"/>
    <p:sldId id="6621" r:id="rId539"/>
    <p:sldId id="6622" r:id="rId540"/>
    <p:sldId id="6669" r:id="rId541"/>
    <p:sldId id="6623" r:id="rId542"/>
    <p:sldId id="6670" r:id="rId543"/>
    <p:sldId id="6672" r:id="rId544"/>
    <p:sldId id="6671" r:id="rId545"/>
    <p:sldId id="6637" r:id="rId546"/>
    <p:sldId id="6624" r:id="rId547"/>
    <p:sldId id="6081" r:id="rId548"/>
    <p:sldId id="6082" r:id="rId549"/>
    <p:sldId id="6097" r:id="rId550"/>
    <p:sldId id="6209" r:id="rId551"/>
    <p:sldId id="6625" r:id="rId552"/>
    <p:sldId id="6626" r:id="rId553"/>
    <p:sldId id="6749" r:id="rId554"/>
    <p:sldId id="6750" r:id="rId555"/>
    <p:sldId id="6751" r:id="rId556"/>
    <p:sldId id="6752" r:id="rId557"/>
    <p:sldId id="6753" r:id="rId558"/>
    <p:sldId id="6754" r:id="rId559"/>
    <p:sldId id="6755" r:id="rId560"/>
    <p:sldId id="6756" r:id="rId561"/>
    <p:sldId id="6633" r:id="rId562"/>
    <p:sldId id="6634" r:id="rId563"/>
    <p:sldId id="6757" r:id="rId564"/>
    <p:sldId id="6635" r:id="rId565"/>
    <p:sldId id="6758" r:id="rId566"/>
    <p:sldId id="5914" r:id="rId567"/>
    <p:sldId id="5915" r:id="rId568"/>
    <p:sldId id="6507" r:id="rId569"/>
    <p:sldId id="6636" r:id="rId570"/>
    <p:sldId id="6531" r:id="rId571"/>
    <p:sldId id="6086" r:id="rId572"/>
    <p:sldId id="6040" r:id="rId573"/>
    <p:sldId id="6486" r:id="rId574"/>
    <p:sldId id="6487" r:id="rId575"/>
    <p:sldId id="6488" r:id="rId576"/>
    <p:sldId id="6489" r:id="rId577"/>
    <p:sldId id="5829" r:id="rId578"/>
    <p:sldId id="6508" r:id="rId579"/>
    <p:sldId id="6639" r:id="rId580"/>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0432FF"/>
    <a:srgbClr val="1A5712"/>
    <a:srgbClr val="8C0000"/>
    <a:srgbClr val="FF00C4"/>
    <a:srgbClr val="948A54"/>
    <a:srgbClr val="2A55D6"/>
    <a:srgbClr val="663D63"/>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993" autoAdjust="0"/>
    <p:restoredTop sz="95556" autoAdjust="0"/>
  </p:normalViewPr>
  <p:slideViewPr>
    <p:cSldViewPr>
      <p:cViewPr varScale="1">
        <p:scale>
          <a:sx n="104" d="100"/>
          <a:sy n="104" d="100"/>
        </p:scale>
        <p:origin x="2432" y="1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7.xml"/><Relationship Id="rId21" Type="http://schemas.openxmlformats.org/officeDocument/2006/relationships/slideMaster" Target="slideMasters/slideMaster21.xml"/><Relationship Id="rId324" Type="http://schemas.openxmlformats.org/officeDocument/2006/relationships/slide" Target="slides/slide224.xml"/><Relationship Id="rId531" Type="http://schemas.openxmlformats.org/officeDocument/2006/relationships/slide" Target="slides/slide431.xml"/><Relationship Id="rId170" Type="http://schemas.openxmlformats.org/officeDocument/2006/relationships/slide" Target="slides/slide70.xml"/><Relationship Id="rId268" Type="http://schemas.openxmlformats.org/officeDocument/2006/relationships/slide" Target="slides/slide168.xml"/><Relationship Id="rId475" Type="http://schemas.openxmlformats.org/officeDocument/2006/relationships/slide" Target="slides/slide375.xml"/><Relationship Id="rId32" Type="http://schemas.openxmlformats.org/officeDocument/2006/relationships/slideMaster" Target="slideMasters/slideMaster32.xml"/><Relationship Id="rId128" Type="http://schemas.openxmlformats.org/officeDocument/2006/relationships/slide" Target="slides/slide28.xml"/><Relationship Id="rId335" Type="http://schemas.openxmlformats.org/officeDocument/2006/relationships/slide" Target="slides/slide235.xml"/><Relationship Id="rId542" Type="http://schemas.openxmlformats.org/officeDocument/2006/relationships/slide" Target="slides/slide442.xml"/><Relationship Id="rId181" Type="http://schemas.openxmlformats.org/officeDocument/2006/relationships/slide" Target="slides/slide81.xml"/><Relationship Id="rId402" Type="http://schemas.openxmlformats.org/officeDocument/2006/relationships/slide" Target="slides/slide302.xml"/><Relationship Id="rId279" Type="http://schemas.openxmlformats.org/officeDocument/2006/relationships/slide" Target="slides/slide179.xml"/><Relationship Id="rId486" Type="http://schemas.openxmlformats.org/officeDocument/2006/relationships/slide" Target="slides/slide386.xml"/><Relationship Id="rId43" Type="http://schemas.openxmlformats.org/officeDocument/2006/relationships/slideMaster" Target="slideMasters/slideMaster43.xml"/><Relationship Id="rId139" Type="http://schemas.openxmlformats.org/officeDocument/2006/relationships/slide" Target="slides/slide39.xml"/><Relationship Id="rId346" Type="http://schemas.openxmlformats.org/officeDocument/2006/relationships/slide" Target="slides/slide246.xml"/><Relationship Id="rId553" Type="http://schemas.openxmlformats.org/officeDocument/2006/relationships/slide" Target="slides/slide453.xml"/><Relationship Id="rId192" Type="http://schemas.openxmlformats.org/officeDocument/2006/relationships/slide" Target="slides/slide92.xml"/><Relationship Id="rId206" Type="http://schemas.openxmlformats.org/officeDocument/2006/relationships/slide" Target="slides/slide106.xml"/><Relationship Id="rId413" Type="http://schemas.openxmlformats.org/officeDocument/2006/relationships/slide" Target="slides/slide313.xml"/><Relationship Id="rId497" Type="http://schemas.openxmlformats.org/officeDocument/2006/relationships/slide" Target="slides/slide397.xml"/><Relationship Id="rId357" Type="http://schemas.openxmlformats.org/officeDocument/2006/relationships/slide" Target="slides/slide257.xml"/><Relationship Id="rId54" Type="http://schemas.openxmlformats.org/officeDocument/2006/relationships/slideMaster" Target="slideMasters/slideMaster54.xml"/><Relationship Id="rId217" Type="http://schemas.openxmlformats.org/officeDocument/2006/relationships/slide" Target="slides/slide117.xml"/><Relationship Id="rId564" Type="http://schemas.openxmlformats.org/officeDocument/2006/relationships/slide" Target="slides/slide464.xml"/><Relationship Id="rId424" Type="http://schemas.openxmlformats.org/officeDocument/2006/relationships/slide" Target="slides/slide324.xml"/><Relationship Id="rId270" Type="http://schemas.openxmlformats.org/officeDocument/2006/relationships/slide" Target="slides/slide170.xml"/><Relationship Id="rId65" Type="http://schemas.openxmlformats.org/officeDocument/2006/relationships/slideMaster" Target="slideMasters/slideMaster65.xml"/><Relationship Id="rId130" Type="http://schemas.openxmlformats.org/officeDocument/2006/relationships/slide" Target="slides/slide30.xml"/><Relationship Id="rId368" Type="http://schemas.openxmlformats.org/officeDocument/2006/relationships/slide" Target="slides/slide268.xml"/><Relationship Id="rId575" Type="http://schemas.openxmlformats.org/officeDocument/2006/relationships/slide" Target="slides/slide475.xml"/><Relationship Id="rId228" Type="http://schemas.openxmlformats.org/officeDocument/2006/relationships/slide" Target="slides/slide128.xml"/><Relationship Id="rId435" Type="http://schemas.openxmlformats.org/officeDocument/2006/relationships/slide" Target="slides/slide335.xml"/><Relationship Id="rId281" Type="http://schemas.openxmlformats.org/officeDocument/2006/relationships/slide" Target="slides/slide181.xml"/><Relationship Id="rId502" Type="http://schemas.openxmlformats.org/officeDocument/2006/relationships/slide" Target="slides/slide402.xml"/><Relationship Id="rId76" Type="http://schemas.openxmlformats.org/officeDocument/2006/relationships/slideMaster" Target="slideMasters/slideMaster76.xml"/><Relationship Id="rId141" Type="http://schemas.openxmlformats.org/officeDocument/2006/relationships/slide" Target="slides/slide41.xml"/><Relationship Id="rId379" Type="http://schemas.openxmlformats.org/officeDocument/2006/relationships/slide" Target="slides/slide279.xml"/><Relationship Id="rId586" Type="http://schemas.openxmlformats.org/officeDocument/2006/relationships/tableStyles" Target="tableStyles.xml"/><Relationship Id="rId7" Type="http://schemas.openxmlformats.org/officeDocument/2006/relationships/slideMaster" Target="slideMasters/slideMaster7.xml"/><Relationship Id="rId239" Type="http://schemas.openxmlformats.org/officeDocument/2006/relationships/slide" Target="slides/slide139.xml"/><Relationship Id="rId446" Type="http://schemas.openxmlformats.org/officeDocument/2006/relationships/slide" Target="slides/slide346.xml"/><Relationship Id="rId250" Type="http://schemas.openxmlformats.org/officeDocument/2006/relationships/slide" Target="slides/slide150.xml"/><Relationship Id="rId292" Type="http://schemas.openxmlformats.org/officeDocument/2006/relationships/slide" Target="slides/slide192.xml"/><Relationship Id="rId306" Type="http://schemas.openxmlformats.org/officeDocument/2006/relationships/slide" Target="slides/slide206.xml"/><Relationship Id="rId488" Type="http://schemas.openxmlformats.org/officeDocument/2006/relationships/slide" Target="slides/slide388.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0.xml"/><Relationship Id="rId348" Type="http://schemas.openxmlformats.org/officeDocument/2006/relationships/slide" Target="slides/slide248.xml"/><Relationship Id="rId513" Type="http://schemas.openxmlformats.org/officeDocument/2006/relationships/slide" Target="slides/slide413.xml"/><Relationship Id="rId555" Type="http://schemas.openxmlformats.org/officeDocument/2006/relationships/slide" Target="slides/slide455.xml"/><Relationship Id="rId152" Type="http://schemas.openxmlformats.org/officeDocument/2006/relationships/slide" Target="slides/slide52.xml"/><Relationship Id="rId194" Type="http://schemas.openxmlformats.org/officeDocument/2006/relationships/slide" Target="slides/slide94.xml"/><Relationship Id="rId208" Type="http://schemas.openxmlformats.org/officeDocument/2006/relationships/slide" Target="slides/slide108.xml"/><Relationship Id="rId415" Type="http://schemas.openxmlformats.org/officeDocument/2006/relationships/slide" Target="slides/slide315.xml"/><Relationship Id="rId457" Type="http://schemas.openxmlformats.org/officeDocument/2006/relationships/slide" Target="slides/slide357.xml"/><Relationship Id="rId261" Type="http://schemas.openxmlformats.org/officeDocument/2006/relationships/slide" Target="slides/slide161.xml"/><Relationship Id="rId499" Type="http://schemas.openxmlformats.org/officeDocument/2006/relationships/slide" Target="slides/slide399.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17.xml"/><Relationship Id="rId359" Type="http://schemas.openxmlformats.org/officeDocument/2006/relationships/slide" Target="slides/slide259.xml"/><Relationship Id="rId524" Type="http://schemas.openxmlformats.org/officeDocument/2006/relationships/slide" Target="slides/slide424.xml"/><Relationship Id="rId566" Type="http://schemas.openxmlformats.org/officeDocument/2006/relationships/slide" Target="slides/slide466.xml"/><Relationship Id="rId98" Type="http://schemas.openxmlformats.org/officeDocument/2006/relationships/slideMaster" Target="slideMasters/slideMaster98.xml"/><Relationship Id="rId121" Type="http://schemas.openxmlformats.org/officeDocument/2006/relationships/slide" Target="slides/slide21.xml"/><Relationship Id="rId163" Type="http://schemas.openxmlformats.org/officeDocument/2006/relationships/slide" Target="slides/slide63.xml"/><Relationship Id="rId219" Type="http://schemas.openxmlformats.org/officeDocument/2006/relationships/slide" Target="slides/slide119.xml"/><Relationship Id="rId370" Type="http://schemas.openxmlformats.org/officeDocument/2006/relationships/slide" Target="slides/slide270.xml"/><Relationship Id="rId426" Type="http://schemas.openxmlformats.org/officeDocument/2006/relationships/slide" Target="slides/slide326.xml"/><Relationship Id="rId230" Type="http://schemas.openxmlformats.org/officeDocument/2006/relationships/slide" Target="slides/slide130.xml"/><Relationship Id="rId468" Type="http://schemas.openxmlformats.org/officeDocument/2006/relationships/slide" Target="slides/slide368.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2.xml"/><Relationship Id="rId328" Type="http://schemas.openxmlformats.org/officeDocument/2006/relationships/slide" Target="slides/slide228.xml"/><Relationship Id="rId535" Type="http://schemas.openxmlformats.org/officeDocument/2006/relationships/slide" Target="slides/slide435.xml"/><Relationship Id="rId577" Type="http://schemas.openxmlformats.org/officeDocument/2006/relationships/slide" Target="slides/slide477.xml"/><Relationship Id="rId132" Type="http://schemas.openxmlformats.org/officeDocument/2006/relationships/slide" Target="slides/slide32.xml"/><Relationship Id="rId174" Type="http://schemas.openxmlformats.org/officeDocument/2006/relationships/slide" Target="slides/slide74.xml"/><Relationship Id="rId381" Type="http://schemas.openxmlformats.org/officeDocument/2006/relationships/slide" Target="slides/slide281.xml"/><Relationship Id="rId241" Type="http://schemas.openxmlformats.org/officeDocument/2006/relationships/slide" Target="slides/slide141.xml"/><Relationship Id="rId437" Type="http://schemas.openxmlformats.org/officeDocument/2006/relationships/slide" Target="slides/slide337.xml"/><Relationship Id="rId479" Type="http://schemas.openxmlformats.org/officeDocument/2006/relationships/slide" Target="slides/slide379.xml"/><Relationship Id="rId36" Type="http://schemas.openxmlformats.org/officeDocument/2006/relationships/slideMaster" Target="slideMasters/slideMaster36.xml"/><Relationship Id="rId283" Type="http://schemas.openxmlformats.org/officeDocument/2006/relationships/slide" Target="slides/slide183.xml"/><Relationship Id="rId339" Type="http://schemas.openxmlformats.org/officeDocument/2006/relationships/slide" Target="slides/slide239.xml"/><Relationship Id="rId490" Type="http://schemas.openxmlformats.org/officeDocument/2006/relationships/slide" Target="slides/slide390.xml"/><Relationship Id="rId504" Type="http://schemas.openxmlformats.org/officeDocument/2006/relationships/slide" Target="slides/slide404.xml"/><Relationship Id="rId546" Type="http://schemas.openxmlformats.org/officeDocument/2006/relationships/slide" Target="slides/slide446.xml"/><Relationship Id="rId78" Type="http://schemas.openxmlformats.org/officeDocument/2006/relationships/slideMaster" Target="slideMasters/slideMaster78.xml"/><Relationship Id="rId101" Type="http://schemas.openxmlformats.org/officeDocument/2006/relationships/slide" Target="slides/slide1.xml"/><Relationship Id="rId143" Type="http://schemas.openxmlformats.org/officeDocument/2006/relationships/slide" Target="slides/slide43.xml"/><Relationship Id="rId185" Type="http://schemas.openxmlformats.org/officeDocument/2006/relationships/slide" Target="slides/slide85.xml"/><Relationship Id="rId350" Type="http://schemas.openxmlformats.org/officeDocument/2006/relationships/slide" Target="slides/slide250.xml"/><Relationship Id="rId406" Type="http://schemas.openxmlformats.org/officeDocument/2006/relationships/slide" Target="slides/slide306.xml"/><Relationship Id="rId9" Type="http://schemas.openxmlformats.org/officeDocument/2006/relationships/slideMaster" Target="slideMasters/slideMaster9.xml"/><Relationship Id="rId210" Type="http://schemas.openxmlformats.org/officeDocument/2006/relationships/slide" Target="slides/slide110.xml"/><Relationship Id="rId392" Type="http://schemas.openxmlformats.org/officeDocument/2006/relationships/slide" Target="slides/slide292.xml"/><Relationship Id="rId448" Type="http://schemas.openxmlformats.org/officeDocument/2006/relationships/slide" Target="slides/slide348.xml"/><Relationship Id="rId252" Type="http://schemas.openxmlformats.org/officeDocument/2006/relationships/slide" Target="slides/slide152.xml"/><Relationship Id="rId294" Type="http://schemas.openxmlformats.org/officeDocument/2006/relationships/slide" Target="slides/slide194.xml"/><Relationship Id="rId308" Type="http://schemas.openxmlformats.org/officeDocument/2006/relationships/slide" Target="slides/slide208.xml"/><Relationship Id="rId515" Type="http://schemas.openxmlformats.org/officeDocument/2006/relationships/slide" Target="slides/slide415.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2.xml"/><Relationship Id="rId154" Type="http://schemas.openxmlformats.org/officeDocument/2006/relationships/slide" Target="slides/slide54.xml"/><Relationship Id="rId361" Type="http://schemas.openxmlformats.org/officeDocument/2006/relationships/slide" Target="slides/slide261.xml"/><Relationship Id="rId557" Type="http://schemas.openxmlformats.org/officeDocument/2006/relationships/slide" Target="slides/slide457.xml"/><Relationship Id="rId196" Type="http://schemas.openxmlformats.org/officeDocument/2006/relationships/slide" Target="slides/slide96.xml"/><Relationship Id="rId417" Type="http://schemas.openxmlformats.org/officeDocument/2006/relationships/slide" Target="slides/slide317.xml"/><Relationship Id="rId459" Type="http://schemas.openxmlformats.org/officeDocument/2006/relationships/slide" Target="slides/slide359.xml"/><Relationship Id="rId16" Type="http://schemas.openxmlformats.org/officeDocument/2006/relationships/slideMaster" Target="slideMasters/slideMaster16.xml"/><Relationship Id="rId221" Type="http://schemas.openxmlformats.org/officeDocument/2006/relationships/slide" Target="slides/slide121.xml"/><Relationship Id="rId263" Type="http://schemas.openxmlformats.org/officeDocument/2006/relationships/slide" Target="slides/slide163.xml"/><Relationship Id="rId319" Type="http://schemas.openxmlformats.org/officeDocument/2006/relationships/slide" Target="slides/slide219.xml"/><Relationship Id="rId470" Type="http://schemas.openxmlformats.org/officeDocument/2006/relationships/slide" Target="slides/slide370.xml"/><Relationship Id="rId526" Type="http://schemas.openxmlformats.org/officeDocument/2006/relationships/slide" Target="slides/slide426.xml"/><Relationship Id="rId58" Type="http://schemas.openxmlformats.org/officeDocument/2006/relationships/slideMaster" Target="slideMasters/slideMaster58.xml"/><Relationship Id="rId123" Type="http://schemas.openxmlformats.org/officeDocument/2006/relationships/slide" Target="slides/slide23.xml"/><Relationship Id="rId330" Type="http://schemas.openxmlformats.org/officeDocument/2006/relationships/slide" Target="slides/slide230.xml"/><Relationship Id="rId568" Type="http://schemas.openxmlformats.org/officeDocument/2006/relationships/slide" Target="slides/slide468.xml"/><Relationship Id="rId165" Type="http://schemas.openxmlformats.org/officeDocument/2006/relationships/slide" Target="slides/slide65.xml"/><Relationship Id="rId372" Type="http://schemas.openxmlformats.org/officeDocument/2006/relationships/slide" Target="slides/slide272.xml"/><Relationship Id="rId428" Type="http://schemas.openxmlformats.org/officeDocument/2006/relationships/slide" Target="slides/slide328.xml"/><Relationship Id="rId232" Type="http://schemas.openxmlformats.org/officeDocument/2006/relationships/slide" Target="slides/slide132.xml"/><Relationship Id="rId274" Type="http://schemas.openxmlformats.org/officeDocument/2006/relationships/slide" Target="slides/slide174.xml"/><Relationship Id="rId481" Type="http://schemas.openxmlformats.org/officeDocument/2006/relationships/slide" Target="slides/slide381.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4.xml"/><Relationship Id="rId537" Type="http://schemas.openxmlformats.org/officeDocument/2006/relationships/slide" Target="slides/slide437.xml"/><Relationship Id="rId579" Type="http://schemas.openxmlformats.org/officeDocument/2006/relationships/slide" Target="slides/slide479.xml"/><Relationship Id="rId80" Type="http://schemas.openxmlformats.org/officeDocument/2006/relationships/slideMaster" Target="slideMasters/slideMaster80.xml"/><Relationship Id="rId176" Type="http://schemas.openxmlformats.org/officeDocument/2006/relationships/slide" Target="slides/slide76.xml"/><Relationship Id="rId341" Type="http://schemas.openxmlformats.org/officeDocument/2006/relationships/slide" Target="slides/slide241.xml"/><Relationship Id="rId383" Type="http://schemas.openxmlformats.org/officeDocument/2006/relationships/slide" Target="slides/slide283.xml"/><Relationship Id="rId439" Type="http://schemas.openxmlformats.org/officeDocument/2006/relationships/slide" Target="slides/slide339.xml"/><Relationship Id="rId201" Type="http://schemas.openxmlformats.org/officeDocument/2006/relationships/slide" Target="slides/slide101.xml"/><Relationship Id="rId243" Type="http://schemas.openxmlformats.org/officeDocument/2006/relationships/slide" Target="slides/slide143.xml"/><Relationship Id="rId285" Type="http://schemas.openxmlformats.org/officeDocument/2006/relationships/slide" Target="slides/slide185.xml"/><Relationship Id="rId450" Type="http://schemas.openxmlformats.org/officeDocument/2006/relationships/slide" Target="slides/slide350.xml"/><Relationship Id="rId506" Type="http://schemas.openxmlformats.org/officeDocument/2006/relationships/slide" Target="slides/slide406.xml"/><Relationship Id="rId38" Type="http://schemas.openxmlformats.org/officeDocument/2006/relationships/slideMaster" Target="slideMasters/slideMaster38.xml"/><Relationship Id="rId103" Type="http://schemas.openxmlformats.org/officeDocument/2006/relationships/slide" Target="slides/slide3.xml"/><Relationship Id="rId310" Type="http://schemas.openxmlformats.org/officeDocument/2006/relationships/slide" Target="slides/slide210.xml"/><Relationship Id="rId492" Type="http://schemas.openxmlformats.org/officeDocument/2006/relationships/slide" Target="slides/slide392.xml"/><Relationship Id="rId548" Type="http://schemas.openxmlformats.org/officeDocument/2006/relationships/slide" Target="slides/slide448.xml"/><Relationship Id="rId91" Type="http://schemas.openxmlformats.org/officeDocument/2006/relationships/slideMaster" Target="slideMasters/slideMaster91.xml"/><Relationship Id="rId145" Type="http://schemas.openxmlformats.org/officeDocument/2006/relationships/slide" Target="slides/slide45.xml"/><Relationship Id="rId187" Type="http://schemas.openxmlformats.org/officeDocument/2006/relationships/slide" Target="slides/slide87.xml"/><Relationship Id="rId352" Type="http://schemas.openxmlformats.org/officeDocument/2006/relationships/slide" Target="slides/slide252.xml"/><Relationship Id="rId394" Type="http://schemas.openxmlformats.org/officeDocument/2006/relationships/slide" Target="slides/slide294.xml"/><Relationship Id="rId408" Type="http://schemas.openxmlformats.org/officeDocument/2006/relationships/slide" Target="slides/slide308.xml"/><Relationship Id="rId212" Type="http://schemas.openxmlformats.org/officeDocument/2006/relationships/slide" Target="slides/slide112.xml"/><Relationship Id="rId254" Type="http://schemas.openxmlformats.org/officeDocument/2006/relationships/slide" Target="slides/slide154.xml"/><Relationship Id="rId49" Type="http://schemas.openxmlformats.org/officeDocument/2006/relationships/slideMaster" Target="slideMasters/slideMaster49.xml"/><Relationship Id="rId114" Type="http://schemas.openxmlformats.org/officeDocument/2006/relationships/slide" Target="slides/slide14.xml"/><Relationship Id="rId296" Type="http://schemas.openxmlformats.org/officeDocument/2006/relationships/slide" Target="slides/slide196.xml"/><Relationship Id="rId461" Type="http://schemas.openxmlformats.org/officeDocument/2006/relationships/slide" Target="slides/slide361.xml"/><Relationship Id="rId517" Type="http://schemas.openxmlformats.org/officeDocument/2006/relationships/slide" Target="slides/slide417.xml"/><Relationship Id="rId559" Type="http://schemas.openxmlformats.org/officeDocument/2006/relationships/slide" Target="slides/slide459.xml"/><Relationship Id="rId60" Type="http://schemas.openxmlformats.org/officeDocument/2006/relationships/slideMaster" Target="slideMasters/slideMaster60.xml"/><Relationship Id="rId156" Type="http://schemas.openxmlformats.org/officeDocument/2006/relationships/slide" Target="slides/slide56.xml"/><Relationship Id="rId198" Type="http://schemas.openxmlformats.org/officeDocument/2006/relationships/slide" Target="slides/slide98.xml"/><Relationship Id="rId321" Type="http://schemas.openxmlformats.org/officeDocument/2006/relationships/slide" Target="slides/slide221.xml"/><Relationship Id="rId363" Type="http://schemas.openxmlformats.org/officeDocument/2006/relationships/slide" Target="slides/slide263.xml"/><Relationship Id="rId419" Type="http://schemas.openxmlformats.org/officeDocument/2006/relationships/slide" Target="slides/slide319.xml"/><Relationship Id="rId570" Type="http://schemas.openxmlformats.org/officeDocument/2006/relationships/slide" Target="slides/slide470.xml"/><Relationship Id="rId223" Type="http://schemas.openxmlformats.org/officeDocument/2006/relationships/slide" Target="slides/slide123.xml"/><Relationship Id="rId430" Type="http://schemas.openxmlformats.org/officeDocument/2006/relationships/slide" Target="slides/slide330.xml"/><Relationship Id="rId18" Type="http://schemas.openxmlformats.org/officeDocument/2006/relationships/slideMaster" Target="slideMasters/slideMaster18.xml"/><Relationship Id="rId265" Type="http://schemas.openxmlformats.org/officeDocument/2006/relationships/slide" Target="slides/slide165.xml"/><Relationship Id="rId472" Type="http://schemas.openxmlformats.org/officeDocument/2006/relationships/slide" Target="slides/slide372.xml"/><Relationship Id="rId528" Type="http://schemas.openxmlformats.org/officeDocument/2006/relationships/slide" Target="slides/slide428.xml"/><Relationship Id="rId125" Type="http://schemas.openxmlformats.org/officeDocument/2006/relationships/slide" Target="slides/slide25.xml"/><Relationship Id="rId167" Type="http://schemas.openxmlformats.org/officeDocument/2006/relationships/slide" Target="slides/slide67.xml"/><Relationship Id="rId332" Type="http://schemas.openxmlformats.org/officeDocument/2006/relationships/slide" Target="slides/slide232.xml"/><Relationship Id="rId374" Type="http://schemas.openxmlformats.org/officeDocument/2006/relationships/slide" Target="slides/slide274.xml"/><Relationship Id="rId581" Type="http://schemas.openxmlformats.org/officeDocument/2006/relationships/notesMaster" Target="notesMasters/notesMaster1.xml"/><Relationship Id="rId71" Type="http://schemas.openxmlformats.org/officeDocument/2006/relationships/slideMaster" Target="slideMasters/slideMaster71.xml"/><Relationship Id="rId234" Type="http://schemas.openxmlformats.org/officeDocument/2006/relationships/slide" Target="slides/slide13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76.xml"/><Relationship Id="rId441" Type="http://schemas.openxmlformats.org/officeDocument/2006/relationships/slide" Target="slides/slide341.xml"/><Relationship Id="rId483" Type="http://schemas.openxmlformats.org/officeDocument/2006/relationships/slide" Target="slides/slide383.xml"/><Relationship Id="rId539" Type="http://schemas.openxmlformats.org/officeDocument/2006/relationships/slide" Target="slides/slide439.xml"/><Relationship Id="rId40" Type="http://schemas.openxmlformats.org/officeDocument/2006/relationships/slideMaster" Target="slideMasters/slideMaster40.xml"/><Relationship Id="rId136" Type="http://schemas.openxmlformats.org/officeDocument/2006/relationships/slide" Target="slides/slide36.xml"/><Relationship Id="rId178" Type="http://schemas.openxmlformats.org/officeDocument/2006/relationships/slide" Target="slides/slide78.xml"/><Relationship Id="rId301" Type="http://schemas.openxmlformats.org/officeDocument/2006/relationships/slide" Target="slides/slide201.xml"/><Relationship Id="rId343" Type="http://schemas.openxmlformats.org/officeDocument/2006/relationships/slide" Target="slides/slide243.xml"/><Relationship Id="rId550" Type="http://schemas.openxmlformats.org/officeDocument/2006/relationships/slide" Target="slides/slide450.xml"/><Relationship Id="rId82" Type="http://schemas.openxmlformats.org/officeDocument/2006/relationships/slideMaster" Target="slideMasters/slideMaster82.xml"/><Relationship Id="rId203" Type="http://schemas.openxmlformats.org/officeDocument/2006/relationships/slide" Target="slides/slide103.xml"/><Relationship Id="rId385" Type="http://schemas.openxmlformats.org/officeDocument/2006/relationships/slide" Target="slides/slide285.xml"/><Relationship Id="rId245" Type="http://schemas.openxmlformats.org/officeDocument/2006/relationships/slide" Target="slides/slide145.xml"/><Relationship Id="rId287" Type="http://schemas.openxmlformats.org/officeDocument/2006/relationships/slide" Target="slides/slide187.xml"/><Relationship Id="rId410" Type="http://schemas.openxmlformats.org/officeDocument/2006/relationships/slide" Target="slides/slide310.xml"/><Relationship Id="rId452" Type="http://schemas.openxmlformats.org/officeDocument/2006/relationships/slide" Target="slides/slide352.xml"/><Relationship Id="rId494" Type="http://schemas.openxmlformats.org/officeDocument/2006/relationships/slide" Target="slides/slide394.xml"/><Relationship Id="rId508" Type="http://schemas.openxmlformats.org/officeDocument/2006/relationships/slide" Target="slides/slide408.xml"/><Relationship Id="rId105" Type="http://schemas.openxmlformats.org/officeDocument/2006/relationships/slide" Target="slides/slide5.xml"/><Relationship Id="rId147" Type="http://schemas.openxmlformats.org/officeDocument/2006/relationships/slide" Target="slides/slide47.xml"/><Relationship Id="rId312" Type="http://schemas.openxmlformats.org/officeDocument/2006/relationships/slide" Target="slides/slide212.xml"/><Relationship Id="rId354" Type="http://schemas.openxmlformats.org/officeDocument/2006/relationships/slide" Target="slides/slide254.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89.xml"/><Relationship Id="rId396" Type="http://schemas.openxmlformats.org/officeDocument/2006/relationships/slide" Target="slides/slide296.xml"/><Relationship Id="rId561" Type="http://schemas.openxmlformats.org/officeDocument/2006/relationships/slide" Target="slides/slide461.xml"/><Relationship Id="rId214" Type="http://schemas.openxmlformats.org/officeDocument/2006/relationships/slide" Target="slides/slide114.xml"/><Relationship Id="rId256" Type="http://schemas.openxmlformats.org/officeDocument/2006/relationships/slide" Target="slides/slide156.xml"/><Relationship Id="rId298" Type="http://schemas.openxmlformats.org/officeDocument/2006/relationships/slide" Target="slides/slide198.xml"/><Relationship Id="rId421" Type="http://schemas.openxmlformats.org/officeDocument/2006/relationships/slide" Target="slides/slide321.xml"/><Relationship Id="rId463" Type="http://schemas.openxmlformats.org/officeDocument/2006/relationships/slide" Target="slides/slide363.xml"/><Relationship Id="rId519" Type="http://schemas.openxmlformats.org/officeDocument/2006/relationships/slide" Target="slides/slide419.xml"/><Relationship Id="rId116" Type="http://schemas.openxmlformats.org/officeDocument/2006/relationships/slide" Target="slides/slide16.xml"/><Relationship Id="rId158" Type="http://schemas.openxmlformats.org/officeDocument/2006/relationships/slide" Target="slides/slide58.xml"/><Relationship Id="rId323" Type="http://schemas.openxmlformats.org/officeDocument/2006/relationships/slide" Target="slides/slide223.xml"/><Relationship Id="rId530" Type="http://schemas.openxmlformats.org/officeDocument/2006/relationships/slide" Target="slides/slide430.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5.xml"/><Relationship Id="rId572" Type="http://schemas.openxmlformats.org/officeDocument/2006/relationships/slide" Target="slides/slide472.xml"/><Relationship Id="rId225" Type="http://schemas.openxmlformats.org/officeDocument/2006/relationships/slide" Target="slides/slide125.xml"/><Relationship Id="rId267" Type="http://schemas.openxmlformats.org/officeDocument/2006/relationships/slide" Target="slides/slide167.xml"/><Relationship Id="rId432" Type="http://schemas.openxmlformats.org/officeDocument/2006/relationships/slide" Target="slides/slide332.xml"/><Relationship Id="rId474" Type="http://schemas.openxmlformats.org/officeDocument/2006/relationships/slide" Target="slides/slide374.xml"/><Relationship Id="rId127" Type="http://schemas.openxmlformats.org/officeDocument/2006/relationships/slide" Target="slides/slide27.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69.xml"/><Relationship Id="rId334" Type="http://schemas.openxmlformats.org/officeDocument/2006/relationships/slide" Target="slides/slide234.xml"/><Relationship Id="rId376" Type="http://schemas.openxmlformats.org/officeDocument/2006/relationships/slide" Target="slides/slide276.xml"/><Relationship Id="rId541" Type="http://schemas.openxmlformats.org/officeDocument/2006/relationships/slide" Target="slides/slide441.xml"/><Relationship Id="rId583" Type="http://schemas.openxmlformats.org/officeDocument/2006/relationships/presProps" Target="presProps.xml"/><Relationship Id="rId4" Type="http://schemas.openxmlformats.org/officeDocument/2006/relationships/slideMaster" Target="slideMasters/slideMaster4.xml"/><Relationship Id="rId180" Type="http://schemas.openxmlformats.org/officeDocument/2006/relationships/slide" Target="slides/slide80.xml"/><Relationship Id="rId236" Type="http://schemas.openxmlformats.org/officeDocument/2006/relationships/slide" Target="slides/slide136.xml"/><Relationship Id="rId278" Type="http://schemas.openxmlformats.org/officeDocument/2006/relationships/slide" Target="slides/slide178.xml"/><Relationship Id="rId401" Type="http://schemas.openxmlformats.org/officeDocument/2006/relationships/slide" Target="slides/slide301.xml"/><Relationship Id="rId443" Type="http://schemas.openxmlformats.org/officeDocument/2006/relationships/slide" Target="slides/slide343.xml"/><Relationship Id="rId303" Type="http://schemas.openxmlformats.org/officeDocument/2006/relationships/slide" Target="slides/slide203.xml"/><Relationship Id="rId485" Type="http://schemas.openxmlformats.org/officeDocument/2006/relationships/slide" Target="slides/slide385.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38.xml"/><Relationship Id="rId345" Type="http://schemas.openxmlformats.org/officeDocument/2006/relationships/slide" Target="slides/slide245.xml"/><Relationship Id="rId387" Type="http://schemas.openxmlformats.org/officeDocument/2006/relationships/slide" Target="slides/slide287.xml"/><Relationship Id="rId510" Type="http://schemas.openxmlformats.org/officeDocument/2006/relationships/slide" Target="slides/slide410.xml"/><Relationship Id="rId552" Type="http://schemas.openxmlformats.org/officeDocument/2006/relationships/slide" Target="slides/slide452.xml"/><Relationship Id="rId191" Type="http://schemas.openxmlformats.org/officeDocument/2006/relationships/slide" Target="slides/slide91.xml"/><Relationship Id="rId205" Type="http://schemas.openxmlformats.org/officeDocument/2006/relationships/slide" Target="slides/slide105.xml"/><Relationship Id="rId247" Type="http://schemas.openxmlformats.org/officeDocument/2006/relationships/slide" Target="slides/slide147.xml"/><Relationship Id="rId412" Type="http://schemas.openxmlformats.org/officeDocument/2006/relationships/slide" Target="slides/slide312.xml"/><Relationship Id="rId107" Type="http://schemas.openxmlformats.org/officeDocument/2006/relationships/slide" Target="slides/slide7.xml"/><Relationship Id="rId289" Type="http://schemas.openxmlformats.org/officeDocument/2006/relationships/slide" Target="slides/slide189.xml"/><Relationship Id="rId454" Type="http://schemas.openxmlformats.org/officeDocument/2006/relationships/slide" Target="slides/slide354.xml"/><Relationship Id="rId496" Type="http://schemas.openxmlformats.org/officeDocument/2006/relationships/slide" Target="slides/slide396.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49.xml"/><Relationship Id="rId314" Type="http://schemas.openxmlformats.org/officeDocument/2006/relationships/slide" Target="slides/slide214.xml"/><Relationship Id="rId356" Type="http://schemas.openxmlformats.org/officeDocument/2006/relationships/slide" Target="slides/slide256.xml"/><Relationship Id="rId398" Type="http://schemas.openxmlformats.org/officeDocument/2006/relationships/slide" Target="slides/slide298.xml"/><Relationship Id="rId521" Type="http://schemas.openxmlformats.org/officeDocument/2006/relationships/slide" Target="slides/slide421.xml"/><Relationship Id="rId563" Type="http://schemas.openxmlformats.org/officeDocument/2006/relationships/slide" Target="slides/slide463.xml"/><Relationship Id="rId95" Type="http://schemas.openxmlformats.org/officeDocument/2006/relationships/slideMaster" Target="slideMasters/slideMaster95.xml"/><Relationship Id="rId160" Type="http://schemas.openxmlformats.org/officeDocument/2006/relationships/slide" Target="slides/slide60.xml"/><Relationship Id="rId216" Type="http://schemas.openxmlformats.org/officeDocument/2006/relationships/slide" Target="slides/slide116.xml"/><Relationship Id="rId423" Type="http://schemas.openxmlformats.org/officeDocument/2006/relationships/slide" Target="slides/slide323.xml"/><Relationship Id="rId258" Type="http://schemas.openxmlformats.org/officeDocument/2006/relationships/slide" Target="slides/slide158.xml"/><Relationship Id="rId465" Type="http://schemas.openxmlformats.org/officeDocument/2006/relationships/slide" Target="slides/slide365.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18.xml"/><Relationship Id="rId325" Type="http://schemas.openxmlformats.org/officeDocument/2006/relationships/slide" Target="slides/slide225.xml"/><Relationship Id="rId367" Type="http://schemas.openxmlformats.org/officeDocument/2006/relationships/slide" Target="slides/slide267.xml"/><Relationship Id="rId532" Type="http://schemas.openxmlformats.org/officeDocument/2006/relationships/slide" Target="slides/slide432.xml"/><Relationship Id="rId574" Type="http://schemas.openxmlformats.org/officeDocument/2006/relationships/slide" Target="slides/slide474.xml"/><Relationship Id="rId171" Type="http://schemas.openxmlformats.org/officeDocument/2006/relationships/slide" Target="slides/slide71.xml"/><Relationship Id="rId227" Type="http://schemas.openxmlformats.org/officeDocument/2006/relationships/slide" Target="slides/slide127.xml"/><Relationship Id="rId269" Type="http://schemas.openxmlformats.org/officeDocument/2006/relationships/slide" Target="slides/slide169.xml"/><Relationship Id="rId434" Type="http://schemas.openxmlformats.org/officeDocument/2006/relationships/slide" Target="slides/slide334.xml"/><Relationship Id="rId476" Type="http://schemas.openxmlformats.org/officeDocument/2006/relationships/slide" Target="slides/slide376.xml"/><Relationship Id="rId33" Type="http://schemas.openxmlformats.org/officeDocument/2006/relationships/slideMaster" Target="slideMasters/slideMaster33.xml"/><Relationship Id="rId129" Type="http://schemas.openxmlformats.org/officeDocument/2006/relationships/slide" Target="slides/slide29.xml"/><Relationship Id="rId280" Type="http://schemas.openxmlformats.org/officeDocument/2006/relationships/slide" Target="slides/slide180.xml"/><Relationship Id="rId336" Type="http://schemas.openxmlformats.org/officeDocument/2006/relationships/slide" Target="slides/slide236.xml"/><Relationship Id="rId501" Type="http://schemas.openxmlformats.org/officeDocument/2006/relationships/slide" Target="slides/slide401.xml"/><Relationship Id="rId543" Type="http://schemas.openxmlformats.org/officeDocument/2006/relationships/slide" Target="slides/slide443.xml"/><Relationship Id="rId75" Type="http://schemas.openxmlformats.org/officeDocument/2006/relationships/slideMaster" Target="slideMasters/slideMaster75.xml"/><Relationship Id="rId140" Type="http://schemas.openxmlformats.org/officeDocument/2006/relationships/slide" Target="slides/slide40.xml"/><Relationship Id="rId182" Type="http://schemas.openxmlformats.org/officeDocument/2006/relationships/slide" Target="slides/slide82.xml"/><Relationship Id="rId378" Type="http://schemas.openxmlformats.org/officeDocument/2006/relationships/slide" Target="slides/slide278.xml"/><Relationship Id="rId403" Type="http://schemas.openxmlformats.org/officeDocument/2006/relationships/slide" Target="slides/slide303.xml"/><Relationship Id="rId585" Type="http://schemas.openxmlformats.org/officeDocument/2006/relationships/theme" Target="theme/theme1.xml"/><Relationship Id="rId6" Type="http://schemas.openxmlformats.org/officeDocument/2006/relationships/slideMaster" Target="slideMasters/slideMaster6.xml"/><Relationship Id="rId238" Type="http://schemas.openxmlformats.org/officeDocument/2006/relationships/slide" Target="slides/slide138.xml"/><Relationship Id="rId445" Type="http://schemas.openxmlformats.org/officeDocument/2006/relationships/slide" Target="slides/slide345.xml"/><Relationship Id="rId487" Type="http://schemas.openxmlformats.org/officeDocument/2006/relationships/slide" Target="slides/slide387.xml"/><Relationship Id="rId291" Type="http://schemas.openxmlformats.org/officeDocument/2006/relationships/slide" Target="slides/slide191.xml"/><Relationship Id="rId305" Type="http://schemas.openxmlformats.org/officeDocument/2006/relationships/slide" Target="slides/slide205.xml"/><Relationship Id="rId347" Type="http://schemas.openxmlformats.org/officeDocument/2006/relationships/slide" Target="slides/slide247.xml"/><Relationship Id="rId512" Type="http://schemas.openxmlformats.org/officeDocument/2006/relationships/slide" Target="slides/slide412.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1.xml"/><Relationship Id="rId389" Type="http://schemas.openxmlformats.org/officeDocument/2006/relationships/slide" Target="slides/slide289.xml"/><Relationship Id="rId554" Type="http://schemas.openxmlformats.org/officeDocument/2006/relationships/slide" Target="slides/slide454.xml"/><Relationship Id="rId193" Type="http://schemas.openxmlformats.org/officeDocument/2006/relationships/slide" Target="slides/slide93.xml"/><Relationship Id="rId207" Type="http://schemas.openxmlformats.org/officeDocument/2006/relationships/slide" Target="slides/slide107.xml"/><Relationship Id="rId249" Type="http://schemas.openxmlformats.org/officeDocument/2006/relationships/slide" Target="slides/slide149.xml"/><Relationship Id="rId414" Type="http://schemas.openxmlformats.org/officeDocument/2006/relationships/slide" Target="slides/slide314.xml"/><Relationship Id="rId456" Type="http://schemas.openxmlformats.org/officeDocument/2006/relationships/slide" Target="slides/slide356.xml"/><Relationship Id="rId498" Type="http://schemas.openxmlformats.org/officeDocument/2006/relationships/slide" Target="slides/slide398.xml"/><Relationship Id="rId13" Type="http://schemas.openxmlformats.org/officeDocument/2006/relationships/slideMaster" Target="slideMasters/slideMaster13.xml"/><Relationship Id="rId109" Type="http://schemas.openxmlformats.org/officeDocument/2006/relationships/slide" Target="slides/slide9.xml"/><Relationship Id="rId260" Type="http://schemas.openxmlformats.org/officeDocument/2006/relationships/slide" Target="slides/slide160.xml"/><Relationship Id="rId316" Type="http://schemas.openxmlformats.org/officeDocument/2006/relationships/slide" Target="slides/slide216.xml"/><Relationship Id="rId523" Type="http://schemas.openxmlformats.org/officeDocument/2006/relationships/slide" Target="slides/slide423.xml"/><Relationship Id="rId55" Type="http://schemas.openxmlformats.org/officeDocument/2006/relationships/slideMaster" Target="slideMasters/slideMaster55.xml"/><Relationship Id="rId97" Type="http://schemas.openxmlformats.org/officeDocument/2006/relationships/slideMaster" Target="slideMasters/slideMaster97.xml"/><Relationship Id="rId120" Type="http://schemas.openxmlformats.org/officeDocument/2006/relationships/slide" Target="slides/slide20.xml"/><Relationship Id="rId358" Type="http://schemas.openxmlformats.org/officeDocument/2006/relationships/slide" Target="slides/slide258.xml"/><Relationship Id="rId565" Type="http://schemas.openxmlformats.org/officeDocument/2006/relationships/slide" Target="slides/slide465.xml"/><Relationship Id="rId162" Type="http://schemas.openxmlformats.org/officeDocument/2006/relationships/slide" Target="slides/slide62.xml"/><Relationship Id="rId218" Type="http://schemas.openxmlformats.org/officeDocument/2006/relationships/slide" Target="slides/slide118.xml"/><Relationship Id="rId425" Type="http://schemas.openxmlformats.org/officeDocument/2006/relationships/slide" Target="slides/slide325.xml"/><Relationship Id="rId467" Type="http://schemas.openxmlformats.org/officeDocument/2006/relationships/slide" Target="slides/slide367.xml"/><Relationship Id="rId271" Type="http://schemas.openxmlformats.org/officeDocument/2006/relationships/slide" Target="slides/slide171.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1.xml"/><Relationship Id="rId327" Type="http://schemas.openxmlformats.org/officeDocument/2006/relationships/slide" Target="slides/slide227.xml"/><Relationship Id="rId369" Type="http://schemas.openxmlformats.org/officeDocument/2006/relationships/slide" Target="slides/slide269.xml"/><Relationship Id="rId534" Type="http://schemas.openxmlformats.org/officeDocument/2006/relationships/slide" Target="slides/slide434.xml"/><Relationship Id="rId576" Type="http://schemas.openxmlformats.org/officeDocument/2006/relationships/slide" Target="slides/slide476.xml"/><Relationship Id="rId173" Type="http://schemas.openxmlformats.org/officeDocument/2006/relationships/slide" Target="slides/slide73.xml"/><Relationship Id="rId229" Type="http://schemas.openxmlformats.org/officeDocument/2006/relationships/slide" Target="slides/slide129.xml"/><Relationship Id="rId380" Type="http://schemas.openxmlformats.org/officeDocument/2006/relationships/slide" Target="slides/slide280.xml"/><Relationship Id="rId436" Type="http://schemas.openxmlformats.org/officeDocument/2006/relationships/slide" Target="slides/slide336.xml"/><Relationship Id="rId240" Type="http://schemas.openxmlformats.org/officeDocument/2006/relationships/slide" Target="slides/slide140.xml"/><Relationship Id="rId478" Type="http://schemas.openxmlformats.org/officeDocument/2006/relationships/slide" Target="slides/slide378.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Master" Target="slideMasters/slideMaster100.xml"/><Relationship Id="rId282" Type="http://schemas.openxmlformats.org/officeDocument/2006/relationships/slide" Target="slides/slide182.xml"/><Relationship Id="rId338" Type="http://schemas.openxmlformats.org/officeDocument/2006/relationships/slide" Target="slides/slide238.xml"/><Relationship Id="rId503" Type="http://schemas.openxmlformats.org/officeDocument/2006/relationships/slide" Target="slides/slide403.xml"/><Relationship Id="rId545" Type="http://schemas.openxmlformats.org/officeDocument/2006/relationships/slide" Target="slides/slide445.xml"/><Relationship Id="rId8" Type="http://schemas.openxmlformats.org/officeDocument/2006/relationships/slideMaster" Target="slideMasters/slideMaster8.xml"/><Relationship Id="rId142" Type="http://schemas.openxmlformats.org/officeDocument/2006/relationships/slide" Target="slides/slide42.xml"/><Relationship Id="rId184" Type="http://schemas.openxmlformats.org/officeDocument/2006/relationships/slide" Target="slides/slide84.xml"/><Relationship Id="rId391" Type="http://schemas.openxmlformats.org/officeDocument/2006/relationships/slide" Target="slides/slide291.xml"/><Relationship Id="rId405" Type="http://schemas.openxmlformats.org/officeDocument/2006/relationships/slide" Target="slides/slide305.xml"/><Relationship Id="rId447" Type="http://schemas.openxmlformats.org/officeDocument/2006/relationships/slide" Target="slides/slide347.xml"/><Relationship Id="rId251" Type="http://schemas.openxmlformats.org/officeDocument/2006/relationships/slide" Target="slides/slide151.xml"/><Relationship Id="rId489" Type="http://schemas.openxmlformats.org/officeDocument/2006/relationships/slide" Target="slides/slide389.xml"/><Relationship Id="rId46" Type="http://schemas.openxmlformats.org/officeDocument/2006/relationships/slideMaster" Target="slideMasters/slideMaster46.xml"/><Relationship Id="rId293" Type="http://schemas.openxmlformats.org/officeDocument/2006/relationships/slide" Target="slides/slide193.xml"/><Relationship Id="rId307" Type="http://schemas.openxmlformats.org/officeDocument/2006/relationships/slide" Target="slides/slide207.xml"/><Relationship Id="rId349" Type="http://schemas.openxmlformats.org/officeDocument/2006/relationships/slide" Target="slides/slide249.xml"/><Relationship Id="rId514" Type="http://schemas.openxmlformats.org/officeDocument/2006/relationships/slide" Target="slides/slide414.xml"/><Relationship Id="rId556" Type="http://schemas.openxmlformats.org/officeDocument/2006/relationships/slide" Target="slides/slide456.xml"/><Relationship Id="rId88" Type="http://schemas.openxmlformats.org/officeDocument/2006/relationships/slideMaster" Target="slideMasters/slideMaster88.xml"/><Relationship Id="rId111" Type="http://schemas.openxmlformats.org/officeDocument/2006/relationships/slide" Target="slides/slide11.xml"/><Relationship Id="rId153" Type="http://schemas.openxmlformats.org/officeDocument/2006/relationships/slide" Target="slides/slide53.xml"/><Relationship Id="rId195" Type="http://schemas.openxmlformats.org/officeDocument/2006/relationships/slide" Target="slides/slide95.xml"/><Relationship Id="rId209" Type="http://schemas.openxmlformats.org/officeDocument/2006/relationships/slide" Target="slides/slide109.xml"/><Relationship Id="rId360" Type="http://schemas.openxmlformats.org/officeDocument/2006/relationships/slide" Target="slides/slide260.xml"/><Relationship Id="rId416" Type="http://schemas.openxmlformats.org/officeDocument/2006/relationships/slide" Target="slides/slide316.xml"/><Relationship Id="rId220" Type="http://schemas.openxmlformats.org/officeDocument/2006/relationships/slide" Target="slides/slide120.xml"/><Relationship Id="rId458" Type="http://schemas.openxmlformats.org/officeDocument/2006/relationships/slide" Target="slides/slide358.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2.xml"/><Relationship Id="rId318" Type="http://schemas.openxmlformats.org/officeDocument/2006/relationships/slide" Target="slides/slide218.xml"/><Relationship Id="rId525" Type="http://schemas.openxmlformats.org/officeDocument/2006/relationships/slide" Target="slides/slide425.xml"/><Relationship Id="rId567" Type="http://schemas.openxmlformats.org/officeDocument/2006/relationships/slide" Target="slides/slide467.xml"/><Relationship Id="rId99" Type="http://schemas.openxmlformats.org/officeDocument/2006/relationships/slideMaster" Target="slideMasters/slideMaster99.xml"/><Relationship Id="rId122" Type="http://schemas.openxmlformats.org/officeDocument/2006/relationships/slide" Target="slides/slide22.xml"/><Relationship Id="rId164" Type="http://schemas.openxmlformats.org/officeDocument/2006/relationships/slide" Target="slides/slide64.xml"/><Relationship Id="rId371" Type="http://schemas.openxmlformats.org/officeDocument/2006/relationships/slide" Target="slides/slide271.xml"/><Relationship Id="rId427" Type="http://schemas.openxmlformats.org/officeDocument/2006/relationships/slide" Target="slides/slide327.xml"/><Relationship Id="rId469" Type="http://schemas.openxmlformats.org/officeDocument/2006/relationships/slide" Target="slides/slide369.xml"/><Relationship Id="rId26" Type="http://schemas.openxmlformats.org/officeDocument/2006/relationships/slideMaster" Target="slideMasters/slideMaster26.xml"/><Relationship Id="rId231" Type="http://schemas.openxmlformats.org/officeDocument/2006/relationships/slide" Target="slides/slide131.xml"/><Relationship Id="rId273" Type="http://schemas.openxmlformats.org/officeDocument/2006/relationships/slide" Target="slides/slide173.xml"/><Relationship Id="rId329" Type="http://schemas.openxmlformats.org/officeDocument/2006/relationships/slide" Target="slides/slide229.xml"/><Relationship Id="rId480" Type="http://schemas.openxmlformats.org/officeDocument/2006/relationships/slide" Target="slides/slide380.xml"/><Relationship Id="rId536" Type="http://schemas.openxmlformats.org/officeDocument/2006/relationships/slide" Target="slides/slide436.xml"/><Relationship Id="rId68" Type="http://schemas.openxmlformats.org/officeDocument/2006/relationships/slideMaster" Target="slideMasters/slideMaster68.xml"/><Relationship Id="rId133" Type="http://schemas.openxmlformats.org/officeDocument/2006/relationships/slide" Target="slides/slide33.xml"/><Relationship Id="rId175" Type="http://schemas.openxmlformats.org/officeDocument/2006/relationships/slide" Target="slides/slide75.xml"/><Relationship Id="rId340" Type="http://schemas.openxmlformats.org/officeDocument/2006/relationships/slide" Target="slides/slide240.xml"/><Relationship Id="rId578" Type="http://schemas.openxmlformats.org/officeDocument/2006/relationships/slide" Target="slides/slide478.xml"/><Relationship Id="rId200" Type="http://schemas.openxmlformats.org/officeDocument/2006/relationships/slide" Target="slides/slide100.xml"/><Relationship Id="rId382" Type="http://schemas.openxmlformats.org/officeDocument/2006/relationships/slide" Target="slides/slide282.xml"/><Relationship Id="rId438" Type="http://schemas.openxmlformats.org/officeDocument/2006/relationships/slide" Target="slides/slide338.xml"/><Relationship Id="rId242" Type="http://schemas.openxmlformats.org/officeDocument/2006/relationships/slide" Target="slides/slide142.xml"/><Relationship Id="rId284" Type="http://schemas.openxmlformats.org/officeDocument/2006/relationships/slide" Target="slides/slide184.xml"/><Relationship Id="rId491" Type="http://schemas.openxmlformats.org/officeDocument/2006/relationships/slide" Target="slides/slide391.xml"/><Relationship Id="rId505" Type="http://schemas.openxmlformats.org/officeDocument/2006/relationships/slide" Target="slides/slide405.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2.xml"/><Relationship Id="rId144" Type="http://schemas.openxmlformats.org/officeDocument/2006/relationships/slide" Target="slides/slide44.xml"/><Relationship Id="rId547" Type="http://schemas.openxmlformats.org/officeDocument/2006/relationships/slide" Target="slides/slide447.xml"/><Relationship Id="rId90" Type="http://schemas.openxmlformats.org/officeDocument/2006/relationships/slideMaster" Target="slideMasters/slideMaster90.xml"/><Relationship Id="rId186" Type="http://schemas.openxmlformats.org/officeDocument/2006/relationships/slide" Target="slides/slide86.xml"/><Relationship Id="rId351" Type="http://schemas.openxmlformats.org/officeDocument/2006/relationships/slide" Target="slides/slide251.xml"/><Relationship Id="rId393" Type="http://schemas.openxmlformats.org/officeDocument/2006/relationships/slide" Target="slides/slide293.xml"/><Relationship Id="rId407" Type="http://schemas.openxmlformats.org/officeDocument/2006/relationships/slide" Target="slides/slide307.xml"/><Relationship Id="rId449" Type="http://schemas.openxmlformats.org/officeDocument/2006/relationships/slide" Target="slides/slide349.xml"/><Relationship Id="rId211" Type="http://schemas.openxmlformats.org/officeDocument/2006/relationships/slide" Target="slides/slide111.xml"/><Relationship Id="rId253" Type="http://schemas.openxmlformats.org/officeDocument/2006/relationships/slide" Target="slides/slide153.xml"/><Relationship Id="rId295" Type="http://schemas.openxmlformats.org/officeDocument/2006/relationships/slide" Target="slides/slide195.xml"/><Relationship Id="rId309" Type="http://schemas.openxmlformats.org/officeDocument/2006/relationships/slide" Target="slides/slide209.xml"/><Relationship Id="rId460" Type="http://schemas.openxmlformats.org/officeDocument/2006/relationships/slide" Target="slides/slide360.xml"/><Relationship Id="rId516" Type="http://schemas.openxmlformats.org/officeDocument/2006/relationships/slide" Target="slides/slide416.xml"/><Relationship Id="rId48" Type="http://schemas.openxmlformats.org/officeDocument/2006/relationships/slideMaster" Target="slideMasters/slideMaster48.xml"/><Relationship Id="rId113" Type="http://schemas.openxmlformats.org/officeDocument/2006/relationships/slide" Target="slides/slide13.xml"/><Relationship Id="rId320" Type="http://schemas.openxmlformats.org/officeDocument/2006/relationships/slide" Target="slides/slide220.xml"/><Relationship Id="rId558" Type="http://schemas.openxmlformats.org/officeDocument/2006/relationships/slide" Target="slides/slide458.xml"/><Relationship Id="rId155" Type="http://schemas.openxmlformats.org/officeDocument/2006/relationships/slide" Target="slides/slide55.xml"/><Relationship Id="rId197" Type="http://schemas.openxmlformats.org/officeDocument/2006/relationships/slide" Target="slides/slide97.xml"/><Relationship Id="rId362" Type="http://schemas.openxmlformats.org/officeDocument/2006/relationships/slide" Target="slides/slide262.xml"/><Relationship Id="rId418" Type="http://schemas.openxmlformats.org/officeDocument/2006/relationships/slide" Target="slides/slide318.xml"/><Relationship Id="rId222" Type="http://schemas.openxmlformats.org/officeDocument/2006/relationships/slide" Target="slides/slide122.xml"/><Relationship Id="rId264" Type="http://schemas.openxmlformats.org/officeDocument/2006/relationships/slide" Target="slides/slide164.xml"/><Relationship Id="rId471" Type="http://schemas.openxmlformats.org/officeDocument/2006/relationships/slide" Target="slides/slide371.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4.xml"/><Relationship Id="rId527" Type="http://schemas.openxmlformats.org/officeDocument/2006/relationships/slide" Target="slides/slide427.xml"/><Relationship Id="rId569" Type="http://schemas.openxmlformats.org/officeDocument/2006/relationships/slide" Target="slides/slide469.xml"/><Relationship Id="rId70" Type="http://schemas.openxmlformats.org/officeDocument/2006/relationships/slideMaster" Target="slideMasters/slideMaster70.xml"/><Relationship Id="rId166" Type="http://schemas.openxmlformats.org/officeDocument/2006/relationships/slide" Target="slides/slide66.xml"/><Relationship Id="rId331" Type="http://schemas.openxmlformats.org/officeDocument/2006/relationships/slide" Target="slides/slide231.xml"/><Relationship Id="rId373" Type="http://schemas.openxmlformats.org/officeDocument/2006/relationships/slide" Target="slides/slide273.xml"/><Relationship Id="rId429" Type="http://schemas.openxmlformats.org/officeDocument/2006/relationships/slide" Target="slides/slide329.xml"/><Relationship Id="rId580" Type="http://schemas.openxmlformats.org/officeDocument/2006/relationships/slide" Target="slides/slide480.xml"/><Relationship Id="rId1" Type="http://schemas.openxmlformats.org/officeDocument/2006/relationships/slideMaster" Target="slideMasters/slideMaster1.xml"/><Relationship Id="rId233" Type="http://schemas.openxmlformats.org/officeDocument/2006/relationships/slide" Target="slides/slide133.xml"/><Relationship Id="rId440" Type="http://schemas.openxmlformats.org/officeDocument/2006/relationships/slide" Target="slides/slide340.xml"/><Relationship Id="rId28" Type="http://schemas.openxmlformats.org/officeDocument/2006/relationships/slideMaster" Target="slideMasters/slideMaster28.xml"/><Relationship Id="rId275" Type="http://schemas.openxmlformats.org/officeDocument/2006/relationships/slide" Target="slides/slide175.xml"/><Relationship Id="rId300" Type="http://schemas.openxmlformats.org/officeDocument/2006/relationships/slide" Target="slides/slide200.xml"/><Relationship Id="rId482" Type="http://schemas.openxmlformats.org/officeDocument/2006/relationships/slide" Target="slides/slide382.xml"/><Relationship Id="rId538" Type="http://schemas.openxmlformats.org/officeDocument/2006/relationships/slide" Target="slides/slide438.xml"/><Relationship Id="rId81" Type="http://schemas.openxmlformats.org/officeDocument/2006/relationships/slideMaster" Target="slideMasters/slideMaster81.xml"/><Relationship Id="rId135" Type="http://schemas.openxmlformats.org/officeDocument/2006/relationships/slide" Target="slides/slide35.xml"/><Relationship Id="rId177" Type="http://schemas.openxmlformats.org/officeDocument/2006/relationships/slide" Target="slides/slide77.xml"/><Relationship Id="rId342" Type="http://schemas.openxmlformats.org/officeDocument/2006/relationships/slide" Target="slides/slide242.xml"/><Relationship Id="rId384" Type="http://schemas.openxmlformats.org/officeDocument/2006/relationships/slide" Target="slides/slide284.xml"/><Relationship Id="rId202" Type="http://schemas.openxmlformats.org/officeDocument/2006/relationships/slide" Target="slides/slide102.xml"/><Relationship Id="rId244" Type="http://schemas.openxmlformats.org/officeDocument/2006/relationships/slide" Target="slides/slide144.xml"/><Relationship Id="rId39" Type="http://schemas.openxmlformats.org/officeDocument/2006/relationships/slideMaster" Target="slideMasters/slideMaster39.xml"/><Relationship Id="rId286" Type="http://schemas.openxmlformats.org/officeDocument/2006/relationships/slide" Target="slides/slide186.xml"/><Relationship Id="rId451" Type="http://schemas.openxmlformats.org/officeDocument/2006/relationships/slide" Target="slides/slide351.xml"/><Relationship Id="rId493" Type="http://schemas.openxmlformats.org/officeDocument/2006/relationships/slide" Target="slides/slide393.xml"/><Relationship Id="rId507" Type="http://schemas.openxmlformats.org/officeDocument/2006/relationships/slide" Target="slides/slide407.xml"/><Relationship Id="rId549" Type="http://schemas.openxmlformats.org/officeDocument/2006/relationships/slide" Target="slides/slide449.xml"/><Relationship Id="rId50" Type="http://schemas.openxmlformats.org/officeDocument/2006/relationships/slideMaster" Target="slideMasters/slideMaster50.xml"/><Relationship Id="rId104" Type="http://schemas.openxmlformats.org/officeDocument/2006/relationships/slide" Target="slides/slide4.xml"/><Relationship Id="rId146" Type="http://schemas.openxmlformats.org/officeDocument/2006/relationships/slide" Target="slides/slide46.xml"/><Relationship Id="rId188" Type="http://schemas.openxmlformats.org/officeDocument/2006/relationships/slide" Target="slides/slide88.xml"/><Relationship Id="rId311" Type="http://schemas.openxmlformats.org/officeDocument/2006/relationships/slide" Target="slides/slide211.xml"/><Relationship Id="rId353" Type="http://schemas.openxmlformats.org/officeDocument/2006/relationships/slide" Target="slides/slide253.xml"/><Relationship Id="rId395" Type="http://schemas.openxmlformats.org/officeDocument/2006/relationships/slide" Target="slides/slide295.xml"/><Relationship Id="rId409" Type="http://schemas.openxmlformats.org/officeDocument/2006/relationships/slide" Target="slides/slide309.xml"/><Relationship Id="rId560" Type="http://schemas.openxmlformats.org/officeDocument/2006/relationships/slide" Target="slides/slide460.xml"/><Relationship Id="rId92" Type="http://schemas.openxmlformats.org/officeDocument/2006/relationships/slideMaster" Target="slideMasters/slideMaster92.xml"/><Relationship Id="rId213" Type="http://schemas.openxmlformats.org/officeDocument/2006/relationships/slide" Target="slides/slide113.xml"/><Relationship Id="rId420" Type="http://schemas.openxmlformats.org/officeDocument/2006/relationships/slide" Target="slides/slide320.xml"/><Relationship Id="rId255" Type="http://schemas.openxmlformats.org/officeDocument/2006/relationships/slide" Target="slides/slide155.xml"/><Relationship Id="rId297" Type="http://schemas.openxmlformats.org/officeDocument/2006/relationships/slide" Target="slides/slide197.xml"/><Relationship Id="rId462" Type="http://schemas.openxmlformats.org/officeDocument/2006/relationships/slide" Target="slides/slide362.xml"/><Relationship Id="rId518" Type="http://schemas.openxmlformats.org/officeDocument/2006/relationships/slide" Target="slides/slide418.xml"/><Relationship Id="rId115" Type="http://schemas.openxmlformats.org/officeDocument/2006/relationships/slide" Target="slides/slide15.xml"/><Relationship Id="rId157" Type="http://schemas.openxmlformats.org/officeDocument/2006/relationships/slide" Target="slides/slide57.xml"/><Relationship Id="rId322" Type="http://schemas.openxmlformats.org/officeDocument/2006/relationships/slide" Target="slides/slide222.xml"/><Relationship Id="rId364" Type="http://schemas.openxmlformats.org/officeDocument/2006/relationships/slide" Target="slides/slide264.xml"/><Relationship Id="rId61" Type="http://schemas.openxmlformats.org/officeDocument/2006/relationships/slideMaster" Target="slideMasters/slideMaster61.xml"/><Relationship Id="rId199" Type="http://schemas.openxmlformats.org/officeDocument/2006/relationships/slide" Target="slides/slide99.xml"/><Relationship Id="rId571" Type="http://schemas.openxmlformats.org/officeDocument/2006/relationships/slide" Target="slides/slide471.xml"/><Relationship Id="rId19" Type="http://schemas.openxmlformats.org/officeDocument/2006/relationships/slideMaster" Target="slideMasters/slideMaster19.xml"/><Relationship Id="rId224" Type="http://schemas.openxmlformats.org/officeDocument/2006/relationships/slide" Target="slides/slide124.xml"/><Relationship Id="rId266" Type="http://schemas.openxmlformats.org/officeDocument/2006/relationships/slide" Target="slides/slide166.xml"/><Relationship Id="rId431" Type="http://schemas.openxmlformats.org/officeDocument/2006/relationships/slide" Target="slides/slide331.xml"/><Relationship Id="rId473" Type="http://schemas.openxmlformats.org/officeDocument/2006/relationships/slide" Target="slides/slide373.xml"/><Relationship Id="rId529" Type="http://schemas.openxmlformats.org/officeDocument/2006/relationships/slide" Target="slides/slide429.xml"/><Relationship Id="rId30" Type="http://schemas.openxmlformats.org/officeDocument/2006/relationships/slideMaster" Target="slideMasters/slideMaster30.xml"/><Relationship Id="rId126" Type="http://schemas.openxmlformats.org/officeDocument/2006/relationships/slide" Target="slides/slide26.xml"/><Relationship Id="rId168" Type="http://schemas.openxmlformats.org/officeDocument/2006/relationships/slide" Target="slides/slide68.xml"/><Relationship Id="rId333" Type="http://schemas.openxmlformats.org/officeDocument/2006/relationships/slide" Target="slides/slide233.xml"/><Relationship Id="rId540" Type="http://schemas.openxmlformats.org/officeDocument/2006/relationships/slide" Target="slides/slide440.xml"/><Relationship Id="rId72" Type="http://schemas.openxmlformats.org/officeDocument/2006/relationships/slideMaster" Target="slideMasters/slideMaster72.xml"/><Relationship Id="rId375" Type="http://schemas.openxmlformats.org/officeDocument/2006/relationships/slide" Target="slides/slide275.xml"/><Relationship Id="rId582" Type="http://schemas.openxmlformats.org/officeDocument/2006/relationships/handoutMaster" Target="handoutMasters/handoutMaster1.xml"/><Relationship Id="rId3" Type="http://schemas.openxmlformats.org/officeDocument/2006/relationships/slideMaster" Target="slideMasters/slideMaster3.xml"/><Relationship Id="rId235" Type="http://schemas.openxmlformats.org/officeDocument/2006/relationships/slide" Target="slides/slide135.xml"/><Relationship Id="rId277" Type="http://schemas.openxmlformats.org/officeDocument/2006/relationships/slide" Target="slides/slide177.xml"/><Relationship Id="rId400" Type="http://schemas.openxmlformats.org/officeDocument/2006/relationships/slide" Target="slides/slide300.xml"/><Relationship Id="rId442" Type="http://schemas.openxmlformats.org/officeDocument/2006/relationships/slide" Target="slides/slide342.xml"/><Relationship Id="rId484" Type="http://schemas.openxmlformats.org/officeDocument/2006/relationships/slide" Target="slides/slide384.xml"/><Relationship Id="rId137" Type="http://schemas.openxmlformats.org/officeDocument/2006/relationships/slide" Target="slides/slide37.xml"/><Relationship Id="rId302" Type="http://schemas.openxmlformats.org/officeDocument/2006/relationships/slide" Target="slides/slide202.xml"/><Relationship Id="rId344" Type="http://schemas.openxmlformats.org/officeDocument/2006/relationships/slide" Target="slides/slide244.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79.xml"/><Relationship Id="rId386" Type="http://schemas.openxmlformats.org/officeDocument/2006/relationships/slide" Target="slides/slide286.xml"/><Relationship Id="rId551" Type="http://schemas.openxmlformats.org/officeDocument/2006/relationships/slide" Target="slides/slide451.xml"/><Relationship Id="rId190" Type="http://schemas.openxmlformats.org/officeDocument/2006/relationships/slide" Target="slides/slide90.xml"/><Relationship Id="rId204" Type="http://schemas.openxmlformats.org/officeDocument/2006/relationships/slide" Target="slides/slide104.xml"/><Relationship Id="rId246" Type="http://schemas.openxmlformats.org/officeDocument/2006/relationships/slide" Target="slides/slide146.xml"/><Relationship Id="rId288" Type="http://schemas.openxmlformats.org/officeDocument/2006/relationships/slide" Target="slides/slide188.xml"/><Relationship Id="rId411" Type="http://schemas.openxmlformats.org/officeDocument/2006/relationships/slide" Target="slides/slide311.xml"/><Relationship Id="rId453" Type="http://schemas.openxmlformats.org/officeDocument/2006/relationships/slide" Target="slides/slide353.xml"/><Relationship Id="rId509" Type="http://schemas.openxmlformats.org/officeDocument/2006/relationships/slide" Target="slides/slide409.xml"/><Relationship Id="rId106" Type="http://schemas.openxmlformats.org/officeDocument/2006/relationships/slide" Target="slides/slide6.xml"/><Relationship Id="rId313" Type="http://schemas.openxmlformats.org/officeDocument/2006/relationships/slide" Target="slides/slide213.xml"/><Relationship Id="rId495" Type="http://schemas.openxmlformats.org/officeDocument/2006/relationships/slide" Target="slides/slide395.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48.xml"/><Relationship Id="rId355" Type="http://schemas.openxmlformats.org/officeDocument/2006/relationships/slide" Target="slides/slide255.xml"/><Relationship Id="rId397" Type="http://schemas.openxmlformats.org/officeDocument/2006/relationships/slide" Target="slides/slide297.xml"/><Relationship Id="rId520" Type="http://schemas.openxmlformats.org/officeDocument/2006/relationships/slide" Target="slides/slide420.xml"/><Relationship Id="rId562" Type="http://schemas.openxmlformats.org/officeDocument/2006/relationships/slide" Target="slides/slide462.xml"/><Relationship Id="rId215" Type="http://schemas.openxmlformats.org/officeDocument/2006/relationships/slide" Target="slides/slide115.xml"/><Relationship Id="rId257" Type="http://schemas.openxmlformats.org/officeDocument/2006/relationships/slide" Target="slides/slide157.xml"/><Relationship Id="rId422" Type="http://schemas.openxmlformats.org/officeDocument/2006/relationships/slide" Target="slides/slide322.xml"/><Relationship Id="rId464" Type="http://schemas.openxmlformats.org/officeDocument/2006/relationships/slide" Target="slides/slide364.xml"/><Relationship Id="rId299" Type="http://schemas.openxmlformats.org/officeDocument/2006/relationships/slide" Target="slides/slide199.xml"/><Relationship Id="rId63" Type="http://schemas.openxmlformats.org/officeDocument/2006/relationships/slideMaster" Target="slideMasters/slideMaster63.xml"/><Relationship Id="rId159" Type="http://schemas.openxmlformats.org/officeDocument/2006/relationships/slide" Target="slides/slide59.xml"/><Relationship Id="rId366" Type="http://schemas.openxmlformats.org/officeDocument/2006/relationships/slide" Target="slides/slide266.xml"/><Relationship Id="rId573" Type="http://schemas.openxmlformats.org/officeDocument/2006/relationships/slide" Target="slides/slide473.xml"/><Relationship Id="rId226" Type="http://schemas.openxmlformats.org/officeDocument/2006/relationships/slide" Target="slides/slide126.xml"/><Relationship Id="rId433" Type="http://schemas.openxmlformats.org/officeDocument/2006/relationships/slide" Target="slides/slide333.xml"/><Relationship Id="rId74" Type="http://schemas.openxmlformats.org/officeDocument/2006/relationships/slideMaster" Target="slideMasters/slideMaster74.xml"/><Relationship Id="rId377" Type="http://schemas.openxmlformats.org/officeDocument/2006/relationships/slide" Target="slides/slide277.xml"/><Relationship Id="rId500" Type="http://schemas.openxmlformats.org/officeDocument/2006/relationships/slide" Target="slides/slide400.xml"/><Relationship Id="rId584" Type="http://schemas.openxmlformats.org/officeDocument/2006/relationships/viewProps" Target="viewProps.xml"/><Relationship Id="rId5" Type="http://schemas.openxmlformats.org/officeDocument/2006/relationships/slideMaster" Target="slideMasters/slideMaster5.xml"/><Relationship Id="rId237" Type="http://schemas.openxmlformats.org/officeDocument/2006/relationships/slide" Target="slides/slide137.xml"/><Relationship Id="rId444" Type="http://schemas.openxmlformats.org/officeDocument/2006/relationships/slide" Target="slides/slide344.xml"/><Relationship Id="rId290" Type="http://schemas.openxmlformats.org/officeDocument/2006/relationships/slide" Target="slides/slide190.xml"/><Relationship Id="rId304" Type="http://schemas.openxmlformats.org/officeDocument/2006/relationships/slide" Target="slides/slide204.xml"/><Relationship Id="rId388" Type="http://schemas.openxmlformats.org/officeDocument/2006/relationships/slide" Target="slides/slide288.xml"/><Relationship Id="rId511" Type="http://schemas.openxmlformats.org/officeDocument/2006/relationships/slide" Target="slides/slide411.xml"/><Relationship Id="rId85" Type="http://schemas.openxmlformats.org/officeDocument/2006/relationships/slideMaster" Target="slideMasters/slideMaster85.xml"/><Relationship Id="rId150" Type="http://schemas.openxmlformats.org/officeDocument/2006/relationships/slide" Target="slides/slide50.xml"/><Relationship Id="rId248" Type="http://schemas.openxmlformats.org/officeDocument/2006/relationships/slide" Target="slides/slide148.xml"/><Relationship Id="rId455" Type="http://schemas.openxmlformats.org/officeDocument/2006/relationships/slide" Target="slides/slide355.xml"/><Relationship Id="rId12" Type="http://schemas.openxmlformats.org/officeDocument/2006/relationships/slideMaster" Target="slideMasters/slideMaster12.xml"/><Relationship Id="rId108" Type="http://schemas.openxmlformats.org/officeDocument/2006/relationships/slide" Target="slides/slide8.xml"/><Relationship Id="rId315" Type="http://schemas.openxmlformats.org/officeDocument/2006/relationships/slide" Target="slides/slide215.xml"/><Relationship Id="rId522" Type="http://schemas.openxmlformats.org/officeDocument/2006/relationships/slide" Target="slides/slide422.xml"/><Relationship Id="rId96" Type="http://schemas.openxmlformats.org/officeDocument/2006/relationships/slideMaster" Target="slideMasters/slideMaster96.xml"/><Relationship Id="rId161" Type="http://schemas.openxmlformats.org/officeDocument/2006/relationships/slide" Target="slides/slide61.xml"/><Relationship Id="rId399" Type="http://schemas.openxmlformats.org/officeDocument/2006/relationships/slide" Target="slides/slide299.xml"/><Relationship Id="rId259" Type="http://schemas.openxmlformats.org/officeDocument/2006/relationships/slide" Target="slides/slide159.xml"/><Relationship Id="rId466" Type="http://schemas.openxmlformats.org/officeDocument/2006/relationships/slide" Target="slides/slide366.xml"/><Relationship Id="rId23" Type="http://schemas.openxmlformats.org/officeDocument/2006/relationships/slideMaster" Target="slideMasters/slideMaster23.xml"/><Relationship Id="rId119" Type="http://schemas.openxmlformats.org/officeDocument/2006/relationships/slide" Target="slides/slide19.xml"/><Relationship Id="rId326" Type="http://schemas.openxmlformats.org/officeDocument/2006/relationships/slide" Target="slides/slide226.xml"/><Relationship Id="rId533" Type="http://schemas.openxmlformats.org/officeDocument/2006/relationships/slide" Target="slides/slide433.xml"/><Relationship Id="rId172" Type="http://schemas.openxmlformats.org/officeDocument/2006/relationships/slide" Target="slides/slide72.xml"/><Relationship Id="rId477" Type="http://schemas.openxmlformats.org/officeDocument/2006/relationships/slide" Target="slides/slide377.xml"/><Relationship Id="rId337" Type="http://schemas.openxmlformats.org/officeDocument/2006/relationships/slide" Target="slides/slide237.xml"/><Relationship Id="rId34" Type="http://schemas.openxmlformats.org/officeDocument/2006/relationships/slideMaster" Target="slideMasters/slideMaster34.xml"/><Relationship Id="rId544" Type="http://schemas.openxmlformats.org/officeDocument/2006/relationships/slide" Target="slides/slide444.xml"/><Relationship Id="rId183" Type="http://schemas.openxmlformats.org/officeDocument/2006/relationships/slide" Target="slides/slide83.xml"/><Relationship Id="rId390" Type="http://schemas.openxmlformats.org/officeDocument/2006/relationships/slide" Target="slides/slide290.xml"/><Relationship Id="rId404" Type="http://schemas.openxmlformats.org/officeDocument/2006/relationships/slide" Target="slides/slide304.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7.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1.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6.xml"/></Relationships>
</file>

<file path=ppt/charts/_rels/chart1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7.xml"/></Relationships>
</file>

<file path=ppt/charts/_rels/chart13.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14.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Users/el1goluj/Documents/ZURICH/PROJECTS/UPMEM/upmem-workloads/Microbenchmarks/AI/ai_output-2021-03.xlsx" TargetMode="External"/></Relationships>
</file>

<file path=ppt/charts/_rels/chart15.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16.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_rels/chart17.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5.xml"/><Relationship Id="rId1" Type="http://schemas.microsoft.com/office/2011/relationships/chartStyle" Target="style5.xml"/></Relationships>
</file>

<file path=ppt/charts/_rels/chart18.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6.xml"/><Relationship Id="rId1" Type="http://schemas.microsoft.com/office/2011/relationships/chartStyle" Target="style6.xml"/></Relationships>
</file>

<file path=ppt/charts/_rels/chart19.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7.xml"/><Relationship Id="rId1" Type="http://schemas.microsoft.com/office/2011/relationships/chartStyle" Target="style7.xml"/></Relationships>
</file>

<file path=ppt/charts/_rels/chart20.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8.xml"/><Relationship Id="rId1" Type="http://schemas.microsoft.com/office/2011/relationships/chartStyle" Target="style8.xml"/></Relationships>
</file>

<file path=ppt/charts/_rels/chart21.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305042735042736"/>
          <c:y val="3.4725185185185185E-2"/>
          <c:w val="0.80509358974358969"/>
          <c:h val="0.68869192724792083"/>
        </c:manualLayout>
      </c:layout>
      <c:scatterChart>
        <c:scatterStyle val="lineMarker"/>
        <c:varyColors val="0"/>
        <c:ser>
          <c:idx val="0"/>
          <c:order val="0"/>
          <c:spPr>
            <a:ln w="19050" cap="rnd">
              <a:noFill/>
              <a:round/>
            </a:ln>
            <a:effectLst/>
          </c:spPr>
          <c:marker>
            <c:symbol val="circle"/>
            <c:size val="15"/>
            <c:spPr>
              <a:solidFill>
                <a:schemeClr val="accent6">
                  <a:lumMod val="20000"/>
                  <a:lumOff val="80000"/>
                </a:schemeClr>
              </a:solidFill>
              <a:ln w="25400">
                <a:solidFill>
                  <a:srgbClr val="00B050"/>
                </a:solidFill>
              </a:ln>
              <a:effectLst/>
            </c:spPr>
          </c:marker>
          <c:dLbls>
            <c:dLbl>
              <c:idx val="0"/>
              <c:tx>
                <c:strRef>
                  <c:f>'/Users/el1goluj/Documents/ZURICH/PROJECTS/UPMEM/upmem-workloads/Microbenchmarks/AI/[ai_output.xlsx]ai_output (4)'!$J$2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{40345039-0FE6-6B4B-A7EC-9C1E09204DB7}</c15:txfldGUID>
                      <c15:f>'/Users/el1goluj/Documents/ZURICH/PROJECTS/UPMEM/upmem-workloads/Microbenchmarks/AI/[ai_output.xlsx]ai_output (4)'!$J$2</c15:f>
                      <c15:dlblFieldTableCache>
                        <c:ptCount val="1"/>
                        <c:pt idx="0">
                          <c:v>1</c:v>
                        </c:pt>
                      </c15:dlblFieldTableCache>
                    </c15:dlblFTEntry>
                  </c15:dlblFieldTable>
                  <c15:showDataLabelsRange val="0"/>
                </c:ext>
                <c:ext xmlns:c16="http://schemas.microsoft.com/office/drawing/2014/chart" uri="{C3380CC4-5D6E-409C-BE32-E72D297353CC}">
                  <c16:uniqueId val="{00000000-FF8B-5F4C-8BBF-ED4DE736661E}"/>
                </c:ext>
              </c:extLst>
            </c:dLbl>
            <c:dLbl>
              <c:idx val="1"/>
              <c:tx>
                <c:strRef>
                  <c:f>'/Users/el1goluj/Documents/ZURICH/PROJECTS/UPMEM/upmem-workloads/Microbenchmarks/AI/[ai_output.xlsx]ai_output (4)'!$J$3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{5282B65E-71ED-3F47-903B-FA7E494B814F}</c15:txfldGUID>
                      <c15:f>'/Users/el1goluj/Documents/ZURICH/PROJECTS/UPMEM/upmem-workloads/Microbenchmarks/AI/[ai_output.xlsx]ai_output (4)'!$J$3</c15:f>
                      <c15:dlblFieldTableCache>
                        <c:ptCount val="1"/>
                        <c:pt idx="0">
                          <c:v>2</c:v>
                        </c:pt>
                      </c15:dlblFieldTableCache>
                    </c15:dlblFTEntry>
                  </c15:dlblFieldTable>
                  <c15:showDataLabelsRange val="0"/>
                </c:ext>
                <c:ext xmlns:c16="http://schemas.microsoft.com/office/drawing/2014/chart" uri="{C3380CC4-5D6E-409C-BE32-E72D297353CC}">
                  <c16:uniqueId val="{00000001-FF8B-5F4C-8BBF-ED4DE736661E}"/>
                </c:ext>
              </c:extLst>
            </c:dLbl>
            <c:dLbl>
              <c:idx val="2"/>
              <c:tx>
                <c:strRef>
                  <c:f>'/Users/el1goluj/Documents/ZURICH/PROJECTS/UPMEM/upmem-workloads/Microbenchmarks/AI/[ai_output.xlsx]ai_output (4)'!$J$4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{F5629284-CF73-6846-A810-5008DAA6E349}</c15:txfldGUID>
                      <c15:f>'/Users/el1goluj/Documents/ZURICH/PROJECTS/UPMEM/upmem-workloads/Microbenchmarks/AI/[ai_output.xlsx]ai_output (4)'!$J$4</c15:f>
                      <c15:dlblFieldTableCache>
                        <c:ptCount val="1"/>
                        <c:pt idx="0">
                          <c:v>3</c:v>
                        </c:pt>
                      </c15:dlblFieldTableCache>
                    </c15:dlblFTEntry>
                  </c15:dlblFieldTable>
                  <c15:showDataLabelsRange val="0"/>
                </c:ext>
                <c:ext xmlns:c16="http://schemas.microsoft.com/office/drawing/2014/chart" uri="{C3380CC4-5D6E-409C-BE32-E72D297353CC}">
                  <c16:uniqueId val="{00000002-FF8B-5F4C-8BBF-ED4DE736661E}"/>
                </c:ext>
              </c:extLst>
            </c:dLbl>
            <c:dLbl>
              <c:idx val="3"/>
              <c:tx>
                <c:strRef>
                  <c:f>'/Users/el1goluj/Documents/ZURICH/PROJECTS/UPMEM/upmem-workloads/Microbenchmarks/AI/[ai_output.xlsx]ai_output (4)'!$J$5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{4F028DE8-C91E-2643-B85C-2895F788210E}</c15:txfldGUID>
                      <c15:f>'/Users/el1goluj/Documents/ZURICH/PROJECTS/UPMEM/upmem-workloads/Microbenchmarks/AI/[ai_output.xlsx]ai_output (4)'!$J$5</c15:f>
                      <c15:dlblFieldTableCache>
                        <c:ptCount val="1"/>
                        <c:pt idx="0">
                          <c:v>4</c:v>
                        </c:pt>
                      </c15:dlblFieldTableCache>
                    </c15:dlblFTEntry>
                  </c15:dlblFieldTable>
                  <c15:showDataLabelsRange val="0"/>
                </c:ext>
                <c:ext xmlns:c16="http://schemas.microsoft.com/office/drawing/2014/chart" uri="{C3380CC4-5D6E-409C-BE32-E72D297353CC}">
                  <c16:uniqueId val="{00000003-FF8B-5F4C-8BBF-ED4DE736661E}"/>
                </c:ext>
              </c:extLst>
            </c:dLbl>
            <c:dLbl>
              <c:idx val="4"/>
              <c:tx>
                <c:strRef>
                  <c:f>'/Users/el1goluj/Documents/ZURICH/PROJECTS/UPMEM/upmem-workloads/Microbenchmarks/AI/[ai_output.xlsx]ai_output (4)'!$J$6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{4A9A0FF8-D062-774A-BCAC-2EF6FF279781}</c15:txfldGUID>
                      <c15:f>'/Users/el1goluj/Documents/ZURICH/PROJECTS/UPMEM/upmem-workloads/Microbenchmarks/AI/[ai_output.xlsx]ai_output (4)'!$J$6</c15:f>
                      <c15:dlblFieldTableCache>
                        <c:ptCount val="1"/>
                        <c:pt idx="0">
                          <c:v>5</c:v>
                        </c:pt>
                      </c15:dlblFieldTableCache>
                    </c15:dlblFTEntry>
                  </c15:dlblFieldTable>
                  <c15:showDataLabelsRange val="0"/>
                </c:ext>
                <c:ext xmlns:c16="http://schemas.microsoft.com/office/drawing/2014/chart" uri="{C3380CC4-5D6E-409C-BE32-E72D297353CC}">
                  <c16:uniqueId val="{00000004-FF8B-5F4C-8BBF-ED4DE736661E}"/>
                </c:ext>
              </c:extLst>
            </c:dLbl>
            <c:dLbl>
              <c:idx val="5"/>
              <c:tx>
                <c:strRef>
                  <c:f>'/Users/el1goluj/Documents/ZURICH/PROJECTS/UPMEM/upmem-workloads/Microbenchmarks/AI/[ai_output.xlsx]ai_output (4)'!$J$7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{F200DDDD-AF1E-FD47-84EE-3771A67A5832}</c15:txfldGUID>
                      <c15:f>'/Users/el1goluj/Documents/ZURICH/PROJECTS/UPMEM/upmem-workloads/Microbenchmarks/AI/[ai_output.xlsx]ai_output (4)'!$J$7</c15:f>
                      <c15:dlblFieldTableCache>
                        <c:ptCount val="1"/>
                        <c:pt idx="0">
                          <c:v>6</c:v>
                        </c:pt>
                      </c15:dlblFieldTableCache>
                    </c15:dlblFTEntry>
                  </c15:dlblFieldTable>
                  <c15:showDataLabelsRange val="0"/>
                </c:ext>
                <c:ext xmlns:c16="http://schemas.microsoft.com/office/drawing/2014/chart" uri="{C3380CC4-5D6E-409C-BE32-E72D297353CC}">
                  <c16:uniqueId val="{00000005-FF8B-5F4C-8BBF-ED4DE736661E}"/>
                </c:ext>
              </c:extLst>
            </c:dLbl>
            <c:dLbl>
              <c:idx val="6"/>
              <c:tx>
                <c:strRef>
                  <c:f>'/Users/el1goluj/Documents/ZURICH/PROJECTS/UPMEM/upmem-workloads/Microbenchmarks/AI/[ai_output.xlsx]ai_output (4)'!$J$8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{45607180-A065-5142-ABF8-1E2B2B4F01CC}</c15:txfldGUID>
                      <c15:f>'/Users/el1goluj/Documents/ZURICH/PROJECTS/UPMEM/upmem-workloads/Microbenchmarks/AI/[ai_output.xlsx]ai_output (4)'!$J$8</c15:f>
                      <c15:dlblFieldTableCache>
                        <c:ptCount val="1"/>
                        <c:pt idx="0">
                          <c:v>7</c:v>
                        </c:pt>
                      </c15:dlblFieldTableCache>
                    </c15:dlblFTEntry>
                  </c15:dlblFieldTable>
                  <c15:showDataLabelsRange val="0"/>
                </c:ext>
                <c:ext xmlns:c16="http://schemas.microsoft.com/office/drawing/2014/chart" uri="{C3380CC4-5D6E-409C-BE32-E72D297353CC}">
                  <c16:uniqueId val="{00000006-FF8B-5F4C-8BBF-ED4DE736661E}"/>
                </c:ext>
              </c:extLst>
            </c:dLbl>
            <c:dLbl>
              <c:idx val="7"/>
              <c:tx>
                <c:strRef>
                  <c:f>'/Users/el1goluj/Documents/ZURICH/PROJECTS/UPMEM/upmem-workloads/Microbenchmarks/AI/[ai_output.xlsx]ai_output (4)'!$J$9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{EFA810E2-1E40-CC43-B987-3ED9FB99B990}</c15:txfldGUID>
                      <c15:f>'/Users/el1goluj/Documents/ZURICH/PROJECTS/UPMEM/upmem-workloads/Microbenchmarks/AI/[ai_output.xlsx]ai_output (4)'!$J$9</c15:f>
                      <c15:dlblFieldTableCache>
                        <c:ptCount val="1"/>
                        <c:pt idx="0">
                          <c:v>8</c:v>
                        </c:pt>
                      </c15:dlblFieldTableCache>
                    </c15:dlblFTEntry>
                  </c15:dlblFieldTable>
                  <c15:showDataLabelsRange val="0"/>
                </c:ext>
                <c:ext xmlns:c16="http://schemas.microsoft.com/office/drawing/2014/chart" uri="{C3380CC4-5D6E-409C-BE32-E72D297353CC}">
                  <c16:uniqueId val="{00000007-FF8B-5F4C-8BBF-ED4DE736661E}"/>
                </c:ext>
              </c:extLst>
            </c:dLbl>
            <c:dLbl>
              <c:idx val="8"/>
              <c:tx>
                <c:strRef>
                  <c:f>'/Users/el1goluj/Documents/ZURICH/PROJECTS/UPMEM/upmem-workloads/Microbenchmarks/AI/[ai_output.xlsx]ai_output (4)'!$J$10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{AA144702-04F3-1048-BF88-706041F99781}</c15:txfldGUID>
                      <c15:f>'/Users/el1goluj/Documents/ZURICH/PROJECTS/UPMEM/upmem-workloads/Microbenchmarks/AI/[ai_output.xlsx]ai_output (4)'!$J$10</c15:f>
                      <c15:dlblFieldTableCache>
                        <c:ptCount val="1"/>
                        <c:pt idx="0">
                          <c:v>9</c:v>
                        </c:pt>
                      </c15:dlblFieldTableCache>
                    </c15:dlblFTEntry>
                  </c15:dlblFieldTable>
                  <c15:showDataLabelsRange val="0"/>
                </c:ext>
                <c:ext xmlns:c16="http://schemas.microsoft.com/office/drawing/2014/chart" uri="{C3380CC4-5D6E-409C-BE32-E72D297353CC}">
                  <c16:uniqueId val="{00000008-FF8B-5F4C-8BBF-ED4DE736661E}"/>
                </c:ext>
              </c:extLst>
            </c:dLbl>
            <c:dLbl>
              <c:idx val="9"/>
              <c:tx>
                <c:strRef>
                  <c:f>'/Users/el1goluj/Documents/ZURICH/PROJECTS/UPMEM/upmem-workloads/Microbenchmarks/AI/[ai_output.xlsx]ai_output (4)'!$J$11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{56D6F1C5-D33C-154D-A8ED-7A933610919E}</c15:txfldGUID>
                      <c15:f>'/Users/el1goluj/Documents/ZURICH/PROJECTS/UPMEM/upmem-workloads/Microbenchmarks/AI/[ai_output.xlsx]ai_output (4)'!$J$11</c15:f>
                      <c15:dlblFieldTableCache>
                        <c:ptCount val="1"/>
                        <c:pt idx="0">
                          <c:v>10</c:v>
                        </c:pt>
                      </c15:dlblFieldTableCache>
                    </c15:dlblFTEntry>
                  </c15:dlblFieldTable>
                  <c15:showDataLabelsRange val="0"/>
                </c:ext>
                <c:ext xmlns:c16="http://schemas.microsoft.com/office/drawing/2014/chart" uri="{C3380CC4-5D6E-409C-BE32-E72D297353CC}">
                  <c16:uniqueId val="{00000009-FF8B-5F4C-8BBF-ED4DE736661E}"/>
                </c:ext>
              </c:extLst>
            </c:dLbl>
            <c:dLbl>
              <c:idx val="10"/>
              <c:tx>
                <c:strRef>
                  <c:f>'/Users/el1goluj/Documents/ZURICH/PROJECTS/UPMEM/upmem-workloads/Microbenchmarks/AI/[ai_output.xlsx]ai_output (4)'!$J$12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{C92CAA4B-0D73-7348-BF61-2786B7D722C0}</c15:txfldGUID>
                      <c15:f>'/Users/el1goluj/Documents/ZURICH/PROJECTS/UPMEM/upmem-workloads/Microbenchmarks/AI/[ai_output.xlsx]ai_output (4)'!$J$12</c15:f>
                      <c15:dlblFieldTableCache>
                        <c:ptCount val="1"/>
                        <c:pt idx="0">
                          <c:v>11</c:v>
                        </c:pt>
                      </c15:dlblFieldTableCache>
                    </c15:dlblFTEntry>
                  </c15:dlblFieldTable>
                  <c15:showDataLabelsRange val="0"/>
                </c:ext>
                <c:ext xmlns:c16="http://schemas.microsoft.com/office/drawing/2014/chart" uri="{C3380CC4-5D6E-409C-BE32-E72D297353CC}">
                  <c16:uniqueId val="{0000000A-FF8B-5F4C-8BBF-ED4DE736661E}"/>
                </c:ext>
              </c:extLst>
            </c:dLbl>
            <c:dLbl>
              <c:idx val="11"/>
              <c:tx>
                <c:strRef>
                  <c:f>'/Users/el1goluj/Documents/ZURICH/PROJECTS/UPMEM/upmem-workloads/Microbenchmarks/AI/[ai_output.xlsx]ai_output (4)'!$J$13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{D3C84915-DADD-1246-9348-D53D9957F0B7}</c15:txfldGUID>
                      <c15:f>'/Users/el1goluj/Documents/ZURICH/PROJECTS/UPMEM/upmem-workloads/Microbenchmarks/AI/[ai_output.xlsx]ai_output (4)'!$J$13</c15:f>
                      <c15:dlblFieldTableCache>
                        <c:ptCount val="1"/>
                        <c:pt idx="0">
                          <c:v>12</c:v>
                        </c:pt>
                      </c15:dlblFieldTableCache>
                    </c15:dlblFTEntry>
                  </c15:dlblFieldTable>
                  <c15:showDataLabelsRange val="0"/>
                </c:ext>
                <c:ext xmlns:c16="http://schemas.microsoft.com/office/drawing/2014/chart" uri="{C3380CC4-5D6E-409C-BE32-E72D297353CC}">
                  <c16:uniqueId val="{0000000B-FF8B-5F4C-8BBF-ED4DE736661E}"/>
                </c:ext>
              </c:extLst>
            </c:dLbl>
            <c:dLbl>
              <c:idx val="12"/>
              <c:tx>
                <c:strRef>
                  <c:f>'/Users/el1goluj/Documents/ZURICH/PROJECTS/UPMEM/upmem-workloads/Microbenchmarks/AI/[ai_output.xlsx]ai_output (4)'!$J$14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{A1969DB4-27DD-1A45-B24C-0E40DD57E826}</c15:txfldGUID>
                      <c15:f>'/Users/el1goluj/Documents/ZURICH/PROJECTS/UPMEM/upmem-workloads/Microbenchmarks/AI/[ai_output.xlsx]ai_output (4)'!$J$14</c15:f>
                      <c15:dlblFieldTableCache>
                        <c:ptCount val="1"/>
                        <c:pt idx="0">
                          <c:v>13</c:v>
                        </c:pt>
                      </c15:dlblFieldTableCache>
                    </c15:dlblFTEntry>
                  </c15:dlblFieldTable>
                  <c15:showDataLabelsRange val="0"/>
                </c:ext>
                <c:ext xmlns:c16="http://schemas.microsoft.com/office/drawing/2014/chart" uri="{C3380CC4-5D6E-409C-BE32-E72D297353CC}">
                  <c16:uniqueId val="{0000000C-FF8B-5F4C-8BBF-ED4DE736661E}"/>
                </c:ext>
              </c:extLst>
            </c:dLbl>
            <c:dLbl>
              <c:idx val="13"/>
              <c:tx>
                <c:strRef>
                  <c:f>'/Users/el1goluj/Documents/ZURICH/PROJECTS/UPMEM/upmem-workloads/Microbenchmarks/AI/[ai_output.xlsx]ai_output (4)'!$J$15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{417C18AA-5DF1-0349-9B41-6A6A664BE385}</c15:txfldGUID>
                      <c15:f>'/Users/el1goluj/Documents/ZURICH/PROJECTS/UPMEM/upmem-workloads/Microbenchmarks/AI/[ai_output.xlsx]ai_output (4)'!$J$15</c15:f>
                      <c15:dlblFieldTableCache>
                        <c:ptCount val="1"/>
                        <c:pt idx="0">
                          <c:v>14</c:v>
                        </c:pt>
                      </c15:dlblFieldTableCache>
                    </c15:dlblFTEntry>
                  </c15:dlblFieldTable>
                  <c15:showDataLabelsRange val="0"/>
                </c:ext>
                <c:ext xmlns:c16="http://schemas.microsoft.com/office/drawing/2014/chart" uri="{C3380CC4-5D6E-409C-BE32-E72D297353CC}">
                  <c16:uniqueId val="{0000000D-FF8B-5F4C-8BBF-ED4DE736661E}"/>
                </c:ext>
              </c:extLst>
            </c:dLbl>
            <c:dLbl>
              <c:idx val="14"/>
              <c:tx>
                <c:strRef>
                  <c:f>'/Users/el1goluj/Documents/ZURICH/PROJECTS/UPMEM/upmem-workloads/Microbenchmarks/AI/[ai_output.xlsx]ai_output (4)'!$J$16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{BD9D54A1-6EFD-2A4F-ADA4-6EA9879865EA}</c15:txfldGUID>
                      <c15:f>'/Users/el1goluj/Documents/ZURICH/PROJECTS/UPMEM/upmem-workloads/Microbenchmarks/AI/[ai_output.xlsx]ai_output (4)'!$J$16</c15:f>
                      <c15:dlblFieldTableCache>
                        <c:ptCount val="1"/>
                        <c:pt idx="0">
                          <c:v>15</c:v>
                        </c:pt>
                      </c15:dlblFieldTableCache>
                    </c15:dlblFTEntry>
                  </c15:dlblFieldTable>
                  <c15:showDataLabelsRange val="0"/>
                </c:ext>
                <c:ext xmlns:c16="http://schemas.microsoft.com/office/drawing/2014/chart" uri="{C3380CC4-5D6E-409C-BE32-E72D297353CC}">
                  <c16:uniqueId val="{0000000E-FF8B-5F4C-8BBF-ED4DE736661E}"/>
                </c:ext>
              </c:extLst>
            </c:dLbl>
            <c:dLbl>
              <c:idx val="15"/>
              <c:tx>
                <c:strRef>
                  <c:f>'/Users/el1goluj/Documents/ZURICH/PROJECTS/UPMEM/upmem-workloads/Microbenchmarks/AI/[ai_output.xlsx]ai_output (4)'!$J$17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{EC81A661-FAAD-FB43-84D4-E54EB3C6E6BD}</c15:txfldGUID>
                      <c15:f>'/Users/el1goluj/Documents/ZURICH/PROJECTS/UPMEM/upmem-workloads/Microbenchmarks/AI/[ai_output.xlsx]ai_output (4)'!$J$17</c15:f>
                      <c15:dlblFieldTableCache>
                        <c:ptCount val="1"/>
                        <c:pt idx="0">
                          <c:v>16</c:v>
                        </c:pt>
                      </c15:dlblFieldTableCache>
                    </c15:dlblFTEntry>
                  </c15:dlblFieldTable>
                  <c15:showDataLabelsRange val="0"/>
                </c:ext>
                <c:ext xmlns:c16="http://schemas.microsoft.com/office/drawing/2014/chart" uri="{C3380CC4-5D6E-409C-BE32-E72D297353CC}">
                  <c16:uniqueId val="{0000000F-FF8B-5F4C-8BBF-ED4DE736661E}"/>
                </c:ext>
              </c:extLst>
            </c:dLbl>
            <c:dLbl>
              <c:idx val="16"/>
              <c:tx>
                <c:strRef>
                  <c:f>'/Users/el1goluj/Documents/ZURICH/PROJECTS/UPMEM/upmem-workloads/Microbenchmarks/AI/[ai_output.xlsx]ai_output (4)'!$J$18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{49CECDE7-4964-C140-BAA8-54427B980EE7}</c15:txfldGUID>
                      <c15:f>'/Users/el1goluj/Documents/ZURICH/PROJECTS/UPMEM/upmem-workloads/Microbenchmarks/AI/[ai_output.xlsx]ai_output (4)'!$J$18</c15:f>
                      <c15:dlblFieldTableCache>
                        <c:ptCount val="1"/>
                        <c:pt idx="0">
                          <c:v>1</c:v>
                        </c:pt>
                      </c15:dlblFieldTableCache>
                    </c15:dlblFTEntry>
                  </c15:dlblFieldTable>
                  <c15:showDataLabelsRange val="0"/>
                </c:ext>
                <c:ext xmlns:c16="http://schemas.microsoft.com/office/drawing/2014/chart" uri="{C3380CC4-5D6E-409C-BE32-E72D297353CC}">
                  <c16:uniqueId val="{00000010-FF8B-5F4C-8BBF-ED4DE736661E}"/>
                </c:ext>
              </c:extLst>
            </c:dLbl>
            <c:dLbl>
              <c:idx val="17"/>
              <c:tx>
                <c:strRef>
                  <c:f>'/Users/el1goluj/Documents/ZURICH/PROJECTS/UPMEM/upmem-workloads/Microbenchmarks/AI/[ai_output.xlsx]ai_output (4)'!$J$19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{2DB6B2A1-52BA-DD43-A51F-9E410B166FD1}</c15:txfldGUID>
                      <c15:f>'/Users/el1goluj/Documents/ZURICH/PROJECTS/UPMEM/upmem-workloads/Microbenchmarks/AI/[ai_output.xlsx]ai_output (4)'!$J$19</c15:f>
                      <c15:dlblFieldTableCache>
                        <c:ptCount val="1"/>
                        <c:pt idx="0">
                          <c:v>2</c:v>
                        </c:pt>
                      </c15:dlblFieldTableCache>
                    </c15:dlblFTEntry>
                  </c15:dlblFieldTable>
                  <c15:showDataLabelsRange val="0"/>
                </c:ext>
                <c:ext xmlns:c16="http://schemas.microsoft.com/office/drawing/2014/chart" uri="{C3380CC4-5D6E-409C-BE32-E72D297353CC}">
                  <c16:uniqueId val="{00000011-FF8B-5F4C-8BBF-ED4DE736661E}"/>
                </c:ext>
              </c:extLst>
            </c:dLbl>
            <c:dLbl>
              <c:idx val="18"/>
              <c:tx>
                <c:strRef>
                  <c:f>'/Users/el1goluj/Documents/ZURICH/PROJECTS/UPMEM/upmem-workloads/Microbenchmarks/AI/[ai_output.xlsx]ai_output (4)'!$J$20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{60AD0932-21C6-214E-9542-EEA5CCF5A198}</c15:txfldGUID>
                      <c15:f>'/Users/el1goluj/Documents/ZURICH/PROJECTS/UPMEM/upmem-workloads/Microbenchmarks/AI/[ai_output.xlsx]ai_output (4)'!$J$20</c15:f>
                      <c15:dlblFieldTableCache>
                        <c:ptCount val="1"/>
                        <c:pt idx="0">
                          <c:v>3</c:v>
                        </c:pt>
                      </c15:dlblFieldTableCache>
                    </c15:dlblFTEntry>
                  </c15:dlblFieldTable>
                  <c15:showDataLabelsRange val="0"/>
                </c:ext>
                <c:ext xmlns:c16="http://schemas.microsoft.com/office/drawing/2014/chart" uri="{C3380CC4-5D6E-409C-BE32-E72D297353CC}">
                  <c16:uniqueId val="{00000012-FF8B-5F4C-8BBF-ED4DE736661E}"/>
                </c:ext>
              </c:extLst>
            </c:dLbl>
            <c:dLbl>
              <c:idx val="19"/>
              <c:tx>
                <c:strRef>
                  <c:f>'/Users/el1goluj/Documents/ZURICH/PROJECTS/UPMEM/upmem-workloads/Microbenchmarks/AI/[ai_output.xlsx]ai_output (4)'!$J$21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{3EFDAD19-5F48-0947-9503-C4D30E4A0614}</c15:txfldGUID>
                      <c15:f>'/Users/el1goluj/Documents/ZURICH/PROJECTS/UPMEM/upmem-workloads/Microbenchmarks/AI/[ai_output.xlsx]ai_output (4)'!$J$21</c15:f>
                      <c15:dlblFieldTableCache>
                        <c:ptCount val="1"/>
                        <c:pt idx="0">
                          <c:v>4</c:v>
                        </c:pt>
                      </c15:dlblFieldTableCache>
                    </c15:dlblFTEntry>
                  </c15:dlblFieldTable>
                  <c15:showDataLabelsRange val="0"/>
                </c:ext>
                <c:ext xmlns:c16="http://schemas.microsoft.com/office/drawing/2014/chart" uri="{C3380CC4-5D6E-409C-BE32-E72D297353CC}">
                  <c16:uniqueId val="{00000013-FF8B-5F4C-8BBF-ED4DE736661E}"/>
                </c:ext>
              </c:extLst>
            </c:dLbl>
            <c:dLbl>
              <c:idx val="20"/>
              <c:tx>
                <c:strRef>
                  <c:f>'/Users/el1goluj/Documents/ZURICH/PROJECTS/UPMEM/upmem-workloads/Microbenchmarks/AI/[ai_output.xlsx]ai_output (4)'!$J$22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{40026404-6754-F743-9CF0-06FE8077F18B}</c15:txfldGUID>
                      <c15:f>'/Users/el1goluj/Documents/ZURICH/PROJECTS/UPMEM/upmem-workloads/Microbenchmarks/AI/[ai_output.xlsx]ai_output (4)'!$J$22</c15:f>
                      <c15:dlblFieldTableCache>
                        <c:ptCount val="1"/>
                        <c:pt idx="0">
                          <c:v>5</c:v>
                        </c:pt>
                      </c15:dlblFieldTableCache>
                    </c15:dlblFTEntry>
                  </c15:dlblFieldTable>
                  <c15:showDataLabelsRange val="0"/>
                </c:ext>
                <c:ext xmlns:c16="http://schemas.microsoft.com/office/drawing/2014/chart" uri="{C3380CC4-5D6E-409C-BE32-E72D297353CC}">
                  <c16:uniqueId val="{00000014-FF8B-5F4C-8BBF-ED4DE736661E}"/>
                </c:ext>
              </c:extLst>
            </c:dLbl>
            <c:dLbl>
              <c:idx val="21"/>
              <c:tx>
                <c:strRef>
                  <c:f>'/Users/el1goluj/Documents/ZURICH/PROJECTS/UPMEM/upmem-workloads/Microbenchmarks/AI/[ai_output.xlsx]ai_output (4)'!$J$23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{D495959E-AE01-BF42-81DE-74BD0352AD9A}</c15:txfldGUID>
                      <c15:f>'/Users/el1goluj/Documents/ZURICH/PROJECTS/UPMEM/upmem-workloads/Microbenchmarks/AI/[ai_output.xlsx]ai_output (4)'!$J$23</c15:f>
                      <c15:dlblFieldTableCache>
                        <c:ptCount val="1"/>
                        <c:pt idx="0">
                          <c:v>6</c:v>
                        </c:pt>
                      </c15:dlblFieldTableCache>
                    </c15:dlblFTEntry>
                  </c15:dlblFieldTable>
                  <c15:showDataLabelsRange val="0"/>
                </c:ext>
                <c:ext xmlns:c16="http://schemas.microsoft.com/office/drawing/2014/chart" uri="{C3380CC4-5D6E-409C-BE32-E72D297353CC}">
                  <c16:uniqueId val="{00000015-FF8B-5F4C-8BBF-ED4DE736661E}"/>
                </c:ext>
              </c:extLst>
            </c:dLbl>
            <c:dLbl>
              <c:idx val="22"/>
              <c:tx>
                <c:strRef>
                  <c:f>'/Users/el1goluj/Documents/ZURICH/PROJECTS/UPMEM/upmem-workloads/Microbenchmarks/AI/[ai_output.xlsx]ai_output (4)'!$J$24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{A1242B47-CE7B-A448-ADA5-A7A40E86A259}</c15:txfldGUID>
                      <c15:f>'/Users/el1goluj/Documents/ZURICH/PROJECTS/UPMEM/upmem-workloads/Microbenchmarks/AI/[ai_output.xlsx]ai_output (4)'!$J$24</c15:f>
                      <c15:dlblFieldTableCache>
                        <c:ptCount val="1"/>
                        <c:pt idx="0">
                          <c:v>7</c:v>
                        </c:pt>
                      </c15:dlblFieldTableCache>
                    </c15:dlblFTEntry>
                  </c15:dlblFieldTable>
                  <c15:showDataLabelsRange val="0"/>
                </c:ext>
                <c:ext xmlns:c16="http://schemas.microsoft.com/office/drawing/2014/chart" uri="{C3380CC4-5D6E-409C-BE32-E72D297353CC}">
                  <c16:uniqueId val="{00000016-FF8B-5F4C-8BBF-ED4DE736661E}"/>
                </c:ext>
              </c:extLst>
            </c:dLbl>
            <c:dLbl>
              <c:idx val="23"/>
              <c:tx>
                <c:strRef>
                  <c:f>'/Users/el1goluj/Documents/ZURICH/PROJECTS/UPMEM/upmem-workloads/Microbenchmarks/AI/[ai_output.xlsx]ai_output (4)'!$J$25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{A89E369A-7CC5-5E4D-803A-E1CA8A71B0BB}</c15:txfldGUID>
                      <c15:f>'/Users/el1goluj/Documents/ZURICH/PROJECTS/UPMEM/upmem-workloads/Microbenchmarks/AI/[ai_output.xlsx]ai_output (4)'!$J$25</c15:f>
                      <c15:dlblFieldTableCache>
                        <c:ptCount val="1"/>
                        <c:pt idx="0">
                          <c:v>8</c:v>
                        </c:pt>
                      </c15:dlblFieldTableCache>
                    </c15:dlblFTEntry>
                  </c15:dlblFieldTable>
                  <c15:showDataLabelsRange val="0"/>
                </c:ext>
                <c:ext xmlns:c16="http://schemas.microsoft.com/office/drawing/2014/chart" uri="{C3380CC4-5D6E-409C-BE32-E72D297353CC}">
                  <c16:uniqueId val="{00000017-FF8B-5F4C-8BBF-ED4DE736661E}"/>
                </c:ext>
              </c:extLst>
            </c:dLbl>
            <c:dLbl>
              <c:idx val="24"/>
              <c:tx>
                <c:strRef>
                  <c:f>'/Users/el1goluj/Documents/ZURICH/PROJECTS/UPMEM/upmem-workloads/Microbenchmarks/AI/[ai_output.xlsx]ai_output (4)'!$J$26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{7FB9570E-E12A-9D43-9BF3-65FF100B98B6}</c15:txfldGUID>
                      <c15:f>'/Users/el1goluj/Documents/ZURICH/PROJECTS/UPMEM/upmem-workloads/Microbenchmarks/AI/[ai_output.xlsx]ai_output (4)'!$J$26</c15:f>
                      <c15:dlblFieldTableCache>
                        <c:ptCount val="1"/>
                        <c:pt idx="0">
                          <c:v>9</c:v>
                        </c:pt>
                      </c15:dlblFieldTableCache>
                    </c15:dlblFTEntry>
                  </c15:dlblFieldTable>
                  <c15:showDataLabelsRange val="0"/>
                </c:ext>
                <c:ext xmlns:c16="http://schemas.microsoft.com/office/drawing/2014/chart" uri="{C3380CC4-5D6E-409C-BE32-E72D297353CC}">
                  <c16:uniqueId val="{00000018-FF8B-5F4C-8BBF-ED4DE736661E}"/>
                </c:ext>
              </c:extLst>
            </c:dLbl>
            <c:dLbl>
              <c:idx val="25"/>
              <c:tx>
                <c:strRef>
                  <c:f>'/Users/el1goluj/Documents/ZURICH/PROJECTS/UPMEM/upmem-workloads/Microbenchmarks/AI/[ai_output.xlsx]ai_output (4)'!$J$27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{C719CC8E-4333-E245-93FD-7D101F57EDDE}</c15:txfldGUID>
                      <c15:f>'/Users/el1goluj/Documents/ZURICH/PROJECTS/UPMEM/upmem-workloads/Microbenchmarks/AI/[ai_output.xlsx]ai_output (4)'!$J$27</c15:f>
                      <c15:dlblFieldTableCache>
                        <c:ptCount val="1"/>
                        <c:pt idx="0">
                          <c:v>10</c:v>
                        </c:pt>
                      </c15:dlblFieldTableCache>
                    </c15:dlblFTEntry>
                  </c15:dlblFieldTable>
                  <c15:showDataLabelsRange val="0"/>
                </c:ext>
                <c:ext xmlns:c16="http://schemas.microsoft.com/office/drawing/2014/chart" uri="{C3380CC4-5D6E-409C-BE32-E72D297353CC}">
                  <c16:uniqueId val="{00000019-FF8B-5F4C-8BBF-ED4DE736661E}"/>
                </c:ext>
              </c:extLst>
            </c:dLbl>
            <c:dLbl>
              <c:idx val="26"/>
              <c:tx>
                <c:strRef>
                  <c:f>'/Users/el1goluj/Documents/ZURICH/PROJECTS/UPMEM/upmem-workloads/Microbenchmarks/AI/[ai_output.xlsx]ai_output (4)'!$J$28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{FBBAE190-F7AD-424C-A045-2CA728AF6A8C}</c15:txfldGUID>
                      <c15:f>'/Users/el1goluj/Documents/ZURICH/PROJECTS/UPMEM/upmem-workloads/Microbenchmarks/AI/[ai_output.xlsx]ai_output (4)'!$J$28</c15:f>
                      <c15:dlblFieldTableCache>
                        <c:ptCount val="1"/>
                        <c:pt idx="0">
                          <c:v>11</c:v>
                        </c:pt>
                      </c15:dlblFieldTableCache>
                    </c15:dlblFTEntry>
                  </c15:dlblFieldTable>
                  <c15:showDataLabelsRange val="0"/>
                </c:ext>
                <c:ext xmlns:c16="http://schemas.microsoft.com/office/drawing/2014/chart" uri="{C3380CC4-5D6E-409C-BE32-E72D297353CC}">
                  <c16:uniqueId val="{0000001A-FF8B-5F4C-8BBF-ED4DE736661E}"/>
                </c:ext>
              </c:extLst>
            </c:dLbl>
            <c:dLbl>
              <c:idx val="27"/>
              <c:tx>
                <c:strRef>
                  <c:f>'/Users/el1goluj/Documents/ZURICH/PROJECTS/UPMEM/upmem-workloads/Microbenchmarks/AI/[ai_output.xlsx]ai_output (4)'!$J$29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{8693F877-C347-8849-8B21-86B95C8FA295}</c15:txfldGUID>
                      <c15:f>'/Users/el1goluj/Documents/ZURICH/PROJECTS/UPMEM/upmem-workloads/Microbenchmarks/AI/[ai_output.xlsx]ai_output (4)'!$J$29</c15:f>
                      <c15:dlblFieldTableCache>
                        <c:ptCount val="1"/>
                        <c:pt idx="0">
                          <c:v>12</c:v>
                        </c:pt>
                      </c15:dlblFieldTableCache>
                    </c15:dlblFTEntry>
                  </c15:dlblFieldTable>
                  <c15:showDataLabelsRange val="0"/>
                </c:ext>
                <c:ext xmlns:c16="http://schemas.microsoft.com/office/drawing/2014/chart" uri="{C3380CC4-5D6E-409C-BE32-E72D297353CC}">
                  <c16:uniqueId val="{0000001B-FF8B-5F4C-8BBF-ED4DE736661E}"/>
                </c:ext>
              </c:extLst>
            </c:dLbl>
            <c:dLbl>
              <c:idx val="28"/>
              <c:tx>
                <c:strRef>
                  <c:f>'/Users/el1goluj/Documents/ZURICH/PROJECTS/UPMEM/upmem-workloads/Microbenchmarks/AI/[ai_output.xlsx]ai_output (4)'!$J$30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{79902BE1-74FC-E64A-8C72-97CAFE1D5B9B}</c15:txfldGUID>
                      <c15:f>'/Users/el1goluj/Documents/ZURICH/PROJECTS/UPMEM/upmem-workloads/Microbenchmarks/AI/[ai_output.xlsx]ai_output (4)'!$J$30</c15:f>
                      <c15:dlblFieldTableCache>
                        <c:ptCount val="1"/>
                        <c:pt idx="0">
                          <c:v>13</c:v>
                        </c:pt>
                      </c15:dlblFieldTableCache>
                    </c15:dlblFTEntry>
                  </c15:dlblFieldTable>
                  <c15:showDataLabelsRange val="0"/>
                </c:ext>
                <c:ext xmlns:c16="http://schemas.microsoft.com/office/drawing/2014/chart" uri="{C3380CC4-5D6E-409C-BE32-E72D297353CC}">
                  <c16:uniqueId val="{0000001C-FF8B-5F4C-8BBF-ED4DE736661E}"/>
                </c:ext>
              </c:extLst>
            </c:dLbl>
            <c:dLbl>
              <c:idx val="29"/>
              <c:tx>
                <c:strRef>
                  <c:f>'/Users/el1goluj/Documents/ZURICH/PROJECTS/UPMEM/upmem-workloads/Microbenchmarks/AI/[ai_output.xlsx]ai_output (4)'!$J$31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{C7F72901-E2FC-2743-A909-3622B177E130}</c15:txfldGUID>
                      <c15:f>'/Users/el1goluj/Documents/ZURICH/PROJECTS/UPMEM/upmem-workloads/Microbenchmarks/AI/[ai_output.xlsx]ai_output (4)'!$J$31</c15:f>
                      <c15:dlblFieldTableCache>
                        <c:ptCount val="1"/>
                        <c:pt idx="0">
                          <c:v>14</c:v>
                        </c:pt>
                      </c15:dlblFieldTableCache>
                    </c15:dlblFTEntry>
                  </c15:dlblFieldTable>
                  <c15:showDataLabelsRange val="0"/>
                </c:ext>
                <c:ext xmlns:c16="http://schemas.microsoft.com/office/drawing/2014/chart" uri="{C3380CC4-5D6E-409C-BE32-E72D297353CC}">
                  <c16:uniqueId val="{0000001D-FF8B-5F4C-8BBF-ED4DE736661E}"/>
                </c:ext>
              </c:extLst>
            </c:dLbl>
            <c:dLbl>
              <c:idx val="30"/>
              <c:tx>
                <c:strRef>
                  <c:f>'/Users/el1goluj/Documents/ZURICH/PROJECTS/UPMEM/upmem-workloads/Microbenchmarks/AI/[ai_output.xlsx]ai_output (4)'!$J$32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{368076F6-5479-D246-B627-00362319995A}</c15:txfldGUID>
                      <c15:f>'/Users/el1goluj/Documents/ZURICH/PROJECTS/UPMEM/upmem-workloads/Microbenchmarks/AI/[ai_output.xlsx]ai_output (4)'!$J$32</c15:f>
                      <c15:dlblFieldTableCache>
                        <c:ptCount val="1"/>
                        <c:pt idx="0">
                          <c:v>15</c:v>
                        </c:pt>
                      </c15:dlblFieldTableCache>
                    </c15:dlblFTEntry>
                  </c15:dlblFieldTable>
                  <c15:showDataLabelsRange val="0"/>
                </c:ext>
                <c:ext xmlns:c16="http://schemas.microsoft.com/office/drawing/2014/chart" uri="{C3380CC4-5D6E-409C-BE32-E72D297353CC}">
                  <c16:uniqueId val="{0000001E-FF8B-5F4C-8BBF-ED4DE736661E}"/>
                </c:ext>
              </c:extLst>
            </c:dLbl>
            <c:dLbl>
              <c:idx val="31"/>
              <c:tx>
                <c:strRef>
                  <c:f>'/Users/el1goluj/Documents/ZURICH/PROJECTS/UPMEM/upmem-workloads/Microbenchmarks/AI/[ai_output.xlsx]ai_output (4)'!$J$33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{A676A660-0BEA-3A45-84E7-E4A92B69B68C}</c15:txfldGUID>
                      <c15:f>'/Users/el1goluj/Documents/ZURICH/PROJECTS/UPMEM/upmem-workloads/Microbenchmarks/AI/[ai_output.xlsx]ai_output (4)'!$J$33</c15:f>
                      <c15:dlblFieldTableCache>
                        <c:ptCount val="1"/>
                        <c:pt idx="0">
                          <c:v>16</c:v>
                        </c:pt>
                      </c15:dlblFieldTableCache>
                    </c15:dlblFTEntry>
                  </c15:dlblFieldTable>
                  <c15:showDataLabelsRange val="0"/>
                </c:ext>
                <c:ext xmlns:c16="http://schemas.microsoft.com/office/drawing/2014/chart" uri="{C3380CC4-5D6E-409C-BE32-E72D297353CC}">
                  <c16:uniqueId val="{0000001F-FF8B-5F4C-8BBF-ED4DE736661E}"/>
                </c:ext>
              </c:extLst>
            </c:dLbl>
            <c:dLbl>
              <c:idx val="32"/>
              <c:tx>
                <c:strRef>
                  <c:f>'/Users/el1goluj/Documents/ZURICH/PROJECTS/UPMEM/upmem-workloads/Microbenchmarks/AI/[ai_output.xlsx]ai_output (4)'!$J$34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{EB111B5A-CEF9-0945-A2AA-C86370FDACD3}</c15:txfldGUID>
                      <c15:f>'/Users/el1goluj/Documents/ZURICH/PROJECTS/UPMEM/upmem-workloads/Microbenchmarks/AI/[ai_output.xlsx]ai_output (4)'!$J$34</c15:f>
                      <c15:dlblFieldTableCache>
                        <c:ptCount val="1"/>
                        <c:pt idx="0">
                          <c:v>1</c:v>
                        </c:pt>
                      </c15:dlblFieldTableCache>
                    </c15:dlblFTEntry>
                  </c15:dlblFieldTable>
                  <c15:showDataLabelsRange val="0"/>
                </c:ext>
                <c:ext xmlns:c16="http://schemas.microsoft.com/office/drawing/2014/chart" uri="{C3380CC4-5D6E-409C-BE32-E72D297353CC}">
                  <c16:uniqueId val="{00000020-FF8B-5F4C-8BBF-ED4DE736661E}"/>
                </c:ext>
              </c:extLst>
            </c:dLbl>
            <c:dLbl>
              <c:idx val="33"/>
              <c:tx>
                <c:strRef>
                  <c:f>'/Users/el1goluj/Documents/ZURICH/PROJECTS/UPMEM/upmem-workloads/Microbenchmarks/AI/[ai_output.xlsx]ai_output (4)'!$J$35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{57F0D133-FBDA-8442-96C7-B858EA152877}</c15:txfldGUID>
                      <c15:f>'/Users/el1goluj/Documents/ZURICH/PROJECTS/UPMEM/upmem-workloads/Microbenchmarks/AI/[ai_output.xlsx]ai_output (4)'!$J$35</c15:f>
                      <c15:dlblFieldTableCache>
                        <c:ptCount val="1"/>
                        <c:pt idx="0">
                          <c:v>2</c:v>
                        </c:pt>
                      </c15:dlblFieldTableCache>
                    </c15:dlblFTEntry>
                  </c15:dlblFieldTable>
                  <c15:showDataLabelsRange val="0"/>
                </c:ext>
                <c:ext xmlns:c16="http://schemas.microsoft.com/office/drawing/2014/chart" uri="{C3380CC4-5D6E-409C-BE32-E72D297353CC}">
                  <c16:uniqueId val="{00000021-FF8B-5F4C-8BBF-ED4DE736661E}"/>
                </c:ext>
              </c:extLst>
            </c:dLbl>
            <c:dLbl>
              <c:idx val="34"/>
              <c:tx>
                <c:strRef>
                  <c:f>'/Users/el1goluj/Documents/ZURICH/PROJECTS/UPMEM/upmem-workloads/Microbenchmarks/AI/[ai_output.xlsx]ai_output (4)'!$J$36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{F0CBFEF3-E3C1-804C-AD39-A962C177CB33}</c15:txfldGUID>
                      <c15:f>'/Users/el1goluj/Documents/ZURICH/PROJECTS/UPMEM/upmem-workloads/Microbenchmarks/AI/[ai_output.xlsx]ai_output (4)'!$J$36</c15:f>
                      <c15:dlblFieldTableCache>
                        <c:ptCount val="1"/>
                        <c:pt idx="0">
                          <c:v>3</c:v>
                        </c:pt>
                      </c15:dlblFieldTableCache>
                    </c15:dlblFTEntry>
                  </c15:dlblFieldTable>
                  <c15:showDataLabelsRange val="0"/>
                </c:ext>
                <c:ext xmlns:c16="http://schemas.microsoft.com/office/drawing/2014/chart" uri="{C3380CC4-5D6E-409C-BE32-E72D297353CC}">
                  <c16:uniqueId val="{00000022-FF8B-5F4C-8BBF-ED4DE736661E}"/>
                </c:ext>
              </c:extLst>
            </c:dLbl>
            <c:dLbl>
              <c:idx val="35"/>
              <c:tx>
                <c:strRef>
                  <c:f>'/Users/el1goluj/Documents/ZURICH/PROJECTS/UPMEM/upmem-workloads/Microbenchmarks/AI/[ai_output.xlsx]ai_output (4)'!$J$37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{F022620C-D2D4-0140-8EA0-AEFE70C58816}</c15:txfldGUID>
                      <c15:f>'/Users/el1goluj/Documents/ZURICH/PROJECTS/UPMEM/upmem-workloads/Microbenchmarks/AI/[ai_output.xlsx]ai_output (4)'!$J$37</c15:f>
                      <c15:dlblFieldTableCache>
                        <c:ptCount val="1"/>
                        <c:pt idx="0">
                          <c:v>4</c:v>
                        </c:pt>
                      </c15:dlblFieldTableCache>
                    </c15:dlblFTEntry>
                  </c15:dlblFieldTable>
                  <c15:showDataLabelsRange val="0"/>
                </c:ext>
                <c:ext xmlns:c16="http://schemas.microsoft.com/office/drawing/2014/chart" uri="{C3380CC4-5D6E-409C-BE32-E72D297353CC}">
                  <c16:uniqueId val="{00000023-FF8B-5F4C-8BBF-ED4DE736661E}"/>
                </c:ext>
              </c:extLst>
            </c:dLbl>
            <c:dLbl>
              <c:idx val="36"/>
              <c:tx>
                <c:strRef>
                  <c:f>'/Users/el1goluj/Documents/ZURICH/PROJECTS/UPMEM/upmem-workloads/Microbenchmarks/AI/[ai_output.xlsx]ai_output (4)'!$J$38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{FF8F5BF0-6CD9-3241-AA83-8BF72DC083DD}</c15:txfldGUID>
                      <c15:f>'/Users/el1goluj/Documents/ZURICH/PROJECTS/UPMEM/upmem-workloads/Microbenchmarks/AI/[ai_output.xlsx]ai_output (4)'!$J$38</c15:f>
                      <c15:dlblFieldTableCache>
                        <c:ptCount val="1"/>
                        <c:pt idx="0">
                          <c:v>5</c:v>
                        </c:pt>
                      </c15:dlblFieldTableCache>
                    </c15:dlblFTEntry>
                  </c15:dlblFieldTable>
                  <c15:showDataLabelsRange val="0"/>
                </c:ext>
                <c:ext xmlns:c16="http://schemas.microsoft.com/office/drawing/2014/chart" uri="{C3380CC4-5D6E-409C-BE32-E72D297353CC}">
                  <c16:uniqueId val="{00000024-FF8B-5F4C-8BBF-ED4DE736661E}"/>
                </c:ext>
              </c:extLst>
            </c:dLbl>
            <c:dLbl>
              <c:idx val="37"/>
              <c:tx>
                <c:strRef>
                  <c:f>'/Users/el1goluj/Documents/ZURICH/PROJECTS/UPMEM/upmem-workloads/Microbenchmarks/AI/[ai_output.xlsx]ai_output (4)'!$J$39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{9BEBEBDB-6676-9E4A-A28C-BEB4D687483B}</c15:txfldGUID>
                      <c15:f>'/Users/el1goluj/Documents/ZURICH/PROJECTS/UPMEM/upmem-workloads/Microbenchmarks/AI/[ai_output.xlsx]ai_output (4)'!$J$39</c15:f>
                      <c15:dlblFieldTableCache>
                        <c:ptCount val="1"/>
                        <c:pt idx="0">
                          <c:v>6</c:v>
                        </c:pt>
                      </c15:dlblFieldTableCache>
                    </c15:dlblFTEntry>
                  </c15:dlblFieldTable>
                  <c15:showDataLabelsRange val="0"/>
                </c:ext>
                <c:ext xmlns:c16="http://schemas.microsoft.com/office/drawing/2014/chart" uri="{C3380CC4-5D6E-409C-BE32-E72D297353CC}">
                  <c16:uniqueId val="{00000025-FF8B-5F4C-8BBF-ED4DE736661E}"/>
                </c:ext>
              </c:extLst>
            </c:dLbl>
            <c:dLbl>
              <c:idx val="38"/>
              <c:tx>
                <c:strRef>
                  <c:f>'/Users/el1goluj/Documents/ZURICH/PROJECTS/UPMEM/upmem-workloads/Microbenchmarks/AI/[ai_output.xlsx]ai_output (4)'!$J$40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{5FCC492E-2FF0-2247-9E85-5401971BEEC5}</c15:txfldGUID>
                      <c15:f>'/Users/el1goluj/Documents/ZURICH/PROJECTS/UPMEM/upmem-workloads/Microbenchmarks/AI/[ai_output.xlsx]ai_output (4)'!$J$40</c15:f>
                      <c15:dlblFieldTableCache>
                        <c:ptCount val="1"/>
                        <c:pt idx="0">
                          <c:v>7</c:v>
                        </c:pt>
                      </c15:dlblFieldTableCache>
                    </c15:dlblFTEntry>
                  </c15:dlblFieldTable>
                  <c15:showDataLabelsRange val="0"/>
                </c:ext>
                <c:ext xmlns:c16="http://schemas.microsoft.com/office/drawing/2014/chart" uri="{C3380CC4-5D6E-409C-BE32-E72D297353CC}">
                  <c16:uniqueId val="{00000026-FF8B-5F4C-8BBF-ED4DE736661E}"/>
                </c:ext>
              </c:extLst>
            </c:dLbl>
            <c:dLbl>
              <c:idx val="39"/>
              <c:tx>
                <c:strRef>
                  <c:f>'/Users/el1goluj/Documents/ZURICH/PROJECTS/UPMEM/upmem-workloads/Microbenchmarks/AI/[ai_output.xlsx]ai_output (4)'!$J$41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{9BD984FA-0E51-9C42-AABD-A8D2825A2645}</c15:txfldGUID>
                      <c15:f>'/Users/el1goluj/Documents/ZURICH/PROJECTS/UPMEM/upmem-workloads/Microbenchmarks/AI/[ai_output.xlsx]ai_output (4)'!$J$41</c15:f>
                      <c15:dlblFieldTableCache>
                        <c:ptCount val="1"/>
                        <c:pt idx="0">
                          <c:v>8</c:v>
                        </c:pt>
                      </c15:dlblFieldTableCache>
                    </c15:dlblFTEntry>
                  </c15:dlblFieldTable>
                  <c15:showDataLabelsRange val="0"/>
                </c:ext>
                <c:ext xmlns:c16="http://schemas.microsoft.com/office/drawing/2014/chart" uri="{C3380CC4-5D6E-409C-BE32-E72D297353CC}">
                  <c16:uniqueId val="{00000027-FF8B-5F4C-8BBF-ED4DE736661E}"/>
                </c:ext>
              </c:extLst>
            </c:dLbl>
            <c:dLbl>
              <c:idx val="40"/>
              <c:tx>
                <c:strRef>
                  <c:f>'/Users/el1goluj/Documents/ZURICH/PROJECTS/UPMEM/upmem-workloads/Microbenchmarks/AI/[ai_output.xlsx]ai_output (4)'!$J$42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{18E904BF-1D80-2C47-BBA8-1DE6FDE1B4BF}</c15:txfldGUID>
                      <c15:f>'/Users/el1goluj/Documents/ZURICH/PROJECTS/UPMEM/upmem-workloads/Microbenchmarks/AI/[ai_output.xlsx]ai_output (4)'!$J$42</c15:f>
                      <c15:dlblFieldTableCache>
                        <c:ptCount val="1"/>
                        <c:pt idx="0">
                          <c:v>9</c:v>
                        </c:pt>
                      </c15:dlblFieldTableCache>
                    </c15:dlblFTEntry>
                  </c15:dlblFieldTable>
                  <c15:showDataLabelsRange val="0"/>
                </c:ext>
                <c:ext xmlns:c16="http://schemas.microsoft.com/office/drawing/2014/chart" uri="{C3380CC4-5D6E-409C-BE32-E72D297353CC}">
                  <c16:uniqueId val="{00000028-FF8B-5F4C-8BBF-ED4DE736661E}"/>
                </c:ext>
              </c:extLst>
            </c:dLbl>
            <c:dLbl>
              <c:idx val="41"/>
              <c:tx>
                <c:strRef>
                  <c:f>'/Users/el1goluj/Documents/ZURICH/PROJECTS/UPMEM/upmem-workloads/Microbenchmarks/AI/[ai_output.xlsx]ai_output (4)'!$J$43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{C320B216-2FF4-4C43-94E8-2131CF354E6D}</c15:txfldGUID>
                      <c15:f>'/Users/el1goluj/Documents/ZURICH/PROJECTS/UPMEM/upmem-workloads/Microbenchmarks/AI/[ai_output.xlsx]ai_output (4)'!$J$43</c15:f>
                      <c15:dlblFieldTableCache>
                        <c:ptCount val="1"/>
                        <c:pt idx="0">
                          <c:v>10</c:v>
                        </c:pt>
                      </c15:dlblFieldTableCache>
                    </c15:dlblFTEntry>
                  </c15:dlblFieldTable>
                  <c15:showDataLabelsRange val="0"/>
                </c:ext>
                <c:ext xmlns:c16="http://schemas.microsoft.com/office/drawing/2014/chart" uri="{C3380CC4-5D6E-409C-BE32-E72D297353CC}">
                  <c16:uniqueId val="{00000029-FF8B-5F4C-8BBF-ED4DE736661E}"/>
                </c:ext>
              </c:extLst>
            </c:dLbl>
            <c:dLbl>
              <c:idx val="42"/>
              <c:tx>
                <c:strRef>
                  <c:f>'/Users/el1goluj/Documents/ZURICH/PROJECTS/UPMEM/upmem-workloads/Microbenchmarks/AI/[ai_output.xlsx]ai_output (4)'!$J$44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{6836CE9B-33B2-654E-959E-25B866151CAF}</c15:txfldGUID>
                      <c15:f>'/Users/el1goluj/Documents/ZURICH/PROJECTS/UPMEM/upmem-workloads/Microbenchmarks/AI/[ai_output.xlsx]ai_output (4)'!$J$44</c15:f>
                      <c15:dlblFieldTableCache>
                        <c:ptCount val="1"/>
                        <c:pt idx="0">
                          <c:v>11</c:v>
                        </c:pt>
                      </c15:dlblFieldTableCache>
                    </c15:dlblFTEntry>
                  </c15:dlblFieldTable>
                  <c15:showDataLabelsRange val="0"/>
                </c:ext>
                <c:ext xmlns:c16="http://schemas.microsoft.com/office/drawing/2014/chart" uri="{C3380CC4-5D6E-409C-BE32-E72D297353CC}">
                  <c16:uniqueId val="{0000002A-FF8B-5F4C-8BBF-ED4DE736661E}"/>
                </c:ext>
              </c:extLst>
            </c:dLbl>
            <c:dLbl>
              <c:idx val="43"/>
              <c:tx>
                <c:strRef>
                  <c:f>'/Users/el1goluj/Documents/ZURICH/PROJECTS/UPMEM/upmem-workloads/Microbenchmarks/AI/[ai_output.xlsx]ai_output (4)'!$J$45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{9F9BDFC5-838D-C64A-99FA-9A7D0987CB0D}</c15:txfldGUID>
                      <c15:f>'/Users/el1goluj/Documents/ZURICH/PROJECTS/UPMEM/upmem-workloads/Microbenchmarks/AI/[ai_output.xlsx]ai_output (4)'!$J$45</c15:f>
                      <c15:dlblFieldTableCache>
                        <c:ptCount val="1"/>
                        <c:pt idx="0">
                          <c:v>12</c:v>
                        </c:pt>
                      </c15:dlblFieldTableCache>
                    </c15:dlblFTEntry>
                  </c15:dlblFieldTable>
                  <c15:showDataLabelsRange val="0"/>
                </c:ext>
                <c:ext xmlns:c16="http://schemas.microsoft.com/office/drawing/2014/chart" uri="{C3380CC4-5D6E-409C-BE32-E72D297353CC}">
                  <c16:uniqueId val="{0000002B-FF8B-5F4C-8BBF-ED4DE736661E}"/>
                </c:ext>
              </c:extLst>
            </c:dLbl>
            <c:dLbl>
              <c:idx val="44"/>
              <c:tx>
                <c:strRef>
                  <c:f>'/Users/el1goluj/Documents/ZURICH/PROJECTS/UPMEM/upmem-workloads/Microbenchmarks/AI/[ai_output.xlsx]ai_output (4)'!$J$46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{692EFBE3-EF80-B747-AA8F-018752150158}</c15:txfldGUID>
                      <c15:f>'/Users/el1goluj/Documents/ZURICH/PROJECTS/UPMEM/upmem-workloads/Microbenchmarks/AI/[ai_output.xlsx]ai_output (4)'!$J$46</c15:f>
                      <c15:dlblFieldTableCache>
                        <c:ptCount val="1"/>
                        <c:pt idx="0">
                          <c:v>13</c:v>
                        </c:pt>
                      </c15:dlblFieldTableCache>
                    </c15:dlblFTEntry>
                  </c15:dlblFieldTable>
                  <c15:showDataLabelsRange val="0"/>
                </c:ext>
                <c:ext xmlns:c16="http://schemas.microsoft.com/office/drawing/2014/chart" uri="{C3380CC4-5D6E-409C-BE32-E72D297353CC}">
                  <c16:uniqueId val="{0000002C-FF8B-5F4C-8BBF-ED4DE736661E}"/>
                </c:ext>
              </c:extLst>
            </c:dLbl>
            <c:dLbl>
              <c:idx val="45"/>
              <c:tx>
                <c:strRef>
                  <c:f>'/Users/el1goluj/Documents/ZURICH/PROJECTS/UPMEM/upmem-workloads/Microbenchmarks/AI/[ai_output.xlsx]ai_output (4)'!$J$47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{A731EF78-AA70-F94F-861D-7607AC9E8E54}</c15:txfldGUID>
                      <c15:f>'/Users/el1goluj/Documents/ZURICH/PROJECTS/UPMEM/upmem-workloads/Microbenchmarks/AI/[ai_output.xlsx]ai_output (4)'!$J$47</c15:f>
                      <c15:dlblFieldTableCache>
                        <c:ptCount val="1"/>
                        <c:pt idx="0">
                          <c:v>14</c:v>
                        </c:pt>
                      </c15:dlblFieldTableCache>
                    </c15:dlblFTEntry>
                  </c15:dlblFieldTable>
                  <c15:showDataLabelsRange val="0"/>
                </c:ext>
                <c:ext xmlns:c16="http://schemas.microsoft.com/office/drawing/2014/chart" uri="{C3380CC4-5D6E-409C-BE32-E72D297353CC}">
                  <c16:uniqueId val="{0000002D-FF8B-5F4C-8BBF-ED4DE736661E}"/>
                </c:ext>
              </c:extLst>
            </c:dLbl>
            <c:dLbl>
              <c:idx val="46"/>
              <c:tx>
                <c:strRef>
                  <c:f>'/Users/el1goluj/Documents/ZURICH/PROJECTS/UPMEM/upmem-workloads/Microbenchmarks/AI/[ai_output.xlsx]ai_output (4)'!$J$48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{1FB8C9FA-A262-FA40-88C1-6A510BE91137}</c15:txfldGUID>
                      <c15:f>'/Users/el1goluj/Documents/ZURICH/PROJECTS/UPMEM/upmem-workloads/Microbenchmarks/AI/[ai_output.xlsx]ai_output (4)'!$J$48</c15:f>
                      <c15:dlblFieldTableCache>
                        <c:ptCount val="1"/>
                        <c:pt idx="0">
                          <c:v>15</c:v>
                        </c:pt>
                      </c15:dlblFieldTableCache>
                    </c15:dlblFTEntry>
                  </c15:dlblFieldTable>
                  <c15:showDataLabelsRange val="0"/>
                </c:ext>
                <c:ext xmlns:c16="http://schemas.microsoft.com/office/drawing/2014/chart" uri="{C3380CC4-5D6E-409C-BE32-E72D297353CC}">
                  <c16:uniqueId val="{0000002E-FF8B-5F4C-8BBF-ED4DE736661E}"/>
                </c:ext>
              </c:extLst>
            </c:dLbl>
            <c:dLbl>
              <c:idx val="47"/>
              <c:tx>
                <c:strRef>
                  <c:f>'/Users/el1goluj/Documents/ZURICH/PROJECTS/UPMEM/upmem-workloads/Microbenchmarks/AI/[ai_output.xlsx]ai_output (4)'!$J$49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{7410ED2D-4768-394A-ACA9-6A5E52713EF0}</c15:txfldGUID>
                      <c15:f>'/Users/el1goluj/Documents/ZURICH/PROJECTS/UPMEM/upmem-workloads/Microbenchmarks/AI/[ai_output.xlsx]ai_output (4)'!$J$49</c15:f>
                      <c15:dlblFieldTableCache>
                        <c:ptCount val="1"/>
                        <c:pt idx="0">
                          <c:v>16</c:v>
                        </c:pt>
                      </c15:dlblFieldTableCache>
                    </c15:dlblFTEntry>
                  </c15:dlblFieldTable>
                  <c15:showDataLabelsRange val="0"/>
                </c:ext>
                <c:ext xmlns:c16="http://schemas.microsoft.com/office/drawing/2014/chart" uri="{C3380CC4-5D6E-409C-BE32-E72D297353CC}">
                  <c16:uniqueId val="{0000002F-FF8B-5F4C-8BBF-ED4DE736661E}"/>
                </c:ext>
              </c:extLst>
            </c:dLbl>
            <c:dLbl>
              <c:idx val="48"/>
              <c:tx>
                <c:strRef>
                  <c:f>'/Users/el1goluj/Documents/ZURICH/PROJECTS/UPMEM/upmem-workloads/Microbenchmarks/AI/[ai_output.xlsx]ai_output (4)'!$J$50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{750528D2-8CE2-3146-9B95-ED7DA00EF7D1}</c15:txfldGUID>
                      <c15:f>'/Users/el1goluj/Documents/ZURICH/PROJECTS/UPMEM/upmem-workloads/Microbenchmarks/AI/[ai_output.xlsx]ai_output (4)'!$J$50</c15:f>
                      <c15:dlblFieldTableCache>
                        <c:ptCount val="1"/>
                        <c:pt idx="0">
                          <c:v>1</c:v>
                        </c:pt>
                      </c15:dlblFieldTableCache>
                    </c15:dlblFTEntry>
                  </c15:dlblFieldTable>
                  <c15:showDataLabelsRange val="0"/>
                </c:ext>
                <c:ext xmlns:c16="http://schemas.microsoft.com/office/drawing/2014/chart" uri="{C3380CC4-5D6E-409C-BE32-E72D297353CC}">
                  <c16:uniqueId val="{00000030-FF8B-5F4C-8BBF-ED4DE736661E}"/>
                </c:ext>
              </c:extLst>
            </c:dLbl>
            <c:dLbl>
              <c:idx val="49"/>
              <c:tx>
                <c:strRef>
                  <c:f>'/Users/el1goluj/Documents/ZURICH/PROJECTS/UPMEM/upmem-workloads/Microbenchmarks/AI/[ai_output.xlsx]ai_output (4)'!$J$51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{37966E8D-9E93-0143-B236-8DA6B52AF4F5}</c15:txfldGUID>
                      <c15:f>'/Users/el1goluj/Documents/ZURICH/PROJECTS/UPMEM/upmem-workloads/Microbenchmarks/AI/[ai_output.xlsx]ai_output (4)'!$J$51</c15:f>
                      <c15:dlblFieldTableCache>
                        <c:ptCount val="1"/>
                        <c:pt idx="0">
                          <c:v>2</c:v>
                        </c:pt>
                      </c15:dlblFieldTableCache>
                    </c15:dlblFTEntry>
                  </c15:dlblFieldTable>
                  <c15:showDataLabelsRange val="0"/>
                </c:ext>
                <c:ext xmlns:c16="http://schemas.microsoft.com/office/drawing/2014/chart" uri="{C3380CC4-5D6E-409C-BE32-E72D297353CC}">
                  <c16:uniqueId val="{00000031-FF8B-5F4C-8BBF-ED4DE736661E}"/>
                </c:ext>
              </c:extLst>
            </c:dLbl>
            <c:dLbl>
              <c:idx val="50"/>
              <c:tx>
                <c:strRef>
                  <c:f>'/Users/el1goluj/Documents/ZURICH/PROJECTS/UPMEM/upmem-workloads/Microbenchmarks/AI/[ai_output.xlsx]ai_output (4)'!$J$52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{96892299-8320-6640-AA79-35B7CDEDE831}</c15:txfldGUID>
                      <c15:f>'/Users/el1goluj/Documents/ZURICH/PROJECTS/UPMEM/upmem-workloads/Microbenchmarks/AI/[ai_output.xlsx]ai_output (4)'!$J$52</c15:f>
                      <c15:dlblFieldTableCache>
                        <c:ptCount val="1"/>
                        <c:pt idx="0">
                          <c:v>3</c:v>
                        </c:pt>
                      </c15:dlblFieldTableCache>
                    </c15:dlblFTEntry>
                  </c15:dlblFieldTable>
                  <c15:showDataLabelsRange val="0"/>
                </c:ext>
                <c:ext xmlns:c16="http://schemas.microsoft.com/office/drawing/2014/chart" uri="{C3380CC4-5D6E-409C-BE32-E72D297353CC}">
                  <c16:uniqueId val="{00000032-FF8B-5F4C-8BBF-ED4DE736661E}"/>
                </c:ext>
              </c:extLst>
            </c:dLbl>
            <c:dLbl>
              <c:idx val="51"/>
              <c:tx>
                <c:strRef>
                  <c:f>'/Users/el1goluj/Documents/ZURICH/PROJECTS/UPMEM/upmem-workloads/Microbenchmarks/AI/[ai_output.xlsx]ai_output (4)'!$J$53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{76B9BD07-B2FD-4D43-B761-E246957C1F87}</c15:txfldGUID>
                      <c15:f>'/Users/el1goluj/Documents/ZURICH/PROJECTS/UPMEM/upmem-workloads/Microbenchmarks/AI/[ai_output.xlsx]ai_output (4)'!$J$53</c15:f>
                      <c15:dlblFieldTableCache>
                        <c:ptCount val="1"/>
                        <c:pt idx="0">
                          <c:v>4</c:v>
                        </c:pt>
                      </c15:dlblFieldTableCache>
                    </c15:dlblFTEntry>
                  </c15:dlblFieldTable>
                  <c15:showDataLabelsRange val="0"/>
                </c:ext>
                <c:ext xmlns:c16="http://schemas.microsoft.com/office/drawing/2014/chart" uri="{C3380CC4-5D6E-409C-BE32-E72D297353CC}">
                  <c16:uniqueId val="{00000033-FF8B-5F4C-8BBF-ED4DE736661E}"/>
                </c:ext>
              </c:extLst>
            </c:dLbl>
            <c:dLbl>
              <c:idx val="52"/>
              <c:tx>
                <c:strRef>
                  <c:f>'/Users/el1goluj/Documents/ZURICH/PROJECTS/UPMEM/upmem-workloads/Microbenchmarks/AI/[ai_output.xlsx]ai_output (4)'!$J$54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{7F4B0476-D089-244B-9961-95C4AEF8CC62}</c15:txfldGUID>
                      <c15:f>'/Users/el1goluj/Documents/ZURICH/PROJECTS/UPMEM/upmem-workloads/Microbenchmarks/AI/[ai_output.xlsx]ai_output (4)'!$J$54</c15:f>
                      <c15:dlblFieldTableCache>
                        <c:ptCount val="1"/>
                        <c:pt idx="0">
                          <c:v>5</c:v>
                        </c:pt>
                      </c15:dlblFieldTableCache>
                    </c15:dlblFTEntry>
                  </c15:dlblFieldTable>
                  <c15:showDataLabelsRange val="0"/>
                </c:ext>
                <c:ext xmlns:c16="http://schemas.microsoft.com/office/drawing/2014/chart" uri="{C3380CC4-5D6E-409C-BE32-E72D297353CC}">
                  <c16:uniqueId val="{00000034-FF8B-5F4C-8BBF-ED4DE736661E}"/>
                </c:ext>
              </c:extLst>
            </c:dLbl>
            <c:dLbl>
              <c:idx val="53"/>
              <c:tx>
                <c:strRef>
                  <c:f>'/Users/el1goluj/Documents/ZURICH/PROJECTS/UPMEM/upmem-workloads/Microbenchmarks/AI/[ai_output.xlsx]ai_output (4)'!$J$55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{E280A72A-1FC4-E048-BE50-909BAB42D40F}</c15:txfldGUID>
                      <c15:f>'/Users/el1goluj/Documents/ZURICH/PROJECTS/UPMEM/upmem-workloads/Microbenchmarks/AI/[ai_output.xlsx]ai_output (4)'!$J$55</c15:f>
                      <c15:dlblFieldTableCache>
                        <c:ptCount val="1"/>
                        <c:pt idx="0">
                          <c:v>6</c:v>
                        </c:pt>
                      </c15:dlblFieldTableCache>
                    </c15:dlblFTEntry>
                  </c15:dlblFieldTable>
                  <c15:showDataLabelsRange val="0"/>
                </c:ext>
                <c:ext xmlns:c16="http://schemas.microsoft.com/office/drawing/2014/chart" uri="{C3380CC4-5D6E-409C-BE32-E72D297353CC}">
                  <c16:uniqueId val="{00000035-FF8B-5F4C-8BBF-ED4DE736661E}"/>
                </c:ext>
              </c:extLst>
            </c:dLbl>
            <c:dLbl>
              <c:idx val="54"/>
              <c:tx>
                <c:strRef>
                  <c:f>'/Users/el1goluj/Documents/ZURICH/PROJECTS/UPMEM/upmem-workloads/Microbenchmarks/AI/[ai_output.xlsx]ai_output (4)'!$J$56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{ED4F5344-7844-ED49-ABD6-CDA6007E559C}</c15:txfldGUID>
                      <c15:f>'/Users/el1goluj/Documents/ZURICH/PROJECTS/UPMEM/upmem-workloads/Microbenchmarks/AI/[ai_output.xlsx]ai_output (4)'!$J$56</c15:f>
                      <c15:dlblFieldTableCache>
                        <c:ptCount val="1"/>
                        <c:pt idx="0">
                          <c:v>7</c:v>
                        </c:pt>
                      </c15:dlblFieldTableCache>
                    </c15:dlblFTEntry>
                  </c15:dlblFieldTable>
                  <c15:showDataLabelsRange val="0"/>
                </c:ext>
                <c:ext xmlns:c16="http://schemas.microsoft.com/office/drawing/2014/chart" uri="{C3380CC4-5D6E-409C-BE32-E72D297353CC}">
                  <c16:uniqueId val="{00000036-FF8B-5F4C-8BBF-ED4DE736661E}"/>
                </c:ext>
              </c:extLst>
            </c:dLbl>
            <c:dLbl>
              <c:idx val="55"/>
              <c:tx>
                <c:strRef>
                  <c:f>'/Users/el1goluj/Documents/ZURICH/PROJECTS/UPMEM/upmem-workloads/Microbenchmarks/AI/[ai_output.xlsx]ai_output (4)'!$J$57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{427FC6ED-B002-DD4A-9E93-9F3079BCE88E}</c15:txfldGUID>
                      <c15:f>'/Users/el1goluj/Documents/ZURICH/PROJECTS/UPMEM/upmem-workloads/Microbenchmarks/AI/[ai_output.xlsx]ai_output (4)'!$J$57</c15:f>
                      <c15:dlblFieldTableCache>
                        <c:ptCount val="1"/>
                        <c:pt idx="0">
                          <c:v>8</c:v>
                        </c:pt>
                      </c15:dlblFieldTableCache>
                    </c15:dlblFTEntry>
                  </c15:dlblFieldTable>
                  <c15:showDataLabelsRange val="0"/>
                </c:ext>
                <c:ext xmlns:c16="http://schemas.microsoft.com/office/drawing/2014/chart" uri="{C3380CC4-5D6E-409C-BE32-E72D297353CC}">
                  <c16:uniqueId val="{00000037-FF8B-5F4C-8BBF-ED4DE736661E}"/>
                </c:ext>
              </c:extLst>
            </c:dLbl>
            <c:dLbl>
              <c:idx val="56"/>
              <c:tx>
                <c:strRef>
                  <c:f>'/Users/el1goluj/Documents/ZURICH/PROJECTS/UPMEM/upmem-workloads/Microbenchmarks/AI/[ai_output.xlsx]ai_output (4)'!$J$58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{2B87CD67-34AA-8C4D-BFC8-8658785700FF}</c15:txfldGUID>
                      <c15:f>'/Users/el1goluj/Documents/ZURICH/PROJECTS/UPMEM/upmem-workloads/Microbenchmarks/AI/[ai_output.xlsx]ai_output (4)'!$J$58</c15:f>
                      <c15:dlblFieldTableCache>
                        <c:ptCount val="1"/>
                        <c:pt idx="0">
                          <c:v>9</c:v>
                        </c:pt>
                      </c15:dlblFieldTableCache>
                    </c15:dlblFTEntry>
                  </c15:dlblFieldTable>
                  <c15:showDataLabelsRange val="0"/>
                </c:ext>
                <c:ext xmlns:c16="http://schemas.microsoft.com/office/drawing/2014/chart" uri="{C3380CC4-5D6E-409C-BE32-E72D297353CC}">
                  <c16:uniqueId val="{00000038-FF8B-5F4C-8BBF-ED4DE736661E}"/>
                </c:ext>
              </c:extLst>
            </c:dLbl>
            <c:dLbl>
              <c:idx val="57"/>
              <c:tx>
                <c:strRef>
                  <c:f>'/Users/el1goluj/Documents/ZURICH/PROJECTS/UPMEM/upmem-workloads/Microbenchmarks/AI/[ai_output.xlsx]ai_output (4)'!$J$59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{6C977133-31A9-214E-870F-6F3F4CEBFBF3}</c15:txfldGUID>
                      <c15:f>'/Users/el1goluj/Documents/ZURICH/PROJECTS/UPMEM/upmem-workloads/Microbenchmarks/AI/[ai_output.xlsx]ai_output (4)'!$J$59</c15:f>
                      <c15:dlblFieldTableCache>
                        <c:ptCount val="1"/>
                        <c:pt idx="0">
                          <c:v>10</c:v>
                        </c:pt>
                      </c15:dlblFieldTableCache>
                    </c15:dlblFTEntry>
                  </c15:dlblFieldTable>
                  <c15:showDataLabelsRange val="0"/>
                </c:ext>
                <c:ext xmlns:c16="http://schemas.microsoft.com/office/drawing/2014/chart" uri="{C3380CC4-5D6E-409C-BE32-E72D297353CC}">
                  <c16:uniqueId val="{00000039-FF8B-5F4C-8BBF-ED4DE736661E}"/>
                </c:ext>
              </c:extLst>
            </c:dLbl>
            <c:dLbl>
              <c:idx val="58"/>
              <c:tx>
                <c:strRef>
                  <c:f>'/Users/el1goluj/Documents/ZURICH/PROJECTS/UPMEM/upmem-workloads/Microbenchmarks/AI/[ai_output.xlsx]ai_output (4)'!$J$60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{2A4E3201-0863-F344-93E4-48A7A816A2BE}</c15:txfldGUID>
                      <c15:f>'/Users/el1goluj/Documents/ZURICH/PROJECTS/UPMEM/upmem-workloads/Microbenchmarks/AI/[ai_output.xlsx]ai_output (4)'!$J$60</c15:f>
                      <c15:dlblFieldTableCache>
                        <c:ptCount val="1"/>
                        <c:pt idx="0">
                          <c:v>11</c:v>
                        </c:pt>
                      </c15:dlblFieldTableCache>
                    </c15:dlblFTEntry>
                  </c15:dlblFieldTable>
                  <c15:showDataLabelsRange val="0"/>
                </c:ext>
                <c:ext xmlns:c16="http://schemas.microsoft.com/office/drawing/2014/chart" uri="{C3380CC4-5D6E-409C-BE32-E72D297353CC}">
                  <c16:uniqueId val="{0000003A-FF8B-5F4C-8BBF-ED4DE736661E}"/>
                </c:ext>
              </c:extLst>
            </c:dLbl>
            <c:dLbl>
              <c:idx val="59"/>
              <c:tx>
                <c:strRef>
                  <c:f>'/Users/el1goluj/Documents/ZURICH/PROJECTS/UPMEM/upmem-workloads/Microbenchmarks/AI/[ai_output.xlsx]ai_output (4)'!$J$61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{8A4C4915-84BA-0A46-8EB8-0BABA91D2B50}</c15:txfldGUID>
                      <c15:f>'/Users/el1goluj/Documents/ZURICH/PROJECTS/UPMEM/upmem-workloads/Microbenchmarks/AI/[ai_output.xlsx]ai_output (4)'!$J$61</c15:f>
                      <c15:dlblFieldTableCache>
                        <c:ptCount val="1"/>
                        <c:pt idx="0">
                          <c:v>12</c:v>
                        </c:pt>
                      </c15:dlblFieldTableCache>
                    </c15:dlblFTEntry>
                  </c15:dlblFieldTable>
                  <c15:showDataLabelsRange val="0"/>
                </c:ext>
                <c:ext xmlns:c16="http://schemas.microsoft.com/office/drawing/2014/chart" uri="{C3380CC4-5D6E-409C-BE32-E72D297353CC}">
                  <c16:uniqueId val="{0000003B-FF8B-5F4C-8BBF-ED4DE736661E}"/>
                </c:ext>
              </c:extLst>
            </c:dLbl>
            <c:dLbl>
              <c:idx val="60"/>
              <c:tx>
                <c:strRef>
                  <c:f>'/Users/el1goluj/Documents/ZURICH/PROJECTS/UPMEM/upmem-workloads/Microbenchmarks/AI/[ai_output.xlsx]ai_output (4)'!$J$62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{57E18E98-D7CD-9F42-AC08-C599F0704000}</c15:txfldGUID>
                      <c15:f>'/Users/el1goluj/Documents/ZURICH/PROJECTS/UPMEM/upmem-workloads/Microbenchmarks/AI/[ai_output.xlsx]ai_output (4)'!$J$62</c15:f>
                      <c15:dlblFieldTableCache>
                        <c:ptCount val="1"/>
                        <c:pt idx="0">
                          <c:v>13</c:v>
                        </c:pt>
                      </c15:dlblFieldTableCache>
                    </c15:dlblFTEntry>
                  </c15:dlblFieldTable>
                  <c15:showDataLabelsRange val="0"/>
                </c:ext>
                <c:ext xmlns:c16="http://schemas.microsoft.com/office/drawing/2014/chart" uri="{C3380CC4-5D6E-409C-BE32-E72D297353CC}">
                  <c16:uniqueId val="{0000003C-FF8B-5F4C-8BBF-ED4DE736661E}"/>
                </c:ext>
              </c:extLst>
            </c:dLbl>
            <c:dLbl>
              <c:idx val="61"/>
              <c:tx>
                <c:strRef>
                  <c:f>'/Users/el1goluj/Documents/ZURICH/PROJECTS/UPMEM/upmem-workloads/Microbenchmarks/AI/[ai_output.xlsx]ai_output (4)'!$J$63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{DF64C837-00F8-C543-8796-03A6E2380EE1}</c15:txfldGUID>
                      <c15:f>'/Users/el1goluj/Documents/ZURICH/PROJECTS/UPMEM/upmem-workloads/Microbenchmarks/AI/[ai_output.xlsx]ai_output (4)'!$J$63</c15:f>
                      <c15:dlblFieldTableCache>
                        <c:ptCount val="1"/>
                        <c:pt idx="0">
                          <c:v>14</c:v>
                        </c:pt>
                      </c15:dlblFieldTableCache>
                    </c15:dlblFTEntry>
                  </c15:dlblFieldTable>
                  <c15:showDataLabelsRange val="0"/>
                </c:ext>
                <c:ext xmlns:c16="http://schemas.microsoft.com/office/drawing/2014/chart" uri="{C3380CC4-5D6E-409C-BE32-E72D297353CC}">
                  <c16:uniqueId val="{0000003D-FF8B-5F4C-8BBF-ED4DE736661E}"/>
                </c:ext>
              </c:extLst>
            </c:dLbl>
            <c:dLbl>
              <c:idx val="62"/>
              <c:tx>
                <c:strRef>
                  <c:f>'/Users/el1goluj/Documents/ZURICH/PROJECTS/UPMEM/upmem-workloads/Microbenchmarks/AI/[ai_output.xlsx]ai_output (4)'!$J$64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{0984F807-8F16-3F4D-A8EB-4A8BA47C4ABC}</c15:txfldGUID>
                      <c15:f>'/Users/el1goluj/Documents/ZURICH/PROJECTS/UPMEM/upmem-workloads/Microbenchmarks/AI/[ai_output.xlsx]ai_output (4)'!$J$64</c15:f>
                      <c15:dlblFieldTableCache>
                        <c:ptCount val="1"/>
                        <c:pt idx="0">
                          <c:v>15</c:v>
                        </c:pt>
                      </c15:dlblFieldTableCache>
                    </c15:dlblFTEntry>
                  </c15:dlblFieldTable>
                  <c15:showDataLabelsRange val="0"/>
                </c:ext>
                <c:ext xmlns:c16="http://schemas.microsoft.com/office/drawing/2014/chart" uri="{C3380CC4-5D6E-409C-BE32-E72D297353CC}">
                  <c16:uniqueId val="{0000003E-FF8B-5F4C-8BBF-ED4DE736661E}"/>
                </c:ext>
              </c:extLst>
            </c:dLbl>
            <c:dLbl>
              <c:idx val="63"/>
              <c:tx>
                <c:strRef>
                  <c:f>'/Users/el1goluj/Documents/ZURICH/PROJECTS/UPMEM/upmem-workloads/Microbenchmarks/AI/[ai_output.xlsx]ai_output (4)'!$J$65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{940987D8-BE61-234E-8222-403DC11D0527}</c15:txfldGUID>
                      <c15:f>'/Users/el1goluj/Documents/ZURICH/PROJECTS/UPMEM/upmem-workloads/Microbenchmarks/AI/[ai_output.xlsx]ai_output (4)'!$J$65</c15:f>
                      <c15:dlblFieldTableCache>
                        <c:ptCount val="1"/>
                        <c:pt idx="0">
                          <c:v>16</c:v>
                        </c:pt>
                      </c15:dlblFieldTableCache>
                    </c15:dlblFTEntry>
                  </c15:dlblFieldTable>
                  <c15:showDataLabelsRange val="0"/>
                </c:ext>
                <c:ext xmlns:c16="http://schemas.microsoft.com/office/drawing/2014/chart" uri="{C3380CC4-5D6E-409C-BE32-E72D297353CC}">
                  <c16:uniqueId val="{0000003F-FF8B-5F4C-8BBF-ED4DE736661E}"/>
                </c:ext>
              </c:extLst>
            </c:dLbl>
            <c:dLbl>
              <c:idx val="64"/>
              <c:tx>
                <c:strRef>
                  <c:f>'/Users/el1goluj/Documents/ZURICH/PROJECTS/UPMEM/upmem-workloads/Microbenchmarks/AI/[ai_output.xlsx]ai_output (4)'!$J$66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{3CA7A50C-FA61-C940-B9A8-A842276B412C}</c15:txfldGUID>
                      <c15:f>'/Users/el1goluj/Documents/ZURICH/PROJECTS/UPMEM/upmem-workloads/Microbenchmarks/AI/[ai_output.xlsx]ai_output (4)'!$J$66</c15:f>
                      <c15:dlblFieldTableCache>
                        <c:ptCount val="1"/>
                        <c:pt idx="0">
                          <c:v>1</c:v>
                        </c:pt>
                      </c15:dlblFieldTableCache>
                    </c15:dlblFTEntry>
                  </c15:dlblFieldTable>
                  <c15:showDataLabelsRange val="0"/>
                </c:ext>
                <c:ext xmlns:c16="http://schemas.microsoft.com/office/drawing/2014/chart" uri="{C3380CC4-5D6E-409C-BE32-E72D297353CC}">
                  <c16:uniqueId val="{00000040-FF8B-5F4C-8BBF-ED4DE736661E}"/>
                </c:ext>
              </c:extLst>
            </c:dLbl>
            <c:dLbl>
              <c:idx val="65"/>
              <c:tx>
                <c:strRef>
                  <c:f>'/Users/el1goluj/Documents/ZURICH/PROJECTS/UPMEM/upmem-workloads/Microbenchmarks/AI/[ai_output.xlsx]ai_output (4)'!$J$67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{330B4838-7C1C-1247-B7BE-805F04E4F27A}</c15:txfldGUID>
                      <c15:f>'/Users/el1goluj/Documents/ZURICH/PROJECTS/UPMEM/upmem-workloads/Microbenchmarks/AI/[ai_output.xlsx]ai_output (4)'!$J$67</c15:f>
                      <c15:dlblFieldTableCache>
                        <c:ptCount val="1"/>
                        <c:pt idx="0">
                          <c:v>2</c:v>
                        </c:pt>
                      </c15:dlblFieldTableCache>
                    </c15:dlblFTEntry>
                  </c15:dlblFieldTable>
                  <c15:showDataLabelsRange val="0"/>
                </c:ext>
                <c:ext xmlns:c16="http://schemas.microsoft.com/office/drawing/2014/chart" uri="{C3380CC4-5D6E-409C-BE32-E72D297353CC}">
                  <c16:uniqueId val="{00000041-FF8B-5F4C-8BBF-ED4DE736661E}"/>
                </c:ext>
              </c:extLst>
            </c:dLbl>
            <c:dLbl>
              <c:idx val="66"/>
              <c:tx>
                <c:strRef>
                  <c:f>'/Users/el1goluj/Documents/ZURICH/PROJECTS/UPMEM/upmem-workloads/Microbenchmarks/AI/[ai_output.xlsx]ai_output (4)'!$J$68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{45F8FCFC-C454-BF46-A827-662A69E6E3F4}</c15:txfldGUID>
                      <c15:f>'/Users/el1goluj/Documents/ZURICH/PROJECTS/UPMEM/upmem-workloads/Microbenchmarks/AI/[ai_output.xlsx]ai_output (4)'!$J$68</c15:f>
                      <c15:dlblFieldTableCache>
                        <c:ptCount val="1"/>
                        <c:pt idx="0">
                          <c:v>3</c:v>
                        </c:pt>
                      </c15:dlblFieldTableCache>
                    </c15:dlblFTEntry>
                  </c15:dlblFieldTable>
                  <c15:showDataLabelsRange val="0"/>
                </c:ext>
                <c:ext xmlns:c16="http://schemas.microsoft.com/office/drawing/2014/chart" uri="{C3380CC4-5D6E-409C-BE32-E72D297353CC}">
                  <c16:uniqueId val="{00000042-FF8B-5F4C-8BBF-ED4DE736661E}"/>
                </c:ext>
              </c:extLst>
            </c:dLbl>
            <c:dLbl>
              <c:idx val="67"/>
              <c:tx>
                <c:strRef>
                  <c:f>'/Users/el1goluj/Documents/ZURICH/PROJECTS/UPMEM/upmem-workloads/Microbenchmarks/AI/[ai_output.xlsx]ai_output (4)'!$J$69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{B4262DAA-B944-1C44-9710-0C0562A751BD}</c15:txfldGUID>
                      <c15:f>'/Users/el1goluj/Documents/ZURICH/PROJECTS/UPMEM/upmem-workloads/Microbenchmarks/AI/[ai_output.xlsx]ai_output (4)'!$J$69</c15:f>
                      <c15:dlblFieldTableCache>
                        <c:ptCount val="1"/>
                        <c:pt idx="0">
                          <c:v>4</c:v>
                        </c:pt>
                      </c15:dlblFieldTableCache>
                    </c15:dlblFTEntry>
                  </c15:dlblFieldTable>
                  <c15:showDataLabelsRange val="0"/>
                </c:ext>
                <c:ext xmlns:c16="http://schemas.microsoft.com/office/drawing/2014/chart" uri="{C3380CC4-5D6E-409C-BE32-E72D297353CC}">
                  <c16:uniqueId val="{00000043-FF8B-5F4C-8BBF-ED4DE736661E}"/>
                </c:ext>
              </c:extLst>
            </c:dLbl>
            <c:dLbl>
              <c:idx val="68"/>
              <c:tx>
                <c:strRef>
                  <c:f>'/Users/el1goluj/Documents/ZURICH/PROJECTS/UPMEM/upmem-workloads/Microbenchmarks/AI/[ai_output.xlsx]ai_output (4)'!$J$70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{1C2D83F3-67DA-4048-9A35-B25EB0BEC00F}</c15:txfldGUID>
                      <c15:f>'/Users/el1goluj/Documents/ZURICH/PROJECTS/UPMEM/upmem-workloads/Microbenchmarks/AI/[ai_output.xlsx]ai_output (4)'!$J$70</c15:f>
                      <c15:dlblFieldTableCache>
                        <c:ptCount val="1"/>
                        <c:pt idx="0">
                          <c:v>5</c:v>
                        </c:pt>
                      </c15:dlblFieldTableCache>
                    </c15:dlblFTEntry>
                  </c15:dlblFieldTable>
                  <c15:showDataLabelsRange val="0"/>
                </c:ext>
                <c:ext xmlns:c16="http://schemas.microsoft.com/office/drawing/2014/chart" uri="{C3380CC4-5D6E-409C-BE32-E72D297353CC}">
                  <c16:uniqueId val="{00000044-FF8B-5F4C-8BBF-ED4DE736661E}"/>
                </c:ext>
              </c:extLst>
            </c:dLbl>
            <c:dLbl>
              <c:idx val="69"/>
              <c:tx>
                <c:strRef>
                  <c:f>'/Users/el1goluj/Documents/ZURICH/PROJECTS/UPMEM/upmem-workloads/Microbenchmarks/AI/[ai_output.xlsx]ai_output (4)'!$J$71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{AC453F67-2430-6A4E-85A2-77FBCF3B9C0F}</c15:txfldGUID>
                      <c15:f>'/Users/el1goluj/Documents/ZURICH/PROJECTS/UPMEM/upmem-workloads/Microbenchmarks/AI/[ai_output.xlsx]ai_output (4)'!$J$71</c15:f>
                      <c15:dlblFieldTableCache>
                        <c:ptCount val="1"/>
                        <c:pt idx="0">
                          <c:v>6</c:v>
                        </c:pt>
                      </c15:dlblFieldTableCache>
                    </c15:dlblFTEntry>
                  </c15:dlblFieldTable>
                  <c15:showDataLabelsRange val="0"/>
                </c:ext>
                <c:ext xmlns:c16="http://schemas.microsoft.com/office/drawing/2014/chart" uri="{C3380CC4-5D6E-409C-BE32-E72D297353CC}">
                  <c16:uniqueId val="{00000045-FF8B-5F4C-8BBF-ED4DE736661E}"/>
                </c:ext>
              </c:extLst>
            </c:dLbl>
            <c:dLbl>
              <c:idx val="70"/>
              <c:tx>
                <c:strRef>
                  <c:f>'/Users/el1goluj/Documents/ZURICH/PROJECTS/UPMEM/upmem-workloads/Microbenchmarks/AI/[ai_output.xlsx]ai_output (4)'!$J$72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{7C6183E9-1E3D-2F4D-982D-A3E1126BF3B2}</c15:txfldGUID>
                      <c15:f>'/Users/el1goluj/Documents/ZURICH/PROJECTS/UPMEM/upmem-workloads/Microbenchmarks/AI/[ai_output.xlsx]ai_output (4)'!$J$72</c15:f>
                      <c15:dlblFieldTableCache>
                        <c:ptCount val="1"/>
                        <c:pt idx="0">
                          <c:v>7</c:v>
                        </c:pt>
                      </c15:dlblFieldTableCache>
                    </c15:dlblFTEntry>
                  </c15:dlblFieldTable>
                  <c15:showDataLabelsRange val="0"/>
                </c:ext>
                <c:ext xmlns:c16="http://schemas.microsoft.com/office/drawing/2014/chart" uri="{C3380CC4-5D6E-409C-BE32-E72D297353CC}">
                  <c16:uniqueId val="{00000046-FF8B-5F4C-8BBF-ED4DE736661E}"/>
                </c:ext>
              </c:extLst>
            </c:dLbl>
            <c:dLbl>
              <c:idx val="71"/>
              <c:tx>
                <c:strRef>
                  <c:f>'/Users/el1goluj/Documents/ZURICH/PROJECTS/UPMEM/upmem-workloads/Microbenchmarks/AI/[ai_output.xlsx]ai_output (4)'!$J$73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{AD0B798E-37BF-CF4C-9E52-77342F8586E5}</c15:txfldGUID>
                      <c15:f>'/Users/el1goluj/Documents/ZURICH/PROJECTS/UPMEM/upmem-workloads/Microbenchmarks/AI/[ai_output.xlsx]ai_output (4)'!$J$73</c15:f>
                      <c15:dlblFieldTableCache>
                        <c:ptCount val="1"/>
                        <c:pt idx="0">
                          <c:v>8</c:v>
                        </c:pt>
                      </c15:dlblFieldTableCache>
                    </c15:dlblFTEntry>
                  </c15:dlblFieldTable>
                  <c15:showDataLabelsRange val="0"/>
                </c:ext>
                <c:ext xmlns:c16="http://schemas.microsoft.com/office/drawing/2014/chart" uri="{C3380CC4-5D6E-409C-BE32-E72D297353CC}">
                  <c16:uniqueId val="{00000047-FF8B-5F4C-8BBF-ED4DE736661E}"/>
                </c:ext>
              </c:extLst>
            </c:dLbl>
            <c:dLbl>
              <c:idx val="72"/>
              <c:tx>
                <c:strRef>
                  <c:f>'/Users/el1goluj/Documents/ZURICH/PROJECTS/UPMEM/upmem-workloads/Microbenchmarks/AI/[ai_output.xlsx]ai_output (4)'!$J$74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{DA035F05-A5F4-CA49-86FB-F102AA0B8D06}</c15:txfldGUID>
                      <c15:f>'/Users/el1goluj/Documents/ZURICH/PROJECTS/UPMEM/upmem-workloads/Microbenchmarks/AI/[ai_output.xlsx]ai_output (4)'!$J$74</c15:f>
                      <c15:dlblFieldTableCache>
                        <c:ptCount val="1"/>
                        <c:pt idx="0">
                          <c:v>9</c:v>
                        </c:pt>
                      </c15:dlblFieldTableCache>
                    </c15:dlblFTEntry>
                  </c15:dlblFieldTable>
                  <c15:showDataLabelsRange val="0"/>
                </c:ext>
                <c:ext xmlns:c16="http://schemas.microsoft.com/office/drawing/2014/chart" uri="{C3380CC4-5D6E-409C-BE32-E72D297353CC}">
                  <c16:uniqueId val="{00000048-FF8B-5F4C-8BBF-ED4DE736661E}"/>
                </c:ext>
              </c:extLst>
            </c:dLbl>
            <c:dLbl>
              <c:idx val="73"/>
              <c:tx>
                <c:strRef>
                  <c:f>'/Users/el1goluj/Documents/ZURICH/PROJECTS/UPMEM/upmem-workloads/Microbenchmarks/AI/[ai_output.xlsx]ai_output (4)'!$J$75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{9FF0299C-64D8-8943-9FBA-0F85CBCFBA19}</c15:txfldGUID>
                      <c15:f>'/Users/el1goluj/Documents/ZURICH/PROJECTS/UPMEM/upmem-workloads/Microbenchmarks/AI/[ai_output.xlsx]ai_output (4)'!$J$75</c15:f>
                      <c15:dlblFieldTableCache>
                        <c:ptCount val="1"/>
                        <c:pt idx="0">
                          <c:v>10</c:v>
                        </c:pt>
                      </c15:dlblFieldTableCache>
                    </c15:dlblFTEntry>
                  </c15:dlblFieldTable>
                  <c15:showDataLabelsRange val="0"/>
                </c:ext>
                <c:ext xmlns:c16="http://schemas.microsoft.com/office/drawing/2014/chart" uri="{C3380CC4-5D6E-409C-BE32-E72D297353CC}">
                  <c16:uniqueId val="{00000049-FF8B-5F4C-8BBF-ED4DE736661E}"/>
                </c:ext>
              </c:extLst>
            </c:dLbl>
            <c:dLbl>
              <c:idx val="74"/>
              <c:tx>
                <c:strRef>
                  <c:f>'/Users/el1goluj/Documents/ZURICH/PROJECTS/UPMEM/upmem-workloads/Microbenchmarks/AI/[ai_output.xlsx]ai_output (4)'!$J$76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{EFC7F878-00F6-FF49-A449-3027DDCCDE2D}</c15:txfldGUID>
                      <c15:f>'/Users/el1goluj/Documents/ZURICH/PROJECTS/UPMEM/upmem-workloads/Microbenchmarks/AI/[ai_output.xlsx]ai_output (4)'!$J$76</c15:f>
                      <c15:dlblFieldTableCache>
                        <c:ptCount val="1"/>
                        <c:pt idx="0">
                          <c:v>11</c:v>
                        </c:pt>
                      </c15:dlblFieldTableCache>
                    </c15:dlblFTEntry>
                  </c15:dlblFieldTable>
                  <c15:showDataLabelsRange val="0"/>
                </c:ext>
                <c:ext xmlns:c16="http://schemas.microsoft.com/office/drawing/2014/chart" uri="{C3380CC4-5D6E-409C-BE32-E72D297353CC}">
                  <c16:uniqueId val="{0000004A-FF8B-5F4C-8BBF-ED4DE736661E}"/>
                </c:ext>
              </c:extLst>
            </c:dLbl>
            <c:dLbl>
              <c:idx val="75"/>
              <c:tx>
                <c:strRef>
                  <c:f>'/Users/el1goluj/Documents/ZURICH/PROJECTS/UPMEM/upmem-workloads/Microbenchmarks/AI/[ai_output.xlsx]ai_output (4)'!$J$77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{1F9AB59B-E36E-7845-B534-1FD51FAA91A0}</c15:txfldGUID>
                      <c15:f>'/Users/el1goluj/Documents/ZURICH/PROJECTS/UPMEM/upmem-workloads/Microbenchmarks/AI/[ai_output.xlsx]ai_output (4)'!$J$77</c15:f>
                      <c15:dlblFieldTableCache>
                        <c:ptCount val="1"/>
                        <c:pt idx="0">
                          <c:v>12</c:v>
                        </c:pt>
                      </c15:dlblFieldTableCache>
                    </c15:dlblFTEntry>
                  </c15:dlblFieldTable>
                  <c15:showDataLabelsRange val="0"/>
                </c:ext>
                <c:ext xmlns:c16="http://schemas.microsoft.com/office/drawing/2014/chart" uri="{C3380CC4-5D6E-409C-BE32-E72D297353CC}">
                  <c16:uniqueId val="{0000004B-FF8B-5F4C-8BBF-ED4DE736661E}"/>
                </c:ext>
              </c:extLst>
            </c:dLbl>
            <c:dLbl>
              <c:idx val="76"/>
              <c:tx>
                <c:strRef>
                  <c:f>'/Users/el1goluj/Documents/ZURICH/PROJECTS/UPMEM/upmem-workloads/Microbenchmarks/AI/[ai_output.xlsx]ai_output (4)'!$J$78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{F5A4789A-184A-314D-9C6D-5DA6F1BF1B49}</c15:txfldGUID>
                      <c15:f>'/Users/el1goluj/Documents/ZURICH/PROJECTS/UPMEM/upmem-workloads/Microbenchmarks/AI/[ai_output.xlsx]ai_output (4)'!$J$78</c15:f>
                      <c15:dlblFieldTableCache>
                        <c:ptCount val="1"/>
                        <c:pt idx="0">
                          <c:v>13</c:v>
                        </c:pt>
                      </c15:dlblFieldTableCache>
                    </c15:dlblFTEntry>
                  </c15:dlblFieldTable>
                  <c15:showDataLabelsRange val="0"/>
                </c:ext>
                <c:ext xmlns:c16="http://schemas.microsoft.com/office/drawing/2014/chart" uri="{C3380CC4-5D6E-409C-BE32-E72D297353CC}">
                  <c16:uniqueId val="{0000004C-FF8B-5F4C-8BBF-ED4DE736661E}"/>
                </c:ext>
              </c:extLst>
            </c:dLbl>
            <c:dLbl>
              <c:idx val="77"/>
              <c:tx>
                <c:strRef>
                  <c:f>'/Users/el1goluj/Documents/ZURICH/PROJECTS/UPMEM/upmem-workloads/Microbenchmarks/AI/[ai_output.xlsx]ai_output (4)'!$J$79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{DBA1E93D-DC29-C642-AD8B-EFDC3F5F171C}</c15:txfldGUID>
                      <c15:f>'/Users/el1goluj/Documents/ZURICH/PROJECTS/UPMEM/upmem-workloads/Microbenchmarks/AI/[ai_output.xlsx]ai_output (4)'!$J$79</c15:f>
                      <c15:dlblFieldTableCache>
                        <c:ptCount val="1"/>
                        <c:pt idx="0">
                          <c:v>14</c:v>
                        </c:pt>
                      </c15:dlblFieldTableCache>
                    </c15:dlblFTEntry>
                  </c15:dlblFieldTable>
                  <c15:showDataLabelsRange val="0"/>
                </c:ext>
                <c:ext xmlns:c16="http://schemas.microsoft.com/office/drawing/2014/chart" uri="{C3380CC4-5D6E-409C-BE32-E72D297353CC}">
                  <c16:uniqueId val="{0000004D-FF8B-5F4C-8BBF-ED4DE736661E}"/>
                </c:ext>
              </c:extLst>
            </c:dLbl>
            <c:dLbl>
              <c:idx val="78"/>
              <c:tx>
                <c:strRef>
                  <c:f>'/Users/el1goluj/Documents/ZURICH/PROJECTS/UPMEM/upmem-workloads/Microbenchmarks/AI/[ai_output.xlsx]ai_output (4)'!$J$80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{5D93A4A8-CB97-4E43-96A7-B1F28068B655}</c15:txfldGUID>
                      <c15:f>'/Users/el1goluj/Documents/ZURICH/PROJECTS/UPMEM/upmem-workloads/Microbenchmarks/AI/[ai_output.xlsx]ai_output (4)'!$J$80</c15:f>
                      <c15:dlblFieldTableCache>
                        <c:ptCount val="1"/>
                        <c:pt idx="0">
                          <c:v>15</c:v>
                        </c:pt>
                      </c15:dlblFieldTableCache>
                    </c15:dlblFTEntry>
                  </c15:dlblFieldTable>
                  <c15:showDataLabelsRange val="0"/>
                </c:ext>
                <c:ext xmlns:c16="http://schemas.microsoft.com/office/drawing/2014/chart" uri="{C3380CC4-5D6E-409C-BE32-E72D297353CC}">
                  <c16:uniqueId val="{0000004E-FF8B-5F4C-8BBF-ED4DE736661E}"/>
                </c:ext>
              </c:extLst>
            </c:dLbl>
            <c:dLbl>
              <c:idx val="79"/>
              <c:tx>
                <c:strRef>
                  <c:f>'/Users/el1goluj/Documents/ZURICH/PROJECTS/UPMEM/upmem-workloads/Microbenchmarks/AI/[ai_output.xlsx]ai_output (4)'!$J$81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{4C0DEA6A-9D92-6B46-8642-22858E7D1921}</c15:txfldGUID>
                      <c15:f>'/Users/el1goluj/Documents/ZURICH/PROJECTS/UPMEM/upmem-workloads/Microbenchmarks/AI/[ai_output.xlsx]ai_output (4)'!$J$81</c15:f>
                      <c15:dlblFieldTableCache>
                        <c:ptCount val="1"/>
                        <c:pt idx="0">
                          <c:v>16</c:v>
                        </c:pt>
                      </c15:dlblFieldTableCache>
                    </c15:dlblFTEntry>
                  </c15:dlblFieldTable>
                  <c15:showDataLabelsRange val="0"/>
                </c:ext>
                <c:ext xmlns:c16="http://schemas.microsoft.com/office/drawing/2014/chart" uri="{C3380CC4-5D6E-409C-BE32-E72D297353CC}">
                  <c16:uniqueId val="{0000004F-FF8B-5F4C-8BBF-ED4DE736661E}"/>
                </c:ext>
              </c:extLst>
            </c:dLbl>
            <c:dLbl>
              <c:idx val="80"/>
              <c:tx>
                <c:strRef>
                  <c:f>'/Users/el1goluj/Documents/ZURICH/PROJECTS/UPMEM/upmem-workloads/Microbenchmarks/AI/[ai_output.xlsx]ai_output (4)'!$J$82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{D8A0BAC3-BDE4-9E49-A1CF-E7998EB666A1}</c15:txfldGUID>
                      <c15:f>'/Users/el1goluj/Documents/ZURICH/PROJECTS/UPMEM/upmem-workloads/Microbenchmarks/AI/[ai_output.xlsx]ai_output (4)'!$J$82</c15:f>
                      <c15:dlblFieldTableCache>
                        <c:ptCount val="1"/>
                        <c:pt idx="0">
                          <c:v>1</c:v>
                        </c:pt>
                      </c15:dlblFieldTableCache>
                    </c15:dlblFTEntry>
                  </c15:dlblFieldTable>
                  <c15:showDataLabelsRange val="0"/>
                </c:ext>
                <c:ext xmlns:c16="http://schemas.microsoft.com/office/drawing/2014/chart" uri="{C3380CC4-5D6E-409C-BE32-E72D297353CC}">
                  <c16:uniqueId val="{00000050-FF8B-5F4C-8BBF-ED4DE736661E}"/>
                </c:ext>
              </c:extLst>
            </c:dLbl>
            <c:dLbl>
              <c:idx val="81"/>
              <c:tx>
                <c:strRef>
                  <c:f>'/Users/el1goluj/Documents/ZURICH/PROJECTS/UPMEM/upmem-workloads/Microbenchmarks/AI/[ai_output.xlsx]ai_output (4)'!$J$83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{5AC8603F-28D5-3E4B-A990-2FA2FF5D1C2B}</c15:txfldGUID>
                      <c15:f>'/Users/el1goluj/Documents/ZURICH/PROJECTS/UPMEM/upmem-workloads/Microbenchmarks/AI/[ai_output.xlsx]ai_output (4)'!$J$83</c15:f>
                      <c15:dlblFieldTableCache>
                        <c:ptCount val="1"/>
                        <c:pt idx="0">
                          <c:v>2</c:v>
                        </c:pt>
                      </c15:dlblFieldTableCache>
                    </c15:dlblFTEntry>
                  </c15:dlblFieldTable>
                  <c15:showDataLabelsRange val="0"/>
                </c:ext>
                <c:ext xmlns:c16="http://schemas.microsoft.com/office/drawing/2014/chart" uri="{C3380CC4-5D6E-409C-BE32-E72D297353CC}">
                  <c16:uniqueId val="{00000051-FF8B-5F4C-8BBF-ED4DE736661E}"/>
                </c:ext>
              </c:extLst>
            </c:dLbl>
            <c:dLbl>
              <c:idx val="82"/>
              <c:tx>
                <c:strRef>
                  <c:f>'/Users/el1goluj/Documents/ZURICH/PROJECTS/UPMEM/upmem-workloads/Microbenchmarks/AI/[ai_output.xlsx]ai_output (4)'!$J$84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{05C24C5E-0559-B040-9DE2-3AAB06E2E78A}</c15:txfldGUID>
                      <c15:f>'/Users/el1goluj/Documents/ZURICH/PROJECTS/UPMEM/upmem-workloads/Microbenchmarks/AI/[ai_output.xlsx]ai_output (4)'!$J$84</c15:f>
                      <c15:dlblFieldTableCache>
                        <c:ptCount val="1"/>
                        <c:pt idx="0">
                          <c:v>3</c:v>
                        </c:pt>
                      </c15:dlblFieldTableCache>
                    </c15:dlblFTEntry>
                  </c15:dlblFieldTable>
                  <c15:showDataLabelsRange val="0"/>
                </c:ext>
                <c:ext xmlns:c16="http://schemas.microsoft.com/office/drawing/2014/chart" uri="{C3380CC4-5D6E-409C-BE32-E72D297353CC}">
                  <c16:uniqueId val="{00000052-FF8B-5F4C-8BBF-ED4DE736661E}"/>
                </c:ext>
              </c:extLst>
            </c:dLbl>
            <c:dLbl>
              <c:idx val="83"/>
              <c:tx>
                <c:strRef>
                  <c:f>'/Users/el1goluj/Documents/ZURICH/PROJECTS/UPMEM/upmem-workloads/Microbenchmarks/AI/[ai_output.xlsx]ai_output (4)'!$J$85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{8C9EF54D-CD91-6740-BC44-3B15CAC1AFC9}</c15:txfldGUID>
                      <c15:f>'/Users/el1goluj/Documents/ZURICH/PROJECTS/UPMEM/upmem-workloads/Microbenchmarks/AI/[ai_output.xlsx]ai_output (4)'!$J$85</c15:f>
                      <c15:dlblFieldTableCache>
                        <c:ptCount val="1"/>
                        <c:pt idx="0">
                          <c:v>4</c:v>
                        </c:pt>
                      </c15:dlblFieldTableCache>
                    </c15:dlblFTEntry>
                  </c15:dlblFieldTable>
                  <c15:showDataLabelsRange val="0"/>
                </c:ext>
                <c:ext xmlns:c16="http://schemas.microsoft.com/office/drawing/2014/chart" uri="{C3380CC4-5D6E-409C-BE32-E72D297353CC}">
                  <c16:uniqueId val="{00000053-FF8B-5F4C-8BBF-ED4DE736661E}"/>
                </c:ext>
              </c:extLst>
            </c:dLbl>
            <c:dLbl>
              <c:idx val="84"/>
              <c:tx>
                <c:strRef>
                  <c:f>'/Users/el1goluj/Documents/ZURICH/PROJECTS/UPMEM/upmem-workloads/Microbenchmarks/AI/[ai_output.xlsx]ai_output (4)'!$J$86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{12022821-CA8A-8B4D-9ED9-5FC9E9F75C06}</c15:txfldGUID>
                      <c15:f>'/Users/el1goluj/Documents/ZURICH/PROJECTS/UPMEM/upmem-workloads/Microbenchmarks/AI/[ai_output.xlsx]ai_output (4)'!$J$86</c15:f>
                      <c15:dlblFieldTableCache>
                        <c:ptCount val="1"/>
                        <c:pt idx="0">
                          <c:v>5</c:v>
                        </c:pt>
                      </c15:dlblFieldTableCache>
                    </c15:dlblFTEntry>
                  </c15:dlblFieldTable>
                  <c15:showDataLabelsRange val="0"/>
                </c:ext>
                <c:ext xmlns:c16="http://schemas.microsoft.com/office/drawing/2014/chart" uri="{C3380CC4-5D6E-409C-BE32-E72D297353CC}">
                  <c16:uniqueId val="{00000054-FF8B-5F4C-8BBF-ED4DE736661E}"/>
                </c:ext>
              </c:extLst>
            </c:dLbl>
            <c:dLbl>
              <c:idx val="85"/>
              <c:tx>
                <c:strRef>
                  <c:f>'/Users/el1goluj/Documents/ZURICH/PROJECTS/UPMEM/upmem-workloads/Microbenchmarks/AI/[ai_output.xlsx]ai_output (4)'!$J$87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{BE4F322D-B4DD-A74A-930C-02C0B8FDA3F3}</c15:txfldGUID>
                      <c15:f>'/Users/el1goluj/Documents/ZURICH/PROJECTS/UPMEM/upmem-workloads/Microbenchmarks/AI/[ai_output.xlsx]ai_output (4)'!$J$87</c15:f>
                      <c15:dlblFieldTableCache>
                        <c:ptCount val="1"/>
                        <c:pt idx="0">
                          <c:v>6</c:v>
                        </c:pt>
                      </c15:dlblFieldTableCache>
                    </c15:dlblFTEntry>
                  </c15:dlblFieldTable>
                  <c15:showDataLabelsRange val="0"/>
                </c:ext>
                <c:ext xmlns:c16="http://schemas.microsoft.com/office/drawing/2014/chart" uri="{C3380CC4-5D6E-409C-BE32-E72D297353CC}">
                  <c16:uniqueId val="{00000055-FF8B-5F4C-8BBF-ED4DE736661E}"/>
                </c:ext>
              </c:extLst>
            </c:dLbl>
            <c:dLbl>
              <c:idx val="86"/>
              <c:tx>
                <c:strRef>
                  <c:f>'/Users/el1goluj/Documents/ZURICH/PROJECTS/UPMEM/upmem-workloads/Microbenchmarks/AI/[ai_output.xlsx]ai_output (4)'!$J$88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{2A94859C-186C-B844-A633-BB51B0E37EC2}</c15:txfldGUID>
                      <c15:f>'/Users/el1goluj/Documents/ZURICH/PROJECTS/UPMEM/upmem-workloads/Microbenchmarks/AI/[ai_output.xlsx]ai_output (4)'!$J$88</c15:f>
                      <c15:dlblFieldTableCache>
                        <c:ptCount val="1"/>
                        <c:pt idx="0">
                          <c:v>7</c:v>
                        </c:pt>
                      </c15:dlblFieldTableCache>
                    </c15:dlblFTEntry>
                  </c15:dlblFieldTable>
                  <c15:showDataLabelsRange val="0"/>
                </c:ext>
                <c:ext xmlns:c16="http://schemas.microsoft.com/office/drawing/2014/chart" uri="{C3380CC4-5D6E-409C-BE32-E72D297353CC}">
                  <c16:uniqueId val="{00000056-FF8B-5F4C-8BBF-ED4DE736661E}"/>
                </c:ext>
              </c:extLst>
            </c:dLbl>
            <c:dLbl>
              <c:idx val="87"/>
              <c:tx>
                <c:strRef>
                  <c:f>'/Users/el1goluj/Documents/ZURICH/PROJECTS/UPMEM/upmem-workloads/Microbenchmarks/AI/[ai_output.xlsx]ai_output (4)'!$J$89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{70F04E27-8034-624E-8962-41FF15FC3A87}</c15:txfldGUID>
                      <c15:f>'/Users/el1goluj/Documents/ZURICH/PROJECTS/UPMEM/upmem-workloads/Microbenchmarks/AI/[ai_output.xlsx]ai_output (4)'!$J$89</c15:f>
                      <c15:dlblFieldTableCache>
                        <c:ptCount val="1"/>
                        <c:pt idx="0">
                          <c:v>8</c:v>
                        </c:pt>
                      </c15:dlblFieldTableCache>
                    </c15:dlblFTEntry>
                  </c15:dlblFieldTable>
                  <c15:showDataLabelsRange val="0"/>
                </c:ext>
                <c:ext xmlns:c16="http://schemas.microsoft.com/office/drawing/2014/chart" uri="{C3380CC4-5D6E-409C-BE32-E72D297353CC}">
                  <c16:uniqueId val="{00000057-FF8B-5F4C-8BBF-ED4DE736661E}"/>
                </c:ext>
              </c:extLst>
            </c:dLbl>
            <c:dLbl>
              <c:idx val="88"/>
              <c:tx>
                <c:strRef>
                  <c:f>'/Users/el1goluj/Documents/ZURICH/PROJECTS/UPMEM/upmem-workloads/Microbenchmarks/AI/[ai_output.xlsx]ai_output (4)'!$J$90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{FB48908B-991C-884E-BF8D-E33F51FEEBE8}</c15:txfldGUID>
                      <c15:f>'/Users/el1goluj/Documents/ZURICH/PROJECTS/UPMEM/upmem-workloads/Microbenchmarks/AI/[ai_output.xlsx]ai_output (4)'!$J$90</c15:f>
                      <c15:dlblFieldTableCache>
                        <c:ptCount val="1"/>
                        <c:pt idx="0">
                          <c:v>9</c:v>
                        </c:pt>
                      </c15:dlblFieldTableCache>
                    </c15:dlblFTEntry>
                  </c15:dlblFieldTable>
                  <c15:showDataLabelsRange val="0"/>
                </c:ext>
                <c:ext xmlns:c16="http://schemas.microsoft.com/office/drawing/2014/chart" uri="{C3380CC4-5D6E-409C-BE32-E72D297353CC}">
                  <c16:uniqueId val="{00000058-FF8B-5F4C-8BBF-ED4DE736661E}"/>
                </c:ext>
              </c:extLst>
            </c:dLbl>
            <c:dLbl>
              <c:idx val="89"/>
              <c:tx>
                <c:strRef>
                  <c:f>'/Users/el1goluj/Documents/ZURICH/PROJECTS/UPMEM/upmem-workloads/Microbenchmarks/AI/[ai_output.xlsx]ai_output (4)'!$J$91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{42ADF4D8-0AD4-B345-8B68-F0C98418AE98}</c15:txfldGUID>
                      <c15:f>'/Users/el1goluj/Documents/ZURICH/PROJECTS/UPMEM/upmem-workloads/Microbenchmarks/AI/[ai_output.xlsx]ai_output (4)'!$J$91</c15:f>
                      <c15:dlblFieldTableCache>
                        <c:ptCount val="1"/>
                        <c:pt idx="0">
                          <c:v>10</c:v>
                        </c:pt>
                      </c15:dlblFieldTableCache>
                    </c15:dlblFTEntry>
                  </c15:dlblFieldTable>
                  <c15:showDataLabelsRange val="0"/>
                </c:ext>
                <c:ext xmlns:c16="http://schemas.microsoft.com/office/drawing/2014/chart" uri="{C3380CC4-5D6E-409C-BE32-E72D297353CC}">
                  <c16:uniqueId val="{00000059-FF8B-5F4C-8BBF-ED4DE736661E}"/>
                </c:ext>
              </c:extLst>
            </c:dLbl>
            <c:dLbl>
              <c:idx val="90"/>
              <c:tx>
                <c:strRef>
                  <c:f>'/Users/el1goluj/Documents/ZURICH/PROJECTS/UPMEM/upmem-workloads/Microbenchmarks/AI/[ai_output.xlsx]ai_output (4)'!$J$92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{E3C22126-6B59-134D-9F0B-1F5AB8EC023A}</c15:txfldGUID>
                      <c15:f>'/Users/el1goluj/Documents/ZURICH/PROJECTS/UPMEM/upmem-workloads/Microbenchmarks/AI/[ai_output.xlsx]ai_output (4)'!$J$92</c15:f>
                      <c15:dlblFieldTableCache>
                        <c:ptCount val="1"/>
                        <c:pt idx="0">
                          <c:v>11</c:v>
                        </c:pt>
                      </c15:dlblFieldTableCache>
                    </c15:dlblFTEntry>
                  </c15:dlblFieldTable>
                  <c15:showDataLabelsRange val="0"/>
                </c:ext>
                <c:ext xmlns:c16="http://schemas.microsoft.com/office/drawing/2014/chart" uri="{C3380CC4-5D6E-409C-BE32-E72D297353CC}">
                  <c16:uniqueId val="{0000005A-FF8B-5F4C-8BBF-ED4DE736661E}"/>
                </c:ext>
              </c:extLst>
            </c:dLbl>
            <c:dLbl>
              <c:idx val="91"/>
              <c:tx>
                <c:strRef>
                  <c:f>'/Users/el1goluj/Documents/ZURICH/PROJECTS/UPMEM/upmem-workloads/Microbenchmarks/AI/[ai_output.xlsx]ai_output (4)'!$J$93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{79CD4B14-B99C-DB42-A8C0-996404B17664}</c15:txfldGUID>
                      <c15:f>'/Users/el1goluj/Documents/ZURICH/PROJECTS/UPMEM/upmem-workloads/Microbenchmarks/AI/[ai_output.xlsx]ai_output (4)'!$J$93</c15:f>
                      <c15:dlblFieldTableCache>
                        <c:ptCount val="1"/>
                        <c:pt idx="0">
                          <c:v>12</c:v>
                        </c:pt>
                      </c15:dlblFieldTableCache>
                    </c15:dlblFTEntry>
                  </c15:dlblFieldTable>
                  <c15:showDataLabelsRange val="0"/>
                </c:ext>
                <c:ext xmlns:c16="http://schemas.microsoft.com/office/drawing/2014/chart" uri="{C3380CC4-5D6E-409C-BE32-E72D297353CC}">
                  <c16:uniqueId val="{0000005B-FF8B-5F4C-8BBF-ED4DE736661E}"/>
                </c:ext>
              </c:extLst>
            </c:dLbl>
            <c:dLbl>
              <c:idx val="92"/>
              <c:tx>
                <c:strRef>
                  <c:f>'/Users/el1goluj/Documents/ZURICH/PROJECTS/UPMEM/upmem-workloads/Microbenchmarks/AI/[ai_output.xlsx]ai_output (4)'!$J$94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{AEED2320-1E7E-3D4E-9D64-CD51A41190DD}</c15:txfldGUID>
                      <c15:f>'/Users/el1goluj/Documents/ZURICH/PROJECTS/UPMEM/upmem-workloads/Microbenchmarks/AI/[ai_output.xlsx]ai_output (4)'!$J$94</c15:f>
                      <c15:dlblFieldTableCache>
                        <c:ptCount val="1"/>
                        <c:pt idx="0">
                          <c:v>13</c:v>
                        </c:pt>
                      </c15:dlblFieldTableCache>
                    </c15:dlblFTEntry>
                  </c15:dlblFieldTable>
                  <c15:showDataLabelsRange val="0"/>
                </c:ext>
                <c:ext xmlns:c16="http://schemas.microsoft.com/office/drawing/2014/chart" uri="{C3380CC4-5D6E-409C-BE32-E72D297353CC}">
                  <c16:uniqueId val="{0000005C-FF8B-5F4C-8BBF-ED4DE736661E}"/>
                </c:ext>
              </c:extLst>
            </c:dLbl>
            <c:dLbl>
              <c:idx val="93"/>
              <c:tx>
                <c:strRef>
                  <c:f>'/Users/el1goluj/Documents/ZURICH/PROJECTS/UPMEM/upmem-workloads/Microbenchmarks/AI/[ai_output.xlsx]ai_output (4)'!$J$95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{4F0ABEA7-0D9C-5C45-AA90-FD2E9FAE1FAC}</c15:txfldGUID>
                      <c15:f>'/Users/el1goluj/Documents/ZURICH/PROJECTS/UPMEM/upmem-workloads/Microbenchmarks/AI/[ai_output.xlsx]ai_output (4)'!$J$95</c15:f>
                      <c15:dlblFieldTableCache>
                        <c:ptCount val="1"/>
                        <c:pt idx="0">
                          <c:v>14</c:v>
                        </c:pt>
                      </c15:dlblFieldTableCache>
                    </c15:dlblFTEntry>
                  </c15:dlblFieldTable>
                  <c15:showDataLabelsRange val="0"/>
                </c:ext>
                <c:ext xmlns:c16="http://schemas.microsoft.com/office/drawing/2014/chart" uri="{C3380CC4-5D6E-409C-BE32-E72D297353CC}">
                  <c16:uniqueId val="{0000005D-FF8B-5F4C-8BBF-ED4DE736661E}"/>
                </c:ext>
              </c:extLst>
            </c:dLbl>
            <c:dLbl>
              <c:idx val="94"/>
              <c:tx>
                <c:strRef>
                  <c:f>'/Users/el1goluj/Documents/ZURICH/PROJECTS/UPMEM/upmem-workloads/Microbenchmarks/AI/[ai_output.xlsx]ai_output (4)'!$J$96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{90FEF8C9-BC78-1B45-AEEF-D3C70012887F}</c15:txfldGUID>
                      <c15:f>'/Users/el1goluj/Documents/ZURICH/PROJECTS/UPMEM/upmem-workloads/Microbenchmarks/AI/[ai_output.xlsx]ai_output (4)'!$J$96</c15:f>
                      <c15:dlblFieldTableCache>
                        <c:ptCount val="1"/>
                        <c:pt idx="0">
                          <c:v>15</c:v>
                        </c:pt>
                      </c15:dlblFieldTableCache>
                    </c15:dlblFTEntry>
                  </c15:dlblFieldTable>
                  <c15:showDataLabelsRange val="0"/>
                </c:ext>
                <c:ext xmlns:c16="http://schemas.microsoft.com/office/drawing/2014/chart" uri="{C3380CC4-5D6E-409C-BE32-E72D297353CC}">
                  <c16:uniqueId val="{0000005E-FF8B-5F4C-8BBF-ED4DE736661E}"/>
                </c:ext>
              </c:extLst>
            </c:dLbl>
            <c:dLbl>
              <c:idx val="95"/>
              <c:tx>
                <c:strRef>
                  <c:f>'/Users/el1goluj/Documents/ZURICH/PROJECTS/UPMEM/upmem-workloads/Microbenchmarks/AI/[ai_output.xlsx]ai_output (4)'!$J$97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{0018ACA1-309F-D14C-AF64-752962175CD6}</c15:txfldGUID>
                      <c15:f>'/Users/el1goluj/Documents/ZURICH/PROJECTS/UPMEM/upmem-workloads/Microbenchmarks/AI/[ai_output.xlsx]ai_output (4)'!$J$97</c15:f>
                      <c15:dlblFieldTableCache>
                        <c:ptCount val="1"/>
                        <c:pt idx="0">
                          <c:v>16</c:v>
                        </c:pt>
                      </c15:dlblFieldTableCache>
                    </c15:dlblFTEntry>
                  </c15:dlblFieldTable>
                  <c15:showDataLabelsRange val="0"/>
                </c:ext>
                <c:ext xmlns:c16="http://schemas.microsoft.com/office/drawing/2014/chart" uri="{C3380CC4-5D6E-409C-BE32-E72D297353CC}">
                  <c16:uniqueId val="{0000005F-FF8B-5F4C-8BBF-ED4DE736661E}"/>
                </c:ext>
              </c:extLst>
            </c:dLbl>
            <c:dLbl>
              <c:idx val="96"/>
              <c:tx>
                <c:strRef>
                  <c:f>'/Users/el1goluj/Documents/ZURICH/PROJECTS/UPMEM/upmem-workloads/Microbenchmarks/AI/[ai_output.xlsx]ai_output (4)'!$J$98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{5D8ECC1D-59F7-3947-B1C6-936CFB5DFB31}</c15:txfldGUID>
                      <c15:f>'/Users/el1goluj/Documents/ZURICH/PROJECTS/UPMEM/upmem-workloads/Microbenchmarks/AI/[ai_output.xlsx]ai_output (4)'!$J$98</c15:f>
                      <c15:dlblFieldTableCache>
                        <c:ptCount val="1"/>
                        <c:pt idx="0">
                          <c:v>1</c:v>
                        </c:pt>
                      </c15:dlblFieldTableCache>
                    </c15:dlblFTEntry>
                  </c15:dlblFieldTable>
                  <c15:showDataLabelsRange val="0"/>
                </c:ext>
                <c:ext xmlns:c16="http://schemas.microsoft.com/office/drawing/2014/chart" uri="{C3380CC4-5D6E-409C-BE32-E72D297353CC}">
                  <c16:uniqueId val="{00000060-FF8B-5F4C-8BBF-ED4DE736661E}"/>
                </c:ext>
              </c:extLst>
            </c:dLbl>
            <c:dLbl>
              <c:idx val="97"/>
              <c:tx>
                <c:strRef>
                  <c:f>'/Users/el1goluj/Documents/ZURICH/PROJECTS/UPMEM/upmem-workloads/Microbenchmarks/AI/[ai_output.xlsx]ai_output (4)'!$J$99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{9F0C9DCC-ABA4-DB4B-960B-D91C5EECABB9}</c15:txfldGUID>
                      <c15:f>'/Users/el1goluj/Documents/ZURICH/PROJECTS/UPMEM/upmem-workloads/Microbenchmarks/AI/[ai_output.xlsx]ai_output (4)'!$J$99</c15:f>
                      <c15:dlblFieldTableCache>
                        <c:ptCount val="1"/>
                        <c:pt idx="0">
                          <c:v>2</c:v>
                        </c:pt>
                      </c15:dlblFieldTableCache>
                    </c15:dlblFTEntry>
                  </c15:dlblFieldTable>
                  <c15:showDataLabelsRange val="0"/>
                </c:ext>
                <c:ext xmlns:c16="http://schemas.microsoft.com/office/drawing/2014/chart" uri="{C3380CC4-5D6E-409C-BE32-E72D297353CC}">
                  <c16:uniqueId val="{00000061-FF8B-5F4C-8BBF-ED4DE736661E}"/>
                </c:ext>
              </c:extLst>
            </c:dLbl>
            <c:dLbl>
              <c:idx val="98"/>
              <c:tx>
                <c:strRef>
                  <c:f>'/Users/el1goluj/Documents/ZURICH/PROJECTS/UPMEM/upmem-workloads/Microbenchmarks/AI/[ai_output.xlsx]ai_output (4)'!$J$100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{61160EDA-4B1C-8B42-97F5-6BF080E4347E}</c15:txfldGUID>
                      <c15:f>'/Users/el1goluj/Documents/ZURICH/PROJECTS/UPMEM/upmem-workloads/Microbenchmarks/AI/[ai_output.xlsx]ai_output (4)'!$J$100</c15:f>
                      <c15:dlblFieldTableCache>
                        <c:ptCount val="1"/>
                        <c:pt idx="0">
                          <c:v>3</c:v>
                        </c:pt>
                      </c15:dlblFieldTableCache>
                    </c15:dlblFTEntry>
                  </c15:dlblFieldTable>
                  <c15:showDataLabelsRange val="0"/>
                </c:ext>
                <c:ext xmlns:c16="http://schemas.microsoft.com/office/drawing/2014/chart" uri="{C3380CC4-5D6E-409C-BE32-E72D297353CC}">
                  <c16:uniqueId val="{00000062-FF8B-5F4C-8BBF-ED4DE736661E}"/>
                </c:ext>
              </c:extLst>
            </c:dLbl>
            <c:dLbl>
              <c:idx val="99"/>
              <c:tx>
                <c:strRef>
                  <c:f>'/Users/el1goluj/Documents/ZURICH/PROJECTS/UPMEM/upmem-workloads/Microbenchmarks/AI/[ai_output.xlsx]ai_output (4)'!$J$101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{35D70EFC-B057-7A4D-A8F6-54E2C61D4CA8}</c15:txfldGUID>
                      <c15:f>'/Users/el1goluj/Documents/ZURICH/PROJECTS/UPMEM/upmem-workloads/Microbenchmarks/AI/[ai_output.xlsx]ai_output (4)'!$J$101</c15:f>
                      <c15:dlblFieldTableCache>
                        <c:ptCount val="1"/>
                        <c:pt idx="0">
                          <c:v>4</c:v>
                        </c:pt>
                      </c15:dlblFieldTableCache>
                    </c15:dlblFTEntry>
                  </c15:dlblFieldTable>
                  <c15:showDataLabelsRange val="0"/>
                </c:ext>
                <c:ext xmlns:c16="http://schemas.microsoft.com/office/drawing/2014/chart" uri="{C3380CC4-5D6E-409C-BE32-E72D297353CC}">
                  <c16:uniqueId val="{00000063-FF8B-5F4C-8BBF-ED4DE736661E}"/>
                </c:ext>
              </c:extLst>
            </c:dLbl>
            <c:dLbl>
              <c:idx val="100"/>
              <c:tx>
                <c:strRef>
                  <c:f>'/Users/el1goluj/Documents/ZURICH/PROJECTS/UPMEM/upmem-workloads/Microbenchmarks/AI/[ai_output.xlsx]ai_output (4)'!$J$102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{F8C300EF-FB86-DF48-B2EC-2BE88822CB04}</c15:txfldGUID>
                      <c15:f>'/Users/el1goluj/Documents/ZURICH/PROJECTS/UPMEM/upmem-workloads/Microbenchmarks/AI/[ai_output.xlsx]ai_output (4)'!$J$102</c15:f>
                      <c15:dlblFieldTableCache>
                        <c:ptCount val="1"/>
                        <c:pt idx="0">
                          <c:v>5</c:v>
                        </c:pt>
                      </c15:dlblFieldTableCache>
                    </c15:dlblFTEntry>
                  </c15:dlblFieldTable>
                  <c15:showDataLabelsRange val="0"/>
                </c:ext>
                <c:ext xmlns:c16="http://schemas.microsoft.com/office/drawing/2014/chart" uri="{C3380CC4-5D6E-409C-BE32-E72D297353CC}">
                  <c16:uniqueId val="{00000064-FF8B-5F4C-8BBF-ED4DE736661E}"/>
                </c:ext>
              </c:extLst>
            </c:dLbl>
            <c:dLbl>
              <c:idx val="101"/>
              <c:tx>
                <c:strRef>
                  <c:f>'/Users/el1goluj/Documents/ZURICH/PROJECTS/UPMEM/upmem-workloads/Microbenchmarks/AI/[ai_output.xlsx]ai_output (4)'!$J$103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{551217D3-6A3E-4D45-A805-08B17D49B9AE}</c15:txfldGUID>
                      <c15:f>'/Users/el1goluj/Documents/ZURICH/PROJECTS/UPMEM/upmem-workloads/Microbenchmarks/AI/[ai_output.xlsx]ai_output (4)'!$J$103</c15:f>
                      <c15:dlblFieldTableCache>
                        <c:ptCount val="1"/>
                        <c:pt idx="0">
                          <c:v>6</c:v>
                        </c:pt>
                      </c15:dlblFieldTableCache>
                    </c15:dlblFTEntry>
                  </c15:dlblFieldTable>
                  <c15:showDataLabelsRange val="0"/>
                </c:ext>
                <c:ext xmlns:c16="http://schemas.microsoft.com/office/drawing/2014/chart" uri="{C3380CC4-5D6E-409C-BE32-E72D297353CC}">
                  <c16:uniqueId val="{00000065-FF8B-5F4C-8BBF-ED4DE736661E}"/>
                </c:ext>
              </c:extLst>
            </c:dLbl>
            <c:dLbl>
              <c:idx val="102"/>
              <c:tx>
                <c:strRef>
                  <c:f>'/Users/el1goluj/Documents/ZURICH/PROJECTS/UPMEM/upmem-workloads/Microbenchmarks/AI/[ai_output.xlsx]ai_output (4)'!$J$104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{8AE68DB1-BD39-704A-8803-A061512ABF58}</c15:txfldGUID>
                      <c15:f>'/Users/el1goluj/Documents/ZURICH/PROJECTS/UPMEM/upmem-workloads/Microbenchmarks/AI/[ai_output.xlsx]ai_output (4)'!$J$104</c15:f>
                      <c15:dlblFieldTableCache>
                        <c:ptCount val="1"/>
                        <c:pt idx="0">
                          <c:v>7</c:v>
                        </c:pt>
                      </c15:dlblFieldTableCache>
                    </c15:dlblFTEntry>
                  </c15:dlblFieldTable>
                  <c15:showDataLabelsRange val="0"/>
                </c:ext>
                <c:ext xmlns:c16="http://schemas.microsoft.com/office/drawing/2014/chart" uri="{C3380CC4-5D6E-409C-BE32-E72D297353CC}">
                  <c16:uniqueId val="{00000066-FF8B-5F4C-8BBF-ED4DE736661E}"/>
                </c:ext>
              </c:extLst>
            </c:dLbl>
            <c:dLbl>
              <c:idx val="103"/>
              <c:tx>
                <c:strRef>
                  <c:f>'/Users/el1goluj/Documents/ZURICH/PROJECTS/UPMEM/upmem-workloads/Microbenchmarks/AI/[ai_output.xlsx]ai_output (4)'!$J$105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{DCB89244-8334-C247-90AC-4B01D76AB932}</c15:txfldGUID>
                      <c15:f>'/Users/el1goluj/Documents/ZURICH/PROJECTS/UPMEM/upmem-workloads/Microbenchmarks/AI/[ai_output.xlsx]ai_output (4)'!$J$105</c15:f>
                      <c15:dlblFieldTableCache>
                        <c:ptCount val="1"/>
                        <c:pt idx="0">
                          <c:v>8</c:v>
                        </c:pt>
                      </c15:dlblFieldTableCache>
                    </c15:dlblFTEntry>
                  </c15:dlblFieldTable>
                  <c15:showDataLabelsRange val="0"/>
                </c:ext>
                <c:ext xmlns:c16="http://schemas.microsoft.com/office/drawing/2014/chart" uri="{C3380CC4-5D6E-409C-BE32-E72D297353CC}">
                  <c16:uniqueId val="{00000067-FF8B-5F4C-8BBF-ED4DE736661E}"/>
                </c:ext>
              </c:extLst>
            </c:dLbl>
            <c:dLbl>
              <c:idx val="104"/>
              <c:tx>
                <c:strRef>
                  <c:f>'/Users/el1goluj/Documents/ZURICH/PROJECTS/UPMEM/upmem-workloads/Microbenchmarks/AI/[ai_output.xlsx]ai_output (4)'!$J$106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{97AA6296-64D5-B84D-BE3A-7A9F3C63FE41}</c15:txfldGUID>
                      <c15:f>'/Users/el1goluj/Documents/ZURICH/PROJECTS/UPMEM/upmem-workloads/Microbenchmarks/AI/[ai_output.xlsx]ai_output (4)'!$J$106</c15:f>
                      <c15:dlblFieldTableCache>
                        <c:ptCount val="1"/>
                        <c:pt idx="0">
                          <c:v>9</c:v>
                        </c:pt>
                      </c15:dlblFieldTableCache>
                    </c15:dlblFTEntry>
                  </c15:dlblFieldTable>
                  <c15:showDataLabelsRange val="0"/>
                </c:ext>
                <c:ext xmlns:c16="http://schemas.microsoft.com/office/drawing/2014/chart" uri="{C3380CC4-5D6E-409C-BE32-E72D297353CC}">
                  <c16:uniqueId val="{00000068-FF8B-5F4C-8BBF-ED4DE736661E}"/>
                </c:ext>
              </c:extLst>
            </c:dLbl>
            <c:dLbl>
              <c:idx val="105"/>
              <c:tx>
                <c:strRef>
                  <c:f>'/Users/el1goluj/Documents/ZURICH/PROJECTS/UPMEM/upmem-workloads/Microbenchmarks/AI/[ai_output.xlsx]ai_output (4)'!$J$107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{4F4A0782-B989-7046-9D29-711517869A20}</c15:txfldGUID>
                      <c15:f>'/Users/el1goluj/Documents/ZURICH/PROJECTS/UPMEM/upmem-workloads/Microbenchmarks/AI/[ai_output.xlsx]ai_output (4)'!$J$107</c15:f>
                      <c15:dlblFieldTableCache>
                        <c:ptCount val="1"/>
                        <c:pt idx="0">
                          <c:v>10</c:v>
                        </c:pt>
                      </c15:dlblFieldTableCache>
                    </c15:dlblFTEntry>
                  </c15:dlblFieldTable>
                  <c15:showDataLabelsRange val="0"/>
                </c:ext>
                <c:ext xmlns:c16="http://schemas.microsoft.com/office/drawing/2014/chart" uri="{C3380CC4-5D6E-409C-BE32-E72D297353CC}">
                  <c16:uniqueId val="{00000069-FF8B-5F4C-8BBF-ED4DE736661E}"/>
                </c:ext>
              </c:extLst>
            </c:dLbl>
            <c:dLbl>
              <c:idx val="106"/>
              <c:tx>
                <c:strRef>
                  <c:f>'/Users/el1goluj/Documents/ZURICH/PROJECTS/UPMEM/upmem-workloads/Microbenchmarks/AI/[ai_output.xlsx]ai_output (4)'!$J$108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{7187BF79-3752-8244-AF6A-7A00A1183C99}</c15:txfldGUID>
                      <c15:f>'/Users/el1goluj/Documents/ZURICH/PROJECTS/UPMEM/upmem-workloads/Microbenchmarks/AI/[ai_output.xlsx]ai_output (4)'!$J$108</c15:f>
                      <c15:dlblFieldTableCache>
                        <c:ptCount val="1"/>
                        <c:pt idx="0">
                          <c:v>11</c:v>
                        </c:pt>
                      </c15:dlblFieldTableCache>
                    </c15:dlblFTEntry>
                  </c15:dlblFieldTable>
                  <c15:showDataLabelsRange val="0"/>
                </c:ext>
                <c:ext xmlns:c16="http://schemas.microsoft.com/office/drawing/2014/chart" uri="{C3380CC4-5D6E-409C-BE32-E72D297353CC}">
                  <c16:uniqueId val="{0000006A-FF8B-5F4C-8BBF-ED4DE736661E}"/>
                </c:ext>
              </c:extLst>
            </c:dLbl>
            <c:dLbl>
              <c:idx val="107"/>
              <c:tx>
                <c:strRef>
                  <c:f>'/Users/el1goluj/Documents/ZURICH/PROJECTS/UPMEM/upmem-workloads/Microbenchmarks/AI/[ai_output.xlsx]ai_output (4)'!$J$109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{B9A4083B-475D-2D4B-9BC4-FDC082090F4C}</c15:txfldGUID>
                      <c15:f>'/Users/el1goluj/Documents/ZURICH/PROJECTS/UPMEM/upmem-workloads/Microbenchmarks/AI/[ai_output.xlsx]ai_output (4)'!$J$109</c15:f>
                      <c15:dlblFieldTableCache>
                        <c:ptCount val="1"/>
                        <c:pt idx="0">
                          <c:v>12</c:v>
                        </c:pt>
                      </c15:dlblFieldTableCache>
                    </c15:dlblFTEntry>
                  </c15:dlblFieldTable>
                  <c15:showDataLabelsRange val="0"/>
                </c:ext>
                <c:ext xmlns:c16="http://schemas.microsoft.com/office/drawing/2014/chart" uri="{C3380CC4-5D6E-409C-BE32-E72D297353CC}">
                  <c16:uniqueId val="{0000006B-FF8B-5F4C-8BBF-ED4DE736661E}"/>
                </c:ext>
              </c:extLst>
            </c:dLbl>
            <c:dLbl>
              <c:idx val="108"/>
              <c:tx>
                <c:strRef>
                  <c:f>'/Users/el1goluj/Documents/ZURICH/PROJECTS/UPMEM/upmem-workloads/Microbenchmarks/AI/[ai_output.xlsx]ai_output (4)'!$J$110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{36D35F57-E7C5-8C45-986E-E9FF01D19B64}</c15:txfldGUID>
                      <c15:f>'/Users/el1goluj/Documents/ZURICH/PROJECTS/UPMEM/upmem-workloads/Microbenchmarks/AI/[ai_output.xlsx]ai_output (4)'!$J$110</c15:f>
                      <c15:dlblFieldTableCache>
                        <c:ptCount val="1"/>
                        <c:pt idx="0">
                          <c:v>13</c:v>
                        </c:pt>
                      </c15:dlblFieldTableCache>
                    </c15:dlblFTEntry>
                  </c15:dlblFieldTable>
                  <c15:showDataLabelsRange val="0"/>
                </c:ext>
                <c:ext xmlns:c16="http://schemas.microsoft.com/office/drawing/2014/chart" uri="{C3380CC4-5D6E-409C-BE32-E72D297353CC}">
                  <c16:uniqueId val="{0000006C-FF8B-5F4C-8BBF-ED4DE736661E}"/>
                </c:ext>
              </c:extLst>
            </c:dLbl>
            <c:dLbl>
              <c:idx val="109"/>
              <c:tx>
                <c:strRef>
                  <c:f>'/Users/el1goluj/Documents/ZURICH/PROJECTS/UPMEM/upmem-workloads/Microbenchmarks/AI/[ai_output.xlsx]ai_output (4)'!$J$111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{48F58E23-6EAC-5943-898F-50775BD90170}</c15:txfldGUID>
                      <c15:f>'/Users/el1goluj/Documents/ZURICH/PROJECTS/UPMEM/upmem-workloads/Microbenchmarks/AI/[ai_output.xlsx]ai_output (4)'!$J$111</c15:f>
                      <c15:dlblFieldTableCache>
                        <c:ptCount val="1"/>
                        <c:pt idx="0">
                          <c:v>14</c:v>
                        </c:pt>
                      </c15:dlblFieldTableCache>
                    </c15:dlblFTEntry>
                  </c15:dlblFieldTable>
                  <c15:showDataLabelsRange val="0"/>
                </c:ext>
                <c:ext xmlns:c16="http://schemas.microsoft.com/office/drawing/2014/chart" uri="{C3380CC4-5D6E-409C-BE32-E72D297353CC}">
                  <c16:uniqueId val="{0000006D-FF8B-5F4C-8BBF-ED4DE736661E}"/>
                </c:ext>
              </c:extLst>
            </c:dLbl>
            <c:dLbl>
              <c:idx val="110"/>
              <c:tx>
                <c:strRef>
                  <c:f>'/Users/el1goluj/Documents/ZURICH/PROJECTS/UPMEM/upmem-workloads/Microbenchmarks/AI/[ai_output.xlsx]ai_output (4)'!$J$112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{B0DBCB08-87CA-5F4A-8DF8-32066A034935}</c15:txfldGUID>
                      <c15:f>'/Users/el1goluj/Documents/ZURICH/PROJECTS/UPMEM/upmem-workloads/Microbenchmarks/AI/[ai_output.xlsx]ai_output (4)'!$J$112</c15:f>
                      <c15:dlblFieldTableCache>
                        <c:ptCount val="1"/>
                        <c:pt idx="0">
                          <c:v>15</c:v>
                        </c:pt>
                      </c15:dlblFieldTableCache>
                    </c15:dlblFTEntry>
                  </c15:dlblFieldTable>
                  <c15:showDataLabelsRange val="0"/>
                </c:ext>
                <c:ext xmlns:c16="http://schemas.microsoft.com/office/drawing/2014/chart" uri="{C3380CC4-5D6E-409C-BE32-E72D297353CC}">
                  <c16:uniqueId val="{0000006E-FF8B-5F4C-8BBF-ED4DE736661E}"/>
                </c:ext>
              </c:extLst>
            </c:dLbl>
            <c:dLbl>
              <c:idx val="111"/>
              <c:tx>
                <c:strRef>
                  <c:f>'/Users/el1goluj/Documents/ZURICH/PROJECTS/UPMEM/upmem-workloads/Microbenchmarks/AI/[ai_output.xlsx]ai_output (4)'!$J$113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{A5BE5B14-7741-CA4C-8B54-BDA1489576DE}</c15:txfldGUID>
                      <c15:f>'/Users/el1goluj/Documents/ZURICH/PROJECTS/UPMEM/upmem-workloads/Microbenchmarks/AI/[ai_output.xlsx]ai_output (4)'!$J$113</c15:f>
                      <c15:dlblFieldTableCache>
                        <c:ptCount val="1"/>
                        <c:pt idx="0">
                          <c:v>16</c:v>
                        </c:pt>
                      </c15:dlblFieldTableCache>
                    </c15:dlblFTEntry>
                  </c15:dlblFieldTable>
                  <c15:showDataLabelsRange val="0"/>
                </c:ext>
                <c:ext xmlns:c16="http://schemas.microsoft.com/office/drawing/2014/chart" uri="{C3380CC4-5D6E-409C-BE32-E72D297353CC}">
                  <c16:uniqueId val="{0000006F-FF8B-5F4C-8BBF-ED4DE736661E}"/>
                </c:ext>
              </c:extLst>
            </c:dLbl>
            <c:dLbl>
              <c:idx val="112"/>
              <c:tx>
                <c:strRef>
                  <c:f>'/Users/el1goluj/Documents/ZURICH/PROJECTS/UPMEM/upmem-workloads/Microbenchmarks/AI/[ai_output.xlsx]ai_output (4)'!$J$114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{D3262B66-E625-C745-BF6F-270B813355E5}</c15:txfldGUID>
                      <c15:f>'/Users/el1goluj/Documents/ZURICH/PROJECTS/UPMEM/upmem-workloads/Microbenchmarks/AI/[ai_output.xlsx]ai_output (4)'!$J$114</c15:f>
                      <c15:dlblFieldTableCache>
                        <c:ptCount val="1"/>
                        <c:pt idx="0">
                          <c:v>1</c:v>
                        </c:pt>
                      </c15:dlblFieldTableCache>
                    </c15:dlblFTEntry>
                  </c15:dlblFieldTable>
                  <c15:showDataLabelsRange val="0"/>
                </c:ext>
                <c:ext xmlns:c16="http://schemas.microsoft.com/office/drawing/2014/chart" uri="{C3380CC4-5D6E-409C-BE32-E72D297353CC}">
                  <c16:uniqueId val="{00000070-FF8B-5F4C-8BBF-ED4DE736661E}"/>
                </c:ext>
              </c:extLst>
            </c:dLbl>
            <c:dLbl>
              <c:idx val="113"/>
              <c:tx>
                <c:strRef>
                  <c:f>'/Users/el1goluj/Documents/ZURICH/PROJECTS/UPMEM/upmem-workloads/Microbenchmarks/AI/[ai_output.xlsx]ai_output (4)'!$J$115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{B298F23A-2639-F748-B72B-3B192454926E}</c15:txfldGUID>
                      <c15:f>'/Users/el1goluj/Documents/ZURICH/PROJECTS/UPMEM/upmem-workloads/Microbenchmarks/AI/[ai_output.xlsx]ai_output (4)'!$J$115</c15:f>
                      <c15:dlblFieldTableCache>
                        <c:ptCount val="1"/>
                        <c:pt idx="0">
                          <c:v>2</c:v>
                        </c:pt>
                      </c15:dlblFieldTableCache>
                    </c15:dlblFTEntry>
                  </c15:dlblFieldTable>
                  <c15:showDataLabelsRange val="0"/>
                </c:ext>
                <c:ext xmlns:c16="http://schemas.microsoft.com/office/drawing/2014/chart" uri="{C3380CC4-5D6E-409C-BE32-E72D297353CC}">
                  <c16:uniqueId val="{00000071-FF8B-5F4C-8BBF-ED4DE736661E}"/>
                </c:ext>
              </c:extLst>
            </c:dLbl>
            <c:dLbl>
              <c:idx val="114"/>
              <c:tx>
                <c:strRef>
                  <c:f>'/Users/el1goluj/Documents/ZURICH/PROJECTS/UPMEM/upmem-workloads/Microbenchmarks/AI/[ai_output.xlsx]ai_output (4)'!$J$116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{53A0C9E7-F161-224A-B663-EC88EFB9AD3A}</c15:txfldGUID>
                      <c15:f>'/Users/el1goluj/Documents/ZURICH/PROJECTS/UPMEM/upmem-workloads/Microbenchmarks/AI/[ai_output.xlsx]ai_output (4)'!$J$116</c15:f>
                      <c15:dlblFieldTableCache>
                        <c:ptCount val="1"/>
                        <c:pt idx="0">
                          <c:v>3</c:v>
                        </c:pt>
                      </c15:dlblFieldTableCache>
                    </c15:dlblFTEntry>
                  </c15:dlblFieldTable>
                  <c15:showDataLabelsRange val="0"/>
                </c:ext>
                <c:ext xmlns:c16="http://schemas.microsoft.com/office/drawing/2014/chart" uri="{C3380CC4-5D6E-409C-BE32-E72D297353CC}">
                  <c16:uniqueId val="{00000072-FF8B-5F4C-8BBF-ED4DE736661E}"/>
                </c:ext>
              </c:extLst>
            </c:dLbl>
            <c:dLbl>
              <c:idx val="115"/>
              <c:tx>
                <c:strRef>
                  <c:f>'/Users/el1goluj/Documents/ZURICH/PROJECTS/UPMEM/upmem-workloads/Microbenchmarks/AI/[ai_output.xlsx]ai_output (4)'!$J$117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{49A7D455-77CC-DE49-B995-89F912471C96}</c15:txfldGUID>
                      <c15:f>'/Users/el1goluj/Documents/ZURICH/PROJECTS/UPMEM/upmem-workloads/Microbenchmarks/AI/[ai_output.xlsx]ai_output (4)'!$J$117</c15:f>
                      <c15:dlblFieldTableCache>
                        <c:ptCount val="1"/>
                        <c:pt idx="0">
                          <c:v>4</c:v>
                        </c:pt>
                      </c15:dlblFieldTableCache>
                    </c15:dlblFTEntry>
                  </c15:dlblFieldTable>
                  <c15:showDataLabelsRange val="0"/>
                </c:ext>
                <c:ext xmlns:c16="http://schemas.microsoft.com/office/drawing/2014/chart" uri="{C3380CC4-5D6E-409C-BE32-E72D297353CC}">
                  <c16:uniqueId val="{00000073-FF8B-5F4C-8BBF-ED4DE736661E}"/>
                </c:ext>
              </c:extLst>
            </c:dLbl>
            <c:dLbl>
              <c:idx val="116"/>
              <c:tx>
                <c:strRef>
                  <c:f>'/Users/el1goluj/Documents/ZURICH/PROJECTS/UPMEM/upmem-workloads/Microbenchmarks/AI/[ai_output.xlsx]ai_output (4)'!$J$118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{984E7065-C416-D14B-8163-D77A422F4EA0}</c15:txfldGUID>
                      <c15:f>'/Users/el1goluj/Documents/ZURICH/PROJECTS/UPMEM/upmem-workloads/Microbenchmarks/AI/[ai_output.xlsx]ai_output (4)'!$J$118</c15:f>
                      <c15:dlblFieldTableCache>
                        <c:ptCount val="1"/>
                        <c:pt idx="0">
                          <c:v>5</c:v>
                        </c:pt>
                      </c15:dlblFieldTableCache>
                    </c15:dlblFTEntry>
                  </c15:dlblFieldTable>
                  <c15:showDataLabelsRange val="0"/>
                </c:ext>
                <c:ext xmlns:c16="http://schemas.microsoft.com/office/drawing/2014/chart" uri="{C3380CC4-5D6E-409C-BE32-E72D297353CC}">
                  <c16:uniqueId val="{00000074-FF8B-5F4C-8BBF-ED4DE736661E}"/>
                </c:ext>
              </c:extLst>
            </c:dLbl>
            <c:dLbl>
              <c:idx val="117"/>
              <c:tx>
                <c:strRef>
                  <c:f>'/Users/el1goluj/Documents/ZURICH/PROJECTS/UPMEM/upmem-workloads/Microbenchmarks/AI/[ai_output.xlsx]ai_output (4)'!$J$119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{F77DC00E-BE69-9846-8CD1-227BD2D00782}</c15:txfldGUID>
                      <c15:f>'/Users/el1goluj/Documents/ZURICH/PROJECTS/UPMEM/upmem-workloads/Microbenchmarks/AI/[ai_output.xlsx]ai_output (4)'!$J$119</c15:f>
                      <c15:dlblFieldTableCache>
                        <c:ptCount val="1"/>
                        <c:pt idx="0">
                          <c:v>6</c:v>
                        </c:pt>
                      </c15:dlblFieldTableCache>
                    </c15:dlblFTEntry>
                  </c15:dlblFieldTable>
                  <c15:showDataLabelsRange val="0"/>
                </c:ext>
                <c:ext xmlns:c16="http://schemas.microsoft.com/office/drawing/2014/chart" uri="{C3380CC4-5D6E-409C-BE32-E72D297353CC}">
                  <c16:uniqueId val="{00000075-FF8B-5F4C-8BBF-ED4DE736661E}"/>
                </c:ext>
              </c:extLst>
            </c:dLbl>
            <c:dLbl>
              <c:idx val="118"/>
              <c:tx>
                <c:strRef>
                  <c:f>'/Users/el1goluj/Documents/ZURICH/PROJECTS/UPMEM/upmem-workloads/Microbenchmarks/AI/[ai_output.xlsx]ai_output (4)'!$J$120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{C3F1D5F3-D288-CB43-A724-3B3867B69018}</c15:txfldGUID>
                      <c15:f>'/Users/el1goluj/Documents/ZURICH/PROJECTS/UPMEM/upmem-workloads/Microbenchmarks/AI/[ai_output.xlsx]ai_output (4)'!$J$120</c15:f>
                      <c15:dlblFieldTableCache>
                        <c:ptCount val="1"/>
                        <c:pt idx="0">
                          <c:v>7</c:v>
                        </c:pt>
                      </c15:dlblFieldTableCache>
                    </c15:dlblFTEntry>
                  </c15:dlblFieldTable>
                  <c15:showDataLabelsRange val="0"/>
                </c:ext>
                <c:ext xmlns:c16="http://schemas.microsoft.com/office/drawing/2014/chart" uri="{C3380CC4-5D6E-409C-BE32-E72D297353CC}">
                  <c16:uniqueId val="{00000076-FF8B-5F4C-8BBF-ED4DE736661E}"/>
                </c:ext>
              </c:extLst>
            </c:dLbl>
            <c:dLbl>
              <c:idx val="119"/>
              <c:tx>
                <c:strRef>
                  <c:f>'/Users/el1goluj/Documents/ZURICH/PROJECTS/UPMEM/upmem-workloads/Microbenchmarks/AI/[ai_output.xlsx]ai_output (4)'!$J$121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{BCA3ACA7-6D23-CE47-8601-F0D286B35613}</c15:txfldGUID>
                      <c15:f>'/Users/el1goluj/Documents/ZURICH/PROJECTS/UPMEM/upmem-workloads/Microbenchmarks/AI/[ai_output.xlsx]ai_output (4)'!$J$121</c15:f>
                      <c15:dlblFieldTableCache>
                        <c:ptCount val="1"/>
                        <c:pt idx="0">
                          <c:v>8</c:v>
                        </c:pt>
                      </c15:dlblFieldTableCache>
                    </c15:dlblFTEntry>
                  </c15:dlblFieldTable>
                  <c15:showDataLabelsRange val="0"/>
                </c:ext>
                <c:ext xmlns:c16="http://schemas.microsoft.com/office/drawing/2014/chart" uri="{C3380CC4-5D6E-409C-BE32-E72D297353CC}">
                  <c16:uniqueId val="{00000077-FF8B-5F4C-8BBF-ED4DE736661E}"/>
                </c:ext>
              </c:extLst>
            </c:dLbl>
            <c:dLbl>
              <c:idx val="120"/>
              <c:tx>
                <c:strRef>
                  <c:f>'/Users/el1goluj/Documents/ZURICH/PROJECTS/UPMEM/upmem-workloads/Microbenchmarks/AI/[ai_output.xlsx]ai_output (4)'!$J$122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{DAAD7593-51E4-D746-A29C-1AB96526EE95}</c15:txfldGUID>
                      <c15:f>'/Users/el1goluj/Documents/ZURICH/PROJECTS/UPMEM/upmem-workloads/Microbenchmarks/AI/[ai_output.xlsx]ai_output (4)'!$J$122</c15:f>
                      <c15:dlblFieldTableCache>
                        <c:ptCount val="1"/>
                        <c:pt idx="0">
                          <c:v>9</c:v>
                        </c:pt>
                      </c15:dlblFieldTableCache>
                    </c15:dlblFTEntry>
                  </c15:dlblFieldTable>
                  <c15:showDataLabelsRange val="0"/>
                </c:ext>
                <c:ext xmlns:c16="http://schemas.microsoft.com/office/drawing/2014/chart" uri="{C3380CC4-5D6E-409C-BE32-E72D297353CC}">
                  <c16:uniqueId val="{00000078-FF8B-5F4C-8BBF-ED4DE736661E}"/>
                </c:ext>
              </c:extLst>
            </c:dLbl>
            <c:dLbl>
              <c:idx val="121"/>
              <c:tx>
                <c:strRef>
                  <c:f>'/Users/el1goluj/Documents/ZURICH/PROJECTS/UPMEM/upmem-workloads/Microbenchmarks/AI/[ai_output.xlsx]ai_output (4)'!$J$123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{1E1BA2C5-EA8D-9040-AC55-B8C82D6209C7}</c15:txfldGUID>
                      <c15:f>'/Users/el1goluj/Documents/ZURICH/PROJECTS/UPMEM/upmem-workloads/Microbenchmarks/AI/[ai_output.xlsx]ai_output (4)'!$J$123</c15:f>
                      <c15:dlblFieldTableCache>
                        <c:ptCount val="1"/>
                        <c:pt idx="0">
                          <c:v>10</c:v>
                        </c:pt>
                      </c15:dlblFieldTableCache>
                    </c15:dlblFTEntry>
                  </c15:dlblFieldTable>
                  <c15:showDataLabelsRange val="0"/>
                </c:ext>
                <c:ext xmlns:c16="http://schemas.microsoft.com/office/drawing/2014/chart" uri="{C3380CC4-5D6E-409C-BE32-E72D297353CC}">
                  <c16:uniqueId val="{00000079-FF8B-5F4C-8BBF-ED4DE736661E}"/>
                </c:ext>
              </c:extLst>
            </c:dLbl>
            <c:dLbl>
              <c:idx val="122"/>
              <c:tx>
                <c:strRef>
                  <c:f>'/Users/el1goluj/Documents/ZURICH/PROJECTS/UPMEM/upmem-workloads/Microbenchmarks/AI/[ai_output.xlsx]ai_output (4)'!$J$124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{3E498E29-A6A2-EF46-81A8-1E05F72F85B2}</c15:txfldGUID>
                      <c15:f>'/Users/el1goluj/Documents/ZURICH/PROJECTS/UPMEM/upmem-workloads/Microbenchmarks/AI/[ai_output.xlsx]ai_output (4)'!$J$124</c15:f>
                      <c15:dlblFieldTableCache>
                        <c:ptCount val="1"/>
                        <c:pt idx="0">
                          <c:v>11</c:v>
                        </c:pt>
                      </c15:dlblFieldTableCache>
                    </c15:dlblFTEntry>
                  </c15:dlblFieldTable>
                  <c15:showDataLabelsRange val="0"/>
                </c:ext>
                <c:ext xmlns:c16="http://schemas.microsoft.com/office/drawing/2014/chart" uri="{C3380CC4-5D6E-409C-BE32-E72D297353CC}">
                  <c16:uniqueId val="{0000007A-FF8B-5F4C-8BBF-ED4DE736661E}"/>
                </c:ext>
              </c:extLst>
            </c:dLbl>
            <c:dLbl>
              <c:idx val="123"/>
              <c:tx>
                <c:strRef>
                  <c:f>'/Users/el1goluj/Documents/ZURICH/PROJECTS/UPMEM/upmem-workloads/Microbenchmarks/AI/[ai_output.xlsx]ai_output (4)'!$J$125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{94CB44CE-ECC3-0D41-8DFF-32A8D09343AF}</c15:txfldGUID>
                      <c15:f>'/Users/el1goluj/Documents/ZURICH/PROJECTS/UPMEM/upmem-workloads/Microbenchmarks/AI/[ai_output.xlsx]ai_output (4)'!$J$125</c15:f>
                      <c15:dlblFieldTableCache>
                        <c:ptCount val="1"/>
                        <c:pt idx="0">
                          <c:v>12</c:v>
                        </c:pt>
                      </c15:dlblFieldTableCache>
                    </c15:dlblFTEntry>
                  </c15:dlblFieldTable>
                  <c15:showDataLabelsRange val="0"/>
                </c:ext>
                <c:ext xmlns:c16="http://schemas.microsoft.com/office/drawing/2014/chart" uri="{C3380CC4-5D6E-409C-BE32-E72D297353CC}">
                  <c16:uniqueId val="{0000007B-FF8B-5F4C-8BBF-ED4DE736661E}"/>
                </c:ext>
              </c:extLst>
            </c:dLbl>
            <c:dLbl>
              <c:idx val="124"/>
              <c:tx>
                <c:strRef>
                  <c:f>'/Users/el1goluj/Documents/ZURICH/PROJECTS/UPMEM/upmem-workloads/Microbenchmarks/AI/[ai_output.xlsx]ai_output (4)'!$J$126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{3A2B845A-0FA3-CE44-A2CF-78895B745A3E}</c15:txfldGUID>
                      <c15:f>'/Users/el1goluj/Documents/ZURICH/PROJECTS/UPMEM/upmem-workloads/Microbenchmarks/AI/[ai_output.xlsx]ai_output (4)'!$J$126</c15:f>
                      <c15:dlblFieldTableCache>
                        <c:ptCount val="1"/>
                        <c:pt idx="0">
                          <c:v>13</c:v>
                        </c:pt>
                      </c15:dlblFieldTableCache>
                    </c15:dlblFTEntry>
                  </c15:dlblFieldTable>
                  <c15:showDataLabelsRange val="0"/>
                </c:ext>
                <c:ext xmlns:c16="http://schemas.microsoft.com/office/drawing/2014/chart" uri="{C3380CC4-5D6E-409C-BE32-E72D297353CC}">
                  <c16:uniqueId val="{0000007C-FF8B-5F4C-8BBF-ED4DE736661E}"/>
                </c:ext>
              </c:extLst>
            </c:dLbl>
            <c:dLbl>
              <c:idx val="125"/>
              <c:tx>
                <c:strRef>
                  <c:f>'/Users/el1goluj/Documents/ZURICH/PROJECTS/UPMEM/upmem-workloads/Microbenchmarks/AI/[ai_output.xlsx]ai_output (4)'!$J$127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{BF1A4125-C54A-414D-A345-8187D7FA311F}</c15:txfldGUID>
                      <c15:f>'/Users/el1goluj/Documents/ZURICH/PROJECTS/UPMEM/upmem-workloads/Microbenchmarks/AI/[ai_output.xlsx]ai_output (4)'!$J$127</c15:f>
                      <c15:dlblFieldTableCache>
                        <c:ptCount val="1"/>
                        <c:pt idx="0">
                          <c:v>14</c:v>
                        </c:pt>
                      </c15:dlblFieldTableCache>
                    </c15:dlblFTEntry>
                  </c15:dlblFieldTable>
                  <c15:showDataLabelsRange val="0"/>
                </c:ext>
                <c:ext xmlns:c16="http://schemas.microsoft.com/office/drawing/2014/chart" uri="{C3380CC4-5D6E-409C-BE32-E72D297353CC}">
                  <c16:uniqueId val="{0000007D-FF8B-5F4C-8BBF-ED4DE736661E}"/>
                </c:ext>
              </c:extLst>
            </c:dLbl>
            <c:dLbl>
              <c:idx val="126"/>
              <c:tx>
                <c:strRef>
                  <c:f>'/Users/el1goluj/Documents/ZURICH/PROJECTS/UPMEM/upmem-workloads/Microbenchmarks/AI/[ai_output.xlsx]ai_output (4)'!$J$128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{F68D4EFE-2CAD-0F42-A552-80F3C2D25471}</c15:txfldGUID>
                      <c15:f>'/Users/el1goluj/Documents/ZURICH/PROJECTS/UPMEM/upmem-workloads/Microbenchmarks/AI/[ai_output.xlsx]ai_output (4)'!$J$128</c15:f>
                      <c15:dlblFieldTableCache>
                        <c:ptCount val="1"/>
                        <c:pt idx="0">
                          <c:v>15</c:v>
                        </c:pt>
                      </c15:dlblFieldTableCache>
                    </c15:dlblFTEntry>
                  </c15:dlblFieldTable>
                  <c15:showDataLabelsRange val="0"/>
                </c:ext>
                <c:ext xmlns:c16="http://schemas.microsoft.com/office/drawing/2014/chart" uri="{C3380CC4-5D6E-409C-BE32-E72D297353CC}">
                  <c16:uniqueId val="{0000007E-FF8B-5F4C-8BBF-ED4DE736661E}"/>
                </c:ext>
              </c:extLst>
            </c:dLbl>
            <c:dLbl>
              <c:idx val="127"/>
              <c:tx>
                <c:strRef>
                  <c:f>'/Users/el1goluj/Documents/ZURICH/PROJECTS/UPMEM/upmem-workloads/Microbenchmarks/AI/[ai_output.xlsx]ai_output (4)'!$J$129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{550061CD-9CF1-6940-A9E8-1A46A35B567D}</c15:txfldGUID>
                      <c15:f>'/Users/el1goluj/Documents/ZURICH/PROJECTS/UPMEM/upmem-workloads/Microbenchmarks/AI/[ai_output.xlsx]ai_output (4)'!$J$129</c15:f>
                      <c15:dlblFieldTableCache>
                        <c:ptCount val="1"/>
                        <c:pt idx="0">
                          <c:v>16</c:v>
                        </c:pt>
                      </c15:dlblFieldTableCache>
                    </c15:dlblFTEntry>
                  </c15:dlblFieldTable>
                  <c15:showDataLabelsRange val="0"/>
                </c:ext>
                <c:ext xmlns:c16="http://schemas.microsoft.com/office/drawing/2014/chart" uri="{C3380CC4-5D6E-409C-BE32-E72D297353CC}">
                  <c16:uniqueId val="{0000007F-FF8B-5F4C-8BBF-ED4DE736661E}"/>
                </c:ext>
              </c:extLst>
            </c:dLbl>
            <c:dLbl>
              <c:idx val="128"/>
              <c:tx>
                <c:strRef>
                  <c:f>'/Users/el1goluj/Documents/ZURICH/PROJECTS/UPMEM/upmem-workloads/Microbenchmarks/AI/[ai_output.xlsx]ai_output (4)'!$J$130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{3CDBD4EF-3137-BD4F-A6C5-37F42F3527BF}</c15:txfldGUID>
                      <c15:f>'/Users/el1goluj/Documents/ZURICH/PROJECTS/UPMEM/upmem-workloads/Microbenchmarks/AI/[ai_output.xlsx]ai_output (4)'!$J$130</c15:f>
                      <c15:dlblFieldTableCache>
                        <c:ptCount val="1"/>
                        <c:pt idx="0">
                          <c:v>1</c:v>
                        </c:pt>
                      </c15:dlblFieldTableCache>
                    </c15:dlblFTEntry>
                  </c15:dlblFieldTable>
                  <c15:showDataLabelsRange val="0"/>
                </c:ext>
                <c:ext xmlns:c16="http://schemas.microsoft.com/office/drawing/2014/chart" uri="{C3380CC4-5D6E-409C-BE32-E72D297353CC}">
                  <c16:uniqueId val="{00000080-FF8B-5F4C-8BBF-ED4DE736661E}"/>
                </c:ext>
              </c:extLst>
            </c:dLbl>
            <c:dLbl>
              <c:idx val="129"/>
              <c:tx>
                <c:strRef>
                  <c:f>'/Users/el1goluj/Documents/ZURICH/PROJECTS/UPMEM/upmem-workloads/Microbenchmarks/AI/[ai_output.xlsx]ai_output (4)'!$J$131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{13C7605E-A1A4-454F-84F6-AA5237DABB81}</c15:txfldGUID>
                      <c15:f>'/Users/el1goluj/Documents/ZURICH/PROJECTS/UPMEM/upmem-workloads/Microbenchmarks/AI/[ai_output.xlsx]ai_output (4)'!$J$131</c15:f>
                      <c15:dlblFieldTableCache>
                        <c:ptCount val="1"/>
                        <c:pt idx="0">
                          <c:v>2</c:v>
                        </c:pt>
                      </c15:dlblFieldTableCache>
                    </c15:dlblFTEntry>
                  </c15:dlblFieldTable>
                  <c15:showDataLabelsRange val="0"/>
                </c:ext>
                <c:ext xmlns:c16="http://schemas.microsoft.com/office/drawing/2014/chart" uri="{C3380CC4-5D6E-409C-BE32-E72D297353CC}">
                  <c16:uniqueId val="{00000081-FF8B-5F4C-8BBF-ED4DE736661E}"/>
                </c:ext>
              </c:extLst>
            </c:dLbl>
            <c:dLbl>
              <c:idx val="130"/>
              <c:tx>
                <c:strRef>
                  <c:f>'/Users/el1goluj/Documents/ZURICH/PROJECTS/UPMEM/upmem-workloads/Microbenchmarks/AI/[ai_output.xlsx]ai_output (4)'!$J$132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{C1380CCC-C5CA-984E-8628-14527960DC37}</c15:txfldGUID>
                      <c15:f>'/Users/el1goluj/Documents/ZURICH/PROJECTS/UPMEM/upmem-workloads/Microbenchmarks/AI/[ai_output.xlsx]ai_output (4)'!$J$132</c15:f>
                      <c15:dlblFieldTableCache>
                        <c:ptCount val="1"/>
                        <c:pt idx="0">
                          <c:v>3</c:v>
                        </c:pt>
                      </c15:dlblFieldTableCache>
                    </c15:dlblFTEntry>
                  </c15:dlblFieldTable>
                  <c15:showDataLabelsRange val="0"/>
                </c:ext>
                <c:ext xmlns:c16="http://schemas.microsoft.com/office/drawing/2014/chart" uri="{C3380CC4-5D6E-409C-BE32-E72D297353CC}">
                  <c16:uniqueId val="{00000082-FF8B-5F4C-8BBF-ED4DE736661E}"/>
                </c:ext>
              </c:extLst>
            </c:dLbl>
            <c:dLbl>
              <c:idx val="131"/>
              <c:tx>
                <c:strRef>
                  <c:f>'/Users/el1goluj/Documents/ZURICH/PROJECTS/UPMEM/upmem-workloads/Microbenchmarks/AI/[ai_output.xlsx]ai_output (4)'!$J$133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{66C8D94D-58C6-6046-BE7D-AC2061136080}</c15:txfldGUID>
                      <c15:f>'/Users/el1goluj/Documents/ZURICH/PROJECTS/UPMEM/upmem-workloads/Microbenchmarks/AI/[ai_output.xlsx]ai_output (4)'!$J$133</c15:f>
                      <c15:dlblFieldTableCache>
                        <c:ptCount val="1"/>
                        <c:pt idx="0">
                          <c:v>4</c:v>
                        </c:pt>
                      </c15:dlblFieldTableCache>
                    </c15:dlblFTEntry>
                  </c15:dlblFieldTable>
                  <c15:showDataLabelsRange val="0"/>
                </c:ext>
                <c:ext xmlns:c16="http://schemas.microsoft.com/office/drawing/2014/chart" uri="{C3380CC4-5D6E-409C-BE32-E72D297353CC}">
                  <c16:uniqueId val="{00000083-FF8B-5F4C-8BBF-ED4DE736661E}"/>
                </c:ext>
              </c:extLst>
            </c:dLbl>
            <c:dLbl>
              <c:idx val="132"/>
              <c:tx>
                <c:strRef>
                  <c:f>'/Users/el1goluj/Documents/ZURICH/PROJECTS/UPMEM/upmem-workloads/Microbenchmarks/AI/[ai_output.xlsx]ai_output (4)'!$J$134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{E856E0D4-963B-A44B-83A3-43719307364F}</c15:txfldGUID>
                      <c15:f>'/Users/el1goluj/Documents/ZURICH/PROJECTS/UPMEM/upmem-workloads/Microbenchmarks/AI/[ai_output.xlsx]ai_output (4)'!$J$134</c15:f>
                      <c15:dlblFieldTableCache>
                        <c:ptCount val="1"/>
                        <c:pt idx="0">
                          <c:v>5</c:v>
                        </c:pt>
                      </c15:dlblFieldTableCache>
                    </c15:dlblFTEntry>
                  </c15:dlblFieldTable>
                  <c15:showDataLabelsRange val="0"/>
                </c:ext>
                <c:ext xmlns:c16="http://schemas.microsoft.com/office/drawing/2014/chart" uri="{C3380CC4-5D6E-409C-BE32-E72D297353CC}">
                  <c16:uniqueId val="{00000084-FF8B-5F4C-8BBF-ED4DE736661E}"/>
                </c:ext>
              </c:extLst>
            </c:dLbl>
            <c:dLbl>
              <c:idx val="133"/>
              <c:tx>
                <c:strRef>
                  <c:f>'/Users/el1goluj/Documents/ZURICH/PROJECTS/UPMEM/upmem-workloads/Microbenchmarks/AI/[ai_output.xlsx]ai_output (4)'!$J$135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{CB702AD5-B4E7-BE40-99F9-A20F1F8C7CBF}</c15:txfldGUID>
                      <c15:f>'/Users/el1goluj/Documents/ZURICH/PROJECTS/UPMEM/upmem-workloads/Microbenchmarks/AI/[ai_output.xlsx]ai_output (4)'!$J$135</c15:f>
                      <c15:dlblFieldTableCache>
                        <c:ptCount val="1"/>
                        <c:pt idx="0">
                          <c:v>6</c:v>
                        </c:pt>
                      </c15:dlblFieldTableCache>
                    </c15:dlblFTEntry>
                  </c15:dlblFieldTable>
                  <c15:showDataLabelsRange val="0"/>
                </c:ext>
                <c:ext xmlns:c16="http://schemas.microsoft.com/office/drawing/2014/chart" uri="{C3380CC4-5D6E-409C-BE32-E72D297353CC}">
                  <c16:uniqueId val="{00000085-FF8B-5F4C-8BBF-ED4DE736661E}"/>
                </c:ext>
              </c:extLst>
            </c:dLbl>
            <c:dLbl>
              <c:idx val="134"/>
              <c:tx>
                <c:strRef>
                  <c:f>'/Users/el1goluj/Documents/ZURICH/PROJECTS/UPMEM/upmem-workloads/Microbenchmarks/AI/[ai_output.xlsx]ai_output (4)'!$J$136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{1CC00C25-EFAB-E740-B80B-3783F602ABF8}</c15:txfldGUID>
                      <c15:f>'/Users/el1goluj/Documents/ZURICH/PROJECTS/UPMEM/upmem-workloads/Microbenchmarks/AI/[ai_output.xlsx]ai_output (4)'!$J$136</c15:f>
                      <c15:dlblFieldTableCache>
                        <c:ptCount val="1"/>
                        <c:pt idx="0">
                          <c:v>7</c:v>
                        </c:pt>
                      </c15:dlblFieldTableCache>
                    </c15:dlblFTEntry>
                  </c15:dlblFieldTable>
                  <c15:showDataLabelsRange val="0"/>
                </c:ext>
                <c:ext xmlns:c16="http://schemas.microsoft.com/office/drawing/2014/chart" uri="{C3380CC4-5D6E-409C-BE32-E72D297353CC}">
                  <c16:uniqueId val="{00000086-FF8B-5F4C-8BBF-ED4DE736661E}"/>
                </c:ext>
              </c:extLst>
            </c:dLbl>
            <c:dLbl>
              <c:idx val="135"/>
              <c:tx>
                <c:strRef>
                  <c:f>'/Users/el1goluj/Documents/ZURICH/PROJECTS/UPMEM/upmem-workloads/Microbenchmarks/AI/[ai_output.xlsx]ai_output (4)'!$J$137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{1B7F1323-360A-AA4B-9EAB-22904414925D}</c15:txfldGUID>
                      <c15:f>'/Users/el1goluj/Documents/ZURICH/PROJECTS/UPMEM/upmem-workloads/Microbenchmarks/AI/[ai_output.xlsx]ai_output (4)'!$J$137</c15:f>
                      <c15:dlblFieldTableCache>
                        <c:ptCount val="1"/>
                        <c:pt idx="0">
                          <c:v>8</c:v>
                        </c:pt>
                      </c15:dlblFieldTableCache>
                    </c15:dlblFTEntry>
                  </c15:dlblFieldTable>
                  <c15:showDataLabelsRange val="0"/>
                </c:ext>
                <c:ext xmlns:c16="http://schemas.microsoft.com/office/drawing/2014/chart" uri="{C3380CC4-5D6E-409C-BE32-E72D297353CC}">
                  <c16:uniqueId val="{00000087-FF8B-5F4C-8BBF-ED4DE736661E}"/>
                </c:ext>
              </c:extLst>
            </c:dLbl>
            <c:dLbl>
              <c:idx val="136"/>
              <c:tx>
                <c:strRef>
                  <c:f>'/Users/el1goluj/Documents/ZURICH/PROJECTS/UPMEM/upmem-workloads/Microbenchmarks/AI/[ai_output.xlsx]ai_output (4)'!$J$138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{49BB1AF4-0A3C-AB4E-8EB5-21F8350BA7C5}</c15:txfldGUID>
                      <c15:f>'/Users/el1goluj/Documents/ZURICH/PROJECTS/UPMEM/upmem-workloads/Microbenchmarks/AI/[ai_output.xlsx]ai_output (4)'!$J$138</c15:f>
                      <c15:dlblFieldTableCache>
                        <c:ptCount val="1"/>
                        <c:pt idx="0">
                          <c:v>9</c:v>
                        </c:pt>
                      </c15:dlblFieldTableCache>
                    </c15:dlblFTEntry>
                  </c15:dlblFieldTable>
                  <c15:showDataLabelsRange val="0"/>
                </c:ext>
                <c:ext xmlns:c16="http://schemas.microsoft.com/office/drawing/2014/chart" uri="{C3380CC4-5D6E-409C-BE32-E72D297353CC}">
                  <c16:uniqueId val="{00000088-FF8B-5F4C-8BBF-ED4DE736661E}"/>
                </c:ext>
              </c:extLst>
            </c:dLbl>
            <c:dLbl>
              <c:idx val="137"/>
              <c:tx>
                <c:strRef>
                  <c:f>'/Users/el1goluj/Documents/ZURICH/PROJECTS/UPMEM/upmem-workloads/Microbenchmarks/AI/[ai_output.xlsx]ai_output (4)'!$J$139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{15468F9A-7CF4-B346-8735-491A49CC2C0A}</c15:txfldGUID>
                      <c15:f>'/Users/el1goluj/Documents/ZURICH/PROJECTS/UPMEM/upmem-workloads/Microbenchmarks/AI/[ai_output.xlsx]ai_output (4)'!$J$139</c15:f>
                      <c15:dlblFieldTableCache>
                        <c:ptCount val="1"/>
                        <c:pt idx="0">
                          <c:v>10</c:v>
                        </c:pt>
                      </c15:dlblFieldTableCache>
                    </c15:dlblFTEntry>
                  </c15:dlblFieldTable>
                  <c15:showDataLabelsRange val="0"/>
                </c:ext>
                <c:ext xmlns:c16="http://schemas.microsoft.com/office/drawing/2014/chart" uri="{C3380CC4-5D6E-409C-BE32-E72D297353CC}">
                  <c16:uniqueId val="{00000089-FF8B-5F4C-8BBF-ED4DE736661E}"/>
                </c:ext>
              </c:extLst>
            </c:dLbl>
            <c:dLbl>
              <c:idx val="138"/>
              <c:tx>
                <c:strRef>
                  <c:f>'/Users/el1goluj/Documents/ZURICH/PROJECTS/UPMEM/upmem-workloads/Microbenchmarks/AI/[ai_output.xlsx]ai_output (4)'!$J$140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{95A7EC36-6DB4-EA4A-824E-6883D91AB074}</c15:txfldGUID>
                      <c15:f>'/Users/el1goluj/Documents/ZURICH/PROJECTS/UPMEM/upmem-workloads/Microbenchmarks/AI/[ai_output.xlsx]ai_output (4)'!$J$140</c15:f>
                      <c15:dlblFieldTableCache>
                        <c:ptCount val="1"/>
                        <c:pt idx="0">
                          <c:v>11</c:v>
                        </c:pt>
                      </c15:dlblFieldTableCache>
                    </c15:dlblFTEntry>
                  </c15:dlblFieldTable>
                  <c15:showDataLabelsRange val="0"/>
                </c:ext>
                <c:ext xmlns:c16="http://schemas.microsoft.com/office/drawing/2014/chart" uri="{C3380CC4-5D6E-409C-BE32-E72D297353CC}">
                  <c16:uniqueId val="{0000008A-FF8B-5F4C-8BBF-ED4DE736661E}"/>
                </c:ext>
              </c:extLst>
            </c:dLbl>
            <c:dLbl>
              <c:idx val="139"/>
              <c:tx>
                <c:strRef>
                  <c:f>'/Users/el1goluj/Documents/ZURICH/PROJECTS/UPMEM/upmem-workloads/Microbenchmarks/AI/[ai_output.xlsx]ai_output (4)'!$J$141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{51DD1FFA-5E21-6B42-A01C-881FA05F0E1A}</c15:txfldGUID>
                      <c15:f>'/Users/el1goluj/Documents/ZURICH/PROJECTS/UPMEM/upmem-workloads/Microbenchmarks/AI/[ai_output.xlsx]ai_output (4)'!$J$141</c15:f>
                      <c15:dlblFieldTableCache>
                        <c:ptCount val="1"/>
                        <c:pt idx="0">
                          <c:v>12</c:v>
                        </c:pt>
                      </c15:dlblFieldTableCache>
                    </c15:dlblFTEntry>
                  </c15:dlblFieldTable>
                  <c15:showDataLabelsRange val="0"/>
                </c:ext>
                <c:ext xmlns:c16="http://schemas.microsoft.com/office/drawing/2014/chart" uri="{C3380CC4-5D6E-409C-BE32-E72D297353CC}">
                  <c16:uniqueId val="{0000008B-FF8B-5F4C-8BBF-ED4DE736661E}"/>
                </c:ext>
              </c:extLst>
            </c:dLbl>
            <c:dLbl>
              <c:idx val="140"/>
              <c:tx>
                <c:strRef>
                  <c:f>'/Users/el1goluj/Documents/ZURICH/PROJECTS/UPMEM/upmem-workloads/Microbenchmarks/AI/[ai_output.xlsx]ai_output (4)'!$J$142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{CB5FC713-437E-6648-A736-0FAA09456B9B}</c15:txfldGUID>
                      <c15:f>'/Users/el1goluj/Documents/ZURICH/PROJECTS/UPMEM/upmem-workloads/Microbenchmarks/AI/[ai_output.xlsx]ai_output (4)'!$J$142</c15:f>
                      <c15:dlblFieldTableCache>
                        <c:ptCount val="1"/>
                        <c:pt idx="0">
                          <c:v>13</c:v>
                        </c:pt>
                      </c15:dlblFieldTableCache>
                    </c15:dlblFTEntry>
                  </c15:dlblFieldTable>
                  <c15:showDataLabelsRange val="0"/>
                </c:ext>
                <c:ext xmlns:c16="http://schemas.microsoft.com/office/drawing/2014/chart" uri="{C3380CC4-5D6E-409C-BE32-E72D297353CC}">
                  <c16:uniqueId val="{0000008C-FF8B-5F4C-8BBF-ED4DE736661E}"/>
                </c:ext>
              </c:extLst>
            </c:dLbl>
            <c:dLbl>
              <c:idx val="141"/>
              <c:tx>
                <c:strRef>
                  <c:f>'/Users/el1goluj/Documents/ZURICH/PROJECTS/UPMEM/upmem-workloads/Microbenchmarks/AI/[ai_output.xlsx]ai_output (4)'!$J$143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{4FAED647-4FFE-D546-B3CA-1A70DDA618F1}</c15:txfldGUID>
                      <c15:f>'/Users/el1goluj/Documents/ZURICH/PROJECTS/UPMEM/upmem-workloads/Microbenchmarks/AI/[ai_output.xlsx]ai_output (4)'!$J$143</c15:f>
                      <c15:dlblFieldTableCache>
                        <c:ptCount val="1"/>
                        <c:pt idx="0">
                          <c:v>14</c:v>
                        </c:pt>
                      </c15:dlblFieldTableCache>
                    </c15:dlblFTEntry>
                  </c15:dlblFieldTable>
                  <c15:showDataLabelsRange val="0"/>
                </c:ext>
                <c:ext xmlns:c16="http://schemas.microsoft.com/office/drawing/2014/chart" uri="{C3380CC4-5D6E-409C-BE32-E72D297353CC}">
                  <c16:uniqueId val="{0000008D-FF8B-5F4C-8BBF-ED4DE736661E}"/>
                </c:ext>
              </c:extLst>
            </c:dLbl>
            <c:dLbl>
              <c:idx val="142"/>
              <c:tx>
                <c:strRef>
                  <c:f>'/Users/el1goluj/Documents/ZURICH/PROJECTS/UPMEM/upmem-workloads/Microbenchmarks/AI/[ai_output.xlsx]ai_output (4)'!$J$144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{C0B402AA-47A4-FC44-99EA-15A8EF9A522F}</c15:txfldGUID>
                      <c15:f>'/Users/el1goluj/Documents/ZURICH/PROJECTS/UPMEM/upmem-workloads/Microbenchmarks/AI/[ai_output.xlsx]ai_output (4)'!$J$144</c15:f>
                      <c15:dlblFieldTableCache>
                        <c:ptCount val="1"/>
                        <c:pt idx="0">
                          <c:v>15</c:v>
                        </c:pt>
                      </c15:dlblFieldTableCache>
                    </c15:dlblFTEntry>
                  </c15:dlblFieldTable>
                  <c15:showDataLabelsRange val="0"/>
                </c:ext>
                <c:ext xmlns:c16="http://schemas.microsoft.com/office/drawing/2014/chart" uri="{C3380CC4-5D6E-409C-BE32-E72D297353CC}">
                  <c16:uniqueId val="{0000008E-FF8B-5F4C-8BBF-ED4DE736661E}"/>
                </c:ext>
              </c:extLst>
            </c:dLbl>
            <c:dLbl>
              <c:idx val="143"/>
              <c:tx>
                <c:strRef>
                  <c:f>'/Users/el1goluj/Documents/ZURICH/PROJECTS/UPMEM/upmem-workloads/Microbenchmarks/AI/[ai_output.xlsx]ai_output (4)'!$J$145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{C531A5C4-F8DB-7D4F-8754-863A98872C79}</c15:txfldGUID>
                      <c15:f>'/Users/el1goluj/Documents/ZURICH/PROJECTS/UPMEM/upmem-workloads/Microbenchmarks/AI/[ai_output.xlsx]ai_output (4)'!$J$145</c15:f>
                      <c15:dlblFieldTableCache>
                        <c:ptCount val="1"/>
                        <c:pt idx="0">
                          <c:v>16</c:v>
                        </c:pt>
                      </c15:dlblFieldTableCache>
                    </c15:dlblFTEntry>
                  </c15:dlblFieldTable>
                  <c15:showDataLabelsRange val="0"/>
                </c:ext>
                <c:ext xmlns:c16="http://schemas.microsoft.com/office/drawing/2014/chart" uri="{C3380CC4-5D6E-409C-BE32-E72D297353CC}">
                  <c16:uniqueId val="{0000008F-FF8B-5F4C-8BBF-ED4DE736661E}"/>
                </c:ext>
              </c:extLst>
            </c:dLbl>
            <c:dLbl>
              <c:idx val="144"/>
              <c:tx>
                <c:strRef>
                  <c:f>'/Users/el1goluj/Documents/ZURICH/PROJECTS/UPMEM/upmem-workloads/Microbenchmarks/AI/[ai_output.xlsx]ai_output (4)'!$J$146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{BBA5D199-3547-C14E-B4F2-F6E69E3E7E28}</c15:txfldGUID>
                      <c15:f>'/Users/el1goluj/Documents/ZURICH/PROJECTS/UPMEM/upmem-workloads/Microbenchmarks/AI/[ai_output.xlsx]ai_output (4)'!$J$146</c15:f>
                      <c15:dlblFieldTableCache>
                        <c:ptCount val="1"/>
                        <c:pt idx="0">
                          <c:v>1</c:v>
                        </c:pt>
                      </c15:dlblFieldTableCache>
                    </c15:dlblFTEntry>
                  </c15:dlblFieldTable>
                  <c15:showDataLabelsRange val="0"/>
                </c:ext>
                <c:ext xmlns:c16="http://schemas.microsoft.com/office/drawing/2014/chart" uri="{C3380CC4-5D6E-409C-BE32-E72D297353CC}">
                  <c16:uniqueId val="{00000090-FF8B-5F4C-8BBF-ED4DE736661E}"/>
                </c:ext>
              </c:extLst>
            </c:dLbl>
            <c:dLbl>
              <c:idx val="145"/>
              <c:tx>
                <c:strRef>
                  <c:f>'/Users/el1goluj/Documents/ZURICH/PROJECTS/UPMEM/upmem-workloads/Microbenchmarks/AI/[ai_output.xlsx]ai_output (4)'!$J$147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{D830BA66-AB6D-CA49-9089-119399308D0F}</c15:txfldGUID>
                      <c15:f>'/Users/el1goluj/Documents/ZURICH/PROJECTS/UPMEM/upmem-workloads/Microbenchmarks/AI/[ai_output.xlsx]ai_output (4)'!$J$147</c15:f>
                      <c15:dlblFieldTableCache>
                        <c:ptCount val="1"/>
                        <c:pt idx="0">
                          <c:v>2</c:v>
                        </c:pt>
                      </c15:dlblFieldTableCache>
                    </c15:dlblFTEntry>
                  </c15:dlblFieldTable>
                  <c15:showDataLabelsRange val="0"/>
                </c:ext>
                <c:ext xmlns:c16="http://schemas.microsoft.com/office/drawing/2014/chart" uri="{C3380CC4-5D6E-409C-BE32-E72D297353CC}">
                  <c16:uniqueId val="{00000091-FF8B-5F4C-8BBF-ED4DE736661E}"/>
                </c:ext>
              </c:extLst>
            </c:dLbl>
            <c:dLbl>
              <c:idx val="146"/>
              <c:tx>
                <c:strRef>
                  <c:f>'/Users/el1goluj/Documents/ZURICH/PROJECTS/UPMEM/upmem-workloads/Microbenchmarks/AI/[ai_output.xlsx]ai_output (4)'!$J$148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{83414D17-CF61-404D-9466-4CC9B3E37818}</c15:txfldGUID>
                      <c15:f>'/Users/el1goluj/Documents/ZURICH/PROJECTS/UPMEM/upmem-workloads/Microbenchmarks/AI/[ai_output.xlsx]ai_output (4)'!$J$148</c15:f>
                      <c15:dlblFieldTableCache>
                        <c:ptCount val="1"/>
                        <c:pt idx="0">
                          <c:v>3</c:v>
                        </c:pt>
                      </c15:dlblFieldTableCache>
                    </c15:dlblFTEntry>
                  </c15:dlblFieldTable>
                  <c15:showDataLabelsRange val="0"/>
                </c:ext>
                <c:ext xmlns:c16="http://schemas.microsoft.com/office/drawing/2014/chart" uri="{C3380CC4-5D6E-409C-BE32-E72D297353CC}">
                  <c16:uniqueId val="{00000092-FF8B-5F4C-8BBF-ED4DE736661E}"/>
                </c:ext>
              </c:extLst>
            </c:dLbl>
            <c:dLbl>
              <c:idx val="147"/>
              <c:tx>
                <c:strRef>
                  <c:f>'/Users/el1goluj/Documents/ZURICH/PROJECTS/UPMEM/upmem-workloads/Microbenchmarks/AI/[ai_output.xlsx]ai_output (4)'!$J$149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{DE3F289A-98F4-C445-B852-854B604159CF}</c15:txfldGUID>
                      <c15:f>'/Users/el1goluj/Documents/ZURICH/PROJECTS/UPMEM/upmem-workloads/Microbenchmarks/AI/[ai_output.xlsx]ai_output (4)'!$J$149</c15:f>
                      <c15:dlblFieldTableCache>
                        <c:ptCount val="1"/>
                        <c:pt idx="0">
                          <c:v>4</c:v>
                        </c:pt>
                      </c15:dlblFieldTableCache>
                    </c15:dlblFTEntry>
                  </c15:dlblFieldTable>
                  <c15:showDataLabelsRange val="0"/>
                </c:ext>
                <c:ext xmlns:c16="http://schemas.microsoft.com/office/drawing/2014/chart" uri="{C3380CC4-5D6E-409C-BE32-E72D297353CC}">
                  <c16:uniqueId val="{00000093-FF8B-5F4C-8BBF-ED4DE736661E}"/>
                </c:ext>
              </c:extLst>
            </c:dLbl>
            <c:dLbl>
              <c:idx val="148"/>
              <c:tx>
                <c:strRef>
                  <c:f>'/Users/el1goluj/Documents/ZURICH/PROJECTS/UPMEM/upmem-workloads/Microbenchmarks/AI/[ai_output.xlsx]ai_output (4)'!$J$150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{F6B64A21-DAF3-A042-A272-68F67086A7D2}</c15:txfldGUID>
                      <c15:f>'/Users/el1goluj/Documents/ZURICH/PROJECTS/UPMEM/upmem-workloads/Microbenchmarks/AI/[ai_output.xlsx]ai_output (4)'!$J$150</c15:f>
                      <c15:dlblFieldTableCache>
                        <c:ptCount val="1"/>
                        <c:pt idx="0">
                          <c:v>5</c:v>
                        </c:pt>
                      </c15:dlblFieldTableCache>
                    </c15:dlblFTEntry>
                  </c15:dlblFieldTable>
                  <c15:showDataLabelsRange val="0"/>
                </c:ext>
                <c:ext xmlns:c16="http://schemas.microsoft.com/office/drawing/2014/chart" uri="{C3380CC4-5D6E-409C-BE32-E72D297353CC}">
                  <c16:uniqueId val="{00000094-FF8B-5F4C-8BBF-ED4DE736661E}"/>
                </c:ext>
              </c:extLst>
            </c:dLbl>
            <c:dLbl>
              <c:idx val="149"/>
              <c:tx>
                <c:strRef>
                  <c:f>'/Users/el1goluj/Documents/ZURICH/PROJECTS/UPMEM/upmem-workloads/Microbenchmarks/AI/[ai_output.xlsx]ai_output (4)'!$J$151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{ADA90B0C-9475-2440-AFBF-0F3591771251}</c15:txfldGUID>
                      <c15:f>'/Users/el1goluj/Documents/ZURICH/PROJECTS/UPMEM/upmem-workloads/Microbenchmarks/AI/[ai_output.xlsx]ai_output (4)'!$J$151</c15:f>
                      <c15:dlblFieldTableCache>
                        <c:ptCount val="1"/>
                        <c:pt idx="0">
                          <c:v>6</c:v>
                        </c:pt>
                      </c15:dlblFieldTableCache>
                    </c15:dlblFTEntry>
                  </c15:dlblFieldTable>
                  <c15:showDataLabelsRange val="0"/>
                </c:ext>
                <c:ext xmlns:c16="http://schemas.microsoft.com/office/drawing/2014/chart" uri="{C3380CC4-5D6E-409C-BE32-E72D297353CC}">
                  <c16:uniqueId val="{00000095-FF8B-5F4C-8BBF-ED4DE736661E}"/>
                </c:ext>
              </c:extLst>
            </c:dLbl>
            <c:dLbl>
              <c:idx val="150"/>
              <c:tx>
                <c:strRef>
                  <c:f>'/Users/el1goluj/Documents/ZURICH/PROJECTS/UPMEM/upmem-workloads/Microbenchmarks/AI/[ai_output.xlsx]ai_output (4)'!$J$152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{9BE208A7-FBCA-F646-8AAE-1F34CBE5AC5A}</c15:txfldGUID>
                      <c15:f>'/Users/el1goluj/Documents/ZURICH/PROJECTS/UPMEM/upmem-workloads/Microbenchmarks/AI/[ai_output.xlsx]ai_output (4)'!$J$152</c15:f>
                      <c15:dlblFieldTableCache>
                        <c:ptCount val="1"/>
                        <c:pt idx="0">
                          <c:v>7</c:v>
                        </c:pt>
                      </c15:dlblFieldTableCache>
                    </c15:dlblFTEntry>
                  </c15:dlblFieldTable>
                  <c15:showDataLabelsRange val="0"/>
                </c:ext>
                <c:ext xmlns:c16="http://schemas.microsoft.com/office/drawing/2014/chart" uri="{C3380CC4-5D6E-409C-BE32-E72D297353CC}">
                  <c16:uniqueId val="{00000096-FF8B-5F4C-8BBF-ED4DE736661E}"/>
                </c:ext>
              </c:extLst>
            </c:dLbl>
            <c:dLbl>
              <c:idx val="151"/>
              <c:tx>
                <c:strRef>
                  <c:f>'/Users/el1goluj/Documents/ZURICH/PROJECTS/UPMEM/upmem-workloads/Microbenchmarks/AI/[ai_output.xlsx]ai_output (4)'!$J$153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{20421CB6-4F67-154E-B4C0-C4642449979B}</c15:txfldGUID>
                      <c15:f>'/Users/el1goluj/Documents/ZURICH/PROJECTS/UPMEM/upmem-workloads/Microbenchmarks/AI/[ai_output.xlsx]ai_output (4)'!$J$153</c15:f>
                      <c15:dlblFieldTableCache>
                        <c:ptCount val="1"/>
                        <c:pt idx="0">
                          <c:v>8</c:v>
                        </c:pt>
                      </c15:dlblFieldTableCache>
                    </c15:dlblFTEntry>
                  </c15:dlblFieldTable>
                  <c15:showDataLabelsRange val="0"/>
                </c:ext>
                <c:ext xmlns:c16="http://schemas.microsoft.com/office/drawing/2014/chart" uri="{C3380CC4-5D6E-409C-BE32-E72D297353CC}">
                  <c16:uniqueId val="{00000097-FF8B-5F4C-8BBF-ED4DE736661E}"/>
                </c:ext>
              </c:extLst>
            </c:dLbl>
            <c:dLbl>
              <c:idx val="152"/>
              <c:tx>
                <c:strRef>
                  <c:f>'/Users/el1goluj/Documents/ZURICH/PROJECTS/UPMEM/upmem-workloads/Microbenchmarks/AI/[ai_output.xlsx]ai_output (4)'!$J$154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{F4241E54-97F9-3644-AAAE-00CB5235CA27}</c15:txfldGUID>
                      <c15:f>'/Users/el1goluj/Documents/ZURICH/PROJECTS/UPMEM/upmem-workloads/Microbenchmarks/AI/[ai_output.xlsx]ai_output (4)'!$J$154</c15:f>
                      <c15:dlblFieldTableCache>
                        <c:ptCount val="1"/>
                        <c:pt idx="0">
                          <c:v>9</c:v>
                        </c:pt>
                      </c15:dlblFieldTableCache>
                    </c15:dlblFTEntry>
                  </c15:dlblFieldTable>
                  <c15:showDataLabelsRange val="0"/>
                </c:ext>
                <c:ext xmlns:c16="http://schemas.microsoft.com/office/drawing/2014/chart" uri="{C3380CC4-5D6E-409C-BE32-E72D297353CC}">
                  <c16:uniqueId val="{00000098-FF8B-5F4C-8BBF-ED4DE736661E}"/>
                </c:ext>
              </c:extLst>
            </c:dLbl>
            <c:dLbl>
              <c:idx val="153"/>
              <c:tx>
                <c:strRef>
                  <c:f>'/Users/el1goluj/Documents/ZURICH/PROJECTS/UPMEM/upmem-workloads/Microbenchmarks/AI/[ai_output.xlsx]ai_output (4)'!$J$155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{A78FB85F-FF2D-0B44-AEF8-6EE2BBB24495}</c15:txfldGUID>
                      <c15:f>'/Users/el1goluj/Documents/ZURICH/PROJECTS/UPMEM/upmem-workloads/Microbenchmarks/AI/[ai_output.xlsx]ai_output (4)'!$J$155</c15:f>
                      <c15:dlblFieldTableCache>
                        <c:ptCount val="1"/>
                        <c:pt idx="0">
                          <c:v>10</c:v>
                        </c:pt>
                      </c15:dlblFieldTableCache>
                    </c15:dlblFTEntry>
                  </c15:dlblFieldTable>
                  <c15:showDataLabelsRange val="0"/>
                </c:ext>
                <c:ext xmlns:c16="http://schemas.microsoft.com/office/drawing/2014/chart" uri="{C3380CC4-5D6E-409C-BE32-E72D297353CC}">
                  <c16:uniqueId val="{00000099-FF8B-5F4C-8BBF-ED4DE736661E}"/>
                </c:ext>
              </c:extLst>
            </c:dLbl>
            <c:dLbl>
              <c:idx val="154"/>
              <c:tx>
                <c:strRef>
                  <c:f>'/Users/el1goluj/Documents/ZURICH/PROJECTS/UPMEM/upmem-workloads/Microbenchmarks/AI/[ai_output.xlsx]ai_output (4)'!$J$156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{A420D286-92CE-0842-8F2E-DD78A48443AC}</c15:txfldGUID>
                      <c15:f>'/Users/el1goluj/Documents/ZURICH/PROJECTS/UPMEM/upmem-workloads/Microbenchmarks/AI/[ai_output.xlsx]ai_output (4)'!$J$156</c15:f>
                      <c15:dlblFieldTableCache>
                        <c:ptCount val="1"/>
                        <c:pt idx="0">
                          <c:v>11</c:v>
                        </c:pt>
                      </c15:dlblFieldTableCache>
                    </c15:dlblFTEntry>
                  </c15:dlblFieldTable>
                  <c15:showDataLabelsRange val="0"/>
                </c:ext>
                <c:ext xmlns:c16="http://schemas.microsoft.com/office/drawing/2014/chart" uri="{C3380CC4-5D6E-409C-BE32-E72D297353CC}">
                  <c16:uniqueId val="{0000009A-FF8B-5F4C-8BBF-ED4DE736661E}"/>
                </c:ext>
              </c:extLst>
            </c:dLbl>
            <c:dLbl>
              <c:idx val="155"/>
              <c:tx>
                <c:strRef>
                  <c:f>'/Users/el1goluj/Documents/ZURICH/PROJECTS/UPMEM/upmem-workloads/Microbenchmarks/AI/[ai_output.xlsx]ai_output (4)'!$J$157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{698DF0AA-AE1F-144C-B44F-56F71E54DA3E}</c15:txfldGUID>
                      <c15:f>'/Users/el1goluj/Documents/ZURICH/PROJECTS/UPMEM/upmem-workloads/Microbenchmarks/AI/[ai_output.xlsx]ai_output (4)'!$J$157</c15:f>
                      <c15:dlblFieldTableCache>
                        <c:ptCount val="1"/>
                        <c:pt idx="0">
                          <c:v>12</c:v>
                        </c:pt>
                      </c15:dlblFieldTableCache>
                    </c15:dlblFTEntry>
                  </c15:dlblFieldTable>
                  <c15:showDataLabelsRange val="0"/>
                </c:ext>
                <c:ext xmlns:c16="http://schemas.microsoft.com/office/drawing/2014/chart" uri="{C3380CC4-5D6E-409C-BE32-E72D297353CC}">
                  <c16:uniqueId val="{0000009B-FF8B-5F4C-8BBF-ED4DE736661E}"/>
                </c:ext>
              </c:extLst>
            </c:dLbl>
            <c:dLbl>
              <c:idx val="156"/>
              <c:tx>
                <c:strRef>
                  <c:f>'/Users/el1goluj/Documents/ZURICH/PROJECTS/UPMEM/upmem-workloads/Microbenchmarks/AI/[ai_output.xlsx]ai_output (4)'!$J$158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{9564C3C5-FE21-224F-AB19-594104EC163A}</c15:txfldGUID>
                      <c15:f>'/Users/el1goluj/Documents/ZURICH/PROJECTS/UPMEM/upmem-workloads/Microbenchmarks/AI/[ai_output.xlsx]ai_output (4)'!$J$158</c15:f>
                      <c15:dlblFieldTableCache>
                        <c:ptCount val="1"/>
                        <c:pt idx="0">
                          <c:v>13</c:v>
                        </c:pt>
                      </c15:dlblFieldTableCache>
                    </c15:dlblFTEntry>
                  </c15:dlblFieldTable>
                  <c15:showDataLabelsRange val="0"/>
                </c:ext>
                <c:ext xmlns:c16="http://schemas.microsoft.com/office/drawing/2014/chart" uri="{C3380CC4-5D6E-409C-BE32-E72D297353CC}">
                  <c16:uniqueId val="{0000009C-FF8B-5F4C-8BBF-ED4DE736661E}"/>
                </c:ext>
              </c:extLst>
            </c:dLbl>
            <c:dLbl>
              <c:idx val="157"/>
              <c:tx>
                <c:strRef>
                  <c:f>'/Users/el1goluj/Documents/ZURICH/PROJECTS/UPMEM/upmem-workloads/Microbenchmarks/AI/[ai_output.xlsx]ai_output (4)'!$J$159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{100EE677-1B33-C049-BF83-599D05CE729F}</c15:txfldGUID>
                      <c15:f>'/Users/el1goluj/Documents/ZURICH/PROJECTS/UPMEM/upmem-workloads/Microbenchmarks/AI/[ai_output.xlsx]ai_output (4)'!$J$159</c15:f>
                      <c15:dlblFieldTableCache>
                        <c:ptCount val="1"/>
                        <c:pt idx="0">
                          <c:v>14</c:v>
                        </c:pt>
                      </c15:dlblFieldTableCache>
                    </c15:dlblFTEntry>
                  </c15:dlblFieldTable>
                  <c15:showDataLabelsRange val="0"/>
                </c:ext>
                <c:ext xmlns:c16="http://schemas.microsoft.com/office/drawing/2014/chart" uri="{C3380CC4-5D6E-409C-BE32-E72D297353CC}">
                  <c16:uniqueId val="{0000009D-FF8B-5F4C-8BBF-ED4DE736661E}"/>
                </c:ext>
              </c:extLst>
            </c:dLbl>
            <c:dLbl>
              <c:idx val="158"/>
              <c:tx>
                <c:strRef>
                  <c:f>'/Users/el1goluj/Documents/ZURICH/PROJECTS/UPMEM/upmem-workloads/Microbenchmarks/AI/[ai_output.xlsx]ai_output (4)'!$J$160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{38114482-45C9-C249-B023-D6A35D8EF0C9}</c15:txfldGUID>
                      <c15:f>'/Users/el1goluj/Documents/ZURICH/PROJECTS/UPMEM/upmem-workloads/Microbenchmarks/AI/[ai_output.xlsx]ai_output (4)'!$J$160</c15:f>
                      <c15:dlblFieldTableCache>
                        <c:ptCount val="1"/>
                        <c:pt idx="0">
                          <c:v>15</c:v>
                        </c:pt>
                      </c15:dlblFieldTableCache>
                    </c15:dlblFTEntry>
                  </c15:dlblFieldTable>
                  <c15:showDataLabelsRange val="0"/>
                </c:ext>
                <c:ext xmlns:c16="http://schemas.microsoft.com/office/drawing/2014/chart" uri="{C3380CC4-5D6E-409C-BE32-E72D297353CC}">
                  <c16:uniqueId val="{0000009E-FF8B-5F4C-8BBF-ED4DE736661E}"/>
                </c:ext>
              </c:extLst>
            </c:dLbl>
            <c:dLbl>
              <c:idx val="159"/>
              <c:tx>
                <c:strRef>
                  <c:f>'/Users/el1goluj/Documents/ZURICH/PROJECTS/UPMEM/upmem-workloads/Microbenchmarks/AI/[ai_output.xlsx]ai_output (4)'!$J$161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{A53F876A-F6D7-FB40-9DFD-8276A3A3264B}</c15:txfldGUID>
                      <c15:f>'/Users/el1goluj/Documents/ZURICH/PROJECTS/UPMEM/upmem-workloads/Microbenchmarks/AI/[ai_output.xlsx]ai_output (4)'!$J$161</c15:f>
                      <c15:dlblFieldTableCache>
                        <c:ptCount val="1"/>
                        <c:pt idx="0">
                          <c:v>16</c:v>
                        </c:pt>
                      </c15:dlblFieldTableCache>
                    </c15:dlblFTEntry>
                  </c15:dlblFieldTable>
                  <c15:showDataLabelsRange val="0"/>
                </c:ext>
                <c:ext xmlns:c16="http://schemas.microsoft.com/office/drawing/2014/chart" uri="{C3380CC4-5D6E-409C-BE32-E72D297353CC}">
                  <c16:uniqueId val="{0000009F-FF8B-5F4C-8BBF-ED4DE736661E}"/>
                </c:ext>
              </c:extLst>
            </c:dLbl>
            <c:dLbl>
              <c:idx val="160"/>
              <c:tx>
                <c:strRef>
                  <c:f>'/Users/el1goluj/Documents/ZURICH/PROJECTS/UPMEM/upmem-workloads/Microbenchmarks/AI/[ai_output.xlsx]ai_output (4)'!$J$162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{317E523A-A184-3441-8176-77AC4D5F040A}</c15:txfldGUID>
                      <c15:f>'/Users/el1goluj/Documents/ZURICH/PROJECTS/UPMEM/upmem-workloads/Microbenchmarks/AI/[ai_output.xlsx]ai_output (4)'!$J$162</c15:f>
                      <c15:dlblFieldTableCache>
                        <c:ptCount val="1"/>
                        <c:pt idx="0">
                          <c:v>1</c:v>
                        </c:pt>
                      </c15:dlblFieldTableCache>
                    </c15:dlblFTEntry>
                  </c15:dlblFieldTable>
                  <c15:showDataLabelsRange val="0"/>
                </c:ext>
                <c:ext xmlns:c16="http://schemas.microsoft.com/office/drawing/2014/chart" uri="{C3380CC4-5D6E-409C-BE32-E72D297353CC}">
                  <c16:uniqueId val="{000000A0-FF8B-5F4C-8BBF-ED4DE736661E}"/>
                </c:ext>
              </c:extLst>
            </c:dLbl>
            <c:dLbl>
              <c:idx val="161"/>
              <c:tx>
                <c:strRef>
                  <c:f>'/Users/el1goluj/Documents/ZURICH/PROJECTS/UPMEM/upmem-workloads/Microbenchmarks/AI/[ai_output.xlsx]ai_output (4)'!$J$163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{D81CF994-326A-974C-8C39-E3E6DD2114E5}</c15:txfldGUID>
                      <c15:f>'/Users/el1goluj/Documents/ZURICH/PROJECTS/UPMEM/upmem-workloads/Microbenchmarks/AI/[ai_output.xlsx]ai_output (4)'!$J$163</c15:f>
                      <c15:dlblFieldTableCache>
                        <c:ptCount val="1"/>
                        <c:pt idx="0">
                          <c:v>2</c:v>
                        </c:pt>
                      </c15:dlblFieldTableCache>
                    </c15:dlblFTEntry>
                  </c15:dlblFieldTable>
                  <c15:showDataLabelsRange val="0"/>
                </c:ext>
                <c:ext xmlns:c16="http://schemas.microsoft.com/office/drawing/2014/chart" uri="{C3380CC4-5D6E-409C-BE32-E72D297353CC}">
                  <c16:uniqueId val="{000000A1-FF8B-5F4C-8BBF-ED4DE736661E}"/>
                </c:ext>
              </c:extLst>
            </c:dLbl>
            <c:dLbl>
              <c:idx val="162"/>
              <c:tx>
                <c:strRef>
                  <c:f>'/Users/el1goluj/Documents/ZURICH/PROJECTS/UPMEM/upmem-workloads/Microbenchmarks/AI/[ai_output.xlsx]ai_output (4)'!$J$164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{7ACAA4C8-7F7F-CF4D-B455-C354B90CEDB2}</c15:txfldGUID>
                      <c15:f>'/Users/el1goluj/Documents/ZURICH/PROJECTS/UPMEM/upmem-workloads/Microbenchmarks/AI/[ai_output.xlsx]ai_output (4)'!$J$164</c15:f>
                      <c15:dlblFieldTableCache>
                        <c:ptCount val="1"/>
                        <c:pt idx="0">
                          <c:v>3</c:v>
                        </c:pt>
                      </c15:dlblFieldTableCache>
                    </c15:dlblFTEntry>
                  </c15:dlblFieldTable>
                  <c15:showDataLabelsRange val="0"/>
                </c:ext>
                <c:ext xmlns:c16="http://schemas.microsoft.com/office/drawing/2014/chart" uri="{C3380CC4-5D6E-409C-BE32-E72D297353CC}">
                  <c16:uniqueId val="{000000A2-FF8B-5F4C-8BBF-ED4DE736661E}"/>
                </c:ext>
              </c:extLst>
            </c:dLbl>
            <c:dLbl>
              <c:idx val="163"/>
              <c:tx>
                <c:strRef>
                  <c:f>'/Users/el1goluj/Documents/ZURICH/PROJECTS/UPMEM/upmem-workloads/Microbenchmarks/AI/[ai_output.xlsx]ai_output (4)'!$J$165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{780EFB15-42FD-D841-8E9B-905AD545EED9}</c15:txfldGUID>
                      <c15:f>'/Users/el1goluj/Documents/ZURICH/PROJECTS/UPMEM/upmem-workloads/Microbenchmarks/AI/[ai_output.xlsx]ai_output (4)'!$J$165</c15:f>
                      <c15:dlblFieldTableCache>
                        <c:ptCount val="1"/>
                        <c:pt idx="0">
                          <c:v>4</c:v>
                        </c:pt>
                      </c15:dlblFieldTableCache>
                    </c15:dlblFTEntry>
                  </c15:dlblFieldTable>
                  <c15:showDataLabelsRange val="0"/>
                </c:ext>
                <c:ext xmlns:c16="http://schemas.microsoft.com/office/drawing/2014/chart" uri="{C3380CC4-5D6E-409C-BE32-E72D297353CC}">
                  <c16:uniqueId val="{000000A3-FF8B-5F4C-8BBF-ED4DE736661E}"/>
                </c:ext>
              </c:extLst>
            </c:dLbl>
            <c:dLbl>
              <c:idx val="164"/>
              <c:tx>
                <c:strRef>
                  <c:f>'/Users/el1goluj/Documents/ZURICH/PROJECTS/UPMEM/upmem-workloads/Microbenchmarks/AI/[ai_output.xlsx]ai_output (4)'!$J$166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{05FFADCE-6742-1D4B-A6B5-FDFF529D523B}</c15:txfldGUID>
                      <c15:f>'/Users/el1goluj/Documents/ZURICH/PROJECTS/UPMEM/upmem-workloads/Microbenchmarks/AI/[ai_output.xlsx]ai_output (4)'!$J$166</c15:f>
                      <c15:dlblFieldTableCache>
                        <c:ptCount val="1"/>
                        <c:pt idx="0">
                          <c:v>5</c:v>
                        </c:pt>
                      </c15:dlblFieldTableCache>
                    </c15:dlblFTEntry>
                  </c15:dlblFieldTable>
                  <c15:showDataLabelsRange val="0"/>
                </c:ext>
                <c:ext xmlns:c16="http://schemas.microsoft.com/office/drawing/2014/chart" uri="{C3380CC4-5D6E-409C-BE32-E72D297353CC}">
                  <c16:uniqueId val="{000000A4-FF8B-5F4C-8BBF-ED4DE736661E}"/>
                </c:ext>
              </c:extLst>
            </c:dLbl>
            <c:dLbl>
              <c:idx val="165"/>
              <c:tx>
                <c:strRef>
                  <c:f>'/Users/el1goluj/Documents/ZURICH/PROJECTS/UPMEM/upmem-workloads/Microbenchmarks/AI/[ai_output.xlsx]ai_output (4)'!$J$167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{6F30C767-00B7-5542-A025-CCEBA59C596A}</c15:txfldGUID>
                      <c15:f>'/Users/el1goluj/Documents/ZURICH/PROJECTS/UPMEM/upmem-workloads/Microbenchmarks/AI/[ai_output.xlsx]ai_output (4)'!$J$167</c15:f>
                      <c15:dlblFieldTableCache>
                        <c:ptCount val="1"/>
                        <c:pt idx="0">
                          <c:v>6</c:v>
                        </c:pt>
                      </c15:dlblFieldTableCache>
                    </c15:dlblFTEntry>
                  </c15:dlblFieldTable>
                  <c15:showDataLabelsRange val="0"/>
                </c:ext>
                <c:ext xmlns:c16="http://schemas.microsoft.com/office/drawing/2014/chart" uri="{C3380CC4-5D6E-409C-BE32-E72D297353CC}">
                  <c16:uniqueId val="{000000A5-FF8B-5F4C-8BBF-ED4DE736661E}"/>
                </c:ext>
              </c:extLst>
            </c:dLbl>
            <c:dLbl>
              <c:idx val="166"/>
              <c:tx>
                <c:strRef>
                  <c:f>'/Users/el1goluj/Documents/ZURICH/PROJECTS/UPMEM/upmem-workloads/Microbenchmarks/AI/[ai_output.xlsx]ai_output (4)'!$J$168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{B4469637-CEE3-344D-B68E-A177BC6209BE}</c15:txfldGUID>
                      <c15:f>'/Users/el1goluj/Documents/ZURICH/PROJECTS/UPMEM/upmem-workloads/Microbenchmarks/AI/[ai_output.xlsx]ai_output (4)'!$J$168</c15:f>
                      <c15:dlblFieldTableCache>
                        <c:ptCount val="1"/>
                        <c:pt idx="0">
                          <c:v>7</c:v>
                        </c:pt>
                      </c15:dlblFieldTableCache>
                    </c15:dlblFTEntry>
                  </c15:dlblFieldTable>
                  <c15:showDataLabelsRange val="0"/>
                </c:ext>
                <c:ext xmlns:c16="http://schemas.microsoft.com/office/drawing/2014/chart" uri="{C3380CC4-5D6E-409C-BE32-E72D297353CC}">
                  <c16:uniqueId val="{000000A6-FF8B-5F4C-8BBF-ED4DE736661E}"/>
                </c:ext>
              </c:extLst>
            </c:dLbl>
            <c:dLbl>
              <c:idx val="167"/>
              <c:tx>
                <c:strRef>
                  <c:f>'/Users/el1goluj/Documents/ZURICH/PROJECTS/UPMEM/upmem-workloads/Microbenchmarks/AI/[ai_output.xlsx]ai_output (4)'!$J$169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{F2C5AFC8-9256-FB4A-B63C-0F7545FDF990}</c15:txfldGUID>
                      <c15:f>'/Users/el1goluj/Documents/ZURICH/PROJECTS/UPMEM/upmem-workloads/Microbenchmarks/AI/[ai_output.xlsx]ai_output (4)'!$J$169</c15:f>
                      <c15:dlblFieldTableCache>
                        <c:ptCount val="1"/>
                        <c:pt idx="0">
                          <c:v>8</c:v>
                        </c:pt>
                      </c15:dlblFieldTableCache>
                    </c15:dlblFTEntry>
                  </c15:dlblFieldTable>
                  <c15:showDataLabelsRange val="0"/>
                </c:ext>
                <c:ext xmlns:c16="http://schemas.microsoft.com/office/drawing/2014/chart" uri="{C3380CC4-5D6E-409C-BE32-E72D297353CC}">
                  <c16:uniqueId val="{000000A7-FF8B-5F4C-8BBF-ED4DE736661E}"/>
                </c:ext>
              </c:extLst>
            </c:dLbl>
            <c:dLbl>
              <c:idx val="168"/>
              <c:tx>
                <c:strRef>
                  <c:f>'/Users/el1goluj/Documents/ZURICH/PROJECTS/UPMEM/upmem-workloads/Microbenchmarks/AI/[ai_output.xlsx]ai_output (4)'!$J$170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{BD65A0F2-CF33-6747-BD26-495489840498}</c15:txfldGUID>
                      <c15:f>'/Users/el1goluj/Documents/ZURICH/PROJECTS/UPMEM/upmem-workloads/Microbenchmarks/AI/[ai_output.xlsx]ai_output (4)'!$J$170</c15:f>
                      <c15:dlblFieldTableCache>
                        <c:ptCount val="1"/>
                        <c:pt idx="0">
                          <c:v>9</c:v>
                        </c:pt>
                      </c15:dlblFieldTableCache>
                    </c15:dlblFTEntry>
                  </c15:dlblFieldTable>
                  <c15:showDataLabelsRange val="0"/>
                </c:ext>
                <c:ext xmlns:c16="http://schemas.microsoft.com/office/drawing/2014/chart" uri="{C3380CC4-5D6E-409C-BE32-E72D297353CC}">
                  <c16:uniqueId val="{000000A8-FF8B-5F4C-8BBF-ED4DE736661E}"/>
                </c:ext>
              </c:extLst>
            </c:dLbl>
            <c:dLbl>
              <c:idx val="169"/>
              <c:tx>
                <c:strRef>
                  <c:f>'/Users/el1goluj/Documents/ZURICH/PROJECTS/UPMEM/upmem-workloads/Microbenchmarks/AI/[ai_output.xlsx]ai_output (4)'!$J$171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{29E39C93-A45B-5A43-AB31-84E62D0C7B9C}</c15:txfldGUID>
                      <c15:f>'/Users/el1goluj/Documents/ZURICH/PROJECTS/UPMEM/upmem-workloads/Microbenchmarks/AI/[ai_output.xlsx]ai_output (4)'!$J$171</c15:f>
                      <c15:dlblFieldTableCache>
                        <c:ptCount val="1"/>
                        <c:pt idx="0">
                          <c:v>10</c:v>
                        </c:pt>
                      </c15:dlblFieldTableCache>
                    </c15:dlblFTEntry>
                  </c15:dlblFieldTable>
                  <c15:showDataLabelsRange val="0"/>
                </c:ext>
                <c:ext xmlns:c16="http://schemas.microsoft.com/office/drawing/2014/chart" uri="{C3380CC4-5D6E-409C-BE32-E72D297353CC}">
                  <c16:uniqueId val="{000000A9-FF8B-5F4C-8BBF-ED4DE736661E}"/>
                </c:ext>
              </c:extLst>
            </c:dLbl>
            <c:dLbl>
              <c:idx val="170"/>
              <c:tx>
                <c:strRef>
                  <c:f>'/Users/el1goluj/Documents/ZURICH/PROJECTS/UPMEM/upmem-workloads/Microbenchmarks/AI/[ai_output.xlsx]ai_output (4)'!$J$172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{F7FAAE84-6444-D34C-840F-A6563E8A1904}</c15:txfldGUID>
                      <c15:f>'/Users/el1goluj/Documents/ZURICH/PROJECTS/UPMEM/upmem-workloads/Microbenchmarks/AI/[ai_output.xlsx]ai_output (4)'!$J$172</c15:f>
                      <c15:dlblFieldTableCache>
                        <c:ptCount val="1"/>
                        <c:pt idx="0">
                          <c:v>11</c:v>
                        </c:pt>
                      </c15:dlblFieldTableCache>
                    </c15:dlblFTEntry>
                  </c15:dlblFieldTable>
                  <c15:showDataLabelsRange val="0"/>
                </c:ext>
                <c:ext xmlns:c16="http://schemas.microsoft.com/office/drawing/2014/chart" uri="{C3380CC4-5D6E-409C-BE32-E72D297353CC}">
                  <c16:uniqueId val="{000000AA-FF8B-5F4C-8BBF-ED4DE736661E}"/>
                </c:ext>
              </c:extLst>
            </c:dLbl>
            <c:dLbl>
              <c:idx val="171"/>
              <c:tx>
                <c:strRef>
                  <c:f>'/Users/el1goluj/Documents/ZURICH/PROJECTS/UPMEM/upmem-workloads/Microbenchmarks/AI/[ai_output.xlsx]ai_output (4)'!$J$173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{39FD99F8-79E8-FE42-B612-8BE8F5EBB18C}</c15:txfldGUID>
                      <c15:f>'/Users/el1goluj/Documents/ZURICH/PROJECTS/UPMEM/upmem-workloads/Microbenchmarks/AI/[ai_output.xlsx]ai_output (4)'!$J$173</c15:f>
                      <c15:dlblFieldTableCache>
                        <c:ptCount val="1"/>
                        <c:pt idx="0">
                          <c:v>12</c:v>
                        </c:pt>
                      </c15:dlblFieldTableCache>
                    </c15:dlblFTEntry>
                  </c15:dlblFieldTable>
                  <c15:showDataLabelsRange val="0"/>
                </c:ext>
                <c:ext xmlns:c16="http://schemas.microsoft.com/office/drawing/2014/chart" uri="{C3380CC4-5D6E-409C-BE32-E72D297353CC}">
                  <c16:uniqueId val="{000000AB-FF8B-5F4C-8BBF-ED4DE736661E}"/>
                </c:ext>
              </c:extLst>
            </c:dLbl>
            <c:dLbl>
              <c:idx val="172"/>
              <c:tx>
                <c:strRef>
                  <c:f>'/Users/el1goluj/Documents/ZURICH/PROJECTS/UPMEM/upmem-workloads/Microbenchmarks/AI/[ai_output.xlsx]ai_output (4)'!$J$174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{8DF6AA12-E6D4-B74A-A48E-1E673FECF7E6}</c15:txfldGUID>
                      <c15:f>'/Users/el1goluj/Documents/ZURICH/PROJECTS/UPMEM/upmem-workloads/Microbenchmarks/AI/[ai_output.xlsx]ai_output (4)'!$J$174</c15:f>
                      <c15:dlblFieldTableCache>
                        <c:ptCount val="1"/>
                        <c:pt idx="0">
                          <c:v>13</c:v>
                        </c:pt>
                      </c15:dlblFieldTableCache>
                    </c15:dlblFTEntry>
                  </c15:dlblFieldTable>
                  <c15:showDataLabelsRange val="0"/>
                </c:ext>
                <c:ext xmlns:c16="http://schemas.microsoft.com/office/drawing/2014/chart" uri="{C3380CC4-5D6E-409C-BE32-E72D297353CC}">
                  <c16:uniqueId val="{000000AC-FF8B-5F4C-8BBF-ED4DE736661E}"/>
                </c:ext>
              </c:extLst>
            </c:dLbl>
            <c:dLbl>
              <c:idx val="173"/>
              <c:tx>
                <c:strRef>
                  <c:f>'/Users/el1goluj/Documents/ZURICH/PROJECTS/UPMEM/upmem-workloads/Microbenchmarks/AI/[ai_output.xlsx]ai_output (4)'!$J$175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{1FFDFAE1-D329-A948-96E5-24701D1E7B59}</c15:txfldGUID>
                      <c15:f>'/Users/el1goluj/Documents/ZURICH/PROJECTS/UPMEM/upmem-workloads/Microbenchmarks/AI/[ai_output.xlsx]ai_output (4)'!$J$175</c15:f>
                      <c15:dlblFieldTableCache>
                        <c:ptCount val="1"/>
                        <c:pt idx="0">
                          <c:v>14</c:v>
                        </c:pt>
                      </c15:dlblFieldTableCache>
                    </c15:dlblFTEntry>
                  </c15:dlblFieldTable>
                  <c15:showDataLabelsRange val="0"/>
                </c:ext>
                <c:ext xmlns:c16="http://schemas.microsoft.com/office/drawing/2014/chart" uri="{C3380CC4-5D6E-409C-BE32-E72D297353CC}">
                  <c16:uniqueId val="{000000AD-FF8B-5F4C-8BBF-ED4DE736661E}"/>
                </c:ext>
              </c:extLst>
            </c:dLbl>
            <c:dLbl>
              <c:idx val="174"/>
              <c:tx>
                <c:strRef>
                  <c:f>'/Users/el1goluj/Documents/ZURICH/PROJECTS/UPMEM/upmem-workloads/Microbenchmarks/AI/[ai_output.xlsx]ai_output (4)'!$J$176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{BB6A2A05-F711-AF4A-97B9-B0C79B455931}</c15:txfldGUID>
                      <c15:f>'/Users/el1goluj/Documents/ZURICH/PROJECTS/UPMEM/upmem-workloads/Microbenchmarks/AI/[ai_output.xlsx]ai_output (4)'!$J$176</c15:f>
                      <c15:dlblFieldTableCache>
                        <c:ptCount val="1"/>
                        <c:pt idx="0">
                          <c:v>15</c:v>
                        </c:pt>
                      </c15:dlblFieldTableCache>
                    </c15:dlblFTEntry>
                  </c15:dlblFieldTable>
                  <c15:showDataLabelsRange val="0"/>
                </c:ext>
                <c:ext xmlns:c16="http://schemas.microsoft.com/office/drawing/2014/chart" uri="{C3380CC4-5D6E-409C-BE32-E72D297353CC}">
                  <c16:uniqueId val="{000000AE-FF8B-5F4C-8BBF-ED4DE736661E}"/>
                </c:ext>
              </c:extLst>
            </c:dLbl>
            <c:dLbl>
              <c:idx val="175"/>
              <c:tx>
                <c:strRef>
                  <c:f>'/Users/el1goluj/Documents/ZURICH/PROJECTS/UPMEM/upmem-workloads/Microbenchmarks/AI/[ai_output.xlsx]ai_output (4)'!$J$177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{3DFD5441-6182-0147-80E2-20092002CCE7}</c15:txfldGUID>
                      <c15:f>'/Users/el1goluj/Documents/ZURICH/PROJECTS/UPMEM/upmem-workloads/Microbenchmarks/AI/[ai_output.xlsx]ai_output (4)'!$J$177</c15:f>
                      <c15:dlblFieldTableCache>
                        <c:ptCount val="1"/>
                        <c:pt idx="0">
                          <c:v>16</c:v>
                        </c:pt>
                      </c15:dlblFieldTableCache>
                    </c15:dlblFTEntry>
                  </c15:dlblFieldTable>
                  <c15:showDataLabelsRange val="0"/>
                </c:ext>
                <c:ext xmlns:c16="http://schemas.microsoft.com/office/drawing/2014/chart" uri="{C3380CC4-5D6E-409C-BE32-E72D297353CC}">
                  <c16:uniqueId val="{000000AF-FF8B-5F4C-8BBF-ED4DE736661E}"/>
                </c:ext>
              </c:extLst>
            </c:dLbl>
            <c:dLbl>
              <c:idx val="176"/>
              <c:tx>
                <c:strRef>
                  <c:f>'/Users/el1goluj/Documents/ZURICH/PROJECTS/UPMEM/upmem-workloads/Microbenchmarks/AI/[ai_output.xlsx]ai_output (4)'!$J$178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{1785B24B-F1CD-2B47-8E58-C278A1CE87AF}</c15:txfldGUID>
                      <c15:f>'/Users/el1goluj/Documents/ZURICH/PROJECTS/UPMEM/upmem-workloads/Microbenchmarks/AI/[ai_output.xlsx]ai_output (4)'!$J$178</c15:f>
                      <c15:dlblFieldTableCache>
                        <c:ptCount val="1"/>
                        <c:pt idx="0">
                          <c:v>1</c:v>
                        </c:pt>
                      </c15:dlblFieldTableCache>
                    </c15:dlblFTEntry>
                  </c15:dlblFieldTable>
                  <c15:showDataLabelsRange val="0"/>
                </c:ext>
                <c:ext xmlns:c16="http://schemas.microsoft.com/office/drawing/2014/chart" uri="{C3380CC4-5D6E-409C-BE32-E72D297353CC}">
                  <c16:uniqueId val="{000000B0-FF8B-5F4C-8BBF-ED4DE736661E}"/>
                </c:ext>
              </c:extLst>
            </c:dLbl>
            <c:dLbl>
              <c:idx val="177"/>
              <c:tx>
                <c:strRef>
                  <c:f>'/Users/el1goluj/Documents/ZURICH/PROJECTS/UPMEM/upmem-workloads/Microbenchmarks/AI/[ai_output.xlsx]ai_output (4)'!$J$179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{46EBC495-8C0A-9B42-85C1-64765E0EF6F7}</c15:txfldGUID>
                      <c15:f>'/Users/el1goluj/Documents/ZURICH/PROJECTS/UPMEM/upmem-workloads/Microbenchmarks/AI/[ai_output.xlsx]ai_output (4)'!$J$179</c15:f>
                      <c15:dlblFieldTableCache>
                        <c:ptCount val="1"/>
                        <c:pt idx="0">
                          <c:v>2</c:v>
                        </c:pt>
                      </c15:dlblFieldTableCache>
                    </c15:dlblFTEntry>
                  </c15:dlblFieldTable>
                  <c15:showDataLabelsRange val="0"/>
                </c:ext>
                <c:ext xmlns:c16="http://schemas.microsoft.com/office/drawing/2014/chart" uri="{C3380CC4-5D6E-409C-BE32-E72D297353CC}">
                  <c16:uniqueId val="{000000B1-FF8B-5F4C-8BBF-ED4DE736661E}"/>
                </c:ext>
              </c:extLst>
            </c:dLbl>
            <c:dLbl>
              <c:idx val="178"/>
              <c:tx>
                <c:strRef>
                  <c:f>'/Users/el1goluj/Documents/ZURICH/PROJECTS/UPMEM/upmem-workloads/Microbenchmarks/AI/[ai_output.xlsx]ai_output (4)'!$J$180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{0F01DEFD-8BA4-7E41-BB08-E46E60B4321E}</c15:txfldGUID>
                      <c15:f>'/Users/el1goluj/Documents/ZURICH/PROJECTS/UPMEM/upmem-workloads/Microbenchmarks/AI/[ai_output.xlsx]ai_output (4)'!$J$180</c15:f>
                      <c15:dlblFieldTableCache>
                        <c:ptCount val="1"/>
                        <c:pt idx="0">
                          <c:v>3</c:v>
                        </c:pt>
                      </c15:dlblFieldTableCache>
                    </c15:dlblFTEntry>
                  </c15:dlblFieldTable>
                  <c15:showDataLabelsRange val="0"/>
                </c:ext>
                <c:ext xmlns:c16="http://schemas.microsoft.com/office/drawing/2014/chart" uri="{C3380CC4-5D6E-409C-BE32-E72D297353CC}">
                  <c16:uniqueId val="{000000B2-FF8B-5F4C-8BBF-ED4DE736661E}"/>
                </c:ext>
              </c:extLst>
            </c:dLbl>
            <c:dLbl>
              <c:idx val="179"/>
              <c:tx>
                <c:strRef>
                  <c:f>'/Users/el1goluj/Documents/ZURICH/PROJECTS/UPMEM/upmem-workloads/Microbenchmarks/AI/[ai_output.xlsx]ai_output (4)'!$J$181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{40BECAE5-FD19-1B4B-8D3B-48ADC100CFF7}</c15:txfldGUID>
                      <c15:f>'/Users/el1goluj/Documents/ZURICH/PROJECTS/UPMEM/upmem-workloads/Microbenchmarks/AI/[ai_output.xlsx]ai_output (4)'!$J$181</c15:f>
                      <c15:dlblFieldTableCache>
                        <c:ptCount val="1"/>
                        <c:pt idx="0">
                          <c:v>4</c:v>
                        </c:pt>
                      </c15:dlblFieldTableCache>
                    </c15:dlblFTEntry>
                  </c15:dlblFieldTable>
                  <c15:showDataLabelsRange val="0"/>
                </c:ext>
                <c:ext xmlns:c16="http://schemas.microsoft.com/office/drawing/2014/chart" uri="{C3380CC4-5D6E-409C-BE32-E72D297353CC}">
                  <c16:uniqueId val="{000000B3-FF8B-5F4C-8BBF-ED4DE736661E}"/>
                </c:ext>
              </c:extLst>
            </c:dLbl>
            <c:dLbl>
              <c:idx val="180"/>
              <c:tx>
                <c:strRef>
                  <c:f>'/Users/el1goluj/Documents/ZURICH/PROJECTS/UPMEM/upmem-workloads/Microbenchmarks/AI/[ai_output.xlsx]ai_output (4)'!$J$182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{8D38BB11-1453-3A42-99C1-5AB697BE88E9}</c15:txfldGUID>
                      <c15:f>'/Users/el1goluj/Documents/ZURICH/PROJECTS/UPMEM/upmem-workloads/Microbenchmarks/AI/[ai_output.xlsx]ai_output (4)'!$J$182</c15:f>
                      <c15:dlblFieldTableCache>
                        <c:ptCount val="1"/>
                        <c:pt idx="0">
                          <c:v>5</c:v>
                        </c:pt>
                      </c15:dlblFieldTableCache>
                    </c15:dlblFTEntry>
                  </c15:dlblFieldTable>
                  <c15:showDataLabelsRange val="0"/>
                </c:ext>
                <c:ext xmlns:c16="http://schemas.microsoft.com/office/drawing/2014/chart" uri="{C3380CC4-5D6E-409C-BE32-E72D297353CC}">
                  <c16:uniqueId val="{000000B4-FF8B-5F4C-8BBF-ED4DE736661E}"/>
                </c:ext>
              </c:extLst>
            </c:dLbl>
            <c:dLbl>
              <c:idx val="181"/>
              <c:tx>
                <c:strRef>
                  <c:f>'/Users/el1goluj/Documents/ZURICH/PROJECTS/UPMEM/upmem-workloads/Microbenchmarks/AI/[ai_output.xlsx]ai_output (4)'!$J$183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{383D6847-475C-B343-B703-E97DD6A302D1}</c15:txfldGUID>
                      <c15:f>'/Users/el1goluj/Documents/ZURICH/PROJECTS/UPMEM/upmem-workloads/Microbenchmarks/AI/[ai_output.xlsx]ai_output (4)'!$J$183</c15:f>
                      <c15:dlblFieldTableCache>
                        <c:ptCount val="1"/>
                        <c:pt idx="0">
                          <c:v>6</c:v>
                        </c:pt>
                      </c15:dlblFieldTableCache>
                    </c15:dlblFTEntry>
                  </c15:dlblFieldTable>
                  <c15:showDataLabelsRange val="0"/>
                </c:ext>
                <c:ext xmlns:c16="http://schemas.microsoft.com/office/drawing/2014/chart" uri="{C3380CC4-5D6E-409C-BE32-E72D297353CC}">
                  <c16:uniqueId val="{000000B5-FF8B-5F4C-8BBF-ED4DE736661E}"/>
                </c:ext>
              </c:extLst>
            </c:dLbl>
            <c:dLbl>
              <c:idx val="182"/>
              <c:tx>
                <c:strRef>
                  <c:f>'/Users/el1goluj/Documents/ZURICH/PROJECTS/UPMEM/upmem-workloads/Microbenchmarks/AI/[ai_output.xlsx]ai_output (4)'!$J$184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{600DDC5C-29D9-1C40-ABF8-7EF7FC92A13F}</c15:txfldGUID>
                      <c15:f>'/Users/el1goluj/Documents/ZURICH/PROJECTS/UPMEM/upmem-workloads/Microbenchmarks/AI/[ai_output.xlsx]ai_output (4)'!$J$184</c15:f>
                      <c15:dlblFieldTableCache>
                        <c:ptCount val="1"/>
                        <c:pt idx="0">
                          <c:v>7</c:v>
                        </c:pt>
                      </c15:dlblFieldTableCache>
                    </c15:dlblFTEntry>
                  </c15:dlblFieldTable>
                  <c15:showDataLabelsRange val="0"/>
                </c:ext>
                <c:ext xmlns:c16="http://schemas.microsoft.com/office/drawing/2014/chart" uri="{C3380CC4-5D6E-409C-BE32-E72D297353CC}">
                  <c16:uniqueId val="{000000B6-FF8B-5F4C-8BBF-ED4DE736661E}"/>
                </c:ext>
              </c:extLst>
            </c:dLbl>
            <c:dLbl>
              <c:idx val="183"/>
              <c:tx>
                <c:strRef>
                  <c:f>'/Users/el1goluj/Documents/ZURICH/PROJECTS/UPMEM/upmem-workloads/Microbenchmarks/AI/[ai_output.xlsx]ai_output (4)'!$J$185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{A3F84A55-BA58-D345-909D-F02D3AA46ECE}</c15:txfldGUID>
                      <c15:f>'/Users/el1goluj/Documents/ZURICH/PROJECTS/UPMEM/upmem-workloads/Microbenchmarks/AI/[ai_output.xlsx]ai_output (4)'!$J$185</c15:f>
                      <c15:dlblFieldTableCache>
                        <c:ptCount val="1"/>
                        <c:pt idx="0">
                          <c:v>8</c:v>
                        </c:pt>
                      </c15:dlblFieldTableCache>
                    </c15:dlblFTEntry>
                  </c15:dlblFieldTable>
                  <c15:showDataLabelsRange val="0"/>
                </c:ext>
                <c:ext xmlns:c16="http://schemas.microsoft.com/office/drawing/2014/chart" uri="{C3380CC4-5D6E-409C-BE32-E72D297353CC}">
                  <c16:uniqueId val="{000000B7-FF8B-5F4C-8BBF-ED4DE736661E}"/>
                </c:ext>
              </c:extLst>
            </c:dLbl>
            <c:dLbl>
              <c:idx val="184"/>
              <c:tx>
                <c:strRef>
                  <c:f>'/Users/el1goluj/Documents/ZURICH/PROJECTS/UPMEM/upmem-workloads/Microbenchmarks/AI/[ai_output.xlsx]ai_output (4)'!$J$186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{45379E2B-E8F1-2842-916A-D80A04D96D93}</c15:txfldGUID>
                      <c15:f>'/Users/el1goluj/Documents/ZURICH/PROJECTS/UPMEM/upmem-workloads/Microbenchmarks/AI/[ai_output.xlsx]ai_output (4)'!$J$186</c15:f>
                      <c15:dlblFieldTableCache>
                        <c:ptCount val="1"/>
                        <c:pt idx="0">
                          <c:v>9</c:v>
                        </c:pt>
                      </c15:dlblFieldTableCache>
                    </c15:dlblFTEntry>
                  </c15:dlblFieldTable>
                  <c15:showDataLabelsRange val="0"/>
                </c:ext>
                <c:ext xmlns:c16="http://schemas.microsoft.com/office/drawing/2014/chart" uri="{C3380CC4-5D6E-409C-BE32-E72D297353CC}">
                  <c16:uniqueId val="{000000B8-FF8B-5F4C-8BBF-ED4DE736661E}"/>
                </c:ext>
              </c:extLst>
            </c:dLbl>
            <c:dLbl>
              <c:idx val="185"/>
              <c:tx>
                <c:strRef>
                  <c:f>'/Users/el1goluj/Documents/ZURICH/PROJECTS/UPMEM/upmem-workloads/Microbenchmarks/AI/[ai_output.xlsx]ai_output (4)'!$J$187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{171DBED3-DD99-5E4F-914E-35600CAD8256}</c15:txfldGUID>
                      <c15:f>'/Users/el1goluj/Documents/ZURICH/PROJECTS/UPMEM/upmem-workloads/Microbenchmarks/AI/[ai_output.xlsx]ai_output (4)'!$J$187</c15:f>
                      <c15:dlblFieldTableCache>
                        <c:ptCount val="1"/>
                        <c:pt idx="0">
                          <c:v>10</c:v>
                        </c:pt>
                      </c15:dlblFieldTableCache>
                    </c15:dlblFTEntry>
                  </c15:dlblFieldTable>
                  <c15:showDataLabelsRange val="0"/>
                </c:ext>
                <c:ext xmlns:c16="http://schemas.microsoft.com/office/drawing/2014/chart" uri="{C3380CC4-5D6E-409C-BE32-E72D297353CC}">
                  <c16:uniqueId val="{000000B9-FF8B-5F4C-8BBF-ED4DE736661E}"/>
                </c:ext>
              </c:extLst>
            </c:dLbl>
            <c:dLbl>
              <c:idx val="186"/>
              <c:tx>
                <c:strRef>
                  <c:f>'/Users/el1goluj/Documents/ZURICH/PROJECTS/UPMEM/upmem-workloads/Microbenchmarks/AI/[ai_output.xlsx]ai_output (4)'!$J$188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{EAFBEEA7-8C99-7C46-8C5D-52CF03D2E2D6}</c15:txfldGUID>
                      <c15:f>'/Users/el1goluj/Documents/ZURICH/PROJECTS/UPMEM/upmem-workloads/Microbenchmarks/AI/[ai_output.xlsx]ai_output (4)'!$J$188</c15:f>
                      <c15:dlblFieldTableCache>
                        <c:ptCount val="1"/>
                        <c:pt idx="0">
                          <c:v>11</c:v>
                        </c:pt>
                      </c15:dlblFieldTableCache>
                    </c15:dlblFTEntry>
                  </c15:dlblFieldTable>
                  <c15:showDataLabelsRange val="0"/>
                </c:ext>
                <c:ext xmlns:c16="http://schemas.microsoft.com/office/drawing/2014/chart" uri="{C3380CC4-5D6E-409C-BE32-E72D297353CC}">
                  <c16:uniqueId val="{000000BA-FF8B-5F4C-8BBF-ED4DE736661E}"/>
                </c:ext>
              </c:extLst>
            </c:dLbl>
            <c:dLbl>
              <c:idx val="187"/>
              <c:tx>
                <c:strRef>
                  <c:f>'/Users/el1goluj/Documents/ZURICH/PROJECTS/UPMEM/upmem-workloads/Microbenchmarks/AI/[ai_output.xlsx]ai_output (4)'!$J$189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{9158699B-EFF3-0542-972C-8656C4EF1FF9}</c15:txfldGUID>
                      <c15:f>'/Users/el1goluj/Documents/ZURICH/PROJECTS/UPMEM/upmem-workloads/Microbenchmarks/AI/[ai_output.xlsx]ai_output (4)'!$J$189</c15:f>
                      <c15:dlblFieldTableCache>
                        <c:ptCount val="1"/>
                        <c:pt idx="0">
                          <c:v>12</c:v>
                        </c:pt>
                      </c15:dlblFieldTableCache>
                    </c15:dlblFTEntry>
                  </c15:dlblFieldTable>
                  <c15:showDataLabelsRange val="0"/>
                </c:ext>
                <c:ext xmlns:c16="http://schemas.microsoft.com/office/drawing/2014/chart" uri="{C3380CC4-5D6E-409C-BE32-E72D297353CC}">
                  <c16:uniqueId val="{000000BB-FF8B-5F4C-8BBF-ED4DE736661E}"/>
                </c:ext>
              </c:extLst>
            </c:dLbl>
            <c:dLbl>
              <c:idx val="188"/>
              <c:tx>
                <c:strRef>
                  <c:f>'/Users/el1goluj/Documents/ZURICH/PROJECTS/UPMEM/upmem-workloads/Microbenchmarks/AI/[ai_output.xlsx]ai_output (4)'!$J$190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{9DA13410-E114-1C4B-B993-91CB772931FF}</c15:txfldGUID>
                      <c15:f>'/Users/el1goluj/Documents/ZURICH/PROJECTS/UPMEM/upmem-workloads/Microbenchmarks/AI/[ai_output.xlsx]ai_output (4)'!$J$190</c15:f>
                      <c15:dlblFieldTableCache>
                        <c:ptCount val="1"/>
                        <c:pt idx="0">
                          <c:v>13</c:v>
                        </c:pt>
                      </c15:dlblFieldTableCache>
                    </c15:dlblFTEntry>
                  </c15:dlblFieldTable>
                  <c15:showDataLabelsRange val="0"/>
                </c:ext>
                <c:ext xmlns:c16="http://schemas.microsoft.com/office/drawing/2014/chart" uri="{C3380CC4-5D6E-409C-BE32-E72D297353CC}">
                  <c16:uniqueId val="{000000BC-FF8B-5F4C-8BBF-ED4DE736661E}"/>
                </c:ext>
              </c:extLst>
            </c:dLbl>
            <c:dLbl>
              <c:idx val="189"/>
              <c:tx>
                <c:strRef>
                  <c:f>'/Users/el1goluj/Documents/ZURICH/PROJECTS/UPMEM/upmem-workloads/Microbenchmarks/AI/[ai_output.xlsx]ai_output (4)'!$J$191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{FEC4F9F0-002E-364E-8240-B9C0FCA7B2B1}</c15:txfldGUID>
                      <c15:f>'/Users/el1goluj/Documents/ZURICH/PROJECTS/UPMEM/upmem-workloads/Microbenchmarks/AI/[ai_output.xlsx]ai_output (4)'!$J$191</c15:f>
                      <c15:dlblFieldTableCache>
                        <c:ptCount val="1"/>
                        <c:pt idx="0">
                          <c:v>14</c:v>
                        </c:pt>
                      </c15:dlblFieldTableCache>
                    </c15:dlblFTEntry>
                  </c15:dlblFieldTable>
                  <c15:showDataLabelsRange val="0"/>
                </c:ext>
                <c:ext xmlns:c16="http://schemas.microsoft.com/office/drawing/2014/chart" uri="{C3380CC4-5D6E-409C-BE32-E72D297353CC}">
                  <c16:uniqueId val="{000000BD-FF8B-5F4C-8BBF-ED4DE736661E}"/>
                </c:ext>
              </c:extLst>
            </c:dLbl>
            <c:dLbl>
              <c:idx val="190"/>
              <c:tx>
                <c:strRef>
                  <c:f>'/Users/el1goluj/Documents/ZURICH/PROJECTS/UPMEM/upmem-workloads/Microbenchmarks/AI/[ai_output.xlsx]ai_output (4)'!$J$192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{C3428EFC-7552-7648-B231-BBB69F6AF1FE}</c15:txfldGUID>
                      <c15:f>'/Users/el1goluj/Documents/ZURICH/PROJECTS/UPMEM/upmem-workloads/Microbenchmarks/AI/[ai_output.xlsx]ai_output (4)'!$J$192</c15:f>
                      <c15:dlblFieldTableCache>
                        <c:ptCount val="1"/>
                        <c:pt idx="0">
                          <c:v>15</c:v>
                        </c:pt>
                      </c15:dlblFieldTableCache>
                    </c15:dlblFTEntry>
                  </c15:dlblFieldTable>
                  <c15:showDataLabelsRange val="0"/>
                </c:ext>
                <c:ext xmlns:c16="http://schemas.microsoft.com/office/drawing/2014/chart" uri="{C3380CC4-5D6E-409C-BE32-E72D297353CC}">
                  <c16:uniqueId val="{000000BE-FF8B-5F4C-8BBF-ED4DE736661E}"/>
                </c:ext>
              </c:extLst>
            </c:dLbl>
            <c:dLbl>
              <c:idx val="191"/>
              <c:tx>
                <c:strRef>
                  <c:f>'/Users/el1goluj/Documents/ZURICH/PROJECTS/UPMEM/upmem-workloads/Microbenchmarks/AI/[ai_output.xlsx]ai_output (4)'!$J$193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{DE00D777-2DB7-A64E-B948-AD4D20BAD82D}</c15:txfldGUID>
                      <c15:f>'/Users/el1goluj/Documents/ZURICH/PROJECTS/UPMEM/upmem-workloads/Microbenchmarks/AI/[ai_output.xlsx]ai_output (4)'!$J$193</c15:f>
                      <c15:dlblFieldTableCache>
                        <c:ptCount val="1"/>
                        <c:pt idx="0">
                          <c:v>16</c:v>
                        </c:pt>
                      </c15:dlblFieldTableCache>
                    </c15:dlblFTEntry>
                  </c15:dlblFieldTable>
                  <c15:showDataLabelsRange val="0"/>
                </c:ext>
                <c:ext xmlns:c16="http://schemas.microsoft.com/office/drawing/2014/chart" uri="{C3380CC4-5D6E-409C-BE32-E72D297353CC}">
                  <c16:uniqueId val="{000000BF-FF8B-5F4C-8BBF-ED4DE736661E}"/>
                </c:ext>
              </c:extLst>
            </c:dLbl>
            <c:dLbl>
              <c:idx val="192"/>
              <c:tx>
                <c:strRef>
                  <c:f>'/Users/el1goluj/Documents/ZURICH/PROJECTS/UPMEM/upmem-workloads/Microbenchmarks/AI/[ai_output.xlsx]ai_output (4)'!$J$194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{7914C6D4-3CE1-D549-834C-C860C2CE46C2}</c15:txfldGUID>
                      <c15:f>'/Users/el1goluj/Documents/ZURICH/PROJECTS/UPMEM/upmem-workloads/Microbenchmarks/AI/[ai_output.xlsx]ai_output (4)'!$J$194</c15:f>
                      <c15:dlblFieldTableCache>
                        <c:ptCount val="1"/>
                        <c:pt idx="0">
                          <c:v>1</c:v>
                        </c:pt>
                      </c15:dlblFieldTableCache>
                    </c15:dlblFTEntry>
                  </c15:dlblFieldTable>
                  <c15:showDataLabelsRange val="0"/>
                </c:ext>
                <c:ext xmlns:c16="http://schemas.microsoft.com/office/drawing/2014/chart" uri="{C3380CC4-5D6E-409C-BE32-E72D297353CC}">
                  <c16:uniqueId val="{000000C0-FF8B-5F4C-8BBF-ED4DE736661E}"/>
                </c:ext>
              </c:extLst>
            </c:dLbl>
            <c:dLbl>
              <c:idx val="193"/>
              <c:tx>
                <c:strRef>
                  <c:f>'/Users/el1goluj/Documents/ZURICH/PROJECTS/UPMEM/upmem-workloads/Microbenchmarks/AI/[ai_output.xlsx]ai_output (4)'!$J$195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{6A9AC6C4-E326-A947-B020-10A933C5FE4E}</c15:txfldGUID>
                      <c15:f>'/Users/el1goluj/Documents/ZURICH/PROJECTS/UPMEM/upmem-workloads/Microbenchmarks/AI/[ai_output.xlsx]ai_output (4)'!$J$195</c15:f>
                      <c15:dlblFieldTableCache>
                        <c:ptCount val="1"/>
                        <c:pt idx="0">
                          <c:v>2</c:v>
                        </c:pt>
                      </c15:dlblFieldTableCache>
                    </c15:dlblFTEntry>
                  </c15:dlblFieldTable>
                  <c15:showDataLabelsRange val="0"/>
                </c:ext>
                <c:ext xmlns:c16="http://schemas.microsoft.com/office/drawing/2014/chart" uri="{C3380CC4-5D6E-409C-BE32-E72D297353CC}">
                  <c16:uniqueId val="{000000C1-FF8B-5F4C-8BBF-ED4DE736661E}"/>
                </c:ext>
              </c:extLst>
            </c:dLbl>
            <c:dLbl>
              <c:idx val="194"/>
              <c:tx>
                <c:strRef>
                  <c:f>'/Users/el1goluj/Documents/ZURICH/PROJECTS/UPMEM/upmem-workloads/Microbenchmarks/AI/[ai_output.xlsx]ai_output (4)'!$J$196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{1B862BF0-1C29-5944-8598-F2CF6F715881}</c15:txfldGUID>
                      <c15:f>'/Users/el1goluj/Documents/ZURICH/PROJECTS/UPMEM/upmem-workloads/Microbenchmarks/AI/[ai_output.xlsx]ai_output (4)'!$J$196</c15:f>
                      <c15:dlblFieldTableCache>
                        <c:ptCount val="1"/>
                        <c:pt idx="0">
                          <c:v>3</c:v>
                        </c:pt>
                      </c15:dlblFieldTableCache>
                    </c15:dlblFTEntry>
                  </c15:dlblFieldTable>
                  <c15:showDataLabelsRange val="0"/>
                </c:ext>
                <c:ext xmlns:c16="http://schemas.microsoft.com/office/drawing/2014/chart" uri="{C3380CC4-5D6E-409C-BE32-E72D297353CC}">
                  <c16:uniqueId val="{000000C2-FF8B-5F4C-8BBF-ED4DE736661E}"/>
                </c:ext>
              </c:extLst>
            </c:dLbl>
            <c:dLbl>
              <c:idx val="195"/>
              <c:tx>
                <c:strRef>
                  <c:f>'/Users/el1goluj/Documents/ZURICH/PROJECTS/UPMEM/upmem-workloads/Microbenchmarks/AI/[ai_output.xlsx]ai_output (4)'!$J$197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{5F818632-6372-B446-9671-461636D1A497}</c15:txfldGUID>
                      <c15:f>'/Users/el1goluj/Documents/ZURICH/PROJECTS/UPMEM/upmem-workloads/Microbenchmarks/AI/[ai_output.xlsx]ai_output (4)'!$J$197</c15:f>
                      <c15:dlblFieldTableCache>
                        <c:ptCount val="1"/>
                        <c:pt idx="0">
                          <c:v>4</c:v>
                        </c:pt>
                      </c15:dlblFieldTableCache>
                    </c15:dlblFTEntry>
                  </c15:dlblFieldTable>
                  <c15:showDataLabelsRange val="0"/>
                </c:ext>
                <c:ext xmlns:c16="http://schemas.microsoft.com/office/drawing/2014/chart" uri="{C3380CC4-5D6E-409C-BE32-E72D297353CC}">
                  <c16:uniqueId val="{000000C3-FF8B-5F4C-8BBF-ED4DE736661E}"/>
                </c:ext>
              </c:extLst>
            </c:dLbl>
            <c:dLbl>
              <c:idx val="196"/>
              <c:tx>
                <c:strRef>
                  <c:f>'/Users/el1goluj/Documents/ZURICH/PROJECTS/UPMEM/upmem-workloads/Microbenchmarks/AI/[ai_output.xlsx]ai_output (4)'!$J$198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{34040B78-A2F6-474B-BA41-F65B71E637FB}</c15:txfldGUID>
                      <c15:f>'/Users/el1goluj/Documents/ZURICH/PROJECTS/UPMEM/upmem-workloads/Microbenchmarks/AI/[ai_output.xlsx]ai_output (4)'!$J$198</c15:f>
                      <c15:dlblFieldTableCache>
                        <c:ptCount val="1"/>
                        <c:pt idx="0">
                          <c:v>5</c:v>
                        </c:pt>
                      </c15:dlblFieldTableCache>
                    </c15:dlblFTEntry>
                  </c15:dlblFieldTable>
                  <c15:showDataLabelsRange val="0"/>
                </c:ext>
                <c:ext xmlns:c16="http://schemas.microsoft.com/office/drawing/2014/chart" uri="{C3380CC4-5D6E-409C-BE32-E72D297353CC}">
                  <c16:uniqueId val="{000000C4-FF8B-5F4C-8BBF-ED4DE736661E}"/>
                </c:ext>
              </c:extLst>
            </c:dLbl>
            <c:dLbl>
              <c:idx val="197"/>
              <c:tx>
                <c:strRef>
                  <c:f>'/Users/el1goluj/Documents/ZURICH/PROJECTS/UPMEM/upmem-workloads/Microbenchmarks/AI/[ai_output.xlsx]ai_output (4)'!$J$199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{7AFC442F-3654-EF41-903B-64EC3298B8C9}</c15:txfldGUID>
                      <c15:f>'/Users/el1goluj/Documents/ZURICH/PROJECTS/UPMEM/upmem-workloads/Microbenchmarks/AI/[ai_output.xlsx]ai_output (4)'!$J$199</c15:f>
                      <c15:dlblFieldTableCache>
                        <c:ptCount val="1"/>
                        <c:pt idx="0">
                          <c:v>6</c:v>
                        </c:pt>
                      </c15:dlblFieldTableCache>
                    </c15:dlblFTEntry>
                  </c15:dlblFieldTable>
                  <c15:showDataLabelsRange val="0"/>
                </c:ext>
                <c:ext xmlns:c16="http://schemas.microsoft.com/office/drawing/2014/chart" uri="{C3380CC4-5D6E-409C-BE32-E72D297353CC}">
                  <c16:uniqueId val="{000000C5-FF8B-5F4C-8BBF-ED4DE736661E}"/>
                </c:ext>
              </c:extLst>
            </c:dLbl>
            <c:dLbl>
              <c:idx val="198"/>
              <c:tx>
                <c:strRef>
                  <c:f>'/Users/el1goluj/Documents/ZURICH/PROJECTS/UPMEM/upmem-workloads/Microbenchmarks/AI/[ai_output.xlsx]ai_output (4)'!$J$200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{5733EB5E-FA6B-6D46-808E-D195546A51E4}</c15:txfldGUID>
                      <c15:f>'/Users/el1goluj/Documents/ZURICH/PROJECTS/UPMEM/upmem-workloads/Microbenchmarks/AI/[ai_output.xlsx]ai_output (4)'!$J$200</c15:f>
                      <c15:dlblFieldTableCache>
                        <c:ptCount val="1"/>
                        <c:pt idx="0">
                          <c:v>7</c:v>
                        </c:pt>
                      </c15:dlblFieldTableCache>
                    </c15:dlblFTEntry>
                  </c15:dlblFieldTable>
                  <c15:showDataLabelsRange val="0"/>
                </c:ext>
                <c:ext xmlns:c16="http://schemas.microsoft.com/office/drawing/2014/chart" uri="{C3380CC4-5D6E-409C-BE32-E72D297353CC}">
                  <c16:uniqueId val="{000000C6-FF8B-5F4C-8BBF-ED4DE736661E}"/>
                </c:ext>
              </c:extLst>
            </c:dLbl>
            <c:dLbl>
              <c:idx val="199"/>
              <c:tx>
                <c:strRef>
                  <c:f>'/Users/el1goluj/Documents/ZURICH/PROJECTS/UPMEM/upmem-workloads/Microbenchmarks/AI/[ai_output.xlsx]ai_output (4)'!$J$201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{D21DFDD3-4F28-9945-8D8F-69CFDCE0E5BF}</c15:txfldGUID>
                      <c15:f>'/Users/el1goluj/Documents/ZURICH/PROJECTS/UPMEM/upmem-workloads/Microbenchmarks/AI/[ai_output.xlsx]ai_output (4)'!$J$201</c15:f>
                      <c15:dlblFieldTableCache>
                        <c:ptCount val="1"/>
                        <c:pt idx="0">
                          <c:v>8</c:v>
                        </c:pt>
                      </c15:dlblFieldTableCache>
                    </c15:dlblFTEntry>
                  </c15:dlblFieldTable>
                  <c15:showDataLabelsRange val="0"/>
                </c:ext>
                <c:ext xmlns:c16="http://schemas.microsoft.com/office/drawing/2014/chart" uri="{C3380CC4-5D6E-409C-BE32-E72D297353CC}">
                  <c16:uniqueId val="{000000C7-FF8B-5F4C-8BBF-ED4DE736661E}"/>
                </c:ext>
              </c:extLst>
            </c:dLbl>
            <c:dLbl>
              <c:idx val="200"/>
              <c:tx>
                <c:strRef>
                  <c:f>'/Users/el1goluj/Documents/ZURICH/PROJECTS/UPMEM/upmem-workloads/Microbenchmarks/AI/[ai_output.xlsx]ai_output (4)'!$J$202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{705C0C43-84F7-984E-98E5-C8D7A01C3039}</c15:txfldGUID>
                      <c15:f>'/Users/el1goluj/Documents/ZURICH/PROJECTS/UPMEM/upmem-workloads/Microbenchmarks/AI/[ai_output.xlsx]ai_output (4)'!$J$202</c15:f>
                      <c15:dlblFieldTableCache>
                        <c:ptCount val="1"/>
                        <c:pt idx="0">
                          <c:v>9</c:v>
                        </c:pt>
                      </c15:dlblFieldTableCache>
                    </c15:dlblFTEntry>
                  </c15:dlblFieldTable>
                  <c15:showDataLabelsRange val="0"/>
                </c:ext>
                <c:ext xmlns:c16="http://schemas.microsoft.com/office/drawing/2014/chart" uri="{C3380CC4-5D6E-409C-BE32-E72D297353CC}">
                  <c16:uniqueId val="{000000C8-FF8B-5F4C-8BBF-ED4DE736661E}"/>
                </c:ext>
              </c:extLst>
            </c:dLbl>
            <c:dLbl>
              <c:idx val="201"/>
              <c:tx>
                <c:strRef>
                  <c:f>'/Users/el1goluj/Documents/ZURICH/PROJECTS/UPMEM/upmem-workloads/Microbenchmarks/AI/[ai_output.xlsx]ai_output (4)'!$J$203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{6EEF12E8-D2D2-F24D-B02B-FBCB05DB5EA2}</c15:txfldGUID>
                      <c15:f>'/Users/el1goluj/Documents/ZURICH/PROJECTS/UPMEM/upmem-workloads/Microbenchmarks/AI/[ai_output.xlsx]ai_output (4)'!$J$203</c15:f>
                      <c15:dlblFieldTableCache>
                        <c:ptCount val="1"/>
                        <c:pt idx="0">
                          <c:v>10</c:v>
                        </c:pt>
                      </c15:dlblFieldTableCache>
                    </c15:dlblFTEntry>
                  </c15:dlblFieldTable>
                  <c15:showDataLabelsRange val="0"/>
                </c:ext>
                <c:ext xmlns:c16="http://schemas.microsoft.com/office/drawing/2014/chart" uri="{C3380CC4-5D6E-409C-BE32-E72D297353CC}">
                  <c16:uniqueId val="{000000C9-FF8B-5F4C-8BBF-ED4DE736661E}"/>
                </c:ext>
              </c:extLst>
            </c:dLbl>
            <c:dLbl>
              <c:idx val="202"/>
              <c:tx>
                <c:strRef>
                  <c:f>'/Users/el1goluj/Documents/ZURICH/PROJECTS/UPMEM/upmem-workloads/Microbenchmarks/AI/[ai_output.xlsx]ai_output (4)'!$J$204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{FD1F215B-3E30-5640-A1E7-A69CAA3E29B5}</c15:txfldGUID>
                      <c15:f>'/Users/el1goluj/Documents/ZURICH/PROJECTS/UPMEM/upmem-workloads/Microbenchmarks/AI/[ai_output.xlsx]ai_output (4)'!$J$204</c15:f>
                      <c15:dlblFieldTableCache>
                        <c:ptCount val="1"/>
                        <c:pt idx="0">
                          <c:v>11</c:v>
                        </c:pt>
                      </c15:dlblFieldTableCache>
                    </c15:dlblFTEntry>
                  </c15:dlblFieldTable>
                  <c15:showDataLabelsRange val="0"/>
                </c:ext>
                <c:ext xmlns:c16="http://schemas.microsoft.com/office/drawing/2014/chart" uri="{C3380CC4-5D6E-409C-BE32-E72D297353CC}">
                  <c16:uniqueId val="{000000CA-FF8B-5F4C-8BBF-ED4DE736661E}"/>
                </c:ext>
              </c:extLst>
            </c:dLbl>
            <c:dLbl>
              <c:idx val="203"/>
              <c:tx>
                <c:strRef>
                  <c:f>'/Users/el1goluj/Documents/ZURICH/PROJECTS/UPMEM/upmem-workloads/Microbenchmarks/AI/[ai_output.xlsx]ai_output (4)'!$J$205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{C516409A-4BB6-0A40-8EF2-79B9AC7C87C1}</c15:txfldGUID>
                      <c15:f>'/Users/el1goluj/Documents/ZURICH/PROJECTS/UPMEM/upmem-workloads/Microbenchmarks/AI/[ai_output.xlsx]ai_output (4)'!$J$205</c15:f>
                      <c15:dlblFieldTableCache>
                        <c:ptCount val="1"/>
                        <c:pt idx="0">
                          <c:v>12</c:v>
                        </c:pt>
                      </c15:dlblFieldTableCache>
                    </c15:dlblFTEntry>
                  </c15:dlblFieldTable>
                  <c15:showDataLabelsRange val="0"/>
                </c:ext>
                <c:ext xmlns:c16="http://schemas.microsoft.com/office/drawing/2014/chart" uri="{C3380CC4-5D6E-409C-BE32-E72D297353CC}">
                  <c16:uniqueId val="{000000CB-FF8B-5F4C-8BBF-ED4DE736661E}"/>
                </c:ext>
              </c:extLst>
            </c:dLbl>
            <c:dLbl>
              <c:idx val="204"/>
              <c:tx>
                <c:strRef>
                  <c:f>'/Users/el1goluj/Documents/ZURICH/PROJECTS/UPMEM/upmem-workloads/Microbenchmarks/AI/[ai_output.xlsx]ai_output (4)'!$J$206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{2E099565-DDA9-7847-9452-6689F96CA187}</c15:txfldGUID>
                      <c15:f>'/Users/el1goluj/Documents/ZURICH/PROJECTS/UPMEM/upmem-workloads/Microbenchmarks/AI/[ai_output.xlsx]ai_output (4)'!$J$206</c15:f>
                      <c15:dlblFieldTableCache>
                        <c:ptCount val="1"/>
                        <c:pt idx="0">
                          <c:v>13</c:v>
                        </c:pt>
                      </c15:dlblFieldTableCache>
                    </c15:dlblFTEntry>
                  </c15:dlblFieldTable>
                  <c15:showDataLabelsRange val="0"/>
                </c:ext>
                <c:ext xmlns:c16="http://schemas.microsoft.com/office/drawing/2014/chart" uri="{C3380CC4-5D6E-409C-BE32-E72D297353CC}">
                  <c16:uniqueId val="{000000CC-FF8B-5F4C-8BBF-ED4DE736661E}"/>
                </c:ext>
              </c:extLst>
            </c:dLbl>
            <c:dLbl>
              <c:idx val="205"/>
              <c:tx>
                <c:strRef>
                  <c:f>'/Users/el1goluj/Documents/ZURICH/PROJECTS/UPMEM/upmem-workloads/Microbenchmarks/AI/[ai_output.xlsx]ai_output (4)'!$J$207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{F33376C4-F736-B143-9170-CA93D64E1B3E}</c15:txfldGUID>
                      <c15:f>'/Users/el1goluj/Documents/ZURICH/PROJECTS/UPMEM/upmem-workloads/Microbenchmarks/AI/[ai_output.xlsx]ai_output (4)'!$J$207</c15:f>
                      <c15:dlblFieldTableCache>
                        <c:ptCount val="1"/>
                        <c:pt idx="0">
                          <c:v>14</c:v>
                        </c:pt>
                      </c15:dlblFieldTableCache>
                    </c15:dlblFTEntry>
                  </c15:dlblFieldTable>
                  <c15:showDataLabelsRange val="0"/>
                </c:ext>
                <c:ext xmlns:c16="http://schemas.microsoft.com/office/drawing/2014/chart" uri="{C3380CC4-5D6E-409C-BE32-E72D297353CC}">
                  <c16:uniqueId val="{000000CD-FF8B-5F4C-8BBF-ED4DE736661E}"/>
                </c:ext>
              </c:extLst>
            </c:dLbl>
            <c:dLbl>
              <c:idx val="206"/>
              <c:tx>
                <c:strRef>
                  <c:f>'/Users/el1goluj/Documents/ZURICH/PROJECTS/UPMEM/upmem-workloads/Microbenchmarks/AI/[ai_output.xlsx]ai_output (4)'!$J$208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{96EEF9ED-0A00-2142-A394-C96460710550}</c15:txfldGUID>
                      <c15:f>'/Users/el1goluj/Documents/ZURICH/PROJECTS/UPMEM/upmem-workloads/Microbenchmarks/AI/[ai_output.xlsx]ai_output (4)'!$J$208</c15:f>
                      <c15:dlblFieldTableCache>
                        <c:ptCount val="1"/>
                        <c:pt idx="0">
                          <c:v>15</c:v>
                        </c:pt>
                      </c15:dlblFieldTableCache>
                    </c15:dlblFTEntry>
                  </c15:dlblFieldTable>
                  <c15:showDataLabelsRange val="0"/>
                </c:ext>
                <c:ext xmlns:c16="http://schemas.microsoft.com/office/drawing/2014/chart" uri="{C3380CC4-5D6E-409C-BE32-E72D297353CC}">
                  <c16:uniqueId val="{000000CE-FF8B-5F4C-8BBF-ED4DE736661E}"/>
                </c:ext>
              </c:extLst>
            </c:dLbl>
            <c:dLbl>
              <c:idx val="207"/>
              <c:tx>
                <c:strRef>
                  <c:f>'/Users/el1goluj/Documents/ZURICH/PROJECTS/UPMEM/upmem-workloads/Microbenchmarks/AI/[ai_output.xlsx]ai_output (4)'!$J$209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{88CE9A75-E1AD-A145-8D21-CF6567B811D4}</c15:txfldGUID>
                      <c15:f>'/Users/el1goluj/Documents/ZURICH/PROJECTS/UPMEM/upmem-workloads/Microbenchmarks/AI/[ai_output.xlsx]ai_output (4)'!$J$209</c15:f>
                      <c15:dlblFieldTableCache>
                        <c:ptCount val="1"/>
                        <c:pt idx="0">
                          <c:v>16</c:v>
                        </c:pt>
                      </c15:dlblFieldTableCache>
                    </c15:dlblFTEntry>
                  </c15:dlblFieldTable>
                  <c15:showDataLabelsRange val="0"/>
                </c:ext>
                <c:ext xmlns:c16="http://schemas.microsoft.com/office/drawing/2014/chart" uri="{C3380CC4-5D6E-409C-BE32-E72D297353CC}">
                  <c16:uniqueId val="{000000CF-FF8B-5F4C-8BBF-ED4DE736661E}"/>
                </c:ext>
              </c:extLst>
            </c:dLbl>
            <c:dLbl>
              <c:idx val="208"/>
              <c:tx>
                <c:strRef>
                  <c:f>'/Users/el1goluj/Documents/ZURICH/PROJECTS/UPMEM/upmem-workloads/Microbenchmarks/AI/[ai_output.xlsx]ai_output (4)'!$J$210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{003F9C2F-6768-F042-B5A4-7E8B1033999E}</c15:txfldGUID>
                      <c15:f>'/Users/el1goluj/Documents/ZURICH/PROJECTS/UPMEM/upmem-workloads/Microbenchmarks/AI/[ai_output.xlsx]ai_output (4)'!$J$210</c15:f>
                      <c15:dlblFieldTableCache>
                        <c:ptCount val="1"/>
                        <c:pt idx="0">
                          <c:v>1</c:v>
                        </c:pt>
                      </c15:dlblFieldTableCache>
                    </c15:dlblFTEntry>
                  </c15:dlblFieldTable>
                  <c15:showDataLabelsRange val="0"/>
                </c:ext>
                <c:ext xmlns:c16="http://schemas.microsoft.com/office/drawing/2014/chart" uri="{C3380CC4-5D6E-409C-BE32-E72D297353CC}">
                  <c16:uniqueId val="{000000D0-FF8B-5F4C-8BBF-ED4DE736661E}"/>
                </c:ext>
              </c:extLst>
            </c:dLbl>
            <c:dLbl>
              <c:idx val="209"/>
              <c:tx>
                <c:strRef>
                  <c:f>'/Users/el1goluj/Documents/ZURICH/PROJECTS/UPMEM/upmem-workloads/Microbenchmarks/AI/[ai_output.xlsx]ai_output (4)'!$J$211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{D8F33124-6B91-B042-8D66-27289AC82CE3}</c15:txfldGUID>
                      <c15:f>'/Users/el1goluj/Documents/ZURICH/PROJECTS/UPMEM/upmem-workloads/Microbenchmarks/AI/[ai_output.xlsx]ai_output (4)'!$J$211</c15:f>
                      <c15:dlblFieldTableCache>
                        <c:ptCount val="1"/>
                        <c:pt idx="0">
                          <c:v>2</c:v>
                        </c:pt>
                      </c15:dlblFieldTableCache>
                    </c15:dlblFTEntry>
                  </c15:dlblFieldTable>
                  <c15:showDataLabelsRange val="0"/>
                </c:ext>
                <c:ext xmlns:c16="http://schemas.microsoft.com/office/drawing/2014/chart" uri="{C3380CC4-5D6E-409C-BE32-E72D297353CC}">
                  <c16:uniqueId val="{000000D1-FF8B-5F4C-8BBF-ED4DE736661E}"/>
                </c:ext>
              </c:extLst>
            </c:dLbl>
            <c:dLbl>
              <c:idx val="210"/>
              <c:tx>
                <c:strRef>
                  <c:f>'/Users/el1goluj/Documents/ZURICH/PROJECTS/UPMEM/upmem-workloads/Microbenchmarks/AI/[ai_output.xlsx]ai_output (4)'!$J$212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{92EB591C-FC10-2340-8465-A1CD74A53D81}</c15:txfldGUID>
                      <c15:f>'/Users/el1goluj/Documents/ZURICH/PROJECTS/UPMEM/upmem-workloads/Microbenchmarks/AI/[ai_output.xlsx]ai_output (4)'!$J$212</c15:f>
                      <c15:dlblFieldTableCache>
                        <c:ptCount val="1"/>
                        <c:pt idx="0">
                          <c:v>3</c:v>
                        </c:pt>
                      </c15:dlblFieldTableCache>
                    </c15:dlblFTEntry>
                  </c15:dlblFieldTable>
                  <c15:showDataLabelsRange val="0"/>
                </c:ext>
                <c:ext xmlns:c16="http://schemas.microsoft.com/office/drawing/2014/chart" uri="{C3380CC4-5D6E-409C-BE32-E72D297353CC}">
                  <c16:uniqueId val="{000000D2-FF8B-5F4C-8BBF-ED4DE736661E}"/>
                </c:ext>
              </c:extLst>
            </c:dLbl>
            <c:dLbl>
              <c:idx val="211"/>
              <c:tx>
                <c:strRef>
                  <c:f>'/Users/el1goluj/Documents/ZURICH/PROJECTS/UPMEM/upmem-workloads/Microbenchmarks/AI/[ai_output.xlsx]ai_output (4)'!$J$213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{0843342A-135B-FE4F-982E-B33ACC27C23D}</c15:txfldGUID>
                      <c15:f>'/Users/el1goluj/Documents/ZURICH/PROJECTS/UPMEM/upmem-workloads/Microbenchmarks/AI/[ai_output.xlsx]ai_output (4)'!$J$213</c15:f>
                      <c15:dlblFieldTableCache>
                        <c:ptCount val="1"/>
                        <c:pt idx="0">
                          <c:v>4</c:v>
                        </c:pt>
                      </c15:dlblFieldTableCache>
                    </c15:dlblFTEntry>
                  </c15:dlblFieldTable>
                  <c15:showDataLabelsRange val="0"/>
                </c:ext>
                <c:ext xmlns:c16="http://schemas.microsoft.com/office/drawing/2014/chart" uri="{C3380CC4-5D6E-409C-BE32-E72D297353CC}">
                  <c16:uniqueId val="{000000D3-FF8B-5F4C-8BBF-ED4DE736661E}"/>
                </c:ext>
              </c:extLst>
            </c:dLbl>
            <c:dLbl>
              <c:idx val="212"/>
              <c:tx>
                <c:strRef>
                  <c:f>'/Users/el1goluj/Documents/ZURICH/PROJECTS/UPMEM/upmem-workloads/Microbenchmarks/AI/[ai_output.xlsx]ai_output (4)'!$J$214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{32AD34F3-BF84-6E49-939C-DA60BF8DACFE}</c15:txfldGUID>
                      <c15:f>'/Users/el1goluj/Documents/ZURICH/PROJECTS/UPMEM/upmem-workloads/Microbenchmarks/AI/[ai_output.xlsx]ai_output (4)'!$J$214</c15:f>
                      <c15:dlblFieldTableCache>
                        <c:ptCount val="1"/>
                        <c:pt idx="0">
                          <c:v>5</c:v>
                        </c:pt>
                      </c15:dlblFieldTableCache>
                    </c15:dlblFTEntry>
                  </c15:dlblFieldTable>
                  <c15:showDataLabelsRange val="0"/>
                </c:ext>
                <c:ext xmlns:c16="http://schemas.microsoft.com/office/drawing/2014/chart" uri="{C3380CC4-5D6E-409C-BE32-E72D297353CC}">
                  <c16:uniqueId val="{000000D4-FF8B-5F4C-8BBF-ED4DE736661E}"/>
                </c:ext>
              </c:extLst>
            </c:dLbl>
            <c:dLbl>
              <c:idx val="213"/>
              <c:tx>
                <c:strRef>
                  <c:f>'/Users/el1goluj/Documents/ZURICH/PROJECTS/UPMEM/upmem-workloads/Microbenchmarks/AI/[ai_output.xlsx]ai_output (4)'!$J$215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{58CCF481-1B66-9840-94DC-92F8802CFF29}</c15:txfldGUID>
                      <c15:f>'/Users/el1goluj/Documents/ZURICH/PROJECTS/UPMEM/upmem-workloads/Microbenchmarks/AI/[ai_output.xlsx]ai_output (4)'!$J$215</c15:f>
                      <c15:dlblFieldTableCache>
                        <c:ptCount val="1"/>
                        <c:pt idx="0">
                          <c:v>6</c:v>
                        </c:pt>
                      </c15:dlblFieldTableCache>
                    </c15:dlblFTEntry>
                  </c15:dlblFieldTable>
                  <c15:showDataLabelsRange val="0"/>
                </c:ext>
                <c:ext xmlns:c16="http://schemas.microsoft.com/office/drawing/2014/chart" uri="{C3380CC4-5D6E-409C-BE32-E72D297353CC}">
                  <c16:uniqueId val="{000000D5-FF8B-5F4C-8BBF-ED4DE736661E}"/>
                </c:ext>
              </c:extLst>
            </c:dLbl>
            <c:dLbl>
              <c:idx val="214"/>
              <c:tx>
                <c:strRef>
                  <c:f>'/Users/el1goluj/Documents/ZURICH/PROJECTS/UPMEM/upmem-workloads/Microbenchmarks/AI/[ai_output.xlsx]ai_output (4)'!$J$216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{D3AB1A21-D4F1-EB41-B71D-550956F2EAE4}</c15:txfldGUID>
                      <c15:f>'/Users/el1goluj/Documents/ZURICH/PROJECTS/UPMEM/upmem-workloads/Microbenchmarks/AI/[ai_output.xlsx]ai_output (4)'!$J$216</c15:f>
                      <c15:dlblFieldTableCache>
                        <c:ptCount val="1"/>
                        <c:pt idx="0">
                          <c:v>7</c:v>
                        </c:pt>
                      </c15:dlblFieldTableCache>
                    </c15:dlblFTEntry>
                  </c15:dlblFieldTable>
                  <c15:showDataLabelsRange val="0"/>
                </c:ext>
                <c:ext xmlns:c16="http://schemas.microsoft.com/office/drawing/2014/chart" uri="{C3380CC4-5D6E-409C-BE32-E72D297353CC}">
                  <c16:uniqueId val="{000000D6-FF8B-5F4C-8BBF-ED4DE736661E}"/>
                </c:ext>
              </c:extLst>
            </c:dLbl>
            <c:dLbl>
              <c:idx val="215"/>
              <c:tx>
                <c:strRef>
                  <c:f>'/Users/el1goluj/Documents/ZURICH/PROJECTS/UPMEM/upmem-workloads/Microbenchmarks/AI/[ai_output.xlsx]ai_output (4)'!$J$217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{09093333-3FC3-3A4D-8070-705DFA3D5FF8}</c15:txfldGUID>
                      <c15:f>'/Users/el1goluj/Documents/ZURICH/PROJECTS/UPMEM/upmem-workloads/Microbenchmarks/AI/[ai_output.xlsx]ai_output (4)'!$J$217</c15:f>
                      <c15:dlblFieldTableCache>
                        <c:ptCount val="1"/>
                        <c:pt idx="0">
                          <c:v>8</c:v>
                        </c:pt>
                      </c15:dlblFieldTableCache>
                    </c15:dlblFTEntry>
                  </c15:dlblFieldTable>
                  <c15:showDataLabelsRange val="0"/>
                </c:ext>
                <c:ext xmlns:c16="http://schemas.microsoft.com/office/drawing/2014/chart" uri="{C3380CC4-5D6E-409C-BE32-E72D297353CC}">
                  <c16:uniqueId val="{000000D7-FF8B-5F4C-8BBF-ED4DE736661E}"/>
                </c:ext>
              </c:extLst>
            </c:dLbl>
            <c:dLbl>
              <c:idx val="216"/>
              <c:tx>
                <c:strRef>
                  <c:f>'/Users/el1goluj/Documents/ZURICH/PROJECTS/UPMEM/upmem-workloads/Microbenchmarks/AI/[ai_output.xlsx]ai_output (4)'!$J$218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{4ECBEA26-7E63-D742-8DF3-03426DCD3EA9}</c15:txfldGUID>
                      <c15:f>'/Users/el1goluj/Documents/ZURICH/PROJECTS/UPMEM/upmem-workloads/Microbenchmarks/AI/[ai_output.xlsx]ai_output (4)'!$J$218</c15:f>
                      <c15:dlblFieldTableCache>
                        <c:ptCount val="1"/>
                        <c:pt idx="0">
                          <c:v>9</c:v>
                        </c:pt>
                      </c15:dlblFieldTableCache>
                    </c15:dlblFTEntry>
                  </c15:dlblFieldTable>
                  <c15:showDataLabelsRange val="0"/>
                </c:ext>
                <c:ext xmlns:c16="http://schemas.microsoft.com/office/drawing/2014/chart" uri="{C3380CC4-5D6E-409C-BE32-E72D297353CC}">
                  <c16:uniqueId val="{000000D8-FF8B-5F4C-8BBF-ED4DE736661E}"/>
                </c:ext>
              </c:extLst>
            </c:dLbl>
            <c:dLbl>
              <c:idx val="217"/>
              <c:tx>
                <c:strRef>
                  <c:f>'/Users/el1goluj/Documents/ZURICH/PROJECTS/UPMEM/upmem-workloads/Microbenchmarks/AI/[ai_output.xlsx]ai_output (4)'!$J$219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{4CE190FB-FEC4-D84C-9839-180C9A90934E}</c15:txfldGUID>
                      <c15:f>'/Users/el1goluj/Documents/ZURICH/PROJECTS/UPMEM/upmem-workloads/Microbenchmarks/AI/[ai_output.xlsx]ai_output (4)'!$J$219</c15:f>
                      <c15:dlblFieldTableCache>
                        <c:ptCount val="1"/>
                        <c:pt idx="0">
                          <c:v>10</c:v>
                        </c:pt>
                      </c15:dlblFieldTableCache>
                    </c15:dlblFTEntry>
                  </c15:dlblFieldTable>
                  <c15:showDataLabelsRange val="0"/>
                </c:ext>
                <c:ext xmlns:c16="http://schemas.microsoft.com/office/drawing/2014/chart" uri="{C3380CC4-5D6E-409C-BE32-E72D297353CC}">
                  <c16:uniqueId val="{000000D9-FF8B-5F4C-8BBF-ED4DE736661E}"/>
                </c:ext>
              </c:extLst>
            </c:dLbl>
            <c:dLbl>
              <c:idx val="218"/>
              <c:tx>
                <c:strRef>
                  <c:f>'/Users/el1goluj/Documents/ZURICH/PROJECTS/UPMEM/upmem-workloads/Microbenchmarks/AI/[ai_output.xlsx]ai_output (4)'!$J$220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{D7676229-7B58-0A48-9DFC-F78537DD90D2}</c15:txfldGUID>
                      <c15:f>'/Users/el1goluj/Documents/ZURICH/PROJECTS/UPMEM/upmem-workloads/Microbenchmarks/AI/[ai_output.xlsx]ai_output (4)'!$J$220</c15:f>
                      <c15:dlblFieldTableCache>
                        <c:ptCount val="1"/>
                        <c:pt idx="0">
                          <c:v>11</c:v>
                        </c:pt>
                      </c15:dlblFieldTableCache>
                    </c15:dlblFTEntry>
                  </c15:dlblFieldTable>
                  <c15:showDataLabelsRange val="0"/>
                </c:ext>
                <c:ext xmlns:c16="http://schemas.microsoft.com/office/drawing/2014/chart" uri="{C3380CC4-5D6E-409C-BE32-E72D297353CC}">
                  <c16:uniqueId val="{000000DA-FF8B-5F4C-8BBF-ED4DE736661E}"/>
                </c:ext>
              </c:extLst>
            </c:dLbl>
            <c:dLbl>
              <c:idx val="219"/>
              <c:tx>
                <c:strRef>
                  <c:f>'/Users/el1goluj/Documents/ZURICH/PROJECTS/UPMEM/upmem-workloads/Microbenchmarks/AI/[ai_output.xlsx]ai_output (4)'!$J$221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{6C259A00-C51F-EA4C-B626-5D5F4C232330}</c15:txfldGUID>
                      <c15:f>'/Users/el1goluj/Documents/ZURICH/PROJECTS/UPMEM/upmem-workloads/Microbenchmarks/AI/[ai_output.xlsx]ai_output (4)'!$J$221</c15:f>
                      <c15:dlblFieldTableCache>
                        <c:ptCount val="1"/>
                        <c:pt idx="0">
                          <c:v>12</c:v>
                        </c:pt>
                      </c15:dlblFieldTableCache>
                    </c15:dlblFTEntry>
                  </c15:dlblFieldTable>
                  <c15:showDataLabelsRange val="0"/>
                </c:ext>
                <c:ext xmlns:c16="http://schemas.microsoft.com/office/drawing/2014/chart" uri="{C3380CC4-5D6E-409C-BE32-E72D297353CC}">
                  <c16:uniqueId val="{000000DB-FF8B-5F4C-8BBF-ED4DE736661E}"/>
                </c:ext>
              </c:extLst>
            </c:dLbl>
            <c:dLbl>
              <c:idx val="220"/>
              <c:tx>
                <c:strRef>
                  <c:f>'/Users/el1goluj/Documents/ZURICH/PROJECTS/UPMEM/upmem-workloads/Microbenchmarks/AI/[ai_output.xlsx]ai_output (4)'!$J$222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{B897DFF4-58FD-5547-8D64-A10794D673F1}</c15:txfldGUID>
                      <c15:f>'/Users/el1goluj/Documents/ZURICH/PROJECTS/UPMEM/upmem-workloads/Microbenchmarks/AI/[ai_output.xlsx]ai_output (4)'!$J$222</c15:f>
                      <c15:dlblFieldTableCache>
                        <c:ptCount val="1"/>
                        <c:pt idx="0">
                          <c:v>13</c:v>
                        </c:pt>
                      </c15:dlblFieldTableCache>
                    </c15:dlblFTEntry>
                  </c15:dlblFieldTable>
                  <c15:showDataLabelsRange val="0"/>
                </c:ext>
                <c:ext xmlns:c16="http://schemas.microsoft.com/office/drawing/2014/chart" uri="{C3380CC4-5D6E-409C-BE32-E72D297353CC}">
                  <c16:uniqueId val="{000000DC-FF8B-5F4C-8BBF-ED4DE736661E}"/>
                </c:ext>
              </c:extLst>
            </c:dLbl>
            <c:dLbl>
              <c:idx val="221"/>
              <c:tx>
                <c:strRef>
                  <c:f>'/Users/el1goluj/Documents/ZURICH/PROJECTS/UPMEM/upmem-workloads/Microbenchmarks/AI/[ai_output.xlsx]ai_output (4)'!$J$223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{34567467-135B-6D41-8772-16ACB79EAC3A}</c15:txfldGUID>
                      <c15:f>'/Users/el1goluj/Documents/ZURICH/PROJECTS/UPMEM/upmem-workloads/Microbenchmarks/AI/[ai_output.xlsx]ai_output (4)'!$J$223</c15:f>
                      <c15:dlblFieldTableCache>
                        <c:ptCount val="1"/>
                        <c:pt idx="0">
                          <c:v>14</c:v>
                        </c:pt>
                      </c15:dlblFieldTableCache>
                    </c15:dlblFTEntry>
                  </c15:dlblFieldTable>
                  <c15:showDataLabelsRange val="0"/>
                </c:ext>
                <c:ext xmlns:c16="http://schemas.microsoft.com/office/drawing/2014/chart" uri="{C3380CC4-5D6E-409C-BE32-E72D297353CC}">
                  <c16:uniqueId val="{000000DD-FF8B-5F4C-8BBF-ED4DE736661E}"/>
                </c:ext>
              </c:extLst>
            </c:dLbl>
            <c:dLbl>
              <c:idx val="222"/>
              <c:tx>
                <c:strRef>
                  <c:f>'/Users/el1goluj/Documents/ZURICH/PROJECTS/UPMEM/upmem-workloads/Microbenchmarks/AI/[ai_output.xlsx]ai_output (4)'!$J$224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{77E447D9-6AE6-5244-91A9-CACC0209A06B}</c15:txfldGUID>
                      <c15:f>'/Users/el1goluj/Documents/ZURICH/PROJECTS/UPMEM/upmem-workloads/Microbenchmarks/AI/[ai_output.xlsx]ai_output (4)'!$J$224</c15:f>
                      <c15:dlblFieldTableCache>
                        <c:ptCount val="1"/>
                        <c:pt idx="0">
                          <c:v>15</c:v>
                        </c:pt>
                      </c15:dlblFieldTableCache>
                    </c15:dlblFTEntry>
                  </c15:dlblFieldTable>
                  <c15:showDataLabelsRange val="0"/>
                </c:ext>
                <c:ext xmlns:c16="http://schemas.microsoft.com/office/drawing/2014/chart" uri="{C3380CC4-5D6E-409C-BE32-E72D297353CC}">
                  <c16:uniqueId val="{000000DE-FF8B-5F4C-8BBF-ED4DE736661E}"/>
                </c:ext>
              </c:extLst>
            </c:dLbl>
            <c:dLbl>
              <c:idx val="223"/>
              <c:tx>
                <c:strRef>
                  <c:f>'/Users/el1goluj/Documents/ZURICH/PROJECTS/UPMEM/upmem-workloads/Microbenchmarks/AI/[ai_output.xlsx]ai_output (4)'!$J$225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{4370D318-ECE8-074E-B24B-EA6694BBEF11}</c15:txfldGUID>
                      <c15:f>'/Users/el1goluj/Documents/ZURICH/PROJECTS/UPMEM/upmem-workloads/Microbenchmarks/AI/[ai_output.xlsx]ai_output (4)'!$J$225</c15:f>
                      <c15:dlblFieldTableCache>
                        <c:ptCount val="1"/>
                        <c:pt idx="0">
                          <c:v>16</c:v>
                        </c:pt>
                      </c15:dlblFieldTableCache>
                    </c15:dlblFTEntry>
                  </c15:dlblFieldTable>
                  <c15:showDataLabelsRange val="0"/>
                </c:ext>
                <c:ext xmlns:c16="http://schemas.microsoft.com/office/drawing/2014/chart" uri="{C3380CC4-5D6E-409C-BE32-E72D297353CC}">
                  <c16:uniqueId val="{000000DF-FF8B-5F4C-8BBF-ED4DE736661E}"/>
                </c:ext>
              </c:extLst>
            </c:dLbl>
            <c:dLbl>
              <c:idx val="224"/>
              <c:tx>
                <c:strRef>
                  <c:f>'/Users/el1goluj/Documents/ZURICH/PROJECTS/UPMEM/upmem-workloads/Microbenchmarks/AI/[ai_output.xlsx]ai_output (4)'!$J$226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{0E64E94B-D941-5D40-8FB0-8036349C1BFB}</c15:txfldGUID>
                      <c15:f>'/Users/el1goluj/Documents/ZURICH/PROJECTS/UPMEM/upmem-workloads/Microbenchmarks/AI/[ai_output.xlsx]ai_output (4)'!$J$226</c15:f>
                      <c15:dlblFieldTableCache>
                        <c:ptCount val="1"/>
                        <c:pt idx="0">
                          <c:v>1</c:v>
                        </c:pt>
                      </c15:dlblFieldTableCache>
                    </c15:dlblFTEntry>
                  </c15:dlblFieldTable>
                  <c15:showDataLabelsRange val="0"/>
                </c:ext>
                <c:ext xmlns:c16="http://schemas.microsoft.com/office/drawing/2014/chart" uri="{C3380CC4-5D6E-409C-BE32-E72D297353CC}">
                  <c16:uniqueId val="{000000E0-FF8B-5F4C-8BBF-ED4DE736661E}"/>
                </c:ext>
              </c:extLst>
            </c:dLbl>
            <c:dLbl>
              <c:idx val="225"/>
              <c:tx>
                <c:strRef>
                  <c:f>'/Users/el1goluj/Documents/ZURICH/PROJECTS/UPMEM/upmem-workloads/Microbenchmarks/AI/[ai_output.xlsx]ai_output (4)'!$J$227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{8709D0FA-4166-5949-9473-BBE837AF7A37}</c15:txfldGUID>
                      <c15:f>'/Users/el1goluj/Documents/ZURICH/PROJECTS/UPMEM/upmem-workloads/Microbenchmarks/AI/[ai_output.xlsx]ai_output (4)'!$J$227</c15:f>
                      <c15:dlblFieldTableCache>
                        <c:ptCount val="1"/>
                        <c:pt idx="0">
                          <c:v>2</c:v>
                        </c:pt>
                      </c15:dlblFieldTableCache>
                    </c15:dlblFTEntry>
                  </c15:dlblFieldTable>
                  <c15:showDataLabelsRange val="0"/>
                </c:ext>
                <c:ext xmlns:c16="http://schemas.microsoft.com/office/drawing/2014/chart" uri="{C3380CC4-5D6E-409C-BE32-E72D297353CC}">
                  <c16:uniqueId val="{000000E1-FF8B-5F4C-8BBF-ED4DE736661E}"/>
                </c:ext>
              </c:extLst>
            </c:dLbl>
            <c:dLbl>
              <c:idx val="226"/>
              <c:tx>
                <c:strRef>
                  <c:f>'/Users/el1goluj/Documents/ZURICH/PROJECTS/UPMEM/upmem-workloads/Microbenchmarks/AI/[ai_output.xlsx]ai_output (4)'!$J$228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{BE3F4348-142C-7449-B62C-ED32007A3ED3}</c15:txfldGUID>
                      <c15:f>'/Users/el1goluj/Documents/ZURICH/PROJECTS/UPMEM/upmem-workloads/Microbenchmarks/AI/[ai_output.xlsx]ai_output (4)'!$J$228</c15:f>
                      <c15:dlblFieldTableCache>
                        <c:ptCount val="1"/>
                        <c:pt idx="0">
                          <c:v>3</c:v>
                        </c:pt>
                      </c15:dlblFieldTableCache>
                    </c15:dlblFTEntry>
                  </c15:dlblFieldTable>
                  <c15:showDataLabelsRange val="0"/>
                </c:ext>
                <c:ext xmlns:c16="http://schemas.microsoft.com/office/drawing/2014/chart" uri="{C3380CC4-5D6E-409C-BE32-E72D297353CC}">
                  <c16:uniqueId val="{000000E2-FF8B-5F4C-8BBF-ED4DE736661E}"/>
                </c:ext>
              </c:extLst>
            </c:dLbl>
            <c:dLbl>
              <c:idx val="227"/>
              <c:tx>
                <c:strRef>
                  <c:f>'/Users/el1goluj/Documents/ZURICH/PROJECTS/UPMEM/upmem-workloads/Microbenchmarks/AI/[ai_output.xlsx]ai_output (4)'!$J$229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{2B2897BA-59B7-E94D-8CE2-36FE3B8323CE}</c15:txfldGUID>
                      <c15:f>'/Users/el1goluj/Documents/ZURICH/PROJECTS/UPMEM/upmem-workloads/Microbenchmarks/AI/[ai_output.xlsx]ai_output (4)'!$J$229</c15:f>
                      <c15:dlblFieldTableCache>
                        <c:ptCount val="1"/>
                        <c:pt idx="0">
                          <c:v>4</c:v>
                        </c:pt>
                      </c15:dlblFieldTableCache>
                    </c15:dlblFTEntry>
                  </c15:dlblFieldTable>
                  <c15:showDataLabelsRange val="0"/>
                </c:ext>
                <c:ext xmlns:c16="http://schemas.microsoft.com/office/drawing/2014/chart" uri="{C3380CC4-5D6E-409C-BE32-E72D297353CC}">
                  <c16:uniqueId val="{000000E3-FF8B-5F4C-8BBF-ED4DE736661E}"/>
                </c:ext>
              </c:extLst>
            </c:dLbl>
            <c:dLbl>
              <c:idx val="228"/>
              <c:tx>
                <c:strRef>
                  <c:f>'/Users/el1goluj/Documents/ZURICH/PROJECTS/UPMEM/upmem-workloads/Microbenchmarks/AI/[ai_output.xlsx]ai_output (4)'!$J$230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{42D96A30-12C4-E94C-802B-61C042B7ED82}</c15:txfldGUID>
                      <c15:f>'/Users/el1goluj/Documents/ZURICH/PROJECTS/UPMEM/upmem-workloads/Microbenchmarks/AI/[ai_output.xlsx]ai_output (4)'!$J$230</c15:f>
                      <c15:dlblFieldTableCache>
                        <c:ptCount val="1"/>
                        <c:pt idx="0">
                          <c:v>5</c:v>
                        </c:pt>
                      </c15:dlblFieldTableCache>
                    </c15:dlblFTEntry>
                  </c15:dlblFieldTable>
                  <c15:showDataLabelsRange val="0"/>
                </c:ext>
                <c:ext xmlns:c16="http://schemas.microsoft.com/office/drawing/2014/chart" uri="{C3380CC4-5D6E-409C-BE32-E72D297353CC}">
                  <c16:uniqueId val="{000000E4-FF8B-5F4C-8BBF-ED4DE736661E}"/>
                </c:ext>
              </c:extLst>
            </c:dLbl>
            <c:dLbl>
              <c:idx val="229"/>
              <c:tx>
                <c:strRef>
                  <c:f>'/Users/el1goluj/Documents/ZURICH/PROJECTS/UPMEM/upmem-workloads/Microbenchmarks/AI/[ai_output.xlsx]ai_output (4)'!$J$231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{1BB8BBD0-5D29-9C42-A8FF-E5C9D022B1D2}</c15:txfldGUID>
                      <c15:f>'/Users/el1goluj/Documents/ZURICH/PROJECTS/UPMEM/upmem-workloads/Microbenchmarks/AI/[ai_output.xlsx]ai_output (4)'!$J$231</c15:f>
                      <c15:dlblFieldTableCache>
                        <c:ptCount val="1"/>
                        <c:pt idx="0">
                          <c:v>6</c:v>
                        </c:pt>
                      </c15:dlblFieldTableCache>
                    </c15:dlblFTEntry>
                  </c15:dlblFieldTable>
                  <c15:showDataLabelsRange val="0"/>
                </c:ext>
                <c:ext xmlns:c16="http://schemas.microsoft.com/office/drawing/2014/chart" uri="{C3380CC4-5D6E-409C-BE32-E72D297353CC}">
                  <c16:uniqueId val="{000000E5-FF8B-5F4C-8BBF-ED4DE736661E}"/>
                </c:ext>
              </c:extLst>
            </c:dLbl>
            <c:dLbl>
              <c:idx val="230"/>
              <c:tx>
                <c:strRef>
                  <c:f>'/Users/el1goluj/Documents/ZURICH/PROJECTS/UPMEM/upmem-workloads/Microbenchmarks/AI/[ai_output.xlsx]ai_output (4)'!$J$232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{78A72CC3-3C95-9340-9834-B532025B544F}</c15:txfldGUID>
                      <c15:f>'/Users/el1goluj/Documents/ZURICH/PROJECTS/UPMEM/upmem-workloads/Microbenchmarks/AI/[ai_output.xlsx]ai_output (4)'!$J$232</c15:f>
                      <c15:dlblFieldTableCache>
                        <c:ptCount val="1"/>
                        <c:pt idx="0">
                          <c:v>7</c:v>
                        </c:pt>
                      </c15:dlblFieldTableCache>
                    </c15:dlblFTEntry>
                  </c15:dlblFieldTable>
                  <c15:showDataLabelsRange val="0"/>
                </c:ext>
                <c:ext xmlns:c16="http://schemas.microsoft.com/office/drawing/2014/chart" uri="{C3380CC4-5D6E-409C-BE32-E72D297353CC}">
                  <c16:uniqueId val="{000000E6-FF8B-5F4C-8BBF-ED4DE736661E}"/>
                </c:ext>
              </c:extLst>
            </c:dLbl>
            <c:dLbl>
              <c:idx val="231"/>
              <c:tx>
                <c:strRef>
                  <c:f>'/Users/el1goluj/Documents/ZURICH/PROJECTS/UPMEM/upmem-workloads/Microbenchmarks/AI/[ai_output.xlsx]ai_output (4)'!$J$233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{C3FF4D7C-E3C6-A542-90CE-37919B408DA9}</c15:txfldGUID>
                      <c15:f>'/Users/el1goluj/Documents/ZURICH/PROJECTS/UPMEM/upmem-workloads/Microbenchmarks/AI/[ai_output.xlsx]ai_output (4)'!$J$233</c15:f>
                      <c15:dlblFieldTableCache>
                        <c:ptCount val="1"/>
                        <c:pt idx="0">
                          <c:v>8</c:v>
                        </c:pt>
                      </c15:dlblFieldTableCache>
                    </c15:dlblFTEntry>
                  </c15:dlblFieldTable>
                  <c15:showDataLabelsRange val="0"/>
                </c:ext>
                <c:ext xmlns:c16="http://schemas.microsoft.com/office/drawing/2014/chart" uri="{C3380CC4-5D6E-409C-BE32-E72D297353CC}">
                  <c16:uniqueId val="{000000E7-FF8B-5F4C-8BBF-ED4DE736661E}"/>
                </c:ext>
              </c:extLst>
            </c:dLbl>
            <c:dLbl>
              <c:idx val="232"/>
              <c:tx>
                <c:strRef>
                  <c:f>'/Users/el1goluj/Documents/ZURICH/PROJECTS/UPMEM/upmem-workloads/Microbenchmarks/AI/[ai_output.xlsx]ai_output (4)'!$J$234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{B7C284F0-CA98-C946-A15E-3C2070F39C4F}</c15:txfldGUID>
                      <c15:f>'/Users/el1goluj/Documents/ZURICH/PROJECTS/UPMEM/upmem-workloads/Microbenchmarks/AI/[ai_output.xlsx]ai_output (4)'!$J$234</c15:f>
                      <c15:dlblFieldTableCache>
                        <c:ptCount val="1"/>
                        <c:pt idx="0">
                          <c:v>9</c:v>
                        </c:pt>
                      </c15:dlblFieldTableCache>
                    </c15:dlblFTEntry>
                  </c15:dlblFieldTable>
                  <c15:showDataLabelsRange val="0"/>
                </c:ext>
                <c:ext xmlns:c16="http://schemas.microsoft.com/office/drawing/2014/chart" uri="{C3380CC4-5D6E-409C-BE32-E72D297353CC}">
                  <c16:uniqueId val="{000000E8-FF8B-5F4C-8BBF-ED4DE736661E}"/>
                </c:ext>
              </c:extLst>
            </c:dLbl>
            <c:dLbl>
              <c:idx val="233"/>
              <c:tx>
                <c:strRef>
                  <c:f>'/Users/el1goluj/Documents/ZURICH/PROJECTS/UPMEM/upmem-workloads/Microbenchmarks/AI/[ai_output.xlsx]ai_output (4)'!$J$235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{4EDFA279-10B1-3F45-BBC4-BACE7CB0EA3D}</c15:txfldGUID>
                      <c15:f>'/Users/el1goluj/Documents/ZURICH/PROJECTS/UPMEM/upmem-workloads/Microbenchmarks/AI/[ai_output.xlsx]ai_output (4)'!$J$235</c15:f>
                      <c15:dlblFieldTableCache>
                        <c:ptCount val="1"/>
                        <c:pt idx="0">
                          <c:v>10</c:v>
                        </c:pt>
                      </c15:dlblFieldTableCache>
                    </c15:dlblFTEntry>
                  </c15:dlblFieldTable>
                  <c15:showDataLabelsRange val="0"/>
                </c:ext>
                <c:ext xmlns:c16="http://schemas.microsoft.com/office/drawing/2014/chart" uri="{C3380CC4-5D6E-409C-BE32-E72D297353CC}">
                  <c16:uniqueId val="{000000E9-FF8B-5F4C-8BBF-ED4DE736661E}"/>
                </c:ext>
              </c:extLst>
            </c:dLbl>
            <c:dLbl>
              <c:idx val="234"/>
              <c:tx>
                <c:strRef>
                  <c:f>'/Users/el1goluj/Documents/ZURICH/PROJECTS/UPMEM/upmem-workloads/Microbenchmarks/AI/[ai_output.xlsx]ai_output (4)'!$J$236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{31DF876E-D0E7-E342-A230-AC88BA6F4C28}</c15:txfldGUID>
                      <c15:f>'/Users/el1goluj/Documents/ZURICH/PROJECTS/UPMEM/upmem-workloads/Microbenchmarks/AI/[ai_output.xlsx]ai_output (4)'!$J$236</c15:f>
                      <c15:dlblFieldTableCache>
                        <c:ptCount val="1"/>
                        <c:pt idx="0">
                          <c:v>11</c:v>
                        </c:pt>
                      </c15:dlblFieldTableCache>
                    </c15:dlblFTEntry>
                  </c15:dlblFieldTable>
                  <c15:showDataLabelsRange val="0"/>
                </c:ext>
                <c:ext xmlns:c16="http://schemas.microsoft.com/office/drawing/2014/chart" uri="{C3380CC4-5D6E-409C-BE32-E72D297353CC}">
                  <c16:uniqueId val="{000000EA-FF8B-5F4C-8BBF-ED4DE736661E}"/>
                </c:ext>
              </c:extLst>
            </c:dLbl>
            <c:dLbl>
              <c:idx val="235"/>
              <c:tx>
                <c:strRef>
                  <c:f>'/Users/el1goluj/Documents/ZURICH/PROJECTS/UPMEM/upmem-workloads/Microbenchmarks/AI/[ai_output.xlsx]ai_output (4)'!$J$237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{6352BDA3-E22B-9B47-97C8-8D5F1833AEBC}</c15:txfldGUID>
                      <c15:f>'/Users/el1goluj/Documents/ZURICH/PROJECTS/UPMEM/upmem-workloads/Microbenchmarks/AI/[ai_output.xlsx]ai_output (4)'!$J$237</c15:f>
                      <c15:dlblFieldTableCache>
                        <c:ptCount val="1"/>
                        <c:pt idx="0">
                          <c:v>12</c:v>
                        </c:pt>
                      </c15:dlblFieldTableCache>
                    </c15:dlblFTEntry>
                  </c15:dlblFieldTable>
                  <c15:showDataLabelsRange val="0"/>
                </c:ext>
                <c:ext xmlns:c16="http://schemas.microsoft.com/office/drawing/2014/chart" uri="{C3380CC4-5D6E-409C-BE32-E72D297353CC}">
                  <c16:uniqueId val="{000000EB-FF8B-5F4C-8BBF-ED4DE736661E}"/>
                </c:ext>
              </c:extLst>
            </c:dLbl>
            <c:dLbl>
              <c:idx val="236"/>
              <c:tx>
                <c:strRef>
                  <c:f>'/Users/el1goluj/Documents/ZURICH/PROJECTS/UPMEM/upmem-workloads/Microbenchmarks/AI/[ai_output.xlsx]ai_output (4)'!$J$238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{80220D1D-9CF1-374F-8A04-D3224091FF63}</c15:txfldGUID>
                      <c15:f>'/Users/el1goluj/Documents/ZURICH/PROJECTS/UPMEM/upmem-workloads/Microbenchmarks/AI/[ai_output.xlsx]ai_output (4)'!$J$238</c15:f>
                      <c15:dlblFieldTableCache>
                        <c:ptCount val="1"/>
                        <c:pt idx="0">
                          <c:v>13</c:v>
                        </c:pt>
                      </c15:dlblFieldTableCache>
                    </c15:dlblFTEntry>
                  </c15:dlblFieldTable>
                  <c15:showDataLabelsRange val="0"/>
                </c:ext>
                <c:ext xmlns:c16="http://schemas.microsoft.com/office/drawing/2014/chart" uri="{C3380CC4-5D6E-409C-BE32-E72D297353CC}">
                  <c16:uniqueId val="{000000EC-FF8B-5F4C-8BBF-ED4DE736661E}"/>
                </c:ext>
              </c:extLst>
            </c:dLbl>
            <c:dLbl>
              <c:idx val="237"/>
              <c:tx>
                <c:strRef>
                  <c:f>'/Users/el1goluj/Documents/ZURICH/PROJECTS/UPMEM/upmem-workloads/Microbenchmarks/AI/[ai_output.xlsx]ai_output (4)'!$J$239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{98C4115F-1126-DE4B-973C-766CDC8E3030}</c15:txfldGUID>
                      <c15:f>'/Users/el1goluj/Documents/ZURICH/PROJECTS/UPMEM/upmem-workloads/Microbenchmarks/AI/[ai_output.xlsx]ai_output (4)'!$J$239</c15:f>
                      <c15:dlblFieldTableCache>
                        <c:ptCount val="1"/>
                        <c:pt idx="0">
                          <c:v>14</c:v>
                        </c:pt>
                      </c15:dlblFieldTableCache>
                    </c15:dlblFTEntry>
                  </c15:dlblFieldTable>
                  <c15:showDataLabelsRange val="0"/>
                </c:ext>
                <c:ext xmlns:c16="http://schemas.microsoft.com/office/drawing/2014/chart" uri="{C3380CC4-5D6E-409C-BE32-E72D297353CC}">
                  <c16:uniqueId val="{000000ED-FF8B-5F4C-8BBF-ED4DE736661E}"/>
                </c:ext>
              </c:extLst>
            </c:dLbl>
            <c:dLbl>
              <c:idx val="238"/>
              <c:tx>
                <c:strRef>
                  <c:f>'/Users/el1goluj/Documents/ZURICH/PROJECTS/UPMEM/upmem-workloads/Microbenchmarks/AI/[ai_output.xlsx]ai_output (4)'!$J$240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{3D30997B-CBEB-A041-A224-9432BD0158A9}</c15:txfldGUID>
                      <c15:f>'/Users/el1goluj/Documents/ZURICH/PROJECTS/UPMEM/upmem-workloads/Microbenchmarks/AI/[ai_output.xlsx]ai_output (4)'!$J$240</c15:f>
                      <c15:dlblFieldTableCache>
                        <c:ptCount val="1"/>
                        <c:pt idx="0">
                          <c:v>15</c:v>
                        </c:pt>
                      </c15:dlblFieldTableCache>
                    </c15:dlblFTEntry>
                  </c15:dlblFieldTable>
                  <c15:showDataLabelsRange val="0"/>
                </c:ext>
                <c:ext xmlns:c16="http://schemas.microsoft.com/office/drawing/2014/chart" uri="{C3380CC4-5D6E-409C-BE32-E72D297353CC}">
                  <c16:uniqueId val="{000000EE-FF8B-5F4C-8BBF-ED4DE736661E}"/>
                </c:ext>
              </c:extLst>
            </c:dLbl>
            <c:dLbl>
              <c:idx val="239"/>
              <c:tx>
                <c:strRef>
                  <c:f>'/Users/el1goluj/Documents/ZURICH/PROJECTS/UPMEM/upmem-workloads/Microbenchmarks/AI/[ai_output.xlsx]ai_output (4)'!$J$241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{B6E3305F-B636-B646-9885-BD8FFF8C062A}</c15:txfldGUID>
                      <c15:f>'/Users/el1goluj/Documents/ZURICH/PROJECTS/UPMEM/upmem-workloads/Microbenchmarks/AI/[ai_output.xlsx]ai_output (4)'!$J$241</c15:f>
                      <c15:dlblFieldTableCache>
                        <c:ptCount val="1"/>
                        <c:pt idx="0">
                          <c:v>16</c:v>
                        </c:pt>
                      </c15:dlblFieldTableCache>
                    </c15:dlblFTEntry>
                  </c15:dlblFieldTable>
                  <c15:showDataLabelsRange val="0"/>
                </c:ext>
                <c:ext xmlns:c16="http://schemas.microsoft.com/office/drawing/2014/chart" uri="{C3380CC4-5D6E-409C-BE32-E72D297353CC}">
                  <c16:uniqueId val="{000000EF-FF8B-5F4C-8BBF-ED4DE736661E}"/>
                </c:ext>
              </c:extLst>
            </c:dLbl>
            <c:dLbl>
              <c:idx val="240"/>
              <c:tx>
                <c:strRef>
                  <c:f>'/Users/el1goluj/Documents/ZURICH/PROJECTS/UPMEM/upmem-workloads/Microbenchmarks/AI/[ai_output.xlsx]ai_output (4)'!$J$242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{3D5C4F0F-66DA-8142-8065-E61E8C279E51}</c15:txfldGUID>
                      <c15:f>'/Users/el1goluj/Documents/ZURICH/PROJECTS/UPMEM/upmem-workloads/Microbenchmarks/AI/[ai_output.xlsx]ai_output (4)'!$J$242</c15:f>
                      <c15:dlblFieldTableCache>
                        <c:ptCount val="1"/>
                        <c:pt idx="0">
                          <c:v>1</c:v>
                        </c:pt>
                      </c15:dlblFieldTableCache>
                    </c15:dlblFTEntry>
                  </c15:dlblFieldTable>
                  <c15:showDataLabelsRange val="0"/>
                </c:ext>
                <c:ext xmlns:c16="http://schemas.microsoft.com/office/drawing/2014/chart" uri="{C3380CC4-5D6E-409C-BE32-E72D297353CC}">
                  <c16:uniqueId val="{000000F0-FF8B-5F4C-8BBF-ED4DE736661E}"/>
                </c:ext>
              </c:extLst>
            </c:dLbl>
            <c:dLbl>
              <c:idx val="241"/>
              <c:tx>
                <c:strRef>
                  <c:f>'/Users/el1goluj/Documents/ZURICH/PROJECTS/UPMEM/upmem-workloads/Microbenchmarks/AI/[ai_output.xlsx]ai_output (4)'!$J$243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{413A2821-B773-4D4B-8CDB-ADACFA836E72}</c15:txfldGUID>
                      <c15:f>'/Users/el1goluj/Documents/ZURICH/PROJECTS/UPMEM/upmem-workloads/Microbenchmarks/AI/[ai_output.xlsx]ai_output (4)'!$J$243</c15:f>
                      <c15:dlblFieldTableCache>
                        <c:ptCount val="1"/>
                        <c:pt idx="0">
                          <c:v>2</c:v>
                        </c:pt>
                      </c15:dlblFieldTableCache>
                    </c15:dlblFTEntry>
                  </c15:dlblFieldTable>
                  <c15:showDataLabelsRange val="0"/>
                </c:ext>
                <c:ext xmlns:c16="http://schemas.microsoft.com/office/drawing/2014/chart" uri="{C3380CC4-5D6E-409C-BE32-E72D297353CC}">
                  <c16:uniqueId val="{000000F1-FF8B-5F4C-8BBF-ED4DE736661E}"/>
                </c:ext>
              </c:extLst>
            </c:dLbl>
            <c:dLbl>
              <c:idx val="242"/>
              <c:tx>
                <c:strRef>
                  <c:f>'/Users/el1goluj/Documents/ZURICH/PROJECTS/UPMEM/upmem-workloads/Microbenchmarks/AI/[ai_output.xlsx]ai_output (4)'!$J$244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{E21C3750-2BC1-9141-8D5A-D3B566D3FBED}</c15:txfldGUID>
                      <c15:f>'/Users/el1goluj/Documents/ZURICH/PROJECTS/UPMEM/upmem-workloads/Microbenchmarks/AI/[ai_output.xlsx]ai_output (4)'!$J$244</c15:f>
                      <c15:dlblFieldTableCache>
                        <c:ptCount val="1"/>
                        <c:pt idx="0">
                          <c:v>3</c:v>
                        </c:pt>
                      </c15:dlblFieldTableCache>
                    </c15:dlblFTEntry>
                  </c15:dlblFieldTable>
                  <c15:showDataLabelsRange val="0"/>
                </c:ext>
                <c:ext xmlns:c16="http://schemas.microsoft.com/office/drawing/2014/chart" uri="{C3380CC4-5D6E-409C-BE32-E72D297353CC}">
                  <c16:uniqueId val="{000000F2-FF8B-5F4C-8BBF-ED4DE736661E}"/>
                </c:ext>
              </c:extLst>
            </c:dLbl>
            <c:dLbl>
              <c:idx val="243"/>
              <c:tx>
                <c:strRef>
                  <c:f>'/Users/el1goluj/Documents/ZURICH/PROJECTS/UPMEM/upmem-workloads/Microbenchmarks/AI/[ai_output.xlsx]ai_output (4)'!$J$245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{2CC45654-1162-254F-837B-95A0977D7A10}</c15:txfldGUID>
                      <c15:f>'/Users/el1goluj/Documents/ZURICH/PROJECTS/UPMEM/upmem-workloads/Microbenchmarks/AI/[ai_output.xlsx]ai_output (4)'!$J$245</c15:f>
                      <c15:dlblFieldTableCache>
                        <c:ptCount val="1"/>
                        <c:pt idx="0">
                          <c:v>4</c:v>
                        </c:pt>
                      </c15:dlblFieldTableCache>
                    </c15:dlblFTEntry>
                  </c15:dlblFieldTable>
                  <c15:showDataLabelsRange val="0"/>
                </c:ext>
                <c:ext xmlns:c16="http://schemas.microsoft.com/office/drawing/2014/chart" uri="{C3380CC4-5D6E-409C-BE32-E72D297353CC}">
                  <c16:uniqueId val="{000000F3-FF8B-5F4C-8BBF-ED4DE736661E}"/>
                </c:ext>
              </c:extLst>
            </c:dLbl>
            <c:dLbl>
              <c:idx val="244"/>
              <c:tx>
                <c:strRef>
                  <c:f>'/Users/el1goluj/Documents/ZURICH/PROJECTS/UPMEM/upmem-workloads/Microbenchmarks/AI/[ai_output.xlsx]ai_output (4)'!$J$246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{DF60B7B2-6330-2549-A962-3A9B1E103304}</c15:txfldGUID>
                      <c15:f>'/Users/el1goluj/Documents/ZURICH/PROJECTS/UPMEM/upmem-workloads/Microbenchmarks/AI/[ai_output.xlsx]ai_output (4)'!$J$246</c15:f>
                      <c15:dlblFieldTableCache>
                        <c:ptCount val="1"/>
                        <c:pt idx="0">
                          <c:v>5</c:v>
                        </c:pt>
                      </c15:dlblFieldTableCache>
                    </c15:dlblFTEntry>
                  </c15:dlblFieldTable>
                  <c15:showDataLabelsRange val="0"/>
                </c:ext>
                <c:ext xmlns:c16="http://schemas.microsoft.com/office/drawing/2014/chart" uri="{C3380CC4-5D6E-409C-BE32-E72D297353CC}">
                  <c16:uniqueId val="{000000F4-FF8B-5F4C-8BBF-ED4DE736661E}"/>
                </c:ext>
              </c:extLst>
            </c:dLbl>
            <c:dLbl>
              <c:idx val="245"/>
              <c:tx>
                <c:strRef>
                  <c:f>'/Users/el1goluj/Documents/ZURICH/PROJECTS/UPMEM/upmem-workloads/Microbenchmarks/AI/[ai_output.xlsx]ai_output (4)'!$J$247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{2538C416-D77F-254A-8A4D-8619E2C7D0C6}</c15:txfldGUID>
                      <c15:f>'/Users/el1goluj/Documents/ZURICH/PROJECTS/UPMEM/upmem-workloads/Microbenchmarks/AI/[ai_output.xlsx]ai_output (4)'!$J$247</c15:f>
                      <c15:dlblFieldTableCache>
                        <c:ptCount val="1"/>
                        <c:pt idx="0">
                          <c:v>6</c:v>
                        </c:pt>
                      </c15:dlblFieldTableCache>
                    </c15:dlblFTEntry>
                  </c15:dlblFieldTable>
                  <c15:showDataLabelsRange val="0"/>
                </c:ext>
                <c:ext xmlns:c16="http://schemas.microsoft.com/office/drawing/2014/chart" uri="{C3380CC4-5D6E-409C-BE32-E72D297353CC}">
                  <c16:uniqueId val="{000000F5-FF8B-5F4C-8BBF-ED4DE736661E}"/>
                </c:ext>
              </c:extLst>
            </c:dLbl>
            <c:dLbl>
              <c:idx val="246"/>
              <c:tx>
                <c:strRef>
                  <c:f>'/Users/el1goluj/Documents/ZURICH/PROJECTS/UPMEM/upmem-workloads/Microbenchmarks/AI/[ai_output.xlsx]ai_output (4)'!$J$248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{47511A65-882D-A848-8C7E-FA29DADD81E7}</c15:txfldGUID>
                      <c15:f>'/Users/el1goluj/Documents/ZURICH/PROJECTS/UPMEM/upmem-workloads/Microbenchmarks/AI/[ai_output.xlsx]ai_output (4)'!$J$248</c15:f>
                      <c15:dlblFieldTableCache>
                        <c:ptCount val="1"/>
                        <c:pt idx="0">
                          <c:v>7</c:v>
                        </c:pt>
                      </c15:dlblFieldTableCache>
                    </c15:dlblFTEntry>
                  </c15:dlblFieldTable>
                  <c15:showDataLabelsRange val="0"/>
                </c:ext>
                <c:ext xmlns:c16="http://schemas.microsoft.com/office/drawing/2014/chart" uri="{C3380CC4-5D6E-409C-BE32-E72D297353CC}">
                  <c16:uniqueId val="{000000F6-FF8B-5F4C-8BBF-ED4DE736661E}"/>
                </c:ext>
              </c:extLst>
            </c:dLbl>
            <c:dLbl>
              <c:idx val="247"/>
              <c:tx>
                <c:strRef>
                  <c:f>'/Users/el1goluj/Documents/ZURICH/PROJECTS/UPMEM/upmem-workloads/Microbenchmarks/AI/[ai_output.xlsx]ai_output (4)'!$J$249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{4A73A997-FEE5-B643-AA56-DB511915D532}</c15:txfldGUID>
                      <c15:f>'/Users/el1goluj/Documents/ZURICH/PROJECTS/UPMEM/upmem-workloads/Microbenchmarks/AI/[ai_output.xlsx]ai_output (4)'!$J$249</c15:f>
                      <c15:dlblFieldTableCache>
                        <c:ptCount val="1"/>
                        <c:pt idx="0">
                          <c:v>8</c:v>
                        </c:pt>
                      </c15:dlblFieldTableCache>
                    </c15:dlblFTEntry>
                  </c15:dlblFieldTable>
                  <c15:showDataLabelsRange val="0"/>
                </c:ext>
                <c:ext xmlns:c16="http://schemas.microsoft.com/office/drawing/2014/chart" uri="{C3380CC4-5D6E-409C-BE32-E72D297353CC}">
                  <c16:uniqueId val="{000000F7-FF8B-5F4C-8BBF-ED4DE736661E}"/>
                </c:ext>
              </c:extLst>
            </c:dLbl>
            <c:dLbl>
              <c:idx val="248"/>
              <c:tx>
                <c:strRef>
                  <c:f>'/Users/el1goluj/Documents/ZURICH/PROJECTS/UPMEM/upmem-workloads/Microbenchmarks/AI/[ai_output.xlsx]ai_output (4)'!$J$250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{1C516A5D-C990-E14C-88F9-0E614B101C57}</c15:txfldGUID>
                      <c15:f>'/Users/el1goluj/Documents/ZURICH/PROJECTS/UPMEM/upmem-workloads/Microbenchmarks/AI/[ai_output.xlsx]ai_output (4)'!$J$250</c15:f>
                      <c15:dlblFieldTableCache>
                        <c:ptCount val="1"/>
                        <c:pt idx="0">
                          <c:v>9</c:v>
                        </c:pt>
                      </c15:dlblFieldTableCache>
                    </c15:dlblFTEntry>
                  </c15:dlblFieldTable>
                  <c15:showDataLabelsRange val="0"/>
                </c:ext>
                <c:ext xmlns:c16="http://schemas.microsoft.com/office/drawing/2014/chart" uri="{C3380CC4-5D6E-409C-BE32-E72D297353CC}">
                  <c16:uniqueId val="{000000F8-FF8B-5F4C-8BBF-ED4DE736661E}"/>
                </c:ext>
              </c:extLst>
            </c:dLbl>
            <c:dLbl>
              <c:idx val="249"/>
              <c:tx>
                <c:strRef>
                  <c:f>'/Users/el1goluj/Documents/ZURICH/PROJECTS/UPMEM/upmem-workloads/Microbenchmarks/AI/[ai_output.xlsx]ai_output (4)'!$J$251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{17F30C2D-E572-4A41-88C1-8C68E044BB92}</c15:txfldGUID>
                      <c15:f>'/Users/el1goluj/Documents/ZURICH/PROJECTS/UPMEM/upmem-workloads/Microbenchmarks/AI/[ai_output.xlsx]ai_output (4)'!$J$251</c15:f>
                      <c15:dlblFieldTableCache>
                        <c:ptCount val="1"/>
                        <c:pt idx="0">
                          <c:v>10</c:v>
                        </c:pt>
                      </c15:dlblFieldTableCache>
                    </c15:dlblFTEntry>
                  </c15:dlblFieldTable>
                  <c15:showDataLabelsRange val="0"/>
                </c:ext>
                <c:ext xmlns:c16="http://schemas.microsoft.com/office/drawing/2014/chart" uri="{C3380CC4-5D6E-409C-BE32-E72D297353CC}">
                  <c16:uniqueId val="{000000F9-FF8B-5F4C-8BBF-ED4DE736661E}"/>
                </c:ext>
              </c:extLst>
            </c:dLbl>
            <c:dLbl>
              <c:idx val="250"/>
              <c:tx>
                <c:strRef>
                  <c:f>'/Users/el1goluj/Documents/ZURICH/PROJECTS/UPMEM/upmem-workloads/Microbenchmarks/AI/[ai_output.xlsx]ai_output (4)'!$J$252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{23AE872B-9AA8-E747-A129-F9D3635C9EC0}</c15:txfldGUID>
                      <c15:f>'/Users/el1goluj/Documents/ZURICH/PROJECTS/UPMEM/upmem-workloads/Microbenchmarks/AI/[ai_output.xlsx]ai_output (4)'!$J$252</c15:f>
                      <c15:dlblFieldTableCache>
                        <c:ptCount val="1"/>
                        <c:pt idx="0">
                          <c:v>11</c:v>
                        </c:pt>
                      </c15:dlblFieldTableCache>
                    </c15:dlblFTEntry>
                  </c15:dlblFieldTable>
                  <c15:showDataLabelsRange val="0"/>
                </c:ext>
                <c:ext xmlns:c16="http://schemas.microsoft.com/office/drawing/2014/chart" uri="{C3380CC4-5D6E-409C-BE32-E72D297353CC}">
                  <c16:uniqueId val="{000000FA-FF8B-5F4C-8BBF-ED4DE736661E}"/>
                </c:ext>
              </c:extLst>
            </c:dLbl>
            <c:dLbl>
              <c:idx val="251"/>
              <c:tx>
                <c:strRef>
                  <c:f>'/Users/el1goluj/Documents/ZURICH/PROJECTS/UPMEM/upmem-workloads/Microbenchmarks/AI/[ai_output.xlsx]ai_output (4)'!$J$253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{38276A7D-2A68-954A-8263-C5E38B24033B}</c15:txfldGUID>
                      <c15:f>'/Users/el1goluj/Documents/ZURICH/PROJECTS/UPMEM/upmem-workloads/Microbenchmarks/AI/[ai_output.xlsx]ai_output (4)'!$J$253</c15:f>
                      <c15:dlblFieldTableCache>
                        <c:ptCount val="1"/>
                        <c:pt idx="0">
                          <c:v>12</c:v>
                        </c:pt>
                      </c15:dlblFieldTableCache>
                    </c15:dlblFTEntry>
                  </c15:dlblFieldTable>
                  <c15:showDataLabelsRange val="0"/>
                </c:ext>
                <c:ext xmlns:c16="http://schemas.microsoft.com/office/drawing/2014/chart" uri="{C3380CC4-5D6E-409C-BE32-E72D297353CC}">
                  <c16:uniqueId val="{000000FB-FF8B-5F4C-8BBF-ED4DE736661E}"/>
                </c:ext>
              </c:extLst>
            </c:dLbl>
            <c:dLbl>
              <c:idx val="252"/>
              <c:tx>
                <c:strRef>
                  <c:f>'/Users/el1goluj/Documents/ZURICH/PROJECTS/UPMEM/upmem-workloads/Microbenchmarks/AI/[ai_output.xlsx]ai_output (4)'!$J$254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{06A79C66-3779-ED47-A412-62BB370E7A62}</c15:txfldGUID>
                      <c15:f>'/Users/el1goluj/Documents/ZURICH/PROJECTS/UPMEM/upmem-workloads/Microbenchmarks/AI/[ai_output.xlsx]ai_output (4)'!$J$254</c15:f>
                      <c15:dlblFieldTableCache>
                        <c:ptCount val="1"/>
                        <c:pt idx="0">
                          <c:v>13</c:v>
                        </c:pt>
                      </c15:dlblFieldTableCache>
                    </c15:dlblFTEntry>
                  </c15:dlblFieldTable>
                  <c15:showDataLabelsRange val="0"/>
                </c:ext>
                <c:ext xmlns:c16="http://schemas.microsoft.com/office/drawing/2014/chart" uri="{C3380CC4-5D6E-409C-BE32-E72D297353CC}">
                  <c16:uniqueId val="{000000FC-FF8B-5F4C-8BBF-ED4DE736661E}"/>
                </c:ext>
              </c:extLst>
            </c:dLbl>
            <c:dLbl>
              <c:idx val="253"/>
              <c:tx>
                <c:strRef>
                  <c:f>'/Users/el1goluj/Documents/ZURICH/PROJECTS/UPMEM/upmem-workloads/Microbenchmarks/AI/[ai_output.xlsx]ai_output (4)'!$J$255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{EED3260F-601B-4A44-A805-C51817D4D6B1}</c15:txfldGUID>
                      <c15:f>'/Users/el1goluj/Documents/ZURICH/PROJECTS/UPMEM/upmem-workloads/Microbenchmarks/AI/[ai_output.xlsx]ai_output (4)'!$J$255</c15:f>
                      <c15:dlblFieldTableCache>
                        <c:ptCount val="1"/>
                        <c:pt idx="0">
                          <c:v>14</c:v>
                        </c:pt>
                      </c15:dlblFieldTableCache>
                    </c15:dlblFTEntry>
                  </c15:dlblFieldTable>
                  <c15:showDataLabelsRange val="0"/>
                </c:ext>
                <c:ext xmlns:c16="http://schemas.microsoft.com/office/drawing/2014/chart" uri="{C3380CC4-5D6E-409C-BE32-E72D297353CC}">
                  <c16:uniqueId val="{000000FD-FF8B-5F4C-8BBF-ED4DE736661E}"/>
                </c:ext>
              </c:extLst>
            </c:dLbl>
            <c:dLbl>
              <c:idx val="254"/>
              <c:tx>
                <c:strRef>
                  <c:f>'/Users/el1goluj/Documents/ZURICH/PROJECTS/UPMEM/upmem-workloads/Microbenchmarks/AI/[ai_output.xlsx]ai_output (4)'!$J$256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{26D65CFB-B4C2-CE40-8275-AAB28B10F980}</c15:txfldGUID>
                      <c15:f>'/Users/el1goluj/Documents/ZURICH/PROJECTS/UPMEM/upmem-workloads/Microbenchmarks/AI/[ai_output.xlsx]ai_output (4)'!$J$256</c15:f>
                      <c15:dlblFieldTableCache>
                        <c:ptCount val="1"/>
                        <c:pt idx="0">
                          <c:v>15</c:v>
                        </c:pt>
                      </c15:dlblFieldTableCache>
                    </c15:dlblFTEntry>
                  </c15:dlblFieldTable>
                  <c15:showDataLabelsRange val="0"/>
                </c:ext>
                <c:ext xmlns:c16="http://schemas.microsoft.com/office/drawing/2014/chart" uri="{C3380CC4-5D6E-409C-BE32-E72D297353CC}">
                  <c16:uniqueId val="{000000FE-FF8B-5F4C-8BBF-ED4DE736661E}"/>
                </c:ext>
              </c:extLst>
            </c:dLbl>
            <c:dLbl>
              <c:idx val="255"/>
              <c:tx>
                <c:strRef>
                  <c:f>'/Users/el1goluj/Documents/ZURICH/PROJECTS/UPMEM/upmem-workloads/Microbenchmarks/AI/[ai_output.xlsx]ai_output (4)'!$J$257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{15093706-F49D-6342-A8CC-517A8B95FF0E}</c15:txfldGUID>
                      <c15:f>'/Users/el1goluj/Documents/ZURICH/PROJECTS/UPMEM/upmem-workloads/Microbenchmarks/AI/[ai_output.xlsx]ai_output (4)'!$J$257</c15:f>
                      <c15:dlblFieldTableCache>
                        <c:ptCount val="1"/>
                        <c:pt idx="0">
                          <c:v>16</c:v>
                        </c:pt>
                      </c15:dlblFieldTableCache>
                    </c15:dlblFTEntry>
                  </c15:dlblFieldTable>
                  <c15:showDataLabelsRange val="0"/>
                </c:ext>
                <c:ext xmlns:c16="http://schemas.microsoft.com/office/drawing/2014/chart" uri="{C3380CC4-5D6E-409C-BE32-E72D297353CC}">
                  <c16:uniqueId val="{000000FF-FF8B-5F4C-8BBF-ED4DE736661E}"/>
                </c:ext>
              </c:extLst>
            </c:dLbl>
            <c:dLbl>
              <c:idx val="256"/>
              <c:tx>
                <c:strRef>
                  <c:f>'/Users/el1goluj/Documents/ZURICH/PROJECTS/UPMEM/upmem-workloads/Microbenchmarks/AI/[ai_output.xlsx]ai_output (4)'!$J$258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{92FF6AFC-9194-7C4E-AEAE-729706CF69AF}</c15:txfldGUID>
                      <c15:f>'/Users/el1goluj/Documents/ZURICH/PROJECTS/UPMEM/upmem-workloads/Microbenchmarks/AI/[ai_output.xlsx]ai_output (4)'!$J$258</c15:f>
                      <c15:dlblFieldTableCache>
                        <c:ptCount val="1"/>
                        <c:pt idx="0">
                          <c:v>1</c:v>
                        </c:pt>
                      </c15:dlblFieldTableCache>
                    </c15:dlblFTEntry>
                  </c15:dlblFieldTable>
                  <c15:showDataLabelsRange val="0"/>
                </c:ext>
                <c:ext xmlns:c16="http://schemas.microsoft.com/office/drawing/2014/chart" uri="{C3380CC4-5D6E-409C-BE32-E72D297353CC}">
                  <c16:uniqueId val="{00000100-FF8B-5F4C-8BBF-ED4DE736661E}"/>
                </c:ext>
              </c:extLst>
            </c:dLbl>
            <c:dLbl>
              <c:idx val="257"/>
              <c:tx>
                <c:strRef>
                  <c:f>'/Users/el1goluj/Documents/ZURICH/PROJECTS/UPMEM/upmem-workloads/Microbenchmarks/AI/[ai_output.xlsx]ai_output (4)'!$J$259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{D4BCA08D-029C-B448-BAB8-4D4CC55C3F55}</c15:txfldGUID>
                      <c15:f>'/Users/el1goluj/Documents/ZURICH/PROJECTS/UPMEM/upmem-workloads/Microbenchmarks/AI/[ai_output.xlsx]ai_output (4)'!$J$259</c15:f>
                      <c15:dlblFieldTableCache>
                        <c:ptCount val="1"/>
                        <c:pt idx="0">
                          <c:v>2</c:v>
                        </c:pt>
                      </c15:dlblFieldTableCache>
                    </c15:dlblFTEntry>
                  </c15:dlblFieldTable>
                  <c15:showDataLabelsRange val="0"/>
                </c:ext>
                <c:ext xmlns:c16="http://schemas.microsoft.com/office/drawing/2014/chart" uri="{C3380CC4-5D6E-409C-BE32-E72D297353CC}">
                  <c16:uniqueId val="{00000101-FF8B-5F4C-8BBF-ED4DE736661E}"/>
                </c:ext>
              </c:extLst>
            </c:dLbl>
            <c:dLbl>
              <c:idx val="258"/>
              <c:tx>
                <c:strRef>
                  <c:f>'/Users/el1goluj/Documents/ZURICH/PROJECTS/UPMEM/upmem-workloads/Microbenchmarks/AI/[ai_output.xlsx]ai_output (4)'!$J$260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{DF9D655C-CBB2-3046-8B79-9E29566689C2}</c15:txfldGUID>
                      <c15:f>'/Users/el1goluj/Documents/ZURICH/PROJECTS/UPMEM/upmem-workloads/Microbenchmarks/AI/[ai_output.xlsx]ai_output (4)'!$J$260</c15:f>
                      <c15:dlblFieldTableCache>
                        <c:ptCount val="1"/>
                        <c:pt idx="0">
                          <c:v>3</c:v>
                        </c:pt>
                      </c15:dlblFieldTableCache>
                    </c15:dlblFTEntry>
                  </c15:dlblFieldTable>
                  <c15:showDataLabelsRange val="0"/>
                </c:ext>
                <c:ext xmlns:c16="http://schemas.microsoft.com/office/drawing/2014/chart" uri="{C3380CC4-5D6E-409C-BE32-E72D297353CC}">
                  <c16:uniqueId val="{00000102-FF8B-5F4C-8BBF-ED4DE736661E}"/>
                </c:ext>
              </c:extLst>
            </c:dLbl>
            <c:dLbl>
              <c:idx val="259"/>
              <c:tx>
                <c:strRef>
                  <c:f>'/Users/el1goluj/Documents/ZURICH/PROJECTS/UPMEM/upmem-workloads/Microbenchmarks/AI/[ai_output.xlsx]ai_output (4)'!$J$261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{A899A580-6292-CB48-8F76-3F0017F8256E}</c15:txfldGUID>
                      <c15:f>'/Users/el1goluj/Documents/ZURICH/PROJECTS/UPMEM/upmem-workloads/Microbenchmarks/AI/[ai_output.xlsx]ai_output (4)'!$J$261</c15:f>
                      <c15:dlblFieldTableCache>
                        <c:ptCount val="1"/>
                        <c:pt idx="0">
                          <c:v>4</c:v>
                        </c:pt>
                      </c15:dlblFieldTableCache>
                    </c15:dlblFTEntry>
                  </c15:dlblFieldTable>
                  <c15:showDataLabelsRange val="0"/>
                </c:ext>
                <c:ext xmlns:c16="http://schemas.microsoft.com/office/drawing/2014/chart" uri="{C3380CC4-5D6E-409C-BE32-E72D297353CC}">
                  <c16:uniqueId val="{00000103-FF8B-5F4C-8BBF-ED4DE736661E}"/>
                </c:ext>
              </c:extLst>
            </c:dLbl>
            <c:dLbl>
              <c:idx val="260"/>
              <c:tx>
                <c:strRef>
                  <c:f>'/Users/el1goluj/Documents/ZURICH/PROJECTS/UPMEM/upmem-workloads/Microbenchmarks/AI/[ai_output.xlsx]ai_output (4)'!$J$262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{E44BAF47-2BF4-DA48-A6F4-61521313EE63}</c15:txfldGUID>
                      <c15:f>'/Users/el1goluj/Documents/ZURICH/PROJECTS/UPMEM/upmem-workloads/Microbenchmarks/AI/[ai_output.xlsx]ai_output (4)'!$J$262</c15:f>
                      <c15:dlblFieldTableCache>
                        <c:ptCount val="1"/>
                        <c:pt idx="0">
                          <c:v>5</c:v>
                        </c:pt>
                      </c15:dlblFieldTableCache>
                    </c15:dlblFTEntry>
                  </c15:dlblFieldTable>
                  <c15:showDataLabelsRange val="0"/>
                </c:ext>
                <c:ext xmlns:c16="http://schemas.microsoft.com/office/drawing/2014/chart" uri="{C3380CC4-5D6E-409C-BE32-E72D297353CC}">
                  <c16:uniqueId val="{00000104-FF8B-5F4C-8BBF-ED4DE736661E}"/>
                </c:ext>
              </c:extLst>
            </c:dLbl>
            <c:dLbl>
              <c:idx val="261"/>
              <c:tx>
                <c:strRef>
                  <c:f>'/Users/el1goluj/Documents/ZURICH/PROJECTS/UPMEM/upmem-workloads/Microbenchmarks/AI/[ai_output.xlsx]ai_output (4)'!$J$263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{5378C718-B9CE-F049-B316-01BDD4B5D550}</c15:txfldGUID>
                      <c15:f>'/Users/el1goluj/Documents/ZURICH/PROJECTS/UPMEM/upmem-workloads/Microbenchmarks/AI/[ai_output.xlsx]ai_output (4)'!$J$263</c15:f>
                      <c15:dlblFieldTableCache>
                        <c:ptCount val="1"/>
                        <c:pt idx="0">
                          <c:v>6</c:v>
                        </c:pt>
                      </c15:dlblFieldTableCache>
                    </c15:dlblFTEntry>
                  </c15:dlblFieldTable>
                  <c15:showDataLabelsRange val="0"/>
                </c:ext>
                <c:ext xmlns:c16="http://schemas.microsoft.com/office/drawing/2014/chart" uri="{C3380CC4-5D6E-409C-BE32-E72D297353CC}">
                  <c16:uniqueId val="{00000105-FF8B-5F4C-8BBF-ED4DE736661E}"/>
                </c:ext>
              </c:extLst>
            </c:dLbl>
            <c:dLbl>
              <c:idx val="262"/>
              <c:tx>
                <c:strRef>
                  <c:f>'/Users/el1goluj/Documents/ZURICH/PROJECTS/UPMEM/upmem-workloads/Microbenchmarks/AI/[ai_output.xlsx]ai_output (4)'!$J$264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{A3EAF22D-9875-4943-8B5A-A8D50A0D4928}</c15:txfldGUID>
                      <c15:f>'/Users/el1goluj/Documents/ZURICH/PROJECTS/UPMEM/upmem-workloads/Microbenchmarks/AI/[ai_output.xlsx]ai_output (4)'!$J$264</c15:f>
                      <c15:dlblFieldTableCache>
                        <c:ptCount val="1"/>
                        <c:pt idx="0">
                          <c:v>7</c:v>
                        </c:pt>
                      </c15:dlblFieldTableCache>
                    </c15:dlblFTEntry>
                  </c15:dlblFieldTable>
                  <c15:showDataLabelsRange val="0"/>
                </c:ext>
                <c:ext xmlns:c16="http://schemas.microsoft.com/office/drawing/2014/chart" uri="{C3380CC4-5D6E-409C-BE32-E72D297353CC}">
                  <c16:uniqueId val="{00000106-FF8B-5F4C-8BBF-ED4DE736661E}"/>
                </c:ext>
              </c:extLst>
            </c:dLbl>
            <c:dLbl>
              <c:idx val="263"/>
              <c:tx>
                <c:strRef>
                  <c:f>'/Users/el1goluj/Documents/ZURICH/PROJECTS/UPMEM/upmem-workloads/Microbenchmarks/AI/[ai_output.xlsx]ai_output (4)'!$J$265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{F0FC11E4-4316-BC4C-8012-38D0C34AAF97}</c15:txfldGUID>
                      <c15:f>'/Users/el1goluj/Documents/ZURICH/PROJECTS/UPMEM/upmem-workloads/Microbenchmarks/AI/[ai_output.xlsx]ai_output (4)'!$J$265</c15:f>
                      <c15:dlblFieldTableCache>
                        <c:ptCount val="1"/>
                        <c:pt idx="0">
                          <c:v>8</c:v>
                        </c:pt>
                      </c15:dlblFieldTableCache>
                    </c15:dlblFTEntry>
                  </c15:dlblFieldTable>
                  <c15:showDataLabelsRange val="0"/>
                </c:ext>
                <c:ext xmlns:c16="http://schemas.microsoft.com/office/drawing/2014/chart" uri="{C3380CC4-5D6E-409C-BE32-E72D297353CC}">
                  <c16:uniqueId val="{00000107-FF8B-5F4C-8BBF-ED4DE736661E}"/>
                </c:ext>
              </c:extLst>
            </c:dLbl>
            <c:dLbl>
              <c:idx val="264"/>
              <c:tx>
                <c:strRef>
                  <c:f>'/Users/el1goluj/Documents/ZURICH/PROJECTS/UPMEM/upmem-workloads/Microbenchmarks/AI/[ai_output.xlsx]ai_output (4)'!$J$266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{7BBAAB4F-F4EB-5F4A-A9E2-EA665C6F8380}</c15:txfldGUID>
                      <c15:f>'/Users/el1goluj/Documents/ZURICH/PROJECTS/UPMEM/upmem-workloads/Microbenchmarks/AI/[ai_output.xlsx]ai_output (4)'!$J$266</c15:f>
                      <c15:dlblFieldTableCache>
                        <c:ptCount val="1"/>
                        <c:pt idx="0">
                          <c:v>9</c:v>
                        </c:pt>
                      </c15:dlblFieldTableCache>
                    </c15:dlblFTEntry>
                  </c15:dlblFieldTable>
                  <c15:showDataLabelsRange val="0"/>
                </c:ext>
                <c:ext xmlns:c16="http://schemas.microsoft.com/office/drawing/2014/chart" uri="{C3380CC4-5D6E-409C-BE32-E72D297353CC}">
                  <c16:uniqueId val="{00000108-FF8B-5F4C-8BBF-ED4DE736661E}"/>
                </c:ext>
              </c:extLst>
            </c:dLbl>
            <c:dLbl>
              <c:idx val="265"/>
              <c:tx>
                <c:strRef>
                  <c:f>'/Users/el1goluj/Documents/ZURICH/PROJECTS/UPMEM/upmem-workloads/Microbenchmarks/AI/[ai_output.xlsx]ai_output (4)'!$J$267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{5B4443D4-B280-5949-BE25-FDFB6AAB1836}</c15:txfldGUID>
                      <c15:f>'/Users/el1goluj/Documents/ZURICH/PROJECTS/UPMEM/upmem-workloads/Microbenchmarks/AI/[ai_output.xlsx]ai_output (4)'!$J$267</c15:f>
                      <c15:dlblFieldTableCache>
                        <c:ptCount val="1"/>
                        <c:pt idx="0">
                          <c:v>10</c:v>
                        </c:pt>
                      </c15:dlblFieldTableCache>
                    </c15:dlblFTEntry>
                  </c15:dlblFieldTable>
                  <c15:showDataLabelsRange val="0"/>
                </c:ext>
                <c:ext xmlns:c16="http://schemas.microsoft.com/office/drawing/2014/chart" uri="{C3380CC4-5D6E-409C-BE32-E72D297353CC}">
                  <c16:uniqueId val="{00000109-FF8B-5F4C-8BBF-ED4DE736661E}"/>
                </c:ext>
              </c:extLst>
            </c:dLbl>
            <c:dLbl>
              <c:idx val="266"/>
              <c:tx>
                <c:strRef>
                  <c:f>'/Users/el1goluj/Documents/ZURICH/PROJECTS/UPMEM/upmem-workloads/Microbenchmarks/AI/[ai_output.xlsx]ai_output (4)'!$J$268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{3F21FB5E-DE14-9D48-B164-4406026595ED}</c15:txfldGUID>
                      <c15:f>'/Users/el1goluj/Documents/ZURICH/PROJECTS/UPMEM/upmem-workloads/Microbenchmarks/AI/[ai_output.xlsx]ai_output (4)'!$J$268</c15:f>
                      <c15:dlblFieldTableCache>
                        <c:ptCount val="1"/>
                        <c:pt idx="0">
                          <c:v>11</c:v>
                        </c:pt>
                      </c15:dlblFieldTableCache>
                    </c15:dlblFTEntry>
                  </c15:dlblFieldTable>
                  <c15:showDataLabelsRange val="0"/>
                </c:ext>
                <c:ext xmlns:c16="http://schemas.microsoft.com/office/drawing/2014/chart" uri="{C3380CC4-5D6E-409C-BE32-E72D297353CC}">
                  <c16:uniqueId val="{0000010A-FF8B-5F4C-8BBF-ED4DE736661E}"/>
                </c:ext>
              </c:extLst>
            </c:dLbl>
            <c:dLbl>
              <c:idx val="267"/>
              <c:tx>
                <c:strRef>
                  <c:f>'/Users/el1goluj/Documents/ZURICH/PROJECTS/UPMEM/upmem-workloads/Microbenchmarks/AI/[ai_output.xlsx]ai_output (4)'!$J$269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{04534D6E-D277-4A40-8443-25A2E30751A4}</c15:txfldGUID>
                      <c15:f>'/Users/el1goluj/Documents/ZURICH/PROJECTS/UPMEM/upmem-workloads/Microbenchmarks/AI/[ai_output.xlsx]ai_output (4)'!$J$269</c15:f>
                      <c15:dlblFieldTableCache>
                        <c:ptCount val="1"/>
                        <c:pt idx="0">
                          <c:v>12</c:v>
                        </c:pt>
                      </c15:dlblFieldTableCache>
                    </c15:dlblFTEntry>
                  </c15:dlblFieldTable>
                  <c15:showDataLabelsRange val="0"/>
                </c:ext>
                <c:ext xmlns:c16="http://schemas.microsoft.com/office/drawing/2014/chart" uri="{C3380CC4-5D6E-409C-BE32-E72D297353CC}">
                  <c16:uniqueId val="{0000010B-FF8B-5F4C-8BBF-ED4DE736661E}"/>
                </c:ext>
              </c:extLst>
            </c:dLbl>
            <c:dLbl>
              <c:idx val="268"/>
              <c:tx>
                <c:strRef>
                  <c:f>'/Users/el1goluj/Documents/ZURICH/PROJECTS/UPMEM/upmem-workloads/Microbenchmarks/AI/[ai_output.xlsx]ai_output (4)'!$J$270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{79146CDB-D8C8-2C49-ACEE-ACF5B3B60A41}</c15:txfldGUID>
                      <c15:f>'/Users/el1goluj/Documents/ZURICH/PROJECTS/UPMEM/upmem-workloads/Microbenchmarks/AI/[ai_output.xlsx]ai_output (4)'!$J$270</c15:f>
                      <c15:dlblFieldTableCache>
                        <c:ptCount val="1"/>
                        <c:pt idx="0">
                          <c:v>13</c:v>
                        </c:pt>
                      </c15:dlblFieldTableCache>
                    </c15:dlblFTEntry>
                  </c15:dlblFieldTable>
                  <c15:showDataLabelsRange val="0"/>
                </c:ext>
                <c:ext xmlns:c16="http://schemas.microsoft.com/office/drawing/2014/chart" uri="{C3380CC4-5D6E-409C-BE32-E72D297353CC}">
                  <c16:uniqueId val="{0000010C-FF8B-5F4C-8BBF-ED4DE736661E}"/>
                </c:ext>
              </c:extLst>
            </c:dLbl>
            <c:dLbl>
              <c:idx val="269"/>
              <c:tx>
                <c:strRef>
                  <c:f>'/Users/el1goluj/Documents/ZURICH/PROJECTS/UPMEM/upmem-workloads/Microbenchmarks/AI/[ai_output.xlsx]ai_output (4)'!$J$271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{57D313D7-23CC-3F40-87FC-81AB00E37DBF}</c15:txfldGUID>
                      <c15:f>'/Users/el1goluj/Documents/ZURICH/PROJECTS/UPMEM/upmem-workloads/Microbenchmarks/AI/[ai_output.xlsx]ai_output (4)'!$J$271</c15:f>
                      <c15:dlblFieldTableCache>
                        <c:ptCount val="1"/>
                        <c:pt idx="0">
                          <c:v>14</c:v>
                        </c:pt>
                      </c15:dlblFieldTableCache>
                    </c15:dlblFTEntry>
                  </c15:dlblFieldTable>
                  <c15:showDataLabelsRange val="0"/>
                </c:ext>
                <c:ext xmlns:c16="http://schemas.microsoft.com/office/drawing/2014/chart" uri="{C3380CC4-5D6E-409C-BE32-E72D297353CC}">
                  <c16:uniqueId val="{0000010D-FF8B-5F4C-8BBF-ED4DE736661E}"/>
                </c:ext>
              </c:extLst>
            </c:dLbl>
            <c:dLbl>
              <c:idx val="270"/>
              <c:tx>
                <c:strRef>
                  <c:f>'/Users/el1goluj/Documents/ZURICH/PROJECTS/UPMEM/upmem-workloads/Microbenchmarks/AI/[ai_output.xlsx]ai_output (4)'!$J$272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{51FE55A7-1407-574E-96C4-FBC4E6125967}</c15:txfldGUID>
                      <c15:f>'/Users/el1goluj/Documents/ZURICH/PROJECTS/UPMEM/upmem-workloads/Microbenchmarks/AI/[ai_output.xlsx]ai_output (4)'!$J$272</c15:f>
                      <c15:dlblFieldTableCache>
                        <c:ptCount val="1"/>
                        <c:pt idx="0">
                          <c:v>15</c:v>
                        </c:pt>
                      </c15:dlblFieldTableCache>
                    </c15:dlblFTEntry>
                  </c15:dlblFieldTable>
                  <c15:showDataLabelsRange val="0"/>
                </c:ext>
                <c:ext xmlns:c16="http://schemas.microsoft.com/office/drawing/2014/chart" uri="{C3380CC4-5D6E-409C-BE32-E72D297353CC}">
                  <c16:uniqueId val="{0000010E-FF8B-5F4C-8BBF-ED4DE736661E}"/>
                </c:ext>
              </c:extLst>
            </c:dLbl>
            <c:dLbl>
              <c:idx val="271"/>
              <c:tx>
                <c:strRef>
                  <c:f>'/Users/el1goluj/Documents/ZURICH/PROJECTS/UPMEM/upmem-workloads/Microbenchmarks/AI/[ai_output.xlsx]ai_output (4)'!$J$273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{3DD8AC16-9505-1D42-949E-3ABA35325499}</c15:txfldGUID>
                      <c15:f>'/Users/el1goluj/Documents/ZURICH/PROJECTS/UPMEM/upmem-workloads/Microbenchmarks/AI/[ai_output.xlsx]ai_output (4)'!$J$273</c15:f>
                      <c15:dlblFieldTableCache>
                        <c:ptCount val="1"/>
                        <c:pt idx="0">
                          <c:v>16</c:v>
                        </c:pt>
                      </c15:dlblFieldTableCache>
                    </c15:dlblFTEntry>
                  </c15:dlblFieldTable>
                  <c15:showDataLabelsRange val="0"/>
                </c:ext>
                <c:ext xmlns:c16="http://schemas.microsoft.com/office/drawing/2014/chart" uri="{C3380CC4-5D6E-409C-BE32-E72D297353CC}">
                  <c16:uniqueId val="{0000010F-FF8B-5F4C-8BBF-ED4DE736661E}"/>
                </c:ext>
              </c:extLst>
            </c:dLbl>
            <c:dLbl>
              <c:idx val="272"/>
              <c:tx>
                <c:strRef>
                  <c:f>'/Users/el1goluj/Documents/ZURICH/PROJECTS/UPMEM/upmem-workloads/Microbenchmarks/AI/[ai_output.xlsx]ai_output (4)'!$J$274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{0B9A2122-7ED5-8648-9696-EA4A276B1C6A}</c15:txfldGUID>
                      <c15:f>'/Users/el1goluj/Documents/ZURICH/PROJECTS/UPMEM/upmem-workloads/Microbenchmarks/AI/[ai_output.xlsx]ai_output (4)'!$J$274</c15:f>
                      <c15:dlblFieldTableCache>
                        <c:ptCount val="1"/>
                        <c:pt idx="0">
                          <c:v>1</c:v>
                        </c:pt>
                      </c15:dlblFieldTableCache>
                    </c15:dlblFTEntry>
                  </c15:dlblFieldTable>
                  <c15:showDataLabelsRange val="0"/>
                </c:ext>
                <c:ext xmlns:c16="http://schemas.microsoft.com/office/drawing/2014/chart" uri="{C3380CC4-5D6E-409C-BE32-E72D297353CC}">
                  <c16:uniqueId val="{00000110-FF8B-5F4C-8BBF-ED4DE736661E}"/>
                </c:ext>
              </c:extLst>
            </c:dLbl>
            <c:dLbl>
              <c:idx val="273"/>
              <c:tx>
                <c:strRef>
                  <c:f>'/Users/el1goluj/Documents/ZURICH/PROJECTS/UPMEM/upmem-workloads/Microbenchmarks/AI/[ai_output.xlsx]ai_output (4)'!$J$275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{5D458D07-FA47-504D-8749-C27CDE55667A}</c15:txfldGUID>
                      <c15:f>'/Users/el1goluj/Documents/ZURICH/PROJECTS/UPMEM/upmem-workloads/Microbenchmarks/AI/[ai_output.xlsx]ai_output (4)'!$J$275</c15:f>
                      <c15:dlblFieldTableCache>
                        <c:ptCount val="1"/>
                        <c:pt idx="0">
                          <c:v>2</c:v>
                        </c:pt>
                      </c15:dlblFieldTableCache>
                    </c15:dlblFTEntry>
                  </c15:dlblFieldTable>
                  <c15:showDataLabelsRange val="0"/>
                </c:ext>
                <c:ext xmlns:c16="http://schemas.microsoft.com/office/drawing/2014/chart" uri="{C3380CC4-5D6E-409C-BE32-E72D297353CC}">
                  <c16:uniqueId val="{00000111-FF8B-5F4C-8BBF-ED4DE736661E}"/>
                </c:ext>
              </c:extLst>
            </c:dLbl>
            <c:dLbl>
              <c:idx val="274"/>
              <c:tx>
                <c:strRef>
                  <c:f>'/Users/el1goluj/Documents/ZURICH/PROJECTS/UPMEM/upmem-workloads/Microbenchmarks/AI/[ai_output.xlsx]ai_output (4)'!$J$276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{743D8AF4-F378-614A-94AE-A0EED10D331E}</c15:txfldGUID>
                      <c15:f>'/Users/el1goluj/Documents/ZURICH/PROJECTS/UPMEM/upmem-workloads/Microbenchmarks/AI/[ai_output.xlsx]ai_output (4)'!$J$276</c15:f>
                      <c15:dlblFieldTableCache>
                        <c:ptCount val="1"/>
                        <c:pt idx="0">
                          <c:v>3</c:v>
                        </c:pt>
                      </c15:dlblFieldTableCache>
                    </c15:dlblFTEntry>
                  </c15:dlblFieldTable>
                  <c15:showDataLabelsRange val="0"/>
                </c:ext>
                <c:ext xmlns:c16="http://schemas.microsoft.com/office/drawing/2014/chart" uri="{C3380CC4-5D6E-409C-BE32-E72D297353CC}">
                  <c16:uniqueId val="{00000112-FF8B-5F4C-8BBF-ED4DE736661E}"/>
                </c:ext>
              </c:extLst>
            </c:dLbl>
            <c:dLbl>
              <c:idx val="275"/>
              <c:tx>
                <c:strRef>
                  <c:f>'/Users/el1goluj/Documents/ZURICH/PROJECTS/UPMEM/upmem-workloads/Microbenchmarks/AI/[ai_output.xlsx]ai_output (4)'!$J$277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{3DE42AEA-C6BA-8E43-AA42-9D2536D96DA0}</c15:txfldGUID>
                      <c15:f>'/Users/el1goluj/Documents/ZURICH/PROJECTS/UPMEM/upmem-workloads/Microbenchmarks/AI/[ai_output.xlsx]ai_output (4)'!$J$277</c15:f>
                      <c15:dlblFieldTableCache>
                        <c:ptCount val="1"/>
                        <c:pt idx="0">
                          <c:v>4</c:v>
                        </c:pt>
                      </c15:dlblFieldTableCache>
                    </c15:dlblFTEntry>
                  </c15:dlblFieldTable>
                  <c15:showDataLabelsRange val="0"/>
                </c:ext>
                <c:ext xmlns:c16="http://schemas.microsoft.com/office/drawing/2014/chart" uri="{C3380CC4-5D6E-409C-BE32-E72D297353CC}">
                  <c16:uniqueId val="{00000113-FF8B-5F4C-8BBF-ED4DE736661E}"/>
                </c:ext>
              </c:extLst>
            </c:dLbl>
            <c:dLbl>
              <c:idx val="276"/>
              <c:tx>
                <c:strRef>
                  <c:f>'/Users/el1goluj/Documents/ZURICH/PROJECTS/UPMEM/upmem-workloads/Microbenchmarks/AI/[ai_output.xlsx]ai_output (4)'!$J$278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{C6AE6611-0B6F-4A4B-95F7-2AFF4FAD8F5C}</c15:txfldGUID>
                      <c15:f>'/Users/el1goluj/Documents/ZURICH/PROJECTS/UPMEM/upmem-workloads/Microbenchmarks/AI/[ai_output.xlsx]ai_output (4)'!$J$278</c15:f>
                      <c15:dlblFieldTableCache>
                        <c:ptCount val="1"/>
                        <c:pt idx="0">
                          <c:v>5</c:v>
                        </c:pt>
                      </c15:dlblFieldTableCache>
                    </c15:dlblFTEntry>
                  </c15:dlblFieldTable>
                  <c15:showDataLabelsRange val="0"/>
                </c:ext>
                <c:ext xmlns:c16="http://schemas.microsoft.com/office/drawing/2014/chart" uri="{C3380CC4-5D6E-409C-BE32-E72D297353CC}">
                  <c16:uniqueId val="{00000114-FF8B-5F4C-8BBF-ED4DE736661E}"/>
                </c:ext>
              </c:extLst>
            </c:dLbl>
            <c:dLbl>
              <c:idx val="277"/>
              <c:tx>
                <c:strRef>
                  <c:f>'/Users/el1goluj/Documents/ZURICH/PROJECTS/UPMEM/upmem-workloads/Microbenchmarks/AI/[ai_output.xlsx]ai_output (4)'!$J$279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{56C1116A-C5A1-AF40-9DB7-9E277468B80D}</c15:txfldGUID>
                      <c15:f>'/Users/el1goluj/Documents/ZURICH/PROJECTS/UPMEM/upmem-workloads/Microbenchmarks/AI/[ai_output.xlsx]ai_output (4)'!$J$279</c15:f>
                      <c15:dlblFieldTableCache>
                        <c:ptCount val="1"/>
                        <c:pt idx="0">
                          <c:v>6</c:v>
                        </c:pt>
                      </c15:dlblFieldTableCache>
                    </c15:dlblFTEntry>
                  </c15:dlblFieldTable>
                  <c15:showDataLabelsRange val="0"/>
                </c:ext>
                <c:ext xmlns:c16="http://schemas.microsoft.com/office/drawing/2014/chart" uri="{C3380CC4-5D6E-409C-BE32-E72D297353CC}">
                  <c16:uniqueId val="{00000115-FF8B-5F4C-8BBF-ED4DE736661E}"/>
                </c:ext>
              </c:extLst>
            </c:dLbl>
            <c:dLbl>
              <c:idx val="278"/>
              <c:tx>
                <c:strRef>
                  <c:f>'/Users/el1goluj/Documents/ZURICH/PROJECTS/UPMEM/upmem-workloads/Microbenchmarks/AI/[ai_output.xlsx]ai_output (4)'!$J$280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{CF490D36-F2BC-9A4E-AA8C-6EF08FB142C8}</c15:txfldGUID>
                      <c15:f>'/Users/el1goluj/Documents/ZURICH/PROJECTS/UPMEM/upmem-workloads/Microbenchmarks/AI/[ai_output.xlsx]ai_output (4)'!$J$280</c15:f>
                      <c15:dlblFieldTableCache>
                        <c:ptCount val="1"/>
                        <c:pt idx="0">
                          <c:v>7</c:v>
                        </c:pt>
                      </c15:dlblFieldTableCache>
                    </c15:dlblFTEntry>
                  </c15:dlblFieldTable>
                  <c15:showDataLabelsRange val="0"/>
                </c:ext>
                <c:ext xmlns:c16="http://schemas.microsoft.com/office/drawing/2014/chart" uri="{C3380CC4-5D6E-409C-BE32-E72D297353CC}">
                  <c16:uniqueId val="{00000116-FF8B-5F4C-8BBF-ED4DE736661E}"/>
                </c:ext>
              </c:extLst>
            </c:dLbl>
            <c:dLbl>
              <c:idx val="279"/>
              <c:tx>
                <c:strRef>
                  <c:f>'/Users/el1goluj/Documents/ZURICH/PROJECTS/UPMEM/upmem-workloads/Microbenchmarks/AI/[ai_output.xlsx]ai_output (4)'!$J$281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{7AB25B92-9788-DD49-970A-A65395FCCE4F}</c15:txfldGUID>
                      <c15:f>'/Users/el1goluj/Documents/ZURICH/PROJECTS/UPMEM/upmem-workloads/Microbenchmarks/AI/[ai_output.xlsx]ai_output (4)'!$J$281</c15:f>
                      <c15:dlblFieldTableCache>
                        <c:ptCount val="1"/>
                        <c:pt idx="0">
                          <c:v>8</c:v>
                        </c:pt>
                      </c15:dlblFieldTableCache>
                    </c15:dlblFTEntry>
                  </c15:dlblFieldTable>
                  <c15:showDataLabelsRange val="0"/>
                </c:ext>
                <c:ext xmlns:c16="http://schemas.microsoft.com/office/drawing/2014/chart" uri="{C3380CC4-5D6E-409C-BE32-E72D297353CC}">
                  <c16:uniqueId val="{00000117-FF8B-5F4C-8BBF-ED4DE736661E}"/>
                </c:ext>
              </c:extLst>
            </c:dLbl>
            <c:dLbl>
              <c:idx val="280"/>
              <c:tx>
                <c:strRef>
                  <c:f>'/Users/el1goluj/Documents/ZURICH/PROJECTS/UPMEM/upmem-workloads/Microbenchmarks/AI/[ai_output.xlsx]ai_output (4)'!$J$282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{4C7500B7-D542-7B4A-8C35-8A9690651922}</c15:txfldGUID>
                      <c15:f>'/Users/el1goluj/Documents/ZURICH/PROJECTS/UPMEM/upmem-workloads/Microbenchmarks/AI/[ai_output.xlsx]ai_output (4)'!$J$282</c15:f>
                      <c15:dlblFieldTableCache>
                        <c:ptCount val="1"/>
                        <c:pt idx="0">
                          <c:v>9</c:v>
                        </c:pt>
                      </c15:dlblFieldTableCache>
                    </c15:dlblFTEntry>
                  </c15:dlblFieldTable>
                  <c15:showDataLabelsRange val="0"/>
                </c:ext>
                <c:ext xmlns:c16="http://schemas.microsoft.com/office/drawing/2014/chart" uri="{C3380CC4-5D6E-409C-BE32-E72D297353CC}">
                  <c16:uniqueId val="{00000118-FF8B-5F4C-8BBF-ED4DE736661E}"/>
                </c:ext>
              </c:extLst>
            </c:dLbl>
            <c:dLbl>
              <c:idx val="281"/>
              <c:tx>
                <c:strRef>
                  <c:f>'/Users/el1goluj/Documents/ZURICH/PROJECTS/UPMEM/upmem-workloads/Microbenchmarks/AI/[ai_output.xlsx]ai_output (4)'!$J$283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{9067FB93-0B0D-EC46-87E7-80E9EB223749}</c15:txfldGUID>
                      <c15:f>'/Users/el1goluj/Documents/ZURICH/PROJECTS/UPMEM/upmem-workloads/Microbenchmarks/AI/[ai_output.xlsx]ai_output (4)'!$J$283</c15:f>
                      <c15:dlblFieldTableCache>
                        <c:ptCount val="1"/>
                        <c:pt idx="0">
                          <c:v>10</c:v>
                        </c:pt>
                      </c15:dlblFieldTableCache>
                    </c15:dlblFTEntry>
                  </c15:dlblFieldTable>
                  <c15:showDataLabelsRange val="0"/>
                </c:ext>
                <c:ext xmlns:c16="http://schemas.microsoft.com/office/drawing/2014/chart" uri="{C3380CC4-5D6E-409C-BE32-E72D297353CC}">
                  <c16:uniqueId val="{00000119-FF8B-5F4C-8BBF-ED4DE736661E}"/>
                </c:ext>
              </c:extLst>
            </c:dLbl>
            <c:dLbl>
              <c:idx val="282"/>
              <c:tx>
                <c:strRef>
                  <c:f>'/Users/el1goluj/Documents/ZURICH/PROJECTS/UPMEM/upmem-workloads/Microbenchmarks/AI/[ai_output.xlsx]ai_output (4)'!$J$284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{B5C59D9A-5201-094F-AB7A-E4588721CC23}</c15:txfldGUID>
                      <c15:f>'/Users/el1goluj/Documents/ZURICH/PROJECTS/UPMEM/upmem-workloads/Microbenchmarks/AI/[ai_output.xlsx]ai_output (4)'!$J$284</c15:f>
                      <c15:dlblFieldTableCache>
                        <c:ptCount val="1"/>
                        <c:pt idx="0">
                          <c:v>11</c:v>
                        </c:pt>
                      </c15:dlblFieldTableCache>
                    </c15:dlblFTEntry>
                  </c15:dlblFieldTable>
                  <c15:showDataLabelsRange val="0"/>
                </c:ext>
                <c:ext xmlns:c16="http://schemas.microsoft.com/office/drawing/2014/chart" uri="{C3380CC4-5D6E-409C-BE32-E72D297353CC}">
                  <c16:uniqueId val="{0000011A-FF8B-5F4C-8BBF-ED4DE736661E}"/>
                </c:ext>
              </c:extLst>
            </c:dLbl>
            <c:dLbl>
              <c:idx val="283"/>
              <c:tx>
                <c:strRef>
                  <c:f>'/Users/el1goluj/Documents/ZURICH/PROJECTS/UPMEM/upmem-workloads/Microbenchmarks/AI/[ai_output.xlsx]ai_output (4)'!$J$285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{39D60B9F-14C5-7F4B-AD4C-634CD3953F25}</c15:txfldGUID>
                      <c15:f>'/Users/el1goluj/Documents/ZURICH/PROJECTS/UPMEM/upmem-workloads/Microbenchmarks/AI/[ai_output.xlsx]ai_output (4)'!$J$285</c15:f>
                      <c15:dlblFieldTableCache>
                        <c:ptCount val="1"/>
                        <c:pt idx="0">
                          <c:v>12</c:v>
                        </c:pt>
                      </c15:dlblFieldTableCache>
                    </c15:dlblFTEntry>
                  </c15:dlblFieldTable>
                  <c15:showDataLabelsRange val="0"/>
                </c:ext>
                <c:ext xmlns:c16="http://schemas.microsoft.com/office/drawing/2014/chart" uri="{C3380CC4-5D6E-409C-BE32-E72D297353CC}">
                  <c16:uniqueId val="{0000011B-FF8B-5F4C-8BBF-ED4DE736661E}"/>
                </c:ext>
              </c:extLst>
            </c:dLbl>
            <c:dLbl>
              <c:idx val="284"/>
              <c:tx>
                <c:strRef>
                  <c:f>'/Users/el1goluj/Documents/ZURICH/PROJECTS/UPMEM/upmem-workloads/Microbenchmarks/AI/[ai_output.xlsx]ai_output (4)'!$J$286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{650FBE16-126A-9D44-AF17-9B295AAA75FC}</c15:txfldGUID>
                      <c15:f>'/Users/el1goluj/Documents/ZURICH/PROJECTS/UPMEM/upmem-workloads/Microbenchmarks/AI/[ai_output.xlsx]ai_output (4)'!$J$286</c15:f>
                      <c15:dlblFieldTableCache>
                        <c:ptCount val="1"/>
                        <c:pt idx="0">
                          <c:v>13</c:v>
                        </c:pt>
                      </c15:dlblFieldTableCache>
                    </c15:dlblFTEntry>
                  </c15:dlblFieldTable>
                  <c15:showDataLabelsRange val="0"/>
                </c:ext>
                <c:ext xmlns:c16="http://schemas.microsoft.com/office/drawing/2014/chart" uri="{C3380CC4-5D6E-409C-BE32-E72D297353CC}">
                  <c16:uniqueId val="{0000011C-FF8B-5F4C-8BBF-ED4DE736661E}"/>
                </c:ext>
              </c:extLst>
            </c:dLbl>
            <c:dLbl>
              <c:idx val="285"/>
              <c:tx>
                <c:strRef>
                  <c:f>'/Users/el1goluj/Documents/ZURICH/PROJECTS/UPMEM/upmem-workloads/Microbenchmarks/AI/[ai_output.xlsx]ai_output (4)'!$J$287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{23E361B9-35E0-2543-AAD1-174C8812EBCC}</c15:txfldGUID>
                      <c15:f>'/Users/el1goluj/Documents/ZURICH/PROJECTS/UPMEM/upmem-workloads/Microbenchmarks/AI/[ai_output.xlsx]ai_output (4)'!$J$287</c15:f>
                      <c15:dlblFieldTableCache>
                        <c:ptCount val="1"/>
                        <c:pt idx="0">
                          <c:v>14</c:v>
                        </c:pt>
                      </c15:dlblFieldTableCache>
                    </c15:dlblFTEntry>
                  </c15:dlblFieldTable>
                  <c15:showDataLabelsRange val="0"/>
                </c:ext>
                <c:ext xmlns:c16="http://schemas.microsoft.com/office/drawing/2014/chart" uri="{C3380CC4-5D6E-409C-BE32-E72D297353CC}">
                  <c16:uniqueId val="{0000011D-FF8B-5F4C-8BBF-ED4DE736661E}"/>
                </c:ext>
              </c:extLst>
            </c:dLbl>
            <c:dLbl>
              <c:idx val="286"/>
              <c:tx>
                <c:strRef>
                  <c:f>'/Users/el1goluj/Documents/ZURICH/PROJECTS/UPMEM/upmem-workloads/Microbenchmarks/AI/[ai_output.xlsx]ai_output (4)'!$J$288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{8527A8DF-85DD-E94B-A772-C3C4D1D3AE2B}</c15:txfldGUID>
                      <c15:f>'/Users/el1goluj/Documents/ZURICH/PROJECTS/UPMEM/upmem-workloads/Microbenchmarks/AI/[ai_output.xlsx]ai_output (4)'!$J$288</c15:f>
                      <c15:dlblFieldTableCache>
                        <c:ptCount val="1"/>
                        <c:pt idx="0">
                          <c:v>15</c:v>
                        </c:pt>
                      </c15:dlblFieldTableCache>
                    </c15:dlblFTEntry>
                  </c15:dlblFieldTable>
                  <c15:showDataLabelsRange val="0"/>
                </c:ext>
                <c:ext xmlns:c16="http://schemas.microsoft.com/office/drawing/2014/chart" uri="{C3380CC4-5D6E-409C-BE32-E72D297353CC}">
                  <c16:uniqueId val="{0000011E-FF8B-5F4C-8BBF-ED4DE736661E}"/>
                </c:ext>
              </c:extLst>
            </c:dLbl>
            <c:dLbl>
              <c:idx val="287"/>
              <c:tx>
                <c:strRef>
                  <c:f>'/Users/el1goluj/Documents/ZURICH/PROJECTS/UPMEM/upmem-workloads/Microbenchmarks/AI/[ai_output.xlsx]ai_output (4)'!$J$289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{39135C3D-A5AE-2E4D-9D70-B837A4A5AE47}</c15:txfldGUID>
                      <c15:f>'/Users/el1goluj/Documents/ZURICH/PROJECTS/UPMEM/upmem-workloads/Microbenchmarks/AI/[ai_output.xlsx]ai_output (4)'!$J$289</c15:f>
                      <c15:dlblFieldTableCache>
                        <c:ptCount val="1"/>
                        <c:pt idx="0">
                          <c:v>16</c:v>
                        </c:pt>
                      </c15:dlblFieldTableCache>
                    </c15:dlblFTEntry>
                  </c15:dlblFieldTable>
                  <c15:showDataLabelsRange val="0"/>
                </c:ext>
                <c:ext xmlns:c16="http://schemas.microsoft.com/office/drawing/2014/chart" uri="{C3380CC4-5D6E-409C-BE32-E72D297353CC}">
                  <c16:uniqueId val="{0000011F-FF8B-5F4C-8BBF-ED4DE736661E}"/>
                </c:ext>
              </c:extLst>
            </c:dLbl>
            <c:dLbl>
              <c:idx val="288"/>
              <c:tx>
                <c:strRef>
                  <c:f>'/Users/el1goluj/Documents/ZURICH/PROJECTS/UPMEM/upmem-workloads/Microbenchmarks/AI/[ai_output.xlsx]ai_output (4)'!$J$290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{B42218D8-4B3B-8A41-9990-5F9049AE1515}</c15:txfldGUID>
                      <c15:f>'/Users/el1goluj/Documents/ZURICH/PROJECTS/UPMEM/upmem-workloads/Microbenchmarks/AI/[ai_output.xlsx]ai_output (4)'!$J$290</c15:f>
                      <c15:dlblFieldTableCache>
                        <c:ptCount val="1"/>
                        <c:pt idx="0">
                          <c:v>1</c:v>
                        </c:pt>
                      </c15:dlblFieldTableCache>
                    </c15:dlblFTEntry>
                  </c15:dlblFieldTable>
                  <c15:showDataLabelsRange val="0"/>
                </c:ext>
                <c:ext xmlns:c16="http://schemas.microsoft.com/office/drawing/2014/chart" uri="{C3380CC4-5D6E-409C-BE32-E72D297353CC}">
                  <c16:uniqueId val="{00000120-FF8B-5F4C-8BBF-ED4DE736661E}"/>
                </c:ext>
              </c:extLst>
            </c:dLbl>
            <c:dLbl>
              <c:idx val="289"/>
              <c:tx>
                <c:strRef>
                  <c:f>'/Users/el1goluj/Documents/ZURICH/PROJECTS/UPMEM/upmem-workloads/Microbenchmarks/AI/[ai_output.xlsx]ai_output (4)'!$J$291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{6E6C71D1-351E-D647-BD8E-32206A5EEFD2}</c15:txfldGUID>
                      <c15:f>'/Users/el1goluj/Documents/ZURICH/PROJECTS/UPMEM/upmem-workloads/Microbenchmarks/AI/[ai_output.xlsx]ai_output (4)'!$J$291</c15:f>
                      <c15:dlblFieldTableCache>
                        <c:ptCount val="1"/>
                        <c:pt idx="0">
                          <c:v>2</c:v>
                        </c:pt>
                      </c15:dlblFieldTableCache>
                    </c15:dlblFTEntry>
                  </c15:dlblFieldTable>
                  <c15:showDataLabelsRange val="0"/>
                </c:ext>
                <c:ext xmlns:c16="http://schemas.microsoft.com/office/drawing/2014/chart" uri="{C3380CC4-5D6E-409C-BE32-E72D297353CC}">
                  <c16:uniqueId val="{00000121-FF8B-5F4C-8BBF-ED4DE736661E}"/>
                </c:ext>
              </c:extLst>
            </c:dLbl>
            <c:dLbl>
              <c:idx val="290"/>
              <c:tx>
                <c:strRef>
                  <c:f>'/Users/el1goluj/Documents/ZURICH/PROJECTS/UPMEM/upmem-workloads/Microbenchmarks/AI/[ai_output.xlsx]ai_output (4)'!$J$292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{A09ECB1D-8489-C349-97AF-8E8FB0530878}</c15:txfldGUID>
                      <c15:f>'/Users/el1goluj/Documents/ZURICH/PROJECTS/UPMEM/upmem-workloads/Microbenchmarks/AI/[ai_output.xlsx]ai_output (4)'!$J$292</c15:f>
                      <c15:dlblFieldTableCache>
                        <c:ptCount val="1"/>
                        <c:pt idx="0">
                          <c:v>3</c:v>
                        </c:pt>
                      </c15:dlblFieldTableCache>
                    </c15:dlblFTEntry>
                  </c15:dlblFieldTable>
                  <c15:showDataLabelsRange val="0"/>
                </c:ext>
                <c:ext xmlns:c16="http://schemas.microsoft.com/office/drawing/2014/chart" uri="{C3380CC4-5D6E-409C-BE32-E72D297353CC}">
                  <c16:uniqueId val="{00000122-FF8B-5F4C-8BBF-ED4DE736661E}"/>
                </c:ext>
              </c:extLst>
            </c:dLbl>
            <c:dLbl>
              <c:idx val="291"/>
              <c:tx>
                <c:strRef>
                  <c:f>'/Users/el1goluj/Documents/ZURICH/PROJECTS/UPMEM/upmem-workloads/Microbenchmarks/AI/[ai_output.xlsx]ai_output (4)'!$J$293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{985143D1-032F-FB44-B596-1BB879A609EF}</c15:txfldGUID>
                      <c15:f>'/Users/el1goluj/Documents/ZURICH/PROJECTS/UPMEM/upmem-workloads/Microbenchmarks/AI/[ai_output.xlsx]ai_output (4)'!$J$293</c15:f>
                      <c15:dlblFieldTableCache>
                        <c:ptCount val="1"/>
                        <c:pt idx="0">
                          <c:v>4</c:v>
                        </c:pt>
                      </c15:dlblFieldTableCache>
                    </c15:dlblFTEntry>
                  </c15:dlblFieldTable>
                  <c15:showDataLabelsRange val="0"/>
                </c:ext>
                <c:ext xmlns:c16="http://schemas.microsoft.com/office/drawing/2014/chart" uri="{C3380CC4-5D6E-409C-BE32-E72D297353CC}">
                  <c16:uniqueId val="{00000123-FF8B-5F4C-8BBF-ED4DE736661E}"/>
                </c:ext>
              </c:extLst>
            </c:dLbl>
            <c:dLbl>
              <c:idx val="292"/>
              <c:tx>
                <c:strRef>
                  <c:f>'/Users/el1goluj/Documents/ZURICH/PROJECTS/UPMEM/upmem-workloads/Microbenchmarks/AI/[ai_output.xlsx]ai_output (4)'!$J$294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{7080D0E5-6C9D-2D4C-AD81-2D63D0952715}</c15:txfldGUID>
                      <c15:f>'/Users/el1goluj/Documents/ZURICH/PROJECTS/UPMEM/upmem-workloads/Microbenchmarks/AI/[ai_output.xlsx]ai_output (4)'!$J$294</c15:f>
                      <c15:dlblFieldTableCache>
                        <c:ptCount val="1"/>
                        <c:pt idx="0">
                          <c:v>5</c:v>
                        </c:pt>
                      </c15:dlblFieldTableCache>
                    </c15:dlblFTEntry>
                  </c15:dlblFieldTable>
                  <c15:showDataLabelsRange val="0"/>
                </c:ext>
                <c:ext xmlns:c16="http://schemas.microsoft.com/office/drawing/2014/chart" uri="{C3380CC4-5D6E-409C-BE32-E72D297353CC}">
                  <c16:uniqueId val="{00000124-FF8B-5F4C-8BBF-ED4DE736661E}"/>
                </c:ext>
              </c:extLst>
            </c:dLbl>
            <c:dLbl>
              <c:idx val="293"/>
              <c:tx>
                <c:strRef>
                  <c:f>'/Users/el1goluj/Documents/ZURICH/PROJECTS/UPMEM/upmem-workloads/Microbenchmarks/AI/[ai_output.xlsx]ai_output (4)'!$J$295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{E097E2D4-6B2C-4F48-AB4D-2FBE2BD96D67}</c15:txfldGUID>
                      <c15:f>'/Users/el1goluj/Documents/ZURICH/PROJECTS/UPMEM/upmem-workloads/Microbenchmarks/AI/[ai_output.xlsx]ai_output (4)'!$J$295</c15:f>
                      <c15:dlblFieldTableCache>
                        <c:ptCount val="1"/>
                        <c:pt idx="0">
                          <c:v>6</c:v>
                        </c:pt>
                      </c15:dlblFieldTableCache>
                    </c15:dlblFTEntry>
                  </c15:dlblFieldTable>
                  <c15:showDataLabelsRange val="0"/>
                </c:ext>
                <c:ext xmlns:c16="http://schemas.microsoft.com/office/drawing/2014/chart" uri="{C3380CC4-5D6E-409C-BE32-E72D297353CC}">
                  <c16:uniqueId val="{00000125-FF8B-5F4C-8BBF-ED4DE736661E}"/>
                </c:ext>
              </c:extLst>
            </c:dLbl>
            <c:dLbl>
              <c:idx val="294"/>
              <c:tx>
                <c:strRef>
                  <c:f>'/Users/el1goluj/Documents/ZURICH/PROJECTS/UPMEM/upmem-workloads/Microbenchmarks/AI/[ai_output.xlsx]ai_output (4)'!$J$296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{322B1EC6-5DAA-9948-9098-50551DE38DFE}</c15:txfldGUID>
                      <c15:f>'/Users/el1goluj/Documents/ZURICH/PROJECTS/UPMEM/upmem-workloads/Microbenchmarks/AI/[ai_output.xlsx]ai_output (4)'!$J$296</c15:f>
                      <c15:dlblFieldTableCache>
                        <c:ptCount val="1"/>
                        <c:pt idx="0">
                          <c:v>7</c:v>
                        </c:pt>
                      </c15:dlblFieldTableCache>
                    </c15:dlblFTEntry>
                  </c15:dlblFieldTable>
                  <c15:showDataLabelsRange val="0"/>
                </c:ext>
                <c:ext xmlns:c16="http://schemas.microsoft.com/office/drawing/2014/chart" uri="{C3380CC4-5D6E-409C-BE32-E72D297353CC}">
                  <c16:uniqueId val="{00000126-FF8B-5F4C-8BBF-ED4DE736661E}"/>
                </c:ext>
              </c:extLst>
            </c:dLbl>
            <c:dLbl>
              <c:idx val="295"/>
              <c:tx>
                <c:strRef>
                  <c:f>'/Users/el1goluj/Documents/ZURICH/PROJECTS/UPMEM/upmem-workloads/Microbenchmarks/AI/[ai_output.xlsx]ai_output (4)'!$J$297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{0ACE5AD6-EF64-BA47-A00E-7AF7564984E5}</c15:txfldGUID>
                      <c15:f>'/Users/el1goluj/Documents/ZURICH/PROJECTS/UPMEM/upmem-workloads/Microbenchmarks/AI/[ai_output.xlsx]ai_output (4)'!$J$297</c15:f>
                      <c15:dlblFieldTableCache>
                        <c:ptCount val="1"/>
                        <c:pt idx="0">
                          <c:v>8</c:v>
                        </c:pt>
                      </c15:dlblFieldTableCache>
                    </c15:dlblFTEntry>
                  </c15:dlblFieldTable>
                  <c15:showDataLabelsRange val="0"/>
                </c:ext>
                <c:ext xmlns:c16="http://schemas.microsoft.com/office/drawing/2014/chart" uri="{C3380CC4-5D6E-409C-BE32-E72D297353CC}">
                  <c16:uniqueId val="{00000127-FF8B-5F4C-8BBF-ED4DE736661E}"/>
                </c:ext>
              </c:extLst>
            </c:dLbl>
            <c:dLbl>
              <c:idx val="296"/>
              <c:tx>
                <c:strRef>
                  <c:f>'/Users/el1goluj/Documents/ZURICH/PROJECTS/UPMEM/upmem-workloads/Microbenchmarks/AI/[ai_output.xlsx]ai_output (4)'!$J$298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{AC0FD1EC-4977-4147-828B-718F7ACDD12F}</c15:txfldGUID>
                      <c15:f>'/Users/el1goluj/Documents/ZURICH/PROJECTS/UPMEM/upmem-workloads/Microbenchmarks/AI/[ai_output.xlsx]ai_output (4)'!$J$298</c15:f>
                      <c15:dlblFieldTableCache>
                        <c:ptCount val="1"/>
                        <c:pt idx="0">
                          <c:v>9</c:v>
                        </c:pt>
                      </c15:dlblFieldTableCache>
                    </c15:dlblFTEntry>
                  </c15:dlblFieldTable>
                  <c15:showDataLabelsRange val="0"/>
                </c:ext>
                <c:ext xmlns:c16="http://schemas.microsoft.com/office/drawing/2014/chart" uri="{C3380CC4-5D6E-409C-BE32-E72D297353CC}">
                  <c16:uniqueId val="{00000128-FF8B-5F4C-8BBF-ED4DE736661E}"/>
                </c:ext>
              </c:extLst>
            </c:dLbl>
            <c:dLbl>
              <c:idx val="297"/>
              <c:tx>
                <c:strRef>
                  <c:f>'/Users/el1goluj/Documents/ZURICH/PROJECTS/UPMEM/upmem-workloads/Microbenchmarks/AI/[ai_output.xlsx]ai_output (4)'!$J$299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{14872A4E-A043-2542-ADBC-B9E64F0AF997}</c15:txfldGUID>
                      <c15:f>'/Users/el1goluj/Documents/ZURICH/PROJECTS/UPMEM/upmem-workloads/Microbenchmarks/AI/[ai_output.xlsx]ai_output (4)'!$J$299</c15:f>
                      <c15:dlblFieldTableCache>
                        <c:ptCount val="1"/>
                        <c:pt idx="0">
                          <c:v>10</c:v>
                        </c:pt>
                      </c15:dlblFieldTableCache>
                    </c15:dlblFTEntry>
                  </c15:dlblFieldTable>
                  <c15:showDataLabelsRange val="0"/>
                </c:ext>
                <c:ext xmlns:c16="http://schemas.microsoft.com/office/drawing/2014/chart" uri="{C3380CC4-5D6E-409C-BE32-E72D297353CC}">
                  <c16:uniqueId val="{00000129-FF8B-5F4C-8BBF-ED4DE736661E}"/>
                </c:ext>
              </c:extLst>
            </c:dLbl>
            <c:dLbl>
              <c:idx val="298"/>
              <c:tx>
                <c:strRef>
                  <c:f>'/Users/el1goluj/Documents/ZURICH/PROJECTS/UPMEM/upmem-workloads/Microbenchmarks/AI/[ai_output.xlsx]ai_output (4)'!$J$300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{6EFB28E3-A5FA-1843-8FCA-C590DEFF6927}</c15:txfldGUID>
                      <c15:f>'/Users/el1goluj/Documents/ZURICH/PROJECTS/UPMEM/upmem-workloads/Microbenchmarks/AI/[ai_output.xlsx]ai_output (4)'!$J$300</c15:f>
                      <c15:dlblFieldTableCache>
                        <c:ptCount val="1"/>
                        <c:pt idx="0">
                          <c:v>11</c:v>
                        </c:pt>
                      </c15:dlblFieldTableCache>
                    </c15:dlblFTEntry>
                  </c15:dlblFieldTable>
                  <c15:showDataLabelsRange val="0"/>
                </c:ext>
                <c:ext xmlns:c16="http://schemas.microsoft.com/office/drawing/2014/chart" uri="{C3380CC4-5D6E-409C-BE32-E72D297353CC}">
                  <c16:uniqueId val="{0000012A-FF8B-5F4C-8BBF-ED4DE736661E}"/>
                </c:ext>
              </c:extLst>
            </c:dLbl>
            <c:dLbl>
              <c:idx val="299"/>
              <c:tx>
                <c:strRef>
                  <c:f>'/Users/el1goluj/Documents/ZURICH/PROJECTS/UPMEM/upmem-workloads/Microbenchmarks/AI/[ai_output.xlsx]ai_output (4)'!$J$301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{E45FFB8C-B5AD-D640-9779-87040F0A9B23}</c15:txfldGUID>
                      <c15:f>'/Users/el1goluj/Documents/ZURICH/PROJECTS/UPMEM/upmem-workloads/Microbenchmarks/AI/[ai_output.xlsx]ai_output (4)'!$J$301</c15:f>
                      <c15:dlblFieldTableCache>
                        <c:ptCount val="1"/>
                        <c:pt idx="0">
                          <c:v>12</c:v>
                        </c:pt>
                      </c15:dlblFieldTableCache>
                    </c15:dlblFTEntry>
                  </c15:dlblFieldTable>
                  <c15:showDataLabelsRange val="0"/>
                </c:ext>
                <c:ext xmlns:c16="http://schemas.microsoft.com/office/drawing/2014/chart" uri="{C3380CC4-5D6E-409C-BE32-E72D297353CC}">
                  <c16:uniqueId val="{0000012B-FF8B-5F4C-8BBF-ED4DE736661E}"/>
                </c:ext>
              </c:extLst>
            </c:dLbl>
            <c:dLbl>
              <c:idx val="300"/>
              <c:tx>
                <c:strRef>
                  <c:f>'/Users/el1goluj/Documents/ZURICH/PROJECTS/UPMEM/upmem-workloads/Microbenchmarks/AI/[ai_output.xlsx]ai_output (4)'!$J$302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{2D95EFC5-AFC9-464D-8B89-F534F12818E2}</c15:txfldGUID>
                      <c15:f>'/Users/el1goluj/Documents/ZURICH/PROJECTS/UPMEM/upmem-workloads/Microbenchmarks/AI/[ai_output.xlsx]ai_output (4)'!$J$302</c15:f>
                      <c15:dlblFieldTableCache>
                        <c:ptCount val="1"/>
                        <c:pt idx="0">
                          <c:v>13</c:v>
                        </c:pt>
                      </c15:dlblFieldTableCache>
                    </c15:dlblFTEntry>
                  </c15:dlblFieldTable>
                  <c15:showDataLabelsRange val="0"/>
                </c:ext>
                <c:ext xmlns:c16="http://schemas.microsoft.com/office/drawing/2014/chart" uri="{C3380CC4-5D6E-409C-BE32-E72D297353CC}">
                  <c16:uniqueId val="{0000012C-FF8B-5F4C-8BBF-ED4DE736661E}"/>
                </c:ext>
              </c:extLst>
            </c:dLbl>
            <c:dLbl>
              <c:idx val="301"/>
              <c:tx>
                <c:strRef>
                  <c:f>'/Users/el1goluj/Documents/ZURICH/PROJECTS/UPMEM/upmem-workloads/Microbenchmarks/AI/[ai_output.xlsx]ai_output (4)'!$J$303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{7AC75147-9819-4A45-829E-9D4D78D02A27}</c15:txfldGUID>
                      <c15:f>'/Users/el1goluj/Documents/ZURICH/PROJECTS/UPMEM/upmem-workloads/Microbenchmarks/AI/[ai_output.xlsx]ai_output (4)'!$J$303</c15:f>
                      <c15:dlblFieldTableCache>
                        <c:ptCount val="1"/>
                        <c:pt idx="0">
                          <c:v>14</c:v>
                        </c:pt>
                      </c15:dlblFieldTableCache>
                    </c15:dlblFTEntry>
                  </c15:dlblFieldTable>
                  <c15:showDataLabelsRange val="0"/>
                </c:ext>
                <c:ext xmlns:c16="http://schemas.microsoft.com/office/drawing/2014/chart" uri="{C3380CC4-5D6E-409C-BE32-E72D297353CC}">
                  <c16:uniqueId val="{0000012D-FF8B-5F4C-8BBF-ED4DE736661E}"/>
                </c:ext>
              </c:extLst>
            </c:dLbl>
            <c:dLbl>
              <c:idx val="302"/>
              <c:tx>
                <c:strRef>
                  <c:f>'/Users/el1goluj/Documents/ZURICH/PROJECTS/UPMEM/upmem-workloads/Microbenchmarks/AI/[ai_output.xlsx]ai_output (4)'!$J$304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{F25ABBE8-A1CC-D746-A884-D3DE26E319D7}</c15:txfldGUID>
                      <c15:f>'/Users/el1goluj/Documents/ZURICH/PROJECTS/UPMEM/upmem-workloads/Microbenchmarks/AI/[ai_output.xlsx]ai_output (4)'!$J$304</c15:f>
                      <c15:dlblFieldTableCache>
                        <c:ptCount val="1"/>
                        <c:pt idx="0">
                          <c:v>15</c:v>
                        </c:pt>
                      </c15:dlblFieldTableCache>
                    </c15:dlblFTEntry>
                  </c15:dlblFieldTable>
                  <c15:showDataLabelsRange val="0"/>
                </c:ext>
                <c:ext xmlns:c16="http://schemas.microsoft.com/office/drawing/2014/chart" uri="{C3380CC4-5D6E-409C-BE32-E72D297353CC}">
                  <c16:uniqueId val="{0000012E-FF8B-5F4C-8BBF-ED4DE736661E}"/>
                </c:ext>
              </c:extLst>
            </c:dLbl>
            <c:dLbl>
              <c:idx val="303"/>
              <c:tx>
                <c:strRef>
                  <c:f>'/Users/el1goluj/Documents/ZURICH/PROJECTS/UPMEM/upmem-workloads/Microbenchmarks/AI/[ai_output.xlsx]ai_output (4)'!$J$305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{F86A7117-8CEF-8D4D-A5D5-29E8466A2E15}</c15:txfldGUID>
                      <c15:f>'/Users/el1goluj/Documents/ZURICH/PROJECTS/UPMEM/upmem-workloads/Microbenchmarks/AI/[ai_output.xlsx]ai_output (4)'!$J$305</c15:f>
                      <c15:dlblFieldTableCache>
                        <c:ptCount val="1"/>
                        <c:pt idx="0">
                          <c:v>16</c:v>
                        </c:pt>
                      </c15:dlblFieldTableCache>
                    </c15:dlblFTEntry>
                  </c15:dlblFieldTable>
                  <c15:showDataLabelsRange val="0"/>
                </c:ext>
                <c:ext xmlns:c16="http://schemas.microsoft.com/office/drawing/2014/chart" uri="{C3380CC4-5D6E-409C-BE32-E72D297353CC}">
                  <c16:uniqueId val="{0000012F-FF8B-5F4C-8BBF-ED4DE736661E}"/>
                </c:ext>
              </c:extLst>
            </c:dLbl>
            <c:spPr>
              <a:noFill/>
              <a:ln>
                <a:noFill/>
              </a:ln>
              <a:effectLst/>
            </c:spPr>
            <c:txPr>
              <a:bodyPr rot="0" vert="horz"/>
              <a:lstStyle/>
              <a:p>
                <a:pPr>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xVal>
            <c:numRef>
              <c:f>'ai_output-frac'!$K$610:$K$849</c:f>
              <c:numCache>
                <c:formatCode>#\ ????/????</c:formatCode>
                <c:ptCount val="240"/>
                <c:pt idx="0">
                  <c:v>4.8825000000000002E-4</c:v>
                </c:pt>
                <c:pt idx="1">
                  <c:v>4.8825000000000002E-4</c:v>
                </c:pt>
                <c:pt idx="2">
                  <c:v>4.8825000000000002E-4</c:v>
                </c:pt>
                <c:pt idx="3">
                  <c:v>4.8825000000000002E-4</c:v>
                </c:pt>
                <c:pt idx="4">
                  <c:v>4.8825000000000002E-4</c:v>
                </c:pt>
                <c:pt idx="5">
                  <c:v>4.8825000000000002E-4</c:v>
                </c:pt>
                <c:pt idx="6">
                  <c:v>4.8825000000000002E-4</c:v>
                </c:pt>
                <c:pt idx="7">
                  <c:v>4.8825000000000002E-4</c:v>
                </c:pt>
                <c:pt idx="8">
                  <c:v>4.8825000000000002E-4</c:v>
                </c:pt>
                <c:pt idx="9">
                  <c:v>4.8825000000000002E-4</c:v>
                </c:pt>
                <c:pt idx="10">
                  <c:v>4.8825000000000002E-4</c:v>
                </c:pt>
                <c:pt idx="11">
                  <c:v>4.8825000000000002E-4</c:v>
                </c:pt>
                <c:pt idx="12">
                  <c:v>4.8825000000000002E-4</c:v>
                </c:pt>
                <c:pt idx="13">
                  <c:v>4.8825000000000002E-4</c:v>
                </c:pt>
                <c:pt idx="14">
                  <c:v>4.8825000000000002E-4</c:v>
                </c:pt>
                <c:pt idx="15">
                  <c:v>4.8825000000000002E-4</c:v>
                </c:pt>
                <c:pt idx="16">
                  <c:v>9.7650000000000005E-4</c:v>
                </c:pt>
                <c:pt idx="17">
                  <c:v>9.7650000000000005E-4</c:v>
                </c:pt>
                <c:pt idx="18">
                  <c:v>9.7650000000000005E-4</c:v>
                </c:pt>
                <c:pt idx="19">
                  <c:v>9.7650000000000005E-4</c:v>
                </c:pt>
                <c:pt idx="20">
                  <c:v>9.7650000000000005E-4</c:v>
                </c:pt>
                <c:pt idx="21">
                  <c:v>9.7650000000000005E-4</c:v>
                </c:pt>
                <c:pt idx="22">
                  <c:v>9.7650000000000005E-4</c:v>
                </c:pt>
                <c:pt idx="23">
                  <c:v>9.7650000000000005E-4</c:v>
                </c:pt>
                <c:pt idx="24">
                  <c:v>9.7650000000000005E-4</c:v>
                </c:pt>
                <c:pt idx="25">
                  <c:v>9.7650000000000005E-4</c:v>
                </c:pt>
                <c:pt idx="26">
                  <c:v>9.7650000000000005E-4</c:v>
                </c:pt>
                <c:pt idx="27">
                  <c:v>9.7650000000000005E-4</c:v>
                </c:pt>
                <c:pt idx="28">
                  <c:v>9.7650000000000005E-4</c:v>
                </c:pt>
                <c:pt idx="29">
                  <c:v>9.7650000000000005E-4</c:v>
                </c:pt>
                <c:pt idx="30">
                  <c:v>9.7650000000000005E-4</c:v>
                </c:pt>
                <c:pt idx="31">
                  <c:v>9.7650000000000005E-4</c:v>
                </c:pt>
                <c:pt idx="32">
                  <c:v>1.9530000000000001E-3</c:v>
                </c:pt>
                <c:pt idx="33">
                  <c:v>1.9530000000000001E-3</c:v>
                </c:pt>
                <c:pt idx="34">
                  <c:v>1.9530000000000001E-3</c:v>
                </c:pt>
                <c:pt idx="35">
                  <c:v>1.9530000000000001E-3</c:v>
                </c:pt>
                <c:pt idx="36">
                  <c:v>1.9530000000000001E-3</c:v>
                </c:pt>
                <c:pt idx="37">
                  <c:v>1.9530000000000001E-3</c:v>
                </c:pt>
                <c:pt idx="38">
                  <c:v>1.9530000000000001E-3</c:v>
                </c:pt>
                <c:pt idx="39">
                  <c:v>1.9530000000000001E-3</c:v>
                </c:pt>
                <c:pt idx="40">
                  <c:v>1.9530000000000001E-3</c:v>
                </c:pt>
                <c:pt idx="41">
                  <c:v>1.9530000000000001E-3</c:v>
                </c:pt>
                <c:pt idx="42">
                  <c:v>1.9530000000000001E-3</c:v>
                </c:pt>
                <c:pt idx="43">
                  <c:v>1.9530000000000001E-3</c:v>
                </c:pt>
                <c:pt idx="44">
                  <c:v>1.9530000000000001E-3</c:v>
                </c:pt>
                <c:pt idx="45">
                  <c:v>1.9530000000000001E-3</c:v>
                </c:pt>
                <c:pt idx="46">
                  <c:v>1.9530000000000001E-3</c:v>
                </c:pt>
                <c:pt idx="47">
                  <c:v>1.9530000000000001E-3</c:v>
                </c:pt>
                <c:pt idx="48">
                  <c:v>3.90625E-3</c:v>
                </c:pt>
                <c:pt idx="49">
                  <c:v>3.90625E-3</c:v>
                </c:pt>
                <c:pt idx="50">
                  <c:v>3.90625E-3</c:v>
                </c:pt>
                <c:pt idx="51">
                  <c:v>3.90625E-3</c:v>
                </c:pt>
                <c:pt idx="52">
                  <c:v>3.90625E-3</c:v>
                </c:pt>
                <c:pt idx="53">
                  <c:v>3.90625E-3</c:v>
                </c:pt>
                <c:pt idx="54">
                  <c:v>3.90625E-3</c:v>
                </c:pt>
                <c:pt idx="55">
                  <c:v>3.90625E-3</c:v>
                </c:pt>
                <c:pt idx="56">
                  <c:v>3.90625E-3</c:v>
                </c:pt>
                <c:pt idx="57">
                  <c:v>3.90625E-3</c:v>
                </c:pt>
                <c:pt idx="58">
                  <c:v>3.90625E-3</c:v>
                </c:pt>
                <c:pt idx="59">
                  <c:v>3.90625E-3</c:v>
                </c:pt>
                <c:pt idx="60">
                  <c:v>3.90625E-3</c:v>
                </c:pt>
                <c:pt idx="61">
                  <c:v>3.90625E-3</c:v>
                </c:pt>
                <c:pt idx="62">
                  <c:v>3.90625E-3</c:v>
                </c:pt>
                <c:pt idx="63">
                  <c:v>3.90625E-3</c:v>
                </c:pt>
                <c:pt idx="64">
                  <c:v>7.8125E-3</c:v>
                </c:pt>
                <c:pt idx="65">
                  <c:v>7.8125E-3</c:v>
                </c:pt>
                <c:pt idx="66">
                  <c:v>7.8125E-3</c:v>
                </c:pt>
                <c:pt idx="67">
                  <c:v>7.8125E-3</c:v>
                </c:pt>
                <c:pt idx="68">
                  <c:v>7.8125E-3</c:v>
                </c:pt>
                <c:pt idx="69">
                  <c:v>7.8125E-3</c:v>
                </c:pt>
                <c:pt idx="70">
                  <c:v>7.8125E-3</c:v>
                </c:pt>
                <c:pt idx="71">
                  <c:v>7.8125E-3</c:v>
                </c:pt>
                <c:pt idx="72">
                  <c:v>7.8125E-3</c:v>
                </c:pt>
                <c:pt idx="73">
                  <c:v>7.8125E-3</c:v>
                </c:pt>
                <c:pt idx="74">
                  <c:v>7.8125E-3</c:v>
                </c:pt>
                <c:pt idx="75">
                  <c:v>7.8125E-3</c:v>
                </c:pt>
                <c:pt idx="76">
                  <c:v>7.8125E-3</c:v>
                </c:pt>
                <c:pt idx="77">
                  <c:v>7.8125E-3</c:v>
                </c:pt>
                <c:pt idx="78">
                  <c:v>7.8125E-3</c:v>
                </c:pt>
                <c:pt idx="79">
                  <c:v>7.8125E-3</c:v>
                </c:pt>
                <c:pt idx="80">
                  <c:v>1.5625E-2</c:v>
                </c:pt>
                <c:pt idx="81">
                  <c:v>1.5625E-2</c:v>
                </c:pt>
                <c:pt idx="82">
                  <c:v>1.5625E-2</c:v>
                </c:pt>
                <c:pt idx="83">
                  <c:v>1.5625E-2</c:v>
                </c:pt>
                <c:pt idx="84">
                  <c:v>1.5625E-2</c:v>
                </c:pt>
                <c:pt idx="85">
                  <c:v>1.5625E-2</c:v>
                </c:pt>
                <c:pt idx="86">
                  <c:v>1.5625E-2</c:v>
                </c:pt>
                <c:pt idx="87">
                  <c:v>1.5625E-2</c:v>
                </c:pt>
                <c:pt idx="88">
                  <c:v>1.5625E-2</c:v>
                </c:pt>
                <c:pt idx="89">
                  <c:v>1.5625E-2</c:v>
                </c:pt>
                <c:pt idx="90">
                  <c:v>1.5625E-2</c:v>
                </c:pt>
                <c:pt idx="91">
                  <c:v>1.5625E-2</c:v>
                </c:pt>
                <c:pt idx="92">
                  <c:v>1.5625E-2</c:v>
                </c:pt>
                <c:pt idx="93">
                  <c:v>1.5625E-2</c:v>
                </c:pt>
                <c:pt idx="94">
                  <c:v>1.5625E-2</c:v>
                </c:pt>
                <c:pt idx="95">
                  <c:v>1.5625E-2</c:v>
                </c:pt>
                <c:pt idx="96">
                  <c:v>3.125E-2</c:v>
                </c:pt>
                <c:pt idx="97">
                  <c:v>3.125E-2</c:v>
                </c:pt>
                <c:pt idx="98">
                  <c:v>3.125E-2</c:v>
                </c:pt>
                <c:pt idx="99">
                  <c:v>3.125E-2</c:v>
                </c:pt>
                <c:pt idx="100">
                  <c:v>3.125E-2</c:v>
                </c:pt>
                <c:pt idx="101">
                  <c:v>3.125E-2</c:v>
                </c:pt>
                <c:pt idx="102">
                  <c:v>3.125E-2</c:v>
                </c:pt>
                <c:pt idx="103">
                  <c:v>3.125E-2</c:v>
                </c:pt>
                <c:pt idx="104">
                  <c:v>3.125E-2</c:v>
                </c:pt>
                <c:pt idx="105">
                  <c:v>3.125E-2</c:v>
                </c:pt>
                <c:pt idx="106">
                  <c:v>3.125E-2</c:v>
                </c:pt>
                <c:pt idx="107">
                  <c:v>3.125E-2</c:v>
                </c:pt>
                <c:pt idx="108">
                  <c:v>3.125E-2</c:v>
                </c:pt>
                <c:pt idx="109">
                  <c:v>3.125E-2</c:v>
                </c:pt>
                <c:pt idx="110">
                  <c:v>3.125E-2</c:v>
                </c:pt>
                <c:pt idx="111">
                  <c:v>3.125E-2</c:v>
                </c:pt>
                <c:pt idx="112">
                  <c:v>6.25E-2</c:v>
                </c:pt>
                <c:pt idx="113">
                  <c:v>6.25E-2</c:v>
                </c:pt>
                <c:pt idx="114">
                  <c:v>6.25E-2</c:v>
                </c:pt>
                <c:pt idx="115">
                  <c:v>6.25E-2</c:v>
                </c:pt>
                <c:pt idx="116">
                  <c:v>6.25E-2</c:v>
                </c:pt>
                <c:pt idx="117">
                  <c:v>6.25E-2</c:v>
                </c:pt>
                <c:pt idx="118">
                  <c:v>6.25E-2</c:v>
                </c:pt>
                <c:pt idx="119">
                  <c:v>6.25E-2</c:v>
                </c:pt>
                <c:pt idx="120">
                  <c:v>6.25E-2</c:v>
                </c:pt>
                <c:pt idx="121">
                  <c:v>6.25E-2</c:v>
                </c:pt>
                <c:pt idx="122">
                  <c:v>6.25E-2</c:v>
                </c:pt>
                <c:pt idx="123">
                  <c:v>6.25E-2</c:v>
                </c:pt>
                <c:pt idx="124">
                  <c:v>6.25E-2</c:v>
                </c:pt>
                <c:pt idx="125">
                  <c:v>6.25E-2</c:v>
                </c:pt>
                <c:pt idx="126">
                  <c:v>6.25E-2</c:v>
                </c:pt>
                <c:pt idx="127">
                  <c:v>6.25E-2</c:v>
                </c:pt>
                <c:pt idx="128">
                  <c:v>0.125</c:v>
                </c:pt>
                <c:pt idx="129">
                  <c:v>0.125</c:v>
                </c:pt>
                <c:pt idx="130">
                  <c:v>0.125</c:v>
                </c:pt>
                <c:pt idx="131">
                  <c:v>0.125</c:v>
                </c:pt>
                <c:pt idx="132">
                  <c:v>0.125</c:v>
                </c:pt>
                <c:pt idx="133">
                  <c:v>0.125</c:v>
                </c:pt>
                <c:pt idx="134">
                  <c:v>0.125</c:v>
                </c:pt>
                <c:pt idx="135">
                  <c:v>0.125</c:v>
                </c:pt>
                <c:pt idx="136">
                  <c:v>0.125</c:v>
                </c:pt>
                <c:pt idx="137">
                  <c:v>0.125</c:v>
                </c:pt>
                <c:pt idx="138">
                  <c:v>0.125</c:v>
                </c:pt>
                <c:pt idx="139">
                  <c:v>0.125</c:v>
                </c:pt>
                <c:pt idx="140">
                  <c:v>0.125</c:v>
                </c:pt>
                <c:pt idx="141">
                  <c:v>0.125</c:v>
                </c:pt>
                <c:pt idx="142">
                  <c:v>0.125</c:v>
                </c:pt>
                <c:pt idx="143">
                  <c:v>0.125</c:v>
                </c:pt>
                <c:pt idx="144">
                  <c:v>0.25</c:v>
                </c:pt>
                <c:pt idx="145">
                  <c:v>0.25</c:v>
                </c:pt>
                <c:pt idx="146">
                  <c:v>0.25</c:v>
                </c:pt>
                <c:pt idx="147">
                  <c:v>0.25</c:v>
                </c:pt>
                <c:pt idx="148">
                  <c:v>0.25</c:v>
                </c:pt>
                <c:pt idx="149">
                  <c:v>0.25</c:v>
                </c:pt>
                <c:pt idx="150">
                  <c:v>0.25</c:v>
                </c:pt>
                <c:pt idx="151">
                  <c:v>0.25</c:v>
                </c:pt>
                <c:pt idx="152">
                  <c:v>0.25</c:v>
                </c:pt>
                <c:pt idx="153">
                  <c:v>0.25</c:v>
                </c:pt>
                <c:pt idx="154">
                  <c:v>0.25</c:v>
                </c:pt>
                <c:pt idx="155">
                  <c:v>0.25</c:v>
                </c:pt>
                <c:pt idx="156">
                  <c:v>0.25</c:v>
                </c:pt>
                <c:pt idx="157">
                  <c:v>0.25</c:v>
                </c:pt>
                <c:pt idx="158">
                  <c:v>0.25</c:v>
                </c:pt>
                <c:pt idx="159">
                  <c:v>0.25</c:v>
                </c:pt>
                <c:pt idx="160">
                  <c:v>0.5</c:v>
                </c:pt>
                <c:pt idx="161">
                  <c:v>0.5</c:v>
                </c:pt>
                <c:pt idx="162">
                  <c:v>0.5</c:v>
                </c:pt>
                <c:pt idx="163">
                  <c:v>0.5</c:v>
                </c:pt>
                <c:pt idx="164">
                  <c:v>0.5</c:v>
                </c:pt>
                <c:pt idx="165">
                  <c:v>0.5</c:v>
                </c:pt>
                <c:pt idx="166">
                  <c:v>0.5</c:v>
                </c:pt>
                <c:pt idx="167">
                  <c:v>0.5</c:v>
                </c:pt>
                <c:pt idx="168">
                  <c:v>0.5</c:v>
                </c:pt>
                <c:pt idx="169">
                  <c:v>0.5</c:v>
                </c:pt>
                <c:pt idx="170">
                  <c:v>0.5</c:v>
                </c:pt>
                <c:pt idx="171">
                  <c:v>0.5</c:v>
                </c:pt>
                <c:pt idx="172">
                  <c:v>0.5</c:v>
                </c:pt>
                <c:pt idx="173">
                  <c:v>0.5</c:v>
                </c:pt>
                <c:pt idx="174">
                  <c:v>0.5</c:v>
                </c:pt>
                <c:pt idx="175">
                  <c:v>0.5</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4</c:v>
                </c:pt>
                <c:pt idx="209">
                  <c:v>4</c:v>
                </c:pt>
                <c:pt idx="210">
                  <c:v>4</c:v>
                </c:pt>
                <c:pt idx="211">
                  <c:v>4</c:v>
                </c:pt>
                <c:pt idx="212">
                  <c:v>4</c:v>
                </c:pt>
                <c:pt idx="213">
                  <c:v>4</c:v>
                </c:pt>
                <c:pt idx="214">
                  <c:v>4</c:v>
                </c:pt>
                <c:pt idx="215">
                  <c:v>4</c:v>
                </c:pt>
                <c:pt idx="216">
                  <c:v>4</c:v>
                </c:pt>
                <c:pt idx="217">
                  <c:v>4</c:v>
                </c:pt>
                <c:pt idx="218">
                  <c:v>4</c:v>
                </c:pt>
                <c:pt idx="219">
                  <c:v>4</c:v>
                </c:pt>
                <c:pt idx="220">
                  <c:v>4</c:v>
                </c:pt>
                <c:pt idx="221">
                  <c:v>4</c:v>
                </c:pt>
                <c:pt idx="222">
                  <c:v>4</c:v>
                </c:pt>
                <c:pt idx="223">
                  <c:v>4</c:v>
                </c:pt>
                <c:pt idx="224">
                  <c:v>8</c:v>
                </c:pt>
                <c:pt idx="225">
                  <c:v>8</c:v>
                </c:pt>
                <c:pt idx="226">
                  <c:v>8</c:v>
                </c:pt>
                <c:pt idx="227">
                  <c:v>8</c:v>
                </c:pt>
                <c:pt idx="228">
                  <c:v>8</c:v>
                </c:pt>
                <c:pt idx="229">
                  <c:v>8</c:v>
                </c:pt>
                <c:pt idx="230">
                  <c:v>8</c:v>
                </c:pt>
                <c:pt idx="231">
                  <c:v>8</c:v>
                </c:pt>
                <c:pt idx="232">
                  <c:v>8</c:v>
                </c:pt>
                <c:pt idx="233">
                  <c:v>8</c:v>
                </c:pt>
                <c:pt idx="234">
                  <c:v>8</c:v>
                </c:pt>
                <c:pt idx="235">
                  <c:v>8</c:v>
                </c:pt>
                <c:pt idx="236">
                  <c:v>8</c:v>
                </c:pt>
                <c:pt idx="237">
                  <c:v>8</c:v>
                </c:pt>
                <c:pt idx="238">
                  <c:v>8</c:v>
                </c:pt>
                <c:pt idx="239">
                  <c:v>8</c:v>
                </c:pt>
              </c:numCache>
            </c:numRef>
          </c:xVal>
          <c:yVal>
            <c:numRef>
              <c:f>'ai_output-frac'!$L$610:$L$849</c:f>
              <c:numCache>
                <c:formatCode>0.0000</c:formatCode>
                <c:ptCount val="240"/>
                <c:pt idx="0">
                  <c:v>0.129720096644761</c:v>
                </c:pt>
                <c:pt idx="1">
                  <c:v>0.15234270051520901</c:v>
                </c:pt>
                <c:pt idx="2">
                  <c:v>0.15231421168950299</c:v>
                </c:pt>
                <c:pt idx="3">
                  <c:v>0.15245416825483199</c:v>
                </c:pt>
                <c:pt idx="4">
                  <c:v>0.15226696963388101</c:v>
                </c:pt>
                <c:pt idx="5">
                  <c:v>0.152366665277819</c:v>
                </c:pt>
                <c:pt idx="6">
                  <c:v>0.152222666403318</c:v>
                </c:pt>
                <c:pt idx="7">
                  <c:v>0.152499904213377</c:v>
                </c:pt>
                <c:pt idx="8">
                  <c:v>0.15219002140309101</c:v>
                </c:pt>
                <c:pt idx="9">
                  <c:v>0.15237832653738001</c:v>
                </c:pt>
                <c:pt idx="10">
                  <c:v>0.15225629569521301</c:v>
                </c:pt>
                <c:pt idx="11">
                  <c:v>0.15219616147245599</c:v>
                </c:pt>
                <c:pt idx="12">
                  <c:v>0.15208507056239801</c:v>
                </c:pt>
                <c:pt idx="13">
                  <c:v>0.152284762857816</c:v>
                </c:pt>
                <c:pt idx="14">
                  <c:v>0.15203087578189101</c:v>
                </c:pt>
                <c:pt idx="15">
                  <c:v>0.15252846255173799</c:v>
                </c:pt>
                <c:pt idx="16">
                  <c:v>0.25947917111950902</c:v>
                </c:pt>
                <c:pt idx="17">
                  <c:v>0.30461936071739698</c:v>
                </c:pt>
                <c:pt idx="18">
                  <c:v>0.30461159315089997</c:v>
                </c:pt>
                <c:pt idx="19">
                  <c:v>0.30490833650966498</c:v>
                </c:pt>
                <c:pt idx="20">
                  <c:v>0.30464072356802602</c:v>
                </c:pt>
                <c:pt idx="21">
                  <c:v>0.30484479259615199</c:v>
                </c:pt>
                <c:pt idx="22">
                  <c:v>0.30444533280663599</c:v>
                </c:pt>
                <c:pt idx="23">
                  <c:v>0.30501927761807501</c:v>
                </c:pt>
                <c:pt idx="24">
                  <c:v>0.30450030154596402</c:v>
                </c:pt>
                <c:pt idx="25">
                  <c:v>0.30483895825846102</c:v>
                </c:pt>
                <c:pt idx="26">
                  <c:v>0.304579879698545</c:v>
                </c:pt>
                <c:pt idx="27">
                  <c:v>0.30443175535168099</c:v>
                </c:pt>
                <c:pt idx="28">
                  <c:v>0.304089486773721</c:v>
                </c:pt>
                <c:pt idx="29">
                  <c:v>0.30475665307476102</c:v>
                </c:pt>
                <c:pt idx="30">
                  <c:v>0.30410432396311299</c:v>
                </c:pt>
                <c:pt idx="31">
                  <c:v>0.30501408559069398</c:v>
                </c:pt>
                <c:pt idx="32">
                  <c:v>0.50430006986635301</c:v>
                </c:pt>
                <c:pt idx="33">
                  <c:v>0.60915717082436505</c:v>
                </c:pt>
                <c:pt idx="34">
                  <c:v>0.60943686385212004</c:v>
                </c:pt>
                <c:pt idx="35">
                  <c:v>0.60953663134620295</c:v>
                </c:pt>
                <c:pt idx="36">
                  <c:v>0.60918694073900903</c:v>
                </c:pt>
                <c:pt idx="37">
                  <c:v>0.60988672364866303</c:v>
                </c:pt>
                <c:pt idx="38">
                  <c:v>0.60904200160597499</c:v>
                </c:pt>
                <c:pt idx="39">
                  <c:v>0.60989191322438796</c:v>
                </c:pt>
                <c:pt idx="40">
                  <c:v>0.60895921020547705</c:v>
                </c:pt>
                <c:pt idx="41">
                  <c:v>0.60982315851269497</c:v>
                </c:pt>
                <c:pt idx="42">
                  <c:v>0.60925425736009697</c:v>
                </c:pt>
                <c:pt idx="43">
                  <c:v>0.60892170276211399</c:v>
                </c:pt>
                <c:pt idx="44">
                  <c:v>0.60829510718832203</c:v>
                </c:pt>
                <c:pt idx="45">
                  <c:v>0.60965328411338104</c:v>
                </c:pt>
                <c:pt idx="46">
                  <c:v>0.60812608292272097</c:v>
                </c:pt>
                <c:pt idx="47">
                  <c:v>0.61032555459050697</c:v>
                </c:pt>
                <c:pt idx="48">
                  <c:v>0.913094847599909</c:v>
                </c:pt>
                <c:pt idx="49">
                  <c:v>1.2192627525690101</c:v>
                </c:pt>
                <c:pt idx="50">
                  <c:v>1.2192627525690101</c:v>
                </c:pt>
                <c:pt idx="51">
                  <c:v>1.22086958002801</c:v>
                </c:pt>
                <c:pt idx="52">
                  <c:v>1.2177222071214999</c:v>
                </c:pt>
                <c:pt idx="53">
                  <c:v>1.21933793760419</c:v>
                </c:pt>
                <c:pt idx="54">
                  <c:v>1.21834313492198</c:v>
                </c:pt>
                <c:pt idx="55">
                  <c:v>1.2204382544736301</c:v>
                </c:pt>
                <c:pt idx="56">
                  <c:v>1.2178308237942499</c:v>
                </c:pt>
                <c:pt idx="57">
                  <c:v>1.21871599564744</c:v>
                </c:pt>
                <c:pt idx="58">
                  <c:v>1.21833795790717</c:v>
                </c:pt>
                <c:pt idx="59">
                  <c:v>1.2181024502671101</c:v>
                </c:pt>
                <c:pt idx="60">
                  <c:v>1.2164899902203901</c:v>
                </c:pt>
                <c:pt idx="61">
                  <c:v>1.2188118369958101</c:v>
                </c:pt>
                <c:pt idx="62">
                  <c:v>1.2161442814030199</c:v>
                </c:pt>
                <c:pt idx="63">
                  <c:v>1.2202356886594501</c:v>
                </c:pt>
                <c:pt idx="64">
                  <c:v>1.5570634539199399</c:v>
                </c:pt>
                <c:pt idx="65">
                  <c:v>2.4137778628990598</c:v>
                </c:pt>
                <c:pt idx="66">
                  <c:v>2.4344621759194398</c:v>
                </c:pt>
                <c:pt idx="67">
                  <c:v>2.4338163984661301</c:v>
                </c:pt>
                <c:pt idx="68">
                  <c:v>2.4362618267715099</c:v>
                </c:pt>
                <c:pt idx="69">
                  <c:v>2.43545992962546</c:v>
                </c:pt>
                <c:pt idx="70">
                  <c:v>2.4341779916248698</c:v>
                </c:pt>
                <c:pt idx="71">
                  <c:v>2.4380537745956699</c:v>
                </c:pt>
                <c:pt idx="72">
                  <c:v>2.4352892712903</c:v>
                </c:pt>
                <c:pt idx="73">
                  <c:v>2.4358685725208602</c:v>
                </c:pt>
                <c:pt idx="74">
                  <c:v>2.4347826086956501</c:v>
                </c:pt>
                <c:pt idx="75">
                  <c:v>2.4337492572786599</c:v>
                </c:pt>
                <c:pt idx="76">
                  <c:v>2.4335013834428199</c:v>
                </c:pt>
                <c:pt idx="77">
                  <c:v>2.4362152505613199</c:v>
                </c:pt>
                <c:pt idx="78">
                  <c:v>2.4324845965407098</c:v>
                </c:pt>
                <c:pt idx="79">
                  <c:v>2.4413597263347402</c:v>
                </c:pt>
                <c:pt idx="80">
                  <c:v>2.4077678055949101</c:v>
                </c:pt>
                <c:pt idx="81">
                  <c:v>4.7512184815637903</c:v>
                </c:pt>
                <c:pt idx="82">
                  <c:v>4.8611234735873898</c:v>
                </c:pt>
                <c:pt idx="83">
                  <c:v>4.8647215641694999</c:v>
                </c:pt>
                <c:pt idx="84">
                  <c:v>4.8658154487773704</c:v>
                </c:pt>
                <c:pt idx="85">
                  <c:v>4.8669821129241004</c:v>
                </c:pt>
                <c:pt idx="86">
                  <c:v>4.8645771256121098</c:v>
                </c:pt>
                <c:pt idx="87">
                  <c:v>4.8673642395910397</c:v>
                </c:pt>
                <c:pt idx="88">
                  <c:v>4.8568312953258097</c:v>
                </c:pt>
                <c:pt idx="89">
                  <c:v>4.8646080760094996</c:v>
                </c:pt>
                <c:pt idx="90">
                  <c:v>4.8616180242046498</c:v>
                </c:pt>
                <c:pt idx="91">
                  <c:v>4.8616386326641301</c:v>
                </c:pt>
                <c:pt idx="92">
                  <c:v>4.85429249855033</c:v>
                </c:pt>
                <c:pt idx="93">
                  <c:v>4.8612883126131203</c:v>
                </c:pt>
                <c:pt idx="94">
                  <c:v>4.8528341485706497</c:v>
                </c:pt>
                <c:pt idx="95">
                  <c:v>4.86849031294041</c:v>
                </c:pt>
                <c:pt idx="96">
                  <c:v>3.3092304584932299</c:v>
                </c:pt>
                <c:pt idx="97">
                  <c:v>6.6138235879277802</c:v>
                </c:pt>
                <c:pt idx="98">
                  <c:v>9.5714911640134304</c:v>
                </c:pt>
                <c:pt idx="99">
                  <c:v>9.7467864958463402</c:v>
                </c:pt>
                <c:pt idx="100">
                  <c:v>9.7215876581406597</c:v>
                </c:pt>
                <c:pt idx="101">
                  <c:v>9.7362780095844794</c:v>
                </c:pt>
                <c:pt idx="102">
                  <c:v>9.7188278562106998</c:v>
                </c:pt>
                <c:pt idx="103">
                  <c:v>9.74720067991076</c:v>
                </c:pt>
                <c:pt idx="104">
                  <c:v>9.7144442303334895</c:v>
                </c:pt>
                <c:pt idx="105">
                  <c:v>9.7321883167577408</c:v>
                </c:pt>
                <c:pt idx="106">
                  <c:v>9.7176132163200108</c:v>
                </c:pt>
                <c:pt idx="107">
                  <c:v>9.7309084121347809</c:v>
                </c:pt>
                <c:pt idx="108">
                  <c:v>9.7075372482134998</c:v>
                </c:pt>
                <c:pt idx="109">
                  <c:v>9.7269675952920593</c:v>
                </c:pt>
                <c:pt idx="110">
                  <c:v>9.7138271359209902</c:v>
                </c:pt>
                <c:pt idx="111">
                  <c:v>9.74595823330713</c:v>
                </c:pt>
                <c:pt idx="112">
                  <c:v>4.0847123351096704</c:v>
                </c:pt>
                <c:pt idx="113">
                  <c:v>8.1625564926515004</c:v>
                </c:pt>
                <c:pt idx="114">
                  <c:v>12.2315274744905</c:v>
                </c:pt>
                <c:pt idx="115">
                  <c:v>16.305790440849702</c:v>
                </c:pt>
                <c:pt idx="116">
                  <c:v>19.191030977431002</c:v>
                </c:pt>
                <c:pt idx="117">
                  <c:v>19.466358883834602</c:v>
                </c:pt>
                <c:pt idx="118">
                  <c:v>19.430205101597799</c:v>
                </c:pt>
                <c:pt idx="119">
                  <c:v>19.476689635262101</c:v>
                </c:pt>
                <c:pt idx="120">
                  <c:v>19.422924666900901</c:v>
                </c:pt>
                <c:pt idx="121">
                  <c:v>19.4533989763422</c:v>
                </c:pt>
                <c:pt idx="122">
                  <c:v>19.431851153728001</c:v>
                </c:pt>
                <c:pt idx="123">
                  <c:v>19.453357730317201</c:v>
                </c:pt>
                <c:pt idx="124">
                  <c:v>19.4368733356918</c:v>
                </c:pt>
                <c:pt idx="125">
                  <c:v>19.447214026520101</c:v>
                </c:pt>
                <c:pt idx="126">
                  <c:v>19.416594714476702</c:v>
                </c:pt>
                <c:pt idx="127">
                  <c:v>19.4604958958152</c:v>
                </c:pt>
                <c:pt idx="128">
                  <c:v>4.6042564722767203</c:v>
                </c:pt>
                <c:pt idx="129">
                  <c:v>9.2057873296811294</c:v>
                </c:pt>
                <c:pt idx="130">
                  <c:v>13.798297590760001</c:v>
                </c:pt>
                <c:pt idx="131">
                  <c:v>18.402896312416601</c:v>
                </c:pt>
                <c:pt idx="132">
                  <c:v>22.969383884950801</c:v>
                </c:pt>
                <c:pt idx="133">
                  <c:v>27.566497312466002</c:v>
                </c:pt>
                <c:pt idx="134">
                  <c:v>32.110199624828503</c:v>
                </c:pt>
                <c:pt idx="135">
                  <c:v>36.681012511469</c:v>
                </c:pt>
                <c:pt idx="136">
                  <c:v>38.758794617303401</c:v>
                </c:pt>
                <c:pt idx="137">
                  <c:v>38.869217831890801</c:v>
                </c:pt>
                <c:pt idx="138">
                  <c:v>38.862138488385803</c:v>
                </c:pt>
                <c:pt idx="139">
                  <c:v>38.839764972822799</c:v>
                </c:pt>
                <c:pt idx="140">
                  <c:v>38.818977425858101</c:v>
                </c:pt>
                <c:pt idx="141">
                  <c:v>38.905643095815499</c:v>
                </c:pt>
                <c:pt idx="142">
                  <c:v>38.803627013127603</c:v>
                </c:pt>
                <c:pt idx="143">
                  <c:v>38.946847865997903</c:v>
                </c:pt>
                <c:pt idx="144">
                  <c:v>4.9238497091989704</c:v>
                </c:pt>
                <c:pt idx="145">
                  <c:v>9.8477126305084504</c:v>
                </c:pt>
                <c:pt idx="146">
                  <c:v>14.7608946591535</c:v>
                </c:pt>
                <c:pt idx="147">
                  <c:v>19.685230777482701</c:v>
                </c:pt>
                <c:pt idx="148">
                  <c:v>24.577536096006</c:v>
                </c:pt>
                <c:pt idx="149">
                  <c:v>29.4981794799662</c:v>
                </c:pt>
                <c:pt idx="150">
                  <c:v>34.377608752669602</c:v>
                </c:pt>
                <c:pt idx="151">
                  <c:v>39.336660321380101</c:v>
                </c:pt>
                <c:pt idx="152">
                  <c:v>44.149081294103702</c:v>
                </c:pt>
                <c:pt idx="153">
                  <c:v>49.0764573103544</c:v>
                </c:pt>
                <c:pt idx="154">
                  <c:v>53.912312813446498</c:v>
                </c:pt>
                <c:pt idx="155">
                  <c:v>57.367484814095697</c:v>
                </c:pt>
                <c:pt idx="156">
                  <c:v>57.3523340110359</c:v>
                </c:pt>
                <c:pt idx="157">
                  <c:v>57.435627774934702</c:v>
                </c:pt>
                <c:pt idx="158">
                  <c:v>57.340684991648899</c:v>
                </c:pt>
                <c:pt idx="159">
                  <c:v>57.539634758177797</c:v>
                </c:pt>
                <c:pt idx="160">
                  <c:v>5.0965012046854197</c:v>
                </c:pt>
                <c:pt idx="161">
                  <c:v>10.193441229651301</c:v>
                </c:pt>
                <c:pt idx="162">
                  <c:v>15.2808139183874</c:v>
                </c:pt>
                <c:pt idx="163">
                  <c:v>20.3819007289135</c:v>
                </c:pt>
                <c:pt idx="164">
                  <c:v>25.451756302229601</c:v>
                </c:pt>
                <c:pt idx="165">
                  <c:v>30.549480369755301</c:v>
                </c:pt>
                <c:pt idx="166">
                  <c:v>35.602706569980299</c:v>
                </c:pt>
                <c:pt idx="167">
                  <c:v>40.743097572077197</c:v>
                </c:pt>
                <c:pt idx="168">
                  <c:v>45.7359910771589</c:v>
                </c:pt>
                <c:pt idx="169">
                  <c:v>50.853433284604698</c:v>
                </c:pt>
                <c:pt idx="170">
                  <c:v>55.8840297234742</c:v>
                </c:pt>
                <c:pt idx="171">
                  <c:v>57.685153603734499</c:v>
                </c:pt>
                <c:pt idx="172">
                  <c:v>57.638949310927003</c:v>
                </c:pt>
                <c:pt idx="173">
                  <c:v>57.723713804872602</c:v>
                </c:pt>
                <c:pt idx="174">
                  <c:v>57.616327171396001</c:v>
                </c:pt>
                <c:pt idx="175">
                  <c:v>57.819201562844597</c:v>
                </c:pt>
                <c:pt idx="176">
                  <c:v>5.1878883831387297</c:v>
                </c:pt>
                <c:pt idx="177">
                  <c:v>10.3751167902299</c:v>
                </c:pt>
                <c:pt idx="178">
                  <c:v>15.5547874735765</c:v>
                </c:pt>
                <c:pt idx="179">
                  <c:v>20.747506211504898</c:v>
                </c:pt>
                <c:pt idx="180">
                  <c:v>25.909180599261902</c:v>
                </c:pt>
                <c:pt idx="181">
                  <c:v>31.1044005754712</c:v>
                </c:pt>
                <c:pt idx="182">
                  <c:v>36.252084238808301</c:v>
                </c:pt>
                <c:pt idx="183">
                  <c:v>41.488679687875297</c:v>
                </c:pt>
                <c:pt idx="184">
                  <c:v>46.579127057658802</c:v>
                </c:pt>
                <c:pt idx="185">
                  <c:v>51.797609134405</c:v>
                </c:pt>
                <c:pt idx="186">
                  <c:v>56.926170801034502</c:v>
                </c:pt>
                <c:pt idx="187">
                  <c:v>57.835146911663898</c:v>
                </c:pt>
                <c:pt idx="188">
                  <c:v>57.789157100792004</c:v>
                </c:pt>
                <c:pt idx="189">
                  <c:v>57.8604497172023</c:v>
                </c:pt>
                <c:pt idx="190">
                  <c:v>57.765962302758403</c:v>
                </c:pt>
                <c:pt idx="191">
                  <c:v>57.963255878230299</c:v>
                </c:pt>
                <c:pt idx="192">
                  <c:v>5.23494345180253</c:v>
                </c:pt>
                <c:pt idx="193">
                  <c:v>10.4696068922234</c:v>
                </c:pt>
                <c:pt idx="194">
                  <c:v>15.696490224486601</c:v>
                </c:pt>
                <c:pt idx="195">
                  <c:v>20.9395124595261</c:v>
                </c:pt>
                <c:pt idx="196">
                  <c:v>26.147863027118401</c:v>
                </c:pt>
                <c:pt idx="197">
                  <c:v>31.388650956729599</c:v>
                </c:pt>
                <c:pt idx="198">
                  <c:v>36.584689573533502</c:v>
                </c:pt>
                <c:pt idx="199">
                  <c:v>41.8739479858233</c:v>
                </c:pt>
                <c:pt idx="200">
                  <c:v>47.013213601747204</c:v>
                </c:pt>
                <c:pt idx="201">
                  <c:v>52.280826589029203</c:v>
                </c:pt>
                <c:pt idx="202">
                  <c:v>57.463641096501703</c:v>
                </c:pt>
                <c:pt idx="203">
                  <c:v>57.921289729471603</c:v>
                </c:pt>
                <c:pt idx="204">
                  <c:v>57.859993614933103</c:v>
                </c:pt>
                <c:pt idx="205">
                  <c:v>57.936033845862397</c:v>
                </c:pt>
                <c:pt idx="206">
                  <c:v>57.840274070294498</c:v>
                </c:pt>
                <c:pt idx="207">
                  <c:v>58.026032546612299</c:v>
                </c:pt>
                <c:pt idx="208">
                  <c:v>5.2584676003868598</c:v>
                </c:pt>
                <c:pt idx="209">
                  <c:v>10.516841021232301</c:v>
                </c:pt>
                <c:pt idx="210">
                  <c:v>15.7676790840178</c:v>
                </c:pt>
                <c:pt idx="211">
                  <c:v>21.035528106954001</c:v>
                </c:pt>
                <c:pt idx="212">
                  <c:v>26.2645841160789</c:v>
                </c:pt>
                <c:pt idx="213">
                  <c:v>31.528162064355399</c:v>
                </c:pt>
                <c:pt idx="214">
                  <c:v>36.756673385329897</c:v>
                </c:pt>
                <c:pt idx="215">
                  <c:v>42.0580989421059</c:v>
                </c:pt>
                <c:pt idx="216">
                  <c:v>47.222517451024501</c:v>
                </c:pt>
                <c:pt idx="217">
                  <c:v>52.528698328070298</c:v>
                </c:pt>
                <c:pt idx="218">
                  <c:v>57.738698131760003</c:v>
                </c:pt>
                <c:pt idx="219">
                  <c:v>57.943808959936803</c:v>
                </c:pt>
                <c:pt idx="220">
                  <c:v>57.898102938276402</c:v>
                </c:pt>
                <c:pt idx="221">
                  <c:v>57.965544609188299</c:v>
                </c:pt>
                <c:pt idx="222">
                  <c:v>57.872424974128997</c:v>
                </c:pt>
                <c:pt idx="223">
                  <c:v>58.074467916765499</c:v>
                </c:pt>
                <c:pt idx="224">
                  <c:v>5.2708579019886797</c:v>
                </c:pt>
                <c:pt idx="225">
                  <c:v>10.5414792474508</c:v>
                </c:pt>
                <c:pt idx="226">
                  <c:v>15.804303101096499</c:v>
                </c:pt>
                <c:pt idx="227">
                  <c:v>21.0829206467746</c:v>
                </c:pt>
                <c:pt idx="228">
                  <c:v>26.3262277038401</c:v>
                </c:pt>
                <c:pt idx="229">
                  <c:v>31.6063944538339</c:v>
                </c:pt>
                <c:pt idx="230">
                  <c:v>36.836685967366499</c:v>
                </c:pt>
                <c:pt idx="231">
                  <c:v>42.1612243359384</c:v>
                </c:pt>
                <c:pt idx="232">
                  <c:v>47.337484481563202</c:v>
                </c:pt>
                <c:pt idx="233">
                  <c:v>52.648560733418499</c:v>
                </c:pt>
                <c:pt idx="234">
                  <c:v>57.861590004335604</c:v>
                </c:pt>
                <c:pt idx="235">
                  <c:v>57.973842774281103</c:v>
                </c:pt>
                <c:pt idx="236">
                  <c:v>57.917233556735802</c:v>
                </c:pt>
                <c:pt idx="237">
                  <c:v>57.990446234143299</c:v>
                </c:pt>
                <c:pt idx="238">
                  <c:v>57.8898264397221</c:v>
                </c:pt>
                <c:pt idx="239">
                  <c:v>58.087681152251903</c:v>
                </c:pt>
              </c:numCache>
            </c:numRef>
          </c:yVal>
          <c:smooth val="0"/>
          <c:extLst>
            <c:ext xmlns:c16="http://schemas.microsoft.com/office/drawing/2014/chart" uri="{C3380CC4-5D6E-409C-BE32-E72D297353CC}">
              <c16:uniqueId val="{00000130-FF8B-5F4C-8BBF-ED4DE736661E}"/>
            </c:ext>
          </c:extLst>
        </c:ser>
        <c:dLbls>
          <c:showLegendKey val="0"/>
          <c:showVal val="0"/>
          <c:showCatName val="0"/>
          <c:showSerName val="0"/>
          <c:showPercent val="0"/>
          <c:showBubbleSize val="0"/>
        </c:dLbls>
        <c:axId val="123850848"/>
        <c:axId val="119669536"/>
      </c:scatterChart>
      <c:valAx>
        <c:axId val="123850848"/>
        <c:scaling>
          <c:logBase val="2"/>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sz="1200" b="0"/>
                </a:pPr>
                <a:r>
                  <a:rPr lang="en-US" sz="1200" b="0"/>
                  <a:t>Operational Intensity (OP/B)</a:t>
                </a:r>
              </a:p>
            </c:rich>
          </c:tx>
          <c:layout>
            <c:manualLayout>
              <c:xMode val="edge"/>
              <c:yMode val="edge"/>
              <c:x val="0.36643746180033554"/>
              <c:y val="0.93376597222222224"/>
            </c:manualLayout>
          </c:layout>
          <c:overlay val="0"/>
          <c:spPr>
            <a:noFill/>
            <a:ln>
              <a:noFill/>
            </a:ln>
            <a:effectLst/>
          </c:spPr>
        </c:title>
        <c:numFmt formatCode="#\ ????/????" sourceLinked="1"/>
        <c:majorTickMark val="out"/>
        <c:minorTickMark val="none"/>
        <c:tickLblPos val="nextTo"/>
        <c:spPr>
          <a:noFill/>
          <a:ln w="9525" cap="flat" cmpd="sng" algn="ctr">
            <a:solidFill>
              <a:schemeClr val="tx1"/>
            </a:solidFill>
            <a:round/>
          </a:ln>
          <a:effectLst/>
        </c:spPr>
        <c:txPr>
          <a:bodyPr rot="-2700000"/>
          <a:lstStyle/>
          <a:p>
            <a:pPr>
              <a:defRPr/>
            </a:pPr>
            <a:endParaRPr lang="en-US"/>
          </a:p>
        </c:txPr>
        <c:crossAx val="119669536"/>
        <c:crossesAt val="1.0000000000000002E-3"/>
        <c:crossBetween val="midCat"/>
        <c:majorUnit val="2"/>
        <c:minorUnit val="2"/>
      </c:valAx>
      <c:valAx>
        <c:axId val="119669536"/>
        <c:scaling>
          <c:logBase val="2"/>
          <c:orientation val="minMax"/>
          <c:max val="64"/>
          <c:min val="3.1250000000000007E-2"/>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sz="1000" b="0"/>
                </a:pPr>
                <a:r>
                  <a:rPr lang="en-US" sz="1000" b="0"/>
                  <a:t>Arithmetic Throughput (MOPS, log scale)</a:t>
                </a:r>
              </a:p>
            </c:rich>
          </c:tx>
          <c:overlay val="0"/>
          <c:spPr>
            <a:noFill/>
            <a:ln>
              <a:noFill/>
            </a:ln>
            <a:effectLst/>
          </c:spPr>
        </c:title>
        <c:numFmt formatCode="0.00" sourceLinked="0"/>
        <c:majorTickMark val="out"/>
        <c:minorTickMark val="none"/>
        <c:tickLblPos val="nextTo"/>
        <c:spPr>
          <a:noFill/>
          <a:ln w="9525" cap="flat" cmpd="sng" algn="ctr">
            <a:solidFill>
              <a:schemeClr val="tx1"/>
            </a:solidFill>
            <a:round/>
          </a:ln>
          <a:effectLst/>
        </c:spPr>
        <c:txPr>
          <a:bodyPr rot="-60000000" vert="horz"/>
          <a:lstStyle/>
          <a:p>
            <a:pPr>
              <a:defRPr/>
            </a:pPr>
            <a:endParaRPr lang="en-US"/>
          </a:p>
        </c:txPr>
        <c:crossAx val="123850848"/>
        <c:crossesAt val="4.8830000000000019E-5"/>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chemeClr val="tx1"/>
          </a:solidFill>
        </a:defRPr>
      </a:pPr>
      <a:endParaRPr lang="en-US"/>
    </a:p>
  </c:txPr>
  <c:externalData r:id="rId1">
    <c:autoUpdate val="0"/>
  </c:externalData>
  <c:userShapes r:id="rId2"/>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941054243219594E-2"/>
          <c:y val="4.8983281677068301E-2"/>
          <c:w val="0.90133672353455796"/>
          <c:h val="0.79114703361194805"/>
        </c:manualLayout>
      </c:layout>
      <c:barChart>
        <c:barDir val="col"/>
        <c:grouping val="clustered"/>
        <c:varyColors val="1"/>
        <c:ser>
          <c:idx val="0"/>
          <c:order val="0"/>
          <c:tx>
            <c:strRef>
              <c:f>Sheet1!$B$1</c:f>
              <c:strCache>
                <c:ptCount val="1"/>
                <c:pt idx="0">
                  <c:v>System/Application Crash</c:v>
                </c:pt>
              </c:strCache>
            </c:strRef>
          </c:tx>
          <c:invertIfNegative val="0"/>
          <c:dPt>
            <c:idx val="0"/>
            <c:invertIfNegative val="0"/>
            <c:bubble3D val="0"/>
            <c:spPr>
              <a:gradFill rotWithShape="1">
                <a:gsLst>
                  <a:gs pos="0">
                    <a:schemeClr val="accent5">
                      <a:shade val="65000"/>
                      <a:satMod val="103000"/>
                      <a:lumMod val="102000"/>
                      <a:tint val="94000"/>
                    </a:schemeClr>
                  </a:gs>
                  <a:gs pos="50000">
                    <a:schemeClr val="accent5">
                      <a:shade val="65000"/>
                      <a:satMod val="110000"/>
                      <a:lumMod val="100000"/>
                      <a:shade val="100000"/>
                    </a:schemeClr>
                  </a:gs>
                  <a:gs pos="100000">
                    <a:schemeClr val="accent5">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A2-8040-83D1-3CFDD9F44996}"/>
              </c:ext>
            </c:extLst>
          </c:dPt>
          <c:dPt>
            <c:idx val="1"/>
            <c:invertIfNegative val="0"/>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A2-8040-83D1-3CFDD9F44996}"/>
              </c:ext>
            </c:extLst>
          </c:dPt>
          <c:dPt>
            <c:idx val="2"/>
            <c:invertIfNegative val="0"/>
            <c:bubble3D val="0"/>
            <c:spPr>
              <a:gradFill rotWithShape="1">
                <a:gsLst>
                  <a:gs pos="0">
                    <a:schemeClr val="accent5">
                      <a:tint val="65000"/>
                      <a:satMod val="103000"/>
                      <a:lumMod val="102000"/>
                      <a:tint val="94000"/>
                    </a:schemeClr>
                  </a:gs>
                  <a:gs pos="50000">
                    <a:schemeClr val="accent5">
                      <a:tint val="65000"/>
                      <a:satMod val="110000"/>
                      <a:lumMod val="100000"/>
                      <a:shade val="100000"/>
                    </a:schemeClr>
                  </a:gs>
                  <a:gs pos="100000">
                    <a:schemeClr val="accent5">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30A2-8040-83D1-3CFDD9F44996}"/>
              </c:ext>
            </c:extLst>
          </c:dPt>
          <c:errBars>
            <c:errBarType val="both"/>
            <c:errValType val="cust"/>
            <c:noEndCap val="0"/>
            <c:plus>
              <c:numRef>
                <c:f>Sheet1!$D$2:$D$4</c:f>
                <c:numCache>
                  <c:formatCode>General</c:formatCode>
                  <c:ptCount val="3"/>
                  <c:pt idx="0">
                    <c:v>0.28470000000000001</c:v>
                  </c:pt>
                  <c:pt idx="1">
                    <c:v>0.14299999999999999</c:v>
                  </c:pt>
                  <c:pt idx="2">
                    <c:v>0.23699999999999999</c:v>
                  </c:pt>
                </c:numCache>
              </c:numRef>
            </c:plus>
            <c:minus>
              <c:numRef>
                <c:f>Sheet1!$D$2:$D$4</c:f>
                <c:numCache>
                  <c:formatCode>General</c:formatCode>
                  <c:ptCount val="3"/>
                  <c:pt idx="0">
                    <c:v>0.28470000000000001</c:v>
                  </c:pt>
                  <c:pt idx="1">
                    <c:v>0.14299999999999999</c:v>
                  </c:pt>
                  <c:pt idx="2">
                    <c:v>0.23699999999999999</c:v>
                  </c:pt>
                </c:numCache>
              </c:numRef>
            </c:minus>
            <c:spPr>
              <a:noFill/>
              <a:ln w="25400" cap="flat" cmpd="sng" algn="ctr">
                <a:solidFill>
                  <a:schemeClr val="tx1">
                    <a:lumMod val="65000"/>
                    <a:lumOff val="35000"/>
                  </a:schemeClr>
                </a:solidFill>
                <a:round/>
              </a:ln>
              <a:effectLst/>
            </c:spPr>
          </c:errBars>
          <c:cat>
            <c:strRef>
              <c:f>Sheet1!$A$2:$A$4</c:f>
              <c:strCache>
                <c:ptCount val="3"/>
                <c:pt idx="0">
                  <c:v>App/Data A</c:v>
                </c:pt>
                <c:pt idx="1">
                  <c:v>App/Data B</c:v>
                </c:pt>
                <c:pt idx="2">
                  <c:v>App/Data C</c:v>
                </c:pt>
              </c:strCache>
            </c:strRef>
          </c:cat>
          <c:val>
            <c:numRef>
              <c:f>Sheet1!$B$2:$B$4</c:f>
              <c:numCache>
                <c:formatCode>General</c:formatCode>
                <c:ptCount val="3"/>
                <c:pt idx="0">
                  <c:v>1.041365345675441</c:v>
                </c:pt>
                <c:pt idx="1">
                  <c:v>0.63897763578274802</c:v>
                </c:pt>
                <c:pt idx="2">
                  <c:v>0.247729149463254</c:v>
                </c:pt>
              </c:numCache>
            </c:numRef>
          </c:val>
          <c:extLst>
            <c:ext xmlns:c16="http://schemas.microsoft.com/office/drawing/2014/chart" uri="{C3380CC4-5D6E-409C-BE32-E72D297353CC}">
              <c16:uniqueId val="{00000006-30A2-8040-83D1-3CFDD9F44996}"/>
            </c:ext>
          </c:extLst>
        </c:ser>
        <c:dLbls>
          <c:showLegendKey val="0"/>
          <c:showVal val="0"/>
          <c:showCatName val="0"/>
          <c:showSerName val="0"/>
          <c:showPercent val="0"/>
          <c:showBubbleSize val="0"/>
        </c:dLbls>
        <c:gapWidth val="60"/>
        <c:overlap val="-24"/>
        <c:axId val="1272880312"/>
        <c:axId val="1280023800"/>
      </c:barChart>
      <c:catAx>
        <c:axId val="12728803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280023800"/>
        <c:crosses val="autoZero"/>
        <c:auto val="1"/>
        <c:lblAlgn val="ctr"/>
        <c:lblOffset val="100"/>
        <c:noMultiLvlLbl val="0"/>
      </c:catAx>
      <c:valAx>
        <c:axId val="1280023800"/>
        <c:scaling>
          <c:orientation val="minMax"/>
          <c:min val="0"/>
        </c:scaling>
        <c:delete val="1"/>
        <c:axPos val="l"/>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US"/>
                  <a:t>Memory error vulnerability</a:t>
                </a:r>
              </a:p>
            </c:rich>
          </c:tx>
          <c:overlay val="0"/>
          <c:spPr>
            <a:noFill/>
            <a:ln>
              <a:noFill/>
            </a:ln>
            <a:effectLst/>
          </c:spPr>
        </c:title>
        <c:numFmt formatCode="General" sourceLinked="1"/>
        <c:majorTickMark val="none"/>
        <c:minorTickMark val="none"/>
        <c:tickLblPos val="nextTo"/>
        <c:crossAx val="1272880312"/>
        <c:crosses val="autoZero"/>
        <c:crossBetween val="between"/>
      </c:valAx>
      <c:spPr>
        <a:noFill/>
        <a:ln>
          <a:noFill/>
        </a:ln>
        <a:effectLst/>
      </c:spPr>
    </c:plotArea>
    <c:plotVisOnly val="1"/>
    <c:dispBlanksAs val="gap"/>
    <c:showDLblsOverMax val="0"/>
  </c:chart>
  <c:spPr>
    <a:noFill/>
    <a:ln>
      <a:noFill/>
    </a:ln>
    <a:effectLst/>
  </c:spPr>
  <c:txPr>
    <a:bodyPr/>
    <a:lstStyle/>
    <a:p>
      <a:pPr>
        <a:defRPr sz="2800"/>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0.14141</cdr:x>
      <cdr:y>0.03248</cdr:y>
    </cdr:from>
    <cdr:to>
      <cdr:x>0.42698</cdr:x>
      <cdr:y>0.14518</cdr:y>
    </cdr:to>
    <cdr:sp macro="" textlink="">
      <cdr:nvSpPr>
        <cdr:cNvPr id="2" name="TextBox 1">
          <a:extLst xmlns:a="http://schemas.openxmlformats.org/drawingml/2006/main">
            <a:ext uri="{FF2B5EF4-FFF2-40B4-BE49-F238E27FC236}">
              <a16:creationId xmlns:a16="http://schemas.microsoft.com/office/drawing/2014/main" id="{DF0EF052-1488-F14F-93AC-9A50A084E40B}"/>
            </a:ext>
          </a:extLst>
        </cdr:cNvPr>
        <cdr:cNvSpPr txBox="1"/>
      </cdr:nvSpPr>
      <cdr:spPr>
        <a:xfrm xmlns:a="http://schemas.openxmlformats.org/drawingml/2006/main">
          <a:off x="661793" y="90793"/>
          <a:ext cx="1336465" cy="314985"/>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b="1"/>
            <a:t>(a)</a:t>
          </a:r>
          <a:r>
            <a:rPr lang="en-US" sz="1000" b="1" baseline="0"/>
            <a:t> </a:t>
          </a:r>
          <a:r>
            <a:rPr lang="en-US" sz="1000" b="1"/>
            <a:t>INT32, ADD</a:t>
          </a:r>
          <a:r>
            <a:rPr lang="en-US" sz="1000" b="0"/>
            <a:t> (1 DPU)</a:t>
          </a:r>
        </a:p>
      </cdr:txBody>
    </cdr:sp>
  </cdr:relSizeAnchor>
  <cdr:relSizeAnchor xmlns:cdr="http://schemas.openxmlformats.org/drawingml/2006/chartDrawing">
    <cdr:from>
      <cdr:x>0.03118</cdr:x>
      <cdr:y>0.82039</cdr:y>
    </cdr:from>
    <cdr:to>
      <cdr:x>0.16175</cdr:x>
      <cdr:y>0.88401</cdr:y>
    </cdr:to>
    <cdr:sp macro="" textlink="">
      <cdr:nvSpPr>
        <cdr:cNvPr id="3" name="Rectangle 2">
          <a:extLst xmlns:a="http://schemas.openxmlformats.org/drawingml/2006/main">
            <a:ext uri="{FF2B5EF4-FFF2-40B4-BE49-F238E27FC236}">
              <a16:creationId xmlns:a16="http://schemas.microsoft.com/office/drawing/2014/main" id="{E119D161-B698-C34F-A096-FAD6AC5487BA}"/>
            </a:ext>
          </a:extLst>
        </cdr:cNvPr>
        <cdr:cNvSpPr/>
      </cdr:nvSpPr>
      <cdr:spPr>
        <a:xfrm xmlns:a="http://schemas.openxmlformats.org/drawingml/2006/main" rot="18950358" flipV="1">
          <a:off x="145901" y="2292982"/>
          <a:ext cx="611068" cy="177803"/>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0.77363</cdr:x>
      <cdr:y>0.81068</cdr:y>
    </cdr:from>
    <cdr:to>
      <cdr:x>0.86405</cdr:x>
      <cdr:y>0.91162</cdr:y>
    </cdr:to>
    <cdr:sp macro="" textlink="">
      <cdr:nvSpPr>
        <cdr:cNvPr id="4" name="Rectangle 3">
          <a:extLst xmlns:a="http://schemas.openxmlformats.org/drawingml/2006/main">
            <a:ext uri="{FF2B5EF4-FFF2-40B4-BE49-F238E27FC236}">
              <a16:creationId xmlns:a16="http://schemas.microsoft.com/office/drawing/2014/main" id="{6F144DA0-F221-484F-BAE9-E0442D4EF9F4}"/>
            </a:ext>
          </a:extLst>
        </cdr:cNvPr>
        <cdr:cNvSpPr/>
      </cdr:nvSpPr>
      <cdr:spPr>
        <a:xfrm xmlns:a="http://schemas.openxmlformats.org/drawingml/2006/main" rot="18950358">
          <a:off x="3620572" y="2265822"/>
          <a:ext cx="423190"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2</a:t>
          </a:r>
        </a:p>
      </cdr:txBody>
    </cdr:sp>
  </cdr:relSizeAnchor>
  <cdr:relSizeAnchor xmlns:cdr="http://schemas.openxmlformats.org/drawingml/2006/chartDrawing">
    <cdr:from>
      <cdr:x>0.7382</cdr:x>
      <cdr:y>0.79928</cdr:y>
    </cdr:from>
    <cdr:to>
      <cdr:x>0.80682</cdr:x>
      <cdr:y>0.89976</cdr:y>
    </cdr:to>
    <cdr:sp macro="" textlink="">
      <cdr:nvSpPr>
        <cdr:cNvPr id="5" name="Rectangle 4">
          <a:extLst xmlns:a="http://schemas.openxmlformats.org/drawingml/2006/main">
            <a:ext uri="{FF2B5EF4-FFF2-40B4-BE49-F238E27FC236}">
              <a16:creationId xmlns:a16="http://schemas.microsoft.com/office/drawing/2014/main" id="{90539433-DDEC-FA4F-A51B-B0E6DAA77E86}"/>
            </a:ext>
          </a:extLst>
        </cdr:cNvPr>
        <cdr:cNvSpPr/>
      </cdr:nvSpPr>
      <cdr:spPr>
        <a:xfrm xmlns:a="http://schemas.openxmlformats.org/drawingml/2006/main" rot="18950358">
          <a:off x="3454760" y="2233983"/>
          <a:ext cx="321176" cy="280832"/>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1</a:t>
          </a:r>
        </a:p>
      </cdr:txBody>
    </cdr:sp>
  </cdr:relSizeAnchor>
  <cdr:relSizeAnchor xmlns:cdr="http://schemas.openxmlformats.org/drawingml/2006/chartDrawing">
    <cdr:from>
      <cdr:x>0.85818</cdr:x>
      <cdr:y>0.81973</cdr:y>
    </cdr:from>
    <cdr:to>
      <cdr:x>0.9687</cdr:x>
      <cdr:y>0.92067</cdr:y>
    </cdr:to>
    <cdr:sp macro="" textlink="">
      <cdr:nvSpPr>
        <cdr:cNvPr id="6" name="Rectangle 5">
          <a:extLst xmlns:a="http://schemas.openxmlformats.org/drawingml/2006/main">
            <a:ext uri="{FF2B5EF4-FFF2-40B4-BE49-F238E27FC236}">
              <a16:creationId xmlns:a16="http://schemas.microsoft.com/office/drawing/2014/main" id="{AFC48ECF-5AC6-D24C-BB45-70F0790CED2B}"/>
            </a:ext>
          </a:extLst>
        </cdr:cNvPr>
        <cdr:cNvSpPr/>
      </cdr:nvSpPr>
      <cdr:spPr>
        <a:xfrm xmlns:a="http://schemas.openxmlformats.org/drawingml/2006/main" rot="18950358">
          <a:off x="4016261" y="2291120"/>
          <a:ext cx="517233" cy="282128"/>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8</a:t>
          </a:r>
        </a:p>
      </cdr:txBody>
    </cdr:sp>
  </cdr:relSizeAnchor>
  <cdr:relSizeAnchor xmlns:cdr="http://schemas.openxmlformats.org/drawingml/2006/chartDrawing">
    <cdr:from>
      <cdr:x>0.83298</cdr:x>
      <cdr:y>0.80474</cdr:y>
    </cdr:from>
    <cdr:to>
      <cdr:x>0.91336</cdr:x>
      <cdr:y>0.90568</cdr:y>
    </cdr:to>
    <cdr:sp macro="" textlink="">
      <cdr:nvSpPr>
        <cdr:cNvPr id="7" name="Rectangle 6">
          <a:extLst xmlns:a="http://schemas.openxmlformats.org/drawingml/2006/main">
            <a:ext uri="{FF2B5EF4-FFF2-40B4-BE49-F238E27FC236}">
              <a16:creationId xmlns:a16="http://schemas.microsoft.com/office/drawing/2014/main" id="{73F0D319-4AF1-664C-8CC7-33ABFD5DB396}"/>
            </a:ext>
          </a:extLst>
        </cdr:cNvPr>
        <cdr:cNvSpPr/>
      </cdr:nvSpPr>
      <cdr:spPr>
        <a:xfrm xmlns:a="http://schemas.openxmlformats.org/drawingml/2006/main" rot="18950358">
          <a:off x="3898357" y="2249224"/>
          <a:ext cx="376169"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4</a:t>
          </a:r>
        </a:p>
      </cdr:txBody>
    </cdr:sp>
  </cdr:relSizeAnchor>
</c:userShapes>
</file>

<file path=ppt/drawings/drawing3.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drawings/drawing4.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0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10/24/22</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10/24/22</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9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39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433.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5848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53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3206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604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780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2041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13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Arial" panose="020B0604020202020204" pitchFamily="34" charset="0"/>
              </a:rPr>
              <a:t>Knowing what </a:t>
            </a:r>
            <a:r>
              <a:rPr lang="en-US">
                <a:solidFill>
                  <a:srgbClr val="0000FF"/>
                </a:solidFill>
                <a:latin typeface="Arial" panose="020B0604020202020204" pitchFamily="34" charset="0"/>
              </a:rPr>
              <a:t>organisms</a:t>
            </a:r>
            <a:r>
              <a:rPr lang="en-US">
                <a:solidFill>
                  <a:srgbClr val="000000"/>
                </a:solidFill>
                <a:latin typeface="Arial" panose="020B0604020202020204" pitchFamily="34" charset="0"/>
              </a:rPr>
              <a:t> are </a:t>
            </a:r>
            <a:r>
              <a:rPr lang="en-US">
                <a:solidFill>
                  <a:srgbClr val="FF0000"/>
                </a:solidFill>
                <a:latin typeface="Arial" panose="020B0604020202020204" pitchFamily="34" charset="0"/>
              </a:rPr>
              <a:t>present</a:t>
            </a:r>
            <a:r>
              <a:rPr lang="en-US">
                <a:solidFill>
                  <a:srgbClr val="000000"/>
                </a:solidFill>
                <a:latin typeface="Arial" panose="020B0604020202020204" pitchFamily="34" charset="0"/>
              </a:rPr>
              <a:t> in a given environmental sample and how </a:t>
            </a:r>
            <a:r>
              <a:rPr lang="en-US">
                <a:solidFill>
                  <a:srgbClr val="FF0000"/>
                </a:solidFill>
                <a:latin typeface="Arial" panose="020B0604020202020204" pitchFamily="34" charset="0"/>
              </a:rPr>
              <a:t>abundant</a:t>
            </a:r>
            <a:r>
              <a:rPr lang="en-US">
                <a:solidFill>
                  <a:srgbClr val="000000"/>
                </a:solidFill>
                <a:latin typeface="Arial" panose="020B0604020202020204" pitchFamily="34" charset="0"/>
              </a:rPr>
              <a:t> are they</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29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323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CCD = Core </a:t>
            </a:r>
            <a:r>
              <a:rPr lang="en-US" dirty="0" err="1">
                <a:latin typeface="medium-content-sans-serif-font"/>
              </a:rPr>
              <a:t>Chiplet</a:t>
            </a:r>
            <a:r>
              <a:rPr lang="en-US" dirty="0">
                <a:latin typeface="medium-content-sans-serif-font"/>
              </a:rPr>
              <a:t> Die</a:t>
            </a:r>
            <a:endParaRPr lang="en-US" dirty="0"/>
          </a:p>
          <a:p>
            <a:r>
              <a:rPr lang="en-US" dirty="0"/>
              <a:t>Structural silicon is used to equalize the height and facilitate heat dissipation from the cores.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353274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85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implement U-TRR using SoftMC, an FPGA-based infrastructure with precise temperature control which we enhanced for DDR4</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234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use an FPGA-based experimental setup programmed with a modified version of </a:t>
            </a:r>
            <a:r>
              <a:rPr lang="en-US" b="0" dirty="0" err="1"/>
              <a:t>SoftMC</a:t>
            </a:r>
            <a:r>
              <a:rPr lang="en-US" b="0" dirty="0"/>
              <a:t> [CLICK]</a:t>
            </a:r>
            <a:endParaRPr lang="en-US" dirty="0"/>
          </a:p>
          <a:p>
            <a:r>
              <a:rPr lang="en-US" dirty="0"/>
              <a:t>We control the chip temperature using a pair of heaters [CLICK] connected to a temperature controller [CLICK]</a:t>
            </a:r>
          </a:p>
          <a:p>
            <a:r>
              <a:rPr lang="en-US" dirty="0"/>
              <a:t>We supply the </a:t>
            </a:r>
            <a:r>
              <a:rPr lang="en-US" dirty="0" err="1"/>
              <a:t>wordline</a:t>
            </a:r>
            <a:r>
              <a:rPr lang="en-US" dirty="0"/>
              <a:t> voltage using the VPP power rail from an external power supply [CLICK]</a:t>
            </a:r>
          </a:p>
          <a:p>
            <a:r>
              <a:rPr lang="en-US" dirty="0"/>
              <a:t>This infrastructure provides fine-grained control over DRAM commands, timing parameters, temperature, and </a:t>
            </a:r>
            <a:r>
              <a:rPr lang="en-US" dirty="0" err="1"/>
              <a:t>wordline</a:t>
            </a:r>
            <a:r>
              <a:rPr lang="en-US" dirty="0"/>
              <a:t> voltage [CLICK]</a:t>
            </a:r>
          </a:p>
          <a:p>
            <a:r>
              <a:rPr lang="en-US"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00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68597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9975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77</a:t>
            </a:fld>
            <a:endParaRPr lang="en-US"/>
          </a:p>
        </p:txBody>
      </p:sp>
    </p:spTree>
    <p:extLst>
      <p:ext uri="{BB962C8B-B14F-4D97-AF65-F5344CB8AC3E}">
        <p14:creationId xmlns:p14="http://schemas.microsoft.com/office/powerpoint/2010/main" val="1509557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119</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140</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977503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141</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532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This is a core</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part of ReRAM-based PIM. We use resistance of each cell to represent the value of weight, and</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add voltages representing values of inputs on each row.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According to the </a:t>
            </a:r>
            <a:r>
              <a:rPr lang="en-US" sz="1200" b="0" i="0" u="none" strike="noStrike" kern="1200" dirty="0">
                <a:solidFill>
                  <a:schemeClr val="tx1"/>
                </a:solidFill>
                <a:effectLst/>
                <a:latin typeface="Arial" charset="0"/>
                <a:ea typeface="+mn-ea"/>
                <a:cs typeface="+mn-cs"/>
              </a:rPr>
              <a:t>Kirchhoff</a:t>
            </a:r>
            <a:r>
              <a:rPr lang="zh-CN" altLang="en-US" sz="1200" b="0" i="0" u="none" strike="noStrike" kern="1200" dirty="0">
                <a:solidFill>
                  <a:schemeClr val="tx1"/>
                </a:solidFill>
                <a:effectLst/>
                <a:latin typeface="Arial" charset="0"/>
                <a:ea typeface="+mn-ea"/>
                <a:cs typeface="+mn-cs"/>
              </a:rPr>
              <a:t>‘</a:t>
            </a:r>
            <a:r>
              <a:rPr lang="en-US" altLang="zh-CN" sz="1200" b="0" i="0" u="none" strike="noStrike" kern="1200" dirty="0">
                <a:solidFill>
                  <a:schemeClr val="tx1"/>
                </a:solidFill>
                <a:effectLst/>
                <a:latin typeface="Arial" charset="0"/>
                <a:ea typeface="+mn-ea"/>
                <a:cs typeface="+mn-cs"/>
              </a:rPr>
              <a:t>s</a:t>
            </a:r>
            <a:r>
              <a:rPr lang="en-US" altLang="zh-CN" sz="1400" kern="1200" dirty="0">
                <a:solidFill>
                  <a:schemeClr val="tx1"/>
                </a:solidFill>
                <a:effectLst/>
                <a:latin typeface="Arial" charset="0"/>
                <a:ea typeface="+mn-ea"/>
                <a:cs typeface="+mn-cs"/>
              </a:rPr>
              <a:t> law, we finally obtain a current, representing the value of output. Thus, by modifying the peripheral circuit of </a:t>
            </a:r>
            <a:r>
              <a:rPr lang="en-US" altLang="zh-CN" sz="1400" kern="1200" dirty="0" err="1">
                <a:solidFill>
                  <a:schemeClr val="tx1"/>
                </a:solidFill>
                <a:effectLst/>
                <a:latin typeface="Arial" charset="0"/>
                <a:ea typeface="+mn-ea"/>
                <a:cs typeface="+mn-cs"/>
              </a:rPr>
              <a:t>ReRAM</a:t>
            </a:r>
            <a:r>
              <a:rPr lang="en-US" altLang="zh-CN" sz="1400" kern="1200" dirty="0">
                <a:solidFill>
                  <a:schemeClr val="tx1"/>
                </a:solidFill>
                <a:effectLst/>
                <a:latin typeface="Arial" charset="0"/>
                <a:ea typeface="+mn-ea"/>
                <a:cs typeface="+mn-cs"/>
              </a:rPr>
              <a:t> array, it can support a Matrix-Multiply-Vector operation in almost one read cycle. Let’s see how to do it.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We have an input vector, multiply it with a matrix, and get an output vector.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First, we write the matrix into a ReRAM array.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Then we feed inputs into the ReRAM array, through performing an analog sum, finally we obtain outputs.</a:t>
            </a:r>
            <a:endParaRPr lang="zh-CN" altLang="zh-CN" sz="1400" kern="1200" dirty="0">
              <a:solidFill>
                <a:schemeClr val="tx1"/>
              </a:solidFill>
              <a:effectLst/>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zh-CN" altLang="en-US" dirty="0"/>
          </a:p>
        </p:txBody>
      </p:sp>
      <p:sp>
        <p:nvSpPr>
          <p:cNvPr id="4" name="幻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1CA6C7-3AC9-4A26-B0BF-DF8AFF740679}" type="slidenum">
              <a:rPr kumimoji="0" lang="ko-KR" altLang="en-US" sz="1200" b="0" i="0" u="none" strike="noStrike" kern="1200" cap="none" spc="0" normalizeH="0" baseline="0" noProof="0" smtClean="0">
                <a:ln>
                  <a:noFill/>
                </a:ln>
                <a:solidFill>
                  <a:prstClr val="black"/>
                </a:solidFill>
                <a:effectLst/>
                <a:uLnTx/>
                <a:uFillTx/>
                <a:latin typeface="Calibri" charset="0"/>
                <a:ea typeface="맑은 고딕" panose="020B0503020000020004" pitchFamily="34" charset="-127"/>
                <a:cs typeface="+mn-cs"/>
              </a:rPr>
              <a:pPr marL="0" marR="0" lvl="0" indent="0" algn="r" defTabSz="914400" rtl="0" eaLnBrk="1" fontAlgn="base" latinLnBrk="0" hangingPunct="1">
                <a:lnSpc>
                  <a:spcPct val="100000"/>
                </a:lnSpc>
                <a:spcBef>
                  <a:spcPct val="0"/>
                </a:spcBef>
                <a:spcAft>
                  <a:spcPct val="0"/>
                </a:spcAft>
                <a:buClrTx/>
                <a:buSzTx/>
                <a:buFontTx/>
                <a:buNone/>
                <a:tabLst/>
                <a:defRPr/>
              </a:pPr>
              <a:t>142</a:t>
            </a:fld>
            <a:endParaRPr kumimoji="0" lang="en-US" altLang="ko-KR" sz="1200" b="0" i="0" u="none" strike="noStrike" kern="1200" cap="none" spc="0" normalizeH="0" baseline="0" noProof="0" dirty="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498292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Read mapping performs alignment on large genomic datasets, containing millions of reads. [CLICK]</a:t>
            </a:r>
          </a:p>
          <a:p>
            <a:r>
              <a:rPr lang="en-CH" dirty="0"/>
              <a:t>Therefore, read mapping is both computationally expensive [CLICK]</a:t>
            </a:r>
          </a:p>
          <a:p>
            <a:r>
              <a:rPr lang="en-CH" dirty="0"/>
              <a:t>And incurs high data movement overhead [CLICK]</a:t>
            </a:r>
          </a:p>
          <a:p>
            <a:endParaRPr lang="en-CH"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59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has been significant effort into improving read mapping performance [CLICK]</a:t>
            </a:r>
          </a:p>
          <a:p>
            <a:r>
              <a:rPr lang="en-GB" sz="1200" kern="1200" dirty="0">
                <a:solidFill>
                  <a:schemeClr val="tx1"/>
                </a:solidFill>
                <a:effectLst/>
                <a:latin typeface="+mn-lt"/>
                <a:ea typeface="+mn-ea"/>
                <a:cs typeface="+mn-cs"/>
              </a:rPr>
              <a:t>Through efficient heuristics [CLICK]</a:t>
            </a:r>
          </a:p>
          <a:p>
            <a:r>
              <a:rPr lang="en-GB" sz="1200" kern="1200" dirty="0">
                <a:solidFill>
                  <a:schemeClr val="tx1"/>
                </a:solidFill>
                <a:effectLst/>
                <a:latin typeface="+mn-lt"/>
                <a:ea typeface="+mn-ea"/>
                <a:cs typeface="+mn-cs"/>
              </a:rPr>
              <a:t>hardware accelerators [CLICK]</a:t>
            </a:r>
          </a:p>
          <a:p>
            <a:r>
              <a:rPr lang="en-GB" sz="1200" kern="1200" dirty="0">
                <a:solidFill>
                  <a:schemeClr val="tx1"/>
                </a:solidFill>
                <a:effectLst/>
                <a:latin typeface="+mn-lt"/>
                <a:ea typeface="+mn-ea"/>
                <a:cs typeface="+mn-cs"/>
              </a:rPr>
              <a:t> and various filters that prune reads that do not require expensive computation [CLICK]. </a:t>
            </a:r>
          </a:p>
          <a:p>
            <a:r>
              <a:rPr lang="en-GB" sz="1200" kern="1200" dirty="0">
                <a:solidFill>
                  <a:schemeClr val="tx1"/>
                </a:solidFill>
                <a:effectLst/>
                <a:latin typeface="+mn-lt"/>
                <a:ea typeface="+mn-ea"/>
                <a:cs typeface="+mn-cs"/>
              </a:rPr>
              <a:t>While these approaches address the computation overhead in read mapping [CLICK]</a:t>
            </a:r>
          </a:p>
          <a:p>
            <a:r>
              <a:rPr lang="en-GB" sz="1200" b="1" kern="1200" dirty="0">
                <a:solidFill>
                  <a:schemeClr val="tx1"/>
                </a:solidFill>
                <a:effectLst/>
                <a:latin typeface="+mn-lt"/>
                <a:ea typeface="+mn-ea"/>
                <a:cs typeface="+mn-cs"/>
              </a:rPr>
              <a:t>[While Reads Move] </a:t>
            </a:r>
            <a:r>
              <a:rPr lang="en-GB" sz="1200" kern="1200" dirty="0">
                <a:solidFill>
                  <a:schemeClr val="tx1"/>
                </a:solidFill>
                <a:effectLst/>
                <a:latin typeface="+mn-lt"/>
                <a:ea typeface="+mn-ea"/>
                <a:cs typeface="+mn-cs"/>
              </a:rPr>
              <a:t>None of them alleviate the data movement overhead from storage, whose impact becomes even larger when the computation overhead gets alleviated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683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key idea is to filter reads that do not require the expensive alignment computation in the storage system [CLICK] …</a:t>
            </a:r>
          </a:p>
          <a:p>
            <a:r>
              <a:rPr lang="en-GB" b="1" dirty="0"/>
              <a:t>[While Reads Move] T</a:t>
            </a:r>
            <a:r>
              <a:rPr lang="en-CH" b="1" dirty="0"/>
              <a:t>o fundamentally reduce </a:t>
            </a:r>
            <a:r>
              <a:rPr lang="en-CH" dirty="0"/>
              <a:t>the data movement overhead of read mapping</a:t>
            </a:r>
          </a:p>
          <a:p>
            <a:endParaRPr lang="en-GB" b="1" dirty="0"/>
          </a:p>
          <a:p>
            <a:r>
              <a:rPr lang="en-GB" dirty="0"/>
              <a:t>E</a:t>
            </a:r>
            <a:r>
              <a:rPr lang="en-CH" dirty="0"/>
              <a:t>xamples of the reads that not require the costlt alignment step</a:t>
            </a:r>
          </a:p>
          <a:p>
            <a:endParaRPr lang="en-CH" dirty="0"/>
          </a:p>
          <a:p>
            <a:r>
              <a:rPr lang="en-GB" dirty="0"/>
              <a:t>Exactly-matching reads to the reference genome that do not need approximate string matching performed during alignment</a:t>
            </a:r>
          </a:p>
          <a:p>
            <a:endParaRPr lang="en-GB" dirty="0"/>
          </a:p>
          <a:p>
            <a:r>
              <a:rPr lang="en-GB" dirty="0"/>
              <a:t>Non-matching reads that have no potential matching locations in the reference genome hence skip the </a:t>
            </a:r>
            <a:r>
              <a:rPr lang="en-GB" dirty="0" err="1"/>
              <a:t>alignemt</a:t>
            </a:r>
            <a:r>
              <a:rPr lang="en-GB" dirty="0"/>
              <a:t> step</a:t>
            </a:r>
          </a:p>
          <a:p>
            <a:endParaRPr lang="en-GB" dirty="0"/>
          </a:p>
          <a:p>
            <a:endParaRPr lang="en-GB" dirty="0"/>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21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propose </a:t>
            </a:r>
            <a:r>
              <a:rPr lang="en-GB" dirty="0" err="1"/>
              <a:t>GenStore</a:t>
            </a:r>
            <a:r>
              <a:rPr lang="en-GB" dirty="0"/>
              <a:t>, the first in-storage processing system designed for genome sequence analysis. [CLICK]</a:t>
            </a:r>
          </a:p>
          <a:p>
            <a:r>
              <a:rPr lang="en-GB" dirty="0"/>
              <a:t>To reduce both the computation [CLICK]</a:t>
            </a:r>
          </a:p>
          <a:p>
            <a:r>
              <a:rPr lang="en-GB" dirty="0"/>
              <a:t>And the data movement overhead [CLICK]</a:t>
            </a:r>
          </a:p>
          <a:p>
            <a:r>
              <a:rPr lang="en-GB" sz="1200" b="0" i="0" u="none" strike="noStrike" kern="1200" dirty="0" err="1">
                <a:solidFill>
                  <a:schemeClr val="tx1"/>
                </a:solidFill>
                <a:effectLst/>
                <a:latin typeface="+mn-lt"/>
                <a:ea typeface="+mn-ea"/>
                <a:cs typeface="+mn-cs"/>
              </a:rPr>
              <a:t>GenStore</a:t>
            </a:r>
            <a:r>
              <a:rPr lang="en-GB" sz="1200" b="0" i="0" u="none" strike="noStrike" kern="1200" dirty="0">
                <a:solidFill>
                  <a:schemeClr val="tx1"/>
                </a:solidFill>
                <a:effectLst/>
                <a:latin typeface="+mn-lt"/>
                <a:ea typeface="+mn-ea"/>
                <a:cs typeface="+mn-cs"/>
              </a:rPr>
              <a:t> provides high-performance and energy benefits compared to state-of-the-art HW and SW baselines </a:t>
            </a:r>
            <a:r>
              <a:rPr lang="en-GB" dirty="0"/>
              <a:t>[CLICK]</a:t>
            </a:r>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43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7103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2343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46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7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5613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71862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 I’m Geraldo, a PhD Student at ETH Zurich.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will present our work “Google Neural Network Models for Edge Devices: Analyzing and Mitigating Machine Learning Inference Bottlenecks”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work was lead by </a:t>
            </a:r>
            <a:r>
              <a:rPr lang="en-US" dirty="0" err="1"/>
              <a:t>Amirali</a:t>
            </a:r>
            <a:r>
              <a:rPr lang="en-US" dirty="0"/>
              <a:t> </a:t>
            </a:r>
            <a:r>
              <a:rPr lang="en-US" dirty="0" err="1"/>
              <a:t>Boroumand</a:t>
            </a:r>
            <a:r>
              <a:rPr lang="en-US" dirty="0"/>
              <a:t> during his internship at Google.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9504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First, I will give an overview of this work. </a:t>
            </a:r>
          </a:p>
          <a:p>
            <a:endParaRPr lang="en-US" dirty="0"/>
          </a:p>
          <a:p>
            <a:r>
              <a:rPr lang="en-US" dirty="0"/>
              <a:t>[CLICK] In this work, we extensively analyze 24 edge NN models from Google while running inference on the Google Edge TPU accelerator for various types of NN models </a:t>
            </a:r>
          </a:p>
          <a:p>
            <a:endParaRPr lang="en-US" dirty="0"/>
          </a:p>
          <a:p>
            <a:r>
              <a:rPr lang="en-US" dirty="0"/>
              <a:t>[CLICK] We identify that while running NN inference, the accelerator suffers from three main challenges </a:t>
            </a:r>
          </a:p>
          <a:p>
            <a:endParaRPr lang="en-US" dirty="0"/>
          </a:p>
          <a:p>
            <a:r>
              <a:rPr lang="en-US" dirty="0"/>
              <a:t>[CLICK] it operates significantly below its peak throughput </a:t>
            </a:r>
          </a:p>
          <a:p>
            <a:endParaRPr lang="en-US" dirty="0"/>
          </a:p>
          <a:p>
            <a:r>
              <a:rPr lang="en-US" dirty="0"/>
              <a:t>[CLICK] it operates significantly below its theorical peak energy efficiency </a:t>
            </a:r>
          </a:p>
          <a:p>
            <a:endParaRPr lang="en-US" dirty="0"/>
          </a:p>
          <a:p>
            <a:r>
              <a:rPr lang="en-US" dirty="0"/>
              <a:t>[CLICK] and its memory system is not efficient </a:t>
            </a:r>
          </a:p>
          <a:p>
            <a:endParaRPr lang="en-US" dirty="0"/>
          </a:p>
          <a:p>
            <a:r>
              <a:rPr lang="en-US" dirty="0"/>
              <a:t>[CLICK] Our analysis leads to the key insight that these challenges arrive due to the monolithic one-size-fit-all design of the accelerators, which does not account for heterogeneity across different NN layers </a:t>
            </a:r>
          </a:p>
          <a:p>
            <a:endParaRPr lang="en-US" dirty="0"/>
          </a:p>
          <a:p>
            <a:r>
              <a:rPr lang="en-US" dirty="0"/>
              <a:t>[CLICK] To solve this issue, we propose Mensa, a framework that maps the execution of a particular NN layer to its most appropriate hardware accelerator </a:t>
            </a:r>
          </a:p>
          <a:p>
            <a:endParaRPr lang="en-US" dirty="0"/>
          </a:p>
          <a:p>
            <a:r>
              <a:rPr lang="en-US" dirty="0"/>
              <a:t>[CLICK] We extensively evaluate Mensa for Google NN models and we observe that it improves performance and energy efficiency by 3.0x and 3.1x compared to the baseline Edge TPU accelerator while reducing area and cost across 24 edge ML models </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784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977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383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15662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8935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9830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225</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226</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4680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885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246</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554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247</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785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[CLICK] Many recent works explore how NDP can benefit various application domains like</a:t>
            </a:r>
          </a:p>
          <a:p>
            <a:endParaRPr lang="en-US" dirty="0"/>
          </a:p>
          <a:p>
            <a:r>
              <a:rPr lang="en-US" dirty="0"/>
              <a:t>[CLICK] Graph processing,</a:t>
            </a:r>
          </a:p>
          <a:p>
            <a:r>
              <a:rPr lang="en-US" dirty="0"/>
              <a:t>[CLICK] mobile consumer workloads </a:t>
            </a:r>
          </a:p>
          <a:p>
            <a:r>
              <a:rPr lang="en-US" dirty="0"/>
              <a:t>[CLICK] neural networks </a:t>
            </a:r>
          </a:p>
          <a:p>
            <a:r>
              <a:rPr lang="en-US" dirty="0"/>
              <a:t>[CLICK] DNA sequence mapping  </a:t>
            </a:r>
          </a:p>
          <a:p>
            <a:r>
              <a:rPr lang="en-US" dirty="0"/>
              <a:t>[CLICK] Databases</a:t>
            </a:r>
          </a:p>
          <a:p>
            <a:r>
              <a:rPr lang="en-US" dirty="0"/>
              <a:t>[CLICK] Time series analysis</a:t>
            </a:r>
          </a:p>
          <a:p>
            <a:r>
              <a:rPr lang="en-US" dirty="0"/>
              <a:t>[CLICK]  and more </a:t>
            </a:r>
          </a:p>
          <a:p>
            <a:endParaRPr lang="en-US" dirty="0"/>
          </a:p>
          <a:p>
            <a:r>
              <a:rPr lang="en-US" dirty="0"/>
              <a:t>[NEXT]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527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[CLICK] With such classification, </a:t>
            </a:r>
            <a:r>
              <a:rPr lang="en-US" dirty="0"/>
              <a:t>we analyze how the functions in each class correlates with different data movement mitigation mechanisms in terms of performance and energy using our scalability analysis. </a:t>
            </a:r>
          </a:p>
          <a:p>
            <a:endParaRPr lang="en-US" b="1" dirty="0"/>
          </a:p>
          <a:p>
            <a:r>
              <a:rPr lang="en-US" b="1" dirty="0"/>
              <a:t>[NEXT] </a:t>
            </a:r>
          </a:p>
          <a:p>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5677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263</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264</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272</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38205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40053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2690325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318</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263466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9958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First, I am going to start with an executive summary.</a:t>
            </a:r>
          </a:p>
          <a:p>
            <a:endParaRPr lang="en-US" dirty="0"/>
          </a:p>
          <a:p>
            <a:r>
              <a:rPr lang="en-US" dirty="0"/>
              <a:t>[CLICK] Prefetching is a speculative technique that predicts address of future memory requests by associating patterns in memory addresses with some program context. We call this context a feature.</a:t>
            </a:r>
          </a:p>
          <a:p>
            <a:endParaRPr lang="en-US" dirty="0"/>
          </a:p>
          <a:p>
            <a:r>
              <a:rPr lang="en-US" dirty="0"/>
              <a:t>[CLICK] We observe three key shortcomings in prior prefetchers: </a:t>
            </a:r>
          </a:p>
          <a:p>
            <a:r>
              <a:rPr lang="en-US" dirty="0"/>
              <a:t>First, they mainly use a single program feature for prediction.</a:t>
            </a:r>
          </a:p>
          <a:p>
            <a:r>
              <a:rPr lang="en-US" dirty="0"/>
              <a:t>Second, they lack inherent system awareness</a:t>
            </a:r>
          </a:p>
          <a:p>
            <a:r>
              <a:rPr lang="en-US" dirty="0"/>
              <a:t>Third, they also lack any customizability in silicon</a:t>
            </a:r>
          </a:p>
          <a:p>
            <a:endParaRPr lang="en-US" dirty="0"/>
          </a:p>
          <a:p>
            <a:r>
              <a:rPr lang="en-US" dirty="0"/>
              <a:t>[CLICK] Our goal in this work is to design a prefetching framework that</a:t>
            </a:r>
          </a:p>
          <a:p>
            <a:r>
              <a:rPr lang="en-US" dirty="0"/>
              <a:t>– can learn from multiple program features and inherent system-level feedback</a:t>
            </a:r>
          </a:p>
          <a:p>
            <a:r>
              <a:rPr lang="en-US" dirty="0"/>
              <a:t>-- and can be customized in silicon to change the features or the objective of the prefetcher</a:t>
            </a:r>
          </a:p>
          <a:p>
            <a:endParaRPr lang="en-US" dirty="0"/>
          </a:p>
          <a:p>
            <a:r>
              <a:rPr lang="en-US" dirty="0"/>
              <a:t>[CLICK] Towards this we propose Pythia, that formulates …</a:t>
            </a:r>
          </a:p>
          <a:p>
            <a:r>
              <a:rPr lang="en-US" dirty="0"/>
              <a:t>Pythia makes adaptive and autonomous …</a:t>
            </a:r>
          </a:p>
          <a:p>
            <a:r>
              <a:rPr lang="en-US" dirty="0"/>
              <a:t>Pythia also proposes a realistic and practical …</a:t>
            </a:r>
          </a:p>
          <a:p>
            <a:endParaRPr lang="en-US" dirty="0"/>
          </a:p>
          <a:p>
            <a:r>
              <a:rPr lang="en-US" dirty="0"/>
              <a:t>[CLICK] We extensively evaluate Pythia using …</a:t>
            </a:r>
          </a:p>
          <a:p>
            <a:r>
              <a:rPr lang="en-US" dirty="0"/>
              <a:t>We show that Pythia outperforms prior state-of-the-art …</a:t>
            </a:r>
          </a:p>
          <a:p>
            <a:endParaRPr lang="en-US" dirty="0"/>
          </a:p>
          <a:p>
            <a:r>
              <a:rPr lang="en-US" dirty="0"/>
              <a:t>Pythia is freely available in our GitHub repository.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335</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226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three key shortcomings in prior prefetchers that significantly limits their performance improvement</a:t>
            </a:r>
          </a:p>
          <a:p>
            <a:endParaRPr lang="en-US" dirty="0"/>
          </a:p>
          <a:p>
            <a:r>
              <a:rPr lang="en-US" dirty="0"/>
              <a:t>[CLICK] First, they predict mainly …</a:t>
            </a:r>
          </a:p>
          <a:p>
            <a:r>
              <a:rPr lang="en-US" dirty="0"/>
              <a:t>[CLICK] Second, they lack any inherent …</a:t>
            </a:r>
          </a:p>
          <a:p>
            <a:r>
              <a:rPr lang="en-US" dirty="0"/>
              <a:t>[CLICK] Third, the also lack any online in-silicon customizability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take a closer look at each of these shortcomings.</a:t>
            </a:r>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336</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96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our goal in this work is to … that </a:t>
            </a:r>
          </a:p>
          <a:p>
            <a:endParaRPr lang="en-US" dirty="0"/>
          </a:p>
          <a:p>
            <a:r>
              <a:rPr lang="en-US" dirty="0"/>
              <a:t>[CLICK] …</a:t>
            </a:r>
          </a:p>
          <a:p>
            <a:endParaRPr lang="en-US" dirty="0"/>
          </a:p>
          <a:p>
            <a:r>
              <a:rPr lang="en-US" dirty="0"/>
              <a:t>[CLICK]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42758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let me briefly describe the basics of reinforcement learning.</a:t>
            </a:r>
          </a:p>
          <a:p>
            <a:endParaRPr lang="en-US" dirty="0"/>
          </a:p>
          <a:p>
            <a:r>
              <a:rPr lang="en-US" dirty="0"/>
              <a:t>Reinforcement learning, in its simplest form, is the ...</a:t>
            </a:r>
          </a:p>
          <a:p>
            <a:endParaRPr lang="en-US" dirty="0"/>
          </a:p>
          <a:p>
            <a:r>
              <a:rPr lang="en-US" dirty="0"/>
              <a:t>A RL system contains two components: [CLICK] the agent and the environment.</a:t>
            </a:r>
          </a:p>
          <a:p>
            <a:endParaRPr lang="en-US" dirty="0"/>
          </a:p>
          <a:p>
            <a:r>
              <a:rPr lang="en-US" dirty="0"/>
              <a:t>The agent observes the state of the environment in every timestep [CLICK], takes an action based on the state [CLICK], and receives a reward for that action [CLICK].</a:t>
            </a:r>
          </a:p>
          <a:p>
            <a:endParaRPr lang="en-US" dirty="0"/>
          </a:p>
          <a:p>
            <a:r>
              <a:rPr lang="en-US" dirty="0"/>
              <a:t>[CLICK] The agent stores …</a:t>
            </a:r>
          </a:p>
          <a:p>
            <a:r>
              <a:rPr lang="en-US" dirty="0"/>
              <a:t>Given a state, the agent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0404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Pythia, we formulate prefetching as a reinforcement learning problem.</a:t>
            </a:r>
          </a:p>
          <a:p>
            <a:endParaRPr lang="en-US" dirty="0"/>
          </a:p>
          <a:p>
            <a:r>
              <a:rPr lang="en-US" dirty="0"/>
              <a:t>[CLICK] The prefetcher acts as the agent, while [CLICK] the processor and memory subsystem acts as the environment.</a:t>
            </a:r>
          </a:p>
          <a:p>
            <a:endParaRPr lang="en-US" dirty="0"/>
          </a:p>
          <a:p>
            <a:r>
              <a:rPr lang="en-US" dirty="0"/>
              <a:t>[CLICK] Pythia extracts the program features from every demand request and use it as a state information to take a prefetch action [CLICK]</a:t>
            </a:r>
          </a:p>
          <a:p>
            <a:endParaRPr lang="en-US" dirty="0"/>
          </a:p>
          <a:p>
            <a:r>
              <a:rPr lang="en-US" dirty="0"/>
              <a:t>[CLICK] For every prefetch action, Pythia receives a numerical reward that evaluates the usefulness of the prefetch request, while considering various system-level feedbacks.</a:t>
            </a:r>
          </a:p>
          <a:p>
            <a:endParaRPr lang="en-US" dirty="0"/>
          </a:p>
          <a:p>
            <a:r>
              <a:rPr lang="en-US" dirty="0"/>
              <a:t>Not let’s concretely define the state, action, and the reward for Pythia.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705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Pythia consists of two key components:</a:t>
            </a:r>
          </a:p>
          <a:p>
            <a:endParaRPr lang="en-US" dirty="0"/>
          </a:p>
          <a:p>
            <a:r>
              <a:rPr lang="en-US" dirty="0"/>
              <a:t>[CLICK] Q-value store, which is responsible for …</a:t>
            </a:r>
          </a:p>
          <a:p>
            <a:endParaRPr lang="en-US" dirty="0"/>
          </a:p>
          <a:p>
            <a:r>
              <a:rPr lang="en-US" dirty="0"/>
              <a:t>[CLICK] Evaluation queue, which is a first-in-first-out queue that stores the recently taken action. </a:t>
            </a:r>
          </a:p>
          <a:p>
            <a:r>
              <a:rPr lang="en-US" dirty="0"/>
              <a:t>As Pythia cannot always immediately assign a reward to a taken action </a:t>
            </a:r>
          </a:p>
          <a:p>
            <a:r>
              <a:rPr lang="en-US" dirty="0"/>
              <a:t>because the usefulness of the corresponding prefetch request is known, Pythia stores the action</a:t>
            </a:r>
          </a:p>
          <a:p>
            <a:r>
              <a:rPr lang="en-US" dirty="0"/>
              <a:t>in evaluation queue to properly assign rewards to them.</a:t>
            </a:r>
          </a:p>
          <a:p>
            <a:endParaRPr lang="en-US" dirty="0"/>
          </a:p>
          <a:p>
            <a:r>
              <a:rPr lang="en-US" dirty="0"/>
              <a:t>[CLICK] For every demand request, Pythia first checks EQ with </a:t>
            </a:r>
            <a:r>
              <a:rPr lang="en-US" dirty="0" err="1"/>
              <a:t>deamdned</a:t>
            </a:r>
            <a:r>
              <a:rPr lang="en-US" dirty="0"/>
              <a:t> address. If a matching entry is found in EQ, it means the corresponding action in EQ entry has generated a useful prefetch, and Pythia assigns a reward accordingly.</a:t>
            </a:r>
          </a:p>
          <a:p>
            <a:r>
              <a:rPr lang="en-US" dirty="0"/>
              <a:t>[CLICK] Then Pythia extracts features from the attributes of the demand request to create the state-vector and uses the state-vector to lookup </a:t>
            </a:r>
            <a:r>
              <a:rPr lang="en-US" dirty="0" err="1"/>
              <a:t>QVStore</a:t>
            </a:r>
            <a:r>
              <a:rPr lang="en-US" dirty="0"/>
              <a:t> [CLICK]</a:t>
            </a:r>
          </a:p>
          <a:p>
            <a:r>
              <a:rPr lang="en-US" dirty="0"/>
              <a:t>[CLICK] For the given state-vector, Pythia finds the action that has the highest Q-value and generates prefetch request accordingly to the memory hierarchy [CLICK]</a:t>
            </a:r>
          </a:p>
          <a:p>
            <a:r>
              <a:rPr lang="en-US" dirty="0"/>
              <a:t>[CLICK] Next, Pythia inserts the action in the EQ along with the state-action pair.</a:t>
            </a:r>
          </a:p>
          <a:p>
            <a:r>
              <a:rPr lang="en-US" dirty="0"/>
              <a:t>[CLICK] Pythia uses the reward stored in the evicted EQ entry to update the </a:t>
            </a:r>
            <a:r>
              <a:rPr lang="en-US" dirty="0" err="1"/>
              <a:t>QVStore</a:t>
            </a:r>
            <a:r>
              <a:rPr lang="en-US"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615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Pythia’s performance benefits comes at a modest cost of 25.5KB of metadata storge, which is invested only in simple storage, without any need to complex structures.</a:t>
            </a:r>
          </a:p>
          <a:p>
            <a:endParaRPr lang="en-US" dirty="0"/>
          </a:p>
          <a:p>
            <a:r>
              <a:rPr lang="en-US" dirty="0"/>
              <a:t>[CLICK] We also model a fully-functionally-accurate Pythia with its full complexity in Chisel and show that, Pythia incurs </a:t>
            </a:r>
          </a:p>
          <a:p>
            <a:endParaRPr lang="en-US" dirty="0"/>
          </a:p>
          <a:p>
            <a:r>
              <a:rPr lang="en-US" dirty="0"/>
              <a:t>[CLICK] a modest area overhead of 1.03%</a:t>
            </a:r>
          </a:p>
          <a:p>
            <a:endParaRPr lang="en-US" dirty="0"/>
          </a:p>
          <a:p>
            <a:r>
              <a:rPr lang="en-US" dirty="0"/>
              <a:t>[CLICK] a power overhead of half-a-percent</a:t>
            </a:r>
          </a:p>
          <a:p>
            <a:endParaRPr lang="en-US" dirty="0"/>
          </a:p>
          <a:p>
            <a:r>
              <a:rPr lang="en-US" dirty="0"/>
              <a:t>[CLICK] while simultaneously satisfying the prediction latency at L2 cache frequency</a:t>
            </a:r>
          </a:p>
          <a:p>
            <a:endParaRPr lang="en-US" dirty="0"/>
          </a:p>
          <a:p>
            <a:r>
              <a:rPr lang="en-US" dirty="0"/>
              <a:t>Of a desktop-class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6837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many more exciting results including, ….</a:t>
            </a:r>
          </a:p>
          <a:p>
            <a:endParaRPr lang="en-US" dirty="0"/>
          </a:p>
          <a:p>
            <a:endParaRPr lang="en-US" dirty="0"/>
          </a:p>
          <a:p>
            <a:r>
              <a:rPr lang="en-US" dirty="0"/>
              <a:t>We encourage everyone to read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7894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1468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0f89a9d4c8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g10f89a9d4c8_2_8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a:p>
        </p:txBody>
      </p:sp>
      <p:sp>
        <p:nvSpPr>
          <p:cNvPr id="163" name="Google Shape;163;g10f89a9d4c8_2_8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354</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f89a9d4c8_9_3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g10f89a9d4c8_9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3" name="Google Shape;173;g10f89a9d4c8_9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355</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0f89a9d4c8_9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0f89a9d4c8_9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0f89a9d4c8_9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0f89a9d4c8_9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f89a9d4c8_9_1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f89a9d4c8_9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traditional heuristics usually describe a request by recency, frequency, and/or size and use these features in isolation or combination to make rigid data placement decisions without system-level feedback.</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0f89a9d4c8_9_1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0f89a9d4c8_9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solidFill>
                  <a:schemeClr val="dk1"/>
                </a:solidFill>
              </a:rPr>
              <a:t>Cost-optimized (H&amp;L)</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f89a9d4c8_9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f89a9d4c8_9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f89a9d4c8_9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f89a9d4c8_9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evaluate the effectiveness of a state-of-the-art heuristic-based policy [77], which extends CDE [49] policy to a tri-hybrid storage system. This policy divides pages into hot, cold, and frozen data and allocates these pages to H, M, and L devices, respectively.</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0f89a9d4c8_9_1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0f89a9d4c8_9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0f89a9d4c8_9_1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0f89a9d4c8_9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Agent tries to maximize the reward function</a:t>
            </a:r>
            <a:endParaRPr/>
          </a:p>
          <a:p>
            <a:pPr marL="0" lvl="0" indent="0" algn="l" rtl="0">
              <a:spcBef>
                <a:spcPts val="0"/>
              </a:spcBef>
              <a:spcAft>
                <a:spcPts val="0"/>
              </a:spcAft>
              <a:buNone/>
            </a:pPr>
            <a:r>
              <a:rPr lang="en"/>
              <a:t>Aims to calculate the optimal action-value function Q. Q-value represents the expected cumulative reward by taking an action A in a given state</a:t>
            </a:r>
            <a:endParaRPr/>
          </a:p>
          <a:p>
            <a:pPr marL="0" lvl="0" indent="0" algn="l" rtl="0">
              <a:spcBef>
                <a:spcPts val="0"/>
              </a:spcBef>
              <a:spcAft>
                <a:spcPts val="0"/>
              </a:spcAft>
              <a:buNone/>
            </a:pPr>
            <a:r>
              <a:rPr lang="en"/>
              <a:t>State is a representation of the environment</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0f89a9d4c8_9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0f89a9d4c8_9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10f89a9d4c8_9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10f89a9d4c8_9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Second, we empirically observe that our RL agent is more sensitive to the reward structure than to the amount of features in the state</a:t>
            </a:r>
            <a:endParaRPr/>
          </a:p>
          <a:p>
            <a:pPr marL="0" lvl="0" indent="0" algn="l" rtl="0">
              <a:spcBef>
                <a:spcPts val="0"/>
              </a:spcBef>
              <a:spcAft>
                <a:spcPts val="0"/>
              </a:spcAft>
              <a:buNone/>
            </a:pPr>
            <a:endParaRPr/>
          </a:p>
          <a:p>
            <a:pPr marL="0" lvl="0" indent="0" algn="l" rtl="0">
              <a:spcBef>
                <a:spcPts val="0"/>
              </a:spcBef>
              <a:spcAft>
                <a:spcPts val="0"/>
              </a:spcAft>
              <a:buNone/>
            </a:pPr>
            <a:r>
              <a:rPr lang="en"/>
              <a:t>Specifically, using the request latency as a reward provides indirect feedback on the internal timing attributes and the current state of the hybrid storage system.</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10f89a9d4c8_9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10f89a9d4c8_9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need the penalty at the correct scale so that it is large enough to penalize the agent and small enough not to deviate the learned policy too much on a wrong decision.</a:t>
            </a:r>
            <a:endParaRPr/>
          </a:p>
          <a:p>
            <a:pPr marL="0" lvl="0" indent="0" algn="l" rtl="0">
              <a:spcBef>
                <a:spcPts val="0"/>
              </a:spcBef>
              <a:spcAft>
                <a:spcPts val="0"/>
              </a:spcAft>
              <a:buNone/>
            </a:pPr>
            <a:r>
              <a:rPr lang="en"/>
              <a:t>We use a half-precision floating-point representation datatype for our reward.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0f89a9d4c8_9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0f89a9d4c8_9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0f89a9d4c8_9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0f89a9d4c8_9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vary the discount factor (γ), which balances the immediate reward and the future reward. γ = 0, the agent gives more importance to the immediate reward than the long-term reward</a:t>
            </a:r>
            <a:endParaRPr/>
          </a:p>
          <a:p>
            <a:pPr marL="0" lvl="0" indent="0" algn="l" rtl="0">
              <a:spcBef>
                <a:spcPts val="0"/>
              </a:spcBef>
              <a:spcAft>
                <a:spcPts val="0"/>
              </a:spcAft>
              <a:buNone/>
            </a:pPr>
            <a:endParaRPr/>
          </a:p>
          <a:p>
            <a:pPr marL="0" lvl="0" indent="0" algn="l" rtl="0">
              <a:spcBef>
                <a:spcPts val="0"/>
              </a:spcBef>
              <a:spcAft>
                <a:spcPts val="0"/>
              </a:spcAft>
              <a:buNone/>
            </a:pPr>
            <a:r>
              <a:rPr lang="en"/>
              <a:t>Learning rate asserts the speed of learning for an agent. Higher alpha makes the agent consider only recently calculated Q-value</a:t>
            </a:r>
            <a:endParaRPr/>
          </a:p>
          <a:p>
            <a:pPr marL="0" lvl="0" indent="0" algn="l" rtl="0">
              <a:spcBef>
                <a:spcPts val="0"/>
              </a:spcBef>
              <a:spcAft>
                <a:spcPts val="0"/>
              </a:spcAft>
              <a:buNone/>
            </a:pPr>
            <a:endParaRPr/>
          </a:p>
          <a:p>
            <a:pPr marL="0" lvl="0" indent="0" algn="l" rtl="0">
              <a:spcBef>
                <a:spcPts val="0"/>
              </a:spcBef>
              <a:spcAft>
                <a:spcPts val="0"/>
              </a:spcAft>
              <a:buNone/>
            </a:pPr>
            <a:r>
              <a:rPr lang="en"/>
              <a:t>Epsilon factor determines the exploration vs exploitation. Epsilon decays over time from 1 to 0.1 and then settles down on a fixed exploration rate. In the beginning, the system makes  completely random moves to explore the state maximally</a:t>
            </a:r>
            <a:endParaRPr/>
          </a:p>
          <a:p>
            <a:pPr marL="0" lvl="0" indent="0" algn="l" rtl="0">
              <a:spcBef>
                <a:spcPts val="0"/>
              </a:spcBef>
              <a:spcAft>
                <a:spcPts val="0"/>
              </a:spcAft>
              <a:buNone/>
            </a:pPr>
            <a:endParaRPr/>
          </a:p>
          <a:p>
            <a:pPr marL="0" lvl="0" indent="0" algn="l" rtl="0">
              <a:spcBef>
                <a:spcPts val="0"/>
              </a:spcBef>
              <a:spcAft>
                <a:spcPts val="0"/>
              </a:spcAft>
              <a:buNone/>
            </a:pPr>
            <a:r>
              <a:rPr lang="en"/>
              <a:t>ReLU is a piecewise linear function that will output the input directly if it is positive, otherwise, it will output 0</a:t>
            </a:r>
            <a:endParaRPr/>
          </a:p>
          <a:p>
            <a:pPr marL="0" lvl="0" indent="0" algn="l" rtl="0">
              <a:spcBef>
                <a:spcPts val="0"/>
              </a:spcBef>
              <a:spcAft>
                <a:spcPts val="0"/>
              </a:spcAft>
              <a:buNone/>
            </a:pPr>
            <a:r>
              <a:rPr lang="en"/>
              <a:t>Swish is a smooth, non-monotonic function f(x) = x * sigmoid(X). It is a smoothing function which nonlinearly interpolates between linear and ReLU</a:t>
            </a:r>
            <a:endParaRPr/>
          </a:p>
          <a:p>
            <a:pPr marL="0" lvl="0" indent="0" algn="l" rtl="0">
              <a:spcBef>
                <a:spcPts val="0"/>
              </a:spcBef>
              <a:spcAft>
                <a:spcPts val="0"/>
              </a:spcAft>
              <a:buNone/>
            </a:pPr>
            <a:endParaRPr/>
          </a:p>
          <a:p>
            <a:pPr marL="0" lvl="0" indent="0" algn="l" rtl="0">
              <a:spcBef>
                <a:spcPts val="0"/>
              </a:spcBef>
              <a:spcAft>
                <a:spcPts val="0"/>
              </a:spcAft>
              <a:buNone/>
            </a:pPr>
            <a:r>
              <a:rPr lang="en"/>
              <a:t>For hyper-parameter tuning, we perform cross-validation [116] using different hyper-parameter values. During cross-validation, we randomly select one workload for hyper-parameter tuning and leave other workloads for validation.</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0f89a9d4c8_9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0f89a9d4c8_9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0f96a0de05_1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0f96a0de05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0f89a9d4c8_9_2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0f89a9d4c8_9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Kleio - selects top pages based on misplacements by HPS and access frequency from the previous epoch. Trains RNNs for those top pages and RNNs predict the access frequency of those pages in the upcoming epoch</a:t>
            </a:r>
            <a:endParaRPr/>
          </a:p>
          <a:p>
            <a:pPr marL="0" lvl="0" indent="0" algn="l" rtl="0">
              <a:spcBef>
                <a:spcPts val="0"/>
              </a:spcBef>
              <a:spcAft>
                <a:spcPts val="0"/>
              </a:spcAft>
              <a:buNone/>
            </a:pPr>
            <a:endParaRPr/>
          </a:p>
          <a:p>
            <a:pPr marL="0" lvl="0" indent="0" algn="l" rtl="0">
              <a:spcBef>
                <a:spcPts val="0"/>
              </a:spcBef>
              <a:spcAft>
                <a:spcPts val="0"/>
              </a:spcAft>
              <a:buNone/>
            </a:pPr>
            <a:r>
              <a:rPr lang="en"/>
              <a:t>Archivist trains nn classifier to classify the pages to be placed in one of the devices. It uses access frequency to train the classifier. Does not take into account the capacity for the training. </a:t>
            </a:r>
            <a:endParaRPr/>
          </a:p>
          <a:p>
            <a:pPr marL="0" lvl="0" indent="0" algn="l" rtl="0">
              <a:spcBef>
                <a:spcPts val="0"/>
              </a:spcBef>
              <a:spcAft>
                <a:spcPts val="0"/>
              </a:spcAft>
              <a:buNone/>
            </a:pPr>
            <a:r>
              <a:rPr lang="en"/>
              <a:t>Classifier considers all pages present in the mapping table</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0f89a9d4c8_9_2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0f89a9d4c8_9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0f89a9d4c8_9_2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0f89a9d4c8_9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g10f89a9d4c8_9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7" name="Google Shape;417;g10f89a9d4c8_9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extend Sibyl for the three devices, we had to only: (1) add a new action in Sibyl’s action space, and (2) add remaining capacity in the middle device as a state feature. This reduces system architects burden in designing sophisticated data-placement mechanisms.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0f89a9d4c8_9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0f89a9d4c8_9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736970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10f89a9d4c8_9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10f89a9d4c8_9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Therefore, to store a single experience tuple ⟨State, Action, Reward, NextState⟩, we would need 40-bit+1-bit+16-bit+40-bit. Therefore, for 1k experiences the replay buffer would require a total of 94.7 KiB.</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 lot of this information that HW is trying to infer is easily available to SW and with a richer interface that conveys a higher-level program information we can enable the system and architecture to distinguish between data structures,  inform it about how these data structures are accessed, the data types they contain, etc. and many other things. This could help in HW optimization, for example the knowledge of data structures and their access semantics could help avoid bank conflicts in data placement or help hardware prefetchers. Knowledge of data types could help in data compression engines.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075878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8161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380805-08FE-4A2B-82FB-E444880E41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99186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Expressive Memory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[41] shows that conveying higher-level data structure </a:t>
            </a:r>
            <a:r>
              <a:rPr lang="en-CA" sz="1200" b="0" i="0" kern="1200" dirty="0" err="1">
                <a:solidFill>
                  <a:schemeClr val="tx1"/>
                </a:solidFill>
                <a:effectLst/>
                <a:latin typeface="+mn-lt"/>
                <a:ea typeface="+mn-ea"/>
                <a:cs typeface="+mn-cs"/>
              </a:rPr>
              <a:t>seman</a:t>
            </a:r>
            <a:r>
              <a:rPr lang="en-CA" sz="1200" b="0" i="0" kern="1200" dirty="0">
                <a:solidFill>
                  <a:schemeClr val="tx1"/>
                </a:solidFill>
                <a:effectLst/>
                <a:latin typeface="+mn-lt"/>
                <a:ea typeface="+mn-ea"/>
                <a:cs typeface="+mn-cs"/>
              </a:rPr>
              <a:t>-tics to various system components including hardware enables the system to better </a:t>
            </a:r>
            <a:r>
              <a:rPr lang="en-CA" sz="1200" b="0" i="0" kern="1200" dirty="0" err="1">
                <a:solidFill>
                  <a:schemeClr val="tx1"/>
                </a:solidFill>
                <a:effectLst/>
                <a:latin typeface="+mn-lt"/>
                <a:ea typeface="+mn-ea"/>
                <a:cs typeface="+mn-cs"/>
              </a:rPr>
              <a:t>managethe</a:t>
            </a:r>
            <a:r>
              <a:rPr lang="en-CA" sz="1200" b="0" i="0" kern="1200" dirty="0">
                <a:solidFill>
                  <a:schemeClr val="tx1"/>
                </a:solidFill>
                <a:effectLst/>
                <a:latin typeface="+mn-lt"/>
                <a:ea typeface="+mn-ea"/>
                <a:cs typeface="+mn-cs"/>
              </a:rPr>
              <a:t> underlying resources.</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do this,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extends existing virtual memory frameworks to support a new abstraction, called Atom.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convey access properties of a virtual address region, the application is expected to create a new Atom for the region and associate the Atom with the corresponding properties.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here is an example of how an application uses atom to express program semantics. After malloc, the atom is created with the desired properties, and then, the atom is mapped to the allocated region in the virtual memory</a:t>
            </a:r>
          </a:p>
          <a:p>
            <a:endParaRPr lang="en-CA" sz="1200" b="0" i="0" kern="1200" dirty="0">
              <a:solidFill>
                <a:schemeClr val="tx1"/>
              </a:solidFill>
              <a:effectLst/>
              <a:latin typeface="+mn-lt"/>
              <a:ea typeface="+mn-ea"/>
              <a:cs typeface="+mn-cs"/>
            </a:endParaRPr>
          </a:p>
          <a:p>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creates a separate pathway to communicate information about Atoms to the OS and the hardware.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0F252F-34D5-EC4A-B5D5-954A2A89ABC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1659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63D22C-E660-4C8A-A2B8-0C29DC9C0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50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Tx/>
              <a:buChar char="-"/>
            </a:pPr>
            <a:r>
              <a:rPr lang="en-US" dirty="0"/>
              <a:t>As we have shown earlier, either across</a:t>
            </a:r>
            <a:r>
              <a:rPr lang="en-US" baseline="0" dirty="0"/>
              <a:t> or within </a:t>
            </a:r>
            <a:r>
              <a:rPr lang="en-US" dirty="0"/>
              <a:t>applications, our characterization can identify data that are vulnerable to memory errors and data that are tolerant to memory errors.</a:t>
            </a:r>
          </a:p>
          <a:p>
            <a:pPr marL="174708" indent="-174708">
              <a:buFontTx/>
              <a:buChar char="-"/>
            </a:pPr>
            <a:r>
              <a:rPr lang="en-US" dirty="0"/>
              <a:t>To exploit this observation, we would like to map these different data onto different memory modules according to their memory error tolerance.</a:t>
            </a:r>
          </a:p>
          <a:p>
            <a:pPr marL="174708" indent="-174708">
              <a:buFontTx/>
              <a:buChar char="-"/>
            </a:pPr>
            <a:r>
              <a:rPr lang="en-US" dirty="0"/>
              <a:t>As an example here, we map vulnerable data to reliable memory to improve reliability, and map tolerant data to low-cost less-reliable memory </a:t>
            </a:r>
            <a:r>
              <a:rPr lang="en-US" baseline="0" dirty="0"/>
              <a:t>to </a:t>
            </a:r>
            <a:r>
              <a:rPr lang="en-US" dirty="0"/>
              <a:t>exploit its tolerance and lower the cost. We call this mechanism heterogeneous-reliability memory, HRM.</a:t>
            </a:r>
          </a:p>
          <a:p>
            <a:pPr marL="174708" indent="-174708">
              <a:buFontTx/>
              <a:buChar char="-"/>
            </a:pPr>
            <a:r>
              <a:rPr lang="en-US" dirty="0"/>
              <a:t>Reliable</a:t>
            </a:r>
            <a:r>
              <a:rPr lang="en-US" baseline="0" dirty="0"/>
              <a:t> memory consists of … Low cost memory consists of …</a:t>
            </a:r>
            <a:endParaRPr lang="en-US" dirty="0"/>
          </a:p>
          <a:p>
            <a:pPr marL="174708" indent="-174708">
              <a:buFontTx/>
              <a:buChar char="-"/>
            </a:pPr>
            <a:r>
              <a:rPr lang="en-US" dirty="0"/>
              <a:t>As we will show later, HRM allows us to use weaker error protection in memory, and enables the use of less-tested memory chips to lower the cost of the memory system, while still achieving reasonable single-server reliability target.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72381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Now</a:t>
            </a:r>
            <a:r>
              <a:rPr lang="en-US" baseline="0" dirty="0"/>
              <a:t> we have described the key idea </a:t>
            </a:r>
            <a:r>
              <a:rPr lang="en-US" dirty="0"/>
              <a:t>of HRM and </a:t>
            </a:r>
            <a:r>
              <a:rPr lang="en-US" dirty="0" err="1"/>
              <a:t>Par+R</a:t>
            </a:r>
            <a:r>
              <a:rPr lang="en-US" baseline="0" dirty="0"/>
              <a:t>, let’s look at our mechanism to put them together.</a:t>
            </a:r>
          </a:p>
          <a:p>
            <a:pPr marL="171450" indent="-171450">
              <a:buFontTx/>
              <a:buChar char="-"/>
            </a:pPr>
            <a:r>
              <a:rPr lang="en-US" baseline="0" dirty="0"/>
              <a:t>First, we characterize and classify application data in terms of their memory error tolerance, rank them from vulnerable to tolerant.</a:t>
            </a:r>
          </a:p>
          <a:p>
            <a:pPr marL="171450" indent="-171450">
              <a:buFontTx/>
              <a:buChar char="-"/>
            </a:pPr>
            <a:r>
              <a:rPr lang="en-US" dirty="0"/>
              <a:t>Then, we</a:t>
            </a:r>
            <a:r>
              <a:rPr lang="en-US" baseline="0" dirty="0"/>
              <a:t> map application data to HRM according to their error tolerance. As an example here, vulnerable data is mapped to reliable memory, tolerable data is mapped to low-cost memory, and recoverable data</a:t>
            </a:r>
            <a:r>
              <a:rPr lang="en-US" dirty="0"/>
              <a:t> </a:t>
            </a:r>
            <a:r>
              <a:rPr lang="en-US" baseline="0" dirty="0"/>
              <a:t>is mapped to </a:t>
            </a:r>
            <a:r>
              <a:rPr lang="en-US" dirty="0"/>
              <a:t>parity </a:t>
            </a:r>
            <a:r>
              <a:rPr lang="en-US" baseline="0" dirty="0"/>
              <a:t>memory with </a:t>
            </a:r>
            <a:r>
              <a:rPr lang="en-US" baseline="0" dirty="0" err="1"/>
              <a:t>Par+R</a:t>
            </a:r>
            <a:r>
              <a:rPr lang="en-US"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9804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0"/>
        <p:cNvGrpSpPr/>
        <p:nvPr/>
      </p:nvGrpSpPr>
      <p:grpSpPr>
        <a:xfrm>
          <a:off x="0" y="0"/>
          <a:ext cx="0" cy="0"/>
          <a:chOff x="0" y="0"/>
          <a:chExt cx="0" cy="0"/>
        </a:xfrm>
      </p:grpSpPr>
      <p:sp>
        <p:nvSpPr>
          <p:cNvPr id="621" name="Google Shape;621;g64ef98b623_2_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 name="Google Shape;622;g64ef98b623_2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using a DRAM chip partitioned into four voltage domains can use a many-to-four DNN to DRAM mapping, using four different voltage values with error rates indicated by the yellow, red, green, and blue lines</a:t>
            </a:r>
            <a:endParaRPr/>
          </a:p>
        </p:txBody>
      </p:sp>
    </p:spTree>
    <p:extLst>
      <p:ext uri="{BB962C8B-B14F-4D97-AF65-F5344CB8AC3E}">
        <p14:creationId xmlns:p14="http://schemas.microsoft.com/office/powerpoint/2010/main" val="322585084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64ef98b623_0_4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64ef98b623_0_4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To exploit these two insights, we propose EDEN: a framework to enable accurate DNN inference on approximate DRAM through three key steps;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1) boosting DNN error tolerance, 2) DNN and DRAM error tolerance characterization, and 3) DNN-DRAM mapping.</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 sz="1200" dirty="0">
                <a:solidFill>
                  <a:schemeClr val="dk1"/>
                </a:solidFill>
                <a:latin typeface="Calibri"/>
                <a:ea typeface="Calibri"/>
                <a:cs typeface="Calibri"/>
                <a:sym typeface="Calibri"/>
              </a:rPr>
              <a:t>These steps are repeated iteratively until EDEN finds the most aggressive configuration that meets the target accuracy requirements</a:t>
            </a:r>
            <a:endParaRPr dirty="0"/>
          </a:p>
        </p:txBody>
      </p:sp>
    </p:spTree>
    <p:extLst>
      <p:ext uri="{BB962C8B-B14F-4D97-AF65-F5344CB8AC3E}">
        <p14:creationId xmlns:p14="http://schemas.microsoft.com/office/powerpoint/2010/main" val="148544392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9"/>
        <p:cNvGrpSpPr/>
        <p:nvPr/>
      </p:nvGrpSpPr>
      <p:grpSpPr>
        <a:xfrm>
          <a:off x="0" y="0"/>
          <a:ext cx="0" cy="0"/>
          <a:chOff x="0" y="0"/>
          <a:chExt cx="0" cy="0"/>
        </a:xfrm>
      </p:grpSpPr>
      <p:sp>
        <p:nvSpPr>
          <p:cNvPr id="810" name="Google Shape;810;g6191cbb8f4_1_9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1" name="Google Shape;811;g6191cbb8f4_1_9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82381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8"/>
        <p:cNvGrpSpPr/>
        <p:nvPr/>
      </p:nvGrpSpPr>
      <p:grpSpPr>
        <a:xfrm>
          <a:off x="0" y="0"/>
          <a:ext cx="0" cy="0"/>
          <a:chOff x="0" y="0"/>
          <a:chExt cx="0" cy="0"/>
        </a:xfrm>
      </p:grpSpPr>
      <p:sp>
        <p:nvSpPr>
          <p:cNvPr id="819" name="Google Shape;819;g6191cbb8f4_1_9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0" name="Google Shape;820;g6191cbb8f4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04275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6191cbb8f4_1_9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6191cbb8f4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556842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1295778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2.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74.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4.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8.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7.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1.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2.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Master" Target="../slideMasters/slideMaster96.xml"/><Relationship Id="rId4" Type="http://schemas.openxmlformats.org/officeDocument/2006/relationships/image" Target="../media/image13.jpeg"/></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99.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9.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cstate="screen">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cstate="screen">
            <a:lum bright="-8000"/>
            <a:extLst>
              <a:ext uri="{28A0092B-C50C-407E-A947-70E740481C1C}">
                <a14:useLocalDpi xmlns:a14="http://schemas.microsoft.com/office/drawing/2010/main"/>
              </a:ext>
            </a:extLst>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10/24/22</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2022. 10. 24.</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10/24/22</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extLst>
      <p:ext uri="{BB962C8B-B14F-4D97-AF65-F5344CB8AC3E}">
        <p14:creationId xmlns:p14="http://schemas.microsoft.com/office/powerpoint/2010/main" val="308707661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extLst>
      <p:ext uri="{BB962C8B-B14F-4D97-AF65-F5344CB8AC3E}">
        <p14:creationId xmlns:p14="http://schemas.microsoft.com/office/powerpoint/2010/main" val="3810149434"/>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extLst>
      <p:ext uri="{BB962C8B-B14F-4D97-AF65-F5344CB8AC3E}">
        <p14:creationId xmlns:p14="http://schemas.microsoft.com/office/powerpoint/2010/main" val="2083475498"/>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extLst>
      <p:ext uri="{BB962C8B-B14F-4D97-AF65-F5344CB8AC3E}">
        <p14:creationId xmlns:p14="http://schemas.microsoft.com/office/powerpoint/2010/main" val="3417448"/>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extLst>
      <p:ext uri="{BB962C8B-B14F-4D97-AF65-F5344CB8AC3E}">
        <p14:creationId xmlns:p14="http://schemas.microsoft.com/office/powerpoint/2010/main" val="3093445701"/>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extLst>
      <p:ext uri="{BB962C8B-B14F-4D97-AF65-F5344CB8AC3E}">
        <p14:creationId xmlns:p14="http://schemas.microsoft.com/office/powerpoint/2010/main" val="2752119605"/>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extLst>
      <p:ext uri="{BB962C8B-B14F-4D97-AF65-F5344CB8AC3E}">
        <p14:creationId xmlns:p14="http://schemas.microsoft.com/office/powerpoint/2010/main" val="327373685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extLst>
      <p:ext uri="{BB962C8B-B14F-4D97-AF65-F5344CB8AC3E}">
        <p14:creationId xmlns:p14="http://schemas.microsoft.com/office/powerpoint/2010/main" val="1807450089"/>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extLst>
      <p:ext uri="{BB962C8B-B14F-4D97-AF65-F5344CB8AC3E}">
        <p14:creationId xmlns:p14="http://schemas.microsoft.com/office/powerpoint/2010/main" val="3761828218"/>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extLst>
      <p:ext uri="{BB962C8B-B14F-4D97-AF65-F5344CB8AC3E}">
        <p14:creationId xmlns:p14="http://schemas.microsoft.com/office/powerpoint/2010/main" val="880693441"/>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extLst>
      <p:ext uri="{BB962C8B-B14F-4D97-AF65-F5344CB8AC3E}">
        <p14:creationId xmlns:p14="http://schemas.microsoft.com/office/powerpoint/2010/main" val="28314905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extLst>
      <p:ext uri="{BB962C8B-B14F-4D97-AF65-F5344CB8AC3E}">
        <p14:creationId xmlns:p14="http://schemas.microsoft.com/office/powerpoint/2010/main" val="166955143"/>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2201212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09742792"/>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3945967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10/24/22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8683658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10/24/22</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53893707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10/24/22</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26248155"/>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10/24/22</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57706365"/>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10/24/22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08210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10/24/22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1254011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0564821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26393183"/>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194996880"/>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302274882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2844348648"/>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67329474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2431732729"/>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97874697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386205692"/>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666324575"/>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176670785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452579808"/>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110139324"/>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1698652"/>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3848236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3161478"/>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418552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487845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09680095"/>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2736310"/>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31627763"/>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7407949"/>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199975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7868246"/>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342549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470731054"/>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116492"/>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69844510"/>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307270744"/>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13182394"/>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986152822"/>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0624862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018878341"/>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983644539"/>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6820539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4043721932"/>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165626076"/>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28479177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759301775"/>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2982690492"/>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2379072469"/>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40219521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2253111488"/>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1922563859"/>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457244716"/>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159951418"/>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350117424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2658042"/>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1775802"/>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3966446"/>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2931253"/>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9473481"/>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8120122"/>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8014594"/>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802520"/>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4679863"/>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054041"/>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3516007"/>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80714961"/>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849193371"/>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89501526"/>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46749651"/>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0607654"/>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6817788"/>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203430946"/>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621467233"/>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864696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78319528"/>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740107998"/>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611412"/>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3683005"/>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991947"/>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6846919"/>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541919"/>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768868"/>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381794"/>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5540252"/>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0510753"/>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88659"/>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0961845"/>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937757"/>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1889456"/>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6784263"/>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4913739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7434173"/>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0469503"/>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4542624"/>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8563842"/>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4580434"/>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64604124"/>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1290896"/>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7256847"/>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3021770"/>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1203353"/>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881052"/>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8093815"/>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0366137"/>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9387529"/>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5807467"/>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07232110"/>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5917201"/>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2576942"/>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83375152"/>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8697546"/>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563949"/>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968767"/>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38010157"/>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0068310"/>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2751675"/>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721418"/>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0145277"/>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3586944"/>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2634410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4338968"/>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532664424"/>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013330960"/>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780721335"/>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2994295624"/>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2296401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88394202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7494427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847208058"/>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856979627"/>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557915780"/>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3170555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489979743"/>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67269631"/>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74391"/>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5482950"/>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484604"/>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6305679"/>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94105328"/>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74969480"/>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185131"/>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3010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35113"/>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070776"/>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3503890"/>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2647218"/>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6397697"/>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71724017"/>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54423395"/>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8492406"/>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836463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2089538"/>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1450286"/>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5437046"/>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5617253"/>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625676"/>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090546"/>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9100005"/>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056819"/>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412476"/>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089379"/>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508176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8603731"/>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48735776"/>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766877"/>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6333599"/>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1804900"/>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67627032"/>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67705307"/>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09213287"/>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04551678"/>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2114607"/>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396304225"/>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86446272"/>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147850429"/>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2782714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2603565"/>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1652260"/>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023849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27273774"/>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1525032"/>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407841"/>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819730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5844893"/>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6572785"/>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249001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439262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393083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6634247"/>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3547196"/>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9537139"/>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407626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731618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536118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5929227"/>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0194000"/>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794084"/>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9503525"/>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69029388"/>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53703"/>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1183286"/>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51554"/>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408745664"/>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11090338"/>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75870631"/>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669861593"/>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134450037"/>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1064580612"/>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336062215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3825790000"/>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3839668887"/>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78820143"/>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3828807734"/>
      </p:ext>
    </p:extLst>
  </p:cSld>
  <p:clrMapOvr>
    <a:masterClrMapping/>
  </p:clrMapOvr>
  <p:transition/>
</p:sldLayout>
</file>

<file path=ppt/slideLayouts/slideLayout6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3815451285"/>
      </p:ext>
    </p:extLst>
  </p:cSld>
  <p:clrMapOvr>
    <a:masterClrMapping/>
  </p:clrMapOvr>
  <p:transition/>
</p:sldLayout>
</file>

<file path=ppt/slideLayouts/slideLayout6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917025023"/>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1321780326"/>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1439888438"/>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656669209"/>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36813805"/>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352038983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12563125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008841999"/>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2700192181"/>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236387390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1931207740"/>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2776628319"/>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2834360889"/>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264920298"/>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198832074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1926379301"/>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3887994603"/>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83778801"/>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2309291151"/>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667195961"/>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4279668005"/>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4144253915"/>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1697673626"/>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1263830155"/>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3003269670"/>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124387686"/>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3901614098"/>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19398"/>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2989149324"/>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1631205"/>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9469044"/>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393787140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5095796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881416963"/>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36695258"/>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243919184"/>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2419350342"/>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92204742"/>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713288902"/>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038239228"/>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00862515"/>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943734647"/>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1739906517"/>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503228778"/>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39277"/>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187587689"/>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906073210"/>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84193794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1074182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5545222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081880840"/>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232130875"/>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10428821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17830347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05102020"/>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170455392"/>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406493594"/>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41418167"/>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19222955"/>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8287346"/>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4051311"/>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93033677"/>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783937851"/>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894882459"/>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0556957"/>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73670780"/>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058481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10/24/22</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492315846"/>
      </p:ext>
    </p:extLst>
  </p:cSld>
  <p:clrMapOvr>
    <a:overrideClrMapping bg1="lt1" tx1="dk1" bg2="lt2" tx2="dk2" accent1="accent1" accent2="accent2" accent3="accent3" accent4="accent4" accent5="accent5" accent6="accent6" hlink="hlink" folHlink="folHlink"/>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10/24/22</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156730039"/>
      </p:ext>
    </p:extLst>
  </p:cSld>
  <p:clrMapOvr>
    <a:overrideClrMapping bg1="lt1" tx1="dk1" bg2="lt2" tx2="dk2" accent1="accent1" accent2="accent2" accent3="accent3" accent4="accent4" accent5="accent5" accent6="accent6" hlink="hlink" folHlink="folHlink"/>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10/24/22</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53638048"/>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10/24/22</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075341329"/>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10/24/22</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56889935"/>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10/24/22</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6447157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10/24/22</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25733146"/>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10/24/22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37760023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10/24/22</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09409846"/>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10/24/22</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802169756"/>
      </p:ext>
    </p:extLst>
  </p:cSld>
  <p:clrMapOvr>
    <a:overrideClrMapping bg1="dk1" tx1="lt1" bg2="dk2" tx2="lt2" accent1="accent1" accent2="accent2" accent3="accent3" accent4="accent4" accent5="accent5" accent6="accent6" hlink="hlink" folHlink="folHlink"/>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10/24/22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49382373"/>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10/24/22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819989314"/>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1070578482"/>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380498551"/>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2842300859"/>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704176024"/>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391142666"/>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771534073"/>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1776676437"/>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1398444785"/>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726192138"/>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1607606529"/>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49533414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4091680657"/>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816064743"/>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3929974850"/>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4121396729"/>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3409590619"/>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2037730715"/>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3673601223"/>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1865964792"/>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224056542"/>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3727952080"/>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207598347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504664582"/>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068045670"/>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19612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826016507"/>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7617582"/>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257509"/>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4662162"/>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3185493"/>
      </p:ext>
    </p:extLst>
  </p:cSld>
  <p:clrMapOvr>
    <a:masterClrMapping/>
  </p:clrMapOvr>
  <p:transition/>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9682941"/>
      </p:ext>
    </p:extLst>
  </p:cSld>
  <p:clrMapOvr>
    <a:masterClrMapping/>
  </p:clrMapOvr>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5294882"/>
      </p:ext>
    </p:extLst>
  </p:cSld>
  <p:clrMapOvr>
    <a:masterClrMapping/>
  </p:clrMapOvr>
  <p:transition/>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988996"/>
      </p:ext>
    </p:extLst>
  </p:cSld>
  <p:clrMapOvr>
    <a:masterClrMapping/>
  </p:clrMapOvr>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1250370"/>
      </p:ext>
    </p:extLst>
  </p:cSld>
  <p:clrMapOvr>
    <a:masterClrMapping/>
  </p:clrMapOvr>
  <p:transition/>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860778"/>
      </p:ext>
    </p:extLst>
  </p:cSld>
  <p:clrMapOvr>
    <a:masterClrMapping/>
  </p:clrMapOvr>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74112"/>
      </p:ext>
    </p:extLst>
  </p:cSld>
  <p:clrMapOvr>
    <a:masterClrMapping/>
  </p:clrMapOvr>
  <p:transition/>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168815"/>
      </p:ext>
    </p:extLst>
  </p:cSld>
  <p:clrMapOvr>
    <a:masterClrMapping/>
  </p:clrMapOvr>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4255879790"/>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6325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1172316345"/>
      </p:ext>
    </p:extLst>
  </p:cSld>
  <p:clrMapOvr>
    <a:masterClrMapping/>
  </p:clrMapOvr>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3864428345"/>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74155410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173400386"/>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249980054"/>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3909970159"/>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2667655766"/>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2456802514"/>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23976022"/>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1457700787"/>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850360790"/>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1448994278"/>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033175743"/>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875140316"/>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2593909193"/>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775769250"/>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25262687"/>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747580221"/>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1602896071"/>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5133026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64354378"/>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1211296647"/>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936069390"/>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16524221"/>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7A08EACC-8CBF-5A41-8FD1-0ADD9A6E61AA}" type="slidenum">
              <a:rPr lang="en-US"/>
              <a:pPr>
                <a:defRPr/>
              </a:pPr>
              <a:t>‹#›</a:t>
            </a:fld>
            <a:endParaRPr lang="en-US"/>
          </a:p>
        </p:txBody>
      </p:sp>
    </p:spTree>
    <p:extLst>
      <p:ext uri="{BB962C8B-B14F-4D97-AF65-F5344CB8AC3E}">
        <p14:creationId xmlns:p14="http://schemas.microsoft.com/office/powerpoint/2010/main" val="3718015199"/>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A95AFC4-B67F-BC48-882B-8F3B14641016}" type="slidenum">
              <a:rPr lang="en-US"/>
              <a:pPr>
                <a:defRPr/>
              </a:pPr>
              <a:t>‹#›</a:t>
            </a:fld>
            <a:endParaRPr lang="en-US"/>
          </a:p>
        </p:txBody>
      </p:sp>
    </p:spTree>
    <p:extLst>
      <p:ext uri="{BB962C8B-B14F-4D97-AF65-F5344CB8AC3E}">
        <p14:creationId xmlns:p14="http://schemas.microsoft.com/office/powerpoint/2010/main" val="406770333"/>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C5605ADE-6E00-1045-8F07-42D08E36EF70}" type="slidenum">
              <a:rPr lang="en-US"/>
              <a:pPr>
                <a:defRPr/>
              </a:pPr>
              <a:t>‹#›</a:t>
            </a:fld>
            <a:endParaRPr lang="en-US"/>
          </a:p>
        </p:txBody>
      </p:sp>
    </p:spTree>
    <p:extLst>
      <p:ext uri="{BB962C8B-B14F-4D97-AF65-F5344CB8AC3E}">
        <p14:creationId xmlns:p14="http://schemas.microsoft.com/office/powerpoint/2010/main" val="2582148389"/>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BE20E1A-63D1-9042-BE64-E6D77CA223CD}" type="slidenum">
              <a:rPr lang="en-US"/>
              <a:pPr>
                <a:defRPr/>
              </a:pPr>
              <a:t>‹#›</a:t>
            </a:fld>
            <a:endParaRPr lang="en-US"/>
          </a:p>
        </p:txBody>
      </p:sp>
    </p:spTree>
    <p:extLst>
      <p:ext uri="{BB962C8B-B14F-4D97-AF65-F5344CB8AC3E}">
        <p14:creationId xmlns:p14="http://schemas.microsoft.com/office/powerpoint/2010/main" val="3983874236"/>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EC9CE9EA-6A87-A74E-8999-D522750AE4F5}" type="slidenum">
              <a:rPr lang="en-US"/>
              <a:pPr>
                <a:defRPr/>
              </a:pPr>
              <a:t>‹#›</a:t>
            </a:fld>
            <a:endParaRPr lang="en-US"/>
          </a:p>
        </p:txBody>
      </p:sp>
    </p:spTree>
    <p:extLst>
      <p:ext uri="{BB962C8B-B14F-4D97-AF65-F5344CB8AC3E}">
        <p14:creationId xmlns:p14="http://schemas.microsoft.com/office/powerpoint/2010/main" val="2834001420"/>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FAB19C08-DC79-A243-8132-5D8141635E46}" type="slidenum">
              <a:rPr lang="en-US"/>
              <a:pPr>
                <a:defRPr/>
              </a:pPr>
              <a:t>‹#›</a:t>
            </a:fld>
            <a:endParaRPr lang="en-US"/>
          </a:p>
        </p:txBody>
      </p:sp>
    </p:spTree>
    <p:extLst>
      <p:ext uri="{BB962C8B-B14F-4D97-AF65-F5344CB8AC3E}">
        <p14:creationId xmlns:p14="http://schemas.microsoft.com/office/powerpoint/2010/main" val="1775775776"/>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D78B06AB-FCA2-444B-B377-4DCE2DDA6114}" type="slidenum">
              <a:rPr lang="en-US"/>
              <a:pPr>
                <a:defRPr/>
              </a:pPr>
              <a:t>‹#›</a:t>
            </a:fld>
            <a:endParaRPr lang="en-US"/>
          </a:p>
        </p:txBody>
      </p:sp>
    </p:spTree>
    <p:extLst>
      <p:ext uri="{BB962C8B-B14F-4D97-AF65-F5344CB8AC3E}">
        <p14:creationId xmlns:p14="http://schemas.microsoft.com/office/powerpoint/2010/main" val="3058545123"/>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A52F9B4-FA90-5240-B648-E2D01A3C941B}" type="slidenum">
              <a:rPr lang="en-US"/>
              <a:pPr>
                <a:defRPr/>
              </a:pPr>
              <a:t>‹#›</a:t>
            </a:fld>
            <a:endParaRPr lang="en-US"/>
          </a:p>
        </p:txBody>
      </p:sp>
    </p:spTree>
    <p:extLst>
      <p:ext uri="{BB962C8B-B14F-4D97-AF65-F5344CB8AC3E}">
        <p14:creationId xmlns:p14="http://schemas.microsoft.com/office/powerpoint/2010/main" val="293665877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45DFDB1-BFE0-744A-994F-30B5CFD210AD}" type="slidenum">
              <a:rPr lang="en-US"/>
              <a:pPr>
                <a:defRPr/>
              </a:pPr>
              <a:t>‹#›</a:t>
            </a:fld>
            <a:endParaRPr lang="en-US"/>
          </a:p>
        </p:txBody>
      </p:sp>
    </p:spTree>
    <p:extLst>
      <p:ext uri="{BB962C8B-B14F-4D97-AF65-F5344CB8AC3E}">
        <p14:creationId xmlns:p14="http://schemas.microsoft.com/office/powerpoint/2010/main" val="3094252578"/>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F7316A19-9990-D640-B1D8-2C318F01C3A0}" type="slidenum">
              <a:rPr lang="en-US"/>
              <a:pPr>
                <a:defRPr/>
              </a:pPr>
              <a:t>‹#›</a:t>
            </a:fld>
            <a:endParaRPr lang="en-US"/>
          </a:p>
        </p:txBody>
      </p:sp>
    </p:spTree>
    <p:extLst>
      <p:ext uri="{BB962C8B-B14F-4D97-AF65-F5344CB8AC3E}">
        <p14:creationId xmlns:p14="http://schemas.microsoft.com/office/powerpoint/2010/main" val="3537281912"/>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C9D8FC-307F-634F-81A0-60FAC0836A9B}" type="slidenum">
              <a:rPr lang="en-US"/>
              <a:pPr>
                <a:defRPr/>
              </a:pPr>
              <a:t>‹#›</a:t>
            </a:fld>
            <a:endParaRPr lang="en-US"/>
          </a:p>
        </p:txBody>
      </p:sp>
    </p:spTree>
    <p:extLst>
      <p:ext uri="{BB962C8B-B14F-4D97-AF65-F5344CB8AC3E}">
        <p14:creationId xmlns:p14="http://schemas.microsoft.com/office/powerpoint/2010/main" val="1051279134"/>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1D04884-23F1-204A-AF38-4A3015EE9154}" type="slidenum">
              <a:rPr lang="en-US"/>
              <a:pPr>
                <a:defRPr/>
              </a:pPr>
              <a:t>‹#›</a:t>
            </a:fld>
            <a:endParaRPr lang="en-US"/>
          </a:p>
        </p:txBody>
      </p:sp>
    </p:spTree>
    <p:extLst>
      <p:ext uri="{BB962C8B-B14F-4D97-AF65-F5344CB8AC3E}">
        <p14:creationId xmlns:p14="http://schemas.microsoft.com/office/powerpoint/2010/main" val="682673342"/>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9011" y="132334"/>
            <a:ext cx="8894602" cy="606084"/>
          </a:xfrm>
          <a:prstGeom prst="rect">
            <a:avLst/>
          </a:prstGeom>
        </p:spPr>
        <p:txBody>
          <a:bodyPr>
            <a:noAutofit/>
          </a:bodyPr>
          <a:lstStyle>
            <a:lvl1pPr>
              <a:defRPr sz="4200" b="1" i="0">
                <a:latin typeface="Lato Black" panose="020F0502020204030203" pitchFamily="34" charset="77"/>
                <a:cs typeface="Segoe UI" panose="020B0502040204020203" pitchFamily="34" charset="0"/>
              </a:defRPr>
            </a:lvl1pPr>
          </a:lstStyle>
          <a:p>
            <a:r>
              <a:rPr lang="en-GB"/>
              <a:t>Click to edit Master title style</a:t>
            </a:r>
            <a:endParaRPr lang="en-US" dirty="0"/>
          </a:p>
        </p:txBody>
      </p:sp>
      <p:sp>
        <p:nvSpPr>
          <p:cNvPr id="3" name="Content Placeholder 2"/>
          <p:cNvSpPr>
            <a:spLocks noGrp="1"/>
          </p:cNvSpPr>
          <p:nvPr>
            <p:ph idx="1"/>
          </p:nvPr>
        </p:nvSpPr>
        <p:spPr>
          <a:xfrm>
            <a:off x="169011" y="936172"/>
            <a:ext cx="8894602" cy="5419543"/>
          </a:xfrm>
          <a:prstGeom prst="rect">
            <a:avLst/>
          </a:prstGeom>
        </p:spPr>
        <p:txBody>
          <a:bodyPr/>
          <a:lstStyle>
            <a:lvl1pPr>
              <a:defRPr sz="2800">
                <a:latin typeface="Lato" panose="020F0502020204030203" pitchFamily="34" charset="77"/>
                <a:cs typeface="Segoe UI" panose="020B0502040204020203" pitchFamily="34" charset="0"/>
              </a:defRPr>
            </a:lvl1pPr>
            <a:lvl2pPr marL="685800" indent="-228600">
              <a:buFont typeface="Cambria" panose="02040503050406030204" pitchFamily="18" charset="0"/>
              <a:buChar char="-"/>
              <a:defRPr sz="2400">
                <a:latin typeface="Lato" panose="020F0502020204030203" pitchFamily="34" charset="77"/>
                <a:cs typeface="Segoe UI" panose="020B0502040204020203" pitchFamily="34" charset="0"/>
              </a:defRPr>
            </a:lvl2pPr>
            <a:lvl3pPr>
              <a:defRPr sz="2000">
                <a:latin typeface="Lato" panose="020F0502020204030203" pitchFamily="34" charset="77"/>
                <a:cs typeface="Segoe UI" panose="020B0502040204020203" pitchFamily="34" charset="0"/>
              </a:defRPr>
            </a:lvl3pPr>
            <a:lvl4pPr>
              <a:defRPr sz="2000">
                <a:latin typeface="Lato" panose="020F0502020204030203" pitchFamily="34" charset="77"/>
                <a:cs typeface="Segoe UI" panose="020B0502040204020203" pitchFamily="34" charset="0"/>
              </a:defRPr>
            </a:lvl4pPr>
            <a:lvl5pPr>
              <a:defRPr sz="2000">
                <a:latin typeface="Lato" panose="020F0502020204030203" pitchFamily="34" charset="77"/>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Slide Number Placeholder 5"/>
          <p:cNvSpPr txBox="1">
            <a:spLocks/>
          </p:cNvSpPr>
          <p:nvPr userDrawn="1"/>
        </p:nvSpPr>
        <p:spPr>
          <a:xfrm>
            <a:off x="7977054"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400" smtClean="0">
                <a:latin typeface="Lato" panose="020F0502020204030203" pitchFamily="34" charset="77"/>
                <a:cs typeface="Segoe UI" panose="020B0502040204020203" pitchFamily="34" charset="0"/>
              </a:rPr>
              <a:pPr/>
              <a:t>‹#›</a:t>
            </a:fld>
            <a:endParaRPr lang="en-US" dirty="0">
              <a:latin typeface="Lato" panose="020F0502020204030203" pitchFamily="34" charset="77"/>
              <a:cs typeface="Segoe UI" panose="020B0502040204020203" pitchFamily="34" charset="0"/>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cxnSp>
        <p:nvCxnSpPr>
          <p:cNvPr id="6" name="Straight Connector 5">
            <a:extLst>
              <a:ext uri="{FF2B5EF4-FFF2-40B4-BE49-F238E27FC236}">
                <a16:creationId xmlns:a16="http://schemas.microsoft.com/office/drawing/2014/main" id="{13D6C95C-F5A1-47A0-B338-935B91ACFEDF}"/>
              </a:ext>
            </a:extLst>
          </p:cNvPr>
          <p:cNvCxnSpPr>
            <a:cxnSpLocks/>
          </p:cNvCxnSpPr>
          <p:nvPr userDrawn="1"/>
        </p:nvCxnSpPr>
        <p:spPr>
          <a:xfrm>
            <a:off x="117021" y="831498"/>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33812"/>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10/24/22</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3392684974"/>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10/24/22</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2512271658"/>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300363"/>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rgbClr val="C00000"/>
                </a:solidFill>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A40A767E-AEE4-460C-925C-09B56CD94AC7}" type="datetime1">
              <a:rPr lang="en-US" smtClean="0"/>
              <a:t>10/24/22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2660285668"/>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lvl1pPr>
              <a:defRPr>
                <a:solidFill>
                  <a:schemeClr val="accent3"/>
                </a:solidFill>
              </a:defRPr>
            </a:lvl1pPr>
          </a:lstStyle>
          <a:p>
            <a:r>
              <a:rPr lang="en-US" dirty="0"/>
              <a:t>Click to edit Master title style</a:t>
            </a:r>
          </a:p>
        </p:txBody>
      </p:sp>
      <p:sp>
        <p:nvSpPr>
          <p:cNvPr id="3" name="Content Placeholder 2"/>
          <p:cNvSpPr>
            <a:spLocks noGrp="1"/>
          </p:cNvSpPr>
          <p:nvPr>
            <p:ph idx="1"/>
          </p:nvPr>
        </p:nvSpPr>
        <p:spPr>
          <a:xfrm>
            <a:off x="628650" y="1560945"/>
            <a:ext cx="7886700" cy="4616018"/>
          </a:xfrm>
        </p:spPr>
        <p:txBody>
          <a:bodyPr/>
          <a:lstStyle>
            <a:lvl1pPr marL="171450" indent="-171450">
              <a:buFont typeface="Wingdings" panose="05000000000000000000" pitchFamily="2" charset="2"/>
              <a:buChar char="§"/>
              <a:defRPr/>
            </a:lvl1pPr>
            <a:lvl2pPr marL="514350" indent="-171450">
              <a:buFontTx/>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16DFAE-86FD-443D-803F-BD9F119A6357}" type="datetime1">
              <a:rPr lang="en-US" smtClean="0"/>
              <a:t>10/24/22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40359506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73F6E132-3200-40E5-B88F-9645628A7DA7}" type="datetime1">
              <a:rPr lang="en-US" smtClean="0"/>
              <a:t>10/24/22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293629824"/>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8268CF-893E-4A9A-BD8A-DBDA3FADF8A1}" type="datetime1">
              <a:rPr lang="en-US" smtClean="0"/>
              <a:t>10/24/22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076040822"/>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FD0879-F2BC-42F4-A4D6-0C65BCF03718}" type="datetime1">
              <a:rPr lang="en-US" smtClean="0"/>
              <a:t>10/24/22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690117939"/>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7251-A192-48DC-8713-15973C92DF78}" type="datetime1">
              <a:rPr lang="en-US" smtClean="0"/>
              <a:t>10/24/22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925639921"/>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39BD8-FF51-4090-B0B5-C6B47937851C}" type="datetime1">
              <a:rPr lang="en-US" smtClean="0"/>
              <a:t>10/24/22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37329085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53E770-745B-45D1-AA8D-237ED6E44ED9}" type="datetime1">
              <a:rPr lang="en-US" smtClean="0"/>
              <a:t>10/24/22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871903488"/>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D4B97A4-2A07-47EF-9A00-4886366C7C45}" type="datetime1">
              <a:rPr lang="en-US" smtClean="0"/>
              <a:t>10/24/22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210382127"/>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33734-022E-4152-9CBB-70166AD2E165}" type="datetime1">
              <a:rPr lang="en-US" smtClean="0"/>
              <a:t>10/24/22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70612297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94E59A-AF5A-42E8-A2E8-DA78FD2C9995}" type="datetime1">
              <a:rPr lang="en-US" smtClean="0"/>
              <a:t>10/24/22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148104787"/>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20D214A-2AFC-4BE3-89FE-6518807E148F}" type="datetime1">
              <a:rPr lang="en-US" smtClean="0">
                <a:solidFill>
                  <a:prstClr val="black"/>
                </a:solidFill>
              </a:rPr>
              <a:pPr/>
              <a:t>10/24/22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169322514"/>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tx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E9021861-6BD7-4EE9-A68B-37E75913A333}" type="datetime1">
              <a:rPr lang="en-US" smtClean="0">
                <a:solidFill>
                  <a:prstClr val="black"/>
                </a:solidFill>
              </a:rPr>
              <a:pPr/>
              <a:t>10/24/22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49120498"/>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E294271-EC2C-4AA4-B1D8-6325DBCD6885}" type="datetime1">
              <a:rPr lang="en-US" smtClean="0">
                <a:solidFill>
                  <a:prstClr val="black"/>
                </a:solidFill>
              </a:rPr>
              <a:pPr/>
              <a:t>10/24/22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843591645"/>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26C81D6-5C0A-4888-8AA2-94A703B72A86}" type="datetime1">
              <a:rPr lang="en-US" smtClean="0">
                <a:solidFill>
                  <a:prstClr val="black"/>
                </a:solidFill>
              </a:rPr>
              <a:pPr/>
              <a:t>10/24/22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2463443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C6A7242-E7F0-452E-9AAD-6A266A1C3304}" type="datetime1">
              <a:rPr lang="en-US" smtClean="0">
                <a:solidFill>
                  <a:prstClr val="black"/>
                </a:solidFill>
              </a:rPr>
              <a:pPr/>
              <a:t>10/24/22</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915995385"/>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E4A2E865-F686-4BA8-A1F8-7363E1251590}" type="datetime1">
              <a:rPr lang="en-US" smtClean="0">
                <a:solidFill>
                  <a:prstClr val="black"/>
                </a:solidFill>
              </a:rPr>
              <a:pPr/>
              <a:t>10/24/22</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597529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3858B6D-F0A8-4A5A-A21C-F2DDFAEE91CA}" type="datetime1">
              <a:rPr lang="en-US" smtClean="0">
                <a:solidFill>
                  <a:prstClr val="black"/>
                </a:solidFill>
              </a:rPr>
              <a:pPr/>
              <a:t>10/24/22</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681389219"/>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4BE59F63-4AED-4D19-AEDC-2344A5DC207C}" type="datetime1">
              <a:rPr lang="en-US" smtClean="0">
                <a:solidFill>
                  <a:prstClr val="black"/>
                </a:solidFill>
              </a:rPr>
              <a:pPr/>
              <a:t>10/24/22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306260141"/>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E2DF23D-22DE-41A0-9045-8939205C2A67}" type="datetime1">
              <a:rPr lang="en-US" smtClean="0">
                <a:solidFill>
                  <a:prstClr val="black"/>
                </a:solidFill>
              </a:rPr>
              <a:pPr/>
              <a:t>10/24/22</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30173168"/>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06B5BB5-C062-4C16-8C4E-0D7EE65EA5A7}" type="datetime1">
              <a:rPr lang="en-US" smtClean="0">
                <a:solidFill>
                  <a:prstClr val="black"/>
                </a:solidFill>
              </a:rPr>
              <a:pPr/>
              <a:t>10/24/22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855770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3CCC17E-136C-4D5B-9C83-1E9F6F691804}" type="datetime1">
              <a:rPr lang="en-US" smtClean="0">
                <a:solidFill>
                  <a:prstClr val="black"/>
                </a:solidFill>
              </a:rPr>
              <a:pPr/>
              <a:t>10/24/22</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592880051"/>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1474844"/>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45C0-6189-45F9-A8E4-849CD1DF2EC8}"/>
              </a:ext>
            </a:extLst>
          </p:cNvPr>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9AE678AC-468B-4020-B66A-F26093C6C3C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85063D3-AC3D-4E76-A78A-B51591A90B5E}"/>
              </a:ext>
            </a:extLst>
          </p:cNvPr>
          <p:cNvSpPr>
            <a:spLocks noGrp="1"/>
          </p:cNvSpPr>
          <p:nvPr>
            <p:ph type="dt" sz="half" idx="10"/>
          </p:nvPr>
        </p:nvSpPr>
        <p:spPr/>
        <p:txBody>
          <a:bodyPr/>
          <a:lstStyle/>
          <a:p>
            <a:fld id="{EED55A64-A1A7-4311-9820-88C9ECC830DB}" type="datetime1">
              <a:rPr lang="en-US" smtClean="0"/>
              <a:t>10/24/22</a:t>
            </a:fld>
            <a:endParaRPr lang="en-US"/>
          </a:p>
        </p:txBody>
      </p:sp>
      <p:sp>
        <p:nvSpPr>
          <p:cNvPr id="5" name="Footer Placeholder 4">
            <a:extLst>
              <a:ext uri="{FF2B5EF4-FFF2-40B4-BE49-F238E27FC236}">
                <a16:creationId xmlns:a16="http://schemas.microsoft.com/office/drawing/2014/main" id="{B1A38CE1-BA36-4FB2-88E1-7E09F3A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8B6EB-C060-4924-9B34-88A9864EAA9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03095174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A2E-E498-4BCD-947B-EFD8C5D78457}"/>
              </a:ext>
            </a:extLst>
          </p:cNvPr>
          <p:cNvSpPr>
            <a:spLocks noGrp="1"/>
          </p:cNvSpPr>
          <p:nvPr>
            <p:ph type="title"/>
          </p:nvPr>
        </p:nvSpPr>
        <p:spPr/>
        <p:txBody>
          <a:bodyPr/>
          <a:lstStyle>
            <a:lvl1pPr>
              <a:defRPr b="1">
                <a:latin typeface="Myriad Pro Cond" panose="020B0506030403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FBCCAA5-BEA7-4B42-A5C2-FBC93371BFF7}"/>
              </a:ext>
            </a:extLst>
          </p:cNvPr>
          <p:cNvSpPr>
            <a:spLocks noGrp="1"/>
          </p:cNvSpPr>
          <p:nvPr>
            <p:ph idx="1"/>
          </p:nvPr>
        </p:nvSpPr>
        <p:spPr/>
        <p:txBody>
          <a:bodyPr/>
          <a:lstStyle>
            <a:lvl1pPr>
              <a:defRPr b="1">
                <a:latin typeface="Myriad Pro Cond" panose="020B0506030403020204" pitchFamily="34" charset="0"/>
              </a:defRPr>
            </a:lvl1pPr>
            <a:lvl2pPr>
              <a:defRPr b="1">
                <a:latin typeface="Myriad Pro Cond" panose="020B0506030403020204" pitchFamily="34" charset="0"/>
              </a:defRPr>
            </a:lvl2pPr>
            <a:lvl3pPr>
              <a:defRPr b="1">
                <a:latin typeface="Myriad Pro Cond" panose="020B0506030403020204" pitchFamily="34" charset="0"/>
              </a:defRPr>
            </a:lvl3pPr>
            <a:lvl4pPr>
              <a:defRPr b="1">
                <a:latin typeface="Myriad Pro Cond" panose="020B0506030403020204" pitchFamily="34" charset="0"/>
              </a:defRPr>
            </a:lvl4pPr>
            <a:lvl5pPr>
              <a:defRPr b="1">
                <a:latin typeface="Myriad Pro Cond" panose="020B0506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D2F03B-B56E-4DD2-ABA2-715658E533A5}"/>
              </a:ext>
            </a:extLst>
          </p:cNvPr>
          <p:cNvSpPr>
            <a:spLocks noGrp="1"/>
          </p:cNvSpPr>
          <p:nvPr>
            <p:ph type="dt" sz="half" idx="10"/>
          </p:nvPr>
        </p:nvSpPr>
        <p:spPr/>
        <p:txBody>
          <a:bodyPr/>
          <a:lstStyle/>
          <a:p>
            <a:fld id="{6B17AEC4-674B-404B-BD94-FD6D9808E6DE}" type="datetime1">
              <a:rPr lang="en-US" smtClean="0"/>
              <a:t>10/24/22</a:t>
            </a:fld>
            <a:endParaRPr lang="en-US"/>
          </a:p>
        </p:txBody>
      </p:sp>
      <p:sp>
        <p:nvSpPr>
          <p:cNvPr id="5" name="Footer Placeholder 4">
            <a:extLst>
              <a:ext uri="{FF2B5EF4-FFF2-40B4-BE49-F238E27FC236}">
                <a16:creationId xmlns:a16="http://schemas.microsoft.com/office/drawing/2014/main" id="{C3F6711E-CC1D-458A-92D8-6F660BA8D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9852C-DF95-435C-B2E7-2E5B7793EE71}"/>
              </a:ext>
            </a:extLst>
          </p:cNvPr>
          <p:cNvSpPr>
            <a:spLocks noGrp="1"/>
          </p:cNvSpPr>
          <p:nvPr>
            <p:ph type="sldNum" sz="quarter" idx="12"/>
          </p:nvPr>
        </p:nvSpPr>
        <p:spPr/>
        <p:txBody>
          <a:bodyPr/>
          <a:lstStyle>
            <a:lvl1pPr>
              <a:defRPr sz="2100"/>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559982869"/>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12F3-7128-47A5-A901-A4ACA2FD0D4E}"/>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E91C3FA-7C62-46A7-889B-BAAF2989A7E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1C76295-0E82-4E7D-A4DF-61967F4D683F}"/>
              </a:ext>
            </a:extLst>
          </p:cNvPr>
          <p:cNvSpPr>
            <a:spLocks noGrp="1"/>
          </p:cNvSpPr>
          <p:nvPr>
            <p:ph type="dt" sz="half" idx="10"/>
          </p:nvPr>
        </p:nvSpPr>
        <p:spPr/>
        <p:txBody>
          <a:bodyPr/>
          <a:lstStyle/>
          <a:p>
            <a:fld id="{EE06B6A0-53E4-46BE-B7EB-8C109DB24BE1}" type="datetime1">
              <a:rPr lang="en-US" smtClean="0"/>
              <a:t>10/24/22</a:t>
            </a:fld>
            <a:endParaRPr lang="en-US"/>
          </a:p>
        </p:txBody>
      </p:sp>
      <p:sp>
        <p:nvSpPr>
          <p:cNvPr id="5" name="Footer Placeholder 4">
            <a:extLst>
              <a:ext uri="{FF2B5EF4-FFF2-40B4-BE49-F238E27FC236}">
                <a16:creationId xmlns:a16="http://schemas.microsoft.com/office/drawing/2014/main" id="{F31FB585-9159-484F-B86C-E399141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D0D0F-9310-4D13-96CB-221E769D56A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799030846"/>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1E01-B7CF-447C-A24B-903A8ECE36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EBDE5-9085-4E58-8199-DA390C8A671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C06C08-827D-40DE-A323-1B69BD0D765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F6B6AFD-AE7D-4C80-B660-19FA11AC5AA3}"/>
              </a:ext>
            </a:extLst>
          </p:cNvPr>
          <p:cNvSpPr>
            <a:spLocks noGrp="1"/>
          </p:cNvSpPr>
          <p:nvPr>
            <p:ph type="dt" sz="half" idx="10"/>
          </p:nvPr>
        </p:nvSpPr>
        <p:spPr/>
        <p:txBody>
          <a:bodyPr/>
          <a:lstStyle/>
          <a:p>
            <a:fld id="{456C68CF-6361-4B6F-96E5-B6DE7111586E}" type="datetime1">
              <a:rPr lang="en-US" smtClean="0"/>
              <a:t>10/24/22</a:t>
            </a:fld>
            <a:endParaRPr lang="en-US"/>
          </a:p>
        </p:txBody>
      </p:sp>
      <p:sp>
        <p:nvSpPr>
          <p:cNvPr id="6" name="Footer Placeholder 5">
            <a:extLst>
              <a:ext uri="{FF2B5EF4-FFF2-40B4-BE49-F238E27FC236}">
                <a16:creationId xmlns:a16="http://schemas.microsoft.com/office/drawing/2014/main" id="{DD1AA9C8-3795-4A4C-B978-CC4FC2715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7D1B4-EC34-44B5-870E-4916AAE3F3CC}"/>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95923173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2F32-BF12-4E6E-9D0E-8DEB5ED790E9}"/>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19FB2A-6E70-451C-AE42-6361AC8B217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D2EC8E6D-A0CC-4B7C-A3B8-A4092AE8802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61A02B-11BC-4A8E-88B7-2E7B26D6328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B355BE3-71E0-41FD-8082-2533166CE536}"/>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6165C3-2FD7-4F62-8147-54EEABCFBC69}"/>
              </a:ext>
            </a:extLst>
          </p:cNvPr>
          <p:cNvSpPr>
            <a:spLocks noGrp="1"/>
          </p:cNvSpPr>
          <p:nvPr>
            <p:ph type="dt" sz="half" idx="10"/>
          </p:nvPr>
        </p:nvSpPr>
        <p:spPr/>
        <p:txBody>
          <a:bodyPr/>
          <a:lstStyle/>
          <a:p>
            <a:fld id="{AA6DCAE1-8880-4CED-8D84-4A472FE9B7DD}" type="datetime1">
              <a:rPr lang="en-US" smtClean="0"/>
              <a:t>10/24/22</a:t>
            </a:fld>
            <a:endParaRPr lang="en-US"/>
          </a:p>
        </p:txBody>
      </p:sp>
      <p:sp>
        <p:nvSpPr>
          <p:cNvPr id="8" name="Footer Placeholder 7">
            <a:extLst>
              <a:ext uri="{FF2B5EF4-FFF2-40B4-BE49-F238E27FC236}">
                <a16:creationId xmlns:a16="http://schemas.microsoft.com/office/drawing/2014/main" id="{03FB7643-3F0C-413F-A6FF-CE7E52B70B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A1A58E-5CF6-4E60-8348-CDC976DF928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522846291"/>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A521-D0ED-4F32-9C05-1CED72364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4B80FF-8F21-4A93-9A9D-1D24CC62EA6C}"/>
              </a:ext>
            </a:extLst>
          </p:cNvPr>
          <p:cNvSpPr>
            <a:spLocks noGrp="1"/>
          </p:cNvSpPr>
          <p:nvPr>
            <p:ph type="dt" sz="half" idx="10"/>
          </p:nvPr>
        </p:nvSpPr>
        <p:spPr/>
        <p:txBody>
          <a:bodyPr/>
          <a:lstStyle/>
          <a:p>
            <a:fld id="{86D44A67-F383-4CC9-826E-3C5047A652BF}" type="datetime1">
              <a:rPr lang="en-US" smtClean="0"/>
              <a:t>10/24/22</a:t>
            </a:fld>
            <a:endParaRPr lang="en-US"/>
          </a:p>
        </p:txBody>
      </p:sp>
      <p:sp>
        <p:nvSpPr>
          <p:cNvPr id="4" name="Footer Placeholder 3">
            <a:extLst>
              <a:ext uri="{FF2B5EF4-FFF2-40B4-BE49-F238E27FC236}">
                <a16:creationId xmlns:a16="http://schemas.microsoft.com/office/drawing/2014/main" id="{76FB90A6-7A3E-460F-809B-E7AC23C58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802378-A3CD-4657-ABB1-FAA6F52CEC2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27427383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2E51-5953-4DA5-93BC-41DBE0718035}"/>
              </a:ext>
            </a:extLst>
          </p:cNvPr>
          <p:cNvSpPr>
            <a:spLocks noGrp="1"/>
          </p:cNvSpPr>
          <p:nvPr>
            <p:ph type="dt" sz="half" idx="10"/>
          </p:nvPr>
        </p:nvSpPr>
        <p:spPr/>
        <p:txBody>
          <a:bodyPr/>
          <a:lstStyle/>
          <a:p>
            <a:fld id="{7F3D46DC-A844-4AF4-92BE-CD29DB61E1D4}" type="datetime1">
              <a:rPr lang="en-US" smtClean="0"/>
              <a:t>10/24/22</a:t>
            </a:fld>
            <a:endParaRPr lang="en-US"/>
          </a:p>
        </p:txBody>
      </p:sp>
      <p:sp>
        <p:nvSpPr>
          <p:cNvPr id="3" name="Footer Placeholder 2">
            <a:extLst>
              <a:ext uri="{FF2B5EF4-FFF2-40B4-BE49-F238E27FC236}">
                <a16:creationId xmlns:a16="http://schemas.microsoft.com/office/drawing/2014/main" id="{9AD99423-AB3B-43D6-9DA0-1D68F96F70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E77AB9-06C5-47D0-9AB2-EB19C77814E7}"/>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66175766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011D-2F27-45D9-A75D-718F4CE6A97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215BE6F-BC5F-4FC4-8CA4-B3EB6FFF2CA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0973DF-CDBB-4F17-AF9B-65387D38BC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951773F-1E93-4D17-8AF6-4567B907764D}"/>
              </a:ext>
            </a:extLst>
          </p:cNvPr>
          <p:cNvSpPr>
            <a:spLocks noGrp="1"/>
          </p:cNvSpPr>
          <p:nvPr>
            <p:ph type="dt" sz="half" idx="10"/>
          </p:nvPr>
        </p:nvSpPr>
        <p:spPr/>
        <p:txBody>
          <a:bodyPr/>
          <a:lstStyle/>
          <a:p>
            <a:fld id="{81FC8FD4-D350-45CD-8669-52ABB5E2D0B5}" type="datetime1">
              <a:rPr lang="en-US" smtClean="0"/>
              <a:t>10/24/22</a:t>
            </a:fld>
            <a:endParaRPr lang="en-US"/>
          </a:p>
        </p:txBody>
      </p:sp>
      <p:sp>
        <p:nvSpPr>
          <p:cNvPr id="6" name="Footer Placeholder 5">
            <a:extLst>
              <a:ext uri="{FF2B5EF4-FFF2-40B4-BE49-F238E27FC236}">
                <a16:creationId xmlns:a16="http://schemas.microsoft.com/office/drawing/2014/main" id="{F918B7AC-6A7C-49AF-8E05-18CD798304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56CA0-2AD6-4CB0-A263-63A063D17F3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5102842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44E9-475D-45F1-87FC-221F0ACA8E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DAC85F34-77D8-4238-A2AD-61D9FB6E05F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767E0C8-F160-4535-888B-CF534C9109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1B52E6D-D87E-4833-A79F-F4E3A1F19AE0}"/>
              </a:ext>
            </a:extLst>
          </p:cNvPr>
          <p:cNvSpPr>
            <a:spLocks noGrp="1"/>
          </p:cNvSpPr>
          <p:nvPr>
            <p:ph type="dt" sz="half" idx="10"/>
          </p:nvPr>
        </p:nvSpPr>
        <p:spPr/>
        <p:txBody>
          <a:bodyPr/>
          <a:lstStyle/>
          <a:p>
            <a:fld id="{32C21CBC-A120-4339-9349-8DA6ADB24C47}" type="datetime1">
              <a:rPr lang="en-US" smtClean="0"/>
              <a:t>10/24/22</a:t>
            </a:fld>
            <a:endParaRPr lang="en-US"/>
          </a:p>
        </p:txBody>
      </p:sp>
      <p:sp>
        <p:nvSpPr>
          <p:cNvPr id="6" name="Footer Placeholder 5">
            <a:extLst>
              <a:ext uri="{FF2B5EF4-FFF2-40B4-BE49-F238E27FC236}">
                <a16:creationId xmlns:a16="http://schemas.microsoft.com/office/drawing/2014/main" id="{63C6BF33-4AAE-4AFB-8216-0C45F35AE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A5AF4-3F17-429F-9C73-B93D82120A2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38924081"/>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459E-BE5E-491B-AEF7-CCC35653F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85A17B-10C3-4BC3-896E-F4A7480A3C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1A13C5-9D68-4087-94B1-CEAD73FEE5CE}"/>
              </a:ext>
            </a:extLst>
          </p:cNvPr>
          <p:cNvSpPr>
            <a:spLocks noGrp="1"/>
          </p:cNvSpPr>
          <p:nvPr>
            <p:ph type="dt" sz="half" idx="10"/>
          </p:nvPr>
        </p:nvSpPr>
        <p:spPr/>
        <p:txBody>
          <a:bodyPr/>
          <a:lstStyle/>
          <a:p>
            <a:fld id="{5AA05AD3-EA63-48CD-B0D0-8A9B64D98C5F}" type="datetime1">
              <a:rPr lang="en-US" smtClean="0"/>
              <a:t>10/24/22</a:t>
            </a:fld>
            <a:endParaRPr lang="en-US"/>
          </a:p>
        </p:txBody>
      </p:sp>
      <p:sp>
        <p:nvSpPr>
          <p:cNvPr id="5" name="Footer Placeholder 4">
            <a:extLst>
              <a:ext uri="{FF2B5EF4-FFF2-40B4-BE49-F238E27FC236}">
                <a16:creationId xmlns:a16="http://schemas.microsoft.com/office/drawing/2014/main" id="{F19E33D7-DBC3-4872-A104-16CD8C71B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B39CF-823E-448C-8E9C-E8F8436968F0}"/>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0095969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E8218-3921-4591-9CEB-1E93553B8D6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1F1C2-8E82-4C14-AC81-B0F87B274281}"/>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563B6-21C8-4604-99A3-8D4882C83D30}"/>
              </a:ext>
            </a:extLst>
          </p:cNvPr>
          <p:cNvSpPr>
            <a:spLocks noGrp="1"/>
          </p:cNvSpPr>
          <p:nvPr>
            <p:ph type="dt" sz="half" idx="10"/>
          </p:nvPr>
        </p:nvSpPr>
        <p:spPr/>
        <p:txBody>
          <a:bodyPr/>
          <a:lstStyle/>
          <a:p>
            <a:fld id="{55899882-172B-42F4-A6E0-F35CF045E667}" type="datetime1">
              <a:rPr lang="en-US" smtClean="0"/>
              <a:t>10/24/22</a:t>
            </a:fld>
            <a:endParaRPr lang="en-US"/>
          </a:p>
        </p:txBody>
      </p:sp>
      <p:sp>
        <p:nvSpPr>
          <p:cNvPr id="5" name="Footer Placeholder 4">
            <a:extLst>
              <a:ext uri="{FF2B5EF4-FFF2-40B4-BE49-F238E27FC236}">
                <a16:creationId xmlns:a16="http://schemas.microsoft.com/office/drawing/2014/main" id="{AA7C49B4-F7EE-423B-A741-B6749DD8A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1E3C1-79D2-45C4-BE80-5F170BA4DF3D}"/>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01596025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867800"/>
            <a:ext cx="8520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6299893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7182158"/>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719871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61948374"/>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740800"/>
            <a:ext cx="2808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852800"/>
            <a:ext cx="2808000" cy="4239200"/>
          </a:xfrm>
          <a:prstGeom prst="rect">
            <a:avLst/>
          </a:prstGeom>
        </p:spPr>
        <p:txBody>
          <a:bodyPr spcFirstLastPara="1" wrap="square" lIns="91425" tIns="91425" rIns="91425" bIns="91425" anchor="t" anchorCtr="0">
            <a:noAutofit/>
          </a:bodyPr>
          <a:lstStyle>
            <a:lvl1pPr marL="457189" lvl="0" indent="-304792">
              <a:spcBef>
                <a:spcPts val="0"/>
              </a:spcBef>
              <a:spcAft>
                <a:spcPts val="0"/>
              </a:spcAft>
              <a:buSzPts val="1200"/>
              <a:buChar char="●"/>
              <a:defRPr sz="12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1321998"/>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1" y="600200"/>
            <a:ext cx="63678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7367744"/>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67"/>
            <a:ext cx="4572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265500" y="1644233"/>
            <a:ext cx="40452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3737433"/>
            <a:ext cx="40452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965433"/>
            <a:ext cx="3837000" cy="4926800"/>
          </a:xfrm>
          <a:prstGeom prst="rect">
            <a:avLst/>
          </a:prstGeom>
        </p:spPr>
        <p:txBody>
          <a:bodyPr spcFirstLastPara="1" wrap="square" lIns="91425" tIns="91425" rIns="91425" bIns="91425" anchor="ctr"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9987463"/>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5640767"/>
            <a:ext cx="5998800" cy="806800"/>
          </a:xfrm>
          <a:prstGeom prst="rect">
            <a:avLst/>
          </a:prstGeom>
        </p:spPr>
        <p:txBody>
          <a:bodyPr spcFirstLastPara="1" wrap="square" lIns="91425" tIns="91425" rIns="91425" bIns="91425" anchor="ctr" anchorCtr="0">
            <a:noAutofit/>
          </a:bodyPr>
          <a:lstStyle>
            <a:lvl1pPr marL="457189" lvl="0" indent="-228594">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577259"/>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474833"/>
            <a:ext cx="85206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4202967"/>
            <a:ext cx="8520600" cy="1734400"/>
          </a:xfrm>
          <a:prstGeom prst="rect">
            <a:avLst/>
          </a:prstGeom>
        </p:spPr>
        <p:txBody>
          <a:bodyPr spcFirstLastPara="1" wrap="square" lIns="91425" tIns="91425" rIns="91425" bIns="91425" anchor="t" anchorCtr="0">
            <a:noAutofit/>
          </a:bodyPr>
          <a:lstStyle>
            <a:lvl1pPr marL="457189" lvl="0" indent="-342891" algn="ctr">
              <a:spcBef>
                <a:spcPts val="0"/>
              </a:spcBef>
              <a:spcAft>
                <a:spcPts val="0"/>
              </a:spcAft>
              <a:buSzPts val="1800"/>
              <a:buChar char="●"/>
              <a:defRPr/>
            </a:lvl1pPr>
            <a:lvl2pPr marL="914377" lvl="1" indent="-317492" algn="ctr">
              <a:spcBef>
                <a:spcPts val="1600"/>
              </a:spcBef>
              <a:spcAft>
                <a:spcPts val="0"/>
              </a:spcAft>
              <a:buSzPts val="1400"/>
              <a:buChar char="○"/>
              <a:defRPr/>
            </a:lvl2pPr>
            <a:lvl3pPr marL="1371566" lvl="2" indent="-317492" algn="ctr">
              <a:spcBef>
                <a:spcPts val="1600"/>
              </a:spcBef>
              <a:spcAft>
                <a:spcPts val="0"/>
              </a:spcAft>
              <a:buSzPts val="1400"/>
              <a:buChar char="■"/>
              <a:defRPr/>
            </a:lvl3pPr>
            <a:lvl4pPr marL="1828754" lvl="3" indent="-317492" algn="ctr">
              <a:spcBef>
                <a:spcPts val="1600"/>
              </a:spcBef>
              <a:spcAft>
                <a:spcPts val="0"/>
              </a:spcAft>
              <a:buSzPts val="1400"/>
              <a:buChar char="●"/>
              <a:defRPr/>
            </a:lvl4pPr>
            <a:lvl5pPr marL="2285943" lvl="4" indent="-317492" algn="ctr">
              <a:spcBef>
                <a:spcPts val="1600"/>
              </a:spcBef>
              <a:spcAft>
                <a:spcPts val="0"/>
              </a:spcAft>
              <a:buSzPts val="1400"/>
              <a:buChar char="○"/>
              <a:defRPr/>
            </a:lvl5pPr>
            <a:lvl6pPr marL="2743131" lvl="5" indent="-317492" algn="ctr">
              <a:spcBef>
                <a:spcPts val="1600"/>
              </a:spcBef>
              <a:spcAft>
                <a:spcPts val="0"/>
              </a:spcAft>
              <a:buSzPts val="1400"/>
              <a:buChar char="■"/>
              <a:defRPr/>
            </a:lvl6pPr>
            <a:lvl7pPr marL="3200320" lvl="6" indent="-317492" algn="ctr">
              <a:spcBef>
                <a:spcPts val="1600"/>
              </a:spcBef>
              <a:spcAft>
                <a:spcPts val="0"/>
              </a:spcAft>
              <a:buSzPts val="1400"/>
              <a:buChar char="●"/>
              <a:defRPr/>
            </a:lvl7pPr>
            <a:lvl8pPr marL="3657509" lvl="7" indent="-317492" algn="ctr">
              <a:spcBef>
                <a:spcPts val="1600"/>
              </a:spcBef>
              <a:spcAft>
                <a:spcPts val="0"/>
              </a:spcAft>
              <a:buSzPts val="1400"/>
              <a:buChar char="○"/>
              <a:defRPr/>
            </a:lvl8pPr>
            <a:lvl9pPr marL="4114697" lvl="8" indent="-317492"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131565"/>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6761880"/>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04494551"/>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64722346"/>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951266905"/>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049135"/>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912208044"/>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185326197"/>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479488599"/>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669865"/>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69677468"/>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33227"/>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522553654"/>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77863980"/>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90EDC1BF-D507-7F45-A7C4-0B906829077C}"/>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1992A2FD-3614-2F4F-8D8D-1968A4FCD5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88F423D4-7D62-A046-9486-902C5E64323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93B21A48-4278-2847-949C-8F4EE04798A4}"/>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665F9C1-6ECF-784D-8FE7-AA1307BE8426}"/>
              </a:ext>
            </a:extLst>
          </p:cNvPr>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a:extLst>
              <a:ext uri="{FF2B5EF4-FFF2-40B4-BE49-F238E27FC236}">
                <a16:creationId xmlns:a16="http://schemas.microsoft.com/office/drawing/2014/main" id="{11459B8B-977C-BF46-961F-BB3F0DCA34CC}"/>
              </a:ext>
            </a:extLst>
          </p:cNvPr>
          <p:cNvSpPr>
            <a:spLocks noGrp="1" noChangeArrowheads="1"/>
          </p:cNvSpPr>
          <p:nvPr>
            <p:ph type="sldNum" sz="quarter" idx="12"/>
          </p:nvPr>
        </p:nvSpPr>
        <p:spPr/>
        <p:txBody>
          <a:bodyPr/>
          <a:lstStyle>
            <a:lvl1pPr eaLnBrk="0" hangingPunct="0">
              <a:defRPr sz="1200"/>
            </a:lvl1pPr>
          </a:lstStyle>
          <a:p>
            <a:pPr>
              <a:defRPr/>
            </a:pPr>
            <a:fld id="{FE9E5A73-BAFF-F548-9E2E-21289D47583D}" type="slidenum">
              <a:rPr lang="en-US" altLang="en-US"/>
              <a:pPr>
                <a:defRPr/>
              </a:pPr>
              <a:t>‹#›</a:t>
            </a:fld>
            <a:endParaRPr lang="en-US" altLang="en-US"/>
          </a:p>
        </p:txBody>
      </p:sp>
    </p:spTree>
    <p:extLst>
      <p:ext uri="{BB962C8B-B14F-4D97-AF65-F5344CB8AC3E}">
        <p14:creationId xmlns:p14="http://schemas.microsoft.com/office/powerpoint/2010/main" val="285576032"/>
      </p:ext>
    </p:extLst>
  </p:cSld>
  <p:clrMapOvr>
    <a:masterClrMapping/>
  </p:clrMapOvr>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F827B9E-D107-FE47-BCBA-A0F54423FF28}"/>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AE25E78-7811-3E45-9C3F-3AE96402681A}"/>
              </a:ext>
            </a:extLst>
          </p:cNvPr>
          <p:cNvSpPr>
            <a:spLocks noGrp="1" noChangeArrowheads="1"/>
          </p:cNvSpPr>
          <p:nvPr>
            <p:ph type="sldNum" sz="quarter" idx="11"/>
          </p:nvPr>
        </p:nvSpPr>
        <p:spPr/>
        <p:txBody>
          <a:bodyPr/>
          <a:lstStyle>
            <a:lvl1pPr eaLnBrk="0" hangingPunct="0">
              <a:defRPr/>
            </a:lvl1pPr>
          </a:lstStyle>
          <a:p>
            <a:pPr>
              <a:defRPr/>
            </a:pPr>
            <a:fld id="{9CD3246B-4504-6A44-A3C6-3AD1B220008A}" type="slidenum">
              <a:rPr lang="en-US" altLang="en-US"/>
              <a:pPr>
                <a:defRPr/>
              </a:pPr>
              <a:t>‹#›</a:t>
            </a:fld>
            <a:endParaRPr lang="en-US" altLang="en-US"/>
          </a:p>
        </p:txBody>
      </p:sp>
    </p:spTree>
    <p:extLst>
      <p:ext uri="{BB962C8B-B14F-4D97-AF65-F5344CB8AC3E}">
        <p14:creationId xmlns:p14="http://schemas.microsoft.com/office/powerpoint/2010/main" val="411795746"/>
      </p:ext>
    </p:extLst>
  </p:cSld>
  <p:clrMapOvr>
    <a:masterClrMapping/>
  </p:clrMapOvr>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94D63735-01BA-B944-9CAC-1B9C54BD73C2}"/>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7C670B12-B340-A643-9F4E-E46E2789DC7F}"/>
              </a:ext>
            </a:extLst>
          </p:cNvPr>
          <p:cNvSpPr>
            <a:spLocks noGrp="1" noChangeArrowheads="1"/>
          </p:cNvSpPr>
          <p:nvPr>
            <p:ph type="sldNum" sz="quarter" idx="11"/>
          </p:nvPr>
        </p:nvSpPr>
        <p:spPr/>
        <p:txBody>
          <a:bodyPr/>
          <a:lstStyle>
            <a:lvl1pPr eaLnBrk="0" hangingPunct="0">
              <a:defRPr/>
            </a:lvl1pPr>
          </a:lstStyle>
          <a:p>
            <a:pPr>
              <a:defRPr/>
            </a:pPr>
            <a:fld id="{CB2591BB-F593-DC41-9202-A6281FB4FDB6}" type="slidenum">
              <a:rPr lang="en-US" altLang="en-US"/>
              <a:pPr>
                <a:defRPr/>
              </a:pPr>
              <a:t>‹#›</a:t>
            </a:fld>
            <a:endParaRPr lang="en-US" altLang="en-US"/>
          </a:p>
        </p:txBody>
      </p:sp>
    </p:spTree>
    <p:extLst>
      <p:ext uri="{BB962C8B-B14F-4D97-AF65-F5344CB8AC3E}">
        <p14:creationId xmlns:p14="http://schemas.microsoft.com/office/powerpoint/2010/main" val="2624071484"/>
      </p:ext>
    </p:extLst>
  </p:cSld>
  <p:clrMapOvr>
    <a:masterClrMapping/>
  </p:clrMapOvr>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FD1CFE7F-38BF-7E4F-8084-41548CC6EB39}"/>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0B09D385-5ADD-F044-A1E9-12910F637D9B}"/>
              </a:ext>
            </a:extLst>
          </p:cNvPr>
          <p:cNvSpPr>
            <a:spLocks noGrp="1" noChangeArrowheads="1"/>
          </p:cNvSpPr>
          <p:nvPr>
            <p:ph type="sldNum" sz="quarter" idx="11"/>
          </p:nvPr>
        </p:nvSpPr>
        <p:spPr/>
        <p:txBody>
          <a:bodyPr/>
          <a:lstStyle>
            <a:lvl1pPr eaLnBrk="0" hangingPunct="0">
              <a:defRPr/>
            </a:lvl1pPr>
          </a:lstStyle>
          <a:p>
            <a:pPr>
              <a:defRPr/>
            </a:pPr>
            <a:fld id="{A850AAB8-6D13-F74D-82DE-01543047371E}" type="slidenum">
              <a:rPr lang="en-US" altLang="en-US"/>
              <a:pPr>
                <a:defRPr/>
              </a:pPr>
              <a:t>‹#›</a:t>
            </a:fld>
            <a:endParaRPr lang="en-US" altLang="en-US"/>
          </a:p>
        </p:txBody>
      </p:sp>
    </p:spTree>
    <p:extLst>
      <p:ext uri="{BB962C8B-B14F-4D97-AF65-F5344CB8AC3E}">
        <p14:creationId xmlns:p14="http://schemas.microsoft.com/office/powerpoint/2010/main" val="2651874735"/>
      </p:ext>
    </p:extLst>
  </p:cSld>
  <p:clrMapOvr>
    <a:masterClrMapping/>
  </p:clrMapOvr>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62CE1-D7B9-2B48-AABD-520F279FD19B}"/>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a:extLst>
              <a:ext uri="{FF2B5EF4-FFF2-40B4-BE49-F238E27FC236}">
                <a16:creationId xmlns:a16="http://schemas.microsoft.com/office/drawing/2014/main" id="{48A76E69-B5F0-BF4B-B407-6D552D390EF3}"/>
              </a:ext>
            </a:extLst>
          </p:cNvPr>
          <p:cNvSpPr>
            <a:spLocks noGrp="1" noChangeArrowheads="1"/>
          </p:cNvSpPr>
          <p:nvPr>
            <p:ph type="sldNum" sz="quarter" idx="11"/>
          </p:nvPr>
        </p:nvSpPr>
        <p:spPr/>
        <p:txBody>
          <a:bodyPr/>
          <a:lstStyle>
            <a:lvl1pPr eaLnBrk="0" hangingPunct="0">
              <a:defRPr/>
            </a:lvl1pPr>
          </a:lstStyle>
          <a:p>
            <a:pPr>
              <a:defRPr/>
            </a:pPr>
            <a:fld id="{7DCC7F1B-7885-0949-97FC-084E8A56F43B}" type="slidenum">
              <a:rPr lang="en-US" altLang="en-US"/>
              <a:pPr>
                <a:defRPr/>
              </a:pPr>
              <a:t>‹#›</a:t>
            </a:fld>
            <a:endParaRPr lang="en-US" altLang="en-US"/>
          </a:p>
        </p:txBody>
      </p:sp>
    </p:spTree>
    <p:extLst>
      <p:ext uri="{BB962C8B-B14F-4D97-AF65-F5344CB8AC3E}">
        <p14:creationId xmlns:p14="http://schemas.microsoft.com/office/powerpoint/2010/main" val="1691528761"/>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335DD151-C820-B34A-B26B-2D2F1D3E1F83}"/>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a:extLst>
              <a:ext uri="{FF2B5EF4-FFF2-40B4-BE49-F238E27FC236}">
                <a16:creationId xmlns:a16="http://schemas.microsoft.com/office/drawing/2014/main" id="{CCFDF57E-6974-814A-893F-5B3EC8AC9CA0}"/>
              </a:ext>
            </a:extLst>
          </p:cNvPr>
          <p:cNvSpPr>
            <a:spLocks noGrp="1" noChangeArrowheads="1"/>
          </p:cNvSpPr>
          <p:nvPr>
            <p:ph type="sldNum" sz="quarter" idx="11"/>
          </p:nvPr>
        </p:nvSpPr>
        <p:spPr/>
        <p:txBody>
          <a:bodyPr/>
          <a:lstStyle>
            <a:lvl1pPr eaLnBrk="0" hangingPunct="0">
              <a:defRPr/>
            </a:lvl1pPr>
          </a:lstStyle>
          <a:p>
            <a:pPr>
              <a:defRPr/>
            </a:pPr>
            <a:fld id="{BDA969E1-C8A6-544B-920A-17EB75C6EE01}" type="slidenum">
              <a:rPr lang="en-US" altLang="en-US"/>
              <a:pPr>
                <a:defRPr/>
              </a:pPr>
              <a:t>‹#›</a:t>
            </a:fld>
            <a:endParaRPr lang="en-US" altLang="en-US"/>
          </a:p>
        </p:txBody>
      </p:sp>
    </p:spTree>
    <p:extLst>
      <p:ext uri="{BB962C8B-B14F-4D97-AF65-F5344CB8AC3E}">
        <p14:creationId xmlns:p14="http://schemas.microsoft.com/office/powerpoint/2010/main" val="1078949230"/>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53C2F28A-A914-FE46-A024-DF13262B8C5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a:extLst>
              <a:ext uri="{FF2B5EF4-FFF2-40B4-BE49-F238E27FC236}">
                <a16:creationId xmlns:a16="http://schemas.microsoft.com/office/drawing/2014/main" id="{19100917-C7B6-434C-99E9-E987DCCAA5D8}"/>
              </a:ext>
            </a:extLst>
          </p:cNvPr>
          <p:cNvSpPr>
            <a:spLocks noGrp="1" noChangeArrowheads="1"/>
          </p:cNvSpPr>
          <p:nvPr>
            <p:ph type="sldNum" sz="quarter" idx="11"/>
          </p:nvPr>
        </p:nvSpPr>
        <p:spPr/>
        <p:txBody>
          <a:bodyPr/>
          <a:lstStyle>
            <a:lvl1pPr eaLnBrk="0" hangingPunct="0">
              <a:defRPr/>
            </a:lvl1pPr>
          </a:lstStyle>
          <a:p>
            <a:pPr>
              <a:defRPr/>
            </a:pPr>
            <a:fld id="{6585CF00-0E48-FA45-8634-07059AC75E63}" type="slidenum">
              <a:rPr lang="en-US" altLang="en-US"/>
              <a:pPr>
                <a:defRPr/>
              </a:pPr>
              <a:t>‹#›</a:t>
            </a:fld>
            <a:endParaRPr lang="en-US" altLang="en-US"/>
          </a:p>
        </p:txBody>
      </p:sp>
    </p:spTree>
    <p:extLst>
      <p:ext uri="{BB962C8B-B14F-4D97-AF65-F5344CB8AC3E}">
        <p14:creationId xmlns:p14="http://schemas.microsoft.com/office/powerpoint/2010/main" val="162167666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552A2B8-84EB-424B-AB45-BF86C41D24AC}"/>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A2D8C86B-640E-DD49-A5A7-2807F5B6B58F}"/>
              </a:ext>
            </a:extLst>
          </p:cNvPr>
          <p:cNvSpPr>
            <a:spLocks noGrp="1" noChangeArrowheads="1"/>
          </p:cNvSpPr>
          <p:nvPr>
            <p:ph type="sldNum" sz="quarter" idx="11"/>
          </p:nvPr>
        </p:nvSpPr>
        <p:spPr/>
        <p:txBody>
          <a:bodyPr/>
          <a:lstStyle>
            <a:lvl1pPr eaLnBrk="0" hangingPunct="0">
              <a:defRPr/>
            </a:lvl1pPr>
          </a:lstStyle>
          <a:p>
            <a:pPr>
              <a:defRPr/>
            </a:pPr>
            <a:fld id="{2C344135-9420-D548-BD7C-79317C91434F}" type="slidenum">
              <a:rPr lang="en-US" altLang="en-US"/>
              <a:pPr>
                <a:defRPr/>
              </a:pPr>
              <a:t>‹#›</a:t>
            </a:fld>
            <a:endParaRPr lang="en-US" altLang="en-US"/>
          </a:p>
        </p:txBody>
      </p:sp>
    </p:spTree>
    <p:extLst>
      <p:ext uri="{BB962C8B-B14F-4D97-AF65-F5344CB8AC3E}">
        <p14:creationId xmlns:p14="http://schemas.microsoft.com/office/powerpoint/2010/main" val="2875020726"/>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EBB0C76-64C6-2942-B4EB-EE86FC1D051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2E47F2FC-584D-BF4D-AF6A-AD9133707603}"/>
              </a:ext>
            </a:extLst>
          </p:cNvPr>
          <p:cNvSpPr>
            <a:spLocks noGrp="1" noChangeArrowheads="1"/>
          </p:cNvSpPr>
          <p:nvPr>
            <p:ph type="sldNum" sz="quarter" idx="11"/>
          </p:nvPr>
        </p:nvSpPr>
        <p:spPr/>
        <p:txBody>
          <a:bodyPr/>
          <a:lstStyle>
            <a:lvl1pPr eaLnBrk="0" hangingPunct="0">
              <a:defRPr/>
            </a:lvl1pPr>
          </a:lstStyle>
          <a:p>
            <a:pPr>
              <a:defRPr/>
            </a:pPr>
            <a:fld id="{F1DB68E5-2868-6D4F-A89F-4CC0EFD4A2B9}" type="slidenum">
              <a:rPr lang="en-US" altLang="en-US"/>
              <a:pPr>
                <a:defRPr/>
              </a:pPr>
              <a:t>‹#›</a:t>
            </a:fld>
            <a:endParaRPr lang="en-US" altLang="en-US"/>
          </a:p>
        </p:txBody>
      </p:sp>
    </p:spTree>
    <p:extLst>
      <p:ext uri="{BB962C8B-B14F-4D97-AF65-F5344CB8AC3E}">
        <p14:creationId xmlns:p14="http://schemas.microsoft.com/office/powerpoint/2010/main" val="1022421767"/>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631792A-AD76-664C-A1F8-67622FD12195}"/>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D1CFAAE-D710-B945-880C-4838C9E27A0A}"/>
              </a:ext>
            </a:extLst>
          </p:cNvPr>
          <p:cNvSpPr>
            <a:spLocks noGrp="1" noChangeArrowheads="1"/>
          </p:cNvSpPr>
          <p:nvPr>
            <p:ph type="sldNum" sz="quarter" idx="11"/>
          </p:nvPr>
        </p:nvSpPr>
        <p:spPr/>
        <p:txBody>
          <a:bodyPr/>
          <a:lstStyle>
            <a:lvl1pPr eaLnBrk="0" hangingPunct="0">
              <a:defRPr/>
            </a:lvl1pPr>
          </a:lstStyle>
          <a:p>
            <a:pPr>
              <a:defRPr/>
            </a:pPr>
            <a:fld id="{B99F8390-5E7B-F84D-BB5A-F0643481A975}" type="slidenum">
              <a:rPr lang="en-US" altLang="en-US"/>
              <a:pPr>
                <a:defRPr/>
              </a:pPr>
              <a:t>‹#›</a:t>
            </a:fld>
            <a:endParaRPr lang="en-US" altLang="en-US"/>
          </a:p>
        </p:txBody>
      </p:sp>
    </p:spTree>
    <p:extLst>
      <p:ext uri="{BB962C8B-B14F-4D97-AF65-F5344CB8AC3E}">
        <p14:creationId xmlns:p14="http://schemas.microsoft.com/office/powerpoint/2010/main" val="189327407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50158EE-260B-B548-928C-E911F37962D7}"/>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D3577B43-A5DC-1B40-946C-9AFCCF79B3B1}"/>
              </a:ext>
            </a:extLst>
          </p:cNvPr>
          <p:cNvSpPr>
            <a:spLocks noGrp="1" noChangeArrowheads="1"/>
          </p:cNvSpPr>
          <p:nvPr>
            <p:ph type="sldNum" sz="quarter" idx="11"/>
          </p:nvPr>
        </p:nvSpPr>
        <p:spPr/>
        <p:txBody>
          <a:bodyPr/>
          <a:lstStyle>
            <a:lvl1pPr eaLnBrk="0" hangingPunct="0">
              <a:defRPr/>
            </a:lvl1pPr>
          </a:lstStyle>
          <a:p>
            <a:pPr>
              <a:defRPr/>
            </a:pPr>
            <a:fld id="{954DE8F5-A1D7-DB49-969C-EAC86A464DD7}" type="slidenum">
              <a:rPr lang="en-US" altLang="en-US"/>
              <a:pPr>
                <a:defRPr/>
              </a:pPr>
              <a:t>‹#›</a:t>
            </a:fld>
            <a:endParaRPr lang="en-US" altLang="en-US"/>
          </a:p>
        </p:txBody>
      </p:sp>
    </p:spTree>
    <p:extLst>
      <p:ext uri="{BB962C8B-B14F-4D97-AF65-F5344CB8AC3E}">
        <p14:creationId xmlns:p14="http://schemas.microsoft.com/office/powerpoint/2010/main" val="3395671225"/>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6F2D48B-DA98-9943-BC1C-A3EA9EB5DCED}"/>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D1997EEF-E597-CB49-82CE-E15B3C1E8B73}"/>
              </a:ext>
            </a:extLst>
          </p:cNvPr>
          <p:cNvSpPr>
            <a:spLocks noGrp="1" noChangeArrowheads="1"/>
          </p:cNvSpPr>
          <p:nvPr>
            <p:ph type="sldNum" sz="quarter" idx="11"/>
          </p:nvPr>
        </p:nvSpPr>
        <p:spPr/>
        <p:txBody>
          <a:bodyPr/>
          <a:lstStyle>
            <a:lvl1pPr eaLnBrk="0" hangingPunct="0">
              <a:defRPr/>
            </a:lvl1pPr>
          </a:lstStyle>
          <a:p>
            <a:pPr>
              <a:defRPr/>
            </a:pPr>
            <a:fld id="{C61C15F8-46C5-1E47-A52A-D0FDBA87F580}" type="slidenum">
              <a:rPr lang="en-US" altLang="en-US"/>
              <a:pPr>
                <a:defRPr/>
              </a:pPr>
              <a:t>‹#›</a:t>
            </a:fld>
            <a:endParaRPr lang="en-US" altLang="en-US"/>
          </a:p>
        </p:txBody>
      </p:sp>
    </p:spTree>
    <p:extLst>
      <p:ext uri="{BB962C8B-B14F-4D97-AF65-F5344CB8AC3E}">
        <p14:creationId xmlns:p14="http://schemas.microsoft.com/office/powerpoint/2010/main" val="27333815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519692779"/>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14630117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06511834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83246772"/>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85478953"/>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253864224"/>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76989733"/>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082505316"/>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90171636"/>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06189548"/>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536914815"/>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405265272"/>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143000" y="1122363"/>
            <a:ext cx="6858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143000" y="3602038"/>
            <a:ext cx="6858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9" name="Google Shape;59;p1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2468927"/>
      </p:ext>
    </p:extLst>
  </p:cSld>
  <p:clrMapOvr>
    <a:masterClrMapping/>
  </p:clrMapOvr>
  <p:hf sldNum="0" hdr="0" ftr="0" dt="0"/>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96388" y="86648"/>
            <a:ext cx="8787592"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4478"/>
              </a:buClr>
              <a:buSzPts val="3300"/>
              <a:buFont typeface="Garamond"/>
              <a:buNone/>
              <a:defRPr b="1">
                <a:solidFill>
                  <a:srgbClr val="264478"/>
                </a:solidFill>
                <a:latin typeface="Garamond"/>
                <a:ea typeface="Garamond"/>
                <a:cs typeface="Garamond"/>
                <a:sym typeface="Garamond"/>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4" name="Google Shape;64;p15"/>
          <p:cNvSpPr txBox="1">
            <a:spLocks noGrp="1"/>
          </p:cNvSpPr>
          <p:nvPr>
            <p:ph type="body" idx="1"/>
          </p:nvPr>
        </p:nvSpPr>
        <p:spPr>
          <a:xfrm>
            <a:off x="196388" y="1512916"/>
            <a:ext cx="8787592" cy="5345083"/>
          </a:xfrm>
          <a:prstGeom prst="rect">
            <a:avLst/>
          </a:prstGeom>
          <a:noFill/>
          <a:ln>
            <a:noFill/>
          </a:ln>
        </p:spPr>
        <p:txBody>
          <a:bodyPr spcFirstLastPara="1" wrap="square" lIns="68575" tIns="34275" rIns="68575" bIns="34275" anchor="t" anchorCtr="0">
            <a:normAutofit/>
          </a:bodyPr>
          <a:lstStyle>
            <a:lvl1pPr marL="457200" lvl="0" indent="-342900" algn="l">
              <a:lnSpc>
                <a:spcPct val="90000"/>
              </a:lnSpc>
              <a:spcBef>
                <a:spcPts val="800"/>
              </a:spcBef>
              <a:spcAft>
                <a:spcPts val="0"/>
              </a:spcAft>
              <a:buClr>
                <a:schemeClr val="dk1"/>
              </a:buClr>
              <a:buSzPts val="1800"/>
              <a:buChar char="•"/>
              <a:defRPr sz="1800">
                <a:latin typeface="Tahoma"/>
                <a:ea typeface="Tahoma"/>
                <a:cs typeface="Tahoma"/>
                <a:sym typeface="Tahoma"/>
              </a:defRPr>
            </a:lvl1pPr>
            <a:lvl2pPr marL="914400" lvl="1" indent="-336550" algn="l">
              <a:lnSpc>
                <a:spcPct val="90000"/>
              </a:lnSpc>
              <a:spcBef>
                <a:spcPts val="400"/>
              </a:spcBef>
              <a:spcAft>
                <a:spcPts val="0"/>
              </a:spcAft>
              <a:buClr>
                <a:schemeClr val="dk1"/>
              </a:buClr>
              <a:buSzPts val="1700"/>
              <a:buChar char="•"/>
              <a:defRPr sz="1700">
                <a:latin typeface="Tahoma"/>
                <a:ea typeface="Tahoma"/>
                <a:cs typeface="Tahoma"/>
                <a:sym typeface="Tahoma"/>
              </a:defRPr>
            </a:lvl2pPr>
            <a:lvl3pPr marL="1371600" lvl="2" indent="-323850" algn="l">
              <a:lnSpc>
                <a:spcPct val="90000"/>
              </a:lnSpc>
              <a:spcBef>
                <a:spcPts val="400"/>
              </a:spcBef>
              <a:spcAft>
                <a:spcPts val="0"/>
              </a:spcAft>
              <a:buClr>
                <a:schemeClr val="dk1"/>
              </a:buClr>
              <a:buSzPts val="1500"/>
              <a:buChar char="•"/>
              <a:defRPr>
                <a:latin typeface="Tahoma"/>
                <a:ea typeface="Tahoma"/>
                <a:cs typeface="Tahoma"/>
                <a:sym typeface="Tahoma"/>
              </a:defRPr>
            </a:lvl3pPr>
            <a:lvl4pPr marL="1828800" lvl="3" indent="-317500" algn="l">
              <a:lnSpc>
                <a:spcPct val="90000"/>
              </a:lnSpc>
              <a:spcBef>
                <a:spcPts val="400"/>
              </a:spcBef>
              <a:spcAft>
                <a:spcPts val="0"/>
              </a:spcAft>
              <a:buClr>
                <a:schemeClr val="dk1"/>
              </a:buClr>
              <a:buSzPts val="1400"/>
              <a:buChar char="•"/>
              <a:defRPr>
                <a:latin typeface="Tahoma"/>
                <a:ea typeface="Tahoma"/>
                <a:cs typeface="Tahoma"/>
                <a:sym typeface="Tahoma"/>
              </a:defRPr>
            </a:lvl4pPr>
            <a:lvl5pPr marL="2286000" lvl="4" indent="-317500" algn="l">
              <a:lnSpc>
                <a:spcPct val="90000"/>
              </a:lnSpc>
              <a:spcBef>
                <a:spcPts val="400"/>
              </a:spcBef>
              <a:spcAft>
                <a:spcPts val="0"/>
              </a:spcAft>
              <a:buClr>
                <a:schemeClr val="dk1"/>
              </a:buClr>
              <a:buSzPts val="1400"/>
              <a:buChar char="•"/>
              <a:defRPr>
                <a:latin typeface="Tahoma"/>
                <a:ea typeface="Tahoma"/>
                <a:cs typeface="Tahoma"/>
                <a:sym typeface="Tahoma"/>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5" name="Google Shape;65;p15"/>
          <p:cNvSpPr txBox="1">
            <a:spLocks noGrp="1"/>
          </p:cNvSpPr>
          <p:nvPr>
            <p:ph type="dt" idx="10"/>
          </p:nvPr>
        </p:nvSpPr>
        <p:spPr>
          <a:xfrm>
            <a:off x="628650" y="6493507"/>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6" name="Google Shape;66;p15"/>
          <p:cNvSpPr txBox="1">
            <a:spLocks noGrp="1"/>
          </p:cNvSpPr>
          <p:nvPr>
            <p:ph type="ftr" idx="11"/>
          </p:nvPr>
        </p:nvSpPr>
        <p:spPr>
          <a:xfrm>
            <a:off x="3028950" y="6493507"/>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7" name="Google Shape;67;p15"/>
          <p:cNvSpPr txBox="1">
            <a:spLocks noGrp="1"/>
          </p:cNvSpPr>
          <p:nvPr>
            <p:ph type="sldNum" idx="12"/>
          </p:nvPr>
        </p:nvSpPr>
        <p:spPr>
          <a:xfrm>
            <a:off x="7084517" y="6493507"/>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sz="1200" b="1">
                <a:solidFill>
                  <a:schemeClr val="dk1"/>
                </a:solidFill>
                <a:latin typeface="Calibri"/>
                <a:ea typeface="Calibri"/>
                <a:cs typeface="Calibri"/>
                <a:sym typeface="Calibri"/>
              </a:defRPr>
            </a:lvl1pPr>
            <a:lvl2pPr marL="0" lvl="1" indent="0" algn="r">
              <a:spcBef>
                <a:spcPts val="0"/>
              </a:spcBef>
              <a:buNone/>
              <a:defRPr sz="1200" b="1">
                <a:solidFill>
                  <a:schemeClr val="dk1"/>
                </a:solidFill>
                <a:latin typeface="Calibri"/>
                <a:ea typeface="Calibri"/>
                <a:cs typeface="Calibri"/>
                <a:sym typeface="Calibri"/>
              </a:defRPr>
            </a:lvl2pPr>
            <a:lvl3pPr marL="0" lvl="2" indent="0" algn="r">
              <a:spcBef>
                <a:spcPts val="0"/>
              </a:spcBef>
              <a:buNone/>
              <a:defRPr sz="1200" b="1">
                <a:solidFill>
                  <a:schemeClr val="dk1"/>
                </a:solidFill>
                <a:latin typeface="Calibri"/>
                <a:ea typeface="Calibri"/>
                <a:cs typeface="Calibri"/>
                <a:sym typeface="Calibri"/>
              </a:defRPr>
            </a:lvl3pPr>
            <a:lvl4pPr marL="0" lvl="3" indent="0" algn="r">
              <a:spcBef>
                <a:spcPts val="0"/>
              </a:spcBef>
              <a:buNone/>
              <a:defRPr sz="1200" b="1">
                <a:solidFill>
                  <a:schemeClr val="dk1"/>
                </a:solidFill>
                <a:latin typeface="Calibri"/>
                <a:ea typeface="Calibri"/>
                <a:cs typeface="Calibri"/>
                <a:sym typeface="Calibri"/>
              </a:defRPr>
            </a:lvl4pPr>
            <a:lvl5pPr marL="0" lvl="4" indent="0" algn="r">
              <a:spcBef>
                <a:spcPts val="0"/>
              </a:spcBef>
              <a:buNone/>
              <a:defRPr sz="1200" b="1">
                <a:solidFill>
                  <a:schemeClr val="dk1"/>
                </a:solidFill>
                <a:latin typeface="Calibri"/>
                <a:ea typeface="Calibri"/>
                <a:cs typeface="Calibri"/>
                <a:sym typeface="Calibri"/>
              </a:defRPr>
            </a:lvl5pPr>
            <a:lvl6pPr marL="0" lvl="5" indent="0" algn="r">
              <a:spcBef>
                <a:spcPts val="0"/>
              </a:spcBef>
              <a:buNone/>
              <a:defRPr sz="1200" b="1">
                <a:solidFill>
                  <a:schemeClr val="dk1"/>
                </a:solidFill>
                <a:latin typeface="Calibri"/>
                <a:ea typeface="Calibri"/>
                <a:cs typeface="Calibri"/>
                <a:sym typeface="Calibri"/>
              </a:defRPr>
            </a:lvl6pPr>
            <a:lvl7pPr marL="0" lvl="6" indent="0" algn="r">
              <a:spcBef>
                <a:spcPts val="0"/>
              </a:spcBef>
              <a:buNone/>
              <a:defRPr sz="1200" b="1">
                <a:solidFill>
                  <a:schemeClr val="dk1"/>
                </a:solidFill>
                <a:latin typeface="Calibri"/>
                <a:ea typeface="Calibri"/>
                <a:cs typeface="Calibri"/>
                <a:sym typeface="Calibri"/>
              </a:defRPr>
            </a:lvl7pPr>
            <a:lvl8pPr marL="0" lvl="7" indent="0" algn="r">
              <a:spcBef>
                <a:spcPts val="0"/>
              </a:spcBef>
              <a:buNone/>
              <a:defRPr sz="1200" b="1">
                <a:solidFill>
                  <a:schemeClr val="dk1"/>
                </a:solidFill>
                <a:latin typeface="Calibri"/>
                <a:ea typeface="Calibri"/>
                <a:cs typeface="Calibri"/>
                <a:sym typeface="Calibri"/>
              </a:defRPr>
            </a:lvl8pPr>
            <a:lvl9pPr marL="0" lvl="8" indent="0" algn="r">
              <a:spcBef>
                <a:spcPts val="0"/>
              </a:spcBef>
              <a:buNone/>
              <a:defRPr sz="1200" b="1">
                <a:solidFill>
                  <a:schemeClr val="dk1"/>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29924"/>
      </p:ext>
    </p:extLst>
  </p:cSld>
  <p:clrMapOvr>
    <a:masterClrMapping/>
  </p:clrMapOvr>
  <p:hf sldNum="0" hdr="0" ftr="0" dt="0"/>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623888" y="1709740"/>
            <a:ext cx="78867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623888" y="4589463"/>
            <a:ext cx="7886700" cy="1500187"/>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71" name="Google Shape;71;p16"/>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711593"/>
      </p:ext>
    </p:extLst>
  </p:cSld>
  <p:clrMapOvr>
    <a:masterClrMapping/>
  </p:clrMapOvr>
  <p:hf sldNum="0" hdr="0" ftr="0" dt="0"/>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body" idx="1"/>
          </p:nvPr>
        </p:nvSpPr>
        <p:spPr>
          <a:xfrm>
            <a:off x="6286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Google Shape;77;p17"/>
          <p:cNvSpPr txBox="1">
            <a:spLocks noGrp="1"/>
          </p:cNvSpPr>
          <p:nvPr>
            <p:ph type="body" idx="2"/>
          </p:nvPr>
        </p:nvSpPr>
        <p:spPr>
          <a:xfrm>
            <a:off x="46291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8" name="Google Shape;78;p17"/>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17"/>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7204818"/>
      </p:ext>
    </p:extLst>
  </p:cSld>
  <p:clrMapOvr>
    <a:masterClrMapping/>
  </p:clrMapOvr>
  <p:hf sldNum="0" hdr="0" ftr="0" dt="0"/>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629841"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3" name="Google Shape;83;p18"/>
          <p:cNvSpPr txBox="1">
            <a:spLocks noGrp="1"/>
          </p:cNvSpPr>
          <p:nvPr>
            <p:ph type="body" idx="1"/>
          </p:nvPr>
        </p:nvSpPr>
        <p:spPr>
          <a:xfrm>
            <a:off x="629841" y="1681163"/>
            <a:ext cx="3868340"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629841" y="2505075"/>
            <a:ext cx="3868340"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body" idx="3"/>
          </p:nvPr>
        </p:nvSpPr>
        <p:spPr>
          <a:xfrm>
            <a:off x="4629151" y="1681163"/>
            <a:ext cx="3887391"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6" name="Google Shape;86;p18"/>
          <p:cNvSpPr txBox="1">
            <a:spLocks noGrp="1"/>
          </p:cNvSpPr>
          <p:nvPr>
            <p:ph type="body" idx="4"/>
          </p:nvPr>
        </p:nvSpPr>
        <p:spPr>
          <a:xfrm>
            <a:off x="4629151" y="2505075"/>
            <a:ext cx="3887391"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18"/>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8" name="Google Shape;88;p18"/>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9" name="Google Shape;89;p18"/>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88506749"/>
      </p:ext>
    </p:extLst>
  </p:cSld>
  <p:clrMapOvr>
    <a:masterClrMapping/>
  </p:clrMapOvr>
  <p:hf sldNum="0" hdr="0" ftr="0" dt="0"/>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3" name="Google Shape;93;p19"/>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4" name="Google Shape;94;p19"/>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85796223"/>
      </p:ext>
    </p:extLst>
  </p:cSld>
  <p:clrMapOvr>
    <a:masterClrMapping/>
  </p:clrMapOvr>
  <p:hf sldNum="0" hdr="0" ftr="0" dt="0"/>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5"/>
        <p:cNvGrpSpPr/>
        <p:nvPr/>
      </p:nvGrpSpPr>
      <p:grpSpPr>
        <a:xfrm>
          <a:off x="0" y="0"/>
          <a:ext cx="0" cy="0"/>
          <a:chOff x="0" y="0"/>
          <a:chExt cx="0" cy="0"/>
        </a:xfrm>
      </p:grpSpPr>
      <p:sp>
        <p:nvSpPr>
          <p:cNvPr id="96" name="Google Shape;96;p20"/>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7" name="Google Shape;97;p20"/>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8" name="Google Shape;98;p20"/>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58643101"/>
      </p:ext>
    </p:extLst>
  </p:cSld>
  <p:clrMapOvr>
    <a:masterClrMapping/>
  </p:clrMapOvr>
  <p:hf sldNum="0" hdr="0" ftr="0" dt="0"/>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1" name="Google Shape;101;p21"/>
          <p:cNvSpPr txBox="1">
            <a:spLocks noGrp="1"/>
          </p:cNvSpPr>
          <p:nvPr>
            <p:ph type="body" idx="1"/>
          </p:nvPr>
        </p:nvSpPr>
        <p:spPr>
          <a:xfrm>
            <a:off x="3887391" y="987426"/>
            <a:ext cx="4629150" cy="4873625"/>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102" name="Google Shape;102;p21"/>
          <p:cNvSpPr txBox="1">
            <a:spLocks noGrp="1"/>
          </p:cNvSpPr>
          <p:nvPr>
            <p:ph type="body" idx="2"/>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03" name="Google Shape;103;p21"/>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21"/>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24377030"/>
      </p:ext>
    </p:extLst>
  </p:cSld>
  <p:clrMapOvr>
    <a:masterClrMapping/>
  </p:clrMapOvr>
  <p:hf sldNum="0" hdr="0" ftr="0" dt="0"/>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3887391" y="987426"/>
            <a:ext cx="4629150" cy="4873625"/>
          </a:xfrm>
          <a:prstGeom prst="rect">
            <a:avLst/>
          </a:prstGeom>
          <a:noFill/>
          <a:ln>
            <a:noFill/>
          </a:ln>
        </p:spPr>
      </p:sp>
      <p:sp>
        <p:nvSpPr>
          <p:cNvPr id="109" name="Google Shape;109;p22"/>
          <p:cNvSpPr txBox="1">
            <a:spLocks noGrp="1"/>
          </p:cNvSpPr>
          <p:nvPr>
            <p:ph type="body" idx="1"/>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10" name="Google Shape;110;p22"/>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22"/>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22"/>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8152574"/>
      </p:ext>
    </p:extLst>
  </p:cSld>
  <p:clrMapOvr>
    <a:masterClrMapping/>
  </p:clrMapOvr>
  <p:hf sldNum="0" hdr="0" ftr="0" dt="0"/>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2396331" y="57945"/>
            <a:ext cx="4351339"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524927"/>
      </p:ext>
    </p:extLst>
  </p:cSld>
  <p:clrMapOvr>
    <a:masterClrMapping/>
  </p:clrMapOvr>
  <p:hf sldNum="0" hdr="0" ftr="0" dt="0"/>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4623594" y="2285207"/>
            <a:ext cx="581183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623094" y="370682"/>
            <a:ext cx="581183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2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4" name="Google Shape;124;p2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2357644"/>
      </p:ext>
    </p:extLst>
  </p:cSld>
  <p:clrMapOvr>
    <a:masterClrMapping/>
  </p:clrMapOvr>
  <p:hf sldNum="0" hdr="0" ftr="0" dt="0"/>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5"/>
        <p:cNvGrpSpPr/>
        <p:nvPr/>
      </p:nvGrpSpPr>
      <p:grpSpPr>
        <a:xfrm>
          <a:off x="0" y="0"/>
          <a:ext cx="0" cy="0"/>
          <a:chOff x="0" y="0"/>
          <a:chExt cx="0" cy="0"/>
        </a:xfrm>
      </p:grpSpPr>
      <p:sp>
        <p:nvSpPr>
          <p:cNvPr id="126" name="Google Shape;126;p25"/>
          <p:cNvSpPr/>
          <p:nvPr/>
        </p:nvSpPr>
        <p:spPr>
          <a:xfrm>
            <a:off x="-75" y="6727600"/>
            <a:ext cx="9144000" cy="1304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127" name="Google Shape;127;p25"/>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28" name="Google Shape;128;p25"/>
          <p:cNvSpPr txBox="1">
            <a:spLocks noGrp="1"/>
          </p:cNvSpPr>
          <p:nvPr>
            <p:ph type="body" idx="1"/>
          </p:nvPr>
        </p:nvSpPr>
        <p:spPr>
          <a:xfrm>
            <a:off x="311700" y="1688433"/>
            <a:ext cx="8520600" cy="4403600"/>
          </a:xfrm>
          <a:prstGeom prst="rect">
            <a:avLst/>
          </a:prstGeom>
          <a:noFill/>
          <a:ln>
            <a:noFill/>
          </a:ln>
        </p:spPr>
        <p:txBody>
          <a:bodyPr spcFirstLastPara="1" wrap="square" lIns="68575" tIns="68575" rIns="68575" bIns="68575" anchor="t" anchorCtr="0">
            <a:noAutofit/>
          </a:bodyPr>
          <a:lstStyle>
            <a:lvl1pPr marL="457200" lvl="0" indent="-317500" algn="l">
              <a:lnSpc>
                <a:spcPct val="90000"/>
              </a:lnSpc>
              <a:spcBef>
                <a:spcPts val="0"/>
              </a:spcBef>
              <a:spcAft>
                <a:spcPts val="0"/>
              </a:spcAft>
              <a:buClr>
                <a:schemeClr val="dk1"/>
              </a:buClr>
              <a:buSzPts val="1400"/>
              <a:buChar char="●"/>
              <a:defRPr/>
            </a:lvl1pPr>
            <a:lvl2pPr marL="914400" lvl="1" indent="-298450" algn="l">
              <a:lnSpc>
                <a:spcPct val="90000"/>
              </a:lnSpc>
              <a:spcBef>
                <a:spcPts val="1600"/>
              </a:spcBef>
              <a:spcAft>
                <a:spcPts val="0"/>
              </a:spcAft>
              <a:buClr>
                <a:schemeClr val="dk1"/>
              </a:buClr>
              <a:buSzPts val="1100"/>
              <a:buChar char="○"/>
              <a:defRPr/>
            </a:lvl2pPr>
            <a:lvl3pPr marL="1371600" lvl="2" indent="-298450" algn="l">
              <a:lnSpc>
                <a:spcPct val="90000"/>
              </a:lnSpc>
              <a:spcBef>
                <a:spcPts val="1600"/>
              </a:spcBef>
              <a:spcAft>
                <a:spcPts val="0"/>
              </a:spcAft>
              <a:buClr>
                <a:schemeClr val="dk1"/>
              </a:buClr>
              <a:buSzPts val="1100"/>
              <a:buChar char="■"/>
              <a:defRPr/>
            </a:lvl3pPr>
            <a:lvl4pPr marL="1828800" lvl="3" indent="-298450" algn="l">
              <a:lnSpc>
                <a:spcPct val="90000"/>
              </a:lnSpc>
              <a:spcBef>
                <a:spcPts val="1600"/>
              </a:spcBef>
              <a:spcAft>
                <a:spcPts val="0"/>
              </a:spcAft>
              <a:buClr>
                <a:schemeClr val="dk1"/>
              </a:buClr>
              <a:buSzPts val="1100"/>
              <a:buChar char="●"/>
              <a:defRPr/>
            </a:lvl4pPr>
            <a:lvl5pPr marL="2286000" lvl="4" indent="-298450" algn="l">
              <a:lnSpc>
                <a:spcPct val="90000"/>
              </a:lnSpc>
              <a:spcBef>
                <a:spcPts val="1600"/>
              </a:spcBef>
              <a:spcAft>
                <a:spcPts val="0"/>
              </a:spcAft>
              <a:buClr>
                <a:schemeClr val="dk1"/>
              </a:buClr>
              <a:buSzPts val="1100"/>
              <a:buChar char="○"/>
              <a:defRPr/>
            </a:lvl5pPr>
            <a:lvl6pPr marL="2743200" lvl="5" indent="-298450" algn="l">
              <a:lnSpc>
                <a:spcPct val="90000"/>
              </a:lnSpc>
              <a:spcBef>
                <a:spcPts val="1600"/>
              </a:spcBef>
              <a:spcAft>
                <a:spcPts val="0"/>
              </a:spcAft>
              <a:buClr>
                <a:schemeClr val="dk1"/>
              </a:buClr>
              <a:buSzPts val="1100"/>
              <a:buChar char="■"/>
              <a:defRPr/>
            </a:lvl6pPr>
            <a:lvl7pPr marL="3200400" lvl="6" indent="-298450" algn="l">
              <a:lnSpc>
                <a:spcPct val="90000"/>
              </a:lnSpc>
              <a:spcBef>
                <a:spcPts val="1600"/>
              </a:spcBef>
              <a:spcAft>
                <a:spcPts val="0"/>
              </a:spcAft>
              <a:buClr>
                <a:schemeClr val="dk1"/>
              </a:buClr>
              <a:buSzPts val="1100"/>
              <a:buChar char="●"/>
              <a:defRPr/>
            </a:lvl7pPr>
            <a:lvl8pPr marL="3657600" lvl="7" indent="-298450" algn="l">
              <a:lnSpc>
                <a:spcPct val="90000"/>
              </a:lnSpc>
              <a:spcBef>
                <a:spcPts val="1600"/>
              </a:spcBef>
              <a:spcAft>
                <a:spcPts val="0"/>
              </a:spcAft>
              <a:buClr>
                <a:schemeClr val="dk1"/>
              </a:buClr>
              <a:buSzPts val="1100"/>
              <a:buChar char="○"/>
              <a:defRPr/>
            </a:lvl8pPr>
            <a:lvl9pPr marL="4114800" lvl="8" indent="-298450" algn="l">
              <a:lnSpc>
                <a:spcPct val="90000"/>
              </a:lnSpc>
              <a:spcBef>
                <a:spcPts val="1600"/>
              </a:spcBef>
              <a:spcAft>
                <a:spcPts val="1600"/>
              </a:spcAft>
              <a:buClr>
                <a:schemeClr val="dk1"/>
              </a:buClr>
              <a:buSzPts val="1100"/>
              <a:buChar char="■"/>
              <a:defRPr/>
            </a:lvl9pPr>
          </a:lstStyle>
          <a:p>
            <a:endParaRPr/>
          </a:p>
        </p:txBody>
      </p:sp>
      <p:sp>
        <p:nvSpPr>
          <p:cNvPr id="129" name="Google Shape;129;p25"/>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48490905"/>
      </p:ext>
    </p:extLst>
  </p:cSld>
  <p:clrMapOvr>
    <a:masterClrMapping/>
  </p:clrMapOvr>
  <p:hf sldNum="0" hdr="0" ftr="0" dt="0"/>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rm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32" name="Google Shape;132;p26"/>
          <p:cNvSpPr txBox="1">
            <a:spLocks noGrp="1"/>
          </p:cNvSpPr>
          <p:nvPr>
            <p:ph type="body" idx="1"/>
          </p:nvPr>
        </p:nvSpPr>
        <p:spPr>
          <a:xfrm>
            <a:off x="3117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3" name="Google Shape;133;p26"/>
          <p:cNvSpPr txBox="1">
            <a:spLocks noGrp="1"/>
          </p:cNvSpPr>
          <p:nvPr>
            <p:ph type="body" idx="2"/>
          </p:nvPr>
        </p:nvSpPr>
        <p:spPr>
          <a:xfrm>
            <a:off x="48324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4" name="Google Shape;134;p26"/>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rm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6488487"/>
      </p:ext>
    </p:extLst>
  </p:cSld>
  <p:clrMapOvr>
    <a:masterClrMapping/>
  </p:clrMapOvr>
  <p:hf sldNum="0" hdr="0" ftr="0" dt="0"/>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_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169011" y="132335"/>
            <a:ext cx="8894700" cy="6060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3800"/>
              <a:buFont typeface="Lato Black"/>
              <a:buNone/>
              <a:defRPr sz="3800" b="1" i="0">
                <a:latin typeface="Lato Black"/>
                <a:ea typeface="Lato Black"/>
                <a:cs typeface="Lato Black"/>
                <a:sym typeface="Lato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3" name="Google Shape;143;p28"/>
          <p:cNvSpPr txBox="1">
            <a:spLocks noGrp="1"/>
          </p:cNvSpPr>
          <p:nvPr>
            <p:ph type="body" idx="1"/>
          </p:nvPr>
        </p:nvSpPr>
        <p:spPr>
          <a:xfrm>
            <a:off x="169011" y="936172"/>
            <a:ext cx="8894700" cy="5419600"/>
          </a:xfrm>
          <a:prstGeom prst="rect">
            <a:avLst/>
          </a:prstGeom>
          <a:noFill/>
          <a:ln>
            <a:noFill/>
          </a:ln>
        </p:spPr>
        <p:txBody>
          <a:bodyPr spcFirstLastPara="1" wrap="square" lIns="91425" tIns="45700" rIns="91425" bIns="45700" anchor="t" anchorCtr="0">
            <a:normAutofit/>
          </a:bodyPr>
          <a:lstStyle>
            <a:lvl1pPr marL="457200" lvl="0" indent="-406400" algn="l" rtl="0">
              <a:lnSpc>
                <a:spcPct val="90000"/>
              </a:lnSpc>
              <a:spcBef>
                <a:spcPts val="1000"/>
              </a:spcBef>
              <a:spcAft>
                <a:spcPts val="0"/>
              </a:spcAft>
              <a:buClr>
                <a:schemeClr val="dk1"/>
              </a:buClr>
              <a:buSzPts val="2800"/>
              <a:buChar char="•"/>
              <a:defRPr sz="2800">
                <a:latin typeface="Lato"/>
                <a:ea typeface="Lato"/>
                <a:cs typeface="Lato"/>
                <a:sym typeface="Lato"/>
              </a:defRPr>
            </a:lvl1pPr>
            <a:lvl2pPr marL="914400" lvl="1" indent="-381000" algn="l" rtl="0">
              <a:lnSpc>
                <a:spcPct val="90000"/>
              </a:lnSpc>
              <a:spcBef>
                <a:spcPts val="500"/>
              </a:spcBef>
              <a:spcAft>
                <a:spcPts val="0"/>
              </a:spcAft>
              <a:buClr>
                <a:schemeClr val="dk1"/>
              </a:buClr>
              <a:buSzPts val="2400"/>
              <a:buFont typeface="Cambria"/>
              <a:buChar char="-"/>
              <a:defRPr sz="2400">
                <a:latin typeface="Lato"/>
                <a:ea typeface="Lato"/>
                <a:cs typeface="Lato"/>
                <a:sym typeface="Lato"/>
              </a:defRPr>
            </a:lvl2pPr>
            <a:lvl3pPr marL="1371600" lvl="2" indent="-355600" algn="l" rtl="0">
              <a:lnSpc>
                <a:spcPct val="90000"/>
              </a:lnSpc>
              <a:spcBef>
                <a:spcPts val="500"/>
              </a:spcBef>
              <a:spcAft>
                <a:spcPts val="0"/>
              </a:spcAft>
              <a:buClr>
                <a:schemeClr val="dk1"/>
              </a:buClr>
              <a:buSzPts val="2000"/>
              <a:buChar char="•"/>
              <a:defRPr sz="2000">
                <a:latin typeface="Lato"/>
                <a:ea typeface="Lato"/>
                <a:cs typeface="Lato"/>
                <a:sym typeface="Lato"/>
              </a:defRPr>
            </a:lvl3pPr>
            <a:lvl4pPr marL="1828800" lvl="3" indent="-355600" algn="l" rtl="0">
              <a:lnSpc>
                <a:spcPct val="90000"/>
              </a:lnSpc>
              <a:spcBef>
                <a:spcPts val="500"/>
              </a:spcBef>
              <a:spcAft>
                <a:spcPts val="0"/>
              </a:spcAft>
              <a:buClr>
                <a:schemeClr val="dk1"/>
              </a:buClr>
              <a:buSzPts val="2000"/>
              <a:buChar char="•"/>
              <a:defRPr sz="2000">
                <a:latin typeface="Lato"/>
                <a:ea typeface="Lato"/>
                <a:cs typeface="Lato"/>
                <a:sym typeface="Lato"/>
              </a:defRPr>
            </a:lvl4pPr>
            <a:lvl5pPr marL="2286000" lvl="4" indent="-355600" algn="l" rtl="0">
              <a:lnSpc>
                <a:spcPct val="90000"/>
              </a:lnSpc>
              <a:spcBef>
                <a:spcPts val="500"/>
              </a:spcBef>
              <a:spcAft>
                <a:spcPts val="0"/>
              </a:spcAft>
              <a:buClr>
                <a:schemeClr val="dk1"/>
              </a:buClr>
              <a:buSzPts val="2000"/>
              <a:buChar char="•"/>
              <a:defRPr sz="2000">
                <a:latin typeface="Lato"/>
                <a:ea typeface="Lato"/>
                <a:cs typeface="Lato"/>
                <a:sym typeface="Lato"/>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4" name="Google Shape;144;p28"/>
          <p:cNvSpPr txBox="1"/>
          <p:nvPr/>
        </p:nvSpPr>
        <p:spPr>
          <a:xfrm>
            <a:off x="7977054" y="6355715"/>
            <a:ext cx="990600" cy="36520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 sz="1400" b="0" i="0" u="none" strike="noStrike" cap="none">
                <a:solidFill>
                  <a:srgbClr val="888888"/>
                </a:solidFill>
                <a:latin typeface="Lato"/>
                <a:ea typeface="Lato"/>
                <a:cs typeface="Lato"/>
                <a:sym typeface="Lato"/>
              </a:rPr>
              <a:pPr marL="0" marR="0" lvl="0" indent="0" algn="r" rtl="0">
                <a:spcBef>
                  <a:spcPts val="0"/>
                </a:spcBef>
                <a:spcAft>
                  <a:spcPts val="0"/>
                </a:spcAft>
                <a:buNone/>
              </a:pPr>
              <a:t>‹#›</a:t>
            </a:fld>
            <a:endParaRPr sz="2000" b="0" i="0" u="none" strike="noStrike" cap="none">
              <a:solidFill>
                <a:srgbClr val="888888"/>
              </a:solidFill>
              <a:latin typeface="Lato"/>
              <a:ea typeface="Lato"/>
              <a:cs typeface="Lato"/>
              <a:sym typeface="Lato"/>
            </a:endParaRPr>
          </a:p>
        </p:txBody>
      </p:sp>
      <p:pic>
        <p:nvPicPr>
          <p:cNvPr id="145" name="Google Shape;145;p28" descr="safari.png"/>
          <p:cNvPicPr preferRelativeResize="0"/>
          <p:nvPr/>
        </p:nvPicPr>
        <p:blipFill rotWithShape="1">
          <a:blip r:embed="rId2">
            <a:alphaModFix/>
          </a:blip>
          <a:srcRect/>
          <a:stretch/>
        </p:blipFill>
        <p:spPr>
          <a:xfrm>
            <a:off x="189560" y="6413144"/>
            <a:ext cx="810090" cy="312523"/>
          </a:xfrm>
          <a:prstGeom prst="rect">
            <a:avLst/>
          </a:prstGeom>
          <a:noFill/>
          <a:ln>
            <a:noFill/>
          </a:ln>
        </p:spPr>
      </p:pic>
      <p:cxnSp>
        <p:nvCxnSpPr>
          <p:cNvPr id="146" name="Google Shape;146;p28"/>
          <p:cNvCxnSpPr/>
          <p:nvPr/>
        </p:nvCxnSpPr>
        <p:spPr>
          <a:xfrm>
            <a:off x="117021" y="831499"/>
            <a:ext cx="8894700" cy="0"/>
          </a:xfrm>
          <a:prstGeom prst="straightConnector1">
            <a:avLst/>
          </a:prstGeom>
          <a:noFill/>
          <a:ln w="28575" cap="flat" cmpd="sng">
            <a:solidFill>
              <a:srgbClr val="D8D8D8"/>
            </a:solidFill>
            <a:prstDash val="solid"/>
            <a:miter lim="800000"/>
            <a:headEnd type="none" w="sm" len="sm"/>
            <a:tailEnd type="none" w="sm" len="sm"/>
          </a:ln>
        </p:spPr>
      </p:cxnSp>
    </p:spTree>
    <p:extLst>
      <p:ext uri="{BB962C8B-B14F-4D97-AF65-F5344CB8AC3E}">
        <p14:creationId xmlns:p14="http://schemas.microsoft.com/office/powerpoint/2010/main" val="3610688242"/>
      </p:ext>
    </p:extLst>
  </p:cSld>
  <p:clrMapOvr>
    <a:masterClrMapping/>
  </p:clrMapOvr>
  <p:hf sldNum="0" hdr="0" ftr="0" dt="0"/>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7"/>
        <p:cNvGrpSpPr/>
        <p:nvPr/>
      </p:nvGrpSpPr>
      <p:grpSpPr>
        <a:xfrm>
          <a:off x="0" y="0"/>
          <a:ext cx="0" cy="0"/>
          <a:chOff x="0" y="0"/>
          <a:chExt cx="0" cy="0"/>
        </a:xfrm>
      </p:grpSpPr>
    </p:spTree>
    <p:extLst>
      <p:ext uri="{BB962C8B-B14F-4D97-AF65-F5344CB8AC3E}">
        <p14:creationId xmlns:p14="http://schemas.microsoft.com/office/powerpoint/2010/main" val="1727473145"/>
      </p:ext>
    </p:extLst>
  </p:cSld>
  <p:clrMapOvr>
    <a:masterClrMapping/>
  </p:clrMapOvr>
  <p:hf sldNum="0" hdr="0" ftr="0" dt="0"/>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4"/>
        <p:cNvGrpSpPr/>
        <p:nvPr/>
      </p:nvGrpSpPr>
      <p:grpSpPr>
        <a:xfrm>
          <a:off x="0" y="0"/>
          <a:ext cx="0" cy="0"/>
          <a:chOff x="0" y="0"/>
          <a:chExt cx="0" cy="0"/>
        </a:xfrm>
      </p:grpSpPr>
      <p:sp>
        <p:nvSpPr>
          <p:cNvPr id="155" name="Google Shape;155;p31"/>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31"/>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7" name="Google Shape;157;p31"/>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8" name="Google Shape;158;p31"/>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9" name="Google Shape;159;p31"/>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6146528"/>
      </p:ext>
    </p:extLst>
  </p:cSld>
  <p:clrMapOvr>
    <a:masterClrMapping/>
  </p:clrMapOvr>
  <p:hf sldNum="0" hdr="0" ftr="0" dt="0"/>
</p:sldLayout>
</file>

<file path=ppt/slideLayouts/slideLayout9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9893339"/>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145227514"/>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48183153"/>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10/24/22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70171218"/>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10/24/22</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65220496"/>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10/24/22</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09660037"/>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10/24/22</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2231495"/>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10/24/22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5560310"/>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10/24/22</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44798555"/>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59268827"/>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10/24/22</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691603956"/>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7634091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6133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0102417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10/24/22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7381618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10/24/22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3804277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10/24/22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7383460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10/24/22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86258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10/24/22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3589702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10/24/22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267418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660180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8559476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862983386"/>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2088737804"/>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919698269"/>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4249969419"/>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4404713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1215143481"/>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470574404"/>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674342937"/>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29409182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143844513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1453484629"/>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78339259"/>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1368253"/>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79206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1440937"/>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482864"/>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23738"/>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9021301"/>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1597544"/>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0031608"/>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0842604"/>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5751211"/>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8580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25077291"/>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920010822"/>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4103998078"/>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749112868"/>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135372309"/>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1532744262"/>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2038879376"/>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102853564"/>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3350566870"/>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280765019"/>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3420058119"/>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86619212"/>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865291627"/>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815976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457702"/>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69734334"/>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10/24/22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4984619"/>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10/24/22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0602456"/>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10/24/22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631093"/>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10/24/22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32529959"/>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10/24/22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0613"/>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10/24/22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6189381"/>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0317040"/>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0586060"/>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208557"/>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75615101"/>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4523507"/>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5029251"/>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4593"/>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3409430"/>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966C45-5116-0A45-A791-A6553C6E25ED}"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517620879"/>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A244DF-D368-BA47-B6EB-EDA44C072B34}"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82506405"/>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47F750-DCED-674B-A358-D6F087F8B78E}"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241235549"/>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2767DF-ADE1-114E-BF5F-472C11C13A7E}" type="datetime1">
              <a:rPr lang="en-US" smtClean="0"/>
              <a:t>10/24/22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1014577"/>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5B6E05-2989-034A-8463-96AC875A570A}" type="datetime1">
              <a:rPr lang="en-US" smtClean="0"/>
              <a:t>10/24/22</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323710123"/>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F26A5-9A1E-164E-A536-C43CF41F2EA7}" type="datetime1">
              <a:rPr lang="en-US" smtClean="0"/>
              <a:t>10/24/22</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919634321"/>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F524B-BC97-0E4A-9813-E00CF4939917}" type="datetime1">
              <a:rPr lang="en-US" smtClean="0"/>
              <a:t>10/24/22</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50082319"/>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95BAC-6D1D-2546-8E5E-F4E62E7F6FDF}" type="datetime1">
              <a:rPr lang="en-US" smtClean="0"/>
              <a:t>10/24/22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697921389"/>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130CD9-5DB9-4D4C-B9F8-360C7ABF92B4}" type="datetime1">
              <a:rPr lang="en-US" smtClean="0"/>
              <a:t>10/24/22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36310980"/>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845F38-B3BE-C747-A907-0F5D4C362283}"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144462877"/>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D059B5-99C9-3B42-A953-0581646B9FF8}"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1376242333"/>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Graphic 6">
            <a:extLst>
              <a:ext uri="{FF2B5EF4-FFF2-40B4-BE49-F238E27FC236}">
                <a16:creationId xmlns:a16="http://schemas.microsoft.com/office/drawing/2014/main" id="{ADB56874-CBEE-477D-88E2-7C335B4ADD93}"/>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376937541"/>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742861"/>
          </a:xfrm>
          <a:solidFill>
            <a:schemeClr val="tx1">
              <a:lumMod val="65000"/>
              <a:lumOff val="35000"/>
            </a:schemeClr>
          </a:solidFill>
        </p:spPr>
        <p:txBody>
          <a:bodyPr/>
          <a:lstStyle>
            <a:lvl1pPr>
              <a:defRPr b="1">
                <a:solidFill>
                  <a:srgbClr val="91C9F7"/>
                </a:solidFill>
              </a:defRPr>
            </a:lvl1pPr>
          </a:lstStyle>
          <a:p>
            <a:r>
              <a:rPr lang="en-US" dirty="0"/>
              <a:t>Click to edit Master title style</a:t>
            </a:r>
          </a:p>
        </p:txBody>
      </p:sp>
      <p:sp>
        <p:nvSpPr>
          <p:cNvPr id="3" name="Content Placeholder 2"/>
          <p:cNvSpPr>
            <a:spLocks noGrp="1"/>
          </p:cNvSpPr>
          <p:nvPr>
            <p:ph idx="1"/>
          </p:nvPr>
        </p:nvSpPr>
        <p:spPr>
          <a:xfrm>
            <a:off x="152400" y="1253330"/>
            <a:ext cx="8839200" cy="48426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Slide Number Placeholder 5">
            <a:extLst>
              <a:ext uri="{FF2B5EF4-FFF2-40B4-BE49-F238E27FC236}">
                <a16:creationId xmlns:a16="http://schemas.microsoft.com/office/drawing/2014/main" id="{A051F504-DFD3-4983-A334-FD154A78D5BD}"/>
              </a:ext>
            </a:extLst>
          </p:cNvPr>
          <p:cNvSpPr txBox="1">
            <a:spLocks/>
          </p:cNvSpPr>
          <p:nvPr userDrawn="1"/>
        </p:nvSpPr>
        <p:spPr>
          <a:xfrm>
            <a:off x="8229600" y="6355717"/>
            <a:ext cx="685800" cy="365125"/>
          </a:xfrm>
          <a:prstGeom prst="rect">
            <a:avLst/>
          </a:prstGeom>
        </p:spPr>
        <p:txBody>
          <a:bodyPr vert="horz" lIns="68580" tIns="34290" rIns="68580" bIns="3429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500" smtClean="0"/>
              <a:pPr/>
              <a:t>‹#›</a:t>
            </a:fld>
            <a:endParaRPr lang="en-US" sz="1500" dirty="0"/>
          </a:p>
        </p:txBody>
      </p:sp>
      <p:pic>
        <p:nvPicPr>
          <p:cNvPr id="8" name="Graphic 7">
            <a:extLst>
              <a:ext uri="{FF2B5EF4-FFF2-40B4-BE49-F238E27FC236}">
                <a16:creationId xmlns:a16="http://schemas.microsoft.com/office/drawing/2014/main" id="{EBAB07A6-6F80-47FF-97DF-29D1F7ADBA94}"/>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925018677"/>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897968607"/>
      </p:ext>
    </p:extLst>
  </p:cSld>
  <p:clrMapOvr>
    <a:masterClrMapping/>
  </p:clrMapOvr>
  <p:hf hdr="0" ftr="0" dt="0"/>
</p:sldLayout>
</file>

<file path=ppt/slideLayouts/slideLayout10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9047620"/>
      </p:ext>
    </p:extLst>
  </p:cSld>
  <p:clrMapOvr>
    <a:masterClrMapping/>
  </p:clrMapOvr>
  <p:hf hdr="0" ftr="0" dt="0"/>
</p:sldLayout>
</file>

<file path=ppt/slideLayouts/slideLayout10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618918061"/>
      </p:ext>
    </p:extLst>
  </p:cSld>
  <p:clrMapOvr>
    <a:masterClrMapping/>
  </p:clrMapOvr>
  <p:hf hdr="0" ftr="0" dt="0"/>
</p:sldLayout>
</file>

<file path=ppt/slideLayouts/slideLayout10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853996788"/>
      </p:ext>
    </p:extLst>
  </p:cSld>
  <p:clrMapOvr>
    <a:masterClrMapping/>
  </p:clrMapOvr>
  <p:hf hdr="0" ftr="0" dt="0"/>
</p:sldLayout>
</file>

<file path=ppt/slideLayouts/slideLayout10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731473368"/>
      </p:ext>
    </p:extLst>
  </p:cSld>
  <p:clrMapOvr>
    <a:masterClrMapping/>
  </p:clrMapOvr>
  <p:hf hdr="0" ftr="0" dt="0"/>
</p:sldLayout>
</file>

<file path=ppt/slideLayouts/slideLayout10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4851700"/>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3942969"/>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2823390141"/>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368134148"/>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198790"/>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3200" b="1">
                <a:solidFill>
                  <a:schemeClr val="accent5">
                    <a:lumMod val="75000"/>
                  </a:schemeClr>
                </a:solidFill>
                <a:latin typeface="Cambria" panose="02040503050406030204" pitchFamily="18" charset="0"/>
              </a:defRPr>
            </a:lvl1pPr>
          </a:lstStyle>
          <a:p>
            <a:r>
              <a:rPr lang="en-US"/>
              <a:t>Click to edit Master title style</a:t>
            </a:r>
          </a:p>
        </p:txBody>
      </p:sp>
      <p:sp>
        <p:nvSpPr>
          <p:cNvPr id="3" name="Content Placeholder 2"/>
          <p:cNvSpPr>
            <a:spLocks noGrp="1"/>
          </p:cNvSpPr>
          <p:nvPr>
            <p:ph idx="1"/>
          </p:nvPr>
        </p:nvSpPr>
        <p:spPr>
          <a:xfrm>
            <a:off x="75991" y="770468"/>
            <a:ext cx="8987622" cy="5585248"/>
          </a:xfrm>
          <a:prstGeom prst="rect">
            <a:avLst/>
          </a:prstGeom>
        </p:spPr>
        <p:txBody>
          <a:bodyPr/>
          <a:lstStyle>
            <a:lvl1pPr marL="133350" indent="-133350">
              <a:tabLst/>
              <a:defRPr sz="2400">
                <a:latin typeface="Cambria" panose="02040503050406030204" pitchFamily="18" charset="0"/>
              </a:defRPr>
            </a:lvl1pPr>
            <a:lvl2pPr marL="311150" indent="-133350">
              <a:buFont typeface="Cambria" panose="02040503050406030204" pitchFamily="18" charset="0"/>
              <a:buChar char="-"/>
              <a:tabLst/>
              <a:defRPr sz="2000">
                <a:latin typeface="Cambria" panose="02040503050406030204" pitchFamily="18" charset="0"/>
              </a:defRPr>
            </a:lvl2pPr>
            <a:lvl3pPr marL="533400" indent="-177800">
              <a:tabLst/>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625145690"/>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DFBE31-050A-2941-8B76-6A2EADBBA8A1}"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4133548921"/>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705EB5-98E7-5445-8CCC-518F9D994E32}"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166772080"/>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ED593F-4265-D84C-B551-CD91FF2532D7}"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759773622"/>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54BF0C-5607-8C47-AFF1-CCFFB2A677FB}" type="datetime1">
              <a:rPr lang="en-US" smtClean="0"/>
              <a:t>10/24/22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04431521"/>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7F517D-B9C4-7B4E-83B8-092B95C1F753}" type="datetime1">
              <a:rPr lang="en-US" smtClean="0"/>
              <a:t>10/24/22</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524358683"/>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01C834-04D7-E949-800C-EF01A932F9D2}" type="datetime1">
              <a:rPr lang="en-US" smtClean="0"/>
              <a:t>10/24/22</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0057133"/>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A80E-B6EF-3549-BA47-701E0FBC5CC2}" type="datetime1">
              <a:rPr lang="en-US" smtClean="0"/>
              <a:t>10/24/22</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85526483"/>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0507F8-32BA-574E-A10A-117D7F1BF053}" type="datetime1">
              <a:rPr lang="en-US" smtClean="0"/>
              <a:t>10/24/22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158397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AD1FC4-C2A9-9C4D-8814-9647B2B6EC5E}" type="datetime1">
              <a:rPr lang="en-US" smtClean="0"/>
              <a:t>10/24/22</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27887529"/>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E2C457-A765-A444-ADAE-B5BD1A64456D}"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1991602140"/>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F1BE005-91FD-9B44-A92B-96D48FC98937}" type="datetime1">
              <a:rPr lang="en-US" smtClean="0"/>
              <a:t>10/24/22</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977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image" Target="../media/image1.png"/></Relationships>
</file>

<file path=ppt/slideMasters/_rels/slideMaster26.xml.rels><?xml version="1.0" encoding="UTF-8" standalone="yes"?>
<Relationships xmlns="http://schemas.openxmlformats.org/package/2006/relationships"><Relationship Id="rId8"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5" Type="http://schemas.openxmlformats.org/officeDocument/2006/relationships/slideLayout" Target="../slideLayouts/slideLayout275.xml"/><Relationship Id="rId4"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1.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7.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image" Target="../media/image1.png"/><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8.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image" Target="../media/image1.png"/><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9.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theme" Target="../theme/theme30.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slideLayout" Target="../slideLayouts/slideLayout322.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image" Target="../media/image1.png"/><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1.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2.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13" Type="http://schemas.openxmlformats.org/officeDocument/2006/relationships/image" Target="../media/image1.png"/><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4.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4.xml"/><Relationship Id="rId13" Type="http://schemas.openxmlformats.org/officeDocument/2006/relationships/image" Target="../media/image1.png"/><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5.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5.xml"/><Relationship Id="rId13" Type="http://schemas.openxmlformats.org/officeDocument/2006/relationships/image" Target="../media/image1.png"/><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6.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image" Target="../media/image1.png"/><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7.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7.xml"/><Relationship Id="rId13" Type="http://schemas.openxmlformats.org/officeDocument/2006/relationships/theme" Target="../theme/theme38.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slideLayout" Target="../slideLayouts/slideLayout411.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theme" Target="../theme/theme43.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4.xml"/><Relationship Id="rId13" Type="http://schemas.openxmlformats.org/officeDocument/2006/relationships/image" Target="../media/image1.png"/><Relationship Id="rId3" Type="http://schemas.openxmlformats.org/officeDocument/2006/relationships/slideLayout" Target="../slideLayouts/slideLayout469.xml"/><Relationship Id="rId7" Type="http://schemas.openxmlformats.org/officeDocument/2006/relationships/slideLayout" Target="../slideLayouts/slideLayout473.xml"/><Relationship Id="rId12" Type="http://schemas.openxmlformats.org/officeDocument/2006/relationships/theme" Target="../theme/theme44.xml"/><Relationship Id="rId2" Type="http://schemas.openxmlformats.org/officeDocument/2006/relationships/slideLayout" Target="../slideLayouts/slideLayout468.xml"/><Relationship Id="rId1" Type="http://schemas.openxmlformats.org/officeDocument/2006/relationships/slideLayout" Target="../slideLayouts/slideLayout467.xml"/><Relationship Id="rId6" Type="http://schemas.openxmlformats.org/officeDocument/2006/relationships/slideLayout" Target="../slideLayouts/slideLayout472.xml"/><Relationship Id="rId11" Type="http://schemas.openxmlformats.org/officeDocument/2006/relationships/slideLayout" Target="../slideLayouts/slideLayout477.xml"/><Relationship Id="rId5" Type="http://schemas.openxmlformats.org/officeDocument/2006/relationships/slideLayout" Target="../slideLayouts/slideLayout471.xml"/><Relationship Id="rId10" Type="http://schemas.openxmlformats.org/officeDocument/2006/relationships/slideLayout" Target="../slideLayouts/slideLayout476.xml"/><Relationship Id="rId4" Type="http://schemas.openxmlformats.org/officeDocument/2006/relationships/slideLayout" Target="../slideLayouts/slideLayout470.xml"/><Relationship Id="rId9" Type="http://schemas.openxmlformats.org/officeDocument/2006/relationships/slideLayout" Target="../slideLayouts/slideLayout47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5.xml"/><Relationship Id="rId13" Type="http://schemas.openxmlformats.org/officeDocument/2006/relationships/image" Target="../media/image1.png"/><Relationship Id="rId3" Type="http://schemas.openxmlformats.org/officeDocument/2006/relationships/slideLayout" Target="../slideLayouts/slideLayout480.xml"/><Relationship Id="rId7" Type="http://schemas.openxmlformats.org/officeDocument/2006/relationships/slideLayout" Target="../slideLayouts/slideLayout484.xml"/><Relationship Id="rId12" Type="http://schemas.openxmlformats.org/officeDocument/2006/relationships/theme" Target="../theme/theme45.xml"/><Relationship Id="rId2" Type="http://schemas.openxmlformats.org/officeDocument/2006/relationships/slideLayout" Target="../slideLayouts/slideLayout479.xml"/><Relationship Id="rId1" Type="http://schemas.openxmlformats.org/officeDocument/2006/relationships/slideLayout" Target="../slideLayouts/slideLayout478.xml"/><Relationship Id="rId6" Type="http://schemas.openxmlformats.org/officeDocument/2006/relationships/slideLayout" Target="../slideLayouts/slideLayout483.xml"/><Relationship Id="rId11" Type="http://schemas.openxmlformats.org/officeDocument/2006/relationships/slideLayout" Target="../slideLayouts/slideLayout488.xml"/><Relationship Id="rId5" Type="http://schemas.openxmlformats.org/officeDocument/2006/relationships/slideLayout" Target="../slideLayouts/slideLayout482.xml"/><Relationship Id="rId10" Type="http://schemas.openxmlformats.org/officeDocument/2006/relationships/slideLayout" Target="../slideLayouts/slideLayout487.xml"/><Relationship Id="rId4" Type="http://schemas.openxmlformats.org/officeDocument/2006/relationships/slideLayout" Target="../slideLayouts/slideLayout481.xml"/><Relationship Id="rId9" Type="http://schemas.openxmlformats.org/officeDocument/2006/relationships/slideLayout" Target="../slideLayouts/slideLayout48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6.xml"/><Relationship Id="rId13" Type="http://schemas.openxmlformats.org/officeDocument/2006/relationships/theme" Target="../theme/theme46.xml"/><Relationship Id="rId3" Type="http://schemas.openxmlformats.org/officeDocument/2006/relationships/slideLayout" Target="../slideLayouts/slideLayout491.xml"/><Relationship Id="rId7" Type="http://schemas.openxmlformats.org/officeDocument/2006/relationships/slideLayout" Target="../slideLayouts/slideLayout495.xml"/><Relationship Id="rId12" Type="http://schemas.openxmlformats.org/officeDocument/2006/relationships/slideLayout" Target="../slideLayouts/slideLayout500.xml"/><Relationship Id="rId2" Type="http://schemas.openxmlformats.org/officeDocument/2006/relationships/slideLayout" Target="../slideLayouts/slideLayout490.xml"/><Relationship Id="rId1" Type="http://schemas.openxmlformats.org/officeDocument/2006/relationships/slideLayout" Target="../slideLayouts/slideLayout489.xml"/><Relationship Id="rId6" Type="http://schemas.openxmlformats.org/officeDocument/2006/relationships/slideLayout" Target="../slideLayouts/slideLayout494.xml"/><Relationship Id="rId11" Type="http://schemas.openxmlformats.org/officeDocument/2006/relationships/slideLayout" Target="../slideLayouts/slideLayout499.xml"/><Relationship Id="rId5" Type="http://schemas.openxmlformats.org/officeDocument/2006/relationships/slideLayout" Target="../slideLayouts/slideLayout493.xml"/><Relationship Id="rId10" Type="http://schemas.openxmlformats.org/officeDocument/2006/relationships/slideLayout" Target="../slideLayouts/slideLayout498.xml"/><Relationship Id="rId4" Type="http://schemas.openxmlformats.org/officeDocument/2006/relationships/slideLayout" Target="../slideLayouts/slideLayout492.xml"/><Relationship Id="rId9" Type="http://schemas.openxmlformats.org/officeDocument/2006/relationships/slideLayout" Target="../slideLayouts/slideLayout49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13" Type="http://schemas.openxmlformats.org/officeDocument/2006/relationships/image" Target="../media/image1.png"/><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theme" Target="../theme/theme49.xml"/><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slideLayout" Target="../slideLayouts/slideLayout534.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 Id="rId14" Type="http://schemas.openxmlformats.org/officeDocument/2006/relationships/image" Target="../media/image1.png"/></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2.xml"/><Relationship Id="rId13" Type="http://schemas.openxmlformats.org/officeDocument/2006/relationships/image" Target="../media/image1.png"/><Relationship Id="rId3" Type="http://schemas.openxmlformats.org/officeDocument/2006/relationships/slideLayout" Target="../slideLayouts/slideLayout537.xml"/><Relationship Id="rId7" Type="http://schemas.openxmlformats.org/officeDocument/2006/relationships/slideLayout" Target="../slideLayouts/slideLayout541.xml"/><Relationship Id="rId12" Type="http://schemas.openxmlformats.org/officeDocument/2006/relationships/theme" Target="../theme/theme50.xml"/><Relationship Id="rId2" Type="http://schemas.openxmlformats.org/officeDocument/2006/relationships/slideLayout" Target="../slideLayouts/slideLayout536.xml"/><Relationship Id="rId1" Type="http://schemas.openxmlformats.org/officeDocument/2006/relationships/slideLayout" Target="../slideLayouts/slideLayout535.xml"/><Relationship Id="rId6" Type="http://schemas.openxmlformats.org/officeDocument/2006/relationships/slideLayout" Target="../slideLayouts/slideLayout540.xml"/><Relationship Id="rId11" Type="http://schemas.openxmlformats.org/officeDocument/2006/relationships/slideLayout" Target="../slideLayouts/slideLayout545.xml"/><Relationship Id="rId5" Type="http://schemas.openxmlformats.org/officeDocument/2006/relationships/slideLayout" Target="../slideLayouts/slideLayout539.xml"/><Relationship Id="rId10" Type="http://schemas.openxmlformats.org/officeDocument/2006/relationships/slideLayout" Target="../slideLayouts/slideLayout544.xml"/><Relationship Id="rId4" Type="http://schemas.openxmlformats.org/officeDocument/2006/relationships/slideLayout" Target="../slideLayouts/slideLayout538.xml"/><Relationship Id="rId9" Type="http://schemas.openxmlformats.org/officeDocument/2006/relationships/slideLayout" Target="../slideLayouts/slideLayout543.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3.xml"/><Relationship Id="rId13" Type="http://schemas.openxmlformats.org/officeDocument/2006/relationships/image" Target="../media/image1.png"/><Relationship Id="rId3" Type="http://schemas.openxmlformats.org/officeDocument/2006/relationships/slideLayout" Target="../slideLayouts/slideLayout548.xml"/><Relationship Id="rId7" Type="http://schemas.openxmlformats.org/officeDocument/2006/relationships/slideLayout" Target="../slideLayouts/slideLayout552.xml"/><Relationship Id="rId12" Type="http://schemas.openxmlformats.org/officeDocument/2006/relationships/theme" Target="../theme/theme51.xml"/><Relationship Id="rId2" Type="http://schemas.openxmlformats.org/officeDocument/2006/relationships/slideLayout" Target="../slideLayouts/slideLayout547.xml"/><Relationship Id="rId1" Type="http://schemas.openxmlformats.org/officeDocument/2006/relationships/slideLayout" Target="../slideLayouts/slideLayout546.xml"/><Relationship Id="rId6" Type="http://schemas.openxmlformats.org/officeDocument/2006/relationships/slideLayout" Target="../slideLayouts/slideLayout551.xml"/><Relationship Id="rId11" Type="http://schemas.openxmlformats.org/officeDocument/2006/relationships/slideLayout" Target="../slideLayouts/slideLayout556.xml"/><Relationship Id="rId5" Type="http://schemas.openxmlformats.org/officeDocument/2006/relationships/slideLayout" Target="../slideLayouts/slideLayout550.xml"/><Relationship Id="rId10" Type="http://schemas.openxmlformats.org/officeDocument/2006/relationships/slideLayout" Target="../slideLayouts/slideLayout555.xml"/><Relationship Id="rId4" Type="http://schemas.openxmlformats.org/officeDocument/2006/relationships/slideLayout" Target="../slideLayouts/slideLayout549.xml"/><Relationship Id="rId9" Type="http://schemas.openxmlformats.org/officeDocument/2006/relationships/slideLayout" Target="../slideLayouts/slideLayout554.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4.xml"/><Relationship Id="rId13" Type="http://schemas.openxmlformats.org/officeDocument/2006/relationships/image" Target="../media/image1.png"/><Relationship Id="rId3" Type="http://schemas.openxmlformats.org/officeDocument/2006/relationships/slideLayout" Target="../slideLayouts/slideLayout559.xml"/><Relationship Id="rId7" Type="http://schemas.openxmlformats.org/officeDocument/2006/relationships/slideLayout" Target="../slideLayouts/slideLayout563.xml"/><Relationship Id="rId12" Type="http://schemas.openxmlformats.org/officeDocument/2006/relationships/theme" Target="../theme/theme52.xml"/><Relationship Id="rId2" Type="http://schemas.openxmlformats.org/officeDocument/2006/relationships/slideLayout" Target="../slideLayouts/slideLayout558.xml"/><Relationship Id="rId1" Type="http://schemas.openxmlformats.org/officeDocument/2006/relationships/slideLayout" Target="../slideLayouts/slideLayout557.xml"/><Relationship Id="rId6" Type="http://schemas.openxmlformats.org/officeDocument/2006/relationships/slideLayout" Target="../slideLayouts/slideLayout562.xml"/><Relationship Id="rId11" Type="http://schemas.openxmlformats.org/officeDocument/2006/relationships/slideLayout" Target="../slideLayouts/slideLayout567.xml"/><Relationship Id="rId5" Type="http://schemas.openxmlformats.org/officeDocument/2006/relationships/slideLayout" Target="../slideLayouts/slideLayout561.xml"/><Relationship Id="rId10" Type="http://schemas.openxmlformats.org/officeDocument/2006/relationships/slideLayout" Target="../slideLayouts/slideLayout566.xml"/><Relationship Id="rId4" Type="http://schemas.openxmlformats.org/officeDocument/2006/relationships/slideLayout" Target="../slideLayouts/slideLayout560.xml"/><Relationship Id="rId9" Type="http://schemas.openxmlformats.org/officeDocument/2006/relationships/slideLayout" Target="../slideLayouts/slideLayout565.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5.xml"/><Relationship Id="rId13" Type="http://schemas.openxmlformats.org/officeDocument/2006/relationships/theme" Target="../theme/theme53.xml"/><Relationship Id="rId3" Type="http://schemas.openxmlformats.org/officeDocument/2006/relationships/slideLayout" Target="../slideLayouts/slideLayout570.xml"/><Relationship Id="rId7" Type="http://schemas.openxmlformats.org/officeDocument/2006/relationships/slideLayout" Target="../slideLayouts/slideLayout574.xml"/><Relationship Id="rId12" Type="http://schemas.openxmlformats.org/officeDocument/2006/relationships/slideLayout" Target="../slideLayouts/slideLayout579.xml"/><Relationship Id="rId2" Type="http://schemas.openxmlformats.org/officeDocument/2006/relationships/slideLayout" Target="../slideLayouts/slideLayout569.xml"/><Relationship Id="rId1" Type="http://schemas.openxmlformats.org/officeDocument/2006/relationships/slideLayout" Target="../slideLayouts/slideLayout568.xml"/><Relationship Id="rId6" Type="http://schemas.openxmlformats.org/officeDocument/2006/relationships/slideLayout" Target="../slideLayouts/slideLayout573.xml"/><Relationship Id="rId11" Type="http://schemas.openxmlformats.org/officeDocument/2006/relationships/slideLayout" Target="../slideLayouts/slideLayout578.xml"/><Relationship Id="rId5" Type="http://schemas.openxmlformats.org/officeDocument/2006/relationships/slideLayout" Target="../slideLayouts/slideLayout572.xml"/><Relationship Id="rId10" Type="http://schemas.openxmlformats.org/officeDocument/2006/relationships/slideLayout" Target="../slideLayouts/slideLayout577.xml"/><Relationship Id="rId4" Type="http://schemas.openxmlformats.org/officeDocument/2006/relationships/slideLayout" Target="../slideLayouts/slideLayout571.xml"/><Relationship Id="rId9" Type="http://schemas.openxmlformats.org/officeDocument/2006/relationships/slideLayout" Target="../slideLayouts/slideLayout57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7.xml"/><Relationship Id="rId13" Type="http://schemas.openxmlformats.org/officeDocument/2006/relationships/image" Target="../media/image1.png"/><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4.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image" Target="../media/image1.png"/><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theme" Target="../theme/theme55.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0" Type="http://schemas.openxmlformats.org/officeDocument/2006/relationships/slideLayout" Target="../slideLayouts/slideLayout600.xml"/><Relationship Id="rId4" Type="http://schemas.openxmlformats.org/officeDocument/2006/relationships/slideLayout" Target="../slideLayouts/slideLayout594.xml"/><Relationship Id="rId9" Type="http://schemas.openxmlformats.org/officeDocument/2006/relationships/slideLayout" Target="../slideLayouts/slideLayout59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09.xml"/><Relationship Id="rId13" Type="http://schemas.openxmlformats.org/officeDocument/2006/relationships/theme" Target="../theme/theme56.xml"/><Relationship Id="rId3" Type="http://schemas.openxmlformats.org/officeDocument/2006/relationships/slideLayout" Target="../slideLayouts/slideLayout604.xml"/><Relationship Id="rId7" Type="http://schemas.openxmlformats.org/officeDocument/2006/relationships/slideLayout" Target="../slideLayouts/slideLayout608.xml"/><Relationship Id="rId12" Type="http://schemas.openxmlformats.org/officeDocument/2006/relationships/slideLayout" Target="../slideLayouts/slideLayout613.xml"/><Relationship Id="rId2" Type="http://schemas.openxmlformats.org/officeDocument/2006/relationships/slideLayout" Target="../slideLayouts/slideLayout603.xml"/><Relationship Id="rId1" Type="http://schemas.openxmlformats.org/officeDocument/2006/relationships/slideLayout" Target="../slideLayouts/slideLayout602.xml"/><Relationship Id="rId6" Type="http://schemas.openxmlformats.org/officeDocument/2006/relationships/slideLayout" Target="../slideLayouts/slideLayout607.xml"/><Relationship Id="rId11" Type="http://schemas.openxmlformats.org/officeDocument/2006/relationships/slideLayout" Target="../slideLayouts/slideLayout612.xml"/><Relationship Id="rId5" Type="http://schemas.openxmlformats.org/officeDocument/2006/relationships/slideLayout" Target="../slideLayouts/slideLayout606.xml"/><Relationship Id="rId10" Type="http://schemas.openxmlformats.org/officeDocument/2006/relationships/slideLayout" Target="../slideLayouts/slideLayout611.xml"/><Relationship Id="rId4" Type="http://schemas.openxmlformats.org/officeDocument/2006/relationships/slideLayout" Target="../slideLayouts/slideLayout605.xml"/><Relationship Id="rId9" Type="http://schemas.openxmlformats.org/officeDocument/2006/relationships/slideLayout" Target="../slideLayouts/slideLayout610.xml"/><Relationship Id="rId14" Type="http://schemas.openxmlformats.org/officeDocument/2006/relationships/image" Target="../media/image1.png"/></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1.xml"/><Relationship Id="rId13" Type="http://schemas.openxmlformats.org/officeDocument/2006/relationships/image" Target="../media/image1.png"/><Relationship Id="rId3" Type="http://schemas.openxmlformats.org/officeDocument/2006/relationships/slideLayout" Target="../slideLayouts/slideLayout616.xml"/><Relationship Id="rId7" Type="http://schemas.openxmlformats.org/officeDocument/2006/relationships/slideLayout" Target="../slideLayouts/slideLayout620.xml"/><Relationship Id="rId12" Type="http://schemas.openxmlformats.org/officeDocument/2006/relationships/theme" Target="../theme/theme57.xml"/><Relationship Id="rId2" Type="http://schemas.openxmlformats.org/officeDocument/2006/relationships/slideLayout" Target="../slideLayouts/slideLayout615.xml"/><Relationship Id="rId1" Type="http://schemas.openxmlformats.org/officeDocument/2006/relationships/slideLayout" Target="../slideLayouts/slideLayout614.xml"/><Relationship Id="rId6" Type="http://schemas.openxmlformats.org/officeDocument/2006/relationships/slideLayout" Target="../slideLayouts/slideLayout619.xml"/><Relationship Id="rId11" Type="http://schemas.openxmlformats.org/officeDocument/2006/relationships/slideLayout" Target="../slideLayouts/slideLayout624.xml"/><Relationship Id="rId5" Type="http://schemas.openxmlformats.org/officeDocument/2006/relationships/slideLayout" Target="../slideLayouts/slideLayout618.xml"/><Relationship Id="rId10" Type="http://schemas.openxmlformats.org/officeDocument/2006/relationships/slideLayout" Target="../slideLayouts/slideLayout623.xml"/><Relationship Id="rId4" Type="http://schemas.openxmlformats.org/officeDocument/2006/relationships/slideLayout" Target="../slideLayouts/slideLayout617.xml"/><Relationship Id="rId9" Type="http://schemas.openxmlformats.org/officeDocument/2006/relationships/slideLayout" Target="../slideLayouts/slideLayout622.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2.xml"/><Relationship Id="rId13" Type="http://schemas.openxmlformats.org/officeDocument/2006/relationships/image" Target="../media/image1.png"/><Relationship Id="rId3" Type="http://schemas.openxmlformats.org/officeDocument/2006/relationships/slideLayout" Target="../slideLayouts/slideLayout627.xml"/><Relationship Id="rId7" Type="http://schemas.openxmlformats.org/officeDocument/2006/relationships/slideLayout" Target="../slideLayouts/slideLayout631.xml"/><Relationship Id="rId12" Type="http://schemas.openxmlformats.org/officeDocument/2006/relationships/theme" Target="../theme/theme58.xml"/><Relationship Id="rId2" Type="http://schemas.openxmlformats.org/officeDocument/2006/relationships/slideLayout" Target="../slideLayouts/slideLayout626.xml"/><Relationship Id="rId1" Type="http://schemas.openxmlformats.org/officeDocument/2006/relationships/slideLayout" Target="../slideLayouts/slideLayout625.xml"/><Relationship Id="rId6" Type="http://schemas.openxmlformats.org/officeDocument/2006/relationships/slideLayout" Target="../slideLayouts/slideLayout630.xml"/><Relationship Id="rId11" Type="http://schemas.openxmlformats.org/officeDocument/2006/relationships/slideLayout" Target="../slideLayouts/slideLayout635.xml"/><Relationship Id="rId5" Type="http://schemas.openxmlformats.org/officeDocument/2006/relationships/slideLayout" Target="../slideLayouts/slideLayout629.xml"/><Relationship Id="rId10" Type="http://schemas.openxmlformats.org/officeDocument/2006/relationships/slideLayout" Target="../slideLayouts/slideLayout634.xml"/><Relationship Id="rId4" Type="http://schemas.openxmlformats.org/officeDocument/2006/relationships/slideLayout" Target="../slideLayouts/slideLayout628.xml"/><Relationship Id="rId9" Type="http://schemas.openxmlformats.org/officeDocument/2006/relationships/slideLayout" Target="../slideLayouts/slideLayout633.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theme" Target="../theme/theme59.xml"/><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slideLayout" Target="../slideLayouts/slideLayout647.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 Id="rId14" Type="http://schemas.openxmlformats.org/officeDocument/2006/relationships/image" Target="../media/image1.png"/></Relationships>
</file>

<file path=ppt/slideMasters/_rels/slideMaster60.xml.rels><?xml version="1.0" encoding="UTF-8" standalone="yes"?>
<Relationships xmlns="http://schemas.openxmlformats.org/package/2006/relationships"><Relationship Id="rId3" Type="http://schemas.openxmlformats.org/officeDocument/2006/relationships/slideLayout" Target="../slideLayouts/slideLayout650.xml"/><Relationship Id="rId2" Type="http://schemas.openxmlformats.org/officeDocument/2006/relationships/slideLayout" Target="../slideLayouts/slideLayout649.xml"/><Relationship Id="rId1" Type="http://schemas.openxmlformats.org/officeDocument/2006/relationships/slideLayout" Target="../slideLayouts/slideLayout648.xml"/><Relationship Id="rId5" Type="http://schemas.openxmlformats.org/officeDocument/2006/relationships/theme" Target="../theme/theme60.xml"/><Relationship Id="rId4" Type="http://schemas.openxmlformats.org/officeDocument/2006/relationships/slideLayout" Target="../slideLayouts/slideLayout65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59.xml"/><Relationship Id="rId13" Type="http://schemas.openxmlformats.org/officeDocument/2006/relationships/theme" Target="../theme/theme61.xml"/><Relationship Id="rId3" Type="http://schemas.openxmlformats.org/officeDocument/2006/relationships/slideLayout" Target="../slideLayouts/slideLayout654.xml"/><Relationship Id="rId7" Type="http://schemas.openxmlformats.org/officeDocument/2006/relationships/slideLayout" Target="../slideLayouts/slideLayout658.xml"/><Relationship Id="rId12" Type="http://schemas.openxmlformats.org/officeDocument/2006/relationships/slideLayout" Target="../slideLayouts/slideLayout663.xml"/><Relationship Id="rId2" Type="http://schemas.openxmlformats.org/officeDocument/2006/relationships/slideLayout" Target="../slideLayouts/slideLayout653.xml"/><Relationship Id="rId1" Type="http://schemas.openxmlformats.org/officeDocument/2006/relationships/slideLayout" Target="../slideLayouts/slideLayout652.xml"/><Relationship Id="rId6" Type="http://schemas.openxmlformats.org/officeDocument/2006/relationships/slideLayout" Target="../slideLayouts/slideLayout657.xml"/><Relationship Id="rId11" Type="http://schemas.openxmlformats.org/officeDocument/2006/relationships/slideLayout" Target="../slideLayouts/slideLayout662.xml"/><Relationship Id="rId5" Type="http://schemas.openxmlformats.org/officeDocument/2006/relationships/slideLayout" Target="../slideLayouts/slideLayout656.xml"/><Relationship Id="rId10" Type="http://schemas.openxmlformats.org/officeDocument/2006/relationships/slideLayout" Target="../slideLayouts/slideLayout661.xml"/><Relationship Id="rId4" Type="http://schemas.openxmlformats.org/officeDocument/2006/relationships/slideLayout" Target="../slideLayouts/slideLayout655.xml"/><Relationship Id="rId9" Type="http://schemas.openxmlformats.org/officeDocument/2006/relationships/slideLayout" Target="../slideLayouts/slideLayout660.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71.xml"/><Relationship Id="rId13" Type="http://schemas.openxmlformats.org/officeDocument/2006/relationships/theme" Target="../theme/theme62.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slideLayout" Target="../slideLayouts/slideLayout675.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83.xml"/><Relationship Id="rId13" Type="http://schemas.openxmlformats.org/officeDocument/2006/relationships/theme" Target="../theme/theme63.xml"/><Relationship Id="rId3" Type="http://schemas.openxmlformats.org/officeDocument/2006/relationships/slideLayout" Target="../slideLayouts/slideLayout678.xml"/><Relationship Id="rId7" Type="http://schemas.openxmlformats.org/officeDocument/2006/relationships/slideLayout" Target="../slideLayouts/slideLayout682.xml"/><Relationship Id="rId12" Type="http://schemas.openxmlformats.org/officeDocument/2006/relationships/slideLayout" Target="../slideLayouts/slideLayout687.xml"/><Relationship Id="rId2" Type="http://schemas.openxmlformats.org/officeDocument/2006/relationships/slideLayout" Target="../slideLayouts/slideLayout677.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1" Type="http://schemas.openxmlformats.org/officeDocument/2006/relationships/slideLayout" Target="../slideLayouts/slideLayout686.xml"/><Relationship Id="rId5" Type="http://schemas.openxmlformats.org/officeDocument/2006/relationships/slideLayout" Target="../slideLayouts/slideLayout680.xml"/><Relationship Id="rId10" Type="http://schemas.openxmlformats.org/officeDocument/2006/relationships/slideLayout" Target="../slideLayouts/slideLayout685.xml"/><Relationship Id="rId4" Type="http://schemas.openxmlformats.org/officeDocument/2006/relationships/slideLayout" Target="../slideLayouts/slideLayout679.xml"/><Relationship Id="rId9" Type="http://schemas.openxmlformats.org/officeDocument/2006/relationships/slideLayout" Target="../slideLayouts/slideLayout684.xml"/></Relationships>
</file>

<file path=ppt/slideMasters/_rels/slideMaster64.xml.rels><?xml version="1.0" encoding="UTF-8" standalone="yes"?>
<Relationships xmlns="http://schemas.openxmlformats.org/package/2006/relationships"><Relationship Id="rId3" Type="http://schemas.openxmlformats.org/officeDocument/2006/relationships/slideLayout" Target="../slideLayouts/slideLayout690.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5" Type="http://schemas.openxmlformats.org/officeDocument/2006/relationships/theme" Target="../theme/theme64.xml"/><Relationship Id="rId4" Type="http://schemas.openxmlformats.org/officeDocument/2006/relationships/slideLayout" Target="../slideLayouts/slideLayout691.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9.xml"/><Relationship Id="rId13" Type="http://schemas.openxmlformats.org/officeDocument/2006/relationships/theme" Target="../theme/theme65.xml"/><Relationship Id="rId3" Type="http://schemas.openxmlformats.org/officeDocument/2006/relationships/slideLayout" Target="../slideLayouts/slideLayout694.xml"/><Relationship Id="rId7" Type="http://schemas.openxmlformats.org/officeDocument/2006/relationships/slideLayout" Target="../slideLayouts/slideLayout698.xml"/><Relationship Id="rId12" Type="http://schemas.openxmlformats.org/officeDocument/2006/relationships/slideLayout" Target="../slideLayouts/slideLayout703.xml"/><Relationship Id="rId2" Type="http://schemas.openxmlformats.org/officeDocument/2006/relationships/slideLayout" Target="../slideLayouts/slideLayout693.xml"/><Relationship Id="rId1" Type="http://schemas.openxmlformats.org/officeDocument/2006/relationships/slideLayout" Target="../slideLayouts/slideLayout692.xml"/><Relationship Id="rId6" Type="http://schemas.openxmlformats.org/officeDocument/2006/relationships/slideLayout" Target="../slideLayouts/slideLayout697.xml"/><Relationship Id="rId11" Type="http://schemas.openxmlformats.org/officeDocument/2006/relationships/slideLayout" Target="../slideLayouts/slideLayout702.xml"/><Relationship Id="rId5" Type="http://schemas.openxmlformats.org/officeDocument/2006/relationships/slideLayout" Target="../slideLayouts/slideLayout696.xml"/><Relationship Id="rId10" Type="http://schemas.openxmlformats.org/officeDocument/2006/relationships/slideLayout" Target="../slideLayouts/slideLayout701.xml"/><Relationship Id="rId4" Type="http://schemas.openxmlformats.org/officeDocument/2006/relationships/slideLayout" Target="../slideLayouts/slideLayout695.xml"/><Relationship Id="rId9" Type="http://schemas.openxmlformats.org/officeDocument/2006/relationships/slideLayout" Target="../slideLayouts/slideLayout700.xml"/><Relationship Id="rId14" Type="http://schemas.openxmlformats.org/officeDocument/2006/relationships/image" Target="../media/image1.png"/></Relationships>
</file>

<file path=ppt/slideMasters/_rels/slideMaster66.xml.rels><?xml version="1.0" encoding="UTF-8" standalone="yes"?>
<Relationships xmlns="http://schemas.openxmlformats.org/package/2006/relationships"><Relationship Id="rId3" Type="http://schemas.openxmlformats.org/officeDocument/2006/relationships/theme" Target="../theme/theme66.xml"/><Relationship Id="rId2" Type="http://schemas.openxmlformats.org/officeDocument/2006/relationships/slideLayout" Target="../slideLayouts/slideLayout705.xml"/><Relationship Id="rId1" Type="http://schemas.openxmlformats.org/officeDocument/2006/relationships/slideLayout" Target="../slideLayouts/slideLayout704.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3.xml"/><Relationship Id="rId13" Type="http://schemas.openxmlformats.org/officeDocument/2006/relationships/image" Target="../media/image1.png"/><Relationship Id="rId3" Type="http://schemas.openxmlformats.org/officeDocument/2006/relationships/slideLayout" Target="../slideLayouts/slideLayout708.xml"/><Relationship Id="rId7" Type="http://schemas.openxmlformats.org/officeDocument/2006/relationships/slideLayout" Target="../slideLayouts/slideLayout712.xml"/><Relationship Id="rId12" Type="http://schemas.openxmlformats.org/officeDocument/2006/relationships/theme" Target="../theme/theme67.xml"/><Relationship Id="rId2" Type="http://schemas.openxmlformats.org/officeDocument/2006/relationships/slideLayout" Target="../slideLayouts/slideLayout707.xml"/><Relationship Id="rId1" Type="http://schemas.openxmlformats.org/officeDocument/2006/relationships/slideLayout" Target="../slideLayouts/slideLayout706.xml"/><Relationship Id="rId6" Type="http://schemas.openxmlformats.org/officeDocument/2006/relationships/slideLayout" Target="../slideLayouts/slideLayout711.xml"/><Relationship Id="rId11" Type="http://schemas.openxmlformats.org/officeDocument/2006/relationships/slideLayout" Target="../slideLayouts/slideLayout716.xml"/><Relationship Id="rId5" Type="http://schemas.openxmlformats.org/officeDocument/2006/relationships/slideLayout" Target="../slideLayouts/slideLayout710.xml"/><Relationship Id="rId10" Type="http://schemas.openxmlformats.org/officeDocument/2006/relationships/slideLayout" Target="../slideLayouts/slideLayout715.xml"/><Relationship Id="rId4" Type="http://schemas.openxmlformats.org/officeDocument/2006/relationships/slideLayout" Target="../slideLayouts/slideLayout709.xml"/><Relationship Id="rId9" Type="http://schemas.openxmlformats.org/officeDocument/2006/relationships/slideLayout" Target="../slideLayouts/slideLayout714.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4.xml"/><Relationship Id="rId13" Type="http://schemas.openxmlformats.org/officeDocument/2006/relationships/image" Target="../media/image1.png"/><Relationship Id="rId3" Type="http://schemas.openxmlformats.org/officeDocument/2006/relationships/slideLayout" Target="../slideLayouts/slideLayout719.xml"/><Relationship Id="rId7" Type="http://schemas.openxmlformats.org/officeDocument/2006/relationships/slideLayout" Target="../slideLayouts/slideLayout723.xml"/><Relationship Id="rId12" Type="http://schemas.openxmlformats.org/officeDocument/2006/relationships/theme" Target="../theme/theme68.xml"/><Relationship Id="rId2" Type="http://schemas.openxmlformats.org/officeDocument/2006/relationships/slideLayout" Target="../slideLayouts/slideLayout718.xml"/><Relationship Id="rId1" Type="http://schemas.openxmlformats.org/officeDocument/2006/relationships/slideLayout" Target="../slideLayouts/slideLayout717.xml"/><Relationship Id="rId6" Type="http://schemas.openxmlformats.org/officeDocument/2006/relationships/slideLayout" Target="../slideLayouts/slideLayout722.xml"/><Relationship Id="rId11" Type="http://schemas.openxmlformats.org/officeDocument/2006/relationships/slideLayout" Target="../slideLayouts/slideLayout727.xml"/><Relationship Id="rId5" Type="http://schemas.openxmlformats.org/officeDocument/2006/relationships/slideLayout" Target="../slideLayouts/slideLayout721.xml"/><Relationship Id="rId10" Type="http://schemas.openxmlformats.org/officeDocument/2006/relationships/slideLayout" Target="../slideLayouts/slideLayout726.xml"/><Relationship Id="rId4" Type="http://schemas.openxmlformats.org/officeDocument/2006/relationships/slideLayout" Target="../slideLayouts/slideLayout720.xml"/><Relationship Id="rId9" Type="http://schemas.openxmlformats.org/officeDocument/2006/relationships/slideLayout" Target="../slideLayouts/slideLayout725.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35.xml"/><Relationship Id="rId13" Type="http://schemas.openxmlformats.org/officeDocument/2006/relationships/theme" Target="../theme/theme69.xml"/><Relationship Id="rId3" Type="http://schemas.openxmlformats.org/officeDocument/2006/relationships/slideLayout" Target="../slideLayouts/slideLayout730.xml"/><Relationship Id="rId7" Type="http://schemas.openxmlformats.org/officeDocument/2006/relationships/slideLayout" Target="../slideLayouts/slideLayout734.xml"/><Relationship Id="rId12" Type="http://schemas.openxmlformats.org/officeDocument/2006/relationships/slideLayout" Target="../slideLayouts/slideLayout739.xml"/><Relationship Id="rId2" Type="http://schemas.openxmlformats.org/officeDocument/2006/relationships/slideLayout" Target="../slideLayouts/slideLayout729.xml"/><Relationship Id="rId1" Type="http://schemas.openxmlformats.org/officeDocument/2006/relationships/slideLayout" Target="../slideLayouts/slideLayout728.xml"/><Relationship Id="rId6" Type="http://schemas.openxmlformats.org/officeDocument/2006/relationships/slideLayout" Target="../slideLayouts/slideLayout733.xml"/><Relationship Id="rId11" Type="http://schemas.openxmlformats.org/officeDocument/2006/relationships/slideLayout" Target="../slideLayouts/slideLayout738.xml"/><Relationship Id="rId5" Type="http://schemas.openxmlformats.org/officeDocument/2006/relationships/slideLayout" Target="../slideLayouts/slideLayout732.xml"/><Relationship Id="rId10" Type="http://schemas.openxmlformats.org/officeDocument/2006/relationships/slideLayout" Target="../slideLayouts/slideLayout737.xml"/><Relationship Id="rId4" Type="http://schemas.openxmlformats.org/officeDocument/2006/relationships/slideLayout" Target="../slideLayouts/slideLayout731.xml"/><Relationship Id="rId9" Type="http://schemas.openxmlformats.org/officeDocument/2006/relationships/slideLayout" Target="../slideLayouts/slideLayout736.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47.xml"/><Relationship Id="rId13" Type="http://schemas.openxmlformats.org/officeDocument/2006/relationships/theme" Target="../theme/theme70.xml"/><Relationship Id="rId3" Type="http://schemas.openxmlformats.org/officeDocument/2006/relationships/slideLayout" Target="../slideLayouts/slideLayout742.xml"/><Relationship Id="rId7" Type="http://schemas.openxmlformats.org/officeDocument/2006/relationships/slideLayout" Target="../slideLayouts/slideLayout746.xml"/><Relationship Id="rId12" Type="http://schemas.openxmlformats.org/officeDocument/2006/relationships/slideLayout" Target="../slideLayouts/slideLayout751.xml"/><Relationship Id="rId2" Type="http://schemas.openxmlformats.org/officeDocument/2006/relationships/slideLayout" Target="../slideLayouts/slideLayout741.xml"/><Relationship Id="rId1" Type="http://schemas.openxmlformats.org/officeDocument/2006/relationships/slideLayout" Target="../slideLayouts/slideLayout740.xml"/><Relationship Id="rId6" Type="http://schemas.openxmlformats.org/officeDocument/2006/relationships/slideLayout" Target="../slideLayouts/slideLayout745.xml"/><Relationship Id="rId11" Type="http://schemas.openxmlformats.org/officeDocument/2006/relationships/slideLayout" Target="../slideLayouts/slideLayout750.xml"/><Relationship Id="rId5" Type="http://schemas.openxmlformats.org/officeDocument/2006/relationships/slideLayout" Target="../slideLayouts/slideLayout744.xml"/><Relationship Id="rId10" Type="http://schemas.openxmlformats.org/officeDocument/2006/relationships/slideLayout" Target="../slideLayouts/slideLayout749.xml"/><Relationship Id="rId4" Type="http://schemas.openxmlformats.org/officeDocument/2006/relationships/slideLayout" Target="../slideLayouts/slideLayout743.xml"/><Relationship Id="rId9" Type="http://schemas.openxmlformats.org/officeDocument/2006/relationships/slideLayout" Target="../slideLayouts/slideLayout748.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59.xml"/><Relationship Id="rId13" Type="http://schemas.openxmlformats.org/officeDocument/2006/relationships/theme" Target="../theme/theme71.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slideLayout" Target="../slideLayouts/slideLayout763.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2.xml.rels><?xml version="1.0" encoding="UTF-8" standalone="yes"?>
<Relationships xmlns="http://schemas.openxmlformats.org/package/2006/relationships"><Relationship Id="rId3" Type="http://schemas.openxmlformats.org/officeDocument/2006/relationships/theme" Target="../theme/theme72.xml"/><Relationship Id="rId2" Type="http://schemas.openxmlformats.org/officeDocument/2006/relationships/slideLayout" Target="../slideLayouts/slideLayout765.xml"/><Relationship Id="rId1" Type="http://schemas.openxmlformats.org/officeDocument/2006/relationships/slideLayout" Target="../slideLayouts/slideLayout764.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73.xml"/><Relationship Id="rId13" Type="http://schemas.openxmlformats.org/officeDocument/2006/relationships/image" Target="../media/image1.png"/><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3.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4.xml.rels><?xml version="1.0" encoding="UTF-8" standalone="yes"?>
<Relationships xmlns="http://schemas.openxmlformats.org/package/2006/relationships"><Relationship Id="rId3" Type="http://schemas.openxmlformats.org/officeDocument/2006/relationships/theme" Target="../theme/theme74.xml"/><Relationship Id="rId2" Type="http://schemas.openxmlformats.org/officeDocument/2006/relationships/slideLayout" Target="../slideLayouts/slideLayout778.xml"/><Relationship Id="rId1" Type="http://schemas.openxmlformats.org/officeDocument/2006/relationships/slideLayout" Target="../slideLayouts/slideLayout777.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86.xml"/><Relationship Id="rId13" Type="http://schemas.openxmlformats.org/officeDocument/2006/relationships/theme" Target="../theme/theme75.xml"/><Relationship Id="rId3" Type="http://schemas.openxmlformats.org/officeDocument/2006/relationships/slideLayout" Target="../slideLayouts/slideLayout781.xml"/><Relationship Id="rId7" Type="http://schemas.openxmlformats.org/officeDocument/2006/relationships/slideLayout" Target="../slideLayouts/slideLayout785.xml"/><Relationship Id="rId12" Type="http://schemas.openxmlformats.org/officeDocument/2006/relationships/slideLayout" Target="../slideLayouts/slideLayout790.xml"/><Relationship Id="rId2" Type="http://schemas.openxmlformats.org/officeDocument/2006/relationships/slideLayout" Target="../slideLayouts/slideLayout780.xml"/><Relationship Id="rId1" Type="http://schemas.openxmlformats.org/officeDocument/2006/relationships/slideLayout" Target="../slideLayouts/slideLayout779.xml"/><Relationship Id="rId6" Type="http://schemas.openxmlformats.org/officeDocument/2006/relationships/slideLayout" Target="../slideLayouts/slideLayout784.xml"/><Relationship Id="rId11" Type="http://schemas.openxmlformats.org/officeDocument/2006/relationships/slideLayout" Target="../slideLayouts/slideLayout789.xml"/><Relationship Id="rId5" Type="http://schemas.openxmlformats.org/officeDocument/2006/relationships/slideLayout" Target="../slideLayouts/slideLayout783.xml"/><Relationship Id="rId10" Type="http://schemas.openxmlformats.org/officeDocument/2006/relationships/slideLayout" Target="../slideLayouts/slideLayout788.xml"/><Relationship Id="rId4" Type="http://schemas.openxmlformats.org/officeDocument/2006/relationships/slideLayout" Target="../slideLayouts/slideLayout782.xml"/><Relationship Id="rId9" Type="http://schemas.openxmlformats.org/officeDocument/2006/relationships/slideLayout" Target="../slideLayouts/slideLayout787.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98.xml"/><Relationship Id="rId13" Type="http://schemas.openxmlformats.org/officeDocument/2006/relationships/theme" Target="../theme/theme76.xml"/><Relationship Id="rId3" Type="http://schemas.openxmlformats.org/officeDocument/2006/relationships/slideLayout" Target="../slideLayouts/slideLayout793.xml"/><Relationship Id="rId7" Type="http://schemas.openxmlformats.org/officeDocument/2006/relationships/slideLayout" Target="../slideLayouts/slideLayout797.xml"/><Relationship Id="rId12" Type="http://schemas.openxmlformats.org/officeDocument/2006/relationships/slideLayout" Target="../slideLayouts/slideLayout802.xml"/><Relationship Id="rId2" Type="http://schemas.openxmlformats.org/officeDocument/2006/relationships/slideLayout" Target="../slideLayouts/slideLayout792.xml"/><Relationship Id="rId1" Type="http://schemas.openxmlformats.org/officeDocument/2006/relationships/slideLayout" Target="../slideLayouts/slideLayout791.xml"/><Relationship Id="rId6" Type="http://schemas.openxmlformats.org/officeDocument/2006/relationships/slideLayout" Target="../slideLayouts/slideLayout796.xml"/><Relationship Id="rId11" Type="http://schemas.openxmlformats.org/officeDocument/2006/relationships/slideLayout" Target="../slideLayouts/slideLayout801.xml"/><Relationship Id="rId5" Type="http://schemas.openxmlformats.org/officeDocument/2006/relationships/slideLayout" Target="../slideLayouts/slideLayout795.xml"/><Relationship Id="rId10" Type="http://schemas.openxmlformats.org/officeDocument/2006/relationships/slideLayout" Target="../slideLayouts/slideLayout800.xml"/><Relationship Id="rId4" Type="http://schemas.openxmlformats.org/officeDocument/2006/relationships/slideLayout" Target="../slideLayouts/slideLayout794.xml"/><Relationship Id="rId9" Type="http://schemas.openxmlformats.org/officeDocument/2006/relationships/slideLayout" Target="../slideLayouts/slideLayout799.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10.xml"/><Relationship Id="rId13" Type="http://schemas.openxmlformats.org/officeDocument/2006/relationships/theme" Target="../theme/theme77.xml"/><Relationship Id="rId3" Type="http://schemas.openxmlformats.org/officeDocument/2006/relationships/slideLayout" Target="../slideLayouts/slideLayout805.xml"/><Relationship Id="rId7" Type="http://schemas.openxmlformats.org/officeDocument/2006/relationships/slideLayout" Target="../slideLayouts/slideLayout809.xml"/><Relationship Id="rId12" Type="http://schemas.openxmlformats.org/officeDocument/2006/relationships/slideLayout" Target="../slideLayouts/slideLayout814.xml"/><Relationship Id="rId2" Type="http://schemas.openxmlformats.org/officeDocument/2006/relationships/slideLayout" Target="../slideLayouts/slideLayout804.xml"/><Relationship Id="rId1" Type="http://schemas.openxmlformats.org/officeDocument/2006/relationships/slideLayout" Target="../slideLayouts/slideLayout803.xml"/><Relationship Id="rId6" Type="http://schemas.openxmlformats.org/officeDocument/2006/relationships/slideLayout" Target="../slideLayouts/slideLayout808.xml"/><Relationship Id="rId11" Type="http://schemas.openxmlformats.org/officeDocument/2006/relationships/slideLayout" Target="../slideLayouts/slideLayout813.xml"/><Relationship Id="rId5" Type="http://schemas.openxmlformats.org/officeDocument/2006/relationships/slideLayout" Target="../slideLayouts/slideLayout807.xml"/><Relationship Id="rId10" Type="http://schemas.openxmlformats.org/officeDocument/2006/relationships/slideLayout" Target="../slideLayouts/slideLayout812.xml"/><Relationship Id="rId4" Type="http://schemas.openxmlformats.org/officeDocument/2006/relationships/slideLayout" Target="../slideLayouts/slideLayout806.xml"/><Relationship Id="rId9" Type="http://schemas.openxmlformats.org/officeDocument/2006/relationships/slideLayout" Target="../slideLayouts/slideLayout811.xml"/></Relationships>
</file>

<file path=ppt/slideMasters/_rels/slideMaster78.xml.rels><?xml version="1.0" encoding="UTF-8" standalone="yes"?>
<Relationships xmlns="http://schemas.openxmlformats.org/package/2006/relationships"><Relationship Id="rId3" Type="http://schemas.openxmlformats.org/officeDocument/2006/relationships/slideLayout" Target="../slideLayouts/slideLayout817.xml"/><Relationship Id="rId2" Type="http://schemas.openxmlformats.org/officeDocument/2006/relationships/slideLayout" Target="../slideLayouts/slideLayout816.xml"/><Relationship Id="rId1" Type="http://schemas.openxmlformats.org/officeDocument/2006/relationships/slideLayout" Target="../slideLayouts/slideLayout815.xml"/><Relationship Id="rId5" Type="http://schemas.openxmlformats.org/officeDocument/2006/relationships/theme" Target="../theme/theme78.xml"/><Relationship Id="rId4" Type="http://schemas.openxmlformats.org/officeDocument/2006/relationships/slideLayout" Target="../slideLayouts/slideLayout818.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26.xml"/><Relationship Id="rId3" Type="http://schemas.openxmlformats.org/officeDocument/2006/relationships/slideLayout" Target="../slideLayouts/slideLayout821.xml"/><Relationship Id="rId7" Type="http://schemas.openxmlformats.org/officeDocument/2006/relationships/slideLayout" Target="../slideLayouts/slideLayout825.xml"/><Relationship Id="rId12" Type="http://schemas.openxmlformats.org/officeDocument/2006/relationships/theme" Target="../theme/theme79.xml"/><Relationship Id="rId2" Type="http://schemas.openxmlformats.org/officeDocument/2006/relationships/slideLayout" Target="../slideLayouts/slideLayout820.xml"/><Relationship Id="rId1" Type="http://schemas.openxmlformats.org/officeDocument/2006/relationships/slideLayout" Target="../slideLayouts/slideLayout819.xml"/><Relationship Id="rId6" Type="http://schemas.openxmlformats.org/officeDocument/2006/relationships/slideLayout" Target="../slideLayouts/slideLayout824.xml"/><Relationship Id="rId11" Type="http://schemas.openxmlformats.org/officeDocument/2006/relationships/slideLayout" Target="../slideLayouts/slideLayout829.xml"/><Relationship Id="rId5" Type="http://schemas.openxmlformats.org/officeDocument/2006/relationships/slideLayout" Target="../slideLayouts/slideLayout823.xml"/><Relationship Id="rId10" Type="http://schemas.openxmlformats.org/officeDocument/2006/relationships/slideLayout" Target="../slideLayouts/slideLayout828.xml"/><Relationship Id="rId4" Type="http://schemas.openxmlformats.org/officeDocument/2006/relationships/slideLayout" Target="../slideLayouts/slideLayout822.xml"/><Relationship Id="rId9" Type="http://schemas.openxmlformats.org/officeDocument/2006/relationships/slideLayout" Target="../slideLayouts/slideLayout827.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37.xml"/><Relationship Id="rId13" Type="http://schemas.openxmlformats.org/officeDocument/2006/relationships/theme" Target="../theme/theme80.xml"/><Relationship Id="rId3" Type="http://schemas.openxmlformats.org/officeDocument/2006/relationships/slideLayout" Target="../slideLayouts/slideLayout832.xml"/><Relationship Id="rId7" Type="http://schemas.openxmlformats.org/officeDocument/2006/relationships/slideLayout" Target="../slideLayouts/slideLayout836.xml"/><Relationship Id="rId12" Type="http://schemas.openxmlformats.org/officeDocument/2006/relationships/slideLayout" Target="../slideLayouts/slideLayout841.xml"/><Relationship Id="rId2" Type="http://schemas.openxmlformats.org/officeDocument/2006/relationships/slideLayout" Target="../slideLayouts/slideLayout831.xml"/><Relationship Id="rId1" Type="http://schemas.openxmlformats.org/officeDocument/2006/relationships/slideLayout" Target="../slideLayouts/slideLayout830.xml"/><Relationship Id="rId6" Type="http://schemas.openxmlformats.org/officeDocument/2006/relationships/slideLayout" Target="../slideLayouts/slideLayout835.xml"/><Relationship Id="rId11" Type="http://schemas.openxmlformats.org/officeDocument/2006/relationships/slideLayout" Target="../slideLayouts/slideLayout840.xml"/><Relationship Id="rId5" Type="http://schemas.openxmlformats.org/officeDocument/2006/relationships/slideLayout" Target="../slideLayouts/slideLayout834.xml"/><Relationship Id="rId10" Type="http://schemas.openxmlformats.org/officeDocument/2006/relationships/slideLayout" Target="../slideLayouts/slideLayout839.xml"/><Relationship Id="rId4" Type="http://schemas.openxmlformats.org/officeDocument/2006/relationships/slideLayout" Target="../slideLayouts/slideLayout833.xml"/><Relationship Id="rId9" Type="http://schemas.openxmlformats.org/officeDocument/2006/relationships/slideLayout" Target="../slideLayouts/slideLayout838.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49.xml"/><Relationship Id="rId3" Type="http://schemas.openxmlformats.org/officeDocument/2006/relationships/slideLayout" Target="../slideLayouts/slideLayout844.xml"/><Relationship Id="rId7" Type="http://schemas.openxmlformats.org/officeDocument/2006/relationships/slideLayout" Target="../slideLayouts/slideLayout848.xml"/><Relationship Id="rId12" Type="http://schemas.openxmlformats.org/officeDocument/2006/relationships/theme" Target="../theme/theme81.xml"/><Relationship Id="rId2" Type="http://schemas.openxmlformats.org/officeDocument/2006/relationships/slideLayout" Target="../slideLayouts/slideLayout843.xml"/><Relationship Id="rId1" Type="http://schemas.openxmlformats.org/officeDocument/2006/relationships/slideLayout" Target="../slideLayouts/slideLayout842.xml"/><Relationship Id="rId6" Type="http://schemas.openxmlformats.org/officeDocument/2006/relationships/slideLayout" Target="../slideLayouts/slideLayout847.xml"/><Relationship Id="rId11" Type="http://schemas.openxmlformats.org/officeDocument/2006/relationships/slideLayout" Target="../slideLayouts/slideLayout852.xml"/><Relationship Id="rId5" Type="http://schemas.openxmlformats.org/officeDocument/2006/relationships/slideLayout" Target="../slideLayouts/slideLayout846.xml"/><Relationship Id="rId10" Type="http://schemas.openxmlformats.org/officeDocument/2006/relationships/slideLayout" Target="../slideLayouts/slideLayout851.xml"/><Relationship Id="rId4" Type="http://schemas.openxmlformats.org/officeDocument/2006/relationships/slideLayout" Target="../slideLayouts/slideLayout845.xml"/><Relationship Id="rId9" Type="http://schemas.openxmlformats.org/officeDocument/2006/relationships/slideLayout" Target="../slideLayouts/slideLayout850.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60.xml"/><Relationship Id="rId3" Type="http://schemas.openxmlformats.org/officeDocument/2006/relationships/slideLayout" Target="../slideLayouts/slideLayout855.xml"/><Relationship Id="rId7" Type="http://schemas.openxmlformats.org/officeDocument/2006/relationships/slideLayout" Target="../slideLayouts/slideLayout859.xml"/><Relationship Id="rId2" Type="http://schemas.openxmlformats.org/officeDocument/2006/relationships/slideLayout" Target="../slideLayouts/slideLayout854.xml"/><Relationship Id="rId1" Type="http://schemas.openxmlformats.org/officeDocument/2006/relationships/slideLayout" Target="../slideLayouts/slideLayout853.xml"/><Relationship Id="rId6" Type="http://schemas.openxmlformats.org/officeDocument/2006/relationships/slideLayout" Target="../slideLayouts/slideLayout858.xml"/><Relationship Id="rId11" Type="http://schemas.openxmlformats.org/officeDocument/2006/relationships/theme" Target="../theme/theme82.xml"/><Relationship Id="rId5" Type="http://schemas.openxmlformats.org/officeDocument/2006/relationships/slideLayout" Target="../slideLayouts/slideLayout857.xml"/><Relationship Id="rId10" Type="http://schemas.openxmlformats.org/officeDocument/2006/relationships/slideLayout" Target="../slideLayouts/slideLayout862.xml"/><Relationship Id="rId4" Type="http://schemas.openxmlformats.org/officeDocument/2006/relationships/slideLayout" Target="../slideLayouts/slideLayout856.xml"/><Relationship Id="rId9" Type="http://schemas.openxmlformats.org/officeDocument/2006/relationships/slideLayout" Target="../slideLayouts/slideLayout861.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3.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 Id="rId14" Type="http://schemas.openxmlformats.org/officeDocument/2006/relationships/image" Target="../media/image1.png"/></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882.xml"/><Relationship Id="rId13" Type="http://schemas.openxmlformats.org/officeDocument/2006/relationships/theme" Target="../theme/theme84.xml"/><Relationship Id="rId3" Type="http://schemas.openxmlformats.org/officeDocument/2006/relationships/slideLayout" Target="../slideLayouts/slideLayout877.xml"/><Relationship Id="rId7" Type="http://schemas.openxmlformats.org/officeDocument/2006/relationships/slideLayout" Target="../slideLayouts/slideLayout881.xml"/><Relationship Id="rId12" Type="http://schemas.openxmlformats.org/officeDocument/2006/relationships/slideLayout" Target="../slideLayouts/slideLayout886.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6" Type="http://schemas.openxmlformats.org/officeDocument/2006/relationships/slideLayout" Target="../slideLayouts/slideLayout880.xml"/><Relationship Id="rId11" Type="http://schemas.openxmlformats.org/officeDocument/2006/relationships/slideLayout" Target="../slideLayouts/slideLayout885.xml"/><Relationship Id="rId5" Type="http://schemas.openxmlformats.org/officeDocument/2006/relationships/slideLayout" Target="../slideLayouts/slideLayout879.xml"/><Relationship Id="rId10" Type="http://schemas.openxmlformats.org/officeDocument/2006/relationships/slideLayout" Target="../slideLayouts/slideLayout884.xml"/><Relationship Id="rId4" Type="http://schemas.openxmlformats.org/officeDocument/2006/relationships/slideLayout" Target="../slideLayouts/slideLayout878.xml"/><Relationship Id="rId9" Type="http://schemas.openxmlformats.org/officeDocument/2006/relationships/slideLayout" Target="../slideLayouts/slideLayout88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894.xml"/><Relationship Id="rId13" Type="http://schemas.openxmlformats.org/officeDocument/2006/relationships/theme" Target="../theme/theme85.xml"/><Relationship Id="rId3" Type="http://schemas.openxmlformats.org/officeDocument/2006/relationships/slideLayout" Target="../slideLayouts/slideLayout889.xml"/><Relationship Id="rId7" Type="http://schemas.openxmlformats.org/officeDocument/2006/relationships/slideLayout" Target="../slideLayouts/slideLayout893.xml"/><Relationship Id="rId12" Type="http://schemas.openxmlformats.org/officeDocument/2006/relationships/slideLayout" Target="../slideLayouts/slideLayout898.xml"/><Relationship Id="rId2" Type="http://schemas.openxmlformats.org/officeDocument/2006/relationships/slideLayout" Target="../slideLayouts/slideLayout888.xml"/><Relationship Id="rId1" Type="http://schemas.openxmlformats.org/officeDocument/2006/relationships/slideLayout" Target="../slideLayouts/slideLayout887.xml"/><Relationship Id="rId6" Type="http://schemas.openxmlformats.org/officeDocument/2006/relationships/slideLayout" Target="../slideLayouts/slideLayout892.xml"/><Relationship Id="rId11" Type="http://schemas.openxmlformats.org/officeDocument/2006/relationships/slideLayout" Target="../slideLayouts/slideLayout897.xml"/><Relationship Id="rId5" Type="http://schemas.openxmlformats.org/officeDocument/2006/relationships/slideLayout" Target="../slideLayouts/slideLayout891.xml"/><Relationship Id="rId10" Type="http://schemas.openxmlformats.org/officeDocument/2006/relationships/slideLayout" Target="../slideLayouts/slideLayout896.xml"/><Relationship Id="rId4" Type="http://schemas.openxmlformats.org/officeDocument/2006/relationships/slideLayout" Target="../slideLayouts/slideLayout890.xml"/><Relationship Id="rId9" Type="http://schemas.openxmlformats.org/officeDocument/2006/relationships/slideLayout" Target="../slideLayouts/slideLayout895.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06.xml"/><Relationship Id="rId13" Type="http://schemas.openxmlformats.org/officeDocument/2006/relationships/slideLayout" Target="../slideLayouts/slideLayout911.xml"/><Relationship Id="rId3" Type="http://schemas.openxmlformats.org/officeDocument/2006/relationships/slideLayout" Target="../slideLayouts/slideLayout901.xml"/><Relationship Id="rId7" Type="http://schemas.openxmlformats.org/officeDocument/2006/relationships/slideLayout" Target="../slideLayouts/slideLayout905.xml"/><Relationship Id="rId12" Type="http://schemas.openxmlformats.org/officeDocument/2006/relationships/slideLayout" Target="../slideLayouts/slideLayout910.xml"/><Relationship Id="rId2" Type="http://schemas.openxmlformats.org/officeDocument/2006/relationships/slideLayout" Target="../slideLayouts/slideLayout900.xml"/><Relationship Id="rId1" Type="http://schemas.openxmlformats.org/officeDocument/2006/relationships/slideLayout" Target="../slideLayouts/slideLayout899.xml"/><Relationship Id="rId6" Type="http://schemas.openxmlformats.org/officeDocument/2006/relationships/slideLayout" Target="../slideLayouts/slideLayout904.xml"/><Relationship Id="rId11" Type="http://schemas.openxmlformats.org/officeDocument/2006/relationships/slideLayout" Target="../slideLayouts/slideLayout909.xml"/><Relationship Id="rId5" Type="http://schemas.openxmlformats.org/officeDocument/2006/relationships/slideLayout" Target="../slideLayouts/slideLayout903.xml"/><Relationship Id="rId10" Type="http://schemas.openxmlformats.org/officeDocument/2006/relationships/slideLayout" Target="../slideLayouts/slideLayout908.xml"/><Relationship Id="rId4" Type="http://schemas.openxmlformats.org/officeDocument/2006/relationships/slideLayout" Target="../slideLayouts/slideLayout902.xml"/><Relationship Id="rId9" Type="http://schemas.openxmlformats.org/officeDocument/2006/relationships/slideLayout" Target="../slideLayouts/slideLayout907.xml"/><Relationship Id="rId14" Type="http://schemas.openxmlformats.org/officeDocument/2006/relationships/theme" Target="../theme/theme86.xml"/></Relationships>
</file>

<file path=ppt/slideMasters/_rels/slideMaster87.xml.rels><?xml version="1.0" encoding="UTF-8" standalone="yes"?>
<Relationships xmlns="http://schemas.openxmlformats.org/package/2006/relationships"><Relationship Id="rId3" Type="http://schemas.openxmlformats.org/officeDocument/2006/relationships/slideLayout" Target="../slideLayouts/slideLayout914.xml"/><Relationship Id="rId2" Type="http://schemas.openxmlformats.org/officeDocument/2006/relationships/slideLayout" Target="../slideLayouts/slideLayout913.xml"/><Relationship Id="rId1" Type="http://schemas.openxmlformats.org/officeDocument/2006/relationships/slideLayout" Target="../slideLayouts/slideLayout912.xml"/><Relationship Id="rId4" Type="http://schemas.openxmlformats.org/officeDocument/2006/relationships/theme" Target="../theme/theme87.xml"/></Relationships>
</file>

<file path=ppt/slideMasters/_rels/slideMaster88.xml.rels><?xml version="1.0" encoding="UTF-8" standalone="yes"?>
<Relationships xmlns="http://schemas.openxmlformats.org/package/2006/relationships"><Relationship Id="rId8" Type="http://schemas.openxmlformats.org/officeDocument/2006/relationships/slideLayout" Target="../slideLayouts/slideLayout922.xml"/><Relationship Id="rId3" Type="http://schemas.openxmlformats.org/officeDocument/2006/relationships/slideLayout" Target="../slideLayouts/slideLayout917.xml"/><Relationship Id="rId7" Type="http://schemas.openxmlformats.org/officeDocument/2006/relationships/slideLayout" Target="../slideLayouts/slideLayout921.xml"/><Relationship Id="rId12" Type="http://schemas.openxmlformats.org/officeDocument/2006/relationships/theme" Target="../theme/theme88.xml"/><Relationship Id="rId2" Type="http://schemas.openxmlformats.org/officeDocument/2006/relationships/slideLayout" Target="../slideLayouts/slideLayout916.xml"/><Relationship Id="rId1" Type="http://schemas.openxmlformats.org/officeDocument/2006/relationships/slideLayout" Target="../slideLayouts/slideLayout915.xml"/><Relationship Id="rId6" Type="http://schemas.openxmlformats.org/officeDocument/2006/relationships/slideLayout" Target="../slideLayouts/slideLayout920.xml"/><Relationship Id="rId11" Type="http://schemas.openxmlformats.org/officeDocument/2006/relationships/slideLayout" Target="../slideLayouts/slideLayout925.xml"/><Relationship Id="rId5" Type="http://schemas.openxmlformats.org/officeDocument/2006/relationships/slideLayout" Target="../slideLayouts/slideLayout919.xml"/><Relationship Id="rId10" Type="http://schemas.openxmlformats.org/officeDocument/2006/relationships/slideLayout" Target="../slideLayouts/slideLayout924.xml"/><Relationship Id="rId4" Type="http://schemas.openxmlformats.org/officeDocument/2006/relationships/slideLayout" Target="../slideLayouts/slideLayout918.xml"/><Relationship Id="rId9" Type="http://schemas.openxmlformats.org/officeDocument/2006/relationships/slideLayout" Target="../slideLayouts/slideLayout923.xml"/></Relationships>
</file>

<file path=ppt/slideMasters/_rels/slideMaster89.xml.rels><?xml version="1.0" encoding="UTF-8" standalone="yes"?>
<Relationships xmlns="http://schemas.openxmlformats.org/package/2006/relationships"><Relationship Id="rId8" Type="http://schemas.openxmlformats.org/officeDocument/2006/relationships/slideLayout" Target="../slideLayouts/slideLayout933.xml"/><Relationship Id="rId3" Type="http://schemas.openxmlformats.org/officeDocument/2006/relationships/slideLayout" Target="../slideLayouts/slideLayout928.xml"/><Relationship Id="rId7" Type="http://schemas.openxmlformats.org/officeDocument/2006/relationships/slideLayout" Target="../slideLayouts/slideLayout932.xml"/><Relationship Id="rId12" Type="http://schemas.openxmlformats.org/officeDocument/2006/relationships/theme" Target="../theme/theme89.xml"/><Relationship Id="rId2" Type="http://schemas.openxmlformats.org/officeDocument/2006/relationships/slideLayout" Target="../slideLayouts/slideLayout927.xml"/><Relationship Id="rId1" Type="http://schemas.openxmlformats.org/officeDocument/2006/relationships/slideLayout" Target="../slideLayouts/slideLayout926.xml"/><Relationship Id="rId6" Type="http://schemas.openxmlformats.org/officeDocument/2006/relationships/slideLayout" Target="../slideLayouts/slideLayout931.xml"/><Relationship Id="rId11" Type="http://schemas.openxmlformats.org/officeDocument/2006/relationships/slideLayout" Target="../slideLayouts/slideLayout936.xml"/><Relationship Id="rId5" Type="http://schemas.openxmlformats.org/officeDocument/2006/relationships/slideLayout" Target="../slideLayouts/slideLayout930.xml"/><Relationship Id="rId10" Type="http://schemas.openxmlformats.org/officeDocument/2006/relationships/slideLayout" Target="../slideLayouts/slideLayout935.xml"/><Relationship Id="rId4" Type="http://schemas.openxmlformats.org/officeDocument/2006/relationships/slideLayout" Target="../slideLayouts/slideLayout929.xml"/><Relationship Id="rId9" Type="http://schemas.openxmlformats.org/officeDocument/2006/relationships/slideLayout" Target="../slideLayouts/slideLayout934.xml"/></Relationships>
</file>

<file path=ppt/slideMasters/_rels/slideMaster90.xml.rels><?xml version="1.0" encoding="UTF-8" standalone="yes"?>
<Relationships xmlns="http://schemas.openxmlformats.org/package/2006/relationships"><Relationship Id="rId8" Type="http://schemas.openxmlformats.org/officeDocument/2006/relationships/slideLayout" Target="../slideLayouts/slideLayout944.xml"/><Relationship Id="rId3" Type="http://schemas.openxmlformats.org/officeDocument/2006/relationships/slideLayout" Target="../slideLayouts/slideLayout939.xml"/><Relationship Id="rId7" Type="http://schemas.openxmlformats.org/officeDocument/2006/relationships/slideLayout" Target="../slideLayouts/slideLayout943.xml"/><Relationship Id="rId12" Type="http://schemas.openxmlformats.org/officeDocument/2006/relationships/theme" Target="../theme/theme90.xml"/><Relationship Id="rId2" Type="http://schemas.openxmlformats.org/officeDocument/2006/relationships/slideLayout" Target="../slideLayouts/slideLayout938.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1" Type="http://schemas.openxmlformats.org/officeDocument/2006/relationships/slideLayout" Target="../slideLayouts/slideLayout947.xml"/><Relationship Id="rId5" Type="http://schemas.openxmlformats.org/officeDocument/2006/relationships/slideLayout" Target="../slideLayouts/slideLayout941.xml"/><Relationship Id="rId10" Type="http://schemas.openxmlformats.org/officeDocument/2006/relationships/slideLayout" Target="../slideLayouts/slideLayout946.xml"/><Relationship Id="rId4" Type="http://schemas.openxmlformats.org/officeDocument/2006/relationships/slideLayout" Target="../slideLayouts/slideLayout940.xml"/><Relationship Id="rId9"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8" Type="http://schemas.openxmlformats.org/officeDocument/2006/relationships/slideLayout" Target="../slideLayouts/slideLayout955.xml"/><Relationship Id="rId3" Type="http://schemas.openxmlformats.org/officeDocument/2006/relationships/slideLayout" Target="../slideLayouts/slideLayout950.xml"/><Relationship Id="rId7" Type="http://schemas.openxmlformats.org/officeDocument/2006/relationships/slideLayout" Target="../slideLayouts/slideLayout954.xml"/><Relationship Id="rId12" Type="http://schemas.openxmlformats.org/officeDocument/2006/relationships/theme" Target="../theme/theme91.xml"/><Relationship Id="rId2" Type="http://schemas.openxmlformats.org/officeDocument/2006/relationships/slideLayout" Target="../slideLayouts/slideLayout949.xml"/><Relationship Id="rId1" Type="http://schemas.openxmlformats.org/officeDocument/2006/relationships/slideLayout" Target="../slideLayouts/slideLayout948.xml"/><Relationship Id="rId6" Type="http://schemas.openxmlformats.org/officeDocument/2006/relationships/slideLayout" Target="../slideLayouts/slideLayout953.xml"/><Relationship Id="rId11" Type="http://schemas.openxmlformats.org/officeDocument/2006/relationships/slideLayout" Target="../slideLayouts/slideLayout958.xml"/><Relationship Id="rId5" Type="http://schemas.openxmlformats.org/officeDocument/2006/relationships/slideLayout" Target="../slideLayouts/slideLayout952.xml"/><Relationship Id="rId10" Type="http://schemas.openxmlformats.org/officeDocument/2006/relationships/slideLayout" Target="../slideLayouts/slideLayout957.xml"/><Relationship Id="rId4" Type="http://schemas.openxmlformats.org/officeDocument/2006/relationships/slideLayout" Target="../slideLayouts/slideLayout951.xml"/><Relationship Id="rId9" Type="http://schemas.openxmlformats.org/officeDocument/2006/relationships/slideLayout" Target="../slideLayouts/slideLayout956.xml"/></Relationships>
</file>

<file path=ppt/slideMasters/_rels/slideMaster92.xml.rels><?xml version="1.0" encoding="UTF-8" standalone="yes"?>
<Relationships xmlns="http://schemas.openxmlformats.org/package/2006/relationships"><Relationship Id="rId3" Type="http://schemas.openxmlformats.org/officeDocument/2006/relationships/theme" Target="../theme/theme92.xml"/><Relationship Id="rId2" Type="http://schemas.openxmlformats.org/officeDocument/2006/relationships/slideLayout" Target="../slideLayouts/slideLayout960.xml"/><Relationship Id="rId1" Type="http://schemas.openxmlformats.org/officeDocument/2006/relationships/slideLayout" Target="../slideLayouts/slideLayout959.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 Id="rId14" Type="http://schemas.openxmlformats.org/officeDocument/2006/relationships/image" Target="../media/image1.png"/></Relationships>
</file>

<file path=ppt/slideMasters/_rels/slideMaster94.xml.rels><?xml version="1.0" encoding="UTF-8" standalone="yes"?>
<Relationships xmlns="http://schemas.openxmlformats.org/package/2006/relationships"><Relationship Id="rId8" Type="http://schemas.openxmlformats.org/officeDocument/2006/relationships/slideLayout" Target="../slideLayouts/slideLayout980.xml"/><Relationship Id="rId3" Type="http://schemas.openxmlformats.org/officeDocument/2006/relationships/slideLayout" Target="../slideLayouts/slideLayout975.xml"/><Relationship Id="rId7" Type="http://schemas.openxmlformats.org/officeDocument/2006/relationships/slideLayout" Target="../slideLayouts/slideLayout979.xml"/><Relationship Id="rId12" Type="http://schemas.openxmlformats.org/officeDocument/2006/relationships/theme" Target="../theme/theme94.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6" Type="http://schemas.openxmlformats.org/officeDocument/2006/relationships/slideLayout" Target="../slideLayouts/slideLayout978.xml"/><Relationship Id="rId11" Type="http://schemas.openxmlformats.org/officeDocument/2006/relationships/slideLayout" Target="../slideLayouts/slideLayout983.xml"/><Relationship Id="rId5" Type="http://schemas.openxmlformats.org/officeDocument/2006/relationships/slideLayout" Target="../slideLayouts/slideLayout977.xml"/><Relationship Id="rId10" Type="http://schemas.openxmlformats.org/officeDocument/2006/relationships/slideLayout" Target="../slideLayouts/slideLayout982.xml"/><Relationship Id="rId4" Type="http://schemas.openxmlformats.org/officeDocument/2006/relationships/slideLayout" Target="../slideLayouts/slideLayout976.xml"/><Relationship Id="rId9" Type="http://schemas.openxmlformats.org/officeDocument/2006/relationships/slideLayout" Target="../slideLayouts/slideLayout981.xml"/></Relationships>
</file>

<file path=ppt/slideMasters/_rels/slideMaster95.xml.rels><?xml version="1.0" encoding="UTF-8" standalone="yes"?>
<Relationships xmlns="http://schemas.openxmlformats.org/package/2006/relationships"><Relationship Id="rId3" Type="http://schemas.openxmlformats.org/officeDocument/2006/relationships/theme" Target="../theme/theme95.xml"/><Relationship Id="rId2" Type="http://schemas.openxmlformats.org/officeDocument/2006/relationships/slideLayout" Target="../slideLayouts/slideLayout985.xml"/><Relationship Id="rId1" Type="http://schemas.openxmlformats.org/officeDocument/2006/relationships/slideLayout" Target="../slideLayouts/slideLayout984.xml"/></Relationships>
</file>

<file path=ppt/slideMasters/_rels/slideMaster96.xml.rels><?xml version="1.0" encoding="UTF-8" standalone="yes"?>
<Relationships xmlns="http://schemas.openxmlformats.org/package/2006/relationships"><Relationship Id="rId3" Type="http://schemas.openxmlformats.org/officeDocument/2006/relationships/slideLayout" Target="../slideLayouts/slideLayout988.xml"/><Relationship Id="rId2" Type="http://schemas.openxmlformats.org/officeDocument/2006/relationships/slideLayout" Target="../slideLayouts/slideLayout987.xml"/><Relationship Id="rId1" Type="http://schemas.openxmlformats.org/officeDocument/2006/relationships/slideLayout" Target="../slideLayouts/slideLayout986.xml"/><Relationship Id="rId5" Type="http://schemas.openxmlformats.org/officeDocument/2006/relationships/theme" Target="../theme/theme96.xml"/><Relationship Id="rId4" Type="http://schemas.openxmlformats.org/officeDocument/2006/relationships/slideLayout" Target="../slideLayouts/slideLayout989.xml"/></Relationships>
</file>

<file path=ppt/slideMasters/_rels/slideMaster97.xml.rels><?xml version="1.0" encoding="UTF-8" standalone="yes"?>
<Relationships xmlns="http://schemas.openxmlformats.org/package/2006/relationships"><Relationship Id="rId8" Type="http://schemas.openxmlformats.org/officeDocument/2006/relationships/slideLayout" Target="../slideLayouts/slideLayout997.xml"/><Relationship Id="rId3" Type="http://schemas.openxmlformats.org/officeDocument/2006/relationships/slideLayout" Target="../slideLayouts/slideLayout992.xml"/><Relationship Id="rId7" Type="http://schemas.openxmlformats.org/officeDocument/2006/relationships/slideLayout" Target="../slideLayouts/slideLayout996.xml"/><Relationship Id="rId12" Type="http://schemas.openxmlformats.org/officeDocument/2006/relationships/theme" Target="../theme/theme97.xml"/><Relationship Id="rId2" Type="http://schemas.openxmlformats.org/officeDocument/2006/relationships/slideLayout" Target="../slideLayouts/slideLayout991.xml"/><Relationship Id="rId1" Type="http://schemas.openxmlformats.org/officeDocument/2006/relationships/slideLayout" Target="../slideLayouts/slideLayout990.xml"/><Relationship Id="rId6" Type="http://schemas.openxmlformats.org/officeDocument/2006/relationships/slideLayout" Target="../slideLayouts/slideLayout995.xml"/><Relationship Id="rId11" Type="http://schemas.openxmlformats.org/officeDocument/2006/relationships/slideLayout" Target="../slideLayouts/slideLayout1000.xml"/><Relationship Id="rId5" Type="http://schemas.openxmlformats.org/officeDocument/2006/relationships/slideLayout" Target="../slideLayouts/slideLayout994.xml"/><Relationship Id="rId10" Type="http://schemas.openxmlformats.org/officeDocument/2006/relationships/slideLayout" Target="../slideLayouts/slideLayout999.xml"/><Relationship Id="rId4" Type="http://schemas.openxmlformats.org/officeDocument/2006/relationships/slideLayout" Target="../slideLayouts/slideLayout993.xml"/><Relationship Id="rId9" Type="http://schemas.openxmlformats.org/officeDocument/2006/relationships/slideLayout" Target="../slideLayouts/slideLayout998.xml"/></Relationships>
</file>

<file path=ppt/slideMasters/_rels/slideMaster98.xml.rels><?xml version="1.0" encoding="UTF-8" standalone="yes"?>
<Relationships xmlns="http://schemas.openxmlformats.org/package/2006/relationships"><Relationship Id="rId8" Type="http://schemas.openxmlformats.org/officeDocument/2006/relationships/slideLayout" Target="../slideLayouts/slideLayout1008.xml"/><Relationship Id="rId3" Type="http://schemas.openxmlformats.org/officeDocument/2006/relationships/slideLayout" Target="../slideLayouts/slideLayout1003.xml"/><Relationship Id="rId7" Type="http://schemas.openxmlformats.org/officeDocument/2006/relationships/slideLayout" Target="../slideLayouts/slideLayout1007.xml"/><Relationship Id="rId12" Type="http://schemas.openxmlformats.org/officeDocument/2006/relationships/theme" Target="../theme/theme98.xml"/><Relationship Id="rId2" Type="http://schemas.openxmlformats.org/officeDocument/2006/relationships/slideLayout" Target="../slideLayouts/slideLayout1002.xml"/><Relationship Id="rId1" Type="http://schemas.openxmlformats.org/officeDocument/2006/relationships/slideLayout" Target="../slideLayouts/slideLayout1001.xml"/><Relationship Id="rId6" Type="http://schemas.openxmlformats.org/officeDocument/2006/relationships/slideLayout" Target="../slideLayouts/slideLayout1006.xml"/><Relationship Id="rId11" Type="http://schemas.openxmlformats.org/officeDocument/2006/relationships/slideLayout" Target="../slideLayouts/slideLayout1011.xml"/><Relationship Id="rId5" Type="http://schemas.openxmlformats.org/officeDocument/2006/relationships/slideLayout" Target="../slideLayouts/slideLayout1005.xml"/><Relationship Id="rId10" Type="http://schemas.openxmlformats.org/officeDocument/2006/relationships/slideLayout" Target="../slideLayouts/slideLayout1010.xml"/><Relationship Id="rId4" Type="http://schemas.openxmlformats.org/officeDocument/2006/relationships/slideLayout" Target="../slideLayouts/slideLayout1004.xml"/><Relationship Id="rId9" Type="http://schemas.openxmlformats.org/officeDocument/2006/relationships/slideLayout" Target="../slideLayouts/slideLayout1009.xml"/></Relationships>
</file>

<file path=ppt/slideMasters/_rels/slideMaster99.xml.rels><?xml version="1.0" encoding="UTF-8" standalone="yes"?>
<Relationships xmlns="http://schemas.openxmlformats.org/package/2006/relationships"><Relationship Id="rId3" Type="http://schemas.openxmlformats.org/officeDocument/2006/relationships/theme" Target="../theme/theme99.xml"/><Relationship Id="rId2" Type="http://schemas.openxmlformats.org/officeDocument/2006/relationships/slideLayout" Target="../slideLayouts/slideLayout1013.xml"/><Relationship Id="rId1" Type="http://schemas.openxmlformats.org/officeDocument/2006/relationships/slideLayout" Target="../slideLayouts/slideLayout1012.xml"/></Relationships>
</file>

<file path=ppt/slideMasters/_rels/slideMaster100.xml.rels><?xml version="1.0" encoding="UTF-8" standalone="yes"?>
<Relationships xmlns="http://schemas.openxmlformats.org/package/2006/relationships"><Relationship Id="rId8" Type="http://schemas.openxmlformats.org/officeDocument/2006/relationships/slideLayout" Target="../slideLayouts/slideLayout1021.xml"/><Relationship Id="rId3" Type="http://schemas.openxmlformats.org/officeDocument/2006/relationships/slideLayout" Target="../slideLayouts/slideLayout1016.xml"/><Relationship Id="rId7" Type="http://schemas.openxmlformats.org/officeDocument/2006/relationships/slideLayout" Target="../slideLayouts/slideLayout1020.xml"/><Relationship Id="rId12" Type="http://schemas.openxmlformats.org/officeDocument/2006/relationships/theme" Target="../theme/theme100.xml"/><Relationship Id="rId2" Type="http://schemas.openxmlformats.org/officeDocument/2006/relationships/slideLayout" Target="../slideLayouts/slideLayout1015.xml"/><Relationship Id="rId1" Type="http://schemas.openxmlformats.org/officeDocument/2006/relationships/slideLayout" Target="../slideLayouts/slideLayout1014.xml"/><Relationship Id="rId6" Type="http://schemas.openxmlformats.org/officeDocument/2006/relationships/slideLayout" Target="../slideLayouts/slideLayout1019.xml"/><Relationship Id="rId11" Type="http://schemas.openxmlformats.org/officeDocument/2006/relationships/slideLayout" Target="../slideLayouts/slideLayout1024.xml"/><Relationship Id="rId5" Type="http://schemas.openxmlformats.org/officeDocument/2006/relationships/slideLayout" Target="../slideLayouts/slideLayout1018.xml"/><Relationship Id="rId10" Type="http://schemas.openxmlformats.org/officeDocument/2006/relationships/slideLayout" Target="../slideLayouts/slideLayout1023.xml"/><Relationship Id="rId4" Type="http://schemas.openxmlformats.org/officeDocument/2006/relationships/slideLayout" Target="../slideLayouts/slideLayout1017.xml"/><Relationship Id="rId9" Type="http://schemas.openxmlformats.org/officeDocument/2006/relationships/slideLayout" Target="../slideLayouts/slideLayout10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cstate="screen">
            <a:lum bright="-8000"/>
            <a:extLst>
              <a:ext uri="{28A0092B-C50C-407E-A947-70E740481C1C}">
                <a14:useLocalDpi xmlns:a14="http://schemas.microsoft.com/office/drawing/2010/main"/>
              </a:ext>
            </a:extLst>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2022. 10. 24.</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10/24/22</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516416445"/>
      </p:ext>
    </p:extLst>
  </p:cSld>
  <p:clrMap bg1="lt1" tx1="dk1" bg2="lt2" tx2="dk2" accent1="accent1" accent2="accent2" accent3="accent3" accent4="accent4" accent5="accent5" accent6="accent6" hlink="hlink" folHlink="folHlink"/>
  <p:sldLayoutIdLst>
    <p:sldLayoutId id="2147488073" r:id="rId1"/>
    <p:sldLayoutId id="2147488074" r:id="rId2"/>
    <p:sldLayoutId id="2147488075" r:id="rId3"/>
    <p:sldLayoutId id="2147488076" r:id="rId4"/>
    <p:sldLayoutId id="2147488077" r:id="rId5"/>
    <p:sldLayoutId id="2147488078" r:id="rId6"/>
    <p:sldLayoutId id="2147488079" r:id="rId7"/>
    <p:sldLayoutId id="2147488080" r:id="rId8"/>
    <p:sldLayoutId id="2147488081" r:id="rId9"/>
    <p:sldLayoutId id="2147488082" r:id="rId10"/>
    <p:sldLayoutId id="2147488083" r:id="rId11"/>
    <p:sldLayoutId id="214748808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68858751"/>
      </p:ext>
    </p:extLst>
  </p:cSld>
  <p:clrMap bg1="lt1" tx1="dk1" bg2="lt2" tx2="dk2" accent1="accent1" accent2="accent2" accent3="accent3" accent4="accent4" accent5="accent5" accent6="accent6" hlink="hlink" folHlink="folHlink"/>
  <p:sldLayoutIdLst>
    <p:sldLayoutId id="2147488317" r:id="rId1"/>
    <p:sldLayoutId id="2147488318" r:id="rId2"/>
    <p:sldLayoutId id="2147488319" r:id="rId3"/>
    <p:sldLayoutId id="2147488320" r:id="rId4"/>
    <p:sldLayoutId id="2147488321" r:id="rId5"/>
    <p:sldLayoutId id="2147488322" r:id="rId6"/>
    <p:sldLayoutId id="2147488323" r:id="rId7"/>
    <p:sldLayoutId id="2147488324" r:id="rId8"/>
    <p:sldLayoutId id="2147488325" r:id="rId9"/>
    <p:sldLayoutId id="2147488326" r:id="rId10"/>
    <p:sldLayoutId id="2147488327"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eaLnBrk="1" hangingPunct="1">
              <a:defRPr/>
            </a:pPr>
            <a:fld id="{72694B9D-8BFE-654E-8D86-2D1B27ECA5D0}" type="slidenum">
              <a:rPr lang="en-US" altLang="en-US"/>
              <a:pPr eaLnBrk="1" hangingPunct="1">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2483791172"/>
      </p:ext>
    </p:extLst>
  </p:cSld>
  <p:clrMap bg1="lt1" tx1="dk1" bg2="lt2" tx2="dk2" accent1="accent1" accent2="accent2" accent3="accent3" accent4="accent4" accent5="accent5" accent6="accent6" hlink="hlink" folHlink="folHlink"/>
  <p:sldLayoutIdLst>
    <p:sldLayoutId id="2147488341" r:id="rId1"/>
    <p:sldLayoutId id="2147488342" r:id="rId2"/>
    <p:sldLayoutId id="2147488343" r:id="rId3"/>
    <p:sldLayoutId id="2147488344" r:id="rId4"/>
    <p:sldLayoutId id="2147488345" r:id="rId5"/>
    <p:sldLayoutId id="2147488346" r:id="rId6"/>
    <p:sldLayoutId id="2147488347" r:id="rId7"/>
    <p:sldLayoutId id="2147488348" r:id="rId8"/>
    <p:sldLayoutId id="2147488349" r:id="rId9"/>
    <p:sldLayoutId id="2147488350" r:id="rId10"/>
    <p:sldLayoutId id="214748835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41121451"/>
      </p:ext>
    </p:extLst>
  </p:cSld>
  <p:clrMap bg1="lt1" tx1="dk1" bg2="lt2" tx2="dk2" accent1="accent1" accent2="accent2" accent3="accent3" accent4="accent4" accent5="accent5" accent6="accent6" hlink="hlink" folHlink="folHlink"/>
  <p:sldLayoutIdLst>
    <p:sldLayoutId id="2147488379" r:id="rId1"/>
    <p:sldLayoutId id="2147488380" r:id="rId2"/>
    <p:sldLayoutId id="2147488381" r:id="rId3"/>
    <p:sldLayoutId id="2147488382" r:id="rId4"/>
    <p:sldLayoutId id="2147488383" r:id="rId5"/>
    <p:sldLayoutId id="2147488384" r:id="rId6"/>
    <p:sldLayoutId id="2147488385" r:id="rId7"/>
    <p:sldLayoutId id="2147488386" r:id="rId8"/>
    <p:sldLayoutId id="2147488387" r:id="rId9"/>
    <p:sldLayoutId id="2147488388" r:id="rId10"/>
    <p:sldLayoutId id="214748838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72707315"/>
      </p:ext>
    </p:extLst>
  </p:cSld>
  <p:clrMap bg1="lt1" tx1="dk1" bg2="lt2" tx2="dk2" accent1="accent1" accent2="accent2" accent3="accent3" accent4="accent4" accent5="accent5" accent6="accent6" hlink="hlink" folHlink="folHlink"/>
  <p:sldLayoutIdLst>
    <p:sldLayoutId id="2147488560" r:id="rId1"/>
    <p:sldLayoutId id="2147488561" r:id="rId2"/>
    <p:sldLayoutId id="2147488562" r:id="rId3"/>
    <p:sldLayoutId id="2147488563" r:id="rId4"/>
    <p:sldLayoutId id="2147488564" r:id="rId5"/>
    <p:sldLayoutId id="2147488565" r:id="rId6"/>
    <p:sldLayoutId id="2147488566" r:id="rId7"/>
    <p:sldLayoutId id="2147488567" r:id="rId8"/>
    <p:sldLayoutId id="2147488568" r:id="rId9"/>
    <p:sldLayoutId id="2147488569" r:id="rId10"/>
    <p:sldLayoutId id="214748857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72272598"/>
      </p:ext>
    </p:extLst>
  </p:cSld>
  <p:clrMap bg1="lt1" tx1="dk1" bg2="lt2" tx2="dk2" accent1="accent1" accent2="accent2" accent3="accent3" accent4="accent4" accent5="accent5" accent6="accent6" hlink="hlink" folHlink="folHlink"/>
  <p:sldLayoutIdLst>
    <p:sldLayoutId id="2147488625" r:id="rId1"/>
    <p:sldLayoutId id="2147488626" r:id="rId2"/>
    <p:sldLayoutId id="2147488627" r:id="rId3"/>
    <p:sldLayoutId id="2147488628" r:id="rId4"/>
    <p:sldLayoutId id="2147488629" r:id="rId5"/>
    <p:sldLayoutId id="2147488630" r:id="rId6"/>
    <p:sldLayoutId id="2147488631" r:id="rId7"/>
    <p:sldLayoutId id="2147488632" r:id="rId8"/>
    <p:sldLayoutId id="2147488633" r:id="rId9"/>
    <p:sldLayoutId id="2147488634" r:id="rId10"/>
    <p:sldLayoutId id="2147488635" r:id="rId11"/>
    <p:sldLayoutId id="2147488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4223090201"/>
      </p:ext>
    </p:extLst>
  </p:cSld>
  <p:clrMap bg1="lt1" tx1="dk1" bg2="lt2" tx2="dk2" accent1="accent1" accent2="accent2" accent3="accent3" accent4="accent4" accent5="accent5" accent6="accent6" hlink="hlink" folHlink="folHlink"/>
  <p:sldLayoutIdLst>
    <p:sldLayoutId id="2147488638" r:id="rId1"/>
    <p:sldLayoutId id="2147488639" r:id="rId2"/>
    <p:sldLayoutId id="2147488640" r:id="rId3"/>
    <p:sldLayoutId id="2147488641" r:id="rId4"/>
    <p:sldLayoutId id="2147488642" r:id="rId5"/>
    <p:sldLayoutId id="2147488643" r:id="rId6"/>
    <p:sldLayoutId id="2147488644" r:id="rId7"/>
    <p:sldLayoutId id="2147488645" r:id="rId8"/>
    <p:sldLayoutId id="2147488646" r:id="rId9"/>
    <p:sldLayoutId id="2147488647" r:id="rId10"/>
    <p:sldLayoutId id="214748864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605458997"/>
      </p:ext>
    </p:extLst>
  </p:cSld>
  <p:clrMap bg1="lt1" tx1="dk1" bg2="lt2" tx2="dk2" accent1="accent1" accent2="accent2" accent3="accent3" accent4="accent4" accent5="accent5" accent6="accent6" hlink="hlink" folHlink="folHlink"/>
  <p:sldLayoutIdLst>
    <p:sldLayoutId id="2147488748" r:id="rId1"/>
    <p:sldLayoutId id="2147488749" r:id="rId2"/>
    <p:sldLayoutId id="2147488750" r:id="rId3"/>
    <p:sldLayoutId id="2147488751" r:id="rId4"/>
    <p:sldLayoutId id="2147488752" r:id="rId5"/>
    <p:sldLayoutId id="2147488753" r:id="rId6"/>
    <p:sldLayoutId id="2147488754" r:id="rId7"/>
    <p:sldLayoutId id="2147488755" r:id="rId8"/>
    <p:sldLayoutId id="2147488756" r:id="rId9"/>
    <p:sldLayoutId id="2147488757" r:id="rId10"/>
    <p:sldLayoutId id="214748875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926065"/>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632983355"/>
      </p:ext>
    </p:extLst>
  </p:cSld>
  <p:clrMap bg1="lt1" tx1="dk1" bg2="lt2" tx2="dk2" accent1="accent1" accent2="accent2" accent3="accent3" accent4="accent4" accent5="accent5" accent6="accent6" hlink="hlink" folHlink="folHlink"/>
  <p:sldLayoutIdLst>
    <p:sldLayoutId id="2147488992" r:id="rId1"/>
    <p:sldLayoutId id="2147488993" r:id="rId2"/>
    <p:sldLayoutId id="2147488994" r:id="rId3"/>
    <p:sldLayoutId id="2147488995" r:id="rId4"/>
    <p:sldLayoutId id="2147488996" r:id="rId5"/>
    <p:sldLayoutId id="2147488997" r:id="rId6"/>
    <p:sldLayoutId id="2147488998" r:id="rId7"/>
    <p:sldLayoutId id="2147488999" r:id="rId8"/>
    <p:sldLayoutId id="2147489000" r:id="rId9"/>
    <p:sldLayoutId id="2147489001" r:id="rId10"/>
    <p:sldLayoutId id="214748900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45773964"/>
      </p:ext>
    </p:extLst>
  </p:cSld>
  <p:clrMap bg1="lt1" tx1="dk1" bg2="lt2" tx2="dk2" accent1="accent1" accent2="accent2" accent3="accent3" accent4="accent4" accent5="accent5" accent6="accent6" hlink="hlink" folHlink="folHlink"/>
  <p:sldLayoutIdLst>
    <p:sldLayoutId id="2147489017" r:id="rId1"/>
    <p:sldLayoutId id="2147489018" r:id="rId2"/>
    <p:sldLayoutId id="2147489019" r:id="rId3"/>
    <p:sldLayoutId id="2147489020" r:id="rId4"/>
    <p:sldLayoutId id="2147489021" r:id="rId5"/>
    <p:sldLayoutId id="2147489022" r:id="rId6"/>
    <p:sldLayoutId id="2147489023" r:id="rId7"/>
    <p:sldLayoutId id="2147489024" r:id="rId8"/>
    <p:sldLayoutId id="2147489025" r:id="rId9"/>
    <p:sldLayoutId id="2147489026" r:id="rId10"/>
    <p:sldLayoutId id="2147489027"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575735985"/>
      </p:ext>
    </p:extLst>
  </p:cSld>
  <p:clrMap bg1="lt1" tx1="dk1" bg2="lt2" tx2="dk2" accent1="accent1" accent2="accent2" accent3="accent3" accent4="accent4" accent5="accent5" accent6="accent6" hlink="hlink" folHlink="folHlink"/>
  <p:sldLayoutIdLst>
    <p:sldLayoutId id="2147489029" r:id="rId1"/>
    <p:sldLayoutId id="2147489030" r:id="rId2"/>
    <p:sldLayoutId id="2147489031" r:id="rId3"/>
    <p:sldLayoutId id="2147489032" r:id="rId4"/>
    <p:sldLayoutId id="2147489033" r:id="rId5"/>
    <p:sldLayoutId id="2147489034" r:id="rId6"/>
    <p:sldLayoutId id="2147489035" r:id="rId7"/>
    <p:sldLayoutId id="2147489036" r:id="rId8"/>
    <p:sldLayoutId id="2147489037" r:id="rId9"/>
    <p:sldLayoutId id="2147489038" r:id="rId10"/>
    <p:sldLayoutId id="2147489039"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8377764"/>
      </p:ext>
    </p:extLst>
  </p:cSld>
  <p:clrMap bg1="lt1" tx1="dk1" bg2="lt2" tx2="dk2" accent1="accent1" accent2="accent2" accent3="accent3" accent4="accent4" accent5="accent5" accent6="accent6" hlink="hlink" folHlink="folHlink"/>
  <p:sldLayoutIdLst>
    <p:sldLayoutId id="2147489085" r:id="rId1"/>
    <p:sldLayoutId id="2147489086" r:id="rId2"/>
    <p:sldLayoutId id="2147489087" r:id="rId3"/>
    <p:sldLayoutId id="2147489088" r:id="rId4"/>
    <p:sldLayoutId id="2147489089" r:id="rId5"/>
    <p:sldLayoutId id="2147489090" r:id="rId6"/>
    <p:sldLayoutId id="2147489091" r:id="rId7"/>
    <p:sldLayoutId id="2147489092" r:id="rId8"/>
    <p:sldLayoutId id="2147489093" r:id="rId9"/>
    <p:sldLayoutId id="2147489094" r:id="rId10"/>
    <p:sldLayoutId id="2147489095" r:id="rId11"/>
    <p:sldLayoutId id="214748909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75654414"/>
      </p:ext>
    </p:extLst>
  </p:cSld>
  <p:clrMap bg1="lt1" tx1="dk1" bg2="lt2" tx2="dk2" accent1="accent1" accent2="accent2" accent3="accent3" accent4="accent4" accent5="accent5" accent6="accent6" hlink="hlink" folHlink="folHlink"/>
  <p:sldLayoutIdLst>
    <p:sldLayoutId id="2147489217" r:id="rId1"/>
    <p:sldLayoutId id="2147489218" r:id="rId2"/>
    <p:sldLayoutId id="2147489219" r:id="rId3"/>
    <p:sldLayoutId id="2147489220" r:id="rId4"/>
    <p:sldLayoutId id="2147489221" r:id="rId5"/>
    <p:sldLayoutId id="2147489222" r:id="rId6"/>
    <p:sldLayoutId id="2147489223" r:id="rId7"/>
    <p:sldLayoutId id="2147489224" r:id="rId8"/>
    <p:sldLayoutId id="2147489225" r:id="rId9"/>
    <p:sldLayoutId id="2147489226" r:id="rId10"/>
    <p:sldLayoutId id="214748922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724132488"/>
      </p:ext>
    </p:extLst>
  </p:cSld>
  <p:clrMap bg1="lt1" tx1="dk1" bg2="lt2" tx2="dk2" accent1="accent1" accent2="accent2" accent3="accent3" accent4="accent4" accent5="accent5" accent6="accent6" hlink="hlink" folHlink="folHlink"/>
  <p:sldLayoutIdLst>
    <p:sldLayoutId id="2147489229" r:id="rId1"/>
    <p:sldLayoutId id="2147489230" r:id="rId2"/>
    <p:sldLayoutId id="2147489231" r:id="rId3"/>
    <p:sldLayoutId id="2147489232" r:id="rId4"/>
    <p:sldLayoutId id="2147489233" r:id="rId5"/>
    <p:sldLayoutId id="2147489234" r:id="rId6"/>
    <p:sldLayoutId id="2147489235" r:id="rId7"/>
    <p:sldLayoutId id="2147489236" r:id="rId8"/>
    <p:sldLayoutId id="2147489237" r:id="rId9"/>
    <p:sldLayoutId id="2147489238" r:id="rId10"/>
    <p:sldLayoutId id="214748923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25920399"/>
      </p:ext>
    </p:extLst>
  </p:cSld>
  <p:clrMap bg1="lt1" tx1="dk1" bg2="lt2" tx2="dk2" accent1="accent1" accent2="accent2" accent3="accent3" accent4="accent4" accent5="accent5" accent6="accent6" hlink="hlink" folHlink="folHlink"/>
  <p:sldLayoutIdLst>
    <p:sldLayoutId id="2147489253" r:id="rId1"/>
    <p:sldLayoutId id="2147489254" r:id="rId2"/>
    <p:sldLayoutId id="2147489255" r:id="rId3"/>
    <p:sldLayoutId id="2147489256" r:id="rId4"/>
    <p:sldLayoutId id="2147489257" r:id="rId5"/>
    <p:sldLayoutId id="2147489258" r:id="rId6"/>
    <p:sldLayoutId id="2147489259" r:id="rId7"/>
    <p:sldLayoutId id="2147489260" r:id="rId8"/>
    <p:sldLayoutId id="2147489261" r:id="rId9"/>
    <p:sldLayoutId id="2147489262" r:id="rId10"/>
    <p:sldLayoutId id="2147489263" r:id="rId11"/>
    <p:sldLayoutId id="21474892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63842944"/>
      </p:ext>
    </p:extLst>
  </p:cSld>
  <p:clrMap bg1="lt1" tx1="dk1" bg2="lt2" tx2="dk2" accent1="accent1" accent2="accent2" accent3="accent3" accent4="accent4" accent5="accent5" accent6="accent6" hlink="hlink" folHlink="folHlink"/>
  <p:sldLayoutIdLst>
    <p:sldLayoutId id="2147489266" r:id="rId1"/>
    <p:sldLayoutId id="2147489267" r:id="rId2"/>
    <p:sldLayoutId id="2147489268" r:id="rId3"/>
    <p:sldLayoutId id="2147489269" r:id="rId4"/>
    <p:sldLayoutId id="2147489270" r:id="rId5"/>
    <p:sldLayoutId id="2147489271" r:id="rId6"/>
    <p:sldLayoutId id="2147489272" r:id="rId7"/>
    <p:sldLayoutId id="2147489273" r:id="rId8"/>
    <p:sldLayoutId id="2147489274" r:id="rId9"/>
    <p:sldLayoutId id="2147489275" r:id="rId10"/>
    <p:sldLayoutId id="2147489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724846254"/>
      </p:ext>
    </p:extLst>
  </p:cSld>
  <p:clrMap bg1="lt1" tx1="dk1" bg2="lt2" tx2="dk2" accent1="accent1" accent2="accent2" accent3="accent3" accent4="accent4" accent5="accent5" accent6="accent6" hlink="hlink" folHlink="folHlink"/>
  <p:sldLayoutIdLst>
    <p:sldLayoutId id="2147489278" r:id="rId1"/>
    <p:sldLayoutId id="2147489279" r:id="rId2"/>
    <p:sldLayoutId id="2147489280" r:id="rId3"/>
    <p:sldLayoutId id="2147489281" r:id="rId4"/>
    <p:sldLayoutId id="2147489282" r:id="rId5"/>
    <p:sldLayoutId id="2147489283" r:id="rId6"/>
    <p:sldLayoutId id="2147489284" r:id="rId7"/>
    <p:sldLayoutId id="2147489285" r:id="rId8"/>
    <p:sldLayoutId id="2147489286" r:id="rId9"/>
    <p:sldLayoutId id="2147489287" r:id="rId10"/>
    <p:sldLayoutId id="2147489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515937"/>
      </p:ext>
    </p:extLst>
  </p:cSld>
  <p:clrMap bg1="lt1" tx1="dk1" bg2="lt2" tx2="dk2" accent1="accent1" accent2="accent2" accent3="accent3" accent4="accent4" accent5="accent5" accent6="accent6" hlink="hlink" folHlink="folHlink"/>
  <p:sldLayoutIdLst>
    <p:sldLayoutId id="2147489290" r:id="rId1"/>
    <p:sldLayoutId id="2147489291" r:id="rId2"/>
    <p:sldLayoutId id="2147489292" r:id="rId3"/>
    <p:sldLayoutId id="2147489293" r:id="rId4"/>
    <p:sldLayoutId id="2147489294" r:id="rId5"/>
    <p:sldLayoutId id="2147489295" r:id="rId6"/>
    <p:sldLayoutId id="2147489296" r:id="rId7"/>
    <p:sldLayoutId id="2147489297" r:id="rId8"/>
    <p:sldLayoutId id="2147489298" r:id="rId9"/>
    <p:sldLayoutId id="2147489299" r:id="rId10"/>
    <p:sldLayoutId id="2147489300" r:id="rId11"/>
    <p:sldLayoutId id="2147489301"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2889786"/>
      </p:ext>
    </p:extLst>
  </p:cSld>
  <p:clrMap bg1="lt1" tx1="dk1" bg2="lt2" tx2="dk2" accent1="accent1" accent2="accent2" accent3="accent3" accent4="accent4" accent5="accent5" accent6="accent6" hlink="hlink" folHlink="folHlink"/>
  <p:sldLayoutIdLst>
    <p:sldLayoutId id="2147489422" r:id="rId1"/>
    <p:sldLayoutId id="2147489423" r:id="rId2"/>
    <p:sldLayoutId id="2147489424" r:id="rId3"/>
    <p:sldLayoutId id="2147489425"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307802973"/>
      </p:ext>
    </p:extLst>
  </p:cSld>
  <p:clrMap bg1="lt1" tx1="dk1" bg2="lt2" tx2="dk2" accent1="accent1" accent2="accent2" accent3="accent3" accent4="accent4" accent5="accent5" accent6="accent6" hlink="hlink" folHlink="folHlink"/>
  <p:sldLayoutIdLst>
    <p:sldLayoutId id="2147489427" r:id="rId1"/>
    <p:sldLayoutId id="2147489428" r:id="rId2"/>
    <p:sldLayoutId id="2147489429" r:id="rId3"/>
    <p:sldLayoutId id="2147489430" r:id="rId4"/>
    <p:sldLayoutId id="2147489431" r:id="rId5"/>
    <p:sldLayoutId id="2147489432" r:id="rId6"/>
    <p:sldLayoutId id="2147489433" r:id="rId7"/>
    <p:sldLayoutId id="2147489434" r:id="rId8"/>
    <p:sldLayoutId id="2147489435" r:id="rId9"/>
    <p:sldLayoutId id="2147489436" r:id="rId10"/>
    <p:sldLayoutId id="2147489437" r:id="rId11"/>
    <p:sldLayoutId id="21474894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79672173"/>
      </p:ext>
    </p:extLst>
  </p:cSld>
  <p:clrMap bg1="lt1" tx1="dk1" bg2="lt2" tx2="dk2" accent1="accent1" accent2="accent2" accent3="accent3" accent4="accent4" accent5="accent5" accent6="accent6" hlink="hlink" folHlink="folHlink"/>
  <p:sldLayoutIdLst>
    <p:sldLayoutId id="2147489440" r:id="rId1"/>
    <p:sldLayoutId id="2147489441" r:id="rId2"/>
    <p:sldLayoutId id="2147489442" r:id="rId3"/>
    <p:sldLayoutId id="2147489443" r:id="rId4"/>
    <p:sldLayoutId id="2147489444" r:id="rId5"/>
    <p:sldLayoutId id="2147489445" r:id="rId6"/>
    <p:sldLayoutId id="2147489446" r:id="rId7"/>
    <p:sldLayoutId id="2147489447" r:id="rId8"/>
    <p:sldLayoutId id="2147489448" r:id="rId9"/>
    <p:sldLayoutId id="2147489449" r:id="rId10"/>
    <p:sldLayoutId id="2147489450" r:id="rId11"/>
    <p:sldLayoutId id="21474894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601476882"/>
      </p:ext>
    </p:extLst>
  </p:cSld>
  <p:clrMap bg1="lt1" tx1="dk1" bg2="lt2" tx2="dk2" accent1="accent1" accent2="accent2" accent3="accent3" accent4="accent4" accent5="accent5" accent6="accent6" hlink="hlink" folHlink="folHlink"/>
  <p:sldLayoutIdLst>
    <p:sldLayoutId id="2147489465" r:id="rId1"/>
    <p:sldLayoutId id="2147489466" r:id="rId2"/>
    <p:sldLayoutId id="2147489467" r:id="rId3"/>
    <p:sldLayoutId id="2147489468" r:id="rId4"/>
    <p:sldLayoutId id="2147489469" r:id="rId5"/>
    <p:sldLayoutId id="2147489470" r:id="rId6"/>
    <p:sldLayoutId id="2147489471" r:id="rId7"/>
    <p:sldLayoutId id="2147489472" r:id="rId8"/>
    <p:sldLayoutId id="2147489473" r:id="rId9"/>
    <p:sldLayoutId id="2147489474" r:id="rId10"/>
    <p:sldLayoutId id="2147489475" r:id="rId11"/>
    <p:sldLayoutId id="214748947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733472"/>
      </p:ext>
    </p:extLst>
  </p:cSld>
  <p:clrMap bg1="lt1" tx1="dk1" bg2="lt2" tx2="dk2" accent1="accent1" accent2="accent2" accent3="accent3" accent4="accent4" accent5="accent5" accent6="accent6" hlink="hlink" folHlink="folHlink"/>
  <p:sldLayoutIdLst>
    <p:sldLayoutId id="2147489478" r:id="rId1"/>
    <p:sldLayoutId id="2147489479" r:id="rId2"/>
    <p:sldLayoutId id="2147489480" r:id="rId3"/>
    <p:sldLayoutId id="2147489481"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116006909"/>
      </p:ext>
    </p:extLst>
  </p:cSld>
  <p:clrMap bg1="lt1" tx1="dk1" bg2="lt2" tx2="dk2" accent1="accent1" accent2="accent2" accent3="accent3" accent4="accent4" accent5="accent5" accent6="accent6" hlink="hlink" folHlink="folHlink"/>
  <p:sldLayoutIdLst>
    <p:sldLayoutId id="2147489496" r:id="rId1"/>
    <p:sldLayoutId id="2147489497" r:id="rId2"/>
    <p:sldLayoutId id="2147489498" r:id="rId3"/>
    <p:sldLayoutId id="2147489499" r:id="rId4"/>
    <p:sldLayoutId id="2147489500" r:id="rId5"/>
    <p:sldLayoutId id="2147489501" r:id="rId6"/>
    <p:sldLayoutId id="2147489502" r:id="rId7"/>
    <p:sldLayoutId id="2147489503" r:id="rId8"/>
    <p:sldLayoutId id="2147489504" r:id="rId9"/>
    <p:sldLayoutId id="2147489505" r:id="rId10"/>
    <p:sldLayoutId id="2147489506" r:id="rId11"/>
    <p:sldLayoutId id="21474895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10/24/22</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497416351"/>
      </p:ext>
    </p:extLst>
  </p:cSld>
  <p:clrMap bg1="lt1" tx1="dk1" bg2="lt2" tx2="dk2" accent1="accent1" accent2="accent2" accent3="accent3" accent4="accent4" accent5="accent5" accent6="accent6" hlink="hlink" folHlink="folHlink"/>
  <p:sldLayoutIdLst>
    <p:sldLayoutId id="2147489548" r:id="rId1"/>
    <p:sldLayoutId id="214748954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20717180"/>
      </p:ext>
    </p:extLst>
  </p:cSld>
  <p:clrMap bg1="lt1" tx1="dk1" bg2="lt2" tx2="dk2" accent1="accent1" accent2="accent2" accent3="accent3" accent4="accent4" accent5="accent5" accent6="accent6" hlink="hlink" folHlink="folHlink"/>
  <p:sldLayoutIdLst>
    <p:sldLayoutId id="2147489551" r:id="rId1"/>
    <p:sldLayoutId id="2147489552" r:id="rId2"/>
    <p:sldLayoutId id="2147489553" r:id="rId3"/>
    <p:sldLayoutId id="2147489554" r:id="rId4"/>
    <p:sldLayoutId id="2147489555" r:id="rId5"/>
    <p:sldLayoutId id="2147489556" r:id="rId6"/>
    <p:sldLayoutId id="2147489557" r:id="rId7"/>
    <p:sldLayoutId id="2147489558" r:id="rId8"/>
    <p:sldLayoutId id="2147489559" r:id="rId9"/>
    <p:sldLayoutId id="2147489560" r:id="rId10"/>
    <p:sldLayoutId id="21474895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73550971"/>
      </p:ext>
    </p:extLst>
  </p:cSld>
  <p:clrMap bg1="lt1" tx1="dk1" bg2="lt2" tx2="dk2" accent1="accent1" accent2="accent2" accent3="accent3" accent4="accent4" accent5="accent5" accent6="accent6" hlink="hlink" folHlink="folHlink"/>
  <p:sldLayoutIdLst>
    <p:sldLayoutId id="2147489563" r:id="rId1"/>
    <p:sldLayoutId id="2147489564" r:id="rId2"/>
    <p:sldLayoutId id="2147489565" r:id="rId3"/>
    <p:sldLayoutId id="2147489566" r:id="rId4"/>
    <p:sldLayoutId id="2147489567" r:id="rId5"/>
    <p:sldLayoutId id="2147489568" r:id="rId6"/>
    <p:sldLayoutId id="2147489569" r:id="rId7"/>
    <p:sldLayoutId id="2147489570" r:id="rId8"/>
    <p:sldLayoutId id="2147489571" r:id="rId9"/>
    <p:sldLayoutId id="2147489572" r:id="rId10"/>
    <p:sldLayoutId id="214748957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10/24/22</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81373689"/>
      </p:ext>
    </p:extLst>
  </p:cSld>
  <p:clrMap bg1="lt1" tx1="dk1" bg2="lt2" tx2="dk2" accent1="accent1" accent2="accent2" accent3="accent3" accent4="accent4" accent5="accent5" accent6="accent6" hlink="hlink" folHlink="folHlink"/>
  <p:sldLayoutIdLst>
    <p:sldLayoutId id="2147489588" r:id="rId1"/>
    <p:sldLayoutId id="2147489589" r:id="rId2"/>
    <p:sldLayoutId id="2147489590" r:id="rId3"/>
    <p:sldLayoutId id="2147489591" r:id="rId4"/>
    <p:sldLayoutId id="2147489592" r:id="rId5"/>
    <p:sldLayoutId id="2147489593" r:id="rId6"/>
    <p:sldLayoutId id="2147489594" r:id="rId7"/>
    <p:sldLayoutId id="2147489595" r:id="rId8"/>
    <p:sldLayoutId id="2147489596" r:id="rId9"/>
    <p:sldLayoutId id="2147489597" r:id="rId10"/>
    <p:sldLayoutId id="2147489598" r:id="rId11"/>
    <p:sldLayoutId id="2147489599"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04617165"/>
      </p:ext>
    </p:extLst>
  </p:cSld>
  <p:clrMap bg1="lt1" tx1="dk1" bg2="lt2" tx2="dk2" accent1="accent1" accent2="accent2" accent3="accent3" accent4="accent4" accent5="accent5" accent6="accent6" hlink="hlink" folHlink="folHlink"/>
  <p:sldLayoutIdLst>
    <p:sldLayoutId id="2147489612" r:id="rId1"/>
    <p:sldLayoutId id="2147489613" r:id="rId2"/>
    <p:sldLayoutId id="2147489614" r:id="rId3"/>
    <p:sldLayoutId id="2147489615" r:id="rId4"/>
    <p:sldLayoutId id="2147489616" r:id="rId5"/>
    <p:sldLayoutId id="2147489617" r:id="rId6"/>
    <p:sldLayoutId id="2147489618" r:id="rId7"/>
    <p:sldLayoutId id="2147489619" r:id="rId8"/>
    <p:sldLayoutId id="2147489620" r:id="rId9"/>
    <p:sldLayoutId id="2147489621" r:id="rId10"/>
    <p:sldLayoutId id="2147489622" r:id="rId11"/>
    <p:sldLayoutId id="214748962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400652357"/>
      </p:ext>
    </p:extLst>
  </p:cSld>
  <p:clrMap bg1="lt1" tx1="dk1" bg2="lt2" tx2="dk2" accent1="accent1" accent2="accent2" accent3="accent3" accent4="accent4" accent5="accent5" accent6="accent6" hlink="hlink" folHlink="folHlink"/>
  <p:sldLayoutIdLst>
    <p:sldLayoutId id="2147489625" r:id="rId1"/>
    <p:sldLayoutId id="2147489626" r:id="rId2"/>
    <p:sldLayoutId id="2147489627" r:id="rId3"/>
    <p:sldLayoutId id="2147489628" r:id="rId4"/>
    <p:sldLayoutId id="2147489629" r:id="rId5"/>
    <p:sldLayoutId id="2147489630" r:id="rId6"/>
    <p:sldLayoutId id="2147489631" r:id="rId7"/>
    <p:sldLayoutId id="2147489632" r:id="rId8"/>
    <p:sldLayoutId id="2147489633" r:id="rId9"/>
    <p:sldLayoutId id="2147489634" r:id="rId10"/>
    <p:sldLayoutId id="2147489635" r:id="rId11"/>
    <p:sldLayoutId id="2147489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380610"/>
      </p:ext>
    </p:extLst>
  </p:cSld>
  <p:clrMap bg1="lt1" tx1="dk1" bg2="lt2" tx2="dk2" accent1="accent1" accent2="accent2" accent3="accent3" accent4="accent4" accent5="accent5" accent6="accent6" hlink="hlink" folHlink="folHlink"/>
  <p:sldLayoutIdLst>
    <p:sldLayoutId id="2147489641" r:id="rId1"/>
    <p:sldLayoutId id="214748964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55794477"/>
      </p:ext>
    </p:extLst>
  </p:cSld>
  <p:clrMap bg1="lt1" tx1="dk1" bg2="lt2" tx2="dk2" accent1="accent1" accent2="accent2" accent3="accent3" accent4="accent4" accent5="accent5" accent6="accent6" hlink="hlink" folHlink="folHlink"/>
  <p:sldLayoutIdLst>
    <p:sldLayoutId id="2147489644" r:id="rId1"/>
    <p:sldLayoutId id="2147489645" r:id="rId2"/>
    <p:sldLayoutId id="2147489646" r:id="rId3"/>
    <p:sldLayoutId id="2147489647" r:id="rId4"/>
    <p:sldLayoutId id="2147489648" r:id="rId5"/>
    <p:sldLayoutId id="2147489649" r:id="rId6"/>
    <p:sldLayoutId id="2147489650" r:id="rId7"/>
    <p:sldLayoutId id="2147489651" r:id="rId8"/>
    <p:sldLayoutId id="2147489652" r:id="rId9"/>
    <p:sldLayoutId id="2147489653" r:id="rId10"/>
    <p:sldLayoutId id="214748965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10/24/22</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4277918477"/>
      </p:ext>
    </p:extLst>
  </p:cSld>
  <p:clrMap bg1="lt1" tx1="dk1" bg2="lt2" tx2="dk2" accent1="accent1" accent2="accent2" accent3="accent3" accent4="accent4" accent5="accent5" accent6="accent6" hlink="hlink" folHlink="folHlink"/>
  <p:sldLayoutIdLst>
    <p:sldLayoutId id="2147489656" r:id="rId1"/>
    <p:sldLayoutId id="2147489657"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1884826651"/>
      </p:ext>
    </p:extLst>
  </p:cSld>
  <p:clrMap bg1="lt1" tx1="dk1" bg2="lt2" tx2="dk2" accent1="accent1" accent2="accent2" accent3="accent3" accent4="accent4" accent5="accent5" accent6="accent6" hlink="hlink" folHlink="folHlink"/>
  <p:sldLayoutIdLst>
    <p:sldLayoutId id="2147489714" r:id="rId1"/>
    <p:sldLayoutId id="2147489715" r:id="rId2"/>
    <p:sldLayoutId id="2147489716" r:id="rId3"/>
    <p:sldLayoutId id="2147489717" r:id="rId4"/>
    <p:sldLayoutId id="2147489718" r:id="rId5"/>
    <p:sldLayoutId id="2147489719" r:id="rId6"/>
    <p:sldLayoutId id="2147489720" r:id="rId7"/>
    <p:sldLayoutId id="2147489721" r:id="rId8"/>
    <p:sldLayoutId id="2147489722" r:id="rId9"/>
    <p:sldLayoutId id="2147489723" r:id="rId10"/>
    <p:sldLayoutId id="2147489724" r:id="rId11"/>
    <p:sldLayoutId id="214748972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1226548076"/>
      </p:ext>
    </p:extLst>
  </p:cSld>
  <p:clrMap bg1="lt1" tx1="dk1" bg2="lt2" tx2="dk2" accent1="accent1" accent2="accent2" accent3="accent3" accent4="accent4" accent5="accent5" accent6="accent6" hlink="hlink" folHlink="folHlink"/>
  <p:sldLayoutIdLst>
    <p:sldLayoutId id="2147489727" r:id="rId1"/>
    <p:sldLayoutId id="2147489728" r:id="rId2"/>
    <p:sldLayoutId id="2147489729" r:id="rId3"/>
    <p:sldLayoutId id="2147489730" r:id="rId4"/>
    <p:sldLayoutId id="2147489731" r:id="rId5"/>
    <p:sldLayoutId id="2147489732" r:id="rId6"/>
    <p:sldLayoutId id="2147489733" r:id="rId7"/>
    <p:sldLayoutId id="2147489734" r:id="rId8"/>
    <p:sldLayoutId id="2147489735" r:id="rId9"/>
    <p:sldLayoutId id="2147489736" r:id="rId10"/>
    <p:sldLayoutId id="2147489737" r:id="rId11"/>
    <p:sldLayoutId id="21474897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730"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201731"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C070B0-CA22-7745-8A7B-A53F4880160F}" type="slidenum">
              <a:rPr lang="en-US">
                <a:ea typeface="ＭＳ Ｐゴシック" charset="0"/>
              </a:rPr>
              <a:pPr eaLnBrk="1" hangingPunct="1">
                <a:defRPr/>
              </a:pPr>
              <a:t>‹#›</a:t>
            </a:fld>
            <a:endParaRPr lang="en-US">
              <a:ea typeface="ＭＳ Ｐゴシック" charset="0"/>
            </a:endParaRPr>
          </a:p>
        </p:txBody>
      </p:sp>
      <p:sp>
        <p:nvSpPr>
          <p:cNvPr id="201734"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201735"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924156540"/>
      </p:ext>
    </p:extLst>
  </p:cSld>
  <p:clrMap bg1="lt1" tx1="dk1" bg2="lt2" tx2="dk2" accent1="accent1" accent2="accent2" accent3="accent3" accent4="accent4" accent5="accent5" accent6="accent6" hlink="hlink" folHlink="folHlink"/>
  <p:sldLayoutIdLst>
    <p:sldLayoutId id="2147489740" r:id="rId1"/>
    <p:sldLayoutId id="2147489741" r:id="rId2"/>
    <p:sldLayoutId id="2147489742" r:id="rId3"/>
    <p:sldLayoutId id="2147489743" r:id="rId4"/>
    <p:sldLayoutId id="2147489744" r:id="rId5"/>
    <p:sldLayoutId id="2147489745" r:id="rId6"/>
    <p:sldLayoutId id="2147489746" r:id="rId7"/>
    <p:sldLayoutId id="2147489747" r:id="rId8"/>
    <p:sldLayoutId id="2147489748" r:id="rId9"/>
    <p:sldLayoutId id="2147489749" r:id="rId10"/>
    <p:sldLayoutId id="2147489750" r:id="rId11"/>
    <p:sldLayoutId id="21474897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78990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253331"/>
            <a:ext cx="7886700" cy="5003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F3772-9A14-4310-AA97-ADA9BE0847FC}" type="datetimeFigureOut">
              <a:rPr lang="en-CH" smtClean="0"/>
              <a:t>10/24/22</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71078-45FA-4BA5-9BE9-4C6ADE012FE3}" type="slidenum">
              <a:rPr lang="en-CH" smtClean="0"/>
              <a:t>‹#›</a:t>
            </a:fld>
            <a:endParaRPr lang="en-CH"/>
          </a:p>
        </p:txBody>
      </p:sp>
    </p:spTree>
    <p:extLst>
      <p:ext uri="{BB962C8B-B14F-4D97-AF65-F5344CB8AC3E}">
        <p14:creationId xmlns:p14="http://schemas.microsoft.com/office/powerpoint/2010/main" val="2501748045"/>
      </p:ext>
    </p:extLst>
  </p:cSld>
  <p:clrMap bg1="lt1" tx1="dk1" bg2="lt2" tx2="dk2" accent1="accent1" accent2="accent2" accent3="accent3" accent4="accent4" accent5="accent5" accent6="accent6" hlink="hlink" folHlink="folHlink"/>
  <p:sldLayoutIdLst>
    <p:sldLayoutId id="2147489753" r:id="rId1"/>
    <p:sldLayoutId id="2147489754" r:id="rId2"/>
    <p:sldLayoutId id="2147489755" r:id="rId3"/>
    <p:sldLayoutId id="2147489756" r:id="rId4"/>
  </p:sldLayoutIdLst>
  <p:txStyles>
    <p:titleStyle>
      <a:lvl1pPr algn="l" defTabSz="914400" rtl="0" eaLnBrk="1" latinLnBrk="0" hangingPunct="1">
        <a:lnSpc>
          <a:spcPct val="90000"/>
        </a:lnSpc>
        <a:spcBef>
          <a:spcPct val="0"/>
        </a:spcBef>
        <a:buNone/>
        <a:defRPr sz="4400" b="1" i="0" kern="1200">
          <a:solidFill>
            <a:schemeClr val="tx1"/>
          </a:solidFill>
          <a:latin typeface="Lato Black" panose="020F050202020403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ato" panose="020F050202020403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ato" panose="020F050202020403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ato" panose="020F050202020403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C5157D-B167-4892-B7EA-1A653CDB78F5}" type="datetime1">
              <a:rPr lang="en-US" smtClean="0"/>
              <a:t>10/24/22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800" b="1">
                <a:solidFill>
                  <a:srgbClr val="C00000"/>
                </a:solidFill>
                <a:latin typeface="Myriad Pro Cond" panose="020B0506030403020204" pitchFamily="34" charset="0"/>
              </a:defRPr>
            </a:lvl1p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1427198597"/>
      </p:ext>
    </p:extLst>
  </p:cSld>
  <p:clrMap bg1="lt1" tx1="dk1" bg2="lt2" tx2="dk2" accent1="accent1" accent2="accent2" accent3="accent3" accent4="accent4" accent5="accent5" accent6="accent6" hlink="hlink" folHlink="folHlink"/>
  <p:sldLayoutIdLst>
    <p:sldLayoutId id="2147489758" r:id="rId1"/>
    <p:sldLayoutId id="2147489759" r:id="rId2"/>
    <p:sldLayoutId id="2147489760" r:id="rId3"/>
    <p:sldLayoutId id="2147489761" r:id="rId4"/>
    <p:sldLayoutId id="2147489762" r:id="rId5"/>
    <p:sldLayoutId id="2147489763" r:id="rId6"/>
    <p:sldLayoutId id="2147489764" r:id="rId7"/>
    <p:sldLayoutId id="2147489765" r:id="rId8"/>
    <p:sldLayoutId id="2147489766" r:id="rId9"/>
    <p:sldLayoutId id="2147489767" r:id="rId10"/>
    <p:sldLayoutId id="2147489768" r:id="rId11"/>
  </p:sldLayoutIdLst>
  <p:hf hdr="0" ftr="0" dt="0"/>
  <p:txStyles>
    <p:titleStyle>
      <a:lvl1pPr algn="l" defTabSz="685800" rtl="0" eaLnBrk="1" latinLnBrk="0" hangingPunct="1">
        <a:lnSpc>
          <a:spcPct val="90000"/>
        </a:lnSpc>
        <a:spcBef>
          <a:spcPct val="0"/>
        </a:spcBef>
        <a:buNone/>
        <a:defRPr sz="3300" b="1" kern="1200">
          <a:solidFill>
            <a:schemeClr val="accent3"/>
          </a:solidFill>
          <a:latin typeface="Myriad Pro Cond" panose="020B0506030403020204" pitchFamily="34" charset="0"/>
          <a:ea typeface="+mj-ea"/>
          <a:cs typeface="+mj-cs"/>
        </a:defRPr>
      </a:lvl1pPr>
    </p:titleStyle>
    <p:bodyStyle>
      <a:lvl1pPr marL="175022" indent="-175022" algn="l" defTabSz="685800" rtl="0" eaLnBrk="1" latinLnBrk="0" hangingPunct="1">
        <a:lnSpc>
          <a:spcPct val="90000"/>
        </a:lnSpc>
        <a:spcBef>
          <a:spcPts val="750"/>
        </a:spcBef>
        <a:buFont typeface="Wingdings" panose="05000000000000000000" pitchFamily="2" charset="2"/>
        <a:buChar char="§"/>
        <a:defRPr sz="2100" b="1" i="0"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Myriad Pro Cond" panose="020B0706030403020204" pitchFamily="34" charset="0"/>
        <a:buChar char="−"/>
        <a:defRPr sz="1800" b="1" i="0"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i="0"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75"/>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pPr/>
              <a:t>‹#›</a:t>
            </a:fld>
            <a:endParaRPr lang="en-US"/>
          </a:p>
        </p:txBody>
      </p:sp>
    </p:spTree>
    <p:extLst>
      <p:ext uri="{BB962C8B-B14F-4D97-AF65-F5344CB8AC3E}">
        <p14:creationId xmlns:p14="http://schemas.microsoft.com/office/powerpoint/2010/main" val="1017970696"/>
      </p:ext>
    </p:extLst>
  </p:cSld>
  <p:clrMap bg1="lt1" tx1="dk1" bg2="lt2" tx2="dk2" accent1="accent1" accent2="accent2" accent3="accent3" accent4="accent4" accent5="accent5" accent6="accent6" hlink="hlink" folHlink="folHlink"/>
  <p:sldLayoutIdLst>
    <p:sldLayoutId id="2147489770" r:id="rId1"/>
    <p:sldLayoutId id="2147489771" r:id="rId2"/>
    <p:sldLayoutId id="2147489772" r:id="rId3"/>
    <p:sldLayoutId id="2147489773" r:id="rId4"/>
    <p:sldLayoutId id="2147489774" r:id="rId5"/>
    <p:sldLayoutId id="2147489775" r:id="rId6"/>
    <p:sldLayoutId id="2147489776" r:id="rId7"/>
    <p:sldLayoutId id="2147489777" r:id="rId8"/>
    <p:sldLayoutId id="2147489778" r:id="rId9"/>
    <p:sldLayoutId id="2147489779" r:id="rId10"/>
    <p:sldLayoutId id="2147489780" r:id="rId11"/>
    <p:sldLayoutId id="2147489781" r:id="rId12"/>
  </p:sldLayoutIdLst>
  <p:hf hdr="0" ftr="0" dt="0"/>
  <p:txStyles>
    <p:titleStyle>
      <a:lvl1pPr algn="l" defTabSz="914400" rtl="0" eaLnBrk="1" latinLnBrk="0" hangingPunct="1">
        <a:spcBef>
          <a:spcPct val="0"/>
        </a:spcBef>
        <a:buNone/>
        <a:defRPr sz="40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D48D-9BA1-4D8A-9201-0E58407A6C8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5047B755-18A1-4B6D-A51A-27521AA42E0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873F0FF-2B6F-426B-BDD4-8DDA6BBA5B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2AF5001-1906-4894-A983-E8B7F7A63AA9}" type="datetime1">
              <a:rPr lang="en-US" smtClean="0"/>
              <a:t>10/24/22</a:t>
            </a:fld>
            <a:endParaRPr lang="en-US"/>
          </a:p>
        </p:txBody>
      </p:sp>
      <p:sp>
        <p:nvSpPr>
          <p:cNvPr id="5" name="Footer Placeholder 4">
            <a:extLst>
              <a:ext uri="{FF2B5EF4-FFF2-40B4-BE49-F238E27FC236}">
                <a16:creationId xmlns:a16="http://schemas.microsoft.com/office/drawing/2014/main" id="{7E2C5BFE-9F91-4309-9B29-3AA41155A65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0FDED7-CE46-445B-8945-762C97F24824}"/>
              </a:ext>
            </a:extLst>
          </p:cNvPr>
          <p:cNvSpPr>
            <a:spLocks noGrp="1"/>
          </p:cNvSpPr>
          <p:nvPr>
            <p:ph type="sldNum" sz="quarter" idx="4"/>
          </p:nvPr>
        </p:nvSpPr>
        <p:spPr>
          <a:xfrm>
            <a:off x="6457950" y="6341603"/>
            <a:ext cx="2057400" cy="365125"/>
          </a:xfrm>
          <a:prstGeom prst="rect">
            <a:avLst/>
          </a:prstGeom>
        </p:spPr>
        <p:txBody>
          <a:bodyPr vert="horz" lIns="91440" tIns="45720" rIns="91440" bIns="45720" rtlCol="0" anchor="ctr"/>
          <a:lstStyle>
            <a:lvl1pPr algn="r">
              <a:defRPr sz="2100" b="1">
                <a:solidFill>
                  <a:srgbClr val="009900"/>
                </a:solidFill>
                <a:latin typeface="Myriad Pro Cond" panose="020B0506030403020204" pitchFamily="34" charset="0"/>
              </a:defRPr>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2406893916"/>
      </p:ext>
    </p:extLst>
  </p:cSld>
  <p:clrMap bg1="lt1" tx1="dk1" bg2="lt2" tx2="dk2" accent1="accent1" accent2="accent2" accent3="accent3" accent4="accent4" accent5="accent5" accent6="accent6" hlink="hlink" folHlink="folHlink"/>
  <p:sldLayoutIdLst>
    <p:sldLayoutId id="2147489783" r:id="rId1"/>
    <p:sldLayoutId id="2147489784" r:id="rId2"/>
    <p:sldLayoutId id="2147489785" r:id="rId3"/>
    <p:sldLayoutId id="2147489786" r:id="rId4"/>
    <p:sldLayoutId id="2147489787" r:id="rId5"/>
    <p:sldLayoutId id="2147489788" r:id="rId6"/>
    <p:sldLayoutId id="2147489789" r:id="rId7"/>
    <p:sldLayoutId id="2147489790" r:id="rId8"/>
    <p:sldLayoutId id="2147489791" r:id="rId9"/>
    <p:sldLayoutId id="2147489792" r:id="rId10"/>
    <p:sldLayoutId id="2147489793" r:id="rId11"/>
  </p:sldLayoutIdLst>
  <p:hf hdr="0" ftr="0" dt="0"/>
  <p:txStyles>
    <p:titleStyle>
      <a:lvl1pPr algn="l" defTabSz="685800" rtl="0" eaLnBrk="1" latinLnBrk="0" hangingPunct="1">
        <a:lnSpc>
          <a:spcPct val="90000"/>
        </a:lnSpc>
        <a:spcBef>
          <a:spcPct val="0"/>
        </a:spcBef>
        <a:buNone/>
        <a:defRPr sz="3300" b="1" kern="1200">
          <a:solidFill>
            <a:srgbClr val="00547E"/>
          </a:solidFill>
          <a:latin typeface="Myriad Pro Cond" panose="020B050603040302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9" y="6217623"/>
            <a:ext cx="548700" cy="5248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9030759"/>
      </p:ext>
    </p:extLst>
  </p:cSld>
  <p:clrMap bg1="lt1" tx1="dk1" bg2="dk2" tx2="lt2" accent1="accent1" accent2="accent2" accent3="accent3" accent4="accent4" accent5="accent5" accent6="accent6" hlink="hlink" folHlink="folHlink"/>
  <p:sldLayoutIdLst>
    <p:sldLayoutId id="2147489795" r:id="rId1"/>
    <p:sldLayoutId id="2147489796" r:id="rId2"/>
    <p:sldLayoutId id="2147489797" r:id="rId3"/>
    <p:sldLayoutId id="2147489798" r:id="rId4"/>
    <p:sldLayoutId id="2147489799" r:id="rId5"/>
    <p:sldLayoutId id="2147489800" r:id="rId6"/>
    <p:sldLayoutId id="2147489801" r:id="rId7"/>
    <p:sldLayoutId id="2147489802" r:id="rId8"/>
    <p:sldLayoutId id="2147489803" r:id="rId9"/>
    <p:sldLayoutId id="2147489804"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162018782"/>
      </p:ext>
    </p:extLst>
  </p:cSld>
  <p:clrMap bg1="lt1" tx1="dk1" bg2="lt2" tx2="dk2" accent1="accent1" accent2="accent2" accent3="accent3" accent4="accent4" accent5="accent5" accent6="accent6" hlink="hlink" folHlink="folHlink"/>
  <p:sldLayoutIdLst>
    <p:sldLayoutId id="2147489806" r:id="rId1"/>
    <p:sldLayoutId id="2147489807" r:id="rId2"/>
    <p:sldLayoutId id="2147489808" r:id="rId3"/>
    <p:sldLayoutId id="2147489809" r:id="rId4"/>
    <p:sldLayoutId id="2147489810" r:id="rId5"/>
    <p:sldLayoutId id="2147489811" r:id="rId6"/>
    <p:sldLayoutId id="2147489812" r:id="rId7"/>
    <p:sldLayoutId id="2147489813" r:id="rId8"/>
    <p:sldLayoutId id="2147489814" r:id="rId9"/>
    <p:sldLayoutId id="2147489815" r:id="rId10"/>
    <p:sldLayoutId id="2147489816" r:id="rId11"/>
    <p:sldLayoutId id="214748981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905E7BDC-7850-0840-AE02-4CD684FE19E6}"/>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6E0880CC-46D8-144C-AB8F-FA38446BBE49}"/>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E2720296-8B91-D64B-9FD7-7AF64C73237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39D3AC41-115F-0845-A7A4-47BF361B1873}"/>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2E03388C-8DDE-5549-8BDC-829E3484E1EC}" type="slidenum">
              <a:rPr lang="en-US" altLang="en-US"/>
              <a:pPr>
                <a:defRPr/>
              </a:pPr>
              <a:t>‹#›</a:t>
            </a:fld>
            <a:endParaRPr lang="en-US" altLang="en-US"/>
          </a:p>
        </p:txBody>
      </p:sp>
      <p:sp>
        <p:nvSpPr>
          <p:cNvPr id="14342" name="Line 1032">
            <a:extLst>
              <a:ext uri="{FF2B5EF4-FFF2-40B4-BE49-F238E27FC236}">
                <a16:creationId xmlns:a16="http://schemas.microsoft.com/office/drawing/2014/main" id="{C35EBA84-E5B9-C34A-9AC4-3C109F724BD9}"/>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F5BD3987-485D-E042-8A19-7C18DF05F31E}"/>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427883387"/>
      </p:ext>
    </p:extLst>
  </p:cSld>
  <p:clrMap bg1="lt1" tx1="dk1" bg2="lt2" tx2="dk2" accent1="accent1" accent2="accent2" accent3="accent3" accent4="accent4" accent5="accent5" accent6="accent6" hlink="hlink" folHlink="folHlink"/>
  <p:sldLayoutIdLst>
    <p:sldLayoutId id="2147489819" r:id="rId1"/>
    <p:sldLayoutId id="2147489820" r:id="rId2"/>
    <p:sldLayoutId id="2147489821" r:id="rId3"/>
    <p:sldLayoutId id="2147489822" r:id="rId4"/>
    <p:sldLayoutId id="2147489823" r:id="rId5"/>
    <p:sldLayoutId id="2147489824" r:id="rId6"/>
    <p:sldLayoutId id="2147489825" r:id="rId7"/>
    <p:sldLayoutId id="2147489826" r:id="rId8"/>
    <p:sldLayoutId id="2147489827" r:id="rId9"/>
    <p:sldLayoutId id="2147489828" r:id="rId10"/>
    <p:sldLayoutId id="2147489829" r:id="rId11"/>
    <p:sldLayoutId id="214748983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067412566"/>
      </p:ext>
    </p:extLst>
  </p:cSld>
  <p:clrMap bg1="lt1" tx1="dk1" bg2="lt2" tx2="dk2" accent1="accent1" accent2="accent2" accent3="accent3" accent4="accent4" accent5="accent5" accent6="accent6" hlink="hlink" folHlink="folHlink"/>
  <p:sldLayoutIdLst>
    <p:sldLayoutId id="2147489844" r:id="rId1"/>
    <p:sldLayoutId id="2147489845" r:id="rId2"/>
    <p:sldLayoutId id="2147489846" r:id="rId3"/>
    <p:sldLayoutId id="2147489847" r:id="rId4"/>
    <p:sldLayoutId id="2147489848" r:id="rId5"/>
    <p:sldLayoutId id="2147489849" r:id="rId6"/>
    <p:sldLayoutId id="2147489850" r:id="rId7"/>
    <p:sldLayoutId id="2147489851" r:id="rId8"/>
    <p:sldLayoutId id="2147489852" r:id="rId9"/>
    <p:sldLayoutId id="2147489853" r:id="rId10"/>
    <p:sldLayoutId id="2147489854" r:id="rId11"/>
    <p:sldLayoutId id="21474898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628650" y="1825625"/>
            <a:ext cx="78867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4" name="Google Shape;54;p1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5" name="Google Shape;55;p1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EDF58919-39EB-4252-A5A0-EEA3434236DF}"/>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3405171B-DB66-41E3-A235-64065E483A80}"/>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3419451930"/>
      </p:ext>
    </p:extLst>
  </p:cSld>
  <p:clrMap bg1="lt1" tx1="dk1" bg2="dk2" tx2="lt2" accent1="accent1" accent2="accent2" accent3="accent3" accent4="accent4" accent5="accent5" accent6="accent6" hlink="hlink" folHlink="folHlink"/>
  <p:sldLayoutIdLst>
    <p:sldLayoutId id="2147489857" r:id="rId1"/>
    <p:sldLayoutId id="2147489858" r:id="rId2"/>
    <p:sldLayoutId id="2147489859" r:id="rId3"/>
    <p:sldLayoutId id="2147489860" r:id="rId4"/>
    <p:sldLayoutId id="2147489861" r:id="rId5"/>
    <p:sldLayoutId id="2147489862" r:id="rId6"/>
    <p:sldLayoutId id="2147489863" r:id="rId7"/>
    <p:sldLayoutId id="2147489864" r:id="rId8"/>
    <p:sldLayoutId id="2147489865" r:id="rId9"/>
    <p:sldLayoutId id="2147489866" r:id="rId10"/>
    <p:sldLayoutId id="2147489867" r:id="rId11"/>
    <p:sldLayoutId id="2147489868" r:id="rId12"/>
    <p:sldLayoutId id="214748986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27"/>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Lato Black"/>
              <a:buNone/>
              <a:defRPr sz="4400" b="1" i="0" u="none" strike="noStrike" cap="none">
                <a:solidFill>
                  <a:schemeClr val="dk1"/>
                </a:solidFill>
                <a:latin typeface="Lato Black"/>
                <a:ea typeface="Lato Black"/>
                <a:cs typeface="Lato Black"/>
                <a:sym typeface="Lato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37" name="Google Shape;137;p27"/>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Lato"/>
                <a:ea typeface="Lato"/>
                <a:cs typeface="Lato"/>
                <a:sym typeface="La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Lato"/>
                <a:ea typeface="Lato"/>
                <a:cs typeface="Lato"/>
                <a:sym typeface="La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8" name="Google Shape;138;p27"/>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9" name="Google Shape;139;p27"/>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0" name="Google Shape;140;p27"/>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C2FE6794-CD26-4778-BF6F-326412E2130E}"/>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FC2782CB-D659-454E-AD8B-89F1928CD3C7}"/>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51450618"/>
      </p:ext>
    </p:extLst>
  </p:cSld>
  <p:clrMap bg1="lt1" tx1="dk1" bg2="dk2" tx2="lt2" accent1="accent1" accent2="accent2" accent3="accent3" accent4="accent4" accent5="accent5" accent6="accent6" hlink="hlink" folHlink="folHlink"/>
  <p:sldLayoutIdLst>
    <p:sldLayoutId id="2147489871" r:id="rId1"/>
    <p:sldLayoutId id="2147489872" r:id="rId2"/>
    <p:sldLayoutId id="2147489873"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233532607"/>
      </p:ext>
    </p:extLst>
  </p:cSld>
  <p:clrMap bg1="lt1" tx1="dk1" bg2="lt2" tx2="dk2" accent1="accent1" accent2="accent2" accent3="accent3" accent4="accent4" accent5="accent5" accent6="accent6" hlink="hlink" folHlink="folHlink"/>
  <p:sldLayoutIdLst>
    <p:sldLayoutId id="2147489875" r:id="rId1"/>
    <p:sldLayoutId id="2147489876" r:id="rId2"/>
    <p:sldLayoutId id="2147489877" r:id="rId3"/>
    <p:sldLayoutId id="2147489878" r:id="rId4"/>
    <p:sldLayoutId id="2147489879" r:id="rId5"/>
    <p:sldLayoutId id="2147489880" r:id="rId6"/>
    <p:sldLayoutId id="2147489881" r:id="rId7"/>
    <p:sldLayoutId id="2147489882" r:id="rId8"/>
    <p:sldLayoutId id="2147489883" r:id="rId9"/>
    <p:sldLayoutId id="2147489884" r:id="rId10"/>
    <p:sldLayoutId id="2147489885"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1845916243"/>
      </p:ext>
    </p:extLst>
  </p:cSld>
  <p:clrMap bg1="lt1" tx1="dk1" bg2="lt2" tx2="dk2" accent1="accent1" accent2="accent2" accent3="accent3" accent4="accent4" accent5="accent5" accent6="accent6" hlink="hlink" folHlink="folHlink"/>
  <p:sldLayoutIdLst>
    <p:sldLayoutId id="2147489887" r:id="rId1"/>
    <p:sldLayoutId id="2147489888" r:id="rId2"/>
    <p:sldLayoutId id="2147489889" r:id="rId3"/>
    <p:sldLayoutId id="2147489890" r:id="rId4"/>
    <p:sldLayoutId id="2147489891" r:id="rId5"/>
    <p:sldLayoutId id="2147489892" r:id="rId6"/>
    <p:sldLayoutId id="2147489893" r:id="rId7"/>
    <p:sldLayoutId id="2147489894" r:id="rId8"/>
    <p:sldLayoutId id="2147489895" r:id="rId9"/>
    <p:sldLayoutId id="2147489896" r:id="rId10"/>
    <p:sldLayoutId id="2147489897"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644953522"/>
      </p:ext>
    </p:extLst>
  </p:cSld>
  <p:clrMap bg1="lt1" tx1="dk1" bg2="lt2" tx2="dk2" accent1="accent1" accent2="accent2" accent3="accent3" accent4="accent4" accent5="accent5" accent6="accent6" hlink="hlink" folHlink="folHlink"/>
  <p:sldLayoutIdLst>
    <p:sldLayoutId id="2147489899" r:id="rId1"/>
    <p:sldLayoutId id="2147489900" r:id="rId2"/>
    <p:sldLayoutId id="2147489901" r:id="rId3"/>
    <p:sldLayoutId id="2147489902" r:id="rId4"/>
    <p:sldLayoutId id="2147489903" r:id="rId5"/>
    <p:sldLayoutId id="2147489904" r:id="rId6"/>
    <p:sldLayoutId id="2147489905" r:id="rId7"/>
    <p:sldLayoutId id="2147489906" r:id="rId8"/>
    <p:sldLayoutId id="2147489907" r:id="rId9"/>
    <p:sldLayoutId id="2147489908" r:id="rId10"/>
    <p:sldLayoutId id="2147489909"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172964"/>
      </p:ext>
    </p:extLst>
  </p:cSld>
  <p:clrMap bg1="lt1" tx1="dk1" bg2="lt2" tx2="dk2" accent1="accent1" accent2="accent2" accent3="accent3" accent4="accent4" accent5="accent5" accent6="accent6" hlink="hlink" folHlink="folHlink"/>
  <p:sldLayoutIdLst>
    <p:sldLayoutId id="2147489911" r:id="rId1"/>
    <p:sldLayoutId id="2147489912" r:id="rId2"/>
    <p:sldLayoutId id="2147489913" r:id="rId3"/>
    <p:sldLayoutId id="2147489914" r:id="rId4"/>
    <p:sldLayoutId id="2147489915" r:id="rId5"/>
    <p:sldLayoutId id="2147489916" r:id="rId6"/>
    <p:sldLayoutId id="2147489917" r:id="rId7"/>
    <p:sldLayoutId id="2147489918" r:id="rId8"/>
    <p:sldLayoutId id="2147489919" r:id="rId9"/>
    <p:sldLayoutId id="2147489920" r:id="rId10"/>
    <p:sldLayoutId id="214748992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27495"/>
      </p:ext>
    </p:extLst>
  </p:cSld>
  <p:clrMap bg1="lt1" tx1="dk1" bg2="lt2" tx2="dk2" accent1="accent1" accent2="accent2" accent3="accent3" accent4="accent4" accent5="accent5" accent6="accent6" hlink="hlink" folHlink="folHlink"/>
  <p:sldLayoutIdLst>
    <p:sldLayoutId id="2147489923" r:id="rId1"/>
    <p:sldLayoutId id="21474899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875257"/>
      </p:ext>
    </p:extLst>
  </p:cSld>
  <p:clrMap bg1="lt1" tx1="dk1" bg2="lt2" tx2="dk2" accent1="accent1" accent2="accent2" accent3="accent3" accent4="accent4" accent5="accent5" accent6="accent6" hlink="hlink" folHlink="folHlink"/>
  <p:sldLayoutIdLst>
    <p:sldLayoutId id="2147489926" r:id="rId1"/>
    <p:sldLayoutId id="2147489927" r:id="rId2"/>
    <p:sldLayoutId id="2147489928" r:id="rId3"/>
    <p:sldLayoutId id="2147489929" r:id="rId4"/>
    <p:sldLayoutId id="2147489930" r:id="rId5"/>
    <p:sldLayoutId id="2147489931" r:id="rId6"/>
    <p:sldLayoutId id="2147489932" r:id="rId7"/>
    <p:sldLayoutId id="2147489933" r:id="rId8"/>
    <p:sldLayoutId id="2147489934" r:id="rId9"/>
    <p:sldLayoutId id="2147489935" r:id="rId10"/>
    <p:sldLayoutId id="2147489936" r:id="rId11"/>
    <p:sldLayoutId id="214748993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10/24/22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5879655"/>
      </p:ext>
    </p:extLst>
  </p:cSld>
  <p:clrMap bg1="lt1" tx1="dk1" bg2="lt2" tx2="dk2" accent1="accent1" accent2="accent2" accent3="accent3" accent4="accent4" accent5="accent5" accent6="accent6" hlink="hlink" folHlink="folHlink"/>
  <p:sldLayoutIdLst>
    <p:sldLayoutId id="2147489939" r:id="rId1"/>
    <p:sldLayoutId id="2147489940" r:id="rId2"/>
    <p:sldLayoutId id="2147489941" r:id="rId3"/>
    <p:sldLayoutId id="2147489942" r:id="rId4"/>
    <p:sldLayoutId id="2147489943" r:id="rId5"/>
    <p:sldLayoutId id="2147489944" r:id="rId6"/>
    <p:sldLayoutId id="2147489945" r:id="rId7"/>
    <p:sldLayoutId id="2147489946" r:id="rId8"/>
    <p:sldLayoutId id="2147489947" r:id="rId9"/>
    <p:sldLayoutId id="2147489948" r:id="rId10"/>
    <p:sldLayoutId id="214748994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9617450"/>
      </p:ext>
    </p:extLst>
  </p:cSld>
  <p:clrMap bg1="lt1" tx1="dk1" bg2="lt2" tx2="dk2" accent1="accent1" accent2="accent2" accent3="accent3" accent4="accent4" accent5="accent5" accent6="accent6" hlink="hlink" folHlink="folHlink"/>
  <p:sldLayoutIdLst>
    <p:sldLayoutId id="2147489951" r:id="rId1"/>
    <p:sldLayoutId id="214748995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626387"/>
      </p:ext>
    </p:extLst>
  </p:cSld>
  <p:clrMap bg1="lt1" tx1="dk1" bg2="lt2" tx2="dk2" accent1="accent1" accent2="accent2" accent3="accent3" accent4="accent4" accent5="accent5" accent6="accent6" hlink="hlink" folHlink="folHlink"/>
  <p:sldLayoutIdLst>
    <p:sldLayoutId id="2147489954" r:id="rId1"/>
    <p:sldLayoutId id="2147489955" r:id="rId2"/>
    <p:sldLayoutId id="2147489956" r:id="rId3"/>
    <p:sldLayoutId id="214748995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D86F2-4F57-314E-9C03-9014849FF2B9}" type="datetime1">
              <a:rPr lang="en-US" smtClean="0"/>
              <a:t>10/24/22</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F0EDDB-3F8C-454D-B7AF-385D22F27965}" type="slidenum">
              <a:rPr lang="en-GR" smtClean="0"/>
              <a:t>‹#›</a:t>
            </a:fld>
            <a:endParaRPr lang="en-GR"/>
          </a:p>
        </p:txBody>
      </p:sp>
    </p:spTree>
    <p:extLst>
      <p:ext uri="{BB962C8B-B14F-4D97-AF65-F5344CB8AC3E}">
        <p14:creationId xmlns:p14="http://schemas.microsoft.com/office/powerpoint/2010/main" val="2370697251"/>
      </p:ext>
    </p:extLst>
  </p:cSld>
  <p:clrMap bg1="lt1" tx1="dk1" bg2="lt2" tx2="dk2" accent1="accent1" accent2="accent2" accent3="accent3" accent4="accent4" accent5="accent5" accent6="accent6" hlink="hlink" folHlink="folHlink"/>
  <p:sldLayoutIdLst>
    <p:sldLayoutId id="2147489959" r:id="rId1"/>
    <p:sldLayoutId id="2147489960" r:id="rId2"/>
    <p:sldLayoutId id="2147489961" r:id="rId3"/>
    <p:sldLayoutId id="2147489962" r:id="rId4"/>
    <p:sldLayoutId id="2147489963" r:id="rId5"/>
    <p:sldLayoutId id="2147489964" r:id="rId6"/>
    <p:sldLayoutId id="2147489965" r:id="rId7"/>
    <p:sldLayoutId id="2147489966" r:id="rId8"/>
    <p:sldLayoutId id="2147489967" r:id="rId9"/>
    <p:sldLayoutId id="2147489968" r:id="rId10"/>
    <p:sldLayoutId id="214748996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5827442"/>
      </p:ext>
    </p:extLst>
  </p:cSld>
  <p:clrMap bg1="lt1" tx1="dk1" bg2="lt2" tx2="dk2" accent1="accent1" accent2="accent2" accent3="accent3" accent4="accent4" accent5="accent5" accent6="accent6" hlink="hlink" folHlink="folHlink"/>
  <p:sldLayoutIdLst>
    <p:sldLayoutId id="2147489971" r:id="rId1"/>
    <p:sldLayoutId id="2147489972" r:id="rId2"/>
    <p:sldLayoutId id="2147489973" r:id="rId3"/>
    <p:sldLayoutId id="2147489974" r:id="rId4"/>
    <p:sldLayoutId id="2147489975" r:id="rId5"/>
    <p:sldLayoutId id="2147489976" r:id="rId6"/>
    <p:sldLayoutId id="2147489977" r:id="rId7"/>
    <p:sldLayoutId id="2147489978" r:id="rId8"/>
    <p:sldLayoutId id="2147489979" r:id="rId9"/>
    <p:sldLayoutId id="2147489980" r:id="rId10"/>
    <p:sldLayoutId id="214748998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327"/>
      </p:ext>
    </p:extLst>
  </p:cSld>
  <p:clrMap bg1="lt1" tx1="dk1" bg2="lt2" tx2="dk2" accent1="accent1" accent2="accent2" accent3="accent3" accent4="accent4" accent5="accent5" accent6="accent6" hlink="hlink" folHlink="folHlink"/>
  <p:sldLayoutIdLst>
    <p:sldLayoutId id="2147489983" r:id="rId1"/>
    <p:sldLayoutId id="21474899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0FDD82-44D4-1643-85B6-5B9B126C5453}" type="datetime1">
              <a:rPr lang="en-US" smtClean="0"/>
              <a:t>10/24/22</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F51FFE-7C79-AA48-9559-09CDEF070D61}" type="slidenum">
              <a:rPr lang="en-GR" smtClean="0"/>
              <a:t>‹#›</a:t>
            </a:fld>
            <a:endParaRPr lang="en-GR"/>
          </a:p>
        </p:txBody>
      </p:sp>
    </p:spTree>
    <p:extLst>
      <p:ext uri="{BB962C8B-B14F-4D97-AF65-F5344CB8AC3E}">
        <p14:creationId xmlns:p14="http://schemas.microsoft.com/office/powerpoint/2010/main" val="602789438"/>
      </p:ext>
    </p:extLst>
  </p:cSld>
  <p:clrMap bg1="lt1" tx1="dk1" bg2="lt2" tx2="dk2" accent1="accent1" accent2="accent2" accent3="accent3" accent4="accent4" accent5="accent5" accent6="accent6" hlink="hlink" folHlink="folHlink"/>
  <p:sldLayoutIdLst>
    <p:sldLayoutId id="2147489986" r:id="rId1"/>
    <p:sldLayoutId id="2147489987" r:id="rId2"/>
    <p:sldLayoutId id="2147489988" r:id="rId3"/>
    <p:sldLayoutId id="2147489989" r:id="rId4"/>
    <p:sldLayoutId id="2147489990" r:id="rId5"/>
    <p:sldLayoutId id="2147489991" r:id="rId6"/>
    <p:sldLayoutId id="2147489992" r:id="rId7"/>
    <p:sldLayoutId id="2147489993" r:id="rId8"/>
    <p:sldLayoutId id="2147489994" r:id="rId9"/>
    <p:sldLayoutId id="2147489995" r:id="rId10"/>
    <p:sldLayoutId id="214748999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Bh13Idwcb0Q?t=283" TargetMode="External"/><Relationship Id="rId2" Type="http://schemas.openxmlformats.org/officeDocument/2006/relationships/image" Target="../media/image18.png"/><Relationship Id="rId1" Type="http://schemas.openxmlformats.org/officeDocument/2006/relationships/slideLayout" Target="../slideLayouts/slideLayout615.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4.png"/><Relationship Id="rId7"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418.xml"/><Relationship Id="rId6" Type="http://schemas.openxmlformats.org/officeDocument/2006/relationships/image" Target="../media/image36.emf"/><Relationship Id="rId5" Type="http://schemas.openxmlformats.org/officeDocument/2006/relationships/oleObject" Target="../embeddings/oleObject1.bin"/><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864.xml"/><Relationship Id="rId6" Type="http://schemas.openxmlformats.org/officeDocument/2006/relationships/image" Target="../media/image41.jpeg"/><Relationship Id="rId5" Type="http://schemas.openxmlformats.org/officeDocument/2006/relationships/image" Target="../media/image40.tiff"/><Relationship Id="rId4" Type="http://schemas.openxmlformats.org/officeDocument/2006/relationships/image" Target="../media/image39.tiff"/></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868.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CMU-SAFARI/Molecules2Variations" TargetMode="External"/><Relationship Id="rId2" Type="http://schemas.openxmlformats.org/officeDocument/2006/relationships/hyperlink" Target="https://arxiv.org/abs/2205.07957" TargetMode="External"/><Relationship Id="rId1" Type="http://schemas.openxmlformats.org/officeDocument/2006/relationships/slideLayout" Target="../slideLayouts/slideLayout864.xml"/><Relationship Id="rId5" Type="http://schemas.openxmlformats.org/officeDocument/2006/relationships/hyperlink" Target="https://arxiv.org/pdf/2205.07957.pdf" TargetMode="Externa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1.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Vi1af8KY0g8"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GenStore_asplos22-lightning-talk.pdf" TargetMode="External"/><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Store_asplos22-lightning-talk.pptx" TargetMode="External"/><Relationship Id="rId5" Type="http://schemas.openxmlformats.org/officeDocument/2006/relationships/hyperlink" Target="https://people.inf.ethz.ch/omutlu/pub/GenStore_asplos22-talk.pdf" TargetMode="External"/><Relationship Id="rId10" Type="http://schemas.openxmlformats.org/officeDocument/2006/relationships/image" Target="../media/image59.png"/><Relationship Id="rId4" Type="http://schemas.openxmlformats.org/officeDocument/2006/relationships/hyperlink" Target="https://people.inf.ethz.ch/omutlu/pub/GenStore_asplos22-talk.pptx" TargetMode="External"/><Relationship Id="rId9" Type="http://schemas.openxmlformats.org/officeDocument/2006/relationships/hyperlink" Target="https://www.youtube.com/watch?v=bv7hgXOOMj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753.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hyperlink" Target="https://arxiv.org/pdf/2008.00961.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echnion.ac.il/en/" TargetMode="External"/><Relationship Id="rId7" Type="http://schemas.openxmlformats.org/officeDocument/2006/relationships/image" Target="../media/image65.png"/><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615.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36.xml"/></Relationships>
</file>

<file path=ppt/slides/_rels/slide2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90.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gqAYMx34euU" TargetMode="External"/><Relationship Id="rId7" Type="http://schemas.openxmlformats.org/officeDocument/2006/relationships/image" Target="../media/image72.jpg"/><Relationship Id="rId2" Type="http://schemas.openxmlformats.org/officeDocument/2006/relationships/notesSlide" Target="../notesSlides/notesSlide12.xml"/><Relationship Id="rId1" Type="http://schemas.openxmlformats.org/officeDocument/2006/relationships/slideLayout" Target="../slideLayouts/slideLayout490.xml"/><Relationship Id="rId6" Type="http://schemas.openxmlformats.org/officeDocument/2006/relationships/hyperlink" Target="https://community.microcenter.com/discussion/5134/comparing-zen-3-to-zen-2" TargetMode="External"/><Relationship Id="rId5" Type="http://schemas.openxmlformats.org/officeDocument/2006/relationships/image" Target="../media/image71.png"/><Relationship Id="rId4" Type="http://schemas.openxmlformats.org/officeDocument/2006/relationships/hyperlink" Target="https://www.tech-critter.com/amd-keynote-computex-2021/"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876.xml"/></Relationships>
</file>

<file path=ppt/slides/_rels/slide3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966.xml"/></Relationships>
</file>

<file path=ppt/slides/_rels/slide3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5.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6.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966.xml"/></Relationships>
</file>

<file path=ppt/slides/_rels/slide4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doi.org/10.1109/T-C.1969.222754" TargetMode="External"/><Relationship Id="rId1" Type="http://schemas.openxmlformats.org/officeDocument/2006/relationships/slideLayout" Target="../slideLayouts/slideLayout741.xml"/><Relationship Id="rId5" Type="http://schemas.openxmlformats.org/officeDocument/2006/relationships/image" Target="../media/image79.png"/><Relationship Id="rId4" Type="http://schemas.openxmlformats.org/officeDocument/2006/relationships/image" Target="../media/image78.png"/></Relationships>
</file>

<file path=ppt/slides/_rels/slide46.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80.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48.xml.rels><?xml version="1.0" encoding="UTF-8" standalone="yes"?>
<Relationships xmlns="http://schemas.openxmlformats.org/package/2006/relationships"><Relationship Id="rId8" Type="http://schemas.openxmlformats.org/officeDocument/2006/relationships/image" Target="../media/image87.tiff"/><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png"/><Relationship Id="rId1" Type="http://schemas.openxmlformats.org/officeDocument/2006/relationships/slideLayout" Target="../slideLayouts/slideLayout13.xml"/><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png"/><Relationship Id="rId9" Type="http://schemas.openxmlformats.org/officeDocument/2006/relationships/image" Target="../media/image88.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0.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89.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36.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5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592.xml"/></Relationships>
</file>

<file path=ppt/slides/_rels/slide52.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592.xml"/></Relationships>
</file>

<file path=ppt/slides/_rels/slide5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4.xml"/><Relationship Id="rId1" Type="http://schemas.openxmlformats.org/officeDocument/2006/relationships/slideLayout" Target="../slideLayouts/slideLayout1002.xml"/></Relationships>
</file>

<file path=ppt/slides/_rels/slide54.xml.rels><?xml version="1.0" encoding="UTF-8" standalone="yes"?>
<Relationships xmlns="http://schemas.openxmlformats.org/package/2006/relationships"><Relationship Id="rId8" Type="http://schemas.openxmlformats.org/officeDocument/2006/relationships/hyperlink" Target="https://github.com/CMU-SAFARI/SoftMC" TargetMode="External"/><Relationship Id="rId3" Type="http://schemas.openxmlformats.org/officeDocument/2006/relationships/image" Target="../media/image93.png"/><Relationship Id="rId7" Type="http://schemas.openxmlformats.org/officeDocument/2006/relationships/hyperlink" Target="https://people.inf.ethz.ch/omutlu/pub/softMC_hpca17.pdf" TargetMode="External"/><Relationship Id="rId2" Type="http://schemas.openxmlformats.org/officeDocument/2006/relationships/notesSlide" Target="../notesSlides/notesSlide15.xml"/><Relationship Id="rId1" Type="http://schemas.openxmlformats.org/officeDocument/2006/relationships/slideLayout" Target="../slideLayouts/slideLayout1013.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55.xml.rels><?xml version="1.0" encoding="UTF-8" standalone="yes"?>
<Relationships xmlns="http://schemas.openxmlformats.org/package/2006/relationships"><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592.xml"/></Relationships>
</file>

<file path=ppt/slides/_rels/slide5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16.xml"/><Relationship Id="rId1" Type="http://schemas.openxmlformats.org/officeDocument/2006/relationships/slideLayout" Target="../slideLayouts/slideLayout236.xml"/></Relationships>
</file>

<file path=ppt/slides/_rels/slide57.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938.xml"/></Relationships>
</file>

<file path=ppt/slides/_rels/slide5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8.xml"/><Relationship Id="rId1" Type="http://schemas.openxmlformats.org/officeDocument/2006/relationships/slideLayout" Target="../slideLayouts/slideLayout949.xml"/><Relationship Id="rId5" Type="http://schemas.openxmlformats.org/officeDocument/2006/relationships/hyperlink" Target="http://users.ece.cmu.edu/~omutlu/pub/dram-row-hammer_isca14.pdf" TargetMode="External"/><Relationship Id="rId4" Type="http://schemas.microsoft.com/office/2007/relationships/hdphoto" Target="../media/hdphoto1.wdp"/></Relationships>
</file>

<file path=ppt/slides/_rels/slide59.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592.xml"/></Relationships>
</file>

<file path=ppt/slides/_rels/slide60.xml.rels><?xml version="1.0" encoding="UTF-8" standalone="yes"?>
<Relationships xmlns="http://schemas.openxmlformats.org/package/2006/relationships"><Relationship Id="rId3" Type="http://schemas.openxmlformats.org/officeDocument/2006/relationships/hyperlink" Target="http://www.ewh.ieee.org/soc/eds/imw/" TargetMode="External"/><Relationship Id="rId2" Type="http://schemas.openxmlformats.org/officeDocument/2006/relationships/hyperlink" Target="https://people.inf.ethz.ch/omutlu/pub/onur-RowHammer-IMW-Tutorial-May-15-2022-FINAL.pptx" TargetMode="External"/><Relationship Id="rId1" Type="http://schemas.openxmlformats.org/officeDocument/2006/relationships/slideLayout" Target="../slideLayouts/slideLayout236.xml"/><Relationship Id="rId6" Type="http://schemas.openxmlformats.org/officeDocument/2006/relationships/image" Target="../media/image100.png"/><Relationship Id="rId5" Type="http://schemas.openxmlformats.org/officeDocument/2006/relationships/hyperlink" Target="https://www.youtube.com/watch?v=37hWglkQRG0" TargetMode="External"/><Relationship Id="rId4" Type="http://schemas.openxmlformats.org/officeDocument/2006/relationships/hyperlink" Target="https://people.inf.ethz.ch/omutlu/pub/onur-RowHammer-IMW-Tutorial-May-15-2022-FINAL.pdf"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rss2workshop.github.io/" TargetMode="External"/><Relationship Id="rId7" Type="http://schemas.openxmlformats.org/officeDocument/2006/relationships/hyperlink" Target="https://www.youtube.com/watch?v=ctKTRyi96Bk" TargetMode="External"/><Relationship Id="rId2" Type="http://schemas.openxmlformats.org/officeDocument/2006/relationships/hyperlink" Target="https://people.inf.ethz.ch/omutlu/pub/onur-RowHammer-RSS2-ASPLOS-February-28-2022.pptx" TargetMode="External"/><Relationship Id="rId1" Type="http://schemas.openxmlformats.org/officeDocument/2006/relationships/slideLayout" Target="../slideLayouts/slideLayout236.xml"/><Relationship Id="rId6" Type="http://schemas.openxmlformats.org/officeDocument/2006/relationships/image" Target="../media/image101.png"/><Relationship Id="rId5" Type="http://schemas.openxmlformats.org/officeDocument/2006/relationships/hyperlink" Target="https://people.inf.ethz.ch/omutlu/pub/onur-RowHammer-RSS2-ASPLOS-February-28-2022.pdf" TargetMode="External"/><Relationship Id="rId4" Type="http://schemas.openxmlformats.org/officeDocument/2006/relationships/hyperlink" Target="https://asplos-conference.org/"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02.png"/><Relationship Id="rId1" Type="http://schemas.openxmlformats.org/officeDocument/2006/relationships/slideLayout" Target="../slideLayouts/slideLayout603.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03.png"/><Relationship Id="rId1" Type="http://schemas.openxmlformats.org/officeDocument/2006/relationships/slideLayout" Target="../slideLayouts/slideLayout603.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64.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603.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04.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2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67.xml.rels><?xml version="1.0" encoding="UTF-8" standalone="yes"?>
<Relationships xmlns="http://schemas.openxmlformats.org/package/2006/relationships"><Relationship Id="rId8" Type="http://schemas.openxmlformats.org/officeDocument/2006/relationships/hyperlink" Target="https://people.inf.ethz.ch/omutlu/pub/BlockHammer-IntelHardwareSecurityAcademicAwards-short-talk.pptx" TargetMode="External"/><Relationship Id="rId13" Type="http://schemas.openxmlformats.org/officeDocument/2006/relationships/hyperlink" Target="https://github.com/CMU-SAFARI/BlockHammer"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12" Type="http://schemas.openxmlformats.org/officeDocument/2006/relationships/hyperlink" Target="https://www.youtube.com/watch?v=5TymwquygZM"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BlockHammer-preventing-rowhammer-at-low-cost-by-blacklisting-rapidly-accessed-dram-rows_hpca21-short-talk.pptx" TargetMode="External"/><Relationship Id="rId11" Type="http://schemas.openxmlformats.org/officeDocument/2006/relationships/hyperlink" Target="https://www.youtube.com/watch?v=h0WiOTVIH70&amp;list=PL5Q2soXY2Zi8_VVChACnON4sfh2bJ5IrD&amp;index=124"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hyperlink" Target="https://www.youtube.com/watch?v=4Y01N1BhWv4&amp;list=PL5Q2soXY2Zi8_VVChACnON4sfh2bJ5IrD&amp;index=102" TargetMode="External"/><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people.inf.ethz.ch/omutlu/pub/BlockHammer-IntelHardwareSecurityAcademicAwards-short-talk.pdf" TargetMode="External"/><Relationship Id="rId14" Type="http://schemas.openxmlformats.org/officeDocument/2006/relationships/image" Target="../media/image105.tiff"/></Relationships>
</file>

<file path=ppt/slides/_rels/slide6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603.xml"/></Relationships>
</file>

<file path=ppt/slides/_rels/slide6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603.xml"/></Relationships>
</file>

<file path=ppt/slides/_rels/slide70.xml.rels><?xml version="1.0" encoding="UTF-8" standalone="yes"?>
<Relationships xmlns="http://schemas.openxmlformats.org/package/2006/relationships"><Relationship Id="rId8" Type="http://schemas.openxmlformats.org/officeDocument/2006/relationships/hyperlink" Target="https://people.inf.ethz.ch/omutlu/pub/HARP-memory-error-profiling_micro21-lightning-talk.pptx" TargetMode="External"/><Relationship Id="rId13" Type="http://schemas.openxmlformats.org/officeDocument/2006/relationships/image" Target="../media/image108.png"/><Relationship Id="rId3" Type="http://schemas.openxmlformats.org/officeDocument/2006/relationships/hyperlink" Target="http://www.microarch.org/micro54/" TargetMode="External"/><Relationship Id="rId7" Type="http://schemas.openxmlformats.org/officeDocument/2006/relationships/hyperlink" Target="https://people.inf.ethz.ch/omutlu/pub/HARP-memory-error-profiling_micro21-short-talk.pdf" TargetMode="External"/><Relationship Id="rId12" Type="http://schemas.openxmlformats.org/officeDocument/2006/relationships/hyperlink" Target="https://github.com/CMU-SAFARI/HARP" TargetMode="External"/><Relationship Id="rId2" Type="http://schemas.openxmlformats.org/officeDocument/2006/relationships/hyperlink" Target="https://people.inf.ethz.ch/omutlu/pub/HARP-memory-error-profiling_micro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HARP-memory-error-profiling_micro21-short-talk.pptx" TargetMode="External"/><Relationship Id="rId11" Type="http://schemas.openxmlformats.org/officeDocument/2006/relationships/hyperlink" Target="https://www.youtube.com/watch?v=2OtBNO4YRyY&amp;list=PL5Q2soXY2Zi--0LrXSQ9sST3N0k0bXp51&amp;index=1" TargetMode="External"/><Relationship Id="rId5" Type="http://schemas.openxmlformats.org/officeDocument/2006/relationships/hyperlink" Target="https://people.inf.ethz.ch/omutlu/pub/HARP-memory-error-profiling_micro21-talk.pdf" TargetMode="External"/><Relationship Id="rId10" Type="http://schemas.openxmlformats.org/officeDocument/2006/relationships/hyperlink" Target="https://www.youtube.com/watch?v=w9OlOYKncKM&amp;list=PL5Q2soXY2Zi--0LrXSQ9sST3N0k0bXp51&amp;index=8" TargetMode="External"/><Relationship Id="rId4" Type="http://schemas.openxmlformats.org/officeDocument/2006/relationships/hyperlink" Target="https://people.inf.ethz.ch/omutlu/pub/HARP-memory-error-profiling_micro21-talk.pptx" TargetMode="External"/><Relationship Id="rId9" Type="http://schemas.openxmlformats.org/officeDocument/2006/relationships/hyperlink" Target="https://people.inf.ethz.ch/omutlu/pub/HARP-memory-error-profiling_micro21-lightning-talk.pdf" TargetMode="External"/></Relationships>
</file>

<file path=ppt/slides/_rels/slide7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36.xml"/></Relationships>
</file>

<file path=ppt/slides/_rels/slide72.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0.jpeg"/><Relationship Id="rId1" Type="http://schemas.openxmlformats.org/officeDocument/2006/relationships/slideLayout" Target="../slideLayouts/slideLayout236.xml"/><Relationship Id="rId4" Type="http://schemas.openxmlformats.org/officeDocument/2006/relationships/image" Target="../media/image111.png"/></Relationships>
</file>

<file path=ppt/slides/_rels/slide73.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112.tiff"/><Relationship Id="rId1" Type="http://schemas.openxmlformats.org/officeDocument/2006/relationships/slideLayout" Target="../slideLayouts/slideLayout615.xml"/></Relationships>
</file>

<file path=ppt/slides/_rels/slide74.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888.xml"/><Relationship Id="rId5" Type="http://schemas.openxmlformats.org/officeDocument/2006/relationships/image" Target="../media/image113.png"/><Relationship Id="rId4" Type="http://schemas.openxmlformats.org/officeDocument/2006/relationships/hyperlink" Target="https://people.inf.ethz.ch/omutlu/pub/lee_isca09_talk.pdf"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79.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image" Target="../media/image66.png"/><Relationship Id="rId1" Type="http://schemas.openxmlformats.org/officeDocument/2006/relationships/slideLayout" Target="../slideLayouts/slideLayout236.xml"/></Relationships>
</file>

<file path=ppt/slides/_rels/slide85.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66.png"/><Relationship Id="rId1" Type="http://schemas.openxmlformats.org/officeDocument/2006/relationships/slideLayout" Target="../slideLayouts/slideLayout236.xml"/><Relationship Id="rId6" Type="http://schemas.openxmlformats.org/officeDocument/2006/relationships/image" Target="../media/image67.tiff"/><Relationship Id="rId5" Type="http://schemas.openxmlformats.org/officeDocument/2006/relationships/image" Target="../media/image69.jpeg"/><Relationship Id="rId4" Type="http://schemas.openxmlformats.org/officeDocument/2006/relationships/image" Target="../media/image117.png"/></Relationships>
</file>

<file path=ppt/slides/_rels/slide8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36.xml"/></Relationships>
</file>

<file path=ppt/slides/_rels/slide87.xml.rels><?xml version="1.0" encoding="UTF-8" standalone="yes"?>
<Relationships xmlns="http://schemas.openxmlformats.org/package/2006/relationships"><Relationship Id="rId3" Type="http://schemas.openxmlformats.org/officeDocument/2006/relationships/hyperlink" Target="http://cva.stanford.edu/classes/cs99s/papers/architects_look_to_future.pdf" TargetMode="External"/><Relationship Id="rId2" Type="http://schemas.openxmlformats.org/officeDocument/2006/relationships/image" Target="../media/image118.png"/><Relationship Id="rId1" Type="http://schemas.openxmlformats.org/officeDocument/2006/relationships/slideLayout" Target="../slideLayouts/slideLayout401.xml"/><Relationship Id="rId4" Type="http://schemas.openxmlformats.org/officeDocument/2006/relationships/image" Target="../media/image119.png"/></Relationships>
</file>

<file path=ppt/slides/_rels/slide88.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36.xml"/></Relationships>
</file>

<file path=ppt/slides/_rels/slide89.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01.xml"/><Relationship Id="rId5" Type="http://schemas.openxmlformats.org/officeDocument/2006/relationships/image" Target="../media/image121.tiff"/><Relationship Id="rId4" Type="http://schemas.openxmlformats.org/officeDocument/2006/relationships/hyperlink" Target="https://people.inf.ethz.ch/omutlu/pub/mutlu_hpca03_talk.pdf" TargetMode="External"/></Relationships>
</file>

<file path=ppt/slides/_rels/slide90.xml.rels><?xml version="1.0" encoding="UTF-8" standalone="yes"?>
<Relationships xmlns="http://schemas.openxmlformats.org/package/2006/relationships"><Relationship Id="rId2" Type="http://schemas.openxmlformats.org/officeDocument/2006/relationships/image" Target="../media/image122.tiff"/><Relationship Id="rId1" Type="http://schemas.openxmlformats.org/officeDocument/2006/relationships/slideLayout" Target="../slideLayouts/slideLayout236.xml"/></Relationships>
</file>

<file path=ppt/slides/_rels/slide91.xml.rels><?xml version="1.0" encoding="UTF-8" standalone="yes"?>
<Relationships xmlns="http://schemas.openxmlformats.org/package/2006/relationships"><Relationship Id="rId2" Type="http://schemas.openxmlformats.org/officeDocument/2006/relationships/image" Target="../media/image123.tiff"/><Relationship Id="rId1" Type="http://schemas.openxmlformats.org/officeDocument/2006/relationships/slideLayout" Target="../slideLayouts/slideLayout23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9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36.xml"/></Relationships>
</file>

<file path=ppt/slides/_rels/slide94.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25.tif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5.tiff"/></Relationships>
</file>

<file path=ppt/slides/_rels/slide100.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3.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6.png"/><Relationship Id="rId4" Type="http://schemas.openxmlformats.org/officeDocument/2006/relationships/hyperlink" Target="https://arxiv.org/pdf/1903.03988.pdf" TargetMode="External"/></Relationships>
</file>

<file path=ppt/slides/_rels/slide104.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2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66.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09.xml.rels><?xml version="1.0" encoding="UTF-8" standalone="yes"?>
<Relationships xmlns="http://schemas.openxmlformats.org/package/2006/relationships"><Relationship Id="rId3" Type="http://schemas.openxmlformats.org/officeDocument/2006/relationships/hyperlink" Target="http://users.ece.cmu.edu/~omutlu/pub/in-DRAM-bulk-AND-OR-ieee_cal15.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346.xml"/><Relationship Id="rId5" Type="http://schemas.openxmlformats.org/officeDocument/2006/relationships/hyperlink" Target="https://people.inf.ethz.ch/omutlu/pub/ambit-bulk-bitwise-dram_micro17.pdf" TargetMode="External"/><Relationship Id="rId4" Type="http://schemas.openxmlformats.org/officeDocument/2006/relationships/hyperlink" Target="https://users.ece.cmu.edu/~omutlu/pub/GSDRAM-gather-scatter-dram_micro15.pdf" TargetMode="External"/></Relationships>
</file>

<file path=ppt/slides/_rels/slide110.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3.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974.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7.xml"/></Relationships>
</file>

<file path=ppt/slides/_rels/slide11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74.xml"/></Relationships>
</file>

<file path=ppt/slides/_rels/slide114.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36.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31.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15.xml.rels><?xml version="1.0" encoding="UTF-8" standalone="yes"?>
<Relationships xmlns="http://schemas.openxmlformats.org/package/2006/relationships"><Relationship Id="rId3" Type="http://schemas.openxmlformats.org/officeDocument/2006/relationships/hyperlink" Target="https://parallel.princeton.edu/papers/micro19-gao.pdf" TargetMode="External"/><Relationship Id="rId2" Type="http://schemas.openxmlformats.org/officeDocument/2006/relationships/image" Target="../media/image132.png"/><Relationship Id="rId1" Type="http://schemas.openxmlformats.org/officeDocument/2006/relationships/slideLayout" Target="../slideLayouts/slideLayout236.xml"/></Relationships>
</file>

<file path=ppt/slides/_rels/slide116.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3.png"/><Relationship Id="rId4" Type="http://schemas.openxmlformats.org/officeDocument/2006/relationships/hyperlink" Target="https://www.youtube.com/watch?v=qeukNs5XI3g&amp;t=4192s" TargetMode="External"/></Relationships>
</file>

<file path=ppt/slides/_rels/slide117.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4.jpg"/><Relationship Id="rId4" Type="http://schemas.openxmlformats.org/officeDocument/2006/relationships/hyperlink" Target="https://www.youtube.com/watch?v=qeukNs5XI3g&amp;t=4192s" TargetMode="External"/></Relationships>
</file>

<file path=ppt/slides/_rels/slide118.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5.png"/><Relationship Id="rId4" Type="http://schemas.openxmlformats.org/officeDocument/2006/relationships/hyperlink" Target="https://www.youtube.com/watch?v=qeukNs5XI3g&amp;t=4192s" TargetMode="External"/></Relationships>
</file>

<file path=ppt/slides/_rels/slide119.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21.xml"/><Relationship Id="rId1" Type="http://schemas.openxmlformats.org/officeDocument/2006/relationships/slideLayout" Target="../slideLayouts/slideLayout988.xml"/></Relationships>
</file>

<file path=ppt/slides/_rels/slide120.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hyperlink" Target="https://www.youtube.com/watch?v=n6Pwg1qax_E&amp;list=PL5Q2soXY2Zi_7UBNmC9B8Yr5JSwTG9yH4&amp;index=4" TargetMode="External"/><Relationship Id="rId1" Type="http://schemas.openxmlformats.org/officeDocument/2006/relationships/slideLayout" Target="../slideLayouts/slideLayout23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38.tiff"/><Relationship Id="rId1" Type="http://schemas.openxmlformats.org/officeDocument/2006/relationships/slideLayout" Target="../slideLayouts/slideLayout279.xml"/></Relationships>
</file>

<file path=ppt/slides/_rels/slide125.xml.rels><?xml version="1.0" encoding="UTF-8" standalone="yes"?>
<Relationships xmlns="http://schemas.openxmlformats.org/package/2006/relationships"><Relationship Id="rId3" Type="http://schemas.openxmlformats.org/officeDocument/2006/relationships/image" Target="../media/image140.tiff"/><Relationship Id="rId2" Type="http://schemas.openxmlformats.org/officeDocument/2006/relationships/image" Target="../media/image139.tiff"/><Relationship Id="rId1" Type="http://schemas.openxmlformats.org/officeDocument/2006/relationships/slideLayout" Target="../slideLayouts/slideLayout592.xml"/></Relationships>
</file>

<file path=ppt/slides/_rels/slide126.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13.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41.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27.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hyperlink" Target="https://arxiv.org/pdf/1905.09822.pdf" TargetMode="External"/><Relationship Id="rId1" Type="http://schemas.openxmlformats.org/officeDocument/2006/relationships/slideLayout" Target="../slideLayouts/slideLayout346.xml"/></Relationships>
</file>

<file path=ppt/slides/_rels/slide128.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3.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29.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2.xml"/><Relationship Id="rId1" Type="http://schemas.openxmlformats.org/officeDocument/2006/relationships/slideLayout" Target="../slideLayouts/slideLayout985.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85.xml"/></Relationships>
</file>

<file path=ppt/slides/_rels/slide131.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3.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2.xml.rels><?xml version="1.0" encoding="UTF-8" standalone="yes"?>
<Relationships xmlns="http://schemas.openxmlformats.org/package/2006/relationships"><Relationship Id="rId3" Type="http://schemas.openxmlformats.org/officeDocument/2006/relationships/hyperlink" Target="https://arxiv.org/pdf/2104.07699.pdf" TargetMode="External"/><Relationship Id="rId2" Type="http://schemas.openxmlformats.org/officeDocument/2006/relationships/image" Target="../media/image144.png"/><Relationship Id="rId1" Type="http://schemas.openxmlformats.org/officeDocument/2006/relationships/slideLayout" Target="../slideLayouts/slideLayout260.xml"/></Relationships>
</file>

<file path=ppt/slides/_rels/slide133.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2.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45.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34.xml.rels><?xml version="1.0" encoding="UTF-8" standalone="yes"?>
<Relationships xmlns="http://schemas.openxmlformats.org/package/2006/relationships"><Relationship Id="rId8" Type="http://schemas.openxmlformats.org/officeDocument/2006/relationships/image" Target="../media/image146.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60.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5.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47.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36.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37.xml.rels><?xml version="1.0" encoding="UTF-8" standalone="yes"?>
<Relationships xmlns="http://schemas.openxmlformats.org/package/2006/relationships"><Relationship Id="rId3" Type="http://schemas.openxmlformats.org/officeDocument/2006/relationships/hyperlink" Target="https://arxiv.org/pdf/2209.05566.pdf" TargetMode="External"/><Relationship Id="rId2" Type="http://schemas.openxmlformats.org/officeDocument/2006/relationships/image" Target="../media/image149.png"/><Relationship Id="rId1" Type="http://schemas.openxmlformats.org/officeDocument/2006/relationships/slideLayout" Target="../slideLayouts/slideLayout260.xml"/></Relationships>
</file>

<file path=ppt/slides/_rels/slide138.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0.png"/><Relationship Id="rId1" Type="http://schemas.openxmlformats.org/officeDocument/2006/relationships/slideLayout" Target="../slideLayouts/slideLayout13.xml"/></Relationships>
</file>

<file path=ppt/slides/_rels/slide139.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1.png"/><Relationship Id="rId1" Type="http://schemas.openxmlformats.org/officeDocument/2006/relationships/slideLayout" Target="../slideLayouts/slideLayout59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92.xml"/></Relationships>
</file>

<file path=ppt/slides/_rels/slide141.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42.xml.rels><?xml version="1.0" encoding="UTF-8" standalone="yes"?>
<Relationships xmlns="http://schemas.openxmlformats.org/package/2006/relationships"><Relationship Id="rId8" Type="http://schemas.openxmlformats.org/officeDocument/2006/relationships/image" Target="../media/image157.emf"/><Relationship Id="rId13" Type="http://schemas.openxmlformats.org/officeDocument/2006/relationships/image" Target="../media/image162.png"/><Relationship Id="rId3" Type="http://schemas.openxmlformats.org/officeDocument/2006/relationships/notesSlide" Target="../notesSlides/notesSlide26.xml"/><Relationship Id="rId7" Type="http://schemas.openxmlformats.org/officeDocument/2006/relationships/image" Target="../media/image156.emf"/><Relationship Id="rId12" Type="http://schemas.openxmlformats.org/officeDocument/2006/relationships/image" Target="../media/image161.emf"/><Relationship Id="rId2" Type="http://schemas.openxmlformats.org/officeDocument/2006/relationships/slideLayout" Target="../slideLayouts/slideLayout592.xml"/><Relationship Id="rId1" Type="http://schemas.openxmlformats.org/officeDocument/2006/relationships/tags" Target="../tags/tag1.xml"/><Relationship Id="rId6" Type="http://schemas.openxmlformats.org/officeDocument/2006/relationships/image" Target="../media/image155.emf"/><Relationship Id="rId11" Type="http://schemas.openxmlformats.org/officeDocument/2006/relationships/image" Target="../media/image160.emf"/><Relationship Id="rId5" Type="http://schemas.openxmlformats.org/officeDocument/2006/relationships/image" Target="../media/image154.emf"/><Relationship Id="rId15" Type="http://schemas.openxmlformats.org/officeDocument/2006/relationships/image" Target="../media/image164.png"/><Relationship Id="rId10" Type="http://schemas.openxmlformats.org/officeDocument/2006/relationships/image" Target="../media/image159.emf"/><Relationship Id="rId4" Type="http://schemas.openxmlformats.org/officeDocument/2006/relationships/image" Target="../media/image153.emf"/><Relationship Id="rId9" Type="http://schemas.openxmlformats.org/officeDocument/2006/relationships/image" Target="../media/image158.emf"/><Relationship Id="rId14" Type="http://schemas.openxmlformats.org/officeDocument/2006/relationships/image" Target="../media/image163.png"/></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144.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165.png"/><Relationship Id="rId1" Type="http://schemas.openxmlformats.org/officeDocument/2006/relationships/slideLayout" Target="../slideLayouts/slideLayout615.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47.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jpeg"/><Relationship Id="rId1" Type="http://schemas.openxmlformats.org/officeDocument/2006/relationships/slideLayout" Target="../slideLayouts/slideLayout236.xml"/><Relationship Id="rId6" Type="http://schemas.openxmlformats.org/officeDocument/2006/relationships/chart" Target="../charts/chart4.xml"/><Relationship Id="rId5" Type="http://schemas.openxmlformats.org/officeDocument/2006/relationships/image" Target="../media/image169.png"/><Relationship Id="rId4" Type="http://schemas.openxmlformats.org/officeDocument/2006/relationships/image" Target="../media/image168.jpeg"/></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15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15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3.xml"/></Relationships>
</file>

<file path=ppt/slides/_rels/slide156.xml.rels><?xml version="1.0" encoding="UTF-8" standalone="yes"?>
<Relationships xmlns="http://schemas.openxmlformats.org/package/2006/relationships"><Relationship Id="rId8" Type="http://schemas.openxmlformats.org/officeDocument/2006/relationships/image" Target="../media/image170.png"/><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4" Type="http://schemas.openxmlformats.org/officeDocument/2006/relationships/hyperlink" Target="https://people.inf.ethz.ch/omutlu/pub/tesseract-pim-architecture-for-graph-processing_isca15-talk.pptx" TargetMode="External"/></Relationships>
</file>

<file path=ppt/slides/_rels/slide157.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5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60.xml"/><Relationship Id="rId1" Type="http://schemas.openxmlformats.org/officeDocument/2006/relationships/tags" Target="../tags/tag2.xml"/><Relationship Id="rId5" Type="http://schemas.openxmlformats.org/officeDocument/2006/relationships/image" Target="../media/image172.svg"/><Relationship Id="rId4" Type="http://schemas.openxmlformats.org/officeDocument/2006/relationships/image" Target="../media/image171.png"/></Relationships>
</file>

<file path=ppt/slides/_rels/slide159.xml.rels><?xml version="1.0" encoding="UTF-8" standalone="yes"?>
<Relationships xmlns="http://schemas.openxmlformats.org/package/2006/relationships"><Relationship Id="rId8" Type="http://schemas.openxmlformats.org/officeDocument/2006/relationships/image" Target="../media/image177.png"/><Relationship Id="rId3" Type="http://schemas.openxmlformats.org/officeDocument/2006/relationships/notesSlide" Target="../notesSlides/notesSlide28.xml"/><Relationship Id="rId7" Type="http://schemas.openxmlformats.org/officeDocument/2006/relationships/image" Target="../media/image176.svg"/><Relationship Id="rId2" Type="http://schemas.openxmlformats.org/officeDocument/2006/relationships/slideLayout" Target="../slideLayouts/slideLayout960.xml"/><Relationship Id="rId1" Type="http://schemas.openxmlformats.org/officeDocument/2006/relationships/tags" Target="../tags/tag3.xml"/><Relationship Id="rId6" Type="http://schemas.openxmlformats.org/officeDocument/2006/relationships/image" Target="../media/image175.png"/><Relationship Id="rId11" Type="http://schemas.openxmlformats.org/officeDocument/2006/relationships/image" Target="../media/image172.svg"/><Relationship Id="rId5" Type="http://schemas.openxmlformats.org/officeDocument/2006/relationships/image" Target="../media/image174.svg"/><Relationship Id="rId10" Type="http://schemas.openxmlformats.org/officeDocument/2006/relationships/image" Target="../media/image171.png"/><Relationship Id="rId4" Type="http://schemas.openxmlformats.org/officeDocument/2006/relationships/image" Target="../media/image173.png"/><Relationship Id="rId9" Type="http://schemas.openxmlformats.org/officeDocument/2006/relationships/image" Target="../media/image178.svg"/></Relationships>
</file>

<file path=ppt/slides/_rels/slide16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960.xml"/><Relationship Id="rId1" Type="http://schemas.openxmlformats.org/officeDocument/2006/relationships/tags" Target="../tags/tag4.xml"/><Relationship Id="rId5" Type="http://schemas.openxmlformats.org/officeDocument/2006/relationships/image" Target="../media/image180.svg"/><Relationship Id="rId4" Type="http://schemas.openxmlformats.org/officeDocument/2006/relationships/image" Target="../media/image179.png"/></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60.xml"/><Relationship Id="rId1" Type="http://schemas.openxmlformats.org/officeDocument/2006/relationships/tags" Target="../tags/tag5.xml"/><Relationship Id="rId5" Type="http://schemas.openxmlformats.org/officeDocument/2006/relationships/image" Target="../media/image180.svg"/><Relationship Id="rId4" Type="http://schemas.openxmlformats.org/officeDocument/2006/relationships/image" Target="../media/image179.png"/></Relationships>
</file>

<file path=ppt/slides/_rels/slide162.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3.xml.rels><?xml version="1.0" encoding="UTF-8" standalone="yes"?>
<Relationships xmlns="http://schemas.openxmlformats.org/package/2006/relationships"><Relationship Id="rId3" Type="http://schemas.openxmlformats.org/officeDocument/2006/relationships/image" Target="../media/image182.png"/><Relationship Id="rId7" Type="http://schemas.openxmlformats.org/officeDocument/2006/relationships/image" Target="../media/image185.jpg"/><Relationship Id="rId2" Type="http://schemas.openxmlformats.org/officeDocument/2006/relationships/image" Target="../media/image181.png"/><Relationship Id="rId1" Type="http://schemas.openxmlformats.org/officeDocument/2006/relationships/slideLayout" Target="../slideLayouts/slideLayout915.xml"/><Relationship Id="rId6" Type="http://schemas.openxmlformats.org/officeDocument/2006/relationships/image" Target="../media/image184.png"/><Relationship Id="rId5" Type="http://schemas.openxmlformats.org/officeDocument/2006/relationships/image" Target="../media/image1.png"/><Relationship Id="rId4" Type="http://schemas.openxmlformats.org/officeDocument/2006/relationships/image" Target="../media/image183.png"/></Relationships>
</file>

<file path=ppt/slides/_rels/slide16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89.png"/><Relationship Id="rId2" Type="http://schemas.openxmlformats.org/officeDocument/2006/relationships/notesSlide" Target="../notesSlides/notesSlide31.xml"/><Relationship Id="rId1" Type="http://schemas.openxmlformats.org/officeDocument/2006/relationships/slideLayout" Target="../slideLayouts/slideLayout916.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png"/></Relationships>
</file>

<file path=ppt/slides/_rels/slide165.xml.rels><?xml version="1.0" encoding="UTF-8" standalone="yes"?>
<Relationships xmlns="http://schemas.openxmlformats.org/package/2006/relationships"><Relationship Id="rId8" Type="http://schemas.openxmlformats.org/officeDocument/2006/relationships/image" Target="../media/image194.png"/><Relationship Id="rId3" Type="http://schemas.openxmlformats.org/officeDocument/2006/relationships/image" Target="../media/image1.png"/><Relationship Id="rId7" Type="http://schemas.openxmlformats.org/officeDocument/2006/relationships/image" Target="../media/image193.png"/><Relationship Id="rId2" Type="http://schemas.openxmlformats.org/officeDocument/2006/relationships/notesSlide" Target="../notesSlides/notesSlide32.xml"/><Relationship Id="rId1" Type="http://schemas.openxmlformats.org/officeDocument/2006/relationships/slideLayout" Target="../slideLayouts/slideLayout916.xml"/><Relationship Id="rId6" Type="http://schemas.openxmlformats.org/officeDocument/2006/relationships/image" Target="../media/image192.png"/><Relationship Id="rId5" Type="http://schemas.openxmlformats.org/officeDocument/2006/relationships/image" Target="../media/image191.png"/><Relationship Id="rId4" Type="http://schemas.openxmlformats.org/officeDocument/2006/relationships/image" Target="../media/image190.png"/></Relationships>
</file>

<file path=ppt/slides/_rels/slide16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916.xml"/></Relationships>
</file>

<file path=ppt/slides/_rels/slide1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916.xml"/></Relationships>
</file>

<file path=ppt/slides/_rels/slide16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446.xml"/><Relationship Id="rId5" Type="http://schemas.openxmlformats.org/officeDocument/2006/relationships/image" Target="../media/image196.png"/><Relationship Id="rId4" Type="http://schemas.openxmlformats.org/officeDocument/2006/relationships/image" Target="../media/image195.png"/></Relationships>
</file>

<file path=ppt/slides/_rels/slide170.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75.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171.xml.rels><?xml version="1.0" encoding="UTF-8" standalone="yes"?>
<Relationships xmlns="http://schemas.openxmlformats.org/package/2006/relationships"><Relationship Id="rId2" Type="http://schemas.openxmlformats.org/officeDocument/2006/relationships/image" Target="../media/image197.jpeg"/><Relationship Id="rId1" Type="http://schemas.openxmlformats.org/officeDocument/2006/relationships/slideLayout" Target="../slideLayouts/slideLayout927.xml"/></Relationships>
</file>

<file path=ppt/slides/_rels/slide172.xml.rels><?xml version="1.0" encoding="UTF-8" standalone="yes"?>
<Relationships xmlns="http://schemas.openxmlformats.org/package/2006/relationships"><Relationship Id="rId8" Type="http://schemas.openxmlformats.org/officeDocument/2006/relationships/image" Target="../media/image198.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73.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13.xml"/><Relationship Id="rId4" Type="http://schemas.openxmlformats.org/officeDocument/2006/relationships/image" Target="../media/image199.png"/></Relationships>
</file>

<file path=ppt/slides/_rels/slide174.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0.png"/></Relationships>
</file>

<file path=ppt/slides/_rels/slide175.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02.png"/></Relationships>
</file>

<file path=ppt/slides/_rels/slide176.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13.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03.png"/></Relationships>
</file>

<file path=ppt/slides/_rels/slide177.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4.png"/></Relationships>
</file>

<file path=ppt/slides/_rels/slide178.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179.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180.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165.png"/><Relationship Id="rId1" Type="http://schemas.openxmlformats.org/officeDocument/2006/relationships/slideLayout" Target="../slideLayouts/slideLayout615.xml"/></Relationships>
</file>

<file path=ppt/slides/_rels/slide181.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182.xml.rels><?xml version="1.0" encoding="UTF-8" standalone="yes"?>
<Relationships xmlns="http://schemas.openxmlformats.org/package/2006/relationships"><Relationship Id="rId8" Type="http://schemas.openxmlformats.org/officeDocument/2006/relationships/image" Target="../media/image206.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183.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7.png"/></Relationships>
</file>

<file path=ppt/slides/_rels/slide184.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08.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85.xml.rels><?xml version="1.0" encoding="UTF-8" standalone="yes"?>
<Relationships xmlns="http://schemas.openxmlformats.org/package/2006/relationships"><Relationship Id="rId8" Type="http://schemas.openxmlformats.org/officeDocument/2006/relationships/image" Target="../media/image210.png"/><Relationship Id="rId3" Type="http://schemas.openxmlformats.org/officeDocument/2006/relationships/image" Target="../media/image14.png"/><Relationship Id="rId7"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915.xml"/><Relationship Id="rId6" Type="http://schemas.openxmlformats.org/officeDocument/2006/relationships/image" Target="../media/image209.png"/><Relationship Id="rId5" Type="http://schemas.openxmlformats.org/officeDocument/2006/relationships/image" Target="../media/image184.png"/><Relationship Id="rId4" Type="http://schemas.openxmlformats.org/officeDocument/2006/relationships/image" Target="../media/image15.svg"/></Relationships>
</file>

<file path=ppt/slides/_rels/slide18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916.xml"/></Relationships>
</file>

<file path=ppt/slides/_rels/slide187.xml.rels><?xml version="1.0" encoding="UTF-8" standalone="yes"?>
<Relationships xmlns="http://schemas.openxmlformats.org/package/2006/relationships"><Relationship Id="rId8" Type="http://schemas.openxmlformats.org/officeDocument/2006/relationships/image" Target="../media/image215.png"/><Relationship Id="rId3" Type="http://schemas.openxmlformats.org/officeDocument/2006/relationships/image" Target="../media/image211.png"/><Relationship Id="rId7"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916.xml"/><Relationship Id="rId6" Type="http://schemas.openxmlformats.org/officeDocument/2006/relationships/image" Target="../media/image214.png"/><Relationship Id="rId5" Type="http://schemas.openxmlformats.org/officeDocument/2006/relationships/image" Target="../media/image213.png"/><Relationship Id="rId4" Type="http://schemas.openxmlformats.org/officeDocument/2006/relationships/image" Target="../media/image212.png"/></Relationships>
</file>

<file path=ppt/slides/_rels/slide188.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0.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8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916.xml"/><Relationship Id="rId5" Type="http://schemas.openxmlformats.org/officeDocument/2006/relationships/chart" Target="../charts/chart9.xml"/><Relationship Id="rId4" Type="http://schemas.openxmlformats.org/officeDocument/2006/relationships/chart" Target="../charts/chart8.xml"/></Relationships>
</file>

<file path=ppt/slides/_rels/slide190.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notesSlide" Target="../notesSlides/notesSlide42.xml"/><Relationship Id="rId1" Type="http://schemas.openxmlformats.org/officeDocument/2006/relationships/slideLayout" Target="../slideLayouts/slideLayout916.xml"/><Relationship Id="rId6" Type="http://schemas.openxmlformats.org/officeDocument/2006/relationships/image" Target="../media/image1.png"/><Relationship Id="rId5" Type="http://schemas.openxmlformats.org/officeDocument/2006/relationships/image" Target="../media/image218.emf"/><Relationship Id="rId4" Type="http://schemas.openxmlformats.org/officeDocument/2006/relationships/image" Target="../media/image217.png"/></Relationships>
</file>

<file path=ppt/slides/_rels/slide191.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43.xml"/><Relationship Id="rId1" Type="http://schemas.openxmlformats.org/officeDocument/2006/relationships/slideLayout" Target="../slideLayouts/slideLayout916.xml"/><Relationship Id="rId5" Type="http://schemas.openxmlformats.org/officeDocument/2006/relationships/image" Target="../media/image1.png"/><Relationship Id="rId4" Type="http://schemas.openxmlformats.org/officeDocument/2006/relationships/chart" Target="../charts/chart11.xml"/></Relationships>
</file>

<file path=ppt/slides/_rels/slide192.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44.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3.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5.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4.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08.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95.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9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7.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47.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26.png"/><Relationship Id="rId4" Type="http://schemas.openxmlformats.org/officeDocument/2006/relationships/hyperlink" Target="https://arxiv.org/pdf/1903.03988.pdf" TargetMode="External"/></Relationships>
</file>

<file path=ppt/slides/_rels/slide200.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13.xml"/><Relationship Id="rId4" Type="http://schemas.openxmlformats.org/officeDocument/2006/relationships/image" Target="../media/image219.png"/></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206.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207.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170.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08.xml.rels><?xml version="1.0" encoding="UTF-8" standalone="yes"?>
<Relationships xmlns="http://schemas.openxmlformats.org/package/2006/relationships"><Relationship Id="rId8" Type="http://schemas.openxmlformats.org/officeDocument/2006/relationships/image" Target="../media/image206.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209.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08.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10.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4.png"/></Relationships>
</file>

<file path=ppt/slides/_rels/slide211.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12.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3.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14.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07.png"/></Relationships>
</file>

<file path=ppt/slides/_rels/slide215.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165.png"/><Relationship Id="rId1" Type="http://schemas.openxmlformats.org/officeDocument/2006/relationships/slideLayout" Target="../slideLayouts/slideLayout615.xml"/></Relationships>
</file>

<file path=ppt/slides/_rels/slide216.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767.xml"/><Relationship Id="rId6" Type="http://schemas.openxmlformats.org/officeDocument/2006/relationships/image" Target="../media/image220.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217.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13.xml"/><Relationship Id="rId4" Type="http://schemas.openxmlformats.org/officeDocument/2006/relationships/image" Target="../media/image221.png"/></Relationships>
</file>

<file path=ppt/slides/_rels/slide218.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615.xml"/></Relationships>
</file>

<file path=ppt/slides/_rels/slide219.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13.xml"/><Relationship Id="rId4" Type="http://schemas.openxmlformats.org/officeDocument/2006/relationships/image" Target="../media/image223.png"/></Relationships>
</file>

<file path=ppt/slides/_rels/slide220.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13.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224.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221.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0.png"/></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3.xml.rels><?xml version="1.0" encoding="UTF-8" standalone="yes"?>
<Relationships xmlns="http://schemas.openxmlformats.org/package/2006/relationships"><Relationship Id="rId8" Type="http://schemas.openxmlformats.org/officeDocument/2006/relationships/image" Target="../media/image87.tiff"/><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png"/><Relationship Id="rId1" Type="http://schemas.openxmlformats.org/officeDocument/2006/relationships/slideLayout" Target="../slideLayouts/slideLayout236.xml"/><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png"/><Relationship Id="rId9" Type="http://schemas.openxmlformats.org/officeDocument/2006/relationships/image" Target="../media/image88.png"/></Relationships>
</file>

<file path=ppt/slides/_rels/slide224.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25.tiff"/><Relationship Id="rId1" Type="http://schemas.openxmlformats.org/officeDocument/2006/relationships/slideLayout" Target="../slideLayouts/slideLayout490.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26.tiff"/></Relationships>
</file>

<file path=ppt/slides/_rels/slide225.xml.rels><?xml version="1.0" encoding="UTF-8" standalone="yes"?>
<Relationships xmlns="http://schemas.openxmlformats.org/package/2006/relationships"><Relationship Id="rId3" Type="http://schemas.openxmlformats.org/officeDocument/2006/relationships/image" Target="../media/image227.jpeg"/><Relationship Id="rId2" Type="http://schemas.openxmlformats.org/officeDocument/2006/relationships/notesSlide" Target="../notesSlides/notesSlide48.xml"/><Relationship Id="rId1" Type="http://schemas.openxmlformats.org/officeDocument/2006/relationships/slideLayout" Target="../slideLayouts/slideLayout705.xml"/><Relationship Id="rId4" Type="http://schemas.openxmlformats.org/officeDocument/2006/relationships/hyperlink" Target="http://www.upmem.com/" TargetMode="External"/></Relationships>
</file>

<file path=ppt/slides/_rels/slide226.xml.rels><?xml version="1.0" encoding="UTF-8" standalone="yes"?>
<Relationships xmlns="http://schemas.openxmlformats.org/package/2006/relationships"><Relationship Id="rId8" Type="http://schemas.openxmlformats.org/officeDocument/2006/relationships/image" Target="../media/image233.emf"/><Relationship Id="rId13" Type="http://schemas.openxmlformats.org/officeDocument/2006/relationships/hyperlink" Target="https://arxiv.org/pdf/2105.03814.pdf" TargetMode="External"/><Relationship Id="rId3" Type="http://schemas.openxmlformats.org/officeDocument/2006/relationships/image" Target="../media/image228.emf"/><Relationship Id="rId7" Type="http://schemas.openxmlformats.org/officeDocument/2006/relationships/image" Target="../media/image232.emf"/><Relationship Id="rId12" Type="http://schemas.openxmlformats.org/officeDocument/2006/relationships/image" Target="../media/image237.emf"/><Relationship Id="rId2" Type="http://schemas.openxmlformats.org/officeDocument/2006/relationships/notesSlide" Target="../notesSlides/notesSlide49.xml"/><Relationship Id="rId1" Type="http://schemas.openxmlformats.org/officeDocument/2006/relationships/slideLayout" Target="../slideLayouts/slideLayout490.xml"/><Relationship Id="rId6" Type="http://schemas.openxmlformats.org/officeDocument/2006/relationships/image" Target="../media/image231.emf"/><Relationship Id="rId11" Type="http://schemas.openxmlformats.org/officeDocument/2006/relationships/image" Target="../media/image236.emf"/><Relationship Id="rId5" Type="http://schemas.openxmlformats.org/officeDocument/2006/relationships/image" Target="../media/image230.emf"/><Relationship Id="rId10" Type="http://schemas.openxmlformats.org/officeDocument/2006/relationships/image" Target="../media/image235.emf"/><Relationship Id="rId4" Type="http://schemas.openxmlformats.org/officeDocument/2006/relationships/image" Target="../media/image229.emf"/><Relationship Id="rId9" Type="http://schemas.openxmlformats.org/officeDocument/2006/relationships/image" Target="../media/image234.emf"/><Relationship Id="rId14" Type="http://schemas.openxmlformats.org/officeDocument/2006/relationships/image" Target="../media/image238.png"/></Relationships>
</file>

<file path=ppt/slides/_rels/slide227.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36.xml"/></Relationships>
</file>

<file path=ppt/slides/_rels/slide228.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hyperlink" Target="https://arxiv.org/pdf/2105.03814.pdf" TargetMode="External"/><Relationship Id="rId1" Type="http://schemas.openxmlformats.org/officeDocument/2006/relationships/slideLayout" Target="../slideLayouts/slideLayout490.xml"/></Relationships>
</file>

<file path=ppt/slides/_rels/slide229.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04.xml"/></Relationships>
</file>

<file path=ppt/slides/_rels/slide230.xml.rels><?xml version="1.0" encoding="UTF-8" standalone="yes"?>
<Relationships xmlns="http://schemas.openxmlformats.org/package/2006/relationships"><Relationship Id="rId3" Type="http://schemas.openxmlformats.org/officeDocument/2006/relationships/hyperlink" Target="https://arxiv.org/pdf/2207.07886.pdf" TargetMode="External"/><Relationship Id="rId7" Type="http://schemas.openxmlformats.org/officeDocument/2006/relationships/image" Target="../media/image242.png"/><Relationship Id="rId2" Type="http://schemas.openxmlformats.org/officeDocument/2006/relationships/hyperlink" Target="https://arxiv.org/pdf/2105.03814.pdf" TargetMode="External"/><Relationship Id="rId1" Type="http://schemas.openxmlformats.org/officeDocument/2006/relationships/slideLayout" Target="../slideLayouts/slideLayout615.xml"/><Relationship Id="rId6" Type="http://schemas.openxmlformats.org/officeDocument/2006/relationships/hyperlink" Target="https://www.youtube.com/watch?v=nphV36SrysA" TargetMode="External"/><Relationship Id="rId5" Type="http://schemas.openxmlformats.org/officeDocument/2006/relationships/image" Target="../media/image241.png"/><Relationship Id="rId4" Type="http://schemas.openxmlformats.org/officeDocument/2006/relationships/image" Target="../media/image240.jpeg"/></Relationships>
</file>

<file path=ppt/slides/_rels/slide231.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778.xml"/></Relationships>
</file>

<file path=ppt/slides/_rels/slide232.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chart" Target="../charts/chart15.xml"/><Relationship Id="rId1" Type="http://schemas.openxmlformats.org/officeDocument/2006/relationships/slideLayout" Target="../slideLayouts/slideLayout778.xml"/></Relationships>
</file>

<file path=ppt/slides/_rels/slide233.xml.rels><?xml version="1.0" encoding="UTF-8" standalone="yes"?>
<Relationships xmlns="http://schemas.openxmlformats.org/package/2006/relationships"><Relationship Id="rId3" Type="http://schemas.openxmlformats.org/officeDocument/2006/relationships/image" Target="../media/image243.png"/><Relationship Id="rId2" Type="http://schemas.openxmlformats.org/officeDocument/2006/relationships/chart" Target="../charts/chart16.xml"/><Relationship Id="rId1" Type="http://schemas.openxmlformats.org/officeDocument/2006/relationships/slideLayout" Target="../slideLayouts/slideLayout778.xml"/></Relationships>
</file>

<file path=ppt/slides/_rels/slide234.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77.xml"/></Relationships>
</file>

<file path=ppt/slides/_rels/slide235.xml.rels><?xml version="1.0" encoding="UTF-8" standalone="yes"?>
<Relationships xmlns="http://schemas.openxmlformats.org/package/2006/relationships"><Relationship Id="rId8" Type="http://schemas.openxmlformats.org/officeDocument/2006/relationships/hyperlink" Target="https://www.youtube.com/watch?v=nphV36SrysA&amp;list=PL5Q2soXY2Zi8D_5MGV6EnXEJHnV2YFBJl&amp;index=65" TargetMode="External"/><Relationship Id="rId3" Type="http://schemas.openxmlformats.org/officeDocument/2006/relationships/hyperlink" Target="https://sites.google.com/umn.edu/cut-2021/home" TargetMode="External"/><Relationship Id="rId7" Type="http://schemas.openxmlformats.org/officeDocument/2006/relationships/hyperlink" Target="https://people.inf.ethz.ch/omutlu/pub/Benchmarking-Memory-Centric-Computing-Systems_cut21-talk.pdf" TargetMode="External"/><Relationship Id="rId2" Type="http://schemas.openxmlformats.org/officeDocument/2006/relationships/hyperlink" Target="https://people.inf.ethz.ch/omutlu/pub/Benchmarking-Memory-Centric-Computing-Systems_cut21.pdf" TargetMode="External"/><Relationship Id="rId1" Type="http://schemas.openxmlformats.org/officeDocument/2006/relationships/slideLayout" Target="../slideLayouts/slideLayout490.xml"/><Relationship Id="rId6" Type="http://schemas.openxmlformats.org/officeDocument/2006/relationships/hyperlink" Target="https://people.inf.ethz.ch/omutlu/pub/Benchmarking-Memory-Centric-Computing-Systems_cut21-talk.pptx" TargetMode="External"/><Relationship Id="rId5" Type="http://schemas.openxmlformats.org/officeDocument/2006/relationships/hyperlink" Target="https://github.com/CMU-SAFARI/prim-benchmarks" TargetMode="External"/><Relationship Id="rId10" Type="http://schemas.openxmlformats.org/officeDocument/2006/relationships/image" Target="../media/image244.png"/><Relationship Id="rId4" Type="http://schemas.openxmlformats.org/officeDocument/2006/relationships/hyperlink" Target="https://arxiv.org/abs/2110.01709" TargetMode="External"/><Relationship Id="rId9" Type="http://schemas.openxmlformats.org/officeDocument/2006/relationships/hyperlink" Target="https://www.youtube.com/watch?v=SrFD_u46EDA&amp;list=PL5Q2soXY2Zi8_VVChACnON4sfh2bJ5IrD&amp;index=152" TargetMode="External"/></Relationships>
</file>

<file path=ppt/slides/_rels/slide236.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37.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50.xml"/><Relationship Id="rId1" Type="http://schemas.openxmlformats.org/officeDocument/2006/relationships/slideLayout" Target="../slideLayouts/slideLayout778.xml"/><Relationship Id="rId4" Type="http://schemas.openxmlformats.org/officeDocument/2006/relationships/image" Target="../media/image245.png"/></Relationships>
</file>

<file path=ppt/slides/_rels/slide238.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51.xml"/><Relationship Id="rId1" Type="http://schemas.openxmlformats.org/officeDocument/2006/relationships/slideLayout" Target="../slideLayouts/slideLayout778.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39.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247.png"/><Relationship Id="rId1" Type="http://schemas.openxmlformats.org/officeDocument/2006/relationships/slideLayout" Target="../slideLayouts/slideLayout490.xml"/></Relationships>
</file>

<file path=ppt/slides/_rels/slide240.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36.xml"/></Relationships>
</file>

<file path=ppt/slides/_rels/slide241.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36.xml"/></Relationships>
</file>

<file path=ppt/slides/_rels/slide242.xml.rels><?xml version="1.0" encoding="UTF-8" standalone="yes"?>
<Relationships xmlns="http://schemas.openxmlformats.org/package/2006/relationships"><Relationship Id="rId3" Type="http://schemas.openxmlformats.org/officeDocument/2006/relationships/hyperlink" Target="https://arxiv.org/pdf/2206.06022.pdf" TargetMode="External"/><Relationship Id="rId2" Type="http://schemas.openxmlformats.org/officeDocument/2006/relationships/notesSlide" Target="../notesSlides/notesSlide52.xml"/><Relationship Id="rId1" Type="http://schemas.openxmlformats.org/officeDocument/2006/relationships/slideLayout" Target="../slideLayouts/slideLayout778.xml"/><Relationship Id="rId5" Type="http://schemas.openxmlformats.org/officeDocument/2006/relationships/image" Target="../media/image251.png"/><Relationship Id="rId4" Type="http://schemas.openxmlformats.org/officeDocument/2006/relationships/image" Target="../media/image250.png"/></Relationships>
</file>

<file path=ppt/slides/_rels/slide243.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4.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hyperlink" Target="https://www.youtube.com/watch?v=qeukNs5XI3g&amp;t=11226s" TargetMode="External"/><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hyperlink" Target="https://arxiv.org/pdf/2201.05072.pdf" TargetMode="External"/><Relationship Id="rId1" Type="http://schemas.openxmlformats.org/officeDocument/2006/relationships/slideLayout" Target="../slideLayouts/slideLayout2.xml"/><Relationship Id="rId5" Type="http://schemas.openxmlformats.org/officeDocument/2006/relationships/hyperlink" Target="https://www.youtube.com/watch?v=5kaOsJKlGrE" TargetMode="External"/><Relationship Id="rId4" Type="http://schemas.openxmlformats.org/officeDocument/2006/relationships/hyperlink" Target="https://github.com/CMU-SAFARI/SparseP" TargetMode="External"/></Relationships>
</file>

<file path=ppt/slides/_rels/slide24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54.png"/><Relationship Id="rId7" Type="http://schemas.openxmlformats.org/officeDocument/2006/relationships/image" Target="../media/image258.png"/><Relationship Id="rId2" Type="http://schemas.openxmlformats.org/officeDocument/2006/relationships/notesSlide" Target="../notesSlides/notesSlide53.xml"/><Relationship Id="rId1" Type="http://schemas.openxmlformats.org/officeDocument/2006/relationships/slideLayout" Target="../slideLayouts/slideLayout991.xml"/><Relationship Id="rId6" Type="http://schemas.openxmlformats.org/officeDocument/2006/relationships/image" Target="../media/image257.jpg"/><Relationship Id="rId11" Type="http://schemas.openxmlformats.org/officeDocument/2006/relationships/image" Target="../media/image260.jpg"/><Relationship Id="rId5" Type="http://schemas.openxmlformats.org/officeDocument/2006/relationships/image" Target="../media/image256.svg"/><Relationship Id="rId10" Type="http://schemas.openxmlformats.org/officeDocument/2006/relationships/image" Target="../media/image259.emf"/><Relationship Id="rId4" Type="http://schemas.openxmlformats.org/officeDocument/2006/relationships/image" Target="../media/image255.svg"/><Relationship Id="rId9" Type="http://schemas.openxmlformats.org/officeDocument/2006/relationships/image" Target="../media/image15.svg"/></Relationships>
</file>

<file path=ppt/slides/_rels/slide247.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54.xml"/><Relationship Id="rId1" Type="http://schemas.openxmlformats.org/officeDocument/2006/relationships/slideLayout" Target="../slideLayouts/slideLayout1015.xml"/><Relationship Id="rId5" Type="http://schemas.openxmlformats.org/officeDocument/2006/relationships/hyperlink" Target="https://arxiv.org/pdf/2201.05072.pdf" TargetMode="External"/><Relationship Id="rId4" Type="http://schemas.openxmlformats.org/officeDocument/2006/relationships/hyperlink" Target="https://github.com/CMU-SAFARI/SparseP" TargetMode="External"/></Relationships>
</file>

<file path=ppt/slides/_rels/slide248.xml.rels><?xml version="1.0" encoding="UTF-8" standalone="yes"?>
<Relationships xmlns="http://schemas.openxmlformats.org/package/2006/relationships"><Relationship Id="rId3" Type="http://schemas.openxmlformats.org/officeDocument/2006/relationships/hyperlink" Target="https://www.youtube.com/watch?v=5kaOsJKlGrE" TargetMode="External"/><Relationship Id="rId2" Type="http://schemas.openxmlformats.org/officeDocument/2006/relationships/image" Target="../media/image262.png"/><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263.png"/><Relationship Id="rId1" Type="http://schemas.openxmlformats.org/officeDocument/2006/relationships/slideLayout" Target="../slideLayouts/slideLayout490.xml"/></Relationships>
</file>

<file path=ppt/slides/_rels/slide250.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4.png"/><Relationship Id="rId1" Type="http://schemas.openxmlformats.org/officeDocument/2006/relationships/slideLayout" Target="../slideLayouts/slideLayout490.xml"/></Relationships>
</file>

<file path=ppt/slides/_rels/slide251.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6.png"/><Relationship Id="rId1" Type="http://schemas.openxmlformats.org/officeDocument/2006/relationships/slideLayout" Target="../slideLayouts/slideLayout490.xml"/></Relationships>
</file>

<file path=ppt/slides/_rels/slide252.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5.png"/><Relationship Id="rId1" Type="http://schemas.openxmlformats.org/officeDocument/2006/relationships/slideLayout" Target="../slideLayouts/slideLayout490.xml"/></Relationships>
</file>

<file path=ppt/slides/_rels/slide253.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8.png"/><Relationship Id="rId1" Type="http://schemas.openxmlformats.org/officeDocument/2006/relationships/slideLayout" Target="../slideLayouts/slideLayout490.xml"/></Relationships>
</file>

<file path=ppt/slides/_rels/slide254.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9.png"/><Relationship Id="rId1" Type="http://schemas.openxmlformats.org/officeDocument/2006/relationships/slideLayout" Target="../slideLayouts/slideLayout490.xml"/><Relationship Id="rId5" Type="http://schemas.openxmlformats.org/officeDocument/2006/relationships/image" Target="../media/image87.tiff"/><Relationship Id="rId4" Type="http://schemas.openxmlformats.org/officeDocument/2006/relationships/image" Target="../media/image271.png"/></Relationships>
</file>

<file path=ppt/slides/_rels/slide255.xml.rels><?xml version="1.0" encoding="UTF-8" standalone="yes"?>
<Relationships xmlns="http://schemas.openxmlformats.org/package/2006/relationships"><Relationship Id="rId3" Type="http://schemas.openxmlformats.org/officeDocument/2006/relationships/hyperlink" Target="https://news.skhynix.com/sk-hynix-develops-pim-next-generation-ai-accelerator/" TargetMode="External"/><Relationship Id="rId2" Type="http://schemas.openxmlformats.org/officeDocument/2006/relationships/image" Target="../media/image272.png"/><Relationship Id="rId1" Type="http://schemas.openxmlformats.org/officeDocument/2006/relationships/slideLayout" Target="../slideLayouts/slideLayout490.xml"/><Relationship Id="rId5" Type="http://schemas.openxmlformats.org/officeDocument/2006/relationships/image" Target="../media/image273.png"/><Relationship Id="rId4" Type="http://schemas.openxmlformats.org/officeDocument/2006/relationships/image" Target="../media/image86.png"/></Relationships>
</file>

<file path=ppt/slides/_rels/slide256.xml.rels><?xml version="1.0" encoding="UTF-8" standalone="yes"?>
<Relationships xmlns="http://schemas.openxmlformats.org/package/2006/relationships"><Relationship Id="rId3" Type="http://schemas.openxmlformats.org/officeDocument/2006/relationships/image" Target="../media/image275.png"/><Relationship Id="rId2" Type="http://schemas.openxmlformats.org/officeDocument/2006/relationships/image" Target="../media/image274.png"/><Relationship Id="rId1" Type="http://schemas.openxmlformats.org/officeDocument/2006/relationships/slideLayout" Target="../slideLayouts/slideLayout490.xml"/><Relationship Id="rId4" Type="http://schemas.openxmlformats.org/officeDocument/2006/relationships/image" Target="../media/image276.png"/></Relationships>
</file>

<file path=ppt/slides/_rels/slide257.xml.rels><?xml version="1.0" encoding="UTF-8" standalone="yes"?>
<Relationships xmlns="http://schemas.openxmlformats.org/package/2006/relationships"><Relationship Id="rId3" Type="http://schemas.openxmlformats.org/officeDocument/2006/relationships/image" Target="../media/image277.png"/><Relationship Id="rId2" Type="http://schemas.openxmlformats.org/officeDocument/2006/relationships/hyperlink" Target="https://semiconductor.samsung.com/newsroom/tech-blog/samsung-electronics-semiconductor-unveils-cutting-edge-memory-technology-to-accelerate-next-generation-ai/" TargetMode="External"/><Relationship Id="rId1" Type="http://schemas.openxmlformats.org/officeDocument/2006/relationships/slideLayout" Target="../slideLayouts/slideLayout490.xml"/><Relationship Id="rId5" Type="http://schemas.openxmlformats.org/officeDocument/2006/relationships/image" Target="../media/image279.png"/><Relationship Id="rId4" Type="http://schemas.openxmlformats.org/officeDocument/2006/relationships/image" Target="../media/image278.png"/></Relationships>
</file>

<file path=ppt/slides/_rels/slide258.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259.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80.png"/><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65.xml"/></Relationships>
</file>

<file path=ppt/slides/_rels/slide261.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6.xml"/><Relationship Id="rId1" Type="http://schemas.openxmlformats.org/officeDocument/2006/relationships/slideLayout" Target="../slideLayouts/slideLayout765.xml"/><Relationship Id="rId4" Type="http://schemas.microsoft.com/office/2007/relationships/hdphoto" Target="../media/hdphoto2.wdp"/></Relationships>
</file>

<file path=ppt/slides/_rels/slide2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65.xml"/></Relationships>
</file>

<file path=ppt/slides/_rels/slide263.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58.xml"/><Relationship Id="rId1" Type="http://schemas.openxmlformats.org/officeDocument/2006/relationships/slideLayout" Target="../slideLayouts/slideLayout765.xml"/></Relationships>
</file>

<file path=ppt/slides/_rels/slide264.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59.xml"/><Relationship Id="rId1" Type="http://schemas.openxmlformats.org/officeDocument/2006/relationships/slideLayout" Target="../slideLayouts/slideLayout765.xml"/><Relationship Id="rId4" Type="http://schemas.openxmlformats.org/officeDocument/2006/relationships/hyperlink" Target="https://github.com/CMU-SAFARI/DAMOV" TargetMode="External"/></Relationships>
</file>

<file path=ppt/slides/_rels/slide265.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36.xml"/></Relationships>
</file>

<file path=ppt/slides/_rels/slide266.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2.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284.png"/></Relationships>
</file>

<file path=ppt/slides/_rels/slide26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0.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1.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5.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36.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5.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13.xml"/></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8.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6.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0.xml.rels><?xml version="1.0" encoding="UTF-8" standalone="yes"?>
<Relationships xmlns="http://schemas.openxmlformats.org/package/2006/relationships"><Relationship Id="rId3" Type="http://schemas.openxmlformats.org/officeDocument/2006/relationships/image" Target="../media/image287.jpeg"/><Relationship Id="rId2" Type="http://schemas.openxmlformats.org/officeDocument/2006/relationships/hyperlink" Target="http://www.safari.ethz.ch/" TargetMode="External"/><Relationship Id="rId1" Type="http://schemas.openxmlformats.org/officeDocument/2006/relationships/slideLayout" Target="../slideLayouts/slideLayout236.xml"/></Relationships>
</file>

<file path=ppt/slides/_rels/slide28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8.png"/><Relationship Id="rId1" Type="http://schemas.openxmlformats.org/officeDocument/2006/relationships/slideLayout" Target="../slideLayouts/slideLayout649.xml"/><Relationship Id="rId6" Type="http://schemas.openxmlformats.org/officeDocument/2006/relationships/hyperlink" Target="https://safari.ethz.ch/safari-newsletter-january-2021/" TargetMode="External"/><Relationship Id="rId5" Type="http://schemas.openxmlformats.org/officeDocument/2006/relationships/image" Target="../media/image289.jpeg"/><Relationship Id="rId4" Type="http://schemas.openxmlformats.org/officeDocument/2006/relationships/hyperlink" Target="http://www.safari.ethz.ch/" TargetMode="External"/></Relationships>
</file>

<file path=ppt/slides/_rels/slide282.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283.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284.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 Id="rId4" Type="http://schemas.openxmlformats.org/officeDocument/2006/relationships/image" Target="../media/image292.png"/></Relationships>
</file>

<file path=ppt/slides/_rels/slide285.xml.rels><?xml version="1.0" encoding="UTF-8" standalone="yes"?>
<Relationships xmlns="http://schemas.openxmlformats.org/package/2006/relationships"><Relationship Id="rId3" Type="http://schemas.openxmlformats.org/officeDocument/2006/relationships/hyperlink" Target="https://www.youtube.com/watch?v=qeukNs5XI3g" TargetMode="External"/><Relationship Id="rId2" Type="http://schemas.openxmlformats.org/officeDocument/2006/relationships/image" Target="../media/image293.png"/><Relationship Id="rId1" Type="http://schemas.openxmlformats.org/officeDocument/2006/relationships/slideLayout" Target="../slideLayouts/slideLayout615.xml"/></Relationships>
</file>

<file path=ppt/slides/_rels/slide286.xml.rels><?xml version="1.0" encoding="UTF-8" standalone="yes"?>
<Relationships xmlns="http://schemas.openxmlformats.org/package/2006/relationships"><Relationship Id="rId3" Type="http://schemas.openxmlformats.org/officeDocument/2006/relationships/hyperlink" Target="https://safari.ethz.ch/architecture/fall2020/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294.png"/><Relationship Id="rId5" Type="http://schemas.openxmlformats.org/officeDocument/2006/relationships/hyperlink" Target="https://www.youtube.com/watch?v=c3mPdZA-Fmc&amp;list=PL5Q2soXY2Zi9xidyIgBxUz7xRPS-wisBN" TargetMode="External"/><Relationship Id="rId4" Type="http://schemas.openxmlformats.org/officeDocument/2006/relationships/hyperlink" Target="https://www.youtube.com/watch?v=4yfkM_5EFgo&amp;list=PL5Q2soXY2Zi-Mnk1PxjEIG32HAGILkTOF" TargetMode="External"/></Relationships>
</file>

<file path=ppt/slides/_rels/slide287.xml.rels><?xml version="1.0" encoding="UTF-8" standalone="yes"?>
<Relationships xmlns="http://schemas.openxmlformats.org/package/2006/relationships"><Relationship Id="rId8" Type="http://schemas.openxmlformats.org/officeDocument/2006/relationships/hyperlink" Target="https://www.youtube.com/watch?v=4yfkM_5EFgo&amp;list=PL5Q2soXY2Zi-Mnk1PxjEIG32HAGILkTOF" TargetMode="External"/><Relationship Id="rId3" Type="http://schemas.openxmlformats.org/officeDocument/2006/relationships/hyperlink" Target="https://www.youtube.com/onurmutlulectures" TargetMode="External"/><Relationship Id="rId7" Type="http://schemas.openxmlformats.org/officeDocument/2006/relationships/hyperlink" Target="https://www.youtube.com/watch?v=cpXdE3HwvK0&amp;list=PL5Q2soXY2Zi97Ya5DEUpMpO2bbAoaG7c6" TargetMode="External"/><Relationship Id="rId2" Type="http://schemas.openxmlformats.org/officeDocument/2006/relationships/image" Target="../media/image295.png"/><Relationship Id="rId1" Type="http://schemas.openxmlformats.org/officeDocument/2006/relationships/slideLayout" Target="../slideLayouts/slideLayout569.xml"/><Relationship Id="rId6" Type="http://schemas.openxmlformats.org/officeDocument/2006/relationships/hyperlink" Target="https://safari.ethz.ch/digitaltechnik/spring2021/doku.php?id=schedule" TargetMode="External"/><Relationship Id="rId5" Type="http://schemas.openxmlformats.org/officeDocument/2006/relationships/hyperlink" Target="https://safari.ethz.ch/architecture/fall2021/doku.php?id=schedule"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LbC0EZY8yw4&amp;list=PL5Q2soXY2Zi_uej3aY39YB5pfW4SJ7LlN" TargetMode="External"/></Relationships>
</file>

<file path=ppt/slides/_rels/slide288.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2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289.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bioinformatics" TargetMode="External"/><Relationship Id="rId1" Type="http://schemas.openxmlformats.org/officeDocument/2006/relationships/slideLayout" Target="../slideLayouts/slideLayout864.xml"/><Relationship Id="rId6" Type="http://schemas.openxmlformats.org/officeDocument/2006/relationships/image" Target="../media/image296.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DEL_5A_Y3TI&amp;list=PL5Q2soXY2Zi8NrPDgOR1yRU_Cxxjw-u18" TargetMode="External"/></Relationships>
</file>

<file path=ppt/slides/_rels/slide290.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heterogeneous_systems" TargetMode="External"/><Relationship Id="rId1" Type="http://schemas.openxmlformats.org/officeDocument/2006/relationships/slideLayout" Target="../slideLayouts/slideLayout741.xml"/><Relationship Id="rId6" Type="http://schemas.openxmlformats.org/officeDocument/2006/relationships/image" Target="../media/image297.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oFO5fTrgFIY&amp;list=PL5Q2soXY2Zi9XrgXR38IM_FTjmY6h7Gzm" TargetMode="External"/></Relationships>
</file>

<file path=ppt/slides/_rels/slide291.xml.rels><?xml version="1.0" encoding="UTF-8" standalone="yes"?>
<Relationships xmlns="http://schemas.openxmlformats.org/package/2006/relationships"><Relationship Id="rId8" Type="http://schemas.openxmlformats.org/officeDocument/2006/relationships/image" Target="../media/image299.png"/><Relationship Id="rId3" Type="http://schemas.openxmlformats.org/officeDocument/2006/relationships/hyperlink" Target="https://safari.ethz.ch/projects_and_seminars/spring2022/doku.php?id=hw_sw_codesign" TargetMode="External"/><Relationship Id="rId7" Type="http://schemas.openxmlformats.org/officeDocument/2006/relationships/image" Target="../media/image298.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hyperlink" Target="https://youtube.com/playlist?list=PL5Q2soXY2Zi8nH7un3ghD2nutKWWDk-NK" TargetMode="External"/><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 Id="rId9" Type="http://schemas.openxmlformats.org/officeDocument/2006/relationships/hyperlink" Target="https://www.youtube.com/onurmutlulectures" TargetMode="External"/></Relationships>
</file>

<file path=ppt/slides/_rels/slide292.xml.rels><?xml version="1.0" encoding="UTF-8" standalone="yes"?>
<Relationships xmlns="http://schemas.openxmlformats.org/package/2006/relationships"><Relationship Id="rId8" Type="http://schemas.openxmlformats.org/officeDocument/2006/relationships/hyperlink" Target="https://www.youtube.com/onurmutlulectures" TargetMode="External"/><Relationship Id="rId3" Type="http://schemas.openxmlformats.org/officeDocument/2006/relationships/hyperlink" Target="https://safari.ethz.ch/projects_and_seminars/spring2022/doku.php?id=modern_ssds" TargetMode="External"/><Relationship Id="rId7" Type="http://schemas.openxmlformats.org/officeDocument/2006/relationships/image" Target="../media/image301.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image" Target="../media/image300.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_q4rm71DsY4&amp;list=PL5Q2soXY2Zi8vabcse1kL22DEcgMl2RAq" TargetMode="External"/></Relationships>
</file>

<file path=ppt/slides/_rels/slide293.xml.rels><?xml version="1.0" encoding="UTF-8" standalone="yes"?>
<Relationships xmlns="http://schemas.openxmlformats.org/package/2006/relationships"><Relationship Id="rId8" Type="http://schemas.openxmlformats.org/officeDocument/2006/relationships/hyperlink" Target="https://safari.ethz.ch/projects_and_seminars/spring2022/doku.php?id=softmc"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2.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softmc"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4.xml.rels><?xml version="1.0" encoding="UTF-8" standalone="yes"?>
<Relationships xmlns="http://schemas.openxmlformats.org/package/2006/relationships"><Relationship Id="rId8" Type="http://schemas.openxmlformats.org/officeDocument/2006/relationships/hyperlink" Target="https://safari.ethz.ch/projects_and_seminars/spring2022/doku.php?id=ramulator"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3.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ramulator"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5.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9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7.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36.xml"/></Relationships>
</file>

<file path=ppt/slides/_rels/slide298.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0.jpeg"/><Relationship Id="rId1" Type="http://schemas.openxmlformats.org/officeDocument/2006/relationships/slideLayout" Target="../slideLayouts/slideLayout236.xml"/><Relationship Id="rId4" Type="http://schemas.openxmlformats.org/officeDocument/2006/relationships/image" Target="../media/image111.png"/></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01.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30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303.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304.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305.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7.png"/><Relationship Id="rId1" Type="http://schemas.openxmlformats.org/officeDocument/2006/relationships/slideLayout" Target="../slideLayouts/slideLayout615.xml"/></Relationships>
</file>

<file path=ppt/slides/_rels/slide306.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7.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5.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08.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309.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www.youtube.com/watch?v=gR7XR-Eepcg&amp;list=PL5Q2soXY2Zi9xidyIgBxUz7xRPS-wisBN&amp;index=10" TargetMode="External"/><Relationship Id="rId1" Type="http://schemas.openxmlformats.org/officeDocument/2006/relationships/slideLayout" Target="../slideLayouts/slideLayout260.xml"/></Relationships>
</file>

<file path=ppt/slides/_rels/slide310.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4.png"/></Relationships>
</file>

<file path=ppt/slides/_rels/slide311.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31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9.png"/><Relationship Id="rId1" Type="http://schemas.openxmlformats.org/officeDocument/2006/relationships/slideLayout" Target="../slideLayouts/slideLayout569.xml"/></Relationships>
</file>

<file path=ppt/slides/_rels/slide31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56.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468.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1.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792.xml"/></Relationships>
</file>

<file path=ppt/slides/_rels/slide322.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92.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5.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6.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2.png"/></Relationships>
</file>

<file path=ppt/slides/_rels/slide327.xml.rels><?xml version="1.0" encoding="UTF-8" standalone="yes"?>
<Relationships xmlns="http://schemas.openxmlformats.org/package/2006/relationships"><Relationship Id="rId2" Type="http://schemas.openxmlformats.org/officeDocument/2006/relationships/image" Target="../media/image313.png"/><Relationship Id="rId1" Type="http://schemas.openxmlformats.org/officeDocument/2006/relationships/slideLayout" Target="../slideLayouts/slideLayout804.xml"/></Relationships>
</file>

<file path=ppt/slides/_rels/slide328.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4.png"/></Relationships>
</file>

<file path=ppt/slides/_rels/slide329.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0.xml.rels><?xml version="1.0" encoding="UTF-8" standalone="yes"?>
<Relationships xmlns="http://schemas.openxmlformats.org/package/2006/relationships"><Relationship Id="rId3" Type="http://schemas.openxmlformats.org/officeDocument/2006/relationships/image" Target="../media/image316.png"/><Relationship Id="rId2" Type="http://schemas.openxmlformats.org/officeDocument/2006/relationships/image" Target="../media/image315.png"/><Relationship Id="rId1" Type="http://schemas.openxmlformats.org/officeDocument/2006/relationships/slideLayout" Target="../slideLayouts/slideLayout804.xml"/></Relationships>
</file>

<file path=ppt/slides/_rels/slide331.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2.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7.png"/></Relationships>
</file>

<file path=ppt/slides/_rels/slide333.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8.png"/></Relationships>
</file>

<file path=ppt/slides/_rels/slide334.xml.rels><?xml version="1.0" encoding="UTF-8" standalone="yes"?>
<Relationships xmlns="http://schemas.openxmlformats.org/package/2006/relationships"><Relationship Id="rId8" Type="http://schemas.openxmlformats.org/officeDocument/2006/relationships/image" Target="../media/image324.png"/><Relationship Id="rId3" Type="http://schemas.openxmlformats.org/officeDocument/2006/relationships/image" Target="../media/image319.jpeg"/><Relationship Id="rId7" Type="http://schemas.openxmlformats.org/officeDocument/2006/relationships/image" Target="../media/image323.png"/><Relationship Id="rId2" Type="http://schemas.openxmlformats.org/officeDocument/2006/relationships/notesSlide" Target="../notesSlides/notesSlide64.xml"/><Relationship Id="rId1" Type="http://schemas.openxmlformats.org/officeDocument/2006/relationships/slideLayout" Target="../slideLayouts/slideLayout818.xml"/><Relationship Id="rId6" Type="http://schemas.openxmlformats.org/officeDocument/2006/relationships/image" Target="../media/image322.png"/><Relationship Id="rId5" Type="http://schemas.openxmlformats.org/officeDocument/2006/relationships/image" Target="../media/image321.tiff"/><Relationship Id="rId10" Type="http://schemas.openxmlformats.org/officeDocument/2006/relationships/hyperlink" Target="https://github.com/CMU-SAFARI/Pythia" TargetMode="External"/><Relationship Id="rId4" Type="http://schemas.openxmlformats.org/officeDocument/2006/relationships/image" Target="../media/image320.png"/><Relationship Id="rId9" Type="http://schemas.openxmlformats.org/officeDocument/2006/relationships/image" Target="../media/image325.png"/></Relationships>
</file>

<file path=ppt/slides/_rels/slide335.xml.rels><?xml version="1.0" encoding="UTF-8" standalone="yes"?>
<Relationships xmlns="http://schemas.openxmlformats.org/package/2006/relationships"><Relationship Id="rId3" Type="http://schemas.openxmlformats.org/officeDocument/2006/relationships/hyperlink" Target="https://github.com/CMU-SAFARI/Pythia" TargetMode="External"/><Relationship Id="rId2" Type="http://schemas.openxmlformats.org/officeDocument/2006/relationships/notesSlide" Target="../notesSlides/notesSlide65.xml"/><Relationship Id="rId1" Type="http://schemas.openxmlformats.org/officeDocument/2006/relationships/slideLayout" Target="../slideLayouts/slideLayout815.xml"/></Relationships>
</file>

<file path=ppt/slides/_rels/slide33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15.xml"/></Relationships>
</file>

<file path=ppt/slides/_rels/slide33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15.xml"/></Relationships>
</file>

<file path=ppt/slides/_rels/slide338.xml.rels><?xml version="1.0" encoding="UTF-8" standalone="yes"?>
<Relationships xmlns="http://schemas.openxmlformats.org/package/2006/relationships"><Relationship Id="rId2" Type="http://schemas.openxmlformats.org/officeDocument/2006/relationships/image" Target="../media/image326.jpeg"/><Relationship Id="rId1" Type="http://schemas.openxmlformats.org/officeDocument/2006/relationships/slideLayout" Target="../slideLayouts/slideLayout815.xml"/></Relationships>
</file>

<file path=ppt/slides/_rels/slide339.xml.rels><?xml version="1.0" encoding="UTF-8" standalone="yes"?>
<Relationships xmlns="http://schemas.openxmlformats.org/package/2006/relationships"><Relationship Id="rId3" Type="http://schemas.openxmlformats.org/officeDocument/2006/relationships/image" Target="../media/image327.emf"/><Relationship Id="rId2" Type="http://schemas.openxmlformats.org/officeDocument/2006/relationships/notesSlide" Target="../notesSlides/notesSlide68.xml"/><Relationship Id="rId1" Type="http://schemas.openxmlformats.org/officeDocument/2006/relationships/slideLayout" Target="../slideLayouts/slideLayout815.xml"/></Relationships>
</file>

<file path=ppt/slides/_rels/slide340.xml.rels><?xml version="1.0" encoding="UTF-8" standalone="yes"?>
<Relationships xmlns="http://schemas.openxmlformats.org/package/2006/relationships"><Relationship Id="rId3" Type="http://schemas.openxmlformats.org/officeDocument/2006/relationships/image" Target="../media/image328.emf"/><Relationship Id="rId2" Type="http://schemas.openxmlformats.org/officeDocument/2006/relationships/notesSlide" Target="../notesSlides/notesSlide69.xml"/><Relationship Id="rId1" Type="http://schemas.openxmlformats.org/officeDocument/2006/relationships/slideLayout" Target="../slideLayouts/slideLayout815.xml"/><Relationship Id="rId4" Type="http://schemas.openxmlformats.org/officeDocument/2006/relationships/image" Target="../media/image329.emf"/></Relationships>
</file>

<file path=ppt/slides/_rels/slide34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815.xml"/></Relationships>
</file>

<file path=ppt/slides/_rels/slide342.xml.rels><?xml version="1.0" encoding="UTF-8" standalone="yes"?>
<Relationships xmlns="http://schemas.openxmlformats.org/package/2006/relationships"><Relationship Id="rId2" Type="http://schemas.openxmlformats.org/officeDocument/2006/relationships/hyperlink" Target="https://github.com/ChampSim/ChampSim" TargetMode="External"/><Relationship Id="rId1" Type="http://schemas.openxmlformats.org/officeDocument/2006/relationships/slideLayout" Target="../slideLayouts/slideLayout815.xml"/></Relationships>
</file>

<file path=ppt/slides/_rels/slide343.xml.rels><?xml version="1.0" encoding="UTF-8" standalone="yes"?>
<Relationships xmlns="http://schemas.openxmlformats.org/package/2006/relationships"><Relationship Id="rId1" Type="http://schemas.openxmlformats.org/officeDocument/2006/relationships/slideLayout" Target="../slideLayouts/slideLayout815.xml"/></Relationships>
</file>

<file path=ppt/slides/_rels/slide344.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815.xml"/></Relationships>
</file>

<file path=ppt/slides/_rels/slide345.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815.xml"/></Relationships>
</file>

<file path=ppt/slides/_rels/slide346.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815.xml"/></Relationships>
</file>

<file path=ppt/slides/_rels/slide347.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815.xml"/></Relationships>
</file>

<file path=ppt/slides/_rels/slide348.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notesSlide" Target="../notesSlides/notesSlide71.xml"/><Relationship Id="rId1" Type="http://schemas.openxmlformats.org/officeDocument/2006/relationships/slideLayout" Target="../slideLayouts/slideLayout815.xml"/><Relationship Id="rId4" Type="http://schemas.openxmlformats.org/officeDocument/2006/relationships/hyperlink" Target="https://www.chisel-lang.org/" TargetMode="External"/></Relationships>
</file>

<file path=ppt/slides/_rels/slide349.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notesSlide" Target="../notesSlides/notesSlide72.xml"/><Relationship Id="rId1" Type="http://schemas.openxmlformats.org/officeDocument/2006/relationships/slideLayout" Target="../slideLayouts/slideLayout815.xml"/><Relationship Id="rId4" Type="http://schemas.openxmlformats.org/officeDocument/2006/relationships/hyperlink" Target="https://arxiv.org/pdf/2109.12021.pdf" TargetMode="External"/></Relationships>
</file>

<file path=ppt/slides/_rels/slide350.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hyperlink" Target="https://github.com/CMU-SAFARI/Pythia" TargetMode="External"/><Relationship Id="rId1" Type="http://schemas.openxmlformats.org/officeDocument/2006/relationships/slideLayout" Target="../slideLayouts/slideLayout815.xml"/><Relationship Id="rId6" Type="http://schemas.openxmlformats.org/officeDocument/2006/relationships/image" Target="../media/image331.png"/><Relationship Id="rId5" Type="http://schemas.openxmlformats.org/officeDocument/2006/relationships/image" Target="../media/image325.png"/><Relationship Id="rId4" Type="http://schemas.openxmlformats.org/officeDocument/2006/relationships/image" Target="../media/image324.png"/></Relationships>
</file>

<file path=ppt/slides/_rels/slide351.xml.rels><?xml version="1.0" encoding="UTF-8" standalone="yes"?>
<Relationships xmlns="http://schemas.openxmlformats.org/package/2006/relationships"><Relationship Id="rId8" Type="http://schemas.openxmlformats.org/officeDocument/2006/relationships/image" Target="../media/image324.png"/><Relationship Id="rId3" Type="http://schemas.openxmlformats.org/officeDocument/2006/relationships/image" Target="../media/image319.jpeg"/><Relationship Id="rId7" Type="http://schemas.openxmlformats.org/officeDocument/2006/relationships/image" Target="../media/image323.png"/><Relationship Id="rId2" Type="http://schemas.openxmlformats.org/officeDocument/2006/relationships/notesSlide" Target="../notesSlides/notesSlide73.xml"/><Relationship Id="rId1" Type="http://schemas.openxmlformats.org/officeDocument/2006/relationships/slideLayout" Target="../slideLayouts/slideLayout818.xml"/><Relationship Id="rId6" Type="http://schemas.openxmlformats.org/officeDocument/2006/relationships/image" Target="../media/image322.png"/><Relationship Id="rId5" Type="http://schemas.openxmlformats.org/officeDocument/2006/relationships/image" Target="../media/image321.tiff"/><Relationship Id="rId10" Type="http://schemas.openxmlformats.org/officeDocument/2006/relationships/hyperlink" Target="https://github.com/CMU-SAFARI/Pythia" TargetMode="External"/><Relationship Id="rId4" Type="http://schemas.openxmlformats.org/officeDocument/2006/relationships/image" Target="../media/image320.png"/><Relationship Id="rId9" Type="http://schemas.openxmlformats.org/officeDocument/2006/relationships/image" Target="../media/image325.png"/></Relationships>
</file>

<file path=ppt/slides/_rels/slide352.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8.png"/></Relationships>
</file>

<file path=ppt/slides/_rels/slide353.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54.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notesSlide" Target="../notesSlides/notesSlide74.xml"/><Relationship Id="rId1" Type="http://schemas.openxmlformats.org/officeDocument/2006/relationships/slideLayout" Target="../slideLayouts/slideLayout899.xml"/><Relationship Id="rId4" Type="http://schemas.openxmlformats.org/officeDocument/2006/relationships/image" Target="../media/image334.png"/></Relationships>
</file>

<file path=ppt/slides/_rels/slide35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12.xml"/></Relationships>
</file>

<file path=ppt/slides/_rels/slide356.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notesSlide" Target="../notesSlides/notesSlide76.xml"/><Relationship Id="rId1" Type="http://schemas.openxmlformats.org/officeDocument/2006/relationships/slideLayout" Target="../slideLayouts/slideLayout912.xml"/></Relationships>
</file>

<file path=ppt/slides/_rels/slide35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12.xml"/></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12.xml"/></Relationships>
</file>

<file path=ppt/slides/_rels/slide359.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79.xml"/><Relationship Id="rId1" Type="http://schemas.openxmlformats.org/officeDocument/2006/relationships/slideLayout" Target="../slideLayouts/slideLayout912.xml"/></Relationships>
</file>

<file path=ppt/slides/_rels/slide36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12.xml"/></Relationships>
</file>

<file path=ppt/slides/_rels/slide36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12.xml"/></Relationships>
</file>

<file path=ppt/slides/_rels/slide36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12.xml"/></Relationships>
</file>

<file path=ppt/slides/_rels/slide363.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83.xml"/><Relationship Id="rId1" Type="http://schemas.openxmlformats.org/officeDocument/2006/relationships/slideLayout" Target="../slideLayouts/slideLayout912.xml"/></Relationships>
</file>

<file path=ppt/slides/_rels/slide36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12.xml"/></Relationships>
</file>

<file path=ppt/slides/_rels/slide365.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85.xml"/><Relationship Id="rId1" Type="http://schemas.openxmlformats.org/officeDocument/2006/relationships/slideLayout" Target="../slideLayouts/slideLayout912.xml"/></Relationships>
</file>

<file path=ppt/slides/_rels/slide366.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86.xml"/><Relationship Id="rId1" Type="http://schemas.openxmlformats.org/officeDocument/2006/relationships/slideLayout" Target="../slideLayouts/slideLayout912.xml"/></Relationships>
</file>

<file path=ppt/slides/_rels/slide367.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87.xml"/><Relationship Id="rId1" Type="http://schemas.openxmlformats.org/officeDocument/2006/relationships/slideLayout" Target="../slideLayouts/slideLayout912.xml"/></Relationships>
</file>

<file path=ppt/slides/_rels/slide368.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notesSlide" Target="../notesSlides/notesSlide88.xml"/><Relationship Id="rId1" Type="http://schemas.openxmlformats.org/officeDocument/2006/relationships/slideLayout" Target="../slideLayouts/slideLayout912.xml"/></Relationships>
</file>

<file path=ppt/slides/_rels/slide36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912.xml"/></Relationships>
</file>

<file path=ppt/slides/_rels/slide370.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90.xml"/><Relationship Id="rId1" Type="http://schemas.openxmlformats.org/officeDocument/2006/relationships/slideLayout" Target="../slideLayouts/slideLayout912.xml"/></Relationships>
</file>

<file path=ppt/slides/_rels/slide37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912.xml"/></Relationships>
</file>

<file path=ppt/slides/_rels/slide372.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2.xml"/><Relationship Id="rId1" Type="http://schemas.openxmlformats.org/officeDocument/2006/relationships/slideLayout" Target="../slideLayouts/slideLayout912.xml"/></Relationships>
</file>

<file path=ppt/slides/_rels/slide373.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3.xml"/><Relationship Id="rId1" Type="http://schemas.openxmlformats.org/officeDocument/2006/relationships/slideLayout" Target="../slideLayouts/slideLayout912.xml"/></Relationships>
</file>

<file path=ppt/slides/_rels/slide374.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4.xml"/><Relationship Id="rId1" Type="http://schemas.openxmlformats.org/officeDocument/2006/relationships/slideLayout" Target="../slideLayouts/slideLayout912.xml"/></Relationships>
</file>

<file path=ppt/slides/_rels/slide375.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95.xml"/><Relationship Id="rId1" Type="http://schemas.openxmlformats.org/officeDocument/2006/relationships/slideLayout" Target="../slideLayouts/slideLayout912.xml"/></Relationships>
</file>

<file path=ppt/slides/_rels/slide376.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6.xml"/><Relationship Id="rId1" Type="http://schemas.openxmlformats.org/officeDocument/2006/relationships/slideLayout" Target="../slideLayouts/slideLayout912.xml"/></Relationships>
</file>

<file path=ppt/slides/_rels/slide377.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7.xml"/><Relationship Id="rId1" Type="http://schemas.openxmlformats.org/officeDocument/2006/relationships/slideLayout" Target="../slideLayouts/slideLayout912.xml"/><Relationship Id="rId4" Type="http://schemas.openxmlformats.org/officeDocument/2006/relationships/image" Target="../media/image347.png"/></Relationships>
</file>

<file path=ppt/slides/_rels/slide37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912.xml"/></Relationships>
</file>

<file path=ppt/slides/_rels/slide379.xml.rels><?xml version="1.0" encoding="UTF-8" standalone="yes"?>
<Relationships xmlns="http://schemas.openxmlformats.org/package/2006/relationships"><Relationship Id="rId3" Type="http://schemas.openxmlformats.org/officeDocument/2006/relationships/image" Target="../media/image332.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2.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4.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85.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804.xml"/></Relationships>
</file>

<file path=ppt/slides/_rels/slide386.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804.xml"/></Relationships>
</file>

<file path=ppt/slides/_rels/slide387.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0.png"/></Relationships>
</file>

<file path=ppt/slides/_rels/slide388.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820.xml"/><Relationship Id="rId1" Type="http://schemas.openxmlformats.org/officeDocument/2006/relationships/tags" Target="../tags/tag6.xml"/><Relationship Id="rId6" Type="http://schemas.openxmlformats.org/officeDocument/2006/relationships/image" Target="../media/image353.jpeg"/><Relationship Id="rId5" Type="http://schemas.openxmlformats.org/officeDocument/2006/relationships/image" Target="../media/image352.png"/><Relationship Id="rId4" Type="http://schemas.openxmlformats.org/officeDocument/2006/relationships/image" Target="../media/image351.jpg"/></Relationships>
</file>

<file path=ppt/slides/_rels/slide389.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820.xml"/><Relationship Id="rId1" Type="http://schemas.openxmlformats.org/officeDocument/2006/relationships/tags" Target="../tags/tag7.xml"/></Relationships>
</file>

<file path=ppt/slides/_rels/slide390.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820.xml"/></Relationships>
</file>

<file path=ppt/slides/_rels/slide391.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841.xml"/></Relationships>
</file>

<file path=ppt/slides/_rels/slide392.xml.rels><?xml version="1.0" encoding="UTF-8" standalone="yes"?>
<Relationships xmlns="http://schemas.openxmlformats.org/package/2006/relationships"><Relationship Id="rId2" Type="http://schemas.openxmlformats.org/officeDocument/2006/relationships/image" Target="../media/image354.png"/><Relationship Id="rId1" Type="http://schemas.openxmlformats.org/officeDocument/2006/relationships/slideLayout" Target="../slideLayouts/slideLayout804.xml"/></Relationships>
</file>

<file path=ppt/slides/_rels/slide393.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0.png"/></Relationships>
</file>

<file path=ppt/slides/_rels/slide394.xml.rels><?xml version="1.0" encoding="UTF-8" standalone="yes"?>
<Relationships xmlns="http://schemas.openxmlformats.org/package/2006/relationships"><Relationship Id="rId8" Type="http://schemas.openxmlformats.org/officeDocument/2006/relationships/hyperlink" Target="https://youtu.be/M_0qvO97_hM"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LocalityDescriptor-Cross-Layer-GPU-Data-Locality-Abstraction_isca18-lightning-talk.pdf" TargetMode="External"/><Relationship Id="rId2" Type="http://schemas.openxmlformats.org/officeDocument/2006/relationships/hyperlink" Target="https://people.inf.ethz.ch/omutlu/pub/LocalityDescriptor-Cross-Layer-GPU-Data-Locality-Abstraction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LocalityDescriptor-Cross-Layer-GPU-Data-Locality-Abstraction_isca18-lightning-talk.pptx" TargetMode="External"/><Relationship Id="rId5" Type="http://schemas.openxmlformats.org/officeDocument/2006/relationships/hyperlink" Target="https://people.inf.ethz.ch/omutlu/pub/LocalityDescriptor-Cross-Layer-GPU-Data-Locality-Abstraction_isca18-talk.pdf" TargetMode="External"/><Relationship Id="rId4" Type="http://schemas.openxmlformats.org/officeDocument/2006/relationships/hyperlink" Target="https://people.inf.ethz.ch/omutlu/pub/LocalityDescriptor-Cross-Layer-GPU-Data-Locality-Abstraction_isca18-talk.pptx" TargetMode="External"/><Relationship Id="rId9" Type="http://schemas.openxmlformats.org/officeDocument/2006/relationships/image" Target="../media/image355.png"/></Relationships>
</file>

<file path=ppt/slides/_rels/slide395.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843.xml"/></Relationships>
</file>

<file path=ppt/slides/_rels/slide39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97.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398.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notesSlide" Target="../notesSlides/notesSlide104.xml"/><Relationship Id="rId1" Type="http://schemas.openxmlformats.org/officeDocument/2006/relationships/slideLayout" Target="../slideLayouts/slideLayout253.xml"/><Relationship Id="rId4" Type="http://schemas.openxmlformats.org/officeDocument/2006/relationships/image" Target="../media/image357.jpeg"/></Relationships>
</file>

<file path=ppt/slides/_rels/slide399.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34.xml"/></Relationships>
</file>

<file path=ppt/slides/_rels/slide400.xml.rels><?xml version="1.0" encoding="UTF-8" standalone="yes"?>
<Relationships xmlns="http://schemas.openxmlformats.org/package/2006/relationships"><Relationship Id="rId8" Type="http://schemas.openxmlformats.org/officeDocument/2006/relationships/image" Target="../media/image356.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403.xml.rels><?xml version="1.0" encoding="UTF-8" standalone="yes"?>
<Relationships xmlns="http://schemas.openxmlformats.org/package/2006/relationships"><Relationship Id="rId3" Type="http://schemas.openxmlformats.org/officeDocument/2006/relationships/image" Target="../media/image358.png"/><Relationship Id="rId2" Type="http://schemas.openxmlformats.org/officeDocument/2006/relationships/notesSlide" Target="../notesSlides/notesSlide106.xml"/><Relationship Id="rId1" Type="http://schemas.openxmlformats.org/officeDocument/2006/relationships/slideLayout" Target="../slideLayouts/slideLayout854.xml"/><Relationship Id="rId4" Type="http://schemas.openxmlformats.org/officeDocument/2006/relationships/image" Target="../media/image359.png"/></Relationships>
</file>

<file path=ppt/slides/_rels/slide404.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7.xml"/><Relationship Id="rId1" Type="http://schemas.openxmlformats.org/officeDocument/2006/relationships/slideLayout" Target="../slideLayouts/slideLayout854.xml"/><Relationship Id="rId4" Type="http://schemas.openxmlformats.org/officeDocument/2006/relationships/image" Target="../media/image361.png"/></Relationships>
</file>

<file path=ppt/slides/_rels/slide405.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08.xml"/><Relationship Id="rId1" Type="http://schemas.openxmlformats.org/officeDocument/2006/relationships/slideLayout" Target="../slideLayouts/slideLayout854.xml"/><Relationship Id="rId4" Type="http://schemas.openxmlformats.org/officeDocument/2006/relationships/image" Target="../media/image362.png"/></Relationships>
</file>

<file path=ppt/slides/_rels/slide406.xml.rels><?xml version="1.0" encoding="UTF-8" standalone="yes"?>
<Relationships xmlns="http://schemas.openxmlformats.org/package/2006/relationships"><Relationship Id="rId3" Type="http://schemas.openxmlformats.org/officeDocument/2006/relationships/image" Target="../media/image363.png"/><Relationship Id="rId2" Type="http://schemas.openxmlformats.org/officeDocument/2006/relationships/notesSlide" Target="../notesSlides/notesSlide109.xml"/><Relationship Id="rId1" Type="http://schemas.openxmlformats.org/officeDocument/2006/relationships/slideLayout" Target="../slideLayouts/slideLayout854.xml"/><Relationship Id="rId4" Type="http://schemas.openxmlformats.org/officeDocument/2006/relationships/image" Target="../media/image360.png"/></Relationships>
</file>

<file path=ppt/slides/_rels/slide407.xml.rels><?xml version="1.0" encoding="UTF-8" standalone="yes"?>
<Relationships xmlns="http://schemas.openxmlformats.org/package/2006/relationships"><Relationship Id="rId3" Type="http://schemas.openxmlformats.org/officeDocument/2006/relationships/image" Target="../media/image360.png"/><Relationship Id="rId2" Type="http://schemas.openxmlformats.org/officeDocument/2006/relationships/notesSlide" Target="../notesSlides/notesSlide110.xml"/><Relationship Id="rId1" Type="http://schemas.openxmlformats.org/officeDocument/2006/relationships/slideLayout" Target="../slideLayouts/slideLayout854.xml"/></Relationships>
</file>

<file path=ppt/slides/_rels/slide408.xml.rels><?xml version="1.0" encoding="UTF-8" standalone="yes"?>
<Relationships xmlns="http://schemas.openxmlformats.org/package/2006/relationships"><Relationship Id="rId3" Type="http://schemas.openxmlformats.org/officeDocument/2006/relationships/hyperlink" Target="http://www.microarch.org/micro52/" TargetMode="External"/><Relationship Id="rId7" Type="http://schemas.openxmlformats.org/officeDocument/2006/relationships/image" Target="../media/image364.png"/><Relationship Id="rId2" Type="http://schemas.openxmlformats.org/officeDocument/2006/relationships/hyperlink" Target="https://people.inf.ethz.ch/omutlu/pub/EDEN-efficient-DNN-inference-with-approximate-memory_micro19.pdf" TargetMode="External"/><Relationship Id="rId1" Type="http://schemas.openxmlformats.org/officeDocument/2006/relationships/slideLayout" Target="../slideLayouts/slideLayout2.xml"/><Relationship Id="rId6" Type="http://schemas.openxmlformats.org/officeDocument/2006/relationships/hyperlink" Target="https://www.youtube.com/watch?v=oS-bKY75gXQ" TargetMode="External"/><Relationship Id="rId5" Type="http://schemas.openxmlformats.org/officeDocument/2006/relationships/hyperlink" Target="https://people.inf.ethz.ch/omutlu/pub/EDEN-efficient-DNN-inference-with-approximate-memory_micro19-lightning-talk.pdf" TargetMode="External"/><Relationship Id="rId4" Type="http://schemas.openxmlformats.org/officeDocument/2006/relationships/hyperlink" Target="https://people.inf.ethz.ch/omutlu/pub/EDEN-efficient-DNN-inference-with-approximate-memory_micro19-lightning-talk.pptx" TargetMode="External"/></Relationships>
</file>

<file path=ppt/slides/_rels/slide409.xml.rels><?xml version="1.0" encoding="UTF-8" standalone="yes"?>
<Relationships xmlns="http://schemas.openxmlformats.org/package/2006/relationships"><Relationship Id="rId8" Type="http://schemas.openxmlformats.org/officeDocument/2006/relationships/hyperlink" Target="https://people.inf.ethz.ch/omutlu/pub/SMASH-sparse-matrix-software-hardware-acceleration_micro19-poster.pptx" TargetMode="External"/><Relationship Id="rId3" Type="http://schemas.openxmlformats.org/officeDocument/2006/relationships/hyperlink" Target="http://www.microarch.org/micro52/" TargetMode="External"/><Relationship Id="rId7" Type="http://schemas.openxmlformats.org/officeDocument/2006/relationships/hyperlink" Target="https://people.inf.ethz.ch/omutlu/pub/SMASH-sparse-matrix-software-hardware-acceleration_micro19-lightning-talk.pdf" TargetMode="External"/><Relationship Id="rId12" Type="http://schemas.openxmlformats.org/officeDocument/2006/relationships/image" Target="../media/image365.png"/><Relationship Id="rId2" Type="http://schemas.openxmlformats.org/officeDocument/2006/relationships/hyperlink" Target="https://people.inf.ethz.ch/omutlu/pub/SMASH-sparse-matrix-software-hardware-acceleration_micro19.pdf" TargetMode="External"/><Relationship Id="rId1" Type="http://schemas.openxmlformats.org/officeDocument/2006/relationships/slideLayout" Target="../slideLayouts/slideLayout2.xml"/><Relationship Id="rId6" Type="http://schemas.openxmlformats.org/officeDocument/2006/relationships/hyperlink" Target="https://people.inf.ethz.ch/omutlu/pub/SMASH-sparse-matrix-software-hardware-acceleration_micro19-lightning-talk.pptx" TargetMode="External"/><Relationship Id="rId11" Type="http://schemas.openxmlformats.org/officeDocument/2006/relationships/hyperlink" Target="https://www.youtube.com/watch?v=LWYVQ3o_SdU" TargetMode="External"/><Relationship Id="rId5" Type="http://schemas.openxmlformats.org/officeDocument/2006/relationships/hyperlink" Target="https://people.inf.ethz.ch/omutlu/pub/SMASH-sparse-matrix-software-hardware-acceleration_micro19-talk.pdf" TargetMode="External"/><Relationship Id="rId10" Type="http://schemas.openxmlformats.org/officeDocument/2006/relationships/hyperlink" Target="https://www.youtube.com/watch?v=VN0PQ5zgLGg" TargetMode="External"/><Relationship Id="rId4" Type="http://schemas.openxmlformats.org/officeDocument/2006/relationships/hyperlink" Target="https://people.inf.ethz.ch/omutlu/pub/SMASH-sparse-matrix-software-hardware-acceleration_micro19-talk.pptx" TargetMode="External"/><Relationship Id="rId9" Type="http://schemas.openxmlformats.org/officeDocument/2006/relationships/hyperlink" Target="https://people.inf.ethz.ch/omutlu/pub/SMASH-sparse-matrix-software-hardware-acceleration_micro19-poster.pdf" TargetMode="External"/></Relationships>
</file>

<file path=ppt/slides/_rels/slide410.xml.rels><?xml version="1.0" encoding="UTF-8" standalone="yes"?>
<Relationships xmlns="http://schemas.openxmlformats.org/package/2006/relationships"><Relationship Id="rId8" Type="http://schemas.openxmlformats.org/officeDocument/2006/relationships/hyperlink" Target="https://people.inf.ethz.ch/omutlu/pub/VBI-virtual-block-interface_isca20-ARM-Research-Summit-poster.pptx" TargetMode="External"/><Relationship Id="rId13" Type="http://schemas.openxmlformats.org/officeDocument/2006/relationships/image" Target="../media/image366.png"/><Relationship Id="rId3" Type="http://schemas.openxmlformats.org/officeDocument/2006/relationships/hyperlink" Target="http://iscaconf.org/isca2020/" TargetMode="External"/><Relationship Id="rId7" Type="http://schemas.openxmlformats.org/officeDocument/2006/relationships/hyperlink" Target="https://people.inf.ethz.ch/omutlu/pub/VBI-virtual-block-interface_isca20-lightning-talk.pdf" TargetMode="External"/><Relationship Id="rId12" Type="http://schemas.openxmlformats.org/officeDocument/2006/relationships/hyperlink" Target="https://www.youtube.com/watch?v=PPR7YrBi7IQ" TargetMode="External"/><Relationship Id="rId2" Type="http://schemas.openxmlformats.org/officeDocument/2006/relationships/hyperlink" Target="https://people.inf.ethz.ch/omutlu/pub/VBI-virtual-block-interface_isca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VBI-virtual-block-interface_isca20-lightning-talk.pptx" TargetMode="External"/><Relationship Id="rId11" Type="http://schemas.openxmlformats.org/officeDocument/2006/relationships/hyperlink" Target="https://youtu.be/04l-Zlaue0k" TargetMode="External"/><Relationship Id="rId5" Type="http://schemas.openxmlformats.org/officeDocument/2006/relationships/hyperlink" Target="https://people.inf.ethz.ch/omutlu/pub/VBI-virtual-block-interface_isca20-talk.pdf" TargetMode="External"/><Relationship Id="rId10" Type="http://schemas.openxmlformats.org/officeDocument/2006/relationships/hyperlink" Target="https://www.youtube.com/watch?v=7c6LgVrCwPo" TargetMode="External"/><Relationship Id="rId4" Type="http://schemas.openxmlformats.org/officeDocument/2006/relationships/hyperlink" Target="https://people.inf.ethz.ch/omutlu/pub/VBI-virtual-block-interface_isca20-talk.pptx" TargetMode="External"/><Relationship Id="rId9" Type="http://schemas.openxmlformats.org/officeDocument/2006/relationships/hyperlink" Target="https://people.inf.ethz.ch/omutlu/pub/VBI-virtual-block-interface_isca20-ARM-Research-Summit-poster.pdf" TargetMode="External"/></Relationships>
</file>

<file path=ppt/slides/_rels/slide411.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592.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4.png"/></Relationships>
</file>

<file path=ppt/slides/_rels/slide412.xml.rels><?xml version="1.0" encoding="UTF-8" standalone="yes"?>
<Relationships xmlns="http://schemas.openxmlformats.org/package/2006/relationships"><Relationship Id="rId8" Type="http://schemas.openxmlformats.org/officeDocument/2006/relationships/image" Target="../media/image205.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592.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413.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414.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92.xml"/><Relationship Id="rId4" Type="http://schemas.openxmlformats.org/officeDocument/2006/relationships/image" Target="../media/image200.png"/></Relationships>
</file>

<file path=ppt/slides/_rels/slide415.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16.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0.xml.rels><?xml version="1.0" encoding="UTF-8" standalone="yes"?>
<Relationships xmlns="http://schemas.openxmlformats.org/package/2006/relationships"><Relationship Id="rId2" Type="http://schemas.openxmlformats.org/officeDocument/2006/relationships/image" Target="../media/image367.png"/><Relationship Id="rId1" Type="http://schemas.openxmlformats.org/officeDocument/2006/relationships/slideLayout" Target="../slideLayouts/slideLayout236.xml"/></Relationships>
</file>

<file path=ppt/slides/_rels/slide421.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png"/><Relationship Id="rId1" Type="http://schemas.openxmlformats.org/officeDocument/2006/relationships/slideLayout" Target="../slideLayouts/slideLayout236.xml"/></Relationships>
</file>

<file path=ppt/slides/_rels/slide422.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image" Target="../media/image367.png"/><Relationship Id="rId1" Type="http://schemas.openxmlformats.org/officeDocument/2006/relationships/slideLayout" Target="../slideLayouts/slideLayout236.xml"/><Relationship Id="rId4" Type="http://schemas.openxmlformats.org/officeDocument/2006/relationships/image" Target="../media/image369.png"/></Relationships>
</file>

<file path=ppt/slides/_rels/slide423.xml.rels><?xml version="1.0" encoding="UTF-8" standalone="yes"?>
<Relationships xmlns="http://schemas.openxmlformats.org/package/2006/relationships"><Relationship Id="rId2" Type="http://schemas.openxmlformats.org/officeDocument/2006/relationships/image" Target="../media/image370.png"/><Relationship Id="rId1" Type="http://schemas.openxmlformats.org/officeDocument/2006/relationships/slideLayout" Target="../slideLayouts/slideLayout653.xml"/></Relationships>
</file>

<file path=ppt/slides/_rels/slide424.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image" Target="../media/image371.png"/><Relationship Id="rId1" Type="http://schemas.openxmlformats.org/officeDocument/2006/relationships/slideLayout" Target="../slideLayouts/slideLayout653.xml"/></Relationships>
</file>

<file path=ppt/slides/_rels/slide425.xml.rels><?xml version="1.0" encoding="UTF-8" standalone="yes"?>
<Relationships xmlns="http://schemas.openxmlformats.org/package/2006/relationships"><Relationship Id="rId2" Type="http://schemas.openxmlformats.org/officeDocument/2006/relationships/image" Target="../media/image373.jpeg"/><Relationship Id="rId1" Type="http://schemas.openxmlformats.org/officeDocument/2006/relationships/slideLayout" Target="../slideLayouts/slideLayout236.xml"/></Relationships>
</file>

<file path=ppt/slides/_rels/slide426.xml.rels><?xml version="1.0" encoding="UTF-8" standalone="yes"?>
<Relationships xmlns="http://schemas.openxmlformats.org/package/2006/relationships"><Relationship Id="rId2" Type="http://schemas.openxmlformats.org/officeDocument/2006/relationships/image" Target="../media/image374.jpeg"/><Relationship Id="rId1" Type="http://schemas.openxmlformats.org/officeDocument/2006/relationships/slideLayout" Target="../slideLayouts/slideLayout236.xml"/></Relationships>
</file>

<file path=ppt/slides/_rels/slide427.xml.rels><?xml version="1.0" encoding="UTF-8" standalone="yes"?>
<Relationships xmlns="http://schemas.openxmlformats.org/package/2006/relationships"><Relationship Id="rId3" Type="http://schemas.openxmlformats.org/officeDocument/2006/relationships/image" Target="../media/image376.jpeg"/><Relationship Id="rId2" Type="http://schemas.openxmlformats.org/officeDocument/2006/relationships/image" Target="../media/image375.jpeg"/><Relationship Id="rId1" Type="http://schemas.openxmlformats.org/officeDocument/2006/relationships/slideLayout" Target="../slideLayouts/slideLayout653.xml"/></Relationships>
</file>

<file path=ppt/slides/_rels/slide428.xml.rels><?xml version="1.0" encoding="UTF-8" standalone="yes"?>
<Relationships xmlns="http://schemas.openxmlformats.org/package/2006/relationships"><Relationship Id="rId2" Type="http://schemas.openxmlformats.org/officeDocument/2006/relationships/image" Target="../media/image377.jpeg"/><Relationship Id="rId1" Type="http://schemas.openxmlformats.org/officeDocument/2006/relationships/slideLayout" Target="../slideLayouts/slideLayout665.xml"/></Relationships>
</file>

<file path=ppt/slides/_rels/slide429.xml.rels><?xml version="1.0" encoding="UTF-8" standalone="yes"?>
<Relationships xmlns="http://schemas.openxmlformats.org/package/2006/relationships"><Relationship Id="rId3" Type="http://schemas.openxmlformats.org/officeDocument/2006/relationships/image" Target="../media/image379.jpeg"/><Relationship Id="rId2" Type="http://schemas.openxmlformats.org/officeDocument/2006/relationships/image" Target="../media/image378.jpeg"/><Relationship Id="rId1" Type="http://schemas.openxmlformats.org/officeDocument/2006/relationships/slideLayout" Target="../slideLayouts/slideLayout236.xml"/><Relationship Id="rId4" Type="http://schemas.openxmlformats.org/officeDocument/2006/relationships/hyperlink" Target="https://commons.wikimedia.org/w/index.php?curid=31493356" TargetMode="External"/></Relationships>
</file>

<file path=ppt/slides/_rels/slide430.xml.rels><?xml version="1.0" encoding="UTF-8" standalone="yes"?>
<Relationships xmlns="http://schemas.openxmlformats.org/package/2006/relationships"><Relationship Id="rId3" Type="http://schemas.openxmlformats.org/officeDocument/2006/relationships/image" Target="../media/image381.png"/><Relationship Id="rId2" Type="http://schemas.openxmlformats.org/officeDocument/2006/relationships/image" Target="../media/image380.png"/><Relationship Id="rId1" Type="http://schemas.openxmlformats.org/officeDocument/2006/relationships/slideLayout" Target="../slideLayouts/slideLayout653.xml"/></Relationships>
</file>

<file path=ppt/slides/_rels/slide431.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653.xml"/></Relationships>
</file>

<file path=ppt/slides/_rels/slide432.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124.xml"/></Relationships>
</file>

<file path=ppt/slides/_rels/slide433.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25.xml"/></Relationships>
</file>

<file path=ppt/slides/_rels/slide434.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677.xml"/><Relationship Id="rId5" Type="http://schemas.openxmlformats.org/officeDocument/2006/relationships/image" Target="../media/image382.png"/><Relationship Id="rId4" Type="http://schemas.openxmlformats.org/officeDocument/2006/relationships/hyperlink" Target="https://people.inf.ethz.ch/omutlu/projects.htm" TargetMode="External"/></Relationships>
</file>

<file path=ppt/slides/_rels/slide435.xml.rels><?xml version="1.0" encoding="UTF-8" standalone="yes"?>
<Relationships xmlns="http://schemas.openxmlformats.org/package/2006/relationships"><Relationship Id="rId8" Type="http://schemas.openxmlformats.org/officeDocument/2006/relationships/image" Target="../media/image116.jpeg"/><Relationship Id="rId3" Type="http://schemas.openxmlformats.org/officeDocument/2006/relationships/image" Target="../media/image383.png"/><Relationship Id="rId7" Type="http://schemas.openxmlformats.org/officeDocument/2006/relationships/image" Target="../media/image386.jpeg"/><Relationship Id="rId2" Type="http://schemas.openxmlformats.org/officeDocument/2006/relationships/notesSlide" Target="../notesSlides/notesSlide113.xml"/><Relationship Id="rId1" Type="http://schemas.openxmlformats.org/officeDocument/2006/relationships/slideLayout" Target="../slideLayouts/slideLayout6.xml"/><Relationship Id="rId6" Type="http://schemas.openxmlformats.org/officeDocument/2006/relationships/image" Target="../media/image385.png"/><Relationship Id="rId5" Type="http://schemas.openxmlformats.org/officeDocument/2006/relationships/image" Target="../media/image384.jpeg"/><Relationship Id="rId10" Type="http://schemas.openxmlformats.org/officeDocument/2006/relationships/image" Target="../media/image387.png"/><Relationship Id="rId4" Type="http://schemas.microsoft.com/office/2007/relationships/hdphoto" Target="../media/hdphoto4.wdp"/><Relationship Id="rId9" Type="http://schemas.openxmlformats.org/officeDocument/2006/relationships/image" Target="../media/image117.png"/></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8.png"/><Relationship Id="rId1" Type="http://schemas.openxmlformats.org/officeDocument/2006/relationships/slideLayout" Target="../slideLayouts/slideLayout689.xml"/><Relationship Id="rId6" Type="http://schemas.openxmlformats.org/officeDocument/2006/relationships/hyperlink" Target="https://safari.ethz.ch/safari-newsletter-april-2020/" TargetMode="External"/><Relationship Id="rId5" Type="http://schemas.openxmlformats.org/officeDocument/2006/relationships/image" Target="../media/image389.jpeg"/><Relationship Id="rId4" Type="http://schemas.openxmlformats.org/officeDocument/2006/relationships/hyperlink" Target="http://www.safari.ethz.ch/" TargetMode="External"/></Relationships>
</file>

<file path=ppt/slides/_rels/slide441.xml.rels><?xml version="1.0" encoding="UTF-8" standalone="yes"?>
<Relationships xmlns="http://schemas.openxmlformats.org/package/2006/relationships"><Relationship Id="rId3" Type="http://schemas.openxmlformats.org/officeDocument/2006/relationships/image" Target="../media/image304.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442.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443.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44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44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46.xml.rels><?xml version="1.0" encoding="UTF-8" standalone="yes"?>
<Relationships xmlns="http://schemas.openxmlformats.org/package/2006/relationships"><Relationship Id="rId2" Type="http://schemas.openxmlformats.org/officeDocument/2006/relationships/hyperlink" Target="https://safari.ethz.ch/safari-alumni/" TargetMode="External"/><Relationship Id="rId1" Type="http://schemas.openxmlformats.org/officeDocument/2006/relationships/slideLayout" Target="../slideLayouts/slideLayout707.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707.xml"/></Relationships>
</file>

<file path=ppt/slides/_rels/slide448.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49.xml.rels><?xml version="1.0" encoding="UTF-8" standalone="yes"?>
<Relationships xmlns="http://schemas.openxmlformats.org/package/2006/relationships"><Relationship Id="rId1" Type="http://schemas.openxmlformats.org/officeDocument/2006/relationships/slideLayout" Target="../slideLayouts/slideLayout780.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2.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479.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3.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479.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454.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09.png"/><Relationship Id="rId1" Type="http://schemas.openxmlformats.org/officeDocument/2006/relationships/slideLayout" Target="../slideLayouts/slideLayout479.xml"/></Relationships>
</file>

<file path=ppt/slides/_rels/slide455.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295.png"/></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479.xml"/><Relationship Id="rId4" Type="http://schemas.openxmlformats.org/officeDocument/2006/relationships/image" Target="../media/image391.png"/></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4.png"/></Relationships>
</file>

<file path=ppt/slides/_rels/slide458.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392.png"/></Relationships>
</file>

<file path=ppt/slides/_rels/slide459.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479.xml"/><Relationship Id="rId4" Type="http://schemas.openxmlformats.org/officeDocument/2006/relationships/image" Target="../media/image393.png"/></Relationships>
</file>

<file path=ppt/slides/_rels/slide460.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479.xml"/></Relationships>
</file>

<file path=ppt/slides/_rels/slide461.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462.xml.rels><?xml version="1.0" encoding="UTF-8" standalone="yes"?>
<Relationships xmlns="http://schemas.openxmlformats.org/package/2006/relationships"><Relationship Id="rId8" Type="http://schemas.openxmlformats.org/officeDocument/2006/relationships/image" Target="../media/image400.tiff"/><Relationship Id="rId3" Type="http://schemas.openxmlformats.org/officeDocument/2006/relationships/image" Target="../media/image396.tiff"/><Relationship Id="rId7" Type="http://schemas.openxmlformats.org/officeDocument/2006/relationships/hyperlink" Target="https://safari.ethz.ch/safari-seminar-series/" TargetMode="External"/><Relationship Id="rId2" Type="http://schemas.openxmlformats.org/officeDocument/2006/relationships/image" Target="../media/image395.tiff"/><Relationship Id="rId1" Type="http://schemas.openxmlformats.org/officeDocument/2006/relationships/slideLayout" Target="../slideLayouts/slideLayout741.xml"/><Relationship Id="rId6" Type="http://schemas.openxmlformats.org/officeDocument/2006/relationships/image" Target="../media/image399.tiff"/><Relationship Id="rId11" Type="http://schemas.openxmlformats.org/officeDocument/2006/relationships/image" Target="../media/image403.png"/><Relationship Id="rId5" Type="http://schemas.openxmlformats.org/officeDocument/2006/relationships/image" Target="../media/image398.tiff"/><Relationship Id="rId10" Type="http://schemas.openxmlformats.org/officeDocument/2006/relationships/image" Target="../media/image402.tiff"/><Relationship Id="rId4" Type="http://schemas.openxmlformats.org/officeDocument/2006/relationships/image" Target="../media/image397.tiff"/><Relationship Id="rId9" Type="http://schemas.openxmlformats.org/officeDocument/2006/relationships/image" Target="../media/image401.tiff"/></Relationships>
</file>

<file path=ppt/slides/_rels/slide463.xml.rels><?xml version="1.0" encoding="UTF-8" standalone="yes"?>
<Relationships xmlns="http://schemas.openxmlformats.org/package/2006/relationships"><Relationship Id="rId3" Type="http://schemas.openxmlformats.org/officeDocument/2006/relationships/image" Target="../media/image404.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741.xml"/><Relationship Id="rId6" Type="http://schemas.openxmlformats.org/officeDocument/2006/relationships/image" Target="../media/image407.png"/><Relationship Id="rId5" Type="http://schemas.openxmlformats.org/officeDocument/2006/relationships/image" Target="../media/image406.png"/><Relationship Id="rId4" Type="http://schemas.openxmlformats.org/officeDocument/2006/relationships/image" Target="../media/image405.png"/></Relationships>
</file>

<file path=ppt/slides/_rels/slide464.xml.rels><?xml version="1.0" encoding="UTF-8" standalone="yes"?>
<Relationships xmlns="http://schemas.openxmlformats.org/package/2006/relationships"><Relationship Id="rId2" Type="http://schemas.openxmlformats.org/officeDocument/2006/relationships/hyperlink" Target="https://github.com/CMU-SAFARI" TargetMode="External"/><Relationship Id="rId1" Type="http://schemas.openxmlformats.org/officeDocument/2006/relationships/slideLayout" Target="../slideLayouts/slideLayout614.xml"/></Relationships>
</file>

<file path=ppt/slides/_rels/slide46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66.xml.rels><?xml version="1.0" encoding="UTF-8" standalone="yes"?>
<Relationships xmlns="http://schemas.openxmlformats.org/package/2006/relationships"><Relationship Id="rId3" Type="http://schemas.openxmlformats.org/officeDocument/2006/relationships/hyperlink" Target="https://github.com/CMU-SAFARI" TargetMode="External"/><Relationship Id="rId2" Type="http://schemas.openxmlformats.org/officeDocument/2006/relationships/image" Target="../media/image408.png"/><Relationship Id="rId1" Type="http://schemas.openxmlformats.org/officeDocument/2006/relationships/slideLayout" Target="../slideLayouts/slideLayout615.xml"/></Relationships>
</file>

<file path=ppt/slides/_rels/slide467.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125.xml"/></Relationships>
</file>

<file path=ppt/slides/_rels/slide468.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513.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69.xml.rels><?xml version="1.0" encoding="UTF-8" standalone="yes"?>
<Relationships xmlns="http://schemas.openxmlformats.org/package/2006/relationships"><Relationship Id="rId8" Type="http://schemas.openxmlformats.org/officeDocument/2006/relationships/hyperlink" Target="https://iscaconf.org/isca2021/" TargetMode="External"/><Relationship Id="rId3" Type="http://schemas.openxmlformats.org/officeDocument/2006/relationships/hyperlink" Target="https://en.iyte.edu.tr/" TargetMode="External"/><Relationship Id="rId7" Type="http://schemas.openxmlformats.org/officeDocument/2006/relationships/hyperlink" Target="https://sites.google.com/wisc.edu/uarch2021" TargetMode="External"/><Relationship Id="rId2" Type="http://schemas.openxmlformats.org/officeDocument/2006/relationships/hyperlink" Target="https://people.inf.ethz.ch/omutlu/pub/onur-IYTE-Guest-Lecture-16-October-2020-afterlecture.pptx" TargetMode="External"/><Relationship Id="rId1" Type="http://schemas.openxmlformats.org/officeDocument/2006/relationships/slideLayout" Target="../slideLayouts/slideLayout513.xml"/><Relationship Id="rId6" Type="http://schemas.openxmlformats.org/officeDocument/2006/relationships/hyperlink" Target="https://people.inf.ethz.ch/omutlu/pub/onur-ISCA-UndergraduateMentoringWorkshopPanel-ApplyingToGradSchool-June-13-2021.pptx" TargetMode="External"/><Relationship Id="rId5" Type="http://schemas.openxmlformats.org/officeDocument/2006/relationships/hyperlink" Target="https://www.youtube.com/watch?v=xPzhXsFRxuw" TargetMode="External"/><Relationship Id="rId10" Type="http://schemas.openxmlformats.org/officeDocument/2006/relationships/hyperlink" Target="https://www.youtube.com/watch?v=83tlorht7Mc&amp;list=PL5Q2soXY2Zi8D_5MGV6EnXEJHnV2YFBJl&amp;index=54" TargetMode="External"/><Relationship Id="rId4" Type="http://schemas.openxmlformats.org/officeDocument/2006/relationships/hyperlink" Target="https://people.inf.ethz.ch/omutlu/pub/onur-IYTE-Guest-Lecture-16-October-2020-afterlecture.pdf" TargetMode="External"/><Relationship Id="rId9" Type="http://schemas.openxmlformats.org/officeDocument/2006/relationships/hyperlink" Target="https://people.inf.ethz.ch/omutlu/pub/onur-ISCA-UndergraduateMentoringWorkshopPanel-ApplyingToGradSchool-June-13-2021.pdf" TargetMode="External"/></Relationships>
</file>

<file path=ppt/slides/_rels/slide470.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471.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7.png"/><Relationship Id="rId1" Type="http://schemas.openxmlformats.org/officeDocument/2006/relationships/slideLayout" Target="../slideLayouts/slideLayout615.xml"/></Relationships>
</file>

<file path=ppt/slides/_rels/slide472.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 Id="rId4" Type="http://schemas.openxmlformats.org/officeDocument/2006/relationships/hyperlink" Target="https://www.youtube.com/onurmutlulectures" TargetMode="External"/></Relationships>
</file>

<file path=ppt/slides/_rels/slide47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474.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9.png"/><Relationship Id="rId1" Type="http://schemas.openxmlformats.org/officeDocument/2006/relationships/slideLayout" Target="../slideLayouts/slideLayout490.xml"/></Relationships>
</file>

<file path=ppt/slides/_rels/slide475.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09.png"/><Relationship Id="rId1" Type="http://schemas.openxmlformats.org/officeDocument/2006/relationships/slideLayout" Target="../slideLayouts/slideLayout490.xml"/><Relationship Id="rId4" Type="http://schemas.openxmlformats.org/officeDocument/2006/relationships/image" Target="../media/image410.png"/></Relationships>
</file>

<file path=ppt/slides/_rels/slide476.xml.rels><?xml version="1.0" encoding="UTF-8" standalone="yes"?>
<Relationships xmlns="http://schemas.openxmlformats.org/package/2006/relationships"><Relationship Id="rId3" Type="http://schemas.openxmlformats.org/officeDocument/2006/relationships/image" Target="../media/image412.png"/><Relationship Id="rId2" Type="http://schemas.openxmlformats.org/officeDocument/2006/relationships/image" Target="../media/image411.png"/><Relationship Id="rId1" Type="http://schemas.openxmlformats.org/officeDocument/2006/relationships/slideLayout" Target="../slideLayouts/slideLayout490.xml"/><Relationship Id="rId4" Type="http://schemas.openxmlformats.org/officeDocument/2006/relationships/hyperlink" Target="https://science.sciencemag.org/content/368/6495/eaam9744" TargetMode="External"/></Relationships>
</file>

<file path=ppt/slides/_rels/slide477.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478.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0.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24 October 2022</a:t>
            </a:r>
          </a:p>
          <a:p>
            <a:r>
              <a:rPr lang="en-US" sz="2200" dirty="0" err="1"/>
              <a:t>Sonova</a:t>
            </a:r>
            <a:r>
              <a:rPr lang="en-US" sz="2200" dirty="0"/>
              <a:t> Internal Workshop</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9416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503446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fld id="{323594FA-E141-4234-AE05-360401972BE7}" type="slidenum">
              <a:rPr lang="en-US" altLang="en-US" smtClean="0"/>
              <a:pPr/>
              <a:t>3</a:t>
            </a:fld>
            <a:endParaRPr lang="en-US" altLang="en-US"/>
          </a:p>
        </p:txBody>
      </p:sp>
    </p:spTree>
    <p:extLst>
      <p:ext uri="{BB962C8B-B14F-4D97-AF65-F5344CB8AC3E}">
        <p14:creationId xmlns:p14="http://schemas.microsoft.com/office/powerpoint/2010/main" val="15875550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50734"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a:t>
            </a:r>
            <a:r>
              <a:rPr kumimoji="0" lang="en-US" sz="1400" b="0"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https://youtu.be/Bh13Idwcb0Q?t=283</a:t>
            </a:r>
            <a:r>
              <a:rPr kumimoji="0" lang="en-US" sz="1400" b="0"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p>
        </p:txBody>
      </p:sp>
    </p:spTree>
    <p:extLst>
      <p:ext uri="{BB962C8B-B14F-4D97-AF65-F5344CB8AC3E}">
        <p14:creationId xmlns:p14="http://schemas.microsoft.com/office/powerpoint/2010/main" val="17660925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solidFill>
                  <a:srgbClr val="006633"/>
                </a:solidFill>
              </a:rPr>
              <a:t>Data is Key for Future Workloads</a:t>
            </a:r>
            <a:endParaRPr lang="en-US" dirty="0"/>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36201144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t>Data Overwhelms Modern Machines </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4986449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22C30508-BBE9-0049-8B62-499400F76D8D}"/>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is Key for Future Workloads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13186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5084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lang="en-US" dirty="0">
                <a:solidFill>
                  <a:srgbClr val="006633"/>
                </a:solidFill>
              </a:rPr>
              <a:t>Data is Key for Future Workloads</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7868325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name="Visio" r:id="rId5" imgW="2695276" imgH="2509932" progId="Visio.Drawing.11">
                  <p:embed/>
                </p:oleObj>
              </mc:Choice>
              <mc:Fallback>
                <p:oleObj name="Visio" r:id="rId5" imgW="2695276" imgH="2509932" progId="Visio.Drawing.11">
                  <p:embed/>
                  <p:pic>
                    <p:nvPicPr>
                      <p:cNvPr id="2" name="Object 1"/>
                      <p:cNvPicPr/>
                      <p:nvPr/>
                    </p:nvPicPr>
                    <p:blipFill>
                      <a:blip r:embed="rId6"/>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name="Visio" r:id="rId7" imgW="3859122" imgH="1695796" progId="Visio.Drawing.11">
                  <p:embed/>
                </p:oleObj>
              </mc:Choice>
              <mc:Fallback>
                <p:oleObj name="Visio" r:id="rId7" imgW="3859122" imgH="1695796" progId="Visio.Drawing.11">
                  <p:embed/>
                  <p:pic>
                    <p:nvPicPr>
                      <p:cNvPr id="23" name="Object 22"/>
                      <p:cNvPicPr/>
                      <p:nvPr/>
                    </p:nvPicPr>
                    <p:blipFill>
                      <a:blip r:embed="rId8"/>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14CFF81F-F748-1245-84EF-EB79E2E2F17A}"/>
              </a:ext>
            </a:extLst>
          </p:cNvPr>
          <p:cNvSpPr/>
          <p:nvPr/>
        </p:nvSpPr>
        <p:spPr>
          <a:xfrm>
            <a:off x="0" y="4077072"/>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30158720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a:t>We Need Faster &amp; Scalable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Content Placeholder 5">
            <a:extLst>
              <a:ext uri="{FF2B5EF4-FFF2-40B4-BE49-F238E27FC236}">
                <a16:creationId xmlns:a16="http://schemas.microsoft.com/office/drawing/2014/main" id="{9D8BA7B5-6057-0749-8D04-0E229A51C619}"/>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741198" y="1024625"/>
            <a:ext cx="3423714" cy="2088232"/>
          </a:xfrm>
          <a:prstGeom prst="rect">
            <a:avLst/>
          </a:prstGeom>
        </p:spPr>
      </p:pic>
      <p:pic>
        <p:nvPicPr>
          <p:cNvPr id="7" name="Picture 6">
            <a:extLst>
              <a:ext uri="{FF2B5EF4-FFF2-40B4-BE49-F238E27FC236}">
                <a16:creationId xmlns:a16="http://schemas.microsoft.com/office/drawing/2014/main" id="{A3B519A5-07C0-6A4A-B80F-C4828F13C08E}"/>
              </a:ext>
            </a:extLst>
          </p:cNvPr>
          <p:cNvPicPr>
            <a:picLocks noChangeAspect="1"/>
          </p:cNvPicPr>
          <p:nvPr/>
        </p:nvPicPr>
        <p:blipFill>
          <a:blip r:embed="rId4"/>
          <a:stretch>
            <a:fillRect/>
          </a:stretch>
        </p:blipFill>
        <p:spPr>
          <a:xfrm rot="5400000">
            <a:off x="5686509" y="1014038"/>
            <a:ext cx="2156459" cy="2131671"/>
          </a:xfrm>
          <a:prstGeom prst="rect">
            <a:avLst/>
          </a:prstGeom>
        </p:spPr>
      </p:pic>
      <p:sp>
        <p:nvSpPr>
          <p:cNvPr id="9" name="Rectangle 8">
            <a:extLst>
              <a:ext uri="{FF2B5EF4-FFF2-40B4-BE49-F238E27FC236}">
                <a16:creationId xmlns:a16="http://schemas.microsoft.com/office/drawing/2014/main" id="{79A357C3-037A-FF4C-9649-5150C5A41046}"/>
              </a:ext>
            </a:extLst>
          </p:cNvPr>
          <p:cNvSpPr/>
          <p:nvPr/>
        </p:nvSpPr>
        <p:spPr>
          <a:xfrm>
            <a:off x="4932040" y="3112857"/>
            <a:ext cx="410380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presence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relative abundance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of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microbes</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 sample</a:t>
            </a:r>
          </a:p>
        </p:txBody>
      </p:sp>
      <p:sp>
        <p:nvSpPr>
          <p:cNvPr id="10" name="Rectangle 9">
            <a:extLst>
              <a:ext uri="{FF2B5EF4-FFF2-40B4-BE49-F238E27FC236}">
                <a16:creationId xmlns:a16="http://schemas.microsoft.com/office/drawing/2014/main" id="{B76B1D94-3169-C94C-81E6-31FAA4873F93}"/>
              </a:ext>
            </a:extLst>
          </p:cNvPr>
          <p:cNvSpPr/>
          <p:nvPr/>
        </p:nvSpPr>
        <p:spPr>
          <a:xfrm>
            <a:off x="539552" y="3131676"/>
            <a:ext cx="3923928"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evolution, …</a:t>
            </a:r>
          </a:p>
        </p:txBody>
      </p:sp>
      <p:sp>
        <p:nvSpPr>
          <p:cNvPr id="13" name="Rectangle 12">
            <a:extLst>
              <a:ext uri="{FF2B5EF4-FFF2-40B4-BE49-F238E27FC236}">
                <a16:creationId xmlns:a16="http://schemas.microsoft.com/office/drawing/2014/main" id="{3A223A29-6644-0347-8D71-6121991CBC37}"/>
              </a:ext>
            </a:extLst>
          </p:cNvPr>
          <p:cNvSpPr/>
          <p:nvPr/>
        </p:nvSpPr>
        <p:spPr>
          <a:xfrm>
            <a:off x="144016" y="5879013"/>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Rapid surveillance of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6" name="Picture 15">
            <a:extLst>
              <a:ext uri="{FF2B5EF4-FFF2-40B4-BE49-F238E27FC236}">
                <a16:creationId xmlns:a16="http://schemas.microsoft.com/office/drawing/2014/main" id="{065DED78-1DA1-334F-BE4E-C478633C9CCD}"/>
              </a:ext>
            </a:extLst>
          </p:cNvPr>
          <p:cNvPicPr>
            <a:picLocks noChangeAspect="1"/>
          </p:cNvPicPr>
          <p:nvPr/>
        </p:nvPicPr>
        <p:blipFill>
          <a:blip r:embed="rId5"/>
          <a:stretch>
            <a:fillRect/>
          </a:stretch>
        </p:blipFill>
        <p:spPr>
          <a:xfrm>
            <a:off x="688528" y="3914154"/>
            <a:ext cx="3476384" cy="1955466"/>
          </a:xfrm>
          <a:prstGeom prst="rect">
            <a:avLst/>
          </a:prstGeom>
        </p:spPr>
      </p:pic>
      <p:sp>
        <p:nvSpPr>
          <p:cNvPr id="17" name="Rectangle 16">
            <a:extLst>
              <a:ext uri="{FF2B5EF4-FFF2-40B4-BE49-F238E27FC236}">
                <a16:creationId xmlns:a16="http://schemas.microsoft.com/office/drawing/2014/main" id="{7BC48378-27E6-E74D-8EEF-1E75F9F5206F}"/>
              </a:ext>
            </a:extLst>
          </p:cNvPr>
          <p:cNvSpPr/>
          <p:nvPr/>
        </p:nvSpPr>
        <p:spPr>
          <a:xfrm>
            <a:off x="5004544" y="5874281"/>
            <a:ext cx="4031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Developing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2" name="Picture 20" descr="Related image">
            <a:extLst>
              <a:ext uri="{FF2B5EF4-FFF2-40B4-BE49-F238E27FC236}">
                <a16:creationId xmlns:a16="http://schemas.microsoft.com/office/drawing/2014/main" id="{A207574E-145E-3846-B1F1-469104C3B010}"/>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72942" t="50853" r="8530" b="12146"/>
          <a:stretch/>
        </p:blipFill>
        <p:spPr bwMode="auto">
          <a:xfrm>
            <a:off x="5923875" y="4922839"/>
            <a:ext cx="625218"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Related image">
            <a:extLst>
              <a:ext uri="{FF2B5EF4-FFF2-40B4-BE49-F238E27FC236}">
                <a16:creationId xmlns:a16="http://schemas.microsoft.com/office/drawing/2014/main" id="{66E8E7A2-C541-7E48-93B5-E3E2C2B8C2BA}"/>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8835" t="50853" r="50206" b="12146"/>
          <a:stretch/>
        </p:blipFill>
        <p:spPr bwMode="auto">
          <a:xfrm>
            <a:off x="6020445" y="3980147"/>
            <a:ext cx="707212"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Related image">
            <a:extLst>
              <a:ext uri="{FF2B5EF4-FFF2-40B4-BE49-F238E27FC236}">
                <a16:creationId xmlns:a16="http://schemas.microsoft.com/office/drawing/2014/main" id="{042EC2D7-9036-5049-B7B0-A612D0C670DD}"/>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8740" t="50853" r="71287" b="12146"/>
          <a:stretch/>
        </p:blipFill>
        <p:spPr bwMode="auto">
          <a:xfrm>
            <a:off x="5635182" y="3899121"/>
            <a:ext cx="673957"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6" descr="Image result for medication icon">
            <a:extLst>
              <a:ext uri="{FF2B5EF4-FFF2-40B4-BE49-F238E27FC236}">
                <a16:creationId xmlns:a16="http://schemas.microsoft.com/office/drawing/2014/main" id="{E34AC37D-D314-9349-8E43-D3A56B0F770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306" t="2057" r="6476" b="59543"/>
          <a:stretch/>
        </p:blipFill>
        <p:spPr bwMode="auto">
          <a:xfrm>
            <a:off x="7446864" y="5116655"/>
            <a:ext cx="653528" cy="6742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6" descr="Image result for medication icon">
            <a:extLst>
              <a:ext uri="{FF2B5EF4-FFF2-40B4-BE49-F238E27FC236}">
                <a16:creationId xmlns:a16="http://schemas.microsoft.com/office/drawing/2014/main" id="{8D68DAFE-2E59-6C43-A4FF-ADCD82611D5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6663" t="2087" r="55824" b="60400"/>
          <a:stretch/>
        </p:blipFill>
        <p:spPr bwMode="auto">
          <a:xfrm>
            <a:off x="7301905" y="4219429"/>
            <a:ext cx="615574" cy="615574"/>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Arrow 28">
            <a:extLst>
              <a:ext uri="{FF2B5EF4-FFF2-40B4-BE49-F238E27FC236}">
                <a16:creationId xmlns:a16="http://schemas.microsoft.com/office/drawing/2014/main" id="{F9FEAE5E-C06E-0842-AD47-E10909BBE084}"/>
              </a:ext>
            </a:extLst>
          </p:cNvPr>
          <p:cNvSpPr/>
          <p:nvPr/>
        </p:nvSpPr>
        <p:spPr>
          <a:xfrm flipH="1">
            <a:off x="6806446" y="4413471"/>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4" name="Right Arrow 33">
            <a:extLst>
              <a:ext uri="{FF2B5EF4-FFF2-40B4-BE49-F238E27FC236}">
                <a16:creationId xmlns:a16="http://schemas.microsoft.com/office/drawing/2014/main" id="{559D13C8-7445-4B4C-9F01-68BBD716A138}"/>
              </a:ext>
            </a:extLst>
          </p:cNvPr>
          <p:cNvSpPr/>
          <p:nvPr/>
        </p:nvSpPr>
        <p:spPr>
          <a:xfrm flipH="1">
            <a:off x="6810216" y="5342806"/>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3428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spTree>
    <p:extLst>
      <p:ext uri="{BB962C8B-B14F-4D97-AF65-F5344CB8AC3E}">
        <p14:creationId xmlns:p14="http://schemas.microsoft.com/office/powerpoint/2010/main" val="291652558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2"/>
              </a:rPr>
              <a:t>Open arxiv.org</a:t>
            </a:r>
            <a:r>
              <a:rPr lang="en-US">
                <a:hlinkClick r:id="rId2"/>
              </a:rPr>
              <a:t> version</a:t>
            </a:r>
            <a:r>
              <a:rPr lang="en-US"/>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2549106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5590525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One Problem with (Genome)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3"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lang="en-US" b="1" kern="0" dirty="0">
                <a:solidFill>
                  <a:srgbClr val="7030A0"/>
                </a:solidFill>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5"/>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lang="en-US" b="1" kern="0" dirty="0">
                <a:solidFill>
                  <a:srgbClr val="7030A0"/>
                </a:solidFill>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6"/>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954590"/>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7" name="TextBox 16">
            <a:extLst>
              <a:ext uri="{FF2B5EF4-FFF2-40B4-BE49-F238E27FC236}">
                <a16:creationId xmlns:a16="http://schemas.microsoft.com/office/drawing/2014/main" id="{64086A96-D354-3059-9C64-A176A6002A90}"/>
              </a:ext>
            </a:extLst>
          </p:cNvPr>
          <p:cNvSpPr txBox="1"/>
          <p:nvPr/>
        </p:nvSpPr>
        <p:spPr>
          <a:xfrm>
            <a:off x="1295302" y="6460492"/>
            <a:ext cx="7068858" cy="369332"/>
          </a:xfrm>
          <a:prstGeom prst="rect">
            <a:avLst/>
          </a:prstGeom>
          <a:noFill/>
        </p:spPr>
        <p:txBody>
          <a:bodyPr wrap="none" rtlCol="0">
            <a:spAutoFit/>
          </a:bodyPr>
          <a:lstStyle/>
          <a:p>
            <a:r>
              <a:rPr lang="en-US" dirty="0">
                <a:solidFill>
                  <a:srgbClr val="0000FF"/>
                </a:solidFill>
              </a:rPr>
              <a:t>This picture is similar for many “data generators &amp; analyzers” today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164862754"/>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fld id="{323594FA-E141-4234-AE05-360401972BE7}" type="slidenum">
              <a:rPr lang="en-US" altLang="en-US" smtClean="0"/>
              <a:pPr/>
              <a:t>15</a:t>
            </a:fld>
            <a:endParaRPr lang="en-US" altLang="en-US"/>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02824150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Beginner Reading on Genome Analysis</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800" b="0" i="0" u="none" strike="noStrike" kern="1200" cap="none" spc="0" normalizeH="0" baseline="0" noProof="0" dirty="0">
                <a:ln>
                  <a:noFill/>
                </a:ln>
                <a:solidFill>
                  <a:srgbClr val="000000"/>
                </a:solidFill>
                <a:effectLst/>
                <a:uLnTx/>
                <a:uFillTx/>
                <a:latin typeface="Tahoma"/>
                <a:ea typeface="+mn-ea"/>
                <a:cs typeface="+mn-cs"/>
              </a:rPr>
              <a:t>, Joel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Lindegger</a:t>
            </a:r>
            <a:r>
              <a:rPr kumimoji="0" lang="en-US" sz="1800" b="0" i="0" u="none" strike="noStrike" kern="1200" cap="none" spc="0" normalizeH="0" baseline="0" noProof="0" dirty="0">
                <a:ln>
                  <a:noFill/>
                </a:ln>
                <a:solidFill>
                  <a:srgbClr val="000000"/>
                </a:solidFill>
                <a:effectLst/>
                <a:uLnTx/>
                <a:uFillTx/>
                <a:latin typeface="Tahoma"/>
                <a:ea typeface="+mn-ea"/>
                <a:cs typeface="+mn-cs"/>
              </a:rPr>
              <a:t>,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Firtina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Nour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Almadhoun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Haiyu</a:t>
            </a:r>
            <a:r>
              <a:rPr kumimoji="0" lang="en-US" sz="1800" b="0" i="0" u="none" strike="noStrike" kern="1200" cap="none" spc="0" normalizeH="0" baseline="0" noProof="0" dirty="0">
                <a:ln>
                  <a:noFill/>
                </a:ln>
                <a:solidFill>
                  <a:srgbClr val="000000"/>
                </a:solidFill>
                <a:effectLst/>
                <a:uLnTx/>
                <a:uFillTx/>
                <a:latin typeface="Tahoma"/>
                <a:ea typeface="+mn-ea"/>
                <a:cs typeface="+mn-cs"/>
              </a:rPr>
              <a:t> Mao, Gagandeep Singh, Juan Gomez-Luna,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Onur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Mutlu</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From Molecules to Genomic Variations to Scientific Discovery:    Intelligent Algorithms and Architectures for Intelligent Genome Analysis</a:t>
            </a: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Computational and Structural Biotechnology Journal,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2852936"/>
            <a:ext cx="9144000" cy="3413760"/>
          </a:xfrm>
        </p:spPr>
      </p:pic>
      <p:sp>
        <p:nvSpPr>
          <p:cNvPr id="6" name="TextBox 5">
            <a:extLst>
              <a:ext uri="{FF2B5EF4-FFF2-40B4-BE49-F238E27FC236}">
                <a16:creationId xmlns:a16="http://schemas.microsoft.com/office/drawing/2014/main" id="{3CBD41D2-621F-D5F9-13B4-D39C618AB2B6}"/>
              </a:ext>
            </a:extLst>
          </p:cNvPr>
          <p:cNvSpPr txBox="1"/>
          <p:nvPr/>
        </p:nvSpPr>
        <p:spPr>
          <a:xfrm>
            <a:off x="1557121"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https://arxiv.org/pdf/2205.07957.pdf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34056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Near-Memory Analytics</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5180139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sz="3600"/>
              <a:t>Near-Memory Acceleration</a:t>
            </a:r>
            <a:r>
              <a:rPr lang="en-US" sz="3600"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196240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sz="3600"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4675017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980728"/>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Video</a:t>
            </a:r>
            <a:r>
              <a:rPr lang="en-US" sz="1600" dirty="0"/>
              <a:t> (90 seconds)]</a:t>
            </a:r>
            <a:br>
              <a:rPr lang="en-US" sz="1600" dirty="0"/>
            </a:br>
            <a:r>
              <a:rPr lang="en-US" sz="1600" dirty="0"/>
              <a:t>[</a:t>
            </a:r>
            <a:r>
              <a:rPr lang="en-US" sz="1600" dirty="0">
                <a:hlinkClick r:id="rId9"/>
              </a:rPr>
              <a:t>Talk Video</a:t>
            </a:r>
            <a:r>
              <a:rPr lang="en-US" sz="1600" dirty="0"/>
              <a:t> (17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10"/>
          <a:stretch>
            <a:fillRect/>
          </a:stretch>
        </p:blipFill>
        <p:spPr>
          <a:xfrm>
            <a:off x="0" y="4293096"/>
            <a:ext cx="9144000" cy="2009981"/>
          </a:xfrm>
          <a:prstGeom prst="rect">
            <a:avLst/>
          </a:prstGeom>
        </p:spPr>
      </p:pic>
    </p:spTree>
    <p:extLst>
      <p:ext uri="{BB962C8B-B14F-4D97-AF65-F5344CB8AC3E}">
        <p14:creationId xmlns:p14="http://schemas.microsoft.com/office/powerpoint/2010/main" val="362093580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3597569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solidFill>
                  <a:srgbClr val="FFC000"/>
                </a:solidFill>
                <a:hlinkClick r:id="rId2"/>
              </a:rPr>
              <a:t>Slides (pptx)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6C4B3FF-961C-8E4D-8E32-9A70FB45E8F8}"/>
              </a:ext>
            </a:extLst>
          </p:cNvPr>
          <p:cNvPicPr>
            <a:picLocks noChangeAspect="1"/>
          </p:cNvPicPr>
          <p:nvPr/>
        </p:nvPicPr>
        <p:blipFill>
          <a:blip r:embed="rId7"/>
          <a:stretch>
            <a:fillRect/>
          </a:stretch>
        </p:blipFill>
        <p:spPr>
          <a:xfrm>
            <a:off x="1399080" y="2507031"/>
            <a:ext cx="6345839" cy="4315761"/>
          </a:xfrm>
          <a:prstGeom prst="rect">
            <a:avLst/>
          </a:prstGeom>
        </p:spPr>
      </p:pic>
      <p:sp>
        <p:nvSpPr>
          <p:cNvPr id="5" name="TextBox 4">
            <a:extLst>
              <a:ext uri="{FF2B5EF4-FFF2-40B4-BE49-F238E27FC236}">
                <a16:creationId xmlns:a16="http://schemas.microsoft.com/office/drawing/2014/main" id="{25539279-48A3-BE4E-B6C7-1E37C771F1BB}"/>
              </a:ext>
            </a:extLst>
          </p:cNvPr>
          <p:cNvSpPr txBox="1"/>
          <p:nvPr/>
        </p:nvSpPr>
        <p:spPr>
          <a:xfrm>
            <a:off x="2788947" y="6541128"/>
            <a:ext cx="3566104" cy="276999"/>
          </a:xfrm>
          <a:prstGeom prst="rect">
            <a:avLst/>
          </a:prstGeom>
          <a:noFill/>
        </p:spPr>
        <p:txBody>
          <a:bodyPr wrap="none" rtlCol="0">
            <a:spAutoFit/>
          </a:bodyPr>
          <a:lstStyle/>
          <a:p>
            <a:r>
              <a:rPr lang="en-US" sz="1200" dirty="0">
                <a:solidFill>
                  <a:srgbClr val="0432FF"/>
                </a:solidFill>
                <a:hlinkClick r:id="rId5">
                  <a:extLst>
                    <a:ext uri="{A12FA001-AC4F-418D-AE19-62706E023703}">
                      <ahyp:hlinkClr xmlns:ahyp="http://schemas.microsoft.com/office/drawing/2018/hyperlinkcolor" val="tx"/>
                    </a:ext>
                  </a:extLst>
                </a:hlinkClick>
              </a:rPr>
              <a:t>https://www.youtube.com/watch?v=r7sn41lH-4A</a:t>
            </a:r>
            <a:r>
              <a:rPr lang="en-US" sz="1200" dirty="0">
                <a:solidFill>
                  <a:srgbClr val="0432FF"/>
                </a:solidFill>
              </a:rPr>
              <a:t> </a:t>
            </a:r>
          </a:p>
        </p:txBody>
      </p:sp>
    </p:spTree>
    <p:extLst>
      <p:ext uri="{BB962C8B-B14F-4D97-AF65-F5344CB8AC3E}">
        <p14:creationId xmlns:p14="http://schemas.microsoft.com/office/powerpoint/2010/main" val="181577621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17441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Overwhelms Modern Machines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Storage/memory capability</a:t>
            </a:r>
          </a:p>
          <a:p>
            <a:endParaRPr lang="en-US" dirty="0"/>
          </a:p>
          <a:p>
            <a:endParaRPr lang="en-US" dirty="0"/>
          </a:p>
          <a:p>
            <a:r>
              <a:rPr lang="en-US" dirty="0"/>
              <a:t>Communication capability</a:t>
            </a:r>
          </a:p>
          <a:p>
            <a:endParaRPr lang="en-US" dirty="0"/>
          </a:p>
          <a:p>
            <a:endParaRPr lang="en-US" dirty="0"/>
          </a:p>
          <a:p>
            <a:r>
              <a:rPr lang="en-US" dirty="0"/>
              <a:t>Computation capability</a:t>
            </a:r>
          </a:p>
          <a:p>
            <a:endParaRPr lang="en-US" dirty="0"/>
          </a:p>
          <a:p>
            <a:endParaRPr lang="en-US" dirty="0"/>
          </a:p>
          <a:p>
            <a:r>
              <a:rPr lang="en-US" dirty="0">
                <a:solidFill>
                  <a:srgbClr val="0000FF"/>
                </a:solidFill>
              </a:rPr>
              <a:t>Greatly impacts robustness, energy, performance, cost</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13386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27</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r>
              <a:rPr lang="en-US" sz="1400" dirty="0">
                <a:solidFill>
                  <a:srgbClr val="000000"/>
                </a:solidFill>
              </a:rPr>
              <a:t>Burks, Goldstein, von Neumann, “</a:t>
            </a:r>
            <a:r>
              <a:rPr lang="en-US" sz="1400" dirty="0">
                <a:solidFill>
                  <a:srgbClr val="0000FF"/>
                </a:solidFill>
              </a:rPr>
              <a:t>Preliminary discussion of the</a:t>
            </a:r>
          </a:p>
          <a:p>
            <a:r>
              <a:rPr lang="en-US" sz="1400" dirty="0">
                <a:solidFill>
                  <a:srgbClr val="0000FF"/>
                </a:solidFill>
              </a:rPr>
              <a:t>logical design of an electronic computing instrument</a:t>
            </a:r>
            <a:r>
              <a:rPr lang="en-US" sz="1400" dirty="0">
                <a:solidFill>
                  <a:srgbClr val="000000"/>
                </a:solidFill>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r>
              <a:rPr lang="en-US" sz="1000" dirty="0">
                <a:solidFill>
                  <a:srgbClr val="000000"/>
                </a:solidFill>
              </a:rPr>
              <a:t>Image source: https://lbsitbytes2010.wordpress.com/2013/03/29/john-von-neumann-roll-no-15/</a:t>
            </a:r>
          </a:p>
        </p:txBody>
      </p:sp>
      <p:sp>
        <p:nvSpPr>
          <p:cNvPr id="10" name="AutoShape 25">
            <a:extLst>
              <a:ext uri="{FF2B5EF4-FFF2-40B4-BE49-F238E27FC236}">
                <a16:creationId xmlns:a16="http://schemas.microsoft.com/office/drawing/2014/main" id="{D9E911D2-E77B-FF4B-9489-176C3DB04621}"/>
              </a:ext>
            </a:extLst>
          </p:cNvPr>
          <p:cNvSpPr>
            <a:spLocks noChangeArrowheads="1"/>
          </p:cNvSpPr>
          <p:nvPr/>
        </p:nvSpPr>
        <p:spPr bwMode="auto">
          <a:xfrm>
            <a:off x="1475656" y="3862079"/>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9018404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A1460DFD-7FBB-C847-BDB7-45C727A8D8F6}"/>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212154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763000" cy="1066800"/>
          </a:xfrm>
        </p:spPr>
        <p:txBody>
          <a:bodyPr/>
          <a:lstStyle/>
          <a:p>
            <a:r>
              <a:rPr lang="en-US" dirty="0"/>
              <a:t>Deeper and Larger Memory Hierarchies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stretch>
            <a:fillRect/>
          </a:stretch>
        </p:blipFill>
        <p:spPr>
          <a:xfrm>
            <a:off x="57981" y="1399401"/>
            <a:ext cx="6722200" cy="4433327"/>
          </a:xfrm>
          <a:prstGeom prst="rect">
            <a:avLst/>
          </a:prstGeom>
        </p:spPr>
      </p:pic>
      <p:sp>
        <p:nvSpPr>
          <p:cNvPr id="6" name="Rectangle 5"/>
          <p:cNvSpPr/>
          <p:nvPr/>
        </p:nvSpPr>
        <p:spPr>
          <a:xfrm>
            <a:off x="192974" y="6520190"/>
            <a:ext cx="8493826" cy="26161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https://wccftech.com/amd-ryzen-5000-zen-3-vermeer-undressed-high-res-die-shots-close-ups-pictured-detailed/</a:t>
            </a:r>
          </a:p>
        </p:txBody>
      </p:sp>
      <p:sp>
        <p:nvSpPr>
          <p:cNvPr id="7" name="TextBox 6"/>
          <p:cNvSpPr txBox="1"/>
          <p:nvPr/>
        </p:nvSpPr>
        <p:spPr>
          <a:xfrm>
            <a:off x="1873702" y="6047457"/>
            <a:ext cx="3258234"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AMD Ryzen 5000, 2020</a:t>
            </a:r>
          </a:p>
        </p:txBody>
      </p:sp>
      <p:sp>
        <p:nvSpPr>
          <p:cNvPr id="9" name="TextBox 8"/>
          <p:cNvSpPr txBox="1"/>
          <p:nvPr/>
        </p:nvSpPr>
        <p:spPr>
          <a:xfrm>
            <a:off x="7086600" y="1432441"/>
            <a:ext cx="2499952" cy="44627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 Count: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cores/16 threads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L1 Caches: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KB</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per 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512 KB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ectangle 39">
            <a:extLst>
              <a:ext uri="{FF2B5EF4-FFF2-40B4-BE49-F238E27FC236}">
                <a16:creationId xmlns:a16="http://schemas.microsoft.com/office/drawing/2014/main" id="{E43B13E5-F680-354D-8F66-3B88FCFE528C}"/>
              </a:ext>
            </a:extLst>
          </p:cNvPr>
          <p:cNvSpPr>
            <a:spLocks noChangeArrowheads="1"/>
          </p:cNvSpPr>
          <p:nvPr/>
        </p:nvSpPr>
        <p:spPr bwMode="auto">
          <a:xfrm rot="5400000">
            <a:off x="1543157" y="1924098"/>
            <a:ext cx="3711767" cy="4022321"/>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195196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a:t>AMD’s 3D Last Level Cache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600" b="0" i="0" u="none" strike="noStrike" kern="1200" cap="none" spc="0" normalizeH="0" baseline="0" noProof="0" dirty="0">
              <a:ln>
                <a:noFill/>
              </a:ln>
              <a:solidFill>
                <a:srgbClr val="000000"/>
              </a:solidFill>
              <a:effectLst/>
              <a:uLnTx/>
              <a:uFillTx/>
              <a:latin typeface="Garamond" charset="0"/>
              <a:ea typeface="ＭＳ Ｐゴシック"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87233" y="6459379"/>
            <a:ext cx="1946367"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https://youtu.be/gqAYMx34euU</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187233" y="6611779"/>
            <a:ext cx="6019800" cy="24622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https://www.tech-critter.com/amd-keynote-computex-2021/</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6B457267-7C22-2546-AC36-075A3FCB4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339" y="1143000"/>
            <a:ext cx="2321095" cy="1605524"/>
          </a:xfrm>
          <a:prstGeom prst="rect">
            <a:avLst/>
          </a:prstGeom>
        </p:spPr>
      </p:pic>
      <p:sp>
        <p:nvSpPr>
          <p:cNvPr id="15" name="TextBox 14">
            <a:extLst>
              <a:ext uri="{FF2B5EF4-FFF2-40B4-BE49-F238E27FC236}">
                <a16:creationId xmlns:a16="http://schemas.microsoft.com/office/drawing/2014/main" id="{C64E69AA-9F57-594C-94FD-1C2F8CE71CE7}"/>
              </a:ext>
            </a:extLst>
          </p:cNvPr>
          <p:cNvSpPr txBox="1"/>
          <p:nvPr/>
        </p:nvSpPr>
        <p:spPr>
          <a:xfrm>
            <a:off x="189215" y="2720681"/>
            <a:ext cx="1831886" cy="27699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https://community.microcenter.com/discussion/5134/comparing-zen-3-to-zen-2</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7" name="Picture 16">
            <a:extLst>
              <a:ext uri="{FF2B5EF4-FFF2-40B4-BE49-F238E27FC236}">
                <a16:creationId xmlns:a16="http://schemas.microsoft.com/office/drawing/2014/main" id="{F0E1BA0A-A982-F949-9AD7-117233B42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086073"/>
            <a:ext cx="7081838" cy="3238527"/>
          </a:xfrm>
          <a:prstGeom prst="rect">
            <a:avLst/>
          </a:prstGeom>
        </p:spPr>
      </p:pic>
      <p:sp>
        <p:nvSpPr>
          <p:cNvPr id="18" name="TextBox 17">
            <a:extLst>
              <a:ext uri="{FF2B5EF4-FFF2-40B4-BE49-F238E27FC236}">
                <a16:creationId xmlns:a16="http://schemas.microsoft.com/office/drawing/2014/main" id="{54D4E1FF-4B6E-B549-A45F-DEC4188FF16D}"/>
              </a:ext>
            </a:extLst>
          </p:cNvPr>
          <p:cNvSpPr txBox="1"/>
          <p:nvPr/>
        </p:nvSpPr>
        <p:spPr>
          <a:xfrm>
            <a:off x="5075226" y="1905000"/>
            <a:ext cx="4068774" cy="107721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Additional 64 MB L3 cache die</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stacked on top of the processor die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Connected using Through Silicon Vias (TSVs)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Total of 96 MB L3 cache</a:t>
            </a:r>
          </a:p>
        </p:txBody>
      </p:sp>
      <p:sp>
        <p:nvSpPr>
          <p:cNvPr id="19" name="TextBox 18">
            <a:extLst>
              <a:ext uri="{FF2B5EF4-FFF2-40B4-BE49-F238E27FC236}">
                <a16:creationId xmlns:a16="http://schemas.microsoft.com/office/drawing/2014/main" id="{A81D9142-3631-7D49-9D01-95EB2AD2E5B2}"/>
              </a:ext>
            </a:extLst>
          </p:cNvPr>
          <p:cNvSpPr txBox="1"/>
          <p:nvPr/>
        </p:nvSpPr>
        <p:spPr>
          <a:xfrm>
            <a:off x="2667000" y="1048434"/>
            <a:ext cx="5736412" cy="64633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AMD increases the L3 size of their 8-core Zen 3 processors from 32 MB to 96 MB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4288581"/>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72A-7A5D-D742-AA80-43A4ED0F6C5B}"/>
              </a:ext>
            </a:extLst>
          </p:cNvPr>
          <p:cNvSpPr>
            <a:spLocks noGrp="1"/>
          </p:cNvSpPr>
          <p:nvPr>
            <p:ph type="title"/>
          </p:nvPr>
        </p:nvSpPr>
        <p:spPr>
          <a:xfrm>
            <a:off x="228600" y="152400"/>
            <a:ext cx="8991600" cy="1066800"/>
          </a:xfrm>
        </p:spPr>
        <p:txBody>
          <a:bodyPr/>
          <a:lstStyle/>
          <a:p>
            <a:r>
              <a:rPr lang="en-US" dirty="0"/>
              <a:t>Deeper and Larger Memory Hierarchies</a:t>
            </a:r>
          </a:p>
        </p:txBody>
      </p:sp>
      <p:sp>
        <p:nvSpPr>
          <p:cNvPr id="4" name="Slide Number Placeholder 3">
            <a:extLst>
              <a:ext uri="{FF2B5EF4-FFF2-40B4-BE49-F238E27FC236}">
                <a16:creationId xmlns:a16="http://schemas.microsoft.com/office/drawing/2014/main" id="{9D6B463F-D9A5-F246-AEBF-B6E35DCE8C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CD3246B-4504-6A44-A3C6-3AD1B220008A}"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2" descr="Logical structure of the IBM POWER10 processor">
            <a:extLst>
              <a:ext uri="{FF2B5EF4-FFF2-40B4-BE49-F238E27FC236}">
                <a16:creationId xmlns:a16="http://schemas.microsoft.com/office/drawing/2014/main" id="{6ADD481E-19DE-9A41-BC9C-3EE0A79F1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990600"/>
            <a:ext cx="5679107" cy="5471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5642F6-54C9-E34D-85DE-D198E153BB67}"/>
              </a:ext>
            </a:extLst>
          </p:cNvPr>
          <p:cNvSpPr txBox="1"/>
          <p:nvPr/>
        </p:nvSpPr>
        <p:spPr>
          <a:xfrm>
            <a:off x="738673" y="6498451"/>
            <a:ext cx="7243843"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1200" b="0" i="0" u="none" strike="noStrike" kern="1200" cap="none" spc="0" normalizeH="0" baseline="0" noProof="0" err="1">
                <a:ln>
                  <a:noFill/>
                </a:ln>
                <a:solidFill>
                  <a:srgbClr val="000000"/>
                </a:solidFill>
                <a:effectLst/>
                <a:uLnTx/>
                <a:uFillTx/>
                <a:latin typeface="Arial" panose="020B0604020202020204" pitchFamily="34" charset="0"/>
                <a:ea typeface="ＭＳ Ｐゴシック" panose="020B0600070205080204" pitchFamily="34" charset="-128"/>
                <a:cs typeface="+mn-cs"/>
              </a:rPr>
              <a:t>www.it-techblog.de</a:t>
            </a: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/ibm-power10-prozessor-mehr-speicher-mehr-tempo-mehr-sicherheit/09/2020/</a:t>
            </a:r>
          </a:p>
        </p:txBody>
      </p:sp>
      <p:sp>
        <p:nvSpPr>
          <p:cNvPr id="7" name="TextBox 6">
            <a:extLst>
              <a:ext uri="{FF2B5EF4-FFF2-40B4-BE49-F238E27FC236}">
                <a16:creationId xmlns:a16="http://schemas.microsoft.com/office/drawing/2014/main" id="{DA78BC4D-1A2D-3F42-9A30-04C1B7FB7A52}"/>
              </a:ext>
            </a:extLst>
          </p:cNvPr>
          <p:cNvSpPr txBox="1"/>
          <p:nvPr/>
        </p:nvSpPr>
        <p:spPr>
          <a:xfrm>
            <a:off x="7304291" y="1065539"/>
            <a:ext cx="1915909"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IBM POWER10,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2020</a:t>
            </a:r>
          </a:p>
        </p:txBody>
      </p:sp>
      <p:sp>
        <p:nvSpPr>
          <p:cNvPr id="8" name="Rectangle 39">
            <a:extLst>
              <a:ext uri="{FF2B5EF4-FFF2-40B4-BE49-F238E27FC236}">
                <a16:creationId xmlns:a16="http://schemas.microsoft.com/office/drawing/2014/main" id="{354C51D2-A9DE-7B4B-8BF6-162BD3236CB0}"/>
              </a:ext>
            </a:extLst>
          </p:cNvPr>
          <p:cNvSpPr>
            <a:spLocks noChangeArrowheads="1"/>
          </p:cNvSpPr>
          <p:nvPr/>
        </p:nvSpPr>
        <p:spPr bwMode="auto">
          <a:xfrm rot="5400000">
            <a:off x="3581398" y="289560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Rectangle 39">
            <a:extLst>
              <a:ext uri="{FF2B5EF4-FFF2-40B4-BE49-F238E27FC236}">
                <a16:creationId xmlns:a16="http://schemas.microsoft.com/office/drawing/2014/main" id="{9F37681C-67D9-8347-A15E-41A123016402}"/>
              </a:ext>
            </a:extLst>
          </p:cNvPr>
          <p:cNvSpPr>
            <a:spLocks noChangeArrowheads="1"/>
          </p:cNvSpPr>
          <p:nvPr/>
        </p:nvSpPr>
        <p:spPr bwMode="auto">
          <a:xfrm rot="5400000">
            <a:off x="3601552" y="56887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11DAAC93-B839-BF47-AAD1-4D6898B3644F}"/>
              </a:ext>
            </a:extLst>
          </p:cNvPr>
          <p:cNvSpPr txBox="1"/>
          <p:nvPr/>
        </p:nvSpPr>
        <p:spPr>
          <a:xfrm>
            <a:off x="7239000" y="2166640"/>
            <a:ext cx="2499952" cy="378565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15-16</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 threads/core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 MB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120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05635845"/>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Deeper and Larger Memory Hierarchies</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Tree>
    <p:extLst>
      <p:ext uri="{BB962C8B-B14F-4D97-AF65-F5344CB8AC3E}">
        <p14:creationId xmlns:p14="http://schemas.microsoft.com/office/powerpoint/2010/main" val="386001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p:bldP spid="1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0" cap="none" spc="0" normalizeH="0" baseline="0" noProof="0" dirty="0">
                <a:ln>
                  <a:noFill/>
                </a:ln>
                <a:solidFill>
                  <a:srgbClr val="006633"/>
                </a:solidFill>
                <a:effectLst/>
                <a:uLnTx/>
                <a:uFillTx/>
                <a:latin typeface="Garamond"/>
                <a:ea typeface="+mj-ea"/>
                <a:cs typeface="+mj-cs"/>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27988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600" kern="0" dirty="0">
                <a:solidFill>
                  <a:srgbClr val="006633"/>
                </a:solidFill>
              </a:rPr>
              <a:t>Data Movement Overwhelms Modern Machines </a:t>
            </a:r>
          </a:p>
        </p:txBody>
      </p:sp>
    </p:spTree>
    <p:extLst>
      <p:ext uri="{BB962C8B-B14F-4D97-AF65-F5344CB8AC3E}">
        <p14:creationId xmlns:p14="http://schemas.microsoft.com/office/powerpoint/2010/main" val="1935982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Axiom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000" dirty="0">
                <a:solidFill>
                  <a:srgbClr val="0000FF"/>
                </a:solidFill>
              </a:rPr>
              <a:t>An Intelligent Architecture</a:t>
            </a:r>
          </a:p>
          <a:p>
            <a:pPr marL="0" indent="0" algn="ctr">
              <a:buNone/>
            </a:pPr>
            <a:r>
              <a:rPr lang="en-US" sz="6000" dirty="0">
                <a:solidFill>
                  <a:srgbClr val="FF0000"/>
                </a:solidFill>
              </a:rPr>
              <a:t>Handles Data Well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5407119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A2A0-7490-744D-B60D-81215B72FEBB}"/>
              </a:ext>
            </a:extLst>
          </p:cNvPr>
          <p:cNvSpPr>
            <a:spLocks noGrp="1"/>
          </p:cNvSpPr>
          <p:nvPr>
            <p:ph type="title"/>
          </p:nvPr>
        </p:nvSpPr>
        <p:spPr/>
        <p:txBody>
          <a:bodyPr/>
          <a:lstStyle/>
          <a:p>
            <a:r>
              <a:rPr lang="en-US" dirty="0"/>
              <a:t>How to Handle Data Well</a:t>
            </a:r>
          </a:p>
        </p:txBody>
      </p:sp>
      <p:sp>
        <p:nvSpPr>
          <p:cNvPr id="3" name="Content Placeholder 2">
            <a:extLst>
              <a:ext uri="{FF2B5EF4-FFF2-40B4-BE49-F238E27FC236}">
                <a16:creationId xmlns:a16="http://schemas.microsoft.com/office/drawing/2014/main" id="{F9739C49-7CA6-0A4F-B6A6-39271AEA7AD4}"/>
              </a:ext>
            </a:extLst>
          </p:cNvPr>
          <p:cNvSpPr>
            <a:spLocks noGrp="1"/>
          </p:cNvSpPr>
          <p:nvPr>
            <p:ph idx="1"/>
          </p:nvPr>
        </p:nvSpPr>
        <p:spPr>
          <a:xfrm>
            <a:off x="228600" y="1196752"/>
            <a:ext cx="8610600" cy="4876800"/>
          </a:xfrm>
        </p:spPr>
        <p:txBody>
          <a:bodyPr/>
          <a:lstStyle/>
          <a:p>
            <a:r>
              <a:rPr lang="en-US" b="1" dirty="0">
                <a:solidFill>
                  <a:srgbClr val="0000FF"/>
                </a:solidFill>
              </a:rPr>
              <a:t>Ensure data does not overwhelm </a:t>
            </a:r>
            <a:r>
              <a:rPr lang="en-US" dirty="0">
                <a:solidFill>
                  <a:srgbClr val="0000FF"/>
                </a:solidFill>
              </a:rPr>
              <a:t>the components</a:t>
            </a:r>
          </a:p>
          <a:p>
            <a:pPr lvl="1"/>
            <a:r>
              <a:rPr lang="en-US" dirty="0"/>
              <a:t>via intelligent algorithms, architectures &amp; system designs: algorithm-architecture-devices</a:t>
            </a:r>
          </a:p>
          <a:p>
            <a:pPr lvl="1"/>
            <a:endParaRPr lang="en-US" dirty="0"/>
          </a:p>
          <a:p>
            <a:pPr lvl="1"/>
            <a:endParaRPr lang="en-US" dirty="0"/>
          </a:p>
          <a:p>
            <a:r>
              <a:rPr lang="en-US" b="1" dirty="0">
                <a:solidFill>
                  <a:srgbClr val="0000FF"/>
                </a:solidFill>
              </a:rPr>
              <a:t>Take advantage of </a:t>
            </a:r>
            <a:r>
              <a:rPr lang="en-US" dirty="0">
                <a:solidFill>
                  <a:srgbClr val="0000FF"/>
                </a:solidFill>
              </a:rPr>
              <a:t>vast amounts of </a:t>
            </a:r>
            <a:r>
              <a:rPr lang="en-US" b="1" dirty="0">
                <a:solidFill>
                  <a:srgbClr val="0000FF"/>
                </a:solidFill>
              </a:rPr>
              <a:t>data</a:t>
            </a:r>
            <a:r>
              <a:rPr lang="en-US" dirty="0">
                <a:solidFill>
                  <a:srgbClr val="0000FF"/>
                </a:solidFill>
              </a:rPr>
              <a:t> and metadata</a:t>
            </a:r>
          </a:p>
          <a:p>
            <a:pPr lvl="1"/>
            <a:r>
              <a:rPr lang="en-US" dirty="0"/>
              <a:t>to improve architectural &amp; system-level decisions </a:t>
            </a:r>
          </a:p>
          <a:p>
            <a:pPr lvl="1"/>
            <a:endParaRPr lang="en-US" dirty="0"/>
          </a:p>
          <a:p>
            <a:pPr lvl="1"/>
            <a:endParaRPr lang="en-US" dirty="0"/>
          </a:p>
          <a:p>
            <a:r>
              <a:rPr lang="en-US" b="1" dirty="0">
                <a:solidFill>
                  <a:srgbClr val="0000FF"/>
                </a:solidFill>
              </a:rPr>
              <a:t>Understand and exploit </a:t>
            </a:r>
            <a:r>
              <a:rPr lang="en-US" dirty="0">
                <a:solidFill>
                  <a:srgbClr val="0000FF"/>
                </a:solidFill>
              </a:rPr>
              <a:t>properties of (different) </a:t>
            </a:r>
            <a:r>
              <a:rPr lang="en-US" b="1" dirty="0">
                <a:solidFill>
                  <a:srgbClr val="0000FF"/>
                </a:solidFill>
              </a:rPr>
              <a:t>data</a:t>
            </a:r>
          </a:p>
          <a:p>
            <a:pPr lvl="1"/>
            <a:r>
              <a:rPr lang="en-US" dirty="0"/>
              <a:t>to improve algorithms &amp; architectures in various metrics</a:t>
            </a:r>
          </a:p>
          <a:p>
            <a:endParaRPr lang="en-US" dirty="0"/>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3523FF48-EF17-B147-BE03-650132864BE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527094117"/>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Computing Systems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Are</a:t>
            </a:r>
            <a:r>
              <a:rPr lang="en-US" dirty="0">
                <a:solidFill>
                  <a:srgbClr val="0000FF"/>
                </a:solidFill>
              </a:rPr>
              <a:t> </a:t>
            </a:r>
            <a:r>
              <a:rPr lang="en-US" dirty="0">
                <a:solidFill>
                  <a:srgbClr val="FF0000"/>
                </a:solidFill>
              </a:rPr>
              <a:t>processor-centric</a:t>
            </a:r>
            <a:r>
              <a:rPr lang="en-US" dirty="0">
                <a:solidFill>
                  <a:srgbClr val="0432FF"/>
                </a:solidFill>
              </a:rPr>
              <a:t> vs. </a:t>
            </a:r>
            <a:r>
              <a:rPr lang="en-US" b="1" dirty="0">
                <a:solidFill>
                  <a:srgbClr val="0432FF"/>
                </a:solidFill>
              </a:rPr>
              <a:t>data-centric</a:t>
            </a:r>
          </a:p>
          <a:p>
            <a:pPr lvl="1"/>
            <a:endParaRPr lang="en-US" dirty="0"/>
          </a:p>
          <a:p>
            <a:pPr lvl="1"/>
            <a:endParaRPr lang="en-US" dirty="0"/>
          </a:p>
          <a:p>
            <a:endParaRPr lang="en-US" dirty="0"/>
          </a:p>
          <a:p>
            <a:r>
              <a:rPr lang="en-US" dirty="0"/>
              <a:t>Make </a:t>
            </a:r>
            <a:r>
              <a:rPr lang="en-US" dirty="0">
                <a:solidFill>
                  <a:srgbClr val="FF0000"/>
                </a:solidFill>
              </a:rPr>
              <a:t>designer-dictated </a:t>
            </a:r>
            <a:r>
              <a:rPr lang="en-US" dirty="0">
                <a:solidFill>
                  <a:srgbClr val="0432FF"/>
                </a:solidFill>
              </a:rPr>
              <a:t>decisions vs. </a:t>
            </a:r>
            <a:r>
              <a:rPr lang="en-US" b="1" dirty="0">
                <a:solidFill>
                  <a:srgbClr val="0432FF"/>
                </a:solidFill>
              </a:rPr>
              <a:t>data-driven</a:t>
            </a:r>
            <a:endParaRPr lang="en-US" dirty="0">
              <a:solidFill>
                <a:srgbClr val="0432FF"/>
              </a:solidFill>
            </a:endParaRPr>
          </a:p>
          <a:p>
            <a:pPr lvl="1"/>
            <a:endParaRPr lang="en-US" dirty="0"/>
          </a:p>
          <a:p>
            <a:pPr lvl="1"/>
            <a:endParaRPr lang="en-US" dirty="0"/>
          </a:p>
          <a:p>
            <a:endParaRPr lang="en-US" dirty="0"/>
          </a:p>
          <a:p>
            <a:r>
              <a:rPr lang="en-US" dirty="0"/>
              <a:t>Make </a:t>
            </a:r>
            <a:r>
              <a:rPr lang="en-US" dirty="0">
                <a:solidFill>
                  <a:srgbClr val="FF0000"/>
                </a:solidFill>
              </a:rPr>
              <a:t>component-based myopic </a:t>
            </a:r>
            <a:r>
              <a:rPr lang="en-US" dirty="0">
                <a:solidFill>
                  <a:srgbClr val="0000FF"/>
                </a:solidFill>
              </a:rPr>
              <a:t>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970075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254078709"/>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839420221"/>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59520990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60376"/>
            <a:ext cx="7924800" cy="1752600"/>
          </a:xfrm>
        </p:spPr>
        <p:txBody>
          <a:bodyPr/>
          <a:lstStyle/>
          <a:p>
            <a:pPr algn="ctr"/>
            <a:r>
              <a:rPr lang="en-US" dirty="0"/>
              <a:t>Data-Centric (Memory-Centric)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fld id="{7341D3D9-3FE8-4025-BF66-8DAB1ABB951F}" type="slidenum">
              <a:rPr lang="en-US" altLang="en-US" smtClean="0">
                <a:solidFill>
                  <a:srgbClr val="000000"/>
                </a:solidFill>
              </a:rPr>
              <a:pPr/>
              <a:t>41</a:t>
            </a:fld>
            <a:endParaRPr lang="en-US" altLang="en-US">
              <a:solidFill>
                <a:srgbClr val="000000"/>
              </a:solidFill>
            </a:endParaRPr>
          </a:p>
        </p:txBody>
      </p:sp>
    </p:spTree>
    <p:extLst>
      <p:ext uri="{BB962C8B-B14F-4D97-AF65-F5344CB8AC3E}">
        <p14:creationId xmlns:p14="http://schemas.microsoft.com/office/powerpoint/2010/main" val="611465672"/>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6DD-E071-084E-A698-25D80E2E22EA}"/>
              </a:ext>
            </a:extLst>
          </p:cNvPr>
          <p:cNvSpPr>
            <a:spLocks noGrp="1"/>
          </p:cNvSpPr>
          <p:nvPr>
            <p:ph type="title"/>
          </p:nvPr>
        </p:nvSpPr>
        <p:spPr/>
        <p:txBody>
          <a:bodyPr/>
          <a:lstStyle/>
          <a:p>
            <a:r>
              <a:rPr lang="en-US" dirty="0"/>
              <a:t>Data-Centric Architectures: Properties</a:t>
            </a:r>
          </a:p>
        </p:txBody>
      </p:sp>
      <p:sp>
        <p:nvSpPr>
          <p:cNvPr id="3" name="Content Placeholder 2">
            <a:extLst>
              <a:ext uri="{FF2B5EF4-FFF2-40B4-BE49-F238E27FC236}">
                <a16:creationId xmlns:a16="http://schemas.microsoft.com/office/drawing/2014/main" id="{B14915FF-65F1-9148-84F8-D897101D7352}"/>
              </a:ext>
            </a:extLst>
          </p:cNvPr>
          <p:cNvSpPr>
            <a:spLocks noGrp="1"/>
          </p:cNvSpPr>
          <p:nvPr>
            <p:ph idx="1"/>
          </p:nvPr>
        </p:nvSpPr>
        <p:spPr>
          <a:xfrm>
            <a:off x="228600" y="1124744"/>
            <a:ext cx="8807896" cy="5123656"/>
          </a:xfrm>
        </p:spPr>
        <p:txBody>
          <a:bodyPr/>
          <a:lstStyle/>
          <a:p>
            <a:r>
              <a:rPr lang="en-US" b="1" dirty="0">
                <a:solidFill>
                  <a:srgbClr val="0000FF"/>
                </a:solidFill>
              </a:rPr>
              <a:t>Process data where it resides </a:t>
            </a:r>
            <a:r>
              <a:rPr lang="en-US" dirty="0">
                <a:solidFill>
                  <a:srgbClr val="0000FF"/>
                </a:solidFill>
              </a:rPr>
              <a:t>(where it makes sense)</a:t>
            </a:r>
          </a:p>
          <a:p>
            <a:pPr lvl="1"/>
            <a:r>
              <a:rPr lang="en-US" dirty="0"/>
              <a:t>Processing in and near memory &amp; sensor structures</a:t>
            </a:r>
          </a:p>
          <a:p>
            <a:pPr marL="0" indent="0">
              <a:buNone/>
            </a:pPr>
            <a:endParaRPr lang="en-US" b="1" dirty="0">
              <a:solidFill>
                <a:srgbClr val="0000FF"/>
              </a:solidFill>
            </a:endParaRPr>
          </a:p>
          <a:p>
            <a:pPr marL="0" indent="0">
              <a:buNone/>
            </a:pPr>
            <a:endParaRPr lang="en-US" b="1" dirty="0">
              <a:solidFill>
                <a:srgbClr val="0000FF"/>
              </a:solidFill>
            </a:endParaRPr>
          </a:p>
          <a:p>
            <a:r>
              <a:rPr lang="en-US" b="1" dirty="0">
                <a:solidFill>
                  <a:srgbClr val="0000FF"/>
                </a:solidFill>
              </a:rPr>
              <a:t>Low-latency &amp; low-energy data access</a:t>
            </a:r>
          </a:p>
          <a:p>
            <a:pPr marL="344487" lvl="1" indent="0">
              <a:buNone/>
            </a:pPr>
            <a:endParaRPr lang="en-US" dirty="0"/>
          </a:p>
          <a:p>
            <a:pPr marL="344487" lvl="1" indent="0">
              <a:buNone/>
            </a:pPr>
            <a:endParaRPr lang="en-US" dirty="0"/>
          </a:p>
          <a:p>
            <a:r>
              <a:rPr lang="en-US" b="1" dirty="0">
                <a:solidFill>
                  <a:srgbClr val="0000FF"/>
                </a:solidFill>
              </a:rPr>
              <a:t>Low-cost data storage &amp; processing</a:t>
            </a:r>
          </a:p>
          <a:p>
            <a:pPr lvl="1"/>
            <a:r>
              <a:rPr lang="en-US" dirty="0"/>
              <a:t>High capacity memory at low cost: hybrid memory, compression</a:t>
            </a:r>
          </a:p>
          <a:p>
            <a:pPr lvl="1"/>
            <a:endParaRPr lang="en-US" dirty="0"/>
          </a:p>
          <a:p>
            <a:r>
              <a:rPr lang="en-US" b="1" dirty="0">
                <a:solidFill>
                  <a:srgbClr val="0000FF"/>
                </a:solidFill>
              </a:rPr>
              <a:t>Intelligent data management</a:t>
            </a:r>
          </a:p>
          <a:p>
            <a:pPr lvl="1"/>
            <a:r>
              <a:rPr lang="en-US" dirty="0"/>
              <a:t>Intelligent controllers handling robustness, security, cost, perf.</a:t>
            </a:r>
          </a:p>
          <a:p>
            <a:endParaRPr lang="en-US" dirty="0"/>
          </a:p>
        </p:txBody>
      </p:sp>
      <p:sp>
        <p:nvSpPr>
          <p:cNvPr id="4" name="Slide Number Placeholder 3">
            <a:extLst>
              <a:ext uri="{FF2B5EF4-FFF2-40B4-BE49-F238E27FC236}">
                <a16:creationId xmlns:a16="http://schemas.microsoft.com/office/drawing/2014/main" id="{0F1F47AA-F773-7243-876F-B38D973B454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F2DDA778-26A3-A449-9FF9-F9A4D7854DF7}"/>
              </a:ext>
            </a:extLst>
          </p:cNvPr>
          <p:cNvSpPr>
            <a:spLocks noChangeArrowheads="1"/>
          </p:cNvSpPr>
          <p:nvPr/>
        </p:nvSpPr>
        <p:spPr bwMode="auto">
          <a:xfrm>
            <a:off x="539552" y="1124744"/>
            <a:ext cx="7920880" cy="480566"/>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49683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Processing Data </a:t>
            </a:r>
            <a:br>
              <a:rPr lang="en-US" dirty="0"/>
            </a:br>
            <a:r>
              <a:rPr lang="en-US" dirty="0"/>
              <a:t>	        Where It Makes Sense</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34413268"/>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420471630"/>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457640188"/>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695535859"/>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a:xfrm>
            <a:off x="228600" y="1219200"/>
            <a:ext cx="8915400" cy="5029200"/>
          </a:xfrm>
        </p:spPr>
        <p:txBody>
          <a:bodyPr/>
          <a:lstStyle/>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marL="0" indent="0">
              <a:buNone/>
            </a:pPr>
            <a:endParaRPr lang="en-US" dirty="0">
              <a:solidFill>
                <a:srgbClr val="FF0000"/>
              </a:solidFill>
            </a:endParaRPr>
          </a:p>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pPr lvl="1"/>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89887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3843453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6" grpId="0"/>
      <p:bldP spid="1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9397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996186685"/>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79852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2081487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A3D9-EC17-41D9-8B96-EE62BE342AE1}"/>
              </a:ext>
            </a:extLst>
          </p:cNvPr>
          <p:cNvSpPr>
            <a:spLocks noGrp="1"/>
          </p:cNvSpPr>
          <p:nvPr>
            <p:ph type="title"/>
          </p:nvPr>
        </p:nvSpPr>
        <p:spPr/>
        <p:txBody>
          <a:bodyPr>
            <a:normAutofit/>
          </a:bodyPr>
          <a:lstStyle/>
          <a:p>
            <a:r>
              <a:rPr lang="en-US" dirty="0"/>
              <a:t>Memory Testing Infrastructures</a:t>
            </a:r>
            <a:endParaRPr lang="en-CH" dirty="0"/>
          </a:p>
        </p:txBody>
      </p:sp>
      <p:pic>
        <p:nvPicPr>
          <p:cNvPr id="5" name="Content Placeholder 3">
            <a:extLst>
              <a:ext uri="{FF2B5EF4-FFF2-40B4-BE49-F238E27FC236}">
                <a16:creationId xmlns:a16="http://schemas.microsoft.com/office/drawing/2014/main" id="{548B492A-05CC-4587-B391-DD570B1C545C}"/>
              </a:ext>
            </a:extLst>
          </p:cNvPr>
          <p:cNvPicPr>
            <a:picLocks noGrp="1" noChangeAspect="1"/>
          </p:cNvPicPr>
          <p:nvPr>
            <p:ph idx="1"/>
          </p:nvPr>
        </p:nvPicPr>
        <p:blipFill>
          <a:blip r:embed="rId3"/>
          <a:stretch>
            <a:fillRect/>
          </a:stretch>
        </p:blipFill>
        <p:spPr>
          <a:xfrm>
            <a:off x="37622" y="1659451"/>
            <a:ext cx="9060657" cy="3762180"/>
          </a:xfrm>
          <a:prstGeom prst="rect">
            <a:avLst/>
          </a:prstGeom>
        </p:spPr>
      </p:pic>
      <p:sp>
        <p:nvSpPr>
          <p:cNvPr id="3" name="TextBox 2">
            <a:extLst>
              <a:ext uri="{FF2B5EF4-FFF2-40B4-BE49-F238E27FC236}">
                <a16:creationId xmlns:a16="http://schemas.microsoft.com/office/drawing/2014/main" id="{9EF20CD0-3F62-4A8C-A3EC-6EAFC6DD8CE6}"/>
              </a:ext>
            </a:extLst>
          </p:cNvPr>
          <p:cNvSpPr txBox="1"/>
          <p:nvPr/>
        </p:nvSpPr>
        <p:spPr>
          <a:xfrm>
            <a:off x="152400" y="5421631"/>
            <a:ext cx="52578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mbria" panose="02040503050406030204"/>
                <a:ea typeface="+mn-ea"/>
                <a:cs typeface="+mn-cs"/>
              </a:rPr>
              <a:t>* SoftMC [Hassan+, HPCA’17] enhanced for DDR4</a:t>
            </a:r>
            <a:endParaRPr kumimoji="0" lang="en-CH" sz="1800" b="0" i="1" u="none" strike="noStrike" kern="1200" cap="none" spc="0" normalizeH="0" baseline="0" noProof="0" dirty="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503440490"/>
      </p:ext>
    </p:extLst>
  </p:cSld>
  <p:clrMapOvr>
    <a:masterClrMapping/>
  </p:clrMapOvr>
  <mc:AlternateContent xmlns:mc="http://schemas.openxmlformats.org/markup-compatibility/2006" xmlns:p14="http://schemas.microsoft.com/office/powerpoint/2010/main">
    <mc:Choice Requires="p14">
      <p:transition spd="slow" p14:dur="2000" advTm="4512"/>
    </mc:Choice>
    <mc:Fallback xmlns="">
      <p:transition spd="slow" advTm="4512"/>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Updated </a:t>
            </a:r>
            <a:r>
              <a:rPr lang="en-US" b="1" dirty="0"/>
              <a:t>Memory Testing Infrastructure</a:t>
            </a:r>
          </a:p>
        </p:txBody>
      </p:sp>
      <p:sp>
        <p:nvSpPr>
          <p:cNvPr id="5" name="Rectangle 4">
            <a:extLst>
              <a:ext uri="{FF2B5EF4-FFF2-40B4-BE49-F238E27FC236}">
                <a16:creationId xmlns:a16="http://schemas.microsoft.com/office/drawing/2014/main" id="{C4B6A481-3754-4809-844E-019BD3000795}"/>
              </a:ext>
            </a:extLst>
          </p:cNvPr>
          <p:cNvSpPr/>
          <p:nvPr/>
        </p:nvSpPr>
        <p:spPr>
          <a:xfrm>
            <a:off x="189560" y="764929"/>
            <a:ext cx="8954439" cy="424732"/>
          </a:xfrm>
          <a:prstGeom prst="rect">
            <a:avLst/>
          </a:prstGeom>
        </p:spPr>
        <p:txBody>
          <a:bodyPr wrap="square">
            <a:spAutoFit/>
          </a:bodyPr>
          <a:lstStyle/>
          <a:p>
            <a:pPr marL="11113" marR="0" lvl="1" indent="0" algn="l"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FPGA-based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SoftMC</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(Xilinx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BCD3BA7F-EDA0-8441-BD22-05681B4A6C9B}"/>
              </a:ext>
            </a:extLst>
          </p:cNvPr>
          <p:cNvSpPr/>
          <p:nvPr/>
        </p:nvSpPr>
        <p:spPr>
          <a:xfrm>
            <a:off x="-2199" y="5060168"/>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timing (</a:t>
            </a:r>
            <a:r>
              <a:rPr kumimoji="0" lang="en-US" sz="2800" b="1" i="0" u="none" strike="noStrike" kern="1200" cap="none" spc="0" normalizeH="0" baseline="0" noProof="0" dirty="0">
                <a:ln>
                  <a:noFill/>
                </a:ln>
                <a:solidFill>
                  <a:srgbClr val="4472C4">
                    <a:lumMod val="75000"/>
                  </a:srgbClr>
                </a:solidFill>
                <a:effectLst/>
                <a:uLnTx/>
                <a:uFillTx/>
                <a:latin typeface="Cambria"/>
                <a:ea typeface="Cambria"/>
                <a:cs typeface="+mn-cs"/>
              </a:rPr>
              <a:t>±1.5ns</a:t>
            </a: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±0.1°C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pic>
        <p:nvPicPr>
          <p:cNvPr id="33" name="base">
            <a:extLst>
              <a:ext uri="{FF2B5EF4-FFF2-40B4-BE49-F238E27FC236}">
                <a16:creationId xmlns:a16="http://schemas.microsoft.com/office/drawing/2014/main" id="{7487625E-2C30-489B-609B-2C1BB57141D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7" name="heaterpad">
            <a:extLst>
              <a:ext uri="{FF2B5EF4-FFF2-40B4-BE49-F238E27FC236}">
                <a16:creationId xmlns:a16="http://schemas.microsoft.com/office/drawing/2014/main" id="{DEB91CE5-C725-F6CE-EA42-ACF396E972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5" name="tempctrl">
            <a:extLst>
              <a:ext uri="{FF2B5EF4-FFF2-40B4-BE49-F238E27FC236}">
                <a16:creationId xmlns:a16="http://schemas.microsoft.com/office/drawing/2014/main" id="{43426E4E-2726-0CB0-E2FF-B88138178AC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3" name="end">
            <a:extLst>
              <a:ext uri="{FF2B5EF4-FFF2-40B4-BE49-F238E27FC236}">
                <a16:creationId xmlns:a16="http://schemas.microsoft.com/office/drawing/2014/main" id="{571EDCD6-41C8-0E49-DC95-EB27D3AB6B0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0" y="1189661"/>
            <a:ext cx="9144000" cy="3787455"/>
          </a:xfrm>
          <a:prstGeom prst="rect">
            <a:avLst/>
          </a:prstGeom>
        </p:spPr>
      </p:pic>
      <p:sp>
        <p:nvSpPr>
          <p:cNvPr id="3" name="TextBox 2">
            <a:extLst>
              <a:ext uri="{FF2B5EF4-FFF2-40B4-BE49-F238E27FC236}">
                <a16:creationId xmlns:a16="http://schemas.microsoft.com/office/drawing/2014/main" id="{3E96627C-A99C-6D0A-8659-49724FE4A50F}"/>
              </a:ext>
            </a:extLst>
          </p:cNvPr>
          <p:cNvSpPr txBox="1"/>
          <p:nvPr/>
        </p:nvSpPr>
        <p:spPr>
          <a:xfrm>
            <a:off x="1268730" y="6418551"/>
            <a:ext cx="7315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Hassan et al.,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7"/>
              </a:rPr>
              <a:t>SoftMC: A Flexible and Practical Open-Source Infrastructure for Enabling Experimental DRAM Studies</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HPCA, 2017. [Available on GitHub: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https://</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github.com</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/CMU-SAFARI/</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SoftMC</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31218E4B-2F28-0576-8AA2-B3772529CC17}"/>
              </a:ext>
            </a:extLst>
          </p:cNvPr>
          <p:cNvSpPr txBox="1"/>
          <p:nvPr/>
        </p:nvSpPr>
        <p:spPr>
          <a:xfrm>
            <a:off x="4183380" y="1759518"/>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652592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 Curious Phenomenon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a:extLst>
              <a:ext uri="{FF2B5EF4-FFF2-40B4-BE49-F238E27FC236}">
                <a16:creationId xmlns:a16="http://schemas.microsoft.com/office/drawing/2014/main" id="{74DB61AD-6F6C-BFFD-F5E3-D83AE6F5B82F}"/>
              </a:ext>
            </a:extLst>
          </p:cNvPr>
          <p:cNvSpPr/>
          <p:nvPr/>
        </p:nvSpPr>
        <p:spPr>
          <a:xfrm>
            <a:off x="107504" y="5857527"/>
            <a:ext cx="921702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Kim+, “</a:t>
            </a:r>
            <a:r>
              <a:rPr kumimoji="0" lang="en-US" sz="1400" b="0" i="0" u="none" strike="noStrike" kern="1200" cap="none" spc="0" normalizeH="0" baseline="0" noProof="0" dirty="0">
                <a:ln>
                  <a:noFill/>
                </a:ln>
                <a:solidFill>
                  <a:srgbClr val="0000FF"/>
                </a:solidFill>
                <a:effectLst/>
                <a:uLnTx/>
                <a:uFillTx/>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ISCA 2014.</a:t>
            </a:r>
          </a:p>
        </p:txBody>
      </p:sp>
    </p:spTree>
    <p:extLst>
      <p:ext uri="{BB962C8B-B14F-4D97-AF65-F5344CB8AC3E}">
        <p14:creationId xmlns:p14="http://schemas.microsoft.com/office/powerpoint/2010/main" val="16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1793095058"/>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Memory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15467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The RowHammer Vulnerability</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931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b="1" dirty="0"/>
              <a:t>The Story of RowHammer </a:t>
            </a:r>
            <a:r>
              <a:rPr lang="en-US" dirty="0"/>
              <a:t>Tutorial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lgn="l">
              <a:buNone/>
            </a:pPr>
            <a:r>
              <a:rPr lang="en-US" sz="1600" b="0" i="0" dirty="0">
                <a:solidFill>
                  <a:srgbClr val="000000"/>
                </a:solidFill>
                <a:effectLst/>
              </a:rPr>
              <a:t>Onur Mutlu,</a:t>
            </a:r>
            <a:br>
              <a:rPr lang="en-US" sz="1600" b="0" i="0" dirty="0">
                <a:solidFill>
                  <a:srgbClr val="000000"/>
                </a:solidFill>
                <a:effectLst/>
              </a:rPr>
            </a:br>
            <a:r>
              <a:rPr lang="en-US" sz="1600" b="1" i="0" dirty="0">
                <a:solidFill>
                  <a:srgbClr val="0432FF"/>
                </a:solidFill>
                <a:effectLst/>
                <a:hlinkClick r:id="rId2">
                  <a:extLst>
                    <a:ext uri="{A12FA001-AC4F-418D-AE19-62706E023703}">
                      <ahyp:hlinkClr xmlns:ahyp="http://schemas.microsoft.com/office/drawing/2018/hyperlinkcolor" val="tx"/>
                    </a:ext>
                  </a:extLst>
                </a:hlinkClick>
              </a:rPr>
              <a:t>"Security Aspects of DRAM: The Story of RowHammer"</a:t>
            </a:r>
            <a:br>
              <a:rPr lang="en-US" sz="1600" b="0" i="0" dirty="0">
                <a:solidFill>
                  <a:srgbClr val="000000"/>
                </a:solidFill>
                <a:effectLst/>
              </a:rPr>
            </a:br>
            <a:r>
              <a:rPr lang="en-US" sz="1600" b="0" i="1" dirty="0">
                <a:solidFill>
                  <a:srgbClr val="000000"/>
                </a:solidFill>
                <a:effectLst/>
              </a:rPr>
              <a:t>Invited Tutorial at </a:t>
            </a:r>
            <a:r>
              <a:rPr lang="en-US" sz="1600" b="0" i="1" dirty="0">
                <a:solidFill>
                  <a:srgbClr val="000000"/>
                </a:solidFill>
                <a:effectLst/>
                <a:hlinkClick r:id="rId3"/>
              </a:rPr>
              <a:t>14th IEEE Electron Devices Society International Memory Workshop</a:t>
            </a:r>
            <a:r>
              <a:rPr lang="en-US" sz="1600" b="0" i="1" dirty="0">
                <a:solidFill>
                  <a:srgbClr val="000000"/>
                </a:solidFill>
                <a:effectLst/>
              </a:rPr>
              <a:t> (</a:t>
            </a:r>
            <a:r>
              <a:rPr lang="en-US" sz="1600" b="1" i="1" dirty="0">
                <a:solidFill>
                  <a:srgbClr val="000000"/>
                </a:solidFill>
                <a:effectLst/>
              </a:rPr>
              <a:t>IMW</a:t>
            </a:r>
            <a:r>
              <a:rPr lang="en-US" sz="1600" b="0" i="1" dirty="0">
                <a:solidFill>
                  <a:srgbClr val="000000"/>
                </a:solidFill>
                <a:effectLst/>
              </a:rPr>
              <a:t>)</a:t>
            </a:r>
            <a:r>
              <a:rPr lang="en-US" sz="1600" b="0" i="0" dirty="0">
                <a:solidFill>
                  <a:srgbClr val="000000"/>
                </a:solidFill>
                <a:effectLst/>
              </a:rPr>
              <a:t>, Dresden, Germany, May 2022.</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2"/>
              </a:rPr>
              <a:t>Slides (pptx)</a:t>
            </a:r>
            <a:r>
              <a:rPr lang="en-US" sz="1600" b="0" i="0" dirty="0">
                <a:solidFill>
                  <a:srgbClr val="000000"/>
                </a:solidFill>
                <a:effectLst/>
                <a:hlinkClick r:id="rId4"/>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5"/>
              </a:rPr>
              <a:t>Tutorial Video</a:t>
            </a:r>
            <a:r>
              <a:rPr lang="en-US" sz="1600" b="0" i="0" dirty="0">
                <a:solidFill>
                  <a:srgbClr val="000000"/>
                </a:solidFill>
                <a:effectLst/>
              </a:rPr>
              <a:t> (57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799B286E-F79B-FDB9-56D1-AB444EE3327C}"/>
              </a:ext>
            </a:extLst>
          </p:cNvPr>
          <p:cNvPicPr>
            <a:picLocks noChangeAspect="1"/>
          </p:cNvPicPr>
          <p:nvPr/>
        </p:nvPicPr>
        <p:blipFill>
          <a:blip r:embed="rId6"/>
          <a:stretch>
            <a:fillRect/>
          </a:stretch>
        </p:blipFill>
        <p:spPr>
          <a:xfrm>
            <a:off x="1331640" y="2488351"/>
            <a:ext cx="6178042" cy="4287099"/>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2483768" y="6546850"/>
            <a:ext cx="371358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https://www.youtube.com/watch?v=37hWglkQRG0</a:t>
            </a:r>
            <a:r>
              <a:rPr kumimoji="0" lang="en-US" sz="120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997162544"/>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b="1" dirty="0"/>
              <a:t>10 Years of RowHammer </a:t>
            </a:r>
            <a:r>
              <a:rPr lang="en-US" dirty="0"/>
              <a:t>in 20 Minutes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"The Story of RowHammer"</a:t>
            </a:r>
            <a:br>
              <a:rPr lang="en-US" sz="1600" dirty="0">
                <a:solidFill>
                  <a:srgbClr val="0000FF"/>
                </a:solidFill>
              </a:rPr>
            </a:br>
            <a:r>
              <a:rPr lang="en-US" sz="1600" i="1" dirty="0"/>
              <a:t>Invited Talk at the </a:t>
            </a:r>
            <a:r>
              <a:rPr lang="en-US" sz="1600" i="1" dirty="0">
                <a:hlinkClick r:id="rId3"/>
              </a:rPr>
              <a:t>Workshop on Robust and Safe Software 2.0 (</a:t>
            </a:r>
            <a:r>
              <a:rPr lang="en-US" sz="1600" b="1" i="1" dirty="0">
                <a:hlinkClick r:id="rId3"/>
              </a:rPr>
              <a:t>RSS2</a:t>
            </a:r>
            <a:r>
              <a:rPr lang="en-US" sz="1600" i="1" dirty="0">
                <a:hlinkClick r:id="rId3"/>
              </a:rPr>
              <a:t>)</a:t>
            </a:r>
            <a:r>
              <a:rPr lang="en-US" sz="1600" dirty="0"/>
              <a:t>, held with </a:t>
            </a:r>
            <a:r>
              <a:rPr lang="en-US" sz="1600" i="1" dirty="0">
                <a:hlinkClick r:id="rId4"/>
              </a:rPr>
              <a:t>the 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28 February 2022.</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E4723C9-FE25-9385-0C6B-05C68AF3F487}"/>
              </a:ext>
            </a:extLst>
          </p:cNvPr>
          <p:cNvPicPr>
            <a:picLocks noChangeAspect="1"/>
          </p:cNvPicPr>
          <p:nvPr/>
        </p:nvPicPr>
        <p:blipFill>
          <a:blip r:embed="rId6"/>
          <a:stretch>
            <a:fillRect/>
          </a:stretch>
        </p:blipFill>
        <p:spPr>
          <a:xfrm>
            <a:off x="1848524" y="2456204"/>
            <a:ext cx="5531788" cy="4347943"/>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3014425" y="6536377"/>
            <a:ext cx="357379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https://www.youtube.com/watch?v=ctKTRyi96Bk</a:t>
            </a: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645141593"/>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1970812447"/>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3972560843"/>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3396749188"/>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Hybrid Memory Enables Better Scaling</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CPU</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13658" y="4365104"/>
            <a:ext cx="8253863"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&amp;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516085804"/>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28355251"/>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40271"/>
            <a:ext cx="8610600" cy="5153025"/>
          </a:xfrm>
        </p:spPr>
        <p:txBody>
          <a:bodyPr/>
          <a:lstStyle/>
          <a:p>
            <a:r>
              <a:rPr lang="en-US" sz="1500" dirty="0"/>
              <a:t>A. </a:t>
            </a:r>
            <a:r>
              <a:rPr lang="en-US" sz="1500" dirty="0" err="1"/>
              <a:t>Giray</a:t>
            </a:r>
            <a:r>
              <a:rPr lang="en-US" sz="1500" dirty="0"/>
              <a:t> </a:t>
            </a:r>
            <a:r>
              <a:rPr lang="en-US" sz="1500" dirty="0" err="1"/>
              <a:t>Yaglikci</a:t>
            </a:r>
            <a:r>
              <a:rPr lang="en-US" sz="1500" dirty="0"/>
              <a:t>, Minesh Patel, </a:t>
            </a:r>
            <a:r>
              <a:rPr lang="en-US" sz="1500" dirty="0" err="1"/>
              <a:t>Jeremie</a:t>
            </a:r>
            <a:r>
              <a:rPr lang="en-US" sz="1500" dirty="0"/>
              <a:t> S. Kim, </a:t>
            </a:r>
            <a:r>
              <a:rPr lang="en-US" sz="1500" dirty="0" err="1"/>
              <a:t>Roknoddin</a:t>
            </a:r>
            <a:r>
              <a:rPr lang="en-US" sz="1500" dirty="0"/>
              <a:t> Azizi, </a:t>
            </a:r>
            <a:r>
              <a:rPr lang="en-US" sz="1500" dirty="0" err="1"/>
              <a:t>Ataberk</a:t>
            </a:r>
            <a:r>
              <a:rPr lang="en-US" sz="1500" dirty="0"/>
              <a:t> </a:t>
            </a:r>
            <a:r>
              <a:rPr lang="en-US" sz="1500" dirty="0" err="1"/>
              <a:t>Olgun</a:t>
            </a:r>
            <a:r>
              <a:rPr lang="en-US" sz="1500" dirty="0"/>
              <a:t>, Lois </a:t>
            </a:r>
            <a:r>
              <a:rPr lang="en-US" sz="1500" dirty="0" err="1"/>
              <a:t>Orosa</a:t>
            </a:r>
            <a:r>
              <a:rPr lang="en-US" sz="1500" dirty="0"/>
              <a:t>, Hasan Hassan, </a:t>
            </a:r>
            <a:r>
              <a:rPr lang="en-US" sz="1500" dirty="0" err="1"/>
              <a:t>Jisung</a:t>
            </a:r>
            <a:r>
              <a:rPr lang="en-US" sz="1500" dirty="0"/>
              <a:t> Park, Konstantinos </a:t>
            </a:r>
            <a:r>
              <a:rPr lang="en-US" sz="1500" dirty="0" err="1"/>
              <a:t>Kanellopoulos</a:t>
            </a:r>
            <a:r>
              <a:rPr lang="en-US" sz="1500" dirty="0"/>
              <a:t>, Taha </a:t>
            </a:r>
            <a:r>
              <a:rPr lang="en-US" sz="1500" dirty="0" err="1"/>
              <a:t>Shahroodi</a:t>
            </a:r>
            <a:r>
              <a:rPr lang="en-US" sz="1500" dirty="0"/>
              <a:t>, </a:t>
            </a:r>
            <a:r>
              <a:rPr lang="en-US" sz="1500" dirty="0" err="1"/>
              <a:t>Saugata</a:t>
            </a:r>
            <a:r>
              <a:rPr lang="en-US" sz="1500" dirty="0"/>
              <a:t>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500" dirty="0"/>
            </a:br>
            <a:r>
              <a:rPr lang="en-US" sz="1500" i="1" dirty="0"/>
              <a:t>Proceedings of the </a:t>
            </a:r>
            <a:r>
              <a:rPr lang="en-US" sz="1500" i="1" dirty="0">
                <a:hlinkClick r:id="rId3"/>
              </a:rPr>
              <a:t>27th International Symposium on High-Performance Computer Architecture</a:t>
            </a:r>
            <a:r>
              <a:rPr lang="en-US" sz="1500" i="1" dirty="0"/>
              <a:t> (</a:t>
            </a:r>
            <a:r>
              <a:rPr lang="en-US" sz="1500" b="1" i="1" dirty="0"/>
              <a:t>HPCA</a:t>
            </a:r>
            <a:r>
              <a:rPr lang="en-US" sz="1500" i="1" dirty="0"/>
              <a:t>)</a:t>
            </a:r>
            <a:r>
              <a:rPr lang="en-US" sz="1500" dirty="0"/>
              <a:t>, Virtual, February-March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Intel Hardware Security Academic Awards Short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(22 minutes)]</a:t>
            </a:r>
            <a:br>
              <a:rPr lang="en-US" sz="1500" dirty="0"/>
            </a:br>
            <a:r>
              <a:rPr lang="en-US" sz="1500" dirty="0"/>
              <a:t>[</a:t>
            </a:r>
            <a:r>
              <a:rPr lang="en-US" sz="1500" dirty="0">
                <a:hlinkClick r:id="rId11"/>
              </a:rPr>
              <a:t>Short Talk Video</a:t>
            </a:r>
            <a:r>
              <a:rPr lang="en-US" sz="1500" dirty="0"/>
              <a:t> (7 minutes)]</a:t>
            </a:r>
            <a:br>
              <a:rPr lang="en-US" sz="1500" dirty="0"/>
            </a:br>
            <a:r>
              <a:rPr lang="en-US" sz="1500" dirty="0"/>
              <a:t>[</a:t>
            </a:r>
            <a:r>
              <a:rPr lang="en-US" sz="1500" dirty="0">
                <a:hlinkClick r:id="rId12"/>
              </a:rPr>
              <a:t>Intel Hardware Security Academic Awards Short Talk Video</a:t>
            </a:r>
            <a:r>
              <a:rPr lang="en-US" sz="1500" dirty="0"/>
              <a:t> (2 minutes)]</a:t>
            </a:r>
            <a:br>
              <a:rPr lang="en-US" sz="1500" dirty="0"/>
            </a:br>
            <a:r>
              <a:rPr lang="en-US" sz="1500" dirty="0"/>
              <a:t>[</a:t>
            </a:r>
            <a:r>
              <a:rPr lang="en-US" sz="1500" dirty="0">
                <a:hlinkClick r:id="rId13"/>
              </a:rPr>
              <a:t>BlockHammer Source Code</a:t>
            </a:r>
            <a:r>
              <a:rPr lang="en-US" sz="1500" dirty="0"/>
              <a:t>]</a:t>
            </a:r>
            <a:br>
              <a:rPr lang="en-US" sz="1500" dirty="0"/>
            </a:br>
            <a:r>
              <a:rPr lang="en-US" sz="1500" b="1" i="1" dirty="0">
                <a:solidFill>
                  <a:srgbClr val="FF0000"/>
                </a:solidFill>
              </a:rPr>
              <a:t>Intel Hardware Security Academic Award Finalist (one of 4 finalists out of 34 nominations)</a:t>
            </a:r>
            <a:endParaRPr lang="en-US" sz="1500" dirty="0">
              <a:solidFill>
                <a:srgbClr val="FF0000"/>
              </a:solidFill>
            </a:endParaRPr>
          </a:p>
          <a:p>
            <a:pPr marL="0" indent="0">
              <a:buNone/>
            </a:pPr>
            <a:endParaRPr lang="en-US" sz="15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4"/>
          <a:stretch>
            <a:fillRect/>
          </a:stretch>
        </p:blipFill>
        <p:spPr>
          <a:xfrm>
            <a:off x="0" y="502732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Industry Is Writing Papers About It, Too</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spTree>
    <p:extLst>
      <p:ext uri="{BB962C8B-B14F-4D97-AF65-F5344CB8AC3E}">
        <p14:creationId xmlns:p14="http://schemas.microsoft.com/office/powerpoint/2010/main" val="1119995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Call for Intelligent Memory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pic>
        <p:nvPicPr>
          <p:cNvPr id="8" name="Picture 7"/>
          <p:cNvPicPr>
            <a:picLocks noChangeAspect="1"/>
          </p:cNvPicPr>
          <p:nvPr/>
        </p:nvPicPr>
        <p:blipFill>
          <a:blip r:embed="rId3"/>
          <a:stretch>
            <a:fillRect/>
          </a:stretch>
        </p:blipFill>
        <p:spPr>
          <a:xfrm>
            <a:off x="0" y="2204864"/>
            <a:ext cx="9144000" cy="3045377"/>
          </a:xfrm>
          <a:prstGeom prst="rect">
            <a:avLst/>
          </a:prstGeom>
        </p:spPr>
      </p:pic>
    </p:spTree>
    <p:extLst>
      <p:ext uri="{BB962C8B-B14F-4D97-AF65-F5344CB8AC3E}">
        <p14:creationId xmlns:p14="http://schemas.microsoft.com/office/powerpoint/2010/main" val="1064891533"/>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Another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08721"/>
            <a:ext cx="8610600" cy="5339680"/>
          </a:xfrm>
        </p:spPr>
        <p:txBody>
          <a:bodyPr/>
          <a:lstStyle/>
          <a:p>
            <a:r>
              <a:rPr lang="en-US" sz="1700" dirty="0"/>
              <a:t>Minesh Patel, Geraldo F. de Oliveira Jr.,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"HARP: Practically and Effectively Identifying Uncorrectable Errors in Memory Chips That Use On-Die Error-Correcting Codes"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(20 minutes)]</a:t>
            </a:r>
            <a:br>
              <a:rPr lang="en-US" sz="1700" dirty="0"/>
            </a:br>
            <a:r>
              <a:rPr lang="en-US" sz="1700" dirty="0"/>
              <a:t>[</a:t>
            </a:r>
            <a:r>
              <a:rPr lang="en-US" sz="1700" dirty="0">
                <a:hlinkClick r:id="rId11"/>
              </a:rPr>
              <a:t>Lightning Talk Video</a:t>
            </a:r>
            <a:r>
              <a:rPr lang="en-US" sz="1700" dirty="0"/>
              <a:t> (1.5 minutes)]</a:t>
            </a:r>
            <a:br>
              <a:rPr lang="en-US" sz="1700" dirty="0"/>
            </a:br>
            <a:r>
              <a:rPr lang="en-US" sz="1700" dirty="0"/>
              <a:t>[</a:t>
            </a:r>
            <a:r>
              <a:rPr lang="en-US" sz="1700" dirty="0">
                <a:hlinkClick r:id="rId12"/>
              </a:rPr>
              <a:t>HARP Source Code (Officially Artifact Evaluated with All Badges)</a:t>
            </a:r>
            <a:r>
              <a:rPr lang="en-US" sz="1700" dirty="0"/>
              <a:t>]</a:t>
            </a:r>
            <a:br>
              <a:rPr lang="en-US" sz="1700" dirty="0"/>
            </a:br>
            <a:endParaRPr lang="en-US" sz="17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05D8B64E-794F-4F4B-9AF2-3651B2BA0DEB}"/>
              </a:ext>
            </a:extLst>
          </p:cNvPr>
          <p:cNvPicPr>
            <a:picLocks noChangeAspect="1"/>
          </p:cNvPicPr>
          <p:nvPr/>
        </p:nvPicPr>
        <p:blipFill>
          <a:blip r:embed="rId13"/>
          <a:stretch>
            <a:fillRect/>
          </a:stretch>
        </p:blipFill>
        <p:spPr>
          <a:xfrm>
            <a:off x="329732" y="4021220"/>
            <a:ext cx="8325048" cy="2795541"/>
          </a:xfrm>
          <a:prstGeom prst="rect">
            <a:avLst/>
          </a:prstGeom>
        </p:spPr>
      </p:pic>
    </p:spTree>
    <p:extLst>
      <p:ext uri="{BB962C8B-B14F-4D97-AF65-F5344CB8AC3E}">
        <p14:creationId xmlns:p14="http://schemas.microsoft.com/office/powerpoint/2010/main" val="1768082431"/>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89403648"/>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2879967634"/>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251479"/>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94625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a:t>
            </a:r>
          </a:p>
        </p:txBody>
      </p:sp>
      <p:sp>
        <p:nvSpPr>
          <p:cNvPr id="3" name="Content Placeholder 2"/>
          <p:cNvSpPr>
            <a:spLocks noGrp="1"/>
          </p:cNvSpPr>
          <p:nvPr>
            <p:ph idx="1"/>
          </p:nvPr>
        </p:nvSpPr>
        <p:spPr>
          <a:xfrm>
            <a:off x="0" y="1268760"/>
            <a:ext cx="9144000" cy="2376264"/>
          </a:xfrm>
        </p:spPr>
        <p:txBody>
          <a:bodyPr/>
          <a:lstStyle/>
          <a:p>
            <a:pPr marL="0" indent="0" algn="ctr">
              <a:buNone/>
            </a:pPr>
            <a:r>
              <a:rPr lang="en-US" sz="6400" dirty="0">
                <a:solidFill>
                  <a:srgbClr val="0000FF"/>
                </a:solidFill>
              </a:rPr>
              <a:t>Intelligent </a:t>
            </a:r>
          </a:p>
          <a:p>
            <a:pPr marL="0" indent="0" algn="ctr">
              <a:buNone/>
            </a:pPr>
            <a:r>
              <a:rPr lang="en-US" sz="6400" dirty="0">
                <a:solidFill>
                  <a:srgbClr val="0000FF"/>
                </a:solidFill>
              </a:rPr>
              <a:t>Memory Controllers</a:t>
            </a:r>
          </a:p>
          <a:p>
            <a:pPr marL="0" indent="0" algn="ctr">
              <a:buNone/>
            </a:pPr>
            <a:r>
              <a:rPr lang="en-US" sz="6400" dirty="0">
                <a:solidFill>
                  <a:srgbClr val="FF0000"/>
                </a:solidFill>
              </a:rPr>
              <a:t>Can Avoid Many Failures</a:t>
            </a:r>
          </a:p>
          <a:p>
            <a:pPr marL="0" indent="0" algn="ctr">
              <a:buNone/>
            </a:pPr>
            <a:r>
              <a:rPr lang="en-US" sz="6400" dirty="0">
                <a:solidFill>
                  <a:srgbClr val="FF0000"/>
                </a:solidFill>
              </a:rPr>
              <a:t>&amp; Enable Better Scaling</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90076480"/>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a:p>
            <a:r>
              <a:rPr lang="en-US" b="1" dirty="0">
                <a:solidFill>
                  <a:srgbClr val="FF0000"/>
                </a:solidFill>
              </a:rPr>
              <a:t>Pull from Systems and Applications</a:t>
            </a:r>
          </a:p>
          <a:p>
            <a:pPr lvl="1"/>
            <a:r>
              <a:rPr lang="en-US" dirty="0">
                <a:solidFill>
                  <a:srgbClr val="0000FF"/>
                </a:solidFill>
              </a:rPr>
              <a:t>Data access is the major system and application bottleneck</a:t>
            </a:r>
          </a:p>
          <a:p>
            <a:pPr lvl="1"/>
            <a:r>
              <a:rPr lang="en-US" dirty="0">
                <a:solidFill>
                  <a:srgbClr val="0000FF"/>
                </a:solidFill>
              </a:rPr>
              <a:t>Systems are energy &amp; power limited</a:t>
            </a:r>
          </a:p>
          <a:p>
            <a:pPr lvl="1"/>
            <a:r>
              <a:rPr lang="en-US" dirty="0">
                <a:solidFill>
                  <a:srgbClr val="0000FF"/>
                </a:solidFill>
              </a:rPr>
              <a:t>Data movement much more energy-hungry than computation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091033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&amp; Application Trends</a:t>
            </a:r>
          </a:p>
        </p:txBody>
      </p:sp>
      <p:sp>
        <p:nvSpPr>
          <p:cNvPr id="3" name="Content Placeholder 2"/>
          <p:cNvSpPr>
            <a:spLocks noGrp="1"/>
          </p:cNvSpPr>
          <p:nvPr>
            <p:ph idx="1"/>
          </p:nvPr>
        </p:nvSpPr>
        <p:spPr>
          <a:xfrm>
            <a:off x="228600" y="1403629"/>
            <a:ext cx="8610600" cy="5193723"/>
          </a:xfrm>
        </p:spPr>
        <p:txBody>
          <a:bodyPr/>
          <a:lstStyle/>
          <a:p>
            <a:pPr marL="0" indent="0">
              <a:buNone/>
            </a:pPr>
            <a:r>
              <a:rPr lang="en-US" sz="3200" dirty="0">
                <a:solidFill>
                  <a:srgbClr val="0000FF"/>
                </a:solidFill>
              </a:rPr>
              <a:t>1. Data access is the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72823029"/>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21836005"/>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5449169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179512" y="1412776"/>
            <a:ext cx="8712968"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a:p>
            <a:pPr marL="0" indent="0" algn="ctr">
              <a:buNone/>
            </a:pPr>
            <a:r>
              <a:rPr lang="en-US" sz="6400" dirty="0"/>
              <a:t>(All at the Same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56635961"/>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23284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879978655"/>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772862399"/>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4197391332"/>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29C9-C5BC-B34A-B25A-0F6966BBE6B6}"/>
              </a:ext>
            </a:extLst>
          </p:cNvPr>
          <p:cNvSpPr>
            <a:spLocks noGrp="1"/>
          </p:cNvSpPr>
          <p:nvPr>
            <p:ph type="title"/>
          </p:nvPr>
        </p:nvSpPr>
        <p:spPr/>
        <p:txBody>
          <a:bodyPr/>
          <a:lstStyle/>
          <a:p>
            <a:r>
              <a:rPr lang="en-US" sz="4400" dirty="0">
                <a:solidFill>
                  <a:srgbClr val="1A5712"/>
                </a:solidFill>
              </a:rPr>
              <a:t>It</a:t>
            </a:r>
            <a:r>
              <a:rPr lang="fr-FR" sz="4400" dirty="0">
                <a:solidFill>
                  <a:srgbClr val="1A5712"/>
                </a:solidFill>
              </a:rPr>
              <a:t>’</a:t>
            </a:r>
            <a:r>
              <a:rPr lang="en-US" sz="4400" dirty="0">
                <a:solidFill>
                  <a:srgbClr val="1A5712"/>
                </a:solidFill>
              </a:rPr>
              <a:t>s the Memory, Stupid!</a:t>
            </a:r>
          </a:p>
        </p:txBody>
      </p:sp>
      <p:sp>
        <p:nvSpPr>
          <p:cNvPr id="3" name="Content Placeholder 2">
            <a:extLst>
              <a:ext uri="{FF2B5EF4-FFF2-40B4-BE49-F238E27FC236}">
                <a16:creationId xmlns:a16="http://schemas.microsoft.com/office/drawing/2014/main" id="{E795C7EF-C03C-8C4A-8FAD-799B8EE3A4AE}"/>
              </a:ext>
            </a:extLst>
          </p:cNvPr>
          <p:cNvSpPr>
            <a:spLocks noGrp="1"/>
          </p:cNvSpPr>
          <p:nvPr>
            <p:ph idx="1"/>
          </p:nvPr>
        </p:nvSpPr>
        <p:spPr>
          <a:xfrm>
            <a:off x="228600" y="997529"/>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a:p>
            <a:endParaRPr lang="en-US" dirty="0"/>
          </a:p>
        </p:txBody>
      </p:sp>
      <p:sp>
        <p:nvSpPr>
          <p:cNvPr id="4" name="Slide Number Placeholder 3">
            <a:extLst>
              <a:ext uri="{FF2B5EF4-FFF2-40B4-BE49-F238E27FC236}">
                <a16:creationId xmlns:a16="http://schemas.microsoft.com/office/drawing/2014/main" id="{A72E6E78-3DDD-9C4C-A5E7-9CE593547FDF}"/>
              </a:ext>
            </a:extLst>
          </p:cNvPr>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791728D2-2746-8246-9859-889F4D12822D}"/>
              </a:ext>
            </a:extLst>
          </p:cNvPr>
          <p:cNvPicPr>
            <a:picLocks noChangeAspect="1"/>
          </p:cNvPicPr>
          <p:nvPr/>
        </p:nvPicPr>
        <p:blipFill>
          <a:blip r:embed="rId2"/>
          <a:stretch>
            <a:fillRect/>
          </a:stretch>
        </p:blipFill>
        <p:spPr>
          <a:xfrm>
            <a:off x="1511424" y="1767874"/>
            <a:ext cx="5868888" cy="3173294"/>
          </a:xfrm>
          <a:prstGeom prst="rect">
            <a:avLst/>
          </a:prstGeom>
        </p:spPr>
      </p:pic>
      <p:sp>
        <p:nvSpPr>
          <p:cNvPr id="6" name="TextBox 5">
            <a:extLst>
              <a:ext uri="{FF2B5EF4-FFF2-40B4-BE49-F238E27FC236}">
                <a16:creationId xmlns:a16="http://schemas.microsoft.com/office/drawing/2014/main" id="{C4FFB468-0E15-E34B-ABDB-0D1808EAC96F}"/>
              </a:ext>
            </a:extLst>
          </p:cNvPr>
          <p:cNvSpPr txBox="1"/>
          <p:nvPr/>
        </p:nvSpPr>
        <p:spPr>
          <a:xfrm>
            <a:off x="1699751" y="6516415"/>
            <a:ext cx="53436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http://cva.stanford.edu/classes/cs99s/papers/architects_look_to_future.pdf</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5EC73D8-45B5-DC76-9AD1-050AF0ACB06D}"/>
              </a:ext>
            </a:extLst>
          </p:cNvPr>
          <p:cNvPicPr>
            <a:picLocks noChangeAspect="1"/>
          </p:cNvPicPr>
          <p:nvPr/>
        </p:nvPicPr>
        <p:blipFill>
          <a:blip r:embed="rId4"/>
          <a:stretch>
            <a:fillRect/>
          </a:stretch>
        </p:blipFill>
        <p:spPr>
          <a:xfrm>
            <a:off x="1362832" y="5445028"/>
            <a:ext cx="6017480" cy="861660"/>
          </a:xfrm>
          <a:prstGeom prst="rect">
            <a:avLst/>
          </a:prstGeom>
        </p:spPr>
      </p:pic>
    </p:spTree>
    <p:extLst>
      <p:ext uri="{BB962C8B-B14F-4D97-AF65-F5344CB8AC3E}">
        <p14:creationId xmlns:p14="http://schemas.microsoft.com/office/powerpoint/2010/main" val="2122929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a:t>
            </a:r>
          </a:p>
        </p:txBody>
      </p:sp>
      <p:pic>
        <p:nvPicPr>
          <p:cNvPr id="10" name="Picture 9"/>
          <p:cNvPicPr>
            <a:picLocks noChangeAspect="1"/>
          </p:cNvPicPr>
          <p:nvPr/>
        </p:nvPicPr>
        <p:blipFill>
          <a:blip r:embed="rId2"/>
          <a:stretch>
            <a:fillRect/>
          </a:stretch>
        </p:blipFill>
        <p:spPr>
          <a:xfrm>
            <a:off x="203200" y="1268760"/>
            <a:ext cx="8724900" cy="4775200"/>
          </a:xfrm>
          <a:prstGeom prst="rect">
            <a:avLst/>
          </a:prstGeom>
        </p:spPr>
      </p:pic>
      <p:sp>
        <p:nvSpPr>
          <p:cNvPr id="6" name="AutoShape 25"/>
          <p:cNvSpPr>
            <a:spLocks noChangeArrowheads="1"/>
          </p:cNvSpPr>
          <p:nvPr/>
        </p:nvSpPr>
        <p:spPr bwMode="auto">
          <a:xfrm>
            <a:off x="2123728" y="321297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spTree>
    <p:extLst>
      <p:ext uri="{BB962C8B-B14F-4D97-AF65-F5344CB8AC3E}">
        <p14:creationId xmlns:p14="http://schemas.microsoft.com/office/powerpoint/2010/main" val="70247596"/>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3298148118"/>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All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167686934"/>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10" name="TextBox 9">
            <a:extLst>
              <a:ext uri="{FF2B5EF4-FFF2-40B4-BE49-F238E27FC236}">
                <a16:creationId xmlns:a16="http://schemas.microsoft.com/office/drawing/2014/main" id="{6CFFCC99-3452-BA49-AB68-C679680D9811}"/>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2706181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The Energy Perspective</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208220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695855351"/>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97128948"/>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157192"/>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2734386006"/>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3460921291"/>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solidFill>
                  <a:srgbClr val="0432FF"/>
                </a:solidFill>
              </a:rPr>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3897160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9" name="TextBox 8">
            <a:extLst>
              <a:ext uri="{FF2B5EF4-FFF2-40B4-BE49-F238E27FC236}">
                <a16:creationId xmlns:a16="http://schemas.microsoft.com/office/drawing/2014/main" id="{AD8786B6-2FA5-F746-BEAB-9E9E6CF3FEAC}"/>
              </a:ext>
            </a:extLst>
          </p:cNvPr>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754386207"/>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529058262"/>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63491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343400"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a:t>
            </a:r>
            <a:r>
              <a:rPr lang="en-US" sz="1400" b="1" dirty="0"/>
              <a:t>Bachelor’s/Master’s </a:t>
            </a:r>
            <a:r>
              <a:rPr lang="en-US" sz="1400" dirty="0"/>
              <a:t>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991400881"/>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2849959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Approach 1: Processing Using Memory</a:t>
            </a:r>
          </a:p>
        </p:txBody>
      </p:sp>
      <p:sp>
        <p:nvSpPr>
          <p:cNvPr id="3" name="Content Placeholder 2"/>
          <p:cNvSpPr>
            <a:spLocks noGrp="1"/>
          </p:cNvSpPr>
          <p:nvPr>
            <p:ph idx="1"/>
          </p:nvPr>
        </p:nvSpPr>
        <p:spPr>
          <a:xfrm>
            <a:off x="0" y="969640"/>
            <a:ext cx="9144000" cy="5123656"/>
          </a:xfrm>
        </p:spPr>
        <p:txBody>
          <a:bodyPr/>
          <a:lstStyle/>
          <a:p>
            <a:r>
              <a:rPr lang="en-US" dirty="0"/>
              <a:t>Take advantage of operational principles of memory to perform </a:t>
            </a:r>
            <a:r>
              <a:rPr lang="en-US" dirty="0">
                <a:solidFill>
                  <a:srgbClr val="0000FF"/>
                </a:solidFill>
              </a:rPr>
              <a:t>bulk data movement and computation in memory</a:t>
            </a:r>
            <a:endParaRPr lang="en-US" dirty="0"/>
          </a:p>
          <a:p>
            <a:pPr lvl="1"/>
            <a:r>
              <a:rPr lang="en-US" dirty="0"/>
              <a:t>Can </a:t>
            </a:r>
            <a:r>
              <a:rPr lang="en-US" dirty="0">
                <a:solidFill>
                  <a:srgbClr val="FF0000"/>
                </a:solidFill>
              </a:rPr>
              <a:t>exploit internal connectivity </a:t>
            </a:r>
            <a:r>
              <a:rPr lang="en-US" dirty="0"/>
              <a:t>to move data</a:t>
            </a:r>
          </a:p>
          <a:p>
            <a:pPr lvl="1"/>
            <a:r>
              <a:rPr lang="en-US" dirty="0"/>
              <a:t>Can </a:t>
            </a:r>
            <a:r>
              <a:rPr lang="en-US" dirty="0">
                <a:solidFill>
                  <a:srgbClr val="FF0000"/>
                </a:solidFill>
              </a:rPr>
              <a:t>exploit analog computation capability</a:t>
            </a:r>
          </a:p>
          <a:p>
            <a:pPr lvl="1"/>
            <a:r>
              <a:rPr lang="en-US" dirty="0"/>
              <a:t>…</a:t>
            </a:r>
          </a:p>
          <a:p>
            <a:pPr lvl="1"/>
            <a:endParaRPr lang="en-US" dirty="0"/>
          </a:p>
          <a:p>
            <a:r>
              <a:rPr lang="en-US" dirty="0"/>
              <a:t>Examples: </a:t>
            </a:r>
            <a:r>
              <a:rPr lang="en-US" dirty="0" err="1"/>
              <a:t>RowClone</a:t>
            </a:r>
            <a:r>
              <a:rPr lang="en-US" dirty="0"/>
              <a:t>, In-DRAM AND/OR, Gather/Scatter DRAM</a:t>
            </a:r>
          </a:p>
          <a:p>
            <a:pPr lvl="1"/>
            <a:r>
              <a:rPr lang="en-US" altLang="ja-JP" sz="1800" dirty="0">
                <a:solidFill>
                  <a:srgbClr val="0000FF"/>
                </a:solidFill>
                <a:latin typeface="Tahoma" charset="0"/>
                <a:ea typeface="ＭＳ Ｐゴシック"/>
                <a:hlinkClick r:id="rId2"/>
              </a:rPr>
              <a:t>RowClone: Fast and Efficient In-DRAM Copy and Initialization of Bulk Data</a:t>
            </a:r>
            <a:r>
              <a:rPr lang="en-US" altLang="ja-JP" sz="1800" dirty="0">
                <a:solidFill>
                  <a:srgbClr val="000000"/>
                </a:solidFill>
                <a:latin typeface="Tahoma" charset="0"/>
                <a:ea typeface="ＭＳ Ｐゴシック"/>
              </a:rPr>
              <a:t> (</a:t>
            </a:r>
            <a:r>
              <a:rPr lang="en-US" altLang="ja-JP" sz="1800" dirty="0">
                <a:solidFill>
                  <a:srgbClr val="0000FF"/>
                </a:solidFill>
                <a:latin typeface="Tahoma" charset="0"/>
                <a:ea typeface="ＭＳ Ｐゴシック"/>
              </a:rPr>
              <a:t>Seshadri et al., MICRO 2013</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solidFill>
                  <a:srgbClr val="0000FF"/>
                </a:solidFill>
                <a:hlinkClick r:id="rId3"/>
              </a:rPr>
              <a:t>Fast Bulk Bitwise AND and OR in DRAM</a:t>
            </a:r>
            <a:r>
              <a:rPr lang="en-US" sz="1800" dirty="0"/>
              <a:t> (</a:t>
            </a:r>
            <a:r>
              <a:rPr lang="en-US" sz="1800" dirty="0">
                <a:solidFill>
                  <a:srgbClr val="0000FF"/>
                </a:solidFill>
              </a:rPr>
              <a:t>Seshadri et al., IEEE CAL 2015</a:t>
            </a:r>
            <a:r>
              <a:rPr lang="en-US" sz="1800" dirty="0"/>
              <a:t>)</a:t>
            </a:r>
          </a:p>
          <a:p>
            <a:pPr lvl="1"/>
            <a:r>
              <a:rPr lang="en-US" sz="1800" dirty="0">
                <a:hlinkClick r:id="rId4"/>
              </a:rPr>
              <a:t>Gather-Scatter DRAM: In-DRAM Address Translation to Improve the Spatial Locality of Non-unit Strided Accesses</a:t>
            </a:r>
            <a:r>
              <a:rPr lang="en-US" sz="1800" dirty="0"/>
              <a:t> </a:t>
            </a:r>
            <a:r>
              <a:rPr lang="en-US" altLang="ja-JP" sz="1800" dirty="0">
                <a:solidFill>
                  <a:srgbClr val="000000"/>
                </a:solidFill>
                <a:latin typeface="Tahoma" charset="0"/>
                <a:ea typeface="ＭＳ Ｐゴシック"/>
              </a:rPr>
              <a:t>(</a:t>
            </a:r>
            <a:r>
              <a:rPr lang="en-US" altLang="ja-JP" sz="1800" dirty="0" err="1">
                <a:solidFill>
                  <a:srgbClr val="0000FF"/>
                </a:solidFill>
                <a:latin typeface="Tahoma" charset="0"/>
                <a:ea typeface="ＭＳ Ｐゴシック"/>
              </a:rPr>
              <a:t>Seshadri</a:t>
            </a:r>
            <a:r>
              <a:rPr lang="en-US" altLang="ja-JP" sz="1800" dirty="0">
                <a:solidFill>
                  <a:srgbClr val="0000FF"/>
                </a:solidFill>
                <a:latin typeface="Tahoma" charset="0"/>
                <a:ea typeface="ＭＳ Ｐゴシック"/>
              </a:rPr>
              <a:t> et al., MICRO 2015</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hlinkClick r:id="rId5"/>
              </a:rPr>
              <a:t>"Ambit: In-Memory Accelerator for Bulk Bitwise Operations Using Commodity DRAM Technology”</a:t>
            </a:r>
            <a:r>
              <a:rPr lang="en-US" sz="1800" dirty="0"/>
              <a:t> </a:t>
            </a:r>
            <a:r>
              <a:rPr lang="en-US" altLang="ja-JP" sz="1800" dirty="0">
                <a:solidFill>
                  <a:srgbClr val="000000"/>
                </a:solidFill>
                <a:latin typeface="Tahoma" charset="0"/>
                <a:ea typeface="ＭＳ Ｐゴシック"/>
              </a:rPr>
              <a:t>(</a:t>
            </a:r>
            <a:r>
              <a:rPr lang="en-US" altLang="ja-JP" sz="1800" dirty="0">
                <a:solidFill>
                  <a:srgbClr val="0000FF"/>
                </a:solidFill>
                <a:latin typeface="Tahoma" charset="0"/>
                <a:ea typeface="ＭＳ Ｐゴシック"/>
              </a:rPr>
              <a:t>Seshadri et al., MICRO 2017</a:t>
            </a:r>
            <a:r>
              <a:rPr lang="en-US" altLang="ja-JP" sz="1800" dirty="0">
                <a:solidFill>
                  <a:srgbClr val="000000"/>
                </a:solidFill>
                <a:latin typeface="Tahoma" charset="0"/>
                <a:ea typeface="ＭＳ Ｐゴシック"/>
              </a:rPr>
              <a:t>)</a:t>
            </a:r>
            <a:endParaRPr lang="en-US" sz="1800" dirty="0">
              <a:solidFill>
                <a:srgbClr val="000000"/>
              </a:solidFill>
            </a:endParaRPr>
          </a:p>
          <a:p>
            <a:pPr lvl="1"/>
            <a:endParaRPr lang="en-US" sz="1800" dirty="0"/>
          </a:p>
          <a:p>
            <a:pPr lvl="1"/>
            <a:endParaRPr lang="en-US" dirty="0"/>
          </a:p>
          <a:p>
            <a:pPr lvl="2"/>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845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8774994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8269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1779970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8234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54626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473-7E21-7436-74E0-F287D60C1EE3}"/>
              </a:ext>
            </a:extLst>
          </p:cNvPr>
          <p:cNvSpPr>
            <a:spLocks noGrp="1"/>
          </p:cNvSpPr>
          <p:nvPr>
            <p:ph type="title"/>
          </p:nvPr>
        </p:nvSpPr>
        <p:spPr/>
        <p:txBody>
          <a:bodyPr/>
          <a:lstStyle/>
          <a:p>
            <a:r>
              <a:rPr lang="en-US" dirty="0" err="1"/>
              <a:t>RowClone</a:t>
            </a:r>
            <a:r>
              <a:rPr lang="en-US" dirty="0"/>
              <a:t> in Off-the-Shelf DRAM Chips</a:t>
            </a:r>
          </a:p>
        </p:txBody>
      </p:sp>
      <p:sp>
        <p:nvSpPr>
          <p:cNvPr id="3" name="Content Placeholder 2">
            <a:extLst>
              <a:ext uri="{FF2B5EF4-FFF2-40B4-BE49-F238E27FC236}">
                <a16:creationId xmlns:a16="http://schemas.microsoft.com/office/drawing/2014/main" id="{7A7D763B-460D-5047-4208-B36908168001}"/>
              </a:ext>
            </a:extLst>
          </p:cNvPr>
          <p:cNvSpPr>
            <a:spLocks noGrp="1"/>
          </p:cNvSpPr>
          <p:nvPr>
            <p:ph idx="1"/>
          </p:nvPr>
        </p:nvSpPr>
        <p:spPr>
          <a:xfrm>
            <a:off x="228600" y="1259613"/>
            <a:ext cx="8610600" cy="5193723"/>
          </a:xfrm>
        </p:spPr>
        <p:txBody>
          <a:bodyPr/>
          <a:lstStyle/>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endParaRPr lang="en-US" dirty="0"/>
          </a:p>
        </p:txBody>
      </p:sp>
      <p:sp>
        <p:nvSpPr>
          <p:cNvPr id="4" name="Slide Number Placeholder 3">
            <a:extLst>
              <a:ext uri="{FF2B5EF4-FFF2-40B4-BE49-F238E27FC236}">
                <a16:creationId xmlns:a16="http://schemas.microsoft.com/office/drawing/2014/main" id="{3C325695-C676-E649-2556-7B4EBA3C429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9B549C4D-0B83-D49C-F0C2-209B18BDE865}"/>
              </a:ext>
            </a:extLst>
          </p:cNvPr>
          <p:cNvPicPr>
            <a:picLocks noChangeAspect="1"/>
          </p:cNvPicPr>
          <p:nvPr/>
        </p:nvPicPr>
        <p:blipFill>
          <a:blip r:embed="rId2"/>
          <a:stretch>
            <a:fillRect/>
          </a:stretch>
        </p:blipFill>
        <p:spPr>
          <a:xfrm>
            <a:off x="104254" y="2780928"/>
            <a:ext cx="9004250" cy="1856690"/>
          </a:xfrm>
          <a:prstGeom prst="rect">
            <a:avLst/>
          </a:prstGeom>
        </p:spPr>
      </p:pic>
      <p:sp>
        <p:nvSpPr>
          <p:cNvPr id="6" name="TextBox 5">
            <a:extLst>
              <a:ext uri="{FF2B5EF4-FFF2-40B4-BE49-F238E27FC236}">
                <a16:creationId xmlns:a16="http://schemas.microsoft.com/office/drawing/2014/main" id="{5AB4E02B-07B2-089A-22A9-BFD691DD9A68}"/>
              </a:ext>
            </a:extLst>
          </p:cNvPr>
          <p:cNvSpPr txBox="1"/>
          <p:nvPr/>
        </p:nvSpPr>
        <p:spPr>
          <a:xfrm>
            <a:off x="1966210" y="6453336"/>
            <a:ext cx="513538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hlinkClick r:id="rId3"/>
              </a:rPr>
              <a:t>https://parallel.princeton.edu/papers/micro19-gao.pdf</a:t>
            </a:r>
            <a:r>
              <a:rPr kumimoji="0" lang="en-US" sz="16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500444770"/>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2117094722"/>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1721868947"/>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3825696110"/>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81321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sz="3400" dirty="0"/>
              <a:t>Lecture on </a:t>
            </a:r>
            <a:r>
              <a:rPr lang="en-US" sz="3400" dirty="0" err="1"/>
              <a:t>RowClone</a:t>
            </a:r>
            <a:r>
              <a:rPr lang="en-US" sz="3400" dirty="0"/>
              <a:t> &amp; Processing using DRAM</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BBC5F87A-7D79-2748-8FC3-ED1DCFBCB44E}"/>
              </a:ext>
            </a:extLst>
          </p:cNvPr>
          <p:cNvSpPr txBox="1"/>
          <p:nvPr/>
        </p:nvSpPr>
        <p:spPr>
          <a:xfrm>
            <a:off x="755576" y="6534219"/>
            <a:ext cx="764093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https://www.youtube.com/watch?v=n6Pwg1qax_E&amp;list=PL5Q2soXY2Zi_7UBNmC9B8Yr5JSwTG9yH4&amp;index=4</a:t>
            </a:r>
            <a:r>
              <a:rPr kumimoji="0" lang="en-US" sz="1200" b="0" i="0" u="none" strike="noStrike" kern="1200" cap="none" spc="0" normalizeH="0" baseline="0" noProof="0" dirty="0">
                <a:ln>
                  <a:noFill/>
                </a:ln>
                <a:solidFill>
                  <a:srgbClr val="0432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04380BC8-733F-0B4F-B4D8-051CFB4C5038}"/>
              </a:ext>
            </a:extLst>
          </p:cNvPr>
          <p:cNvPicPr>
            <a:picLocks noChangeAspect="1"/>
          </p:cNvPicPr>
          <p:nvPr/>
        </p:nvPicPr>
        <p:blipFill>
          <a:blip r:embed="rId3"/>
          <a:stretch>
            <a:fillRect/>
          </a:stretch>
        </p:blipFill>
        <p:spPr>
          <a:xfrm>
            <a:off x="586780" y="928971"/>
            <a:ext cx="7848872" cy="5497264"/>
          </a:xfrm>
          <a:prstGeom prst="rect">
            <a:avLst/>
          </a:prstGeom>
        </p:spPr>
      </p:pic>
    </p:spTree>
    <p:extLst>
      <p:ext uri="{BB962C8B-B14F-4D97-AF65-F5344CB8AC3E}">
        <p14:creationId xmlns:p14="http://schemas.microsoft.com/office/powerpoint/2010/main" val="1590837180"/>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3213742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(Truly) In-Memory Computation	</a:t>
            </a:r>
          </a:p>
        </p:txBody>
      </p:sp>
      <p:sp>
        <p:nvSpPr>
          <p:cNvPr id="3" name="Content Placeholder 2"/>
          <p:cNvSpPr>
            <a:spLocks noGrp="1"/>
          </p:cNvSpPr>
          <p:nvPr>
            <p:ph idx="1"/>
          </p:nvPr>
        </p:nvSpPr>
        <p:spPr>
          <a:xfrm>
            <a:off x="228600" y="997527"/>
            <a:ext cx="8807896" cy="5193723"/>
          </a:xfrm>
        </p:spPr>
        <p:txBody>
          <a:bodyPr/>
          <a:lstStyle/>
          <a:p>
            <a:r>
              <a:rPr lang="en-US" dirty="0"/>
              <a:t>We can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5332089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450577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1655873725"/>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3618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4087564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69785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05270720"/>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10312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buNone/>
            </a:pPr>
            <a:r>
              <a:rPr lang="en-US" sz="3200" dirty="0"/>
              <a:t>Evaluated on:</a:t>
            </a:r>
            <a:endParaRPr lang="en-US" sz="800" dirty="0"/>
          </a:p>
          <a:p>
            <a:pPr lvl="1"/>
            <a:r>
              <a:rPr lang="en-US" dirty="0">
                <a:solidFill>
                  <a:schemeClr val="accent1">
                    <a:lumMod val="75000"/>
                  </a:schemeClr>
                </a:solidFill>
              </a:rPr>
              <a:t>16 complex in-DRAM operations</a:t>
            </a:r>
          </a:p>
          <a:p>
            <a:pPr lvl="1"/>
            <a:r>
              <a:rPr lang="en-US" dirty="0">
                <a:solidFill>
                  <a:schemeClr val="accent1">
                    <a:lumMod val="75000"/>
                  </a:schemeClr>
                </a:solidFill>
              </a:rPr>
              <a:t>7 commonly-used real-world applications</a:t>
            </a:r>
          </a:p>
          <a:p>
            <a:pPr lvl="1"/>
            <a:endParaRPr lang="en-US" sz="1000" dirty="0">
              <a:solidFill>
                <a:schemeClr val="accent1">
                  <a:lumMod val="75000"/>
                </a:schemeClr>
              </a:solidFill>
            </a:endParaRPr>
          </a:p>
          <a:p>
            <a:pPr marL="0" indent="0">
              <a:buNone/>
            </a:pPr>
            <a:r>
              <a:rPr lang="en-US" b="1" dirty="0"/>
              <a:t>SIMDRAM provides:</a:t>
            </a:r>
          </a:p>
          <a:p>
            <a:pPr marL="0" indent="0">
              <a:buNone/>
            </a:pPr>
            <a:endParaRPr lang="en-US" sz="800" b="1" dirty="0"/>
          </a:p>
          <a:p>
            <a:r>
              <a:rPr lang="en-US" b="1" dirty="0">
                <a:solidFill>
                  <a:schemeClr val="accent6">
                    <a:lumMod val="75000"/>
                  </a:schemeClr>
                </a:solidFill>
              </a:rPr>
              <a:t>88×</a:t>
            </a:r>
            <a:r>
              <a:rPr lang="en-US" dirty="0">
                <a:solidFill>
                  <a:schemeClr val="accent6">
                    <a:lumMod val="75000"/>
                  </a:schemeClr>
                </a:solidFill>
              </a:rPr>
              <a:t> </a:t>
            </a:r>
            <a:r>
              <a:rPr lang="en-US" dirty="0"/>
              <a:t>and </a:t>
            </a:r>
            <a:r>
              <a:rPr lang="en-US" b="1" dirty="0">
                <a:solidFill>
                  <a:schemeClr val="accent6">
                    <a:lumMod val="75000"/>
                  </a:schemeClr>
                </a:solidFill>
              </a:rPr>
              <a:t>5.8×</a:t>
            </a:r>
            <a:r>
              <a:rPr lang="en-US" dirty="0"/>
              <a:t> the </a:t>
            </a:r>
            <a:r>
              <a:rPr lang="en-US" b="1" dirty="0">
                <a:solidFill>
                  <a:schemeClr val="accent1">
                    <a:lumMod val="75000"/>
                  </a:schemeClr>
                </a:solidFill>
              </a:rPr>
              <a:t>throughput</a:t>
            </a:r>
            <a:r>
              <a:rPr lang="en-US" dirty="0"/>
              <a:t> of a </a:t>
            </a:r>
            <a:r>
              <a:rPr lang="en-US" b="1" dirty="0">
                <a:solidFill>
                  <a:srgbClr val="C00000"/>
                </a:solidFill>
              </a:rPr>
              <a:t>CPU</a:t>
            </a:r>
            <a:r>
              <a:rPr lang="en-US" dirty="0"/>
              <a:t> and a</a:t>
            </a:r>
            <a:r>
              <a:rPr lang="en-US" b="1" dirty="0">
                <a:solidFill>
                  <a:srgbClr val="C00000"/>
                </a:solidFill>
              </a:rPr>
              <a:t> high-end GPU</a:t>
            </a:r>
            <a:r>
              <a:rPr lang="en-US" dirty="0"/>
              <a:t>, respectively, over </a:t>
            </a:r>
            <a:r>
              <a:rPr lang="en-US" b="1" dirty="0"/>
              <a:t>16 operations</a:t>
            </a:r>
          </a:p>
          <a:p>
            <a:endParaRPr lang="en-US" sz="800" b="1" dirty="0"/>
          </a:p>
          <a:p>
            <a:r>
              <a:rPr lang="en-US" b="1" dirty="0">
                <a:solidFill>
                  <a:schemeClr val="accent6">
                    <a:lumMod val="75000"/>
                  </a:schemeClr>
                </a:solidFill>
              </a:rPr>
              <a:t>257×</a:t>
            </a:r>
            <a:r>
              <a:rPr lang="en-US" dirty="0">
                <a:solidFill>
                  <a:schemeClr val="accent6">
                    <a:lumMod val="75000"/>
                  </a:schemeClr>
                </a:solidFill>
              </a:rPr>
              <a:t> </a:t>
            </a:r>
            <a:r>
              <a:rPr lang="en-US" dirty="0"/>
              <a:t>and </a:t>
            </a:r>
            <a:r>
              <a:rPr lang="en-US" b="1" dirty="0">
                <a:solidFill>
                  <a:schemeClr val="accent6">
                    <a:lumMod val="75000"/>
                  </a:schemeClr>
                </a:solidFill>
              </a:rPr>
              <a:t>31× </a:t>
            </a:r>
            <a:r>
              <a:rPr lang="en-US" dirty="0"/>
              <a:t>the </a:t>
            </a:r>
            <a:r>
              <a:rPr lang="en-US" b="1" dirty="0">
                <a:solidFill>
                  <a:schemeClr val="accent1">
                    <a:lumMod val="75000"/>
                  </a:schemeClr>
                </a:solidFill>
              </a:rPr>
              <a:t>energy efficiency</a:t>
            </a:r>
            <a:r>
              <a:rPr lang="en-US" dirty="0">
                <a:solidFill>
                  <a:schemeClr val="accent1">
                    <a:lumMod val="75000"/>
                  </a:schemeClr>
                </a:solidFill>
              </a:rPr>
              <a:t> </a:t>
            </a:r>
            <a:r>
              <a:rPr lang="en-US" dirty="0"/>
              <a:t>of a </a:t>
            </a:r>
            <a:r>
              <a:rPr lang="en-US" b="1" dirty="0">
                <a:solidFill>
                  <a:srgbClr val="C00000"/>
                </a:solidFill>
              </a:rPr>
              <a:t>CPU</a:t>
            </a:r>
            <a:r>
              <a:rPr lang="en-US" dirty="0"/>
              <a:t> and a </a:t>
            </a:r>
            <a:r>
              <a:rPr lang="en-US" b="1" dirty="0">
                <a:solidFill>
                  <a:srgbClr val="C00000"/>
                </a:solidFill>
              </a:rPr>
              <a:t>high-end GPU</a:t>
            </a:r>
            <a:r>
              <a:rPr lang="en-US" dirty="0"/>
              <a:t>, respectively, over</a:t>
            </a:r>
            <a:r>
              <a:rPr lang="en-US" b="1" dirty="0"/>
              <a:t> 16 operations</a:t>
            </a:r>
          </a:p>
          <a:p>
            <a:endParaRPr lang="en-US" sz="800" b="1" dirty="0"/>
          </a:p>
          <a:p>
            <a:r>
              <a:rPr lang="en-US" b="1" dirty="0">
                <a:solidFill>
                  <a:schemeClr val="accent6">
                    <a:lumMod val="75000"/>
                  </a:schemeClr>
                </a:solidFill>
              </a:rPr>
              <a:t>21× </a:t>
            </a:r>
            <a:r>
              <a:rPr lang="en-US" dirty="0"/>
              <a:t>and </a:t>
            </a:r>
            <a:r>
              <a:rPr lang="en-US" b="1" dirty="0">
                <a:solidFill>
                  <a:schemeClr val="accent6">
                    <a:lumMod val="75000"/>
                  </a:schemeClr>
                </a:solidFill>
              </a:rPr>
              <a:t>2.1×</a:t>
            </a:r>
            <a:r>
              <a:rPr lang="en-US" dirty="0"/>
              <a:t> the </a:t>
            </a:r>
            <a:r>
              <a:rPr lang="en-US" b="1" dirty="0">
                <a:solidFill>
                  <a:schemeClr val="accent1">
                    <a:lumMod val="75000"/>
                  </a:schemeClr>
                </a:solidFill>
              </a:rPr>
              <a:t>performance</a:t>
            </a:r>
            <a:r>
              <a:rPr lang="en-US" dirty="0"/>
              <a:t> of a </a:t>
            </a:r>
            <a:r>
              <a:rPr lang="en-US" b="1" dirty="0">
                <a:solidFill>
                  <a:srgbClr val="C00000"/>
                </a:solidFill>
              </a:rPr>
              <a:t>CPU</a:t>
            </a:r>
            <a:r>
              <a:rPr lang="en-US" dirty="0"/>
              <a:t> an a </a:t>
            </a:r>
            <a:r>
              <a:rPr lang="en-US" b="1" dirty="0">
                <a:solidFill>
                  <a:srgbClr val="C00000"/>
                </a:solidFill>
              </a:rPr>
              <a:t>high-end GPU</a:t>
            </a:r>
            <a:r>
              <a:rPr lang="en-US" dirty="0"/>
              <a:t>, over </a:t>
            </a:r>
            <a:r>
              <a:rPr lang="en-US" b="1" dirty="0"/>
              <a:t>seven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356749620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5607528"/>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p:txBody>
          <a:bodyPr/>
          <a:lstStyle/>
          <a:p>
            <a:r>
              <a:rPr lang="en-US" dirty="0">
                <a:solidFill>
                  <a:srgbClr val="0432FF"/>
                </a:solidFill>
              </a:rPr>
              <a:t>Appears at MICRO 2022</a:t>
            </a:r>
          </a:p>
          <a:p>
            <a:endParaRPr lang="en-US" dirty="0"/>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2"/>
          <a:stretch>
            <a:fillRect/>
          </a:stretch>
        </p:blipFill>
        <p:spPr>
          <a:xfrm>
            <a:off x="-5751" y="2234979"/>
            <a:ext cx="9042247" cy="2778197"/>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64361531"/>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98824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554698021"/>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845282171"/>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25062805"/>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dirty="0">
                <a:solidFill>
                  <a:srgbClr val="0432FF"/>
                </a:solidFill>
              </a:rPr>
              <a:t>Appears at MICRO 2022</a:t>
            </a: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137</a:t>
            </a:fld>
            <a:endParaRPr lang="en-US">
              <a:solidFill>
                <a:srgbClr val="000000"/>
              </a:solidFill>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2"/>
          <a:stretch>
            <a:fillRect/>
          </a:stretch>
        </p:blipFill>
        <p:spPr>
          <a:xfrm>
            <a:off x="28004" y="2780928"/>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913872293"/>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DAC-13D7-7C42-A02F-3B3F2CF4A126}"/>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18D34E14-8BC1-B241-8615-904193121A72}"/>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493DC83-9774-E64A-AD3E-B41DC92FF4B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56861CCF-B625-514B-BA14-C39CE0147261}"/>
              </a:ext>
            </a:extLst>
          </p:cNvPr>
          <p:cNvPicPr>
            <a:picLocks noChangeAspect="1"/>
          </p:cNvPicPr>
          <p:nvPr/>
        </p:nvPicPr>
        <p:blipFill>
          <a:blip r:embed="rId2"/>
          <a:stretch>
            <a:fillRect/>
          </a:stretch>
        </p:blipFill>
        <p:spPr>
          <a:xfrm>
            <a:off x="317500" y="2279650"/>
            <a:ext cx="8509000" cy="2298700"/>
          </a:xfrm>
          <a:prstGeom prst="rect">
            <a:avLst/>
          </a:prstGeom>
        </p:spPr>
      </p:pic>
      <p:sp>
        <p:nvSpPr>
          <p:cNvPr id="6" name="TextBox 5">
            <a:extLst>
              <a:ext uri="{FF2B5EF4-FFF2-40B4-BE49-F238E27FC236}">
                <a16:creationId xmlns:a16="http://schemas.microsoft.com/office/drawing/2014/main" id="{899872E1-1869-F847-B999-C5D5CD7A1EF8}"/>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442951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DB5D-8E51-DE49-BF67-76B367638925}"/>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25124316-2830-484F-BB65-053ECB5D473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B1998BC-50E3-A146-8B25-8F1D0C5A86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FCAC06A0-367A-9249-B9DA-8CE5B70A7F3C}"/>
              </a:ext>
            </a:extLst>
          </p:cNvPr>
          <p:cNvPicPr>
            <a:picLocks noChangeAspect="1"/>
          </p:cNvPicPr>
          <p:nvPr/>
        </p:nvPicPr>
        <p:blipFill>
          <a:blip r:embed="rId2"/>
          <a:stretch>
            <a:fillRect/>
          </a:stretch>
        </p:blipFill>
        <p:spPr>
          <a:xfrm>
            <a:off x="1416050" y="1371600"/>
            <a:ext cx="6235700" cy="4648200"/>
          </a:xfrm>
          <a:prstGeom prst="rect">
            <a:avLst/>
          </a:prstGeom>
        </p:spPr>
      </p:pic>
      <p:sp>
        <p:nvSpPr>
          <p:cNvPr id="7" name="TextBox 6">
            <a:extLst>
              <a:ext uri="{FF2B5EF4-FFF2-40B4-BE49-F238E27FC236}">
                <a16:creationId xmlns:a16="http://schemas.microsoft.com/office/drawing/2014/main" id="{E558D438-FA01-7D4D-A047-88371973D689}"/>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74625895"/>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Crossbar Array Operations</a:t>
            </a:r>
          </a:p>
        </p:txBody>
      </p:sp>
      <p:sp>
        <p:nvSpPr>
          <p:cNvPr id="3" name="Content Placeholder 2"/>
          <p:cNvSpPr>
            <a:spLocks noGrp="1"/>
          </p:cNvSpPr>
          <p:nvPr>
            <p:ph idx="1"/>
          </p:nvPr>
        </p:nvSpPr>
        <p:spPr>
          <a:xfrm>
            <a:off x="228600" y="997527"/>
            <a:ext cx="8807896" cy="5193723"/>
          </a:xfrm>
        </p:spPr>
        <p:txBody>
          <a:bodyPr/>
          <a:lstStyle/>
          <a:p>
            <a:r>
              <a:rPr lang="en-US" dirty="0">
                <a:solidFill>
                  <a:srgbClr val="0000FF"/>
                </a:solidFill>
              </a:rPr>
              <a:t>Some emerging NVM technologies have crossbar array structure</a:t>
            </a:r>
            <a:endParaRPr lang="en-US" dirty="0"/>
          </a:p>
          <a:p>
            <a:pPr lvl="1"/>
            <a:r>
              <a:rPr lang="en-US" dirty="0"/>
              <a:t>Memristors, resistive RAM, phase change </a:t>
            </a:r>
            <a:r>
              <a:rPr lang="en-US" dirty="0" err="1"/>
              <a:t>mem</a:t>
            </a:r>
            <a:r>
              <a:rPr lang="en-US" dirty="0"/>
              <a:t>, STT-MRAM, </a:t>
            </a:r>
            <a:r>
              <a:rPr lang="is-IS" dirty="0"/>
              <a:t>…</a:t>
            </a:r>
            <a:endParaRPr lang="en-US" dirty="0"/>
          </a:p>
          <a:p>
            <a:pPr lvl="1"/>
            <a:endParaRPr lang="en-US" dirty="0">
              <a:solidFill>
                <a:srgbClr val="FF0000"/>
              </a:solidFill>
            </a:endParaRPr>
          </a:p>
          <a:p>
            <a:r>
              <a:rPr lang="en-US" dirty="0">
                <a:solidFill>
                  <a:srgbClr val="0432FF"/>
                </a:solidFill>
              </a:rPr>
              <a:t>Crossbar arrays can be used to perform dot product operations using “analog computation capability”</a:t>
            </a:r>
          </a:p>
          <a:p>
            <a:pPr lvl="1"/>
            <a:r>
              <a:rPr lang="en-US" dirty="0"/>
              <a:t>Can operate on multiple pieces of data </a:t>
            </a:r>
            <a:r>
              <a:rPr lang="en-US" dirty="0">
                <a:solidFill>
                  <a:srgbClr val="FF0000"/>
                </a:solidFill>
              </a:rPr>
              <a:t>using </a:t>
            </a:r>
            <a:r>
              <a:rPr lang="en-US" dirty="0" err="1">
                <a:solidFill>
                  <a:srgbClr val="FF0000"/>
                </a:solidFill>
              </a:rPr>
              <a:t>Kirchoff’s</a:t>
            </a:r>
            <a:r>
              <a:rPr lang="en-US" dirty="0">
                <a:solidFill>
                  <a:srgbClr val="FF0000"/>
                </a:solidFill>
              </a:rPr>
              <a:t> laws</a:t>
            </a:r>
          </a:p>
          <a:p>
            <a:pPr lvl="2"/>
            <a:r>
              <a:rPr lang="en-US" dirty="0" err="1">
                <a:solidFill>
                  <a:srgbClr val="FF0000"/>
                </a:solidFill>
              </a:rPr>
              <a:t>Bitline</a:t>
            </a:r>
            <a:r>
              <a:rPr lang="en-US" dirty="0">
                <a:solidFill>
                  <a:srgbClr val="FF0000"/>
                </a:solidFill>
              </a:rPr>
              <a:t> current is a sum of products of </a:t>
            </a:r>
            <a:r>
              <a:rPr lang="en-US" dirty="0" err="1">
                <a:solidFill>
                  <a:srgbClr val="FF0000"/>
                </a:solidFill>
              </a:rPr>
              <a:t>wordline</a:t>
            </a:r>
            <a:r>
              <a:rPr lang="en-US" dirty="0">
                <a:solidFill>
                  <a:srgbClr val="FF0000"/>
                </a:solidFill>
              </a:rPr>
              <a:t> V x (1 / cell R)</a:t>
            </a:r>
          </a:p>
          <a:p>
            <a:pPr lvl="1"/>
            <a:r>
              <a:rPr lang="en-US" dirty="0"/>
              <a:t>Computation is in analog domain inside the crossbar array</a:t>
            </a:r>
          </a:p>
          <a:p>
            <a:pPr lvl="1"/>
            <a:endParaRPr lang="en-US" dirty="0"/>
          </a:p>
          <a:p>
            <a:r>
              <a:rPr lang="en-US" dirty="0">
                <a:solidFill>
                  <a:srgbClr val="0432FF"/>
                </a:solidFill>
              </a:rPr>
              <a:t>Need peripheral circuitry for D</a:t>
            </a:r>
            <a:r>
              <a:rPr lang="en-US" dirty="0">
                <a:solidFill>
                  <a:srgbClr val="0432FF"/>
                </a:solidFill>
                <a:sym typeface="Wingdings" pitchFamily="2" charset="2"/>
              </a:rPr>
              <a:t></a:t>
            </a:r>
            <a:r>
              <a:rPr lang="en-US" dirty="0">
                <a:solidFill>
                  <a:srgbClr val="0432FF"/>
                </a:solidFill>
              </a:rPr>
              <a:t>A and A</a:t>
            </a:r>
            <a:r>
              <a:rPr lang="en-US" dirty="0">
                <a:solidFill>
                  <a:srgbClr val="0432FF"/>
                </a:solidFill>
                <a:sym typeface="Wingdings" pitchFamily="2" charset="2"/>
              </a:rPr>
              <a:t></a:t>
            </a:r>
            <a:r>
              <a:rPr lang="en-US" dirty="0">
                <a:solidFill>
                  <a:srgbClr val="0432FF"/>
                </a:solidFill>
              </a:rPr>
              <a:t>D conversion of inputs and outputs</a:t>
            </a:r>
          </a:p>
          <a:p>
            <a:endParaRPr lang="en-US"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20418624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6F65-BE06-1044-BE5A-1B92DB8E3773}"/>
              </a:ext>
            </a:extLst>
          </p:cNvPr>
          <p:cNvSpPr>
            <a:spLocks noGrp="1"/>
          </p:cNvSpPr>
          <p:nvPr>
            <p:ph type="title"/>
          </p:nvPr>
        </p:nvSpPr>
        <p:spPr/>
        <p:txBody>
          <a:bodyPr/>
          <a:lstStyle/>
          <a:p>
            <a:r>
              <a:rPr kumimoji="1" lang="en-US" altLang="zh-CN" dirty="0"/>
              <a:t>Aside: In-Memory Crossbar Computation</a:t>
            </a:r>
            <a:endParaRPr lang="en-US" dirty="0"/>
          </a:p>
        </p:txBody>
      </p:sp>
      <p:sp>
        <p:nvSpPr>
          <p:cNvPr id="3" name="Content Placeholder 2">
            <a:extLst>
              <a:ext uri="{FF2B5EF4-FFF2-40B4-BE49-F238E27FC236}">
                <a16:creationId xmlns:a16="http://schemas.microsoft.com/office/drawing/2014/main" id="{09935668-E7C4-0548-832A-CD81E1B23F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1E3A805-0324-414A-BB66-648A37998F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E5ABF115-D8A1-8847-91A0-EF451FA6F821}"/>
              </a:ext>
            </a:extLst>
          </p:cNvPr>
          <p:cNvPicPr>
            <a:picLocks noChangeAspect="1"/>
          </p:cNvPicPr>
          <p:nvPr/>
        </p:nvPicPr>
        <p:blipFill>
          <a:blip r:embed="rId3"/>
          <a:stretch>
            <a:fillRect/>
          </a:stretch>
        </p:blipFill>
        <p:spPr>
          <a:xfrm>
            <a:off x="647700" y="1176338"/>
            <a:ext cx="7772400" cy="5067300"/>
          </a:xfrm>
          <a:prstGeom prst="rect">
            <a:avLst/>
          </a:prstGeom>
        </p:spPr>
      </p:pic>
      <p:sp>
        <p:nvSpPr>
          <p:cNvPr id="6" name="TextBox 5">
            <a:extLst>
              <a:ext uri="{FF2B5EF4-FFF2-40B4-BE49-F238E27FC236}">
                <a16:creationId xmlns:a16="http://schemas.microsoft.com/office/drawing/2014/main" id="{CADCE9C7-9298-FE40-854C-0DB9A60FE840}"/>
              </a:ext>
            </a:extLst>
          </p:cNvPr>
          <p:cNvSpPr txBox="1"/>
          <p:nvPr/>
        </p:nvSpPr>
        <p:spPr>
          <a:xfrm>
            <a:off x="2362200" y="6396038"/>
            <a:ext cx="4818691" cy="492443"/>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000000"/>
                </a:solidFill>
                <a:effectLst/>
                <a:uLnTx/>
                <a:uFillTx/>
                <a:latin typeface="Arial" charset="0"/>
                <a:ea typeface="ＭＳ Ｐゴシック" charset="-128"/>
                <a:cs typeface="+mn-cs"/>
              </a:rPr>
              <a:t>Shafiee</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a:t>
            </a: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ISAAC: A Convolutional Neural Network Accelerator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with In-Situ Analog Arithmetic in Crossbars</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ISCA 2016.</a:t>
            </a:r>
          </a:p>
        </p:txBody>
      </p:sp>
    </p:spTree>
    <p:extLst>
      <p:ext uri="{BB962C8B-B14F-4D97-AF65-F5344CB8AC3E}">
        <p14:creationId xmlns:p14="http://schemas.microsoft.com/office/powerpoint/2010/main" val="2510586962"/>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a:t>Aside: In-Memory Crossbar Computation</a:t>
            </a:r>
            <a:endParaRPr kumimoji="1" lang="zh-CN" altLang="en-US" dirty="0"/>
          </a:p>
        </p:txBody>
      </p:sp>
      <p:pic>
        <p:nvPicPr>
          <p:cNvPr id="5" name="图片 4"/>
          <p:cNvPicPr>
            <a:picLocks noChangeAspect="1"/>
          </p:cNvPicPr>
          <p:nvPr/>
        </p:nvPicPr>
        <p:blipFill>
          <a:blip r:embed="rId4"/>
          <a:stretch>
            <a:fillRect/>
          </a:stretch>
        </p:blipFill>
        <p:spPr>
          <a:xfrm>
            <a:off x="7345" y="2936585"/>
            <a:ext cx="2394612" cy="987092"/>
          </a:xfrm>
          <a:prstGeom prst="rect">
            <a:avLst/>
          </a:prstGeom>
        </p:spPr>
      </p:pic>
      <p:pic>
        <p:nvPicPr>
          <p:cNvPr id="6" name="图片 5"/>
          <p:cNvPicPr>
            <a:picLocks noChangeAspect="1"/>
          </p:cNvPicPr>
          <p:nvPr/>
        </p:nvPicPr>
        <p:blipFill>
          <a:blip r:embed="rId5"/>
          <a:stretch>
            <a:fillRect/>
          </a:stretch>
        </p:blipFill>
        <p:spPr>
          <a:xfrm>
            <a:off x="2371448" y="3262277"/>
            <a:ext cx="399943" cy="399943"/>
          </a:xfrm>
          <a:prstGeom prst="rect">
            <a:avLst/>
          </a:prstGeom>
        </p:spPr>
      </p:pic>
      <p:pic>
        <p:nvPicPr>
          <p:cNvPr id="7" name="图片 6"/>
          <p:cNvPicPr>
            <a:picLocks noChangeAspect="1"/>
          </p:cNvPicPr>
          <p:nvPr/>
        </p:nvPicPr>
        <p:blipFill>
          <a:blip r:embed="rId6"/>
          <a:stretch>
            <a:fillRect/>
          </a:stretch>
        </p:blipFill>
        <p:spPr>
          <a:xfrm>
            <a:off x="3099405" y="2123305"/>
            <a:ext cx="2504052" cy="2707083"/>
          </a:xfrm>
          <a:prstGeom prst="rect">
            <a:avLst/>
          </a:prstGeom>
        </p:spPr>
      </p:pic>
      <p:pic>
        <p:nvPicPr>
          <p:cNvPr id="9" name="图片 8"/>
          <p:cNvPicPr>
            <a:picLocks noChangeAspect="1"/>
          </p:cNvPicPr>
          <p:nvPr/>
        </p:nvPicPr>
        <p:blipFill>
          <a:blip r:embed="rId7"/>
          <a:stretch>
            <a:fillRect/>
          </a:stretch>
        </p:blipFill>
        <p:spPr>
          <a:xfrm>
            <a:off x="6809980" y="3045951"/>
            <a:ext cx="2048885" cy="731744"/>
          </a:xfrm>
          <a:prstGeom prst="rect">
            <a:avLst/>
          </a:prstGeom>
        </p:spPr>
      </p:pic>
      <p:pic>
        <p:nvPicPr>
          <p:cNvPr id="10" name="图片 9"/>
          <p:cNvPicPr>
            <a:picLocks noChangeAspect="1"/>
          </p:cNvPicPr>
          <p:nvPr/>
        </p:nvPicPr>
        <p:blipFill>
          <a:blip r:embed="rId8"/>
          <a:stretch>
            <a:fillRect/>
          </a:stretch>
        </p:blipFill>
        <p:spPr>
          <a:xfrm>
            <a:off x="5895417" y="2936585"/>
            <a:ext cx="846584" cy="940649"/>
          </a:xfrm>
          <a:prstGeom prst="rect">
            <a:avLst/>
          </a:prstGeom>
        </p:spPr>
      </p:pic>
      <p:pic>
        <p:nvPicPr>
          <p:cNvPr id="11" name="图片 10"/>
          <p:cNvPicPr>
            <a:picLocks noChangeAspect="1"/>
          </p:cNvPicPr>
          <p:nvPr/>
        </p:nvPicPr>
        <p:blipFill>
          <a:blip r:embed="rId9"/>
          <a:stretch>
            <a:fillRect/>
          </a:stretch>
        </p:blipFill>
        <p:spPr>
          <a:xfrm>
            <a:off x="2325366" y="1932622"/>
            <a:ext cx="3655361" cy="3460927"/>
          </a:xfrm>
          <a:prstGeom prst="rect">
            <a:avLst/>
          </a:prstGeom>
          <a:effectLst>
            <a:outerShdw blurRad="50800" dist="38100" dir="2700000" sx="102000" sy="102000" algn="tl" rotWithShape="0">
              <a:prstClr val="black">
                <a:alpha val="40000"/>
              </a:prstClr>
            </a:outerShdw>
          </a:effectLst>
        </p:spPr>
      </p:pic>
      <p:pic>
        <p:nvPicPr>
          <p:cNvPr id="18" name="图片 17"/>
          <p:cNvPicPr>
            <a:picLocks noChangeAspect="1"/>
          </p:cNvPicPr>
          <p:nvPr/>
        </p:nvPicPr>
        <p:blipFill>
          <a:blip r:embed="rId10"/>
          <a:stretch>
            <a:fillRect/>
          </a:stretch>
        </p:blipFill>
        <p:spPr>
          <a:xfrm>
            <a:off x="1431538" y="2035430"/>
            <a:ext cx="1189586" cy="2808203"/>
          </a:xfrm>
          <a:prstGeom prst="rect">
            <a:avLst/>
          </a:prstGeom>
        </p:spPr>
      </p:pic>
      <p:pic>
        <p:nvPicPr>
          <p:cNvPr id="19" name="图片 18"/>
          <p:cNvPicPr>
            <a:picLocks noChangeAspect="1"/>
          </p:cNvPicPr>
          <p:nvPr/>
        </p:nvPicPr>
        <p:blipFill>
          <a:blip r:embed="rId11"/>
          <a:stretch>
            <a:fillRect/>
          </a:stretch>
        </p:blipFill>
        <p:spPr>
          <a:xfrm>
            <a:off x="2836494" y="5325337"/>
            <a:ext cx="3117315" cy="986492"/>
          </a:xfrm>
          <a:prstGeom prst="rect">
            <a:avLst/>
          </a:prstGeom>
        </p:spPr>
      </p:pic>
      <p:cxnSp>
        <p:nvCxnSpPr>
          <p:cNvPr id="23" name="直接箭头连接符 22"/>
          <p:cNvCxnSpPr/>
          <p:nvPr/>
        </p:nvCxnSpPr>
        <p:spPr>
          <a:xfrm flipH="1">
            <a:off x="3166994" y="230181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8" name="组合 47"/>
          <p:cNvGrpSpPr/>
          <p:nvPr/>
        </p:nvGrpSpPr>
        <p:grpSpPr>
          <a:xfrm>
            <a:off x="2336150" y="2320020"/>
            <a:ext cx="830844" cy="2236488"/>
            <a:chOff x="2382229" y="2776110"/>
            <a:chExt cx="830844" cy="2236488"/>
          </a:xfrm>
        </p:grpSpPr>
        <p:grpSp>
          <p:nvGrpSpPr>
            <p:cNvPr id="47" name="组合 46"/>
            <p:cNvGrpSpPr/>
            <p:nvPr/>
          </p:nvGrpSpPr>
          <p:grpSpPr>
            <a:xfrm>
              <a:off x="2382229" y="2776110"/>
              <a:ext cx="830844" cy="1493556"/>
              <a:chOff x="2382229" y="2776110"/>
              <a:chExt cx="830844" cy="1493556"/>
            </a:xfrm>
          </p:grpSpPr>
          <p:cxnSp>
            <p:nvCxnSpPr>
              <p:cNvPr id="4" name="直接连接符 3"/>
              <p:cNvCxnSpPr/>
              <p:nvPr/>
            </p:nvCxnSpPr>
            <p:spPr>
              <a:xfrm>
                <a:off x="2412583"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412583"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382229"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nvCxnSpPr>
          <p:spPr>
            <a:xfrm>
              <a:off x="2412583"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30" name="直接箭头连接符 29"/>
          <p:cNvCxnSpPr/>
          <p:nvPr/>
        </p:nvCxnSpPr>
        <p:spPr>
          <a:xfrm flipH="1">
            <a:off x="3990419"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flipH="1">
            <a:off x="4856235" y="2310512"/>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p:nvPr/>
        </p:nvCxnSpPr>
        <p:spPr>
          <a:xfrm flipH="1">
            <a:off x="5647894"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3159237" y="2320020"/>
            <a:ext cx="830844" cy="2236488"/>
            <a:chOff x="3205316" y="2776110"/>
            <a:chExt cx="830844" cy="2236488"/>
          </a:xfrm>
        </p:grpSpPr>
        <p:cxnSp>
          <p:nvCxnSpPr>
            <p:cNvPr id="33" name="直接连接符 32"/>
            <p:cNvCxnSpPr/>
            <p:nvPr/>
          </p:nvCxnSpPr>
          <p:spPr>
            <a:xfrm>
              <a:off x="3235670"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3235670"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3205316"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3235670"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1" name="组合 40"/>
          <p:cNvGrpSpPr/>
          <p:nvPr/>
        </p:nvGrpSpPr>
        <p:grpSpPr>
          <a:xfrm>
            <a:off x="3973378" y="2321175"/>
            <a:ext cx="896170" cy="2236488"/>
            <a:chOff x="4019457" y="2777265"/>
            <a:chExt cx="830844" cy="2236488"/>
          </a:xfrm>
        </p:grpSpPr>
        <p:cxnSp>
          <p:nvCxnSpPr>
            <p:cNvPr id="37" name="直接连接符 36"/>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819607" y="2315378"/>
            <a:ext cx="851439" cy="2236488"/>
            <a:chOff x="4019457" y="2777265"/>
            <a:chExt cx="830844" cy="2236488"/>
          </a:xfrm>
        </p:grpSpPr>
        <p:cxnSp>
          <p:nvCxnSpPr>
            <p:cNvPr id="43" name="直接连接符 42"/>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50" name="组合 49">
            <a:extLst>
              <a:ext uri="{FF2B5EF4-FFF2-40B4-BE49-F238E27FC236}">
                <a16:creationId xmlns:a16="http://schemas.microsoft.com/office/drawing/2014/main" id="{E723E644-B3BA-164F-B6B1-DAF09DA838AF}"/>
              </a:ext>
            </a:extLst>
          </p:cNvPr>
          <p:cNvGrpSpPr/>
          <p:nvPr/>
        </p:nvGrpSpPr>
        <p:grpSpPr>
          <a:xfrm>
            <a:off x="2099691" y="1236406"/>
            <a:ext cx="4321210" cy="4051741"/>
            <a:chOff x="3060000" y="1033443"/>
            <a:chExt cx="4321210" cy="4051741"/>
          </a:xfrm>
        </p:grpSpPr>
        <p:pic>
          <p:nvPicPr>
            <p:cNvPr id="51" name="图片 50">
              <a:extLst>
                <a:ext uri="{FF2B5EF4-FFF2-40B4-BE49-F238E27FC236}">
                  <a16:creationId xmlns:a16="http://schemas.microsoft.com/office/drawing/2014/main" id="{1A3575BE-F1BA-A243-90BA-96B8A349894F}"/>
                </a:ext>
              </a:extLst>
            </p:cNvPr>
            <p:cNvPicPr>
              <a:picLocks noChangeAspect="1"/>
            </p:cNvPicPr>
            <p:nvPr/>
          </p:nvPicPr>
          <p:blipFill>
            <a:blip r:embed="rId12"/>
            <a:stretch>
              <a:fillRect/>
            </a:stretch>
          </p:blipFill>
          <p:spPr>
            <a:xfrm>
              <a:off x="3418378" y="1390115"/>
              <a:ext cx="699478" cy="690511"/>
            </a:xfrm>
            <a:prstGeom prst="rect">
              <a:avLst/>
            </a:prstGeom>
          </p:spPr>
        </p:pic>
        <p:pic>
          <p:nvPicPr>
            <p:cNvPr id="52" name="图片 51">
              <a:extLst>
                <a:ext uri="{FF2B5EF4-FFF2-40B4-BE49-F238E27FC236}">
                  <a16:creationId xmlns:a16="http://schemas.microsoft.com/office/drawing/2014/main" id="{EE5CD3B8-887B-0F41-97E1-651D992C7E66}"/>
                </a:ext>
              </a:extLst>
            </p:cNvPr>
            <p:cNvPicPr>
              <a:picLocks noChangeAspect="1"/>
            </p:cNvPicPr>
            <p:nvPr/>
          </p:nvPicPr>
          <p:blipFill>
            <a:blip r:embed="rId12"/>
            <a:stretch>
              <a:fillRect/>
            </a:stretch>
          </p:blipFill>
          <p:spPr>
            <a:xfrm>
              <a:off x="4403925" y="1390115"/>
              <a:ext cx="699478" cy="690511"/>
            </a:xfrm>
            <a:prstGeom prst="rect">
              <a:avLst/>
            </a:prstGeom>
          </p:spPr>
        </p:pic>
        <p:pic>
          <p:nvPicPr>
            <p:cNvPr id="53" name="图片 52">
              <a:extLst>
                <a:ext uri="{FF2B5EF4-FFF2-40B4-BE49-F238E27FC236}">
                  <a16:creationId xmlns:a16="http://schemas.microsoft.com/office/drawing/2014/main" id="{3AA2CACC-E43E-5E4C-9DE6-2CDC97DF846C}"/>
                </a:ext>
              </a:extLst>
            </p:cNvPr>
            <p:cNvPicPr>
              <a:picLocks noChangeAspect="1"/>
            </p:cNvPicPr>
            <p:nvPr/>
          </p:nvPicPr>
          <p:blipFill>
            <a:blip r:embed="rId12"/>
            <a:stretch>
              <a:fillRect/>
            </a:stretch>
          </p:blipFill>
          <p:spPr>
            <a:xfrm>
              <a:off x="5404216" y="1375080"/>
              <a:ext cx="699478" cy="690511"/>
            </a:xfrm>
            <a:prstGeom prst="rect">
              <a:avLst/>
            </a:prstGeom>
          </p:spPr>
        </p:pic>
        <p:pic>
          <p:nvPicPr>
            <p:cNvPr id="54" name="图片 53">
              <a:extLst>
                <a:ext uri="{FF2B5EF4-FFF2-40B4-BE49-F238E27FC236}">
                  <a16:creationId xmlns:a16="http://schemas.microsoft.com/office/drawing/2014/main" id="{F316022C-072B-7440-B636-B350812033FF}"/>
                </a:ext>
              </a:extLst>
            </p:cNvPr>
            <p:cNvPicPr>
              <a:picLocks noChangeAspect="1"/>
            </p:cNvPicPr>
            <p:nvPr/>
          </p:nvPicPr>
          <p:blipFill>
            <a:blip r:embed="rId12"/>
            <a:stretch>
              <a:fillRect/>
            </a:stretch>
          </p:blipFill>
          <p:spPr>
            <a:xfrm>
              <a:off x="6338906" y="1361443"/>
              <a:ext cx="699478" cy="690511"/>
            </a:xfrm>
            <a:prstGeom prst="rect">
              <a:avLst/>
            </a:prstGeom>
          </p:spPr>
        </p:pic>
        <p:pic>
          <p:nvPicPr>
            <p:cNvPr id="55" name="图片 54">
              <a:extLst>
                <a:ext uri="{FF2B5EF4-FFF2-40B4-BE49-F238E27FC236}">
                  <a16:creationId xmlns:a16="http://schemas.microsoft.com/office/drawing/2014/main" id="{44145ED6-ED3B-5747-8F98-9495648C9069}"/>
                </a:ext>
              </a:extLst>
            </p:cNvPr>
            <p:cNvPicPr>
              <a:picLocks noChangeAspect="1"/>
            </p:cNvPicPr>
            <p:nvPr/>
          </p:nvPicPr>
          <p:blipFill>
            <a:blip r:embed="rId12"/>
            <a:stretch>
              <a:fillRect/>
            </a:stretch>
          </p:blipFill>
          <p:spPr>
            <a:xfrm>
              <a:off x="3442583" y="2262484"/>
              <a:ext cx="699478" cy="690511"/>
            </a:xfrm>
            <a:prstGeom prst="rect">
              <a:avLst/>
            </a:prstGeom>
          </p:spPr>
        </p:pic>
        <p:pic>
          <p:nvPicPr>
            <p:cNvPr id="56" name="图片 55">
              <a:extLst>
                <a:ext uri="{FF2B5EF4-FFF2-40B4-BE49-F238E27FC236}">
                  <a16:creationId xmlns:a16="http://schemas.microsoft.com/office/drawing/2014/main" id="{F8321BDF-C0A7-2D41-9612-672FE4A3A601}"/>
                </a:ext>
              </a:extLst>
            </p:cNvPr>
            <p:cNvPicPr>
              <a:picLocks noChangeAspect="1"/>
            </p:cNvPicPr>
            <p:nvPr/>
          </p:nvPicPr>
          <p:blipFill>
            <a:blip r:embed="rId12"/>
            <a:stretch>
              <a:fillRect/>
            </a:stretch>
          </p:blipFill>
          <p:spPr>
            <a:xfrm>
              <a:off x="4428130" y="2262484"/>
              <a:ext cx="699478" cy="690511"/>
            </a:xfrm>
            <a:prstGeom prst="rect">
              <a:avLst/>
            </a:prstGeom>
          </p:spPr>
        </p:pic>
        <p:pic>
          <p:nvPicPr>
            <p:cNvPr id="57" name="图片 56">
              <a:extLst>
                <a:ext uri="{FF2B5EF4-FFF2-40B4-BE49-F238E27FC236}">
                  <a16:creationId xmlns:a16="http://schemas.microsoft.com/office/drawing/2014/main" id="{DC6B0563-40F8-EB4F-B152-ECCDFA656BE8}"/>
                </a:ext>
              </a:extLst>
            </p:cNvPr>
            <p:cNvPicPr>
              <a:picLocks noChangeAspect="1"/>
            </p:cNvPicPr>
            <p:nvPr/>
          </p:nvPicPr>
          <p:blipFill>
            <a:blip r:embed="rId12"/>
            <a:stretch>
              <a:fillRect/>
            </a:stretch>
          </p:blipFill>
          <p:spPr>
            <a:xfrm>
              <a:off x="5428421" y="2246737"/>
              <a:ext cx="699478" cy="690511"/>
            </a:xfrm>
            <a:prstGeom prst="rect">
              <a:avLst/>
            </a:prstGeom>
          </p:spPr>
        </p:pic>
        <p:pic>
          <p:nvPicPr>
            <p:cNvPr id="58" name="图片 57">
              <a:extLst>
                <a:ext uri="{FF2B5EF4-FFF2-40B4-BE49-F238E27FC236}">
                  <a16:creationId xmlns:a16="http://schemas.microsoft.com/office/drawing/2014/main" id="{B4928341-E3C9-944F-9575-671A80D05155}"/>
                </a:ext>
              </a:extLst>
            </p:cNvPr>
            <p:cNvPicPr>
              <a:picLocks noChangeAspect="1"/>
            </p:cNvPicPr>
            <p:nvPr/>
          </p:nvPicPr>
          <p:blipFill>
            <a:blip r:embed="rId12"/>
            <a:stretch>
              <a:fillRect/>
            </a:stretch>
          </p:blipFill>
          <p:spPr>
            <a:xfrm>
              <a:off x="6336425" y="2262483"/>
              <a:ext cx="699478" cy="690511"/>
            </a:xfrm>
            <a:prstGeom prst="rect">
              <a:avLst/>
            </a:prstGeom>
          </p:spPr>
        </p:pic>
        <p:pic>
          <p:nvPicPr>
            <p:cNvPr id="59" name="图片 58">
              <a:extLst>
                <a:ext uri="{FF2B5EF4-FFF2-40B4-BE49-F238E27FC236}">
                  <a16:creationId xmlns:a16="http://schemas.microsoft.com/office/drawing/2014/main" id="{F9E2B7E9-60AB-1040-B90A-A2A45A279285}"/>
                </a:ext>
              </a:extLst>
            </p:cNvPr>
            <p:cNvPicPr>
              <a:picLocks noChangeAspect="1"/>
            </p:cNvPicPr>
            <p:nvPr/>
          </p:nvPicPr>
          <p:blipFill>
            <a:blip r:embed="rId12"/>
            <a:stretch>
              <a:fillRect/>
            </a:stretch>
          </p:blipFill>
          <p:spPr>
            <a:xfrm>
              <a:off x="3418378" y="3148861"/>
              <a:ext cx="699478" cy="690511"/>
            </a:xfrm>
            <a:prstGeom prst="rect">
              <a:avLst/>
            </a:prstGeom>
          </p:spPr>
        </p:pic>
        <p:pic>
          <p:nvPicPr>
            <p:cNvPr id="60" name="图片 59">
              <a:extLst>
                <a:ext uri="{FF2B5EF4-FFF2-40B4-BE49-F238E27FC236}">
                  <a16:creationId xmlns:a16="http://schemas.microsoft.com/office/drawing/2014/main" id="{13A7569F-9D80-A743-BCA7-9401CBCAC04D}"/>
                </a:ext>
              </a:extLst>
            </p:cNvPr>
            <p:cNvPicPr>
              <a:picLocks noChangeAspect="1"/>
            </p:cNvPicPr>
            <p:nvPr/>
          </p:nvPicPr>
          <p:blipFill>
            <a:blip r:embed="rId12"/>
            <a:stretch>
              <a:fillRect/>
            </a:stretch>
          </p:blipFill>
          <p:spPr>
            <a:xfrm>
              <a:off x="4403925" y="3148861"/>
              <a:ext cx="699478" cy="690511"/>
            </a:xfrm>
            <a:prstGeom prst="rect">
              <a:avLst/>
            </a:prstGeom>
          </p:spPr>
        </p:pic>
        <p:pic>
          <p:nvPicPr>
            <p:cNvPr id="61" name="图片 60">
              <a:extLst>
                <a:ext uri="{FF2B5EF4-FFF2-40B4-BE49-F238E27FC236}">
                  <a16:creationId xmlns:a16="http://schemas.microsoft.com/office/drawing/2014/main" id="{BCF0BFCF-39F2-6942-B39A-C9A49213D1EB}"/>
                </a:ext>
              </a:extLst>
            </p:cNvPr>
            <p:cNvPicPr>
              <a:picLocks noChangeAspect="1"/>
            </p:cNvPicPr>
            <p:nvPr/>
          </p:nvPicPr>
          <p:blipFill>
            <a:blip r:embed="rId12"/>
            <a:stretch>
              <a:fillRect/>
            </a:stretch>
          </p:blipFill>
          <p:spPr>
            <a:xfrm>
              <a:off x="5404216" y="3133826"/>
              <a:ext cx="699478" cy="690511"/>
            </a:xfrm>
            <a:prstGeom prst="rect">
              <a:avLst/>
            </a:prstGeom>
          </p:spPr>
        </p:pic>
        <p:pic>
          <p:nvPicPr>
            <p:cNvPr id="62" name="图片 61">
              <a:extLst>
                <a:ext uri="{FF2B5EF4-FFF2-40B4-BE49-F238E27FC236}">
                  <a16:creationId xmlns:a16="http://schemas.microsoft.com/office/drawing/2014/main" id="{0865702B-F556-0F48-B080-6E065E47BF30}"/>
                </a:ext>
              </a:extLst>
            </p:cNvPr>
            <p:cNvPicPr>
              <a:picLocks noChangeAspect="1"/>
            </p:cNvPicPr>
            <p:nvPr/>
          </p:nvPicPr>
          <p:blipFill>
            <a:blip r:embed="rId12"/>
            <a:stretch>
              <a:fillRect/>
            </a:stretch>
          </p:blipFill>
          <p:spPr>
            <a:xfrm>
              <a:off x="6338906" y="3120189"/>
              <a:ext cx="699478" cy="690511"/>
            </a:xfrm>
            <a:prstGeom prst="rect">
              <a:avLst/>
            </a:prstGeom>
          </p:spPr>
        </p:pic>
        <p:pic>
          <p:nvPicPr>
            <p:cNvPr id="63" name="图片 62">
              <a:extLst>
                <a:ext uri="{FF2B5EF4-FFF2-40B4-BE49-F238E27FC236}">
                  <a16:creationId xmlns:a16="http://schemas.microsoft.com/office/drawing/2014/main" id="{DD67BD2A-26B5-9242-BB72-0CC1428BD268}"/>
                </a:ext>
              </a:extLst>
            </p:cNvPr>
            <p:cNvPicPr>
              <a:picLocks noChangeAspect="1"/>
            </p:cNvPicPr>
            <p:nvPr/>
          </p:nvPicPr>
          <p:blipFill>
            <a:blip r:embed="rId12"/>
            <a:stretch>
              <a:fillRect/>
            </a:stretch>
          </p:blipFill>
          <p:spPr>
            <a:xfrm>
              <a:off x="3418378" y="4063555"/>
              <a:ext cx="699478" cy="690511"/>
            </a:xfrm>
            <a:prstGeom prst="rect">
              <a:avLst/>
            </a:prstGeom>
          </p:spPr>
        </p:pic>
        <p:pic>
          <p:nvPicPr>
            <p:cNvPr id="64" name="图片 63">
              <a:extLst>
                <a:ext uri="{FF2B5EF4-FFF2-40B4-BE49-F238E27FC236}">
                  <a16:creationId xmlns:a16="http://schemas.microsoft.com/office/drawing/2014/main" id="{DB8C0ACD-1256-7D43-9B11-83E83DA5ACCD}"/>
                </a:ext>
              </a:extLst>
            </p:cNvPr>
            <p:cNvPicPr>
              <a:picLocks noChangeAspect="1"/>
            </p:cNvPicPr>
            <p:nvPr/>
          </p:nvPicPr>
          <p:blipFill>
            <a:blip r:embed="rId12"/>
            <a:stretch>
              <a:fillRect/>
            </a:stretch>
          </p:blipFill>
          <p:spPr>
            <a:xfrm>
              <a:off x="4403925" y="4063555"/>
              <a:ext cx="699478" cy="690511"/>
            </a:xfrm>
            <a:prstGeom prst="rect">
              <a:avLst/>
            </a:prstGeom>
          </p:spPr>
        </p:pic>
        <p:pic>
          <p:nvPicPr>
            <p:cNvPr id="65" name="图片 64">
              <a:extLst>
                <a:ext uri="{FF2B5EF4-FFF2-40B4-BE49-F238E27FC236}">
                  <a16:creationId xmlns:a16="http://schemas.microsoft.com/office/drawing/2014/main" id="{E5E11D8B-0437-9E47-A460-7F24AC406A86}"/>
                </a:ext>
              </a:extLst>
            </p:cNvPr>
            <p:cNvPicPr>
              <a:picLocks noChangeAspect="1"/>
            </p:cNvPicPr>
            <p:nvPr/>
          </p:nvPicPr>
          <p:blipFill>
            <a:blip r:embed="rId12"/>
            <a:stretch>
              <a:fillRect/>
            </a:stretch>
          </p:blipFill>
          <p:spPr>
            <a:xfrm>
              <a:off x="5404216" y="4048520"/>
              <a:ext cx="699478" cy="690511"/>
            </a:xfrm>
            <a:prstGeom prst="rect">
              <a:avLst/>
            </a:prstGeom>
          </p:spPr>
        </p:pic>
        <p:pic>
          <p:nvPicPr>
            <p:cNvPr id="66" name="图片 65">
              <a:extLst>
                <a:ext uri="{FF2B5EF4-FFF2-40B4-BE49-F238E27FC236}">
                  <a16:creationId xmlns:a16="http://schemas.microsoft.com/office/drawing/2014/main" id="{D65A83EC-DA95-4248-A493-F4359DDD19CD}"/>
                </a:ext>
              </a:extLst>
            </p:cNvPr>
            <p:cNvPicPr>
              <a:picLocks noChangeAspect="1"/>
            </p:cNvPicPr>
            <p:nvPr/>
          </p:nvPicPr>
          <p:blipFill>
            <a:blip r:embed="rId12"/>
            <a:stretch>
              <a:fillRect/>
            </a:stretch>
          </p:blipFill>
          <p:spPr>
            <a:xfrm>
              <a:off x="6338906" y="4034883"/>
              <a:ext cx="699478" cy="690511"/>
            </a:xfrm>
            <a:prstGeom prst="rect">
              <a:avLst/>
            </a:prstGeom>
          </p:spPr>
        </p:pic>
        <p:grpSp>
          <p:nvGrpSpPr>
            <p:cNvPr id="67" name="组 138">
              <a:extLst>
                <a:ext uri="{FF2B5EF4-FFF2-40B4-BE49-F238E27FC236}">
                  <a16:creationId xmlns:a16="http://schemas.microsoft.com/office/drawing/2014/main" id="{252AD410-06DB-764D-A2D3-41B6CB12E969}"/>
                </a:ext>
              </a:extLst>
            </p:cNvPr>
            <p:cNvGrpSpPr/>
            <p:nvPr/>
          </p:nvGrpSpPr>
          <p:grpSpPr>
            <a:xfrm>
              <a:off x="4079776" y="1033443"/>
              <a:ext cx="2902916" cy="4051741"/>
              <a:chOff x="4079776" y="1033443"/>
              <a:chExt cx="2902916" cy="4483789"/>
            </a:xfrm>
          </p:grpSpPr>
          <p:cxnSp>
            <p:nvCxnSpPr>
              <p:cNvPr id="144" name="直线箭头连接符 143">
                <a:extLst>
                  <a:ext uri="{FF2B5EF4-FFF2-40B4-BE49-F238E27FC236}">
                    <a16:creationId xmlns:a16="http://schemas.microsoft.com/office/drawing/2014/main" id="{35B81819-8120-E64B-88D7-2137A7C82280}"/>
                  </a:ext>
                </a:extLst>
              </p:cNvPr>
              <p:cNvCxnSpPr/>
              <p:nvPr/>
            </p:nvCxnSpPr>
            <p:spPr>
              <a:xfrm>
                <a:off x="4079776"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线箭头连接符 144">
                <a:extLst>
                  <a:ext uri="{FF2B5EF4-FFF2-40B4-BE49-F238E27FC236}">
                    <a16:creationId xmlns:a16="http://schemas.microsoft.com/office/drawing/2014/main" id="{D518C9A6-9294-3B41-8626-0F986243AE4C}"/>
                  </a:ext>
                </a:extLst>
              </p:cNvPr>
              <p:cNvCxnSpPr/>
              <p:nvPr/>
            </p:nvCxnSpPr>
            <p:spPr>
              <a:xfrm>
                <a:off x="5056909"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6" name="直线箭头连接符 145">
                <a:extLst>
                  <a:ext uri="{FF2B5EF4-FFF2-40B4-BE49-F238E27FC236}">
                    <a16:creationId xmlns:a16="http://schemas.microsoft.com/office/drawing/2014/main" id="{80D0762D-554D-9D4F-B902-0AE6F5D7945B}"/>
                  </a:ext>
                </a:extLst>
              </p:cNvPr>
              <p:cNvCxnSpPr/>
              <p:nvPr/>
            </p:nvCxnSpPr>
            <p:spPr>
              <a:xfrm>
                <a:off x="6051600"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线箭头连接符 146">
                <a:extLst>
                  <a:ext uri="{FF2B5EF4-FFF2-40B4-BE49-F238E27FC236}">
                    <a16:creationId xmlns:a16="http://schemas.microsoft.com/office/drawing/2014/main" id="{664E9E2C-2489-BC49-9304-EDC19DCA20A8}"/>
                  </a:ext>
                </a:extLst>
              </p:cNvPr>
              <p:cNvCxnSpPr/>
              <p:nvPr/>
            </p:nvCxnSpPr>
            <p:spPr>
              <a:xfrm>
                <a:off x="6982692"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8" name="组 51">
              <a:extLst>
                <a:ext uri="{FF2B5EF4-FFF2-40B4-BE49-F238E27FC236}">
                  <a16:creationId xmlns:a16="http://schemas.microsoft.com/office/drawing/2014/main" id="{9C52D1A2-B4C3-944F-AFD6-6DB6DF076D6A}"/>
                </a:ext>
              </a:extLst>
            </p:cNvPr>
            <p:cNvGrpSpPr/>
            <p:nvPr/>
          </p:nvGrpSpPr>
          <p:grpSpPr>
            <a:xfrm>
              <a:off x="3071664" y="1268760"/>
              <a:ext cx="4309546" cy="289868"/>
              <a:chOff x="3071664" y="1268760"/>
              <a:chExt cx="4309546" cy="289868"/>
            </a:xfrm>
          </p:grpSpPr>
          <p:sp>
            <p:nvSpPr>
              <p:cNvPr id="135" name="空心弧 134">
                <a:extLst>
                  <a:ext uri="{FF2B5EF4-FFF2-40B4-BE49-F238E27FC236}">
                    <a16:creationId xmlns:a16="http://schemas.microsoft.com/office/drawing/2014/main" id="{21993291-CB70-9147-AA4A-3D829C394FA6}"/>
                  </a:ext>
                </a:extLst>
              </p:cNvPr>
              <p:cNvSpPr/>
              <p:nvPr/>
            </p:nvSpPr>
            <p:spPr>
              <a:xfrm>
                <a:off x="3990198" y="127059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6" name="空心弧 135">
                <a:extLst>
                  <a:ext uri="{FF2B5EF4-FFF2-40B4-BE49-F238E27FC236}">
                    <a16:creationId xmlns:a16="http://schemas.microsoft.com/office/drawing/2014/main" id="{E76ECC8B-A875-734B-B3B2-2D525359F71B}"/>
                  </a:ext>
                </a:extLst>
              </p:cNvPr>
              <p:cNvSpPr/>
              <p:nvPr/>
            </p:nvSpPr>
            <p:spPr>
              <a:xfrm>
                <a:off x="4957280"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7" name="空心弧 136">
                <a:extLst>
                  <a:ext uri="{FF2B5EF4-FFF2-40B4-BE49-F238E27FC236}">
                    <a16:creationId xmlns:a16="http://schemas.microsoft.com/office/drawing/2014/main" id="{90DA3648-8221-9044-9602-EF09BEE43B8D}"/>
                  </a:ext>
                </a:extLst>
              </p:cNvPr>
              <p:cNvSpPr/>
              <p:nvPr/>
            </p:nvSpPr>
            <p:spPr>
              <a:xfrm>
                <a:off x="5924362"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8" name="空心弧 137">
                <a:extLst>
                  <a:ext uri="{FF2B5EF4-FFF2-40B4-BE49-F238E27FC236}">
                    <a16:creationId xmlns:a16="http://schemas.microsoft.com/office/drawing/2014/main" id="{D9999FE0-056D-914C-865A-A075D2E93A54}"/>
                  </a:ext>
                </a:extLst>
              </p:cNvPr>
              <p:cNvSpPr/>
              <p:nvPr/>
            </p:nvSpPr>
            <p:spPr>
              <a:xfrm>
                <a:off x="6883429" y="126876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9" name="直线连接符 138">
                <a:extLst>
                  <a:ext uri="{FF2B5EF4-FFF2-40B4-BE49-F238E27FC236}">
                    <a16:creationId xmlns:a16="http://schemas.microsoft.com/office/drawing/2014/main" id="{2E0D6152-81F5-E94C-8878-152D22C96464}"/>
                  </a:ext>
                </a:extLst>
              </p:cNvPr>
              <p:cNvCxnSpPr/>
              <p:nvPr/>
            </p:nvCxnSpPr>
            <p:spPr>
              <a:xfrm>
                <a:off x="3071664" y="1412776"/>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0" name="直线连接符 139">
                <a:extLst>
                  <a:ext uri="{FF2B5EF4-FFF2-40B4-BE49-F238E27FC236}">
                    <a16:creationId xmlns:a16="http://schemas.microsoft.com/office/drawing/2014/main" id="{FDE260E7-CF6B-484D-B05B-3403714F8F39}"/>
                  </a:ext>
                </a:extLst>
              </p:cNvPr>
              <p:cNvCxnSpPr/>
              <p:nvPr/>
            </p:nvCxnSpPr>
            <p:spPr>
              <a:xfrm>
                <a:off x="4178792" y="1407548"/>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1" name="直线连接符 140">
                <a:extLst>
                  <a:ext uri="{FF2B5EF4-FFF2-40B4-BE49-F238E27FC236}">
                    <a16:creationId xmlns:a16="http://schemas.microsoft.com/office/drawing/2014/main" id="{2974385C-C8E9-6B4C-96E7-81DB930B045E}"/>
                  </a:ext>
                </a:extLst>
              </p:cNvPr>
              <p:cNvCxnSpPr/>
              <p:nvPr/>
            </p:nvCxnSpPr>
            <p:spPr>
              <a:xfrm>
                <a:off x="5166998" y="1400370"/>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2" name="直线连接符 141">
                <a:extLst>
                  <a:ext uri="{FF2B5EF4-FFF2-40B4-BE49-F238E27FC236}">
                    <a16:creationId xmlns:a16="http://schemas.microsoft.com/office/drawing/2014/main" id="{EBD553E0-11D1-2043-9A1B-A037B5E5A6FF}"/>
                  </a:ext>
                </a:extLst>
              </p:cNvPr>
              <p:cNvCxnSpPr/>
              <p:nvPr/>
            </p:nvCxnSpPr>
            <p:spPr>
              <a:xfrm flipV="1">
                <a:off x="6130243" y="1393422"/>
                <a:ext cx="774872" cy="184"/>
              </a:xfrm>
              <a:prstGeom prst="line">
                <a:avLst/>
              </a:prstGeom>
              <a:ln w="38100"/>
            </p:spPr>
            <p:style>
              <a:lnRef idx="1">
                <a:schemeClr val="dk1"/>
              </a:lnRef>
              <a:fillRef idx="0">
                <a:schemeClr val="dk1"/>
              </a:fillRef>
              <a:effectRef idx="0">
                <a:schemeClr val="dk1"/>
              </a:effectRef>
              <a:fontRef idx="minor">
                <a:schemeClr val="tx1"/>
              </a:fontRef>
            </p:style>
          </p:cxnSp>
          <p:cxnSp>
            <p:nvCxnSpPr>
              <p:cNvPr id="143" name="直线连接符 142">
                <a:extLst>
                  <a:ext uri="{FF2B5EF4-FFF2-40B4-BE49-F238E27FC236}">
                    <a16:creationId xmlns:a16="http://schemas.microsoft.com/office/drawing/2014/main" id="{FF6376AF-3D67-7E4C-BD38-D88712A96865}"/>
                  </a:ext>
                </a:extLst>
              </p:cNvPr>
              <p:cNvCxnSpPr/>
              <p:nvPr/>
            </p:nvCxnSpPr>
            <p:spPr>
              <a:xfrm>
                <a:off x="7080077" y="1400370"/>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69" name="组 52">
              <a:extLst>
                <a:ext uri="{FF2B5EF4-FFF2-40B4-BE49-F238E27FC236}">
                  <a16:creationId xmlns:a16="http://schemas.microsoft.com/office/drawing/2014/main" id="{A705C97D-9B37-3842-96A5-0A7AB9E442D3}"/>
                </a:ext>
              </a:extLst>
            </p:cNvPr>
            <p:cNvGrpSpPr/>
            <p:nvPr/>
          </p:nvGrpSpPr>
          <p:grpSpPr>
            <a:xfrm>
              <a:off x="3063600" y="2161688"/>
              <a:ext cx="4315016" cy="291704"/>
              <a:chOff x="3063600" y="2008133"/>
              <a:chExt cx="4315016" cy="291704"/>
            </a:xfrm>
          </p:grpSpPr>
          <p:sp>
            <p:nvSpPr>
              <p:cNvPr id="126" name="空心弧 125">
                <a:extLst>
                  <a:ext uri="{FF2B5EF4-FFF2-40B4-BE49-F238E27FC236}">
                    <a16:creationId xmlns:a16="http://schemas.microsoft.com/office/drawing/2014/main" id="{4B3DD0B8-C27F-1040-ACC8-B3B7369EC240}"/>
                  </a:ext>
                </a:extLst>
              </p:cNvPr>
              <p:cNvSpPr/>
              <p:nvPr/>
            </p:nvSpPr>
            <p:spPr>
              <a:xfrm>
                <a:off x="3981449" y="2011805"/>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7" name="空心弧 126">
                <a:extLst>
                  <a:ext uri="{FF2B5EF4-FFF2-40B4-BE49-F238E27FC236}">
                    <a16:creationId xmlns:a16="http://schemas.microsoft.com/office/drawing/2014/main" id="{F0B046F2-E79C-AE4B-9A25-ECAE374216A9}"/>
                  </a:ext>
                </a:extLst>
              </p:cNvPr>
              <p:cNvSpPr/>
              <p:nvPr/>
            </p:nvSpPr>
            <p:spPr>
              <a:xfrm>
                <a:off x="5933111"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8" name="空心弧 127">
                <a:extLst>
                  <a:ext uri="{FF2B5EF4-FFF2-40B4-BE49-F238E27FC236}">
                    <a16:creationId xmlns:a16="http://schemas.microsoft.com/office/drawing/2014/main" id="{8F264268-70A1-5A4C-894C-EDDDA01BE58E}"/>
                  </a:ext>
                </a:extLst>
              </p:cNvPr>
              <p:cNvSpPr/>
              <p:nvPr/>
            </p:nvSpPr>
            <p:spPr>
              <a:xfrm>
                <a:off x="4957280"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9" name="空心弧 128">
                <a:extLst>
                  <a:ext uri="{FF2B5EF4-FFF2-40B4-BE49-F238E27FC236}">
                    <a16:creationId xmlns:a16="http://schemas.microsoft.com/office/drawing/2014/main" id="{408E1DA1-2D09-AC4C-9EA9-DD366E9EF733}"/>
                  </a:ext>
                </a:extLst>
              </p:cNvPr>
              <p:cNvSpPr/>
              <p:nvPr/>
            </p:nvSpPr>
            <p:spPr>
              <a:xfrm>
                <a:off x="6879393" y="20081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0" name="直线连接符 129">
                <a:extLst>
                  <a:ext uri="{FF2B5EF4-FFF2-40B4-BE49-F238E27FC236}">
                    <a16:creationId xmlns:a16="http://schemas.microsoft.com/office/drawing/2014/main" id="{F9D0F678-5063-D944-8AD8-CB6F095C6506}"/>
                  </a:ext>
                </a:extLst>
              </p:cNvPr>
              <p:cNvCxnSpPr/>
              <p:nvPr/>
            </p:nvCxnSpPr>
            <p:spPr>
              <a:xfrm>
                <a:off x="3063600" y="21456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1" name="直线连接符 130">
                <a:extLst>
                  <a:ext uri="{FF2B5EF4-FFF2-40B4-BE49-F238E27FC236}">
                    <a16:creationId xmlns:a16="http://schemas.microsoft.com/office/drawing/2014/main" id="{32213EED-71C4-F541-B6F1-0FE26E729FEE}"/>
                  </a:ext>
                </a:extLst>
              </p:cNvPr>
              <p:cNvCxnSpPr/>
              <p:nvPr/>
            </p:nvCxnSpPr>
            <p:spPr>
              <a:xfrm>
                <a:off x="4171955" y="21403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2" name="直线连接符 131">
                <a:extLst>
                  <a:ext uri="{FF2B5EF4-FFF2-40B4-BE49-F238E27FC236}">
                    <a16:creationId xmlns:a16="http://schemas.microsoft.com/office/drawing/2014/main" id="{702CAAF7-762F-9E41-8330-E5EC597FB85F}"/>
                  </a:ext>
                </a:extLst>
              </p:cNvPr>
              <p:cNvCxnSpPr/>
              <p:nvPr/>
            </p:nvCxnSpPr>
            <p:spPr>
              <a:xfrm>
                <a:off x="5160142" y="21331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3" name="直线连接符 132">
                <a:extLst>
                  <a:ext uri="{FF2B5EF4-FFF2-40B4-BE49-F238E27FC236}">
                    <a16:creationId xmlns:a16="http://schemas.microsoft.com/office/drawing/2014/main" id="{2139CDCC-5B1C-D34F-9996-096A247766AA}"/>
                  </a:ext>
                </a:extLst>
              </p:cNvPr>
              <p:cNvCxnSpPr/>
              <p:nvPr/>
            </p:nvCxnSpPr>
            <p:spPr>
              <a:xfrm>
                <a:off x="6143291" y="2145600"/>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4" name="直线连接符 133">
                <a:extLst>
                  <a:ext uri="{FF2B5EF4-FFF2-40B4-BE49-F238E27FC236}">
                    <a16:creationId xmlns:a16="http://schemas.microsoft.com/office/drawing/2014/main" id="{79923A19-7BDF-4943-80E3-DC33B8D84127}"/>
                  </a:ext>
                </a:extLst>
              </p:cNvPr>
              <p:cNvCxnSpPr/>
              <p:nvPr/>
            </p:nvCxnSpPr>
            <p:spPr>
              <a:xfrm>
                <a:off x="7077483" y="21331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0" name="组 53">
              <a:extLst>
                <a:ext uri="{FF2B5EF4-FFF2-40B4-BE49-F238E27FC236}">
                  <a16:creationId xmlns:a16="http://schemas.microsoft.com/office/drawing/2014/main" id="{C8941FBA-54E0-A247-9A73-19A91AAA3F7B}"/>
                </a:ext>
              </a:extLst>
            </p:cNvPr>
            <p:cNvGrpSpPr/>
            <p:nvPr/>
          </p:nvGrpSpPr>
          <p:grpSpPr>
            <a:xfrm>
              <a:off x="3071664" y="3043241"/>
              <a:ext cx="4309546" cy="291704"/>
              <a:chOff x="3071664" y="2745670"/>
              <a:chExt cx="4309546" cy="291704"/>
            </a:xfrm>
          </p:grpSpPr>
          <p:sp>
            <p:nvSpPr>
              <p:cNvPr id="117" name="空心弧 116">
                <a:extLst>
                  <a:ext uri="{FF2B5EF4-FFF2-40B4-BE49-F238E27FC236}">
                    <a16:creationId xmlns:a16="http://schemas.microsoft.com/office/drawing/2014/main" id="{E0EAE764-92E9-AE43-8F00-43409B3DD9ED}"/>
                  </a:ext>
                </a:extLst>
              </p:cNvPr>
              <p:cNvSpPr/>
              <p:nvPr/>
            </p:nvSpPr>
            <p:spPr>
              <a:xfrm>
                <a:off x="3985273" y="2749342"/>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8" name="空心弧 117">
                <a:extLst>
                  <a:ext uri="{FF2B5EF4-FFF2-40B4-BE49-F238E27FC236}">
                    <a16:creationId xmlns:a16="http://schemas.microsoft.com/office/drawing/2014/main" id="{87658FF0-1A10-4442-9E7D-5F6EF64E84CB}"/>
                  </a:ext>
                </a:extLst>
              </p:cNvPr>
              <p:cNvSpPr/>
              <p:nvPr/>
            </p:nvSpPr>
            <p:spPr>
              <a:xfrm>
                <a:off x="5924362"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9" name="空心弧 118">
                <a:extLst>
                  <a:ext uri="{FF2B5EF4-FFF2-40B4-BE49-F238E27FC236}">
                    <a16:creationId xmlns:a16="http://schemas.microsoft.com/office/drawing/2014/main" id="{70B17ABE-88B8-3341-8C5E-E2589F2EE613}"/>
                  </a:ext>
                </a:extLst>
              </p:cNvPr>
              <p:cNvSpPr/>
              <p:nvPr/>
            </p:nvSpPr>
            <p:spPr>
              <a:xfrm>
                <a:off x="4961104" y="274750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0" name="空心弧 119">
                <a:extLst>
                  <a:ext uri="{FF2B5EF4-FFF2-40B4-BE49-F238E27FC236}">
                    <a16:creationId xmlns:a16="http://schemas.microsoft.com/office/drawing/2014/main" id="{111693D9-B028-4244-BA98-30804C0BD221}"/>
                  </a:ext>
                </a:extLst>
              </p:cNvPr>
              <p:cNvSpPr/>
              <p:nvPr/>
            </p:nvSpPr>
            <p:spPr>
              <a:xfrm>
                <a:off x="6883217"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21" name="直线连接符 120">
                <a:extLst>
                  <a:ext uri="{FF2B5EF4-FFF2-40B4-BE49-F238E27FC236}">
                    <a16:creationId xmlns:a16="http://schemas.microsoft.com/office/drawing/2014/main" id="{5A2A217B-2A0A-0640-8FC1-79BEFFEB1EBC}"/>
                  </a:ext>
                </a:extLst>
              </p:cNvPr>
              <p:cNvCxnSpPr/>
              <p:nvPr/>
            </p:nvCxnSpPr>
            <p:spPr>
              <a:xfrm>
                <a:off x="3071664" y="28800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2" name="直线连接符 121">
                <a:extLst>
                  <a:ext uri="{FF2B5EF4-FFF2-40B4-BE49-F238E27FC236}">
                    <a16:creationId xmlns:a16="http://schemas.microsoft.com/office/drawing/2014/main" id="{5BF86DBE-34BA-B542-829C-B7CC1AFE0032}"/>
                  </a:ext>
                </a:extLst>
              </p:cNvPr>
              <p:cNvCxnSpPr/>
              <p:nvPr/>
            </p:nvCxnSpPr>
            <p:spPr>
              <a:xfrm>
                <a:off x="4178792" y="28747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3" name="直线连接符 122">
                <a:extLst>
                  <a:ext uri="{FF2B5EF4-FFF2-40B4-BE49-F238E27FC236}">
                    <a16:creationId xmlns:a16="http://schemas.microsoft.com/office/drawing/2014/main" id="{C905C459-544D-514C-AE32-92E7F4A04F15}"/>
                  </a:ext>
                </a:extLst>
              </p:cNvPr>
              <p:cNvCxnSpPr/>
              <p:nvPr/>
            </p:nvCxnSpPr>
            <p:spPr>
              <a:xfrm>
                <a:off x="5166998" y="28675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4" name="直线连接符 123">
                <a:extLst>
                  <a:ext uri="{FF2B5EF4-FFF2-40B4-BE49-F238E27FC236}">
                    <a16:creationId xmlns:a16="http://schemas.microsoft.com/office/drawing/2014/main" id="{52D8A9A2-9E4C-0541-BFA7-2D252E44AC6B}"/>
                  </a:ext>
                </a:extLst>
              </p:cNvPr>
              <p:cNvCxnSpPr/>
              <p:nvPr/>
            </p:nvCxnSpPr>
            <p:spPr>
              <a:xfrm>
                <a:off x="6140020" y="2865849"/>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5" name="直线连接符 124">
                <a:extLst>
                  <a:ext uri="{FF2B5EF4-FFF2-40B4-BE49-F238E27FC236}">
                    <a16:creationId xmlns:a16="http://schemas.microsoft.com/office/drawing/2014/main" id="{94E30143-3893-9049-A204-EEB857110286}"/>
                  </a:ext>
                </a:extLst>
              </p:cNvPr>
              <p:cNvCxnSpPr/>
              <p:nvPr/>
            </p:nvCxnSpPr>
            <p:spPr>
              <a:xfrm>
                <a:off x="7080077" y="28675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1" name="组 54">
              <a:extLst>
                <a:ext uri="{FF2B5EF4-FFF2-40B4-BE49-F238E27FC236}">
                  <a16:creationId xmlns:a16="http://schemas.microsoft.com/office/drawing/2014/main" id="{993A115B-74CF-7C4F-AAA3-4E5B348DAF34}"/>
                </a:ext>
              </a:extLst>
            </p:cNvPr>
            <p:cNvGrpSpPr/>
            <p:nvPr/>
          </p:nvGrpSpPr>
          <p:grpSpPr>
            <a:xfrm>
              <a:off x="3060000" y="3929384"/>
              <a:ext cx="4317458" cy="291704"/>
              <a:chOff x="3060000" y="3487797"/>
              <a:chExt cx="4317458" cy="291704"/>
            </a:xfrm>
          </p:grpSpPr>
          <p:sp>
            <p:nvSpPr>
              <p:cNvPr id="108" name="空心弧 107">
                <a:extLst>
                  <a:ext uri="{FF2B5EF4-FFF2-40B4-BE49-F238E27FC236}">
                    <a16:creationId xmlns:a16="http://schemas.microsoft.com/office/drawing/2014/main" id="{68122D6B-BB3B-D747-9A75-DF79E546627F}"/>
                  </a:ext>
                </a:extLst>
              </p:cNvPr>
              <p:cNvSpPr/>
              <p:nvPr/>
            </p:nvSpPr>
            <p:spPr>
              <a:xfrm>
                <a:off x="3976891" y="34914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09" name="空心弧 108">
                <a:extLst>
                  <a:ext uri="{FF2B5EF4-FFF2-40B4-BE49-F238E27FC236}">
                    <a16:creationId xmlns:a16="http://schemas.microsoft.com/office/drawing/2014/main" id="{6AA2E839-506F-CB4F-A8DF-C1A93AADB375}"/>
                  </a:ext>
                </a:extLst>
              </p:cNvPr>
              <p:cNvSpPr/>
              <p:nvPr/>
            </p:nvSpPr>
            <p:spPr>
              <a:xfrm>
                <a:off x="5940000"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0" name="空心弧 109">
                <a:extLst>
                  <a:ext uri="{FF2B5EF4-FFF2-40B4-BE49-F238E27FC236}">
                    <a16:creationId xmlns:a16="http://schemas.microsoft.com/office/drawing/2014/main" id="{86F0C5DD-4661-AF44-8F49-D2ADC47CDCC9}"/>
                  </a:ext>
                </a:extLst>
              </p:cNvPr>
              <p:cNvSpPr/>
              <p:nvPr/>
            </p:nvSpPr>
            <p:spPr>
              <a:xfrm>
                <a:off x="4952722" y="34896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1" name="空心弧 110">
                <a:extLst>
                  <a:ext uri="{FF2B5EF4-FFF2-40B4-BE49-F238E27FC236}">
                    <a16:creationId xmlns:a16="http://schemas.microsoft.com/office/drawing/2014/main" id="{C1796441-8F90-9D41-8623-9048B1CE408F}"/>
                  </a:ext>
                </a:extLst>
              </p:cNvPr>
              <p:cNvSpPr/>
              <p:nvPr/>
            </p:nvSpPr>
            <p:spPr>
              <a:xfrm>
                <a:off x="6874835"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12" name="直线连接符 111">
                <a:extLst>
                  <a:ext uri="{FF2B5EF4-FFF2-40B4-BE49-F238E27FC236}">
                    <a16:creationId xmlns:a16="http://schemas.microsoft.com/office/drawing/2014/main" id="{5A2B8497-D57D-684E-9235-ABDDB8B8C0E5}"/>
                  </a:ext>
                </a:extLst>
              </p:cNvPr>
              <p:cNvCxnSpPr/>
              <p:nvPr/>
            </p:nvCxnSpPr>
            <p:spPr>
              <a:xfrm>
                <a:off x="3060000" y="3645024"/>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3" name="直线连接符 112">
                <a:extLst>
                  <a:ext uri="{FF2B5EF4-FFF2-40B4-BE49-F238E27FC236}">
                    <a16:creationId xmlns:a16="http://schemas.microsoft.com/office/drawing/2014/main" id="{EEDBE643-8644-8948-A0F8-DC35169E6E66}"/>
                  </a:ext>
                </a:extLst>
              </p:cNvPr>
              <p:cNvCxnSpPr/>
              <p:nvPr/>
            </p:nvCxnSpPr>
            <p:spPr>
              <a:xfrm>
                <a:off x="4168902" y="3639796"/>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4" name="直线连接符 113">
                <a:extLst>
                  <a:ext uri="{FF2B5EF4-FFF2-40B4-BE49-F238E27FC236}">
                    <a16:creationId xmlns:a16="http://schemas.microsoft.com/office/drawing/2014/main" id="{6E98A7F5-72CE-4445-A487-F6BB27126790}"/>
                  </a:ext>
                </a:extLst>
              </p:cNvPr>
              <p:cNvCxnSpPr/>
              <p:nvPr/>
            </p:nvCxnSpPr>
            <p:spPr>
              <a:xfrm>
                <a:off x="5157082" y="3632618"/>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直线连接符 114">
                <a:extLst>
                  <a:ext uri="{FF2B5EF4-FFF2-40B4-BE49-F238E27FC236}">
                    <a16:creationId xmlns:a16="http://schemas.microsoft.com/office/drawing/2014/main" id="{0377AC77-1131-4948-80BA-6778A7D82357}"/>
                  </a:ext>
                </a:extLst>
              </p:cNvPr>
              <p:cNvCxnSpPr/>
              <p:nvPr/>
            </p:nvCxnSpPr>
            <p:spPr>
              <a:xfrm>
                <a:off x="6127899" y="3631813"/>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直线连接符 115">
                <a:extLst>
                  <a:ext uri="{FF2B5EF4-FFF2-40B4-BE49-F238E27FC236}">
                    <a16:creationId xmlns:a16="http://schemas.microsoft.com/office/drawing/2014/main" id="{92B6E3D1-7ECF-C64A-A627-413E76CEA1A7}"/>
                  </a:ext>
                </a:extLst>
              </p:cNvPr>
              <p:cNvCxnSpPr/>
              <p:nvPr/>
            </p:nvCxnSpPr>
            <p:spPr>
              <a:xfrm>
                <a:off x="7076325" y="3632618"/>
                <a:ext cx="301133" cy="0"/>
              </a:xfrm>
              <a:prstGeom prst="line">
                <a:avLst/>
              </a:prstGeom>
              <a:ln w="38100"/>
            </p:spPr>
            <p:style>
              <a:lnRef idx="1">
                <a:schemeClr val="dk1"/>
              </a:lnRef>
              <a:fillRef idx="0">
                <a:schemeClr val="dk1"/>
              </a:fillRef>
              <a:effectRef idx="0">
                <a:schemeClr val="dk1"/>
              </a:effectRef>
              <a:fontRef idx="minor">
                <a:schemeClr val="tx1"/>
              </a:fontRef>
            </p:style>
          </p:cxnSp>
        </p:grpSp>
        <p:sp>
          <p:nvSpPr>
            <p:cNvPr id="72" name="椭圆 71">
              <a:extLst>
                <a:ext uri="{FF2B5EF4-FFF2-40B4-BE49-F238E27FC236}">
                  <a16:creationId xmlns:a16="http://schemas.microsoft.com/office/drawing/2014/main" id="{E1644A26-2212-5B4E-B173-1C51D5DB2A16}"/>
                </a:ext>
              </a:extLst>
            </p:cNvPr>
            <p:cNvSpPr/>
            <p:nvPr/>
          </p:nvSpPr>
          <p:spPr>
            <a:xfrm>
              <a:off x="3402855" y="1361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椭圆 72">
              <a:extLst>
                <a:ext uri="{FF2B5EF4-FFF2-40B4-BE49-F238E27FC236}">
                  <a16:creationId xmlns:a16="http://schemas.microsoft.com/office/drawing/2014/main" id="{BD8EC0D6-C2A5-4448-A603-1BCF84221E9B}"/>
                </a:ext>
              </a:extLst>
            </p:cNvPr>
            <p:cNvSpPr/>
            <p:nvPr/>
          </p:nvSpPr>
          <p:spPr>
            <a:xfrm>
              <a:off x="4399118" y="13566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椭圆 73">
              <a:extLst>
                <a:ext uri="{FF2B5EF4-FFF2-40B4-BE49-F238E27FC236}">
                  <a16:creationId xmlns:a16="http://schemas.microsoft.com/office/drawing/2014/main" id="{EA4AFC19-1676-E84C-9039-349F3B648741}"/>
                </a:ext>
              </a:extLst>
            </p:cNvPr>
            <p:cNvSpPr/>
            <p:nvPr/>
          </p:nvSpPr>
          <p:spPr>
            <a:xfrm>
              <a:off x="5383871" y="13456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5" name="椭圆 74">
              <a:extLst>
                <a:ext uri="{FF2B5EF4-FFF2-40B4-BE49-F238E27FC236}">
                  <a16:creationId xmlns:a16="http://schemas.microsoft.com/office/drawing/2014/main" id="{C9CC8060-AAA3-6649-81FD-40A1F88F1816}"/>
                </a:ext>
              </a:extLst>
            </p:cNvPr>
            <p:cNvSpPr/>
            <p:nvPr/>
          </p:nvSpPr>
          <p:spPr>
            <a:xfrm>
              <a:off x="6335930" y="13477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6" name="椭圆 75">
              <a:extLst>
                <a:ext uri="{FF2B5EF4-FFF2-40B4-BE49-F238E27FC236}">
                  <a16:creationId xmlns:a16="http://schemas.microsoft.com/office/drawing/2014/main" id="{3BB63048-3457-B048-8B9F-815C045FFFF5}"/>
                </a:ext>
              </a:extLst>
            </p:cNvPr>
            <p:cNvSpPr/>
            <p:nvPr/>
          </p:nvSpPr>
          <p:spPr>
            <a:xfrm>
              <a:off x="4012455" y="1971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7" name="椭圆 76">
              <a:extLst>
                <a:ext uri="{FF2B5EF4-FFF2-40B4-BE49-F238E27FC236}">
                  <a16:creationId xmlns:a16="http://schemas.microsoft.com/office/drawing/2014/main" id="{D756207E-93F8-F24B-A300-4A894CD0B77D}"/>
                </a:ext>
              </a:extLst>
            </p:cNvPr>
            <p:cNvSpPr/>
            <p:nvPr/>
          </p:nvSpPr>
          <p:spPr>
            <a:xfrm>
              <a:off x="4972551" y="19554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8" name="椭圆 77">
              <a:extLst>
                <a:ext uri="{FF2B5EF4-FFF2-40B4-BE49-F238E27FC236}">
                  <a16:creationId xmlns:a16="http://schemas.microsoft.com/office/drawing/2014/main" id="{D2DAE04F-2D76-7543-B6E1-AF88BA69A656}"/>
                </a:ext>
              </a:extLst>
            </p:cNvPr>
            <p:cNvSpPr/>
            <p:nvPr/>
          </p:nvSpPr>
          <p:spPr>
            <a:xfrm>
              <a:off x="5985857" y="1943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9" name="椭圆 78">
              <a:extLst>
                <a:ext uri="{FF2B5EF4-FFF2-40B4-BE49-F238E27FC236}">
                  <a16:creationId xmlns:a16="http://schemas.microsoft.com/office/drawing/2014/main" id="{18BBA33C-2432-AB4F-9134-CDE96FAA0656}"/>
                </a:ext>
              </a:extLst>
            </p:cNvPr>
            <p:cNvSpPr/>
            <p:nvPr/>
          </p:nvSpPr>
          <p:spPr>
            <a:xfrm>
              <a:off x="6906919" y="1917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0" name="椭圆 79">
              <a:extLst>
                <a:ext uri="{FF2B5EF4-FFF2-40B4-BE49-F238E27FC236}">
                  <a16:creationId xmlns:a16="http://schemas.microsoft.com/office/drawing/2014/main" id="{56FBE5E4-4430-0F42-AE4A-1A18F98ED31D}"/>
                </a:ext>
              </a:extLst>
            </p:cNvPr>
            <p:cNvSpPr/>
            <p:nvPr/>
          </p:nvSpPr>
          <p:spPr>
            <a:xfrm>
              <a:off x="3432184" y="2247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1" name="椭圆 80">
              <a:extLst>
                <a:ext uri="{FF2B5EF4-FFF2-40B4-BE49-F238E27FC236}">
                  <a16:creationId xmlns:a16="http://schemas.microsoft.com/office/drawing/2014/main" id="{DDC966F4-85F2-8B43-87A8-3B97C3BC06B8}"/>
                </a:ext>
              </a:extLst>
            </p:cNvPr>
            <p:cNvSpPr/>
            <p:nvPr/>
          </p:nvSpPr>
          <p:spPr>
            <a:xfrm>
              <a:off x="4428447" y="2243197"/>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2" name="椭圆 81">
              <a:extLst>
                <a:ext uri="{FF2B5EF4-FFF2-40B4-BE49-F238E27FC236}">
                  <a16:creationId xmlns:a16="http://schemas.microsoft.com/office/drawing/2014/main" id="{ECA4E28A-59E4-CF40-9193-DB5C44396461}"/>
                </a:ext>
              </a:extLst>
            </p:cNvPr>
            <p:cNvSpPr/>
            <p:nvPr/>
          </p:nvSpPr>
          <p:spPr>
            <a:xfrm>
              <a:off x="5413200" y="2232172"/>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3" name="椭圆 82">
              <a:extLst>
                <a:ext uri="{FF2B5EF4-FFF2-40B4-BE49-F238E27FC236}">
                  <a16:creationId xmlns:a16="http://schemas.microsoft.com/office/drawing/2014/main" id="{8931CCF6-FF01-E54F-B180-C6C58DB8C50C}"/>
                </a:ext>
              </a:extLst>
            </p:cNvPr>
            <p:cNvSpPr/>
            <p:nvPr/>
          </p:nvSpPr>
          <p:spPr>
            <a:xfrm>
              <a:off x="6336133" y="226168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84" name="组 113">
              <a:extLst>
                <a:ext uri="{FF2B5EF4-FFF2-40B4-BE49-F238E27FC236}">
                  <a16:creationId xmlns:a16="http://schemas.microsoft.com/office/drawing/2014/main" id="{3AF06366-3984-F041-9B30-128630FB8233}"/>
                </a:ext>
              </a:extLst>
            </p:cNvPr>
            <p:cNvGrpSpPr/>
            <p:nvPr/>
          </p:nvGrpSpPr>
          <p:grpSpPr>
            <a:xfrm>
              <a:off x="3418321" y="3104082"/>
              <a:ext cx="3041075" cy="123782"/>
              <a:chOff x="3555255" y="1498061"/>
              <a:chExt cx="3041075" cy="123782"/>
            </a:xfrm>
          </p:grpSpPr>
          <p:sp>
            <p:nvSpPr>
              <p:cNvPr id="104" name="椭圆 103">
                <a:extLst>
                  <a:ext uri="{FF2B5EF4-FFF2-40B4-BE49-F238E27FC236}">
                    <a16:creationId xmlns:a16="http://schemas.microsoft.com/office/drawing/2014/main" id="{B28E0C20-A44A-7742-9592-D63418075B30}"/>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5" name="椭圆 104">
                <a:extLst>
                  <a:ext uri="{FF2B5EF4-FFF2-40B4-BE49-F238E27FC236}">
                    <a16:creationId xmlns:a16="http://schemas.microsoft.com/office/drawing/2014/main" id="{92CFFD7B-22B2-4841-95C5-77ACF34B5B23}"/>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6" name="椭圆 105">
                <a:extLst>
                  <a:ext uri="{FF2B5EF4-FFF2-40B4-BE49-F238E27FC236}">
                    <a16:creationId xmlns:a16="http://schemas.microsoft.com/office/drawing/2014/main" id="{D6AFE144-3B56-104C-A780-938339B0B859}"/>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7" name="椭圆 106">
                <a:extLst>
                  <a:ext uri="{FF2B5EF4-FFF2-40B4-BE49-F238E27FC236}">
                    <a16:creationId xmlns:a16="http://schemas.microsoft.com/office/drawing/2014/main" id="{3ECDF5E2-A664-7449-880C-940D4ED0DEEE}"/>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85" name="组 118">
              <a:extLst>
                <a:ext uri="{FF2B5EF4-FFF2-40B4-BE49-F238E27FC236}">
                  <a16:creationId xmlns:a16="http://schemas.microsoft.com/office/drawing/2014/main" id="{6E99988E-F845-8F4A-B2EF-8D39B49C6154}"/>
                </a:ext>
              </a:extLst>
            </p:cNvPr>
            <p:cNvGrpSpPr/>
            <p:nvPr/>
          </p:nvGrpSpPr>
          <p:grpSpPr>
            <a:xfrm>
              <a:off x="3402855" y="4032143"/>
              <a:ext cx="3041075" cy="123782"/>
              <a:chOff x="3555255" y="1498061"/>
              <a:chExt cx="3041075" cy="123782"/>
            </a:xfrm>
          </p:grpSpPr>
          <p:sp>
            <p:nvSpPr>
              <p:cNvPr id="100" name="椭圆 99">
                <a:extLst>
                  <a:ext uri="{FF2B5EF4-FFF2-40B4-BE49-F238E27FC236}">
                    <a16:creationId xmlns:a16="http://schemas.microsoft.com/office/drawing/2014/main" id="{C66AC589-33F0-D146-A373-F12977038FE9}"/>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1" name="椭圆 100">
                <a:extLst>
                  <a:ext uri="{FF2B5EF4-FFF2-40B4-BE49-F238E27FC236}">
                    <a16:creationId xmlns:a16="http://schemas.microsoft.com/office/drawing/2014/main" id="{35E75325-A806-1E48-8651-E3DCE2EAF7F5}"/>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2" name="椭圆 101">
                <a:extLst>
                  <a:ext uri="{FF2B5EF4-FFF2-40B4-BE49-F238E27FC236}">
                    <a16:creationId xmlns:a16="http://schemas.microsoft.com/office/drawing/2014/main" id="{515E315B-2BBB-E849-86EA-0764EEBCD374}"/>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3" name="椭圆 102">
                <a:extLst>
                  <a:ext uri="{FF2B5EF4-FFF2-40B4-BE49-F238E27FC236}">
                    <a16:creationId xmlns:a16="http://schemas.microsoft.com/office/drawing/2014/main" id="{B71EF4B3-6F10-C648-AC35-248A0AD16947}"/>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sp>
          <p:nvSpPr>
            <p:cNvPr id="86" name="椭圆 85">
              <a:extLst>
                <a:ext uri="{FF2B5EF4-FFF2-40B4-BE49-F238E27FC236}">
                  <a16:creationId xmlns:a16="http://schemas.microsoft.com/office/drawing/2014/main" id="{BF924357-E10E-1945-A771-3E4F8DE11E1E}"/>
                </a:ext>
              </a:extLst>
            </p:cNvPr>
            <p:cNvSpPr/>
            <p:nvPr/>
          </p:nvSpPr>
          <p:spPr>
            <a:xfrm>
              <a:off x="4025298" y="283002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7" name="椭圆 86">
              <a:extLst>
                <a:ext uri="{FF2B5EF4-FFF2-40B4-BE49-F238E27FC236}">
                  <a16:creationId xmlns:a16="http://schemas.microsoft.com/office/drawing/2014/main" id="{6FBB4B2F-AD35-3742-BD72-1907A323318A}"/>
                </a:ext>
              </a:extLst>
            </p:cNvPr>
            <p:cNvSpPr/>
            <p:nvPr/>
          </p:nvSpPr>
          <p:spPr>
            <a:xfrm>
              <a:off x="4985394" y="281446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8" name="椭圆 87">
              <a:extLst>
                <a:ext uri="{FF2B5EF4-FFF2-40B4-BE49-F238E27FC236}">
                  <a16:creationId xmlns:a16="http://schemas.microsoft.com/office/drawing/2014/main" id="{1CE467F4-6207-AF49-BF03-9335F47C3617}"/>
                </a:ext>
              </a:extLst>
            </p:cNvPr>
            <p:cNvSpPr/>
            <p:nvPr/>
          </p:nvSpPr>
          <p:spPr>
            <a:xfrm>
              <a:off x="5998700" y="2802939"/>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9" name="椭圆 88">
              <a:extLst>
                <a:ext uri="{FF2B5EF4-FFF2-40B4-BE49-F238E27FC236}">
                  <a16:creationId xmlns:a16="http://schemas.microsoft.com/office/drawing/2014/main" id="{54BA70C3-0C37-B146-BAF4-BD74F44871C1}"/>
                </a:ext>
              </a:extLst>
            </p:cNvPr>
            <p:cNvSpPr/>
            <p:nvPr/>
          </p:nvSpPr>
          <p:spPr>
            <a:xfrm>
              <a:off x="6919762" y="283281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90" name="组 128">
              <a:extLst>
                <a:ext uri="{FF2B5EF4-FFF2-40B4-BE49-F238E27FC236}">
                  <a16:creationId xmlns:a16="http://schemas.microsoft.com/office/drawing/2014/main" id="{E0DC4E2E-3E88-344E-9524-94C6112AFFB4}"/>
                </a:ext>
              </a:extLst>
            </p:cNvPr>
            <p:cNvGrpSpPr/>
            <p:nvPr/>
          </p:nvGrpSpPr>
          <p:grpSpPr>
            <a:xfrm>
              <a:off x="4025298" y="3688909"/>
              <a:ext cx="3002464" cy="162000"/>
              <a:chOff x="4164855" y="2069443"/>
              <a:chExt cx="3002464" cy="162000"/>
            </a:xfrm>
          </p:grpSpPr>
          <p:sp>
            <p:nvSpPr>
              <p:cNvPr id="96" name="椭圆 95">
                <a:extLst>
                  <a:ext uri="{FF2B5EF4-FFF2-40B4-BE49-F238E27FC236}">
                    <a16:creationId xmlns:a16="http://schemas.microsoft.com/office/drawing/2014/main" id="{38BD71E8-1989-DA43-8DA3-B04D55F9E87C}"/>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7" name="椭圆 96">
                <a:extLst>
                  <a:ext uri="{FF2B5EF4-FFF2-40B4-BE49-F238E27FC236}">
                    <a16:creationId xmlns:a16="http://schemas.microsoft.com/office/drawing/2014/main" id="{CC403455-4750-0C4F-81C3-51E482673448}"/>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8" name="椭圆 97">
                <a:extLst>
                  <a:ext uri="{FF2B5EF4-FFF2-40B4-BE49-F238E27FC236}">
                    <a16:creationId xmlns:a16="http://schemas.microsoft.com/office/drawing/2014/main" id="{61AFD73D-539C-D647-B16B-74B4280D6DCD}"/>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9" name="椭圆 98">
                <a:extLst>
                  <a:ext uri="{FF2B5EF4-FFF2-40B4-BE49-F238E27FC236}">
                    <a16:creationId xmlns:a16="http://schemas.microsoft.com/office/drawing/2014/main" id="{72F7C30F-384A-284A-B14A-A2ADACAFD1E6}"/>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91" name="组 133">
              <a:extLst>
                <a:ext uri="{FF2B5EF4-FFF2-40B4-BE49-F238E27FC236}">
                  <a16:creationId xmlns:a16="http://schemas.microsoft.com/office/drawing/2014/main" id="{4BCB25FE-4319-3749-82BA-181DCE9DAEE5}"/>
                </a:ext>
              </a:extLst>
            </p:cNvPr>
            <p:cNvGrpSpPr/>
            <p:nvPr/>
          </p:nvGrpSpPr>
          <p:grpSpPr>
            <a:xfrm>
              <a:off x="4025298" y="4604440"/>
              <a:ext cx="3002464" cy="162000"/>
              <a:chOff x="4164855" y="2069443"/>
              <a:chExt cx="3002464" cy="162000"/>
            </a:xfrm>
          </p:grpSpPr>
          <p:sp>
            <p:nvSpPr>
              <p:cNvPr id="92" name="椭圆 91">
                <a:extLst>
                  <a:ext uri="{FF2B5EF4-FFF2-40B4-BE49-F238E27FC236}">
                    <a16:creationId xmlns:a16="http://schemas.microsoft.com/office/drawing/2014/main" id="{B8DE384D-0BEC-7447-BA07-69F2598B5A26}"/>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3" name="椭圆 92">
                <a:extLst>
                  <a:ext uri="{FF2B5EF4-FFF2-40B4-BE49-F238E27FC236}">
                    <a16:creationId xmlns:a16="http://schemas.microsoft.com/office/drawing/2014/main" id="{5AB6D0CB-F866-4C49-B9A1-6A7F398AC35A}"/>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4" name="椭圆 93">
                <a:extLst>
                  <a:ext uri="{FF2B5EF4-FFF2-40B4-BE49-F238E27FC236}">
                    <a16:creationId xmlns:a16="http://schemas.microsoft.com/office/drawing/2014/main" id="{939DF70C-BFCB-4144-99D2-5B4A59840470}"/>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5" name="椭圆 94">
                <a:extLst>
                  <a:ext uri="{FF2B5EF4-FFF2-40B4-BE49-F238E27FC236}">
                    <a16:creationId xmlns:a16="http://schemas.microsoft.com/office/drawing/2014/main" id="{A9914B2E-B8D2-4944-B880-AC0835CC3407}"/>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pic>
        <p:nvPicPr>
          <p:cNvPr id="21" name="图片 20">
            <a:extLst>
              <a:ext uri="{FF2B5EF4-FFF2-40B4-BE49-F238E27FC236}">
                <a16:creationId xmlns:a16="http://schemas.microsoft.com/office/drawing/2014/main" id="{144C646A-C187-4344-879C-8F735B49E2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26001" y="1834525"/>
            <a:ext cx="939800" cy="3365500"/>
          </a:xfrm>
          <a:prstGeom prst="rect">
            <a:avLst/>
          </a:prstGeom>
        </p:spPr>
      </p:pic>
      <p:pic>
        <p:nvPicPr>
          <p:cNvPr id="8" name="图片 7">
            <a:extLst>
              <a:ext uri="{FF2B5EF4-FFF2-40B4-BE49-F238E27FC236}">
                <a16:creationId xmlns:a16="http://schemas.microsoft.com/office/drawing/2014/main" id="{C38D219E-9C53-FA47-848D-520BE4204C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7916" y="1303817"/>
            <a:ext cx="2374900" cy="4775200"/>
          </a:xfrm>
          <a:prstGeom prst="rect">
            <a:avLst/>
          </a:prstGeom>
        </p:spPr>
      </p:pic>
      <p:pic>
        <p:nvPicPr>
          <p:cNvPr id="24" name="图片 23">
            <a:extLst>
              <a:ext uri="{FF2B5EF4-FFF2-40B4-BE49-F238E27FC236}">
                <a16:creationId xmlns:a16="http://schemas.microsoft.com/office/drawing/2014/main" id="{066773D9-3A49-E44D-B8D3-8DC8E64BDC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96748" y="5300853"/>
            <a:ext cx="3657600" cy="774700"/>
          </a:xfrm>
          <a:prstGeom prst="rect">
            <a:avLst/>
          </a:prstGeom>
        </p:spPr>
      </p:pic>
    </p:spTree>
    <p:custDataLst>
      <p:tags r:id="rId1"/>
    </p:custDataLst>
    <p:extLst>
      <p:ext uri="{BB962C8B-B14F-4D97-AF65-F5344CB8AC3E}">
        <p14:creationId xmlns:p14="http://schemas.microsoft.com/office/powerpoint/2010/main" val="2409391451"/>
      </p:ext>
    </p:extLst>
  </p:cSld>
  <p:clrMapOvr>
    <a:masterClrMapping/>
  </p:clrMapOvr>
  <mc:AlternateContent xmlns:mc="http://schemas.openxmlformats.org/markup-compatibility/2006" xmlns:p14="http://schemas.microsoft.com/office/powerpoint/2010/main">
    <mc:Choice Requires="p14">
      <p:transition spd="slow" p14:dur="2000" advTm="66796"/>
    </mc:Choice>
    <mc:Fallback xmlns="">
      <p:transition xmlns:p14="http://schemas.microsoft.com/office/powerpoint/2010/main" spd="slow" advTm="66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109"/>
                                          </p:stCondLst>
                                        </p:cTn>
                                        <p:tgtEl>
                                          <p:spTgt spid="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7"/>
                                        </p:tgtEl>
                                        <p:attrNameLst>
                                          <p:attrName>style.visibility</p:attrName>
                                        </p:attrNameLst>
                                      </p:cBhvr>
                                      <p:to>
                                        <p:strVal val="hidden"/>
                                      </p:to>
                                    </p:set>
                                  </p:childTnLst>
                                </p:cTn>
                              </p:par>
                            </p:childTnLst>
                          </p:cTn>
                        </p:par>
                        <p:par>
                          <p:cTn id="49" fill="hold">
                            <p:stCondLst>
                              <p:cond delay="0"/>
                            </p:stCondLst>
                            <p:childTnLst>
                              <p:par>
                                <p:cTn id="50" presetID="1" presetClass="entr" presetSubtype="0" fill="hold" nodeType="afterEffect">
                                  <p:stCondLst>
                                    <p:cond delay="0"/>
                                  </p:stCondLst>
                                  <p:childTnLst>
                                    <p:set>
                                      <p:cBhvr>
                                        <p:cTn id="51" dur="1" fill="hold">
                                          <p:stCondLst>
                                            <p:cond delay="0"/>
                                          </p:stCondLst>
                                        </p:cTn>
                                        <p:tgtEl>
                                          <p:spTgt spid="11"/>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5"/>
                                        </p:tgtEl>
                                        <p:attrNameLst>
                                          <p:attrName>style.visibility</p:attrName>
                                        </p:attrNameLst>
                                      </p:cBhvr>
                                      <p:to>
                                        <p:strVal val="hidden"/>
                                      </p:to>
                                    </p:set>
                                  </p:childTnLst>
                                </p:cTn>
                              </p:par>
                            </p:childTnLst>
                          </p:cTn>
                        </p:par>
                        <p:par>
                          <p:cTn id="56" fill="hold">
                            <p:stCondLst>
                              <p:cond delay="0"/>
                            </p:stCondLst>
                            <p:childTnLst>
                              <p:par>
                                <p:cTn id="57" presetID="1" presetClass="entr" presetSubtype="0" fill="hold" nodeType="after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8" presetClass="entr" presetSubtype="6" fill="hold" nodeType="click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strips(downRight)">
                                      <p:cBhvr>
                                        <p:cTn id="63" dur="500"/>
                                        <p:tgtEl>
                                          <p:spTgt spid="48"/>
                                        </p:tgtEl>
                                      </p:cBhvr>
                                    </p:animEffect>
                                  </p:childTnLst>
                                </p:cTn>
                              </p:par>
                            </p:childTnLst>
                          </p:cTn>
                        </p:par>
                        <p:par>
                          <p:cTn id="64" fill="hold">
                            <p:stCondLst>
                              <p:cond delay="500"/>
                            </p:stCondLst>
                            <p:childTnLst>
                              <p:par>
                                <p:cTn id="65" presetID="18" presetClass="entr" presetSubtype="12"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strips(downLeft)">
                                      <p:cBhvr>
                                        <p:cTn id="67" dur="500"/>
                                        <p:tgtEl>
                                          <p:spTgt spid="23"/>
                                        </p:tgtEl>
                                      </p:cBhvr>
                                    </p:animEffect>
                                  </p:childTnLst>
                                </p:cTn>
                              </p:par>
                              <p:par>
                                <p:cTn id="68" presetID="18" presetClass="entr" presetSubtype="6" fill="hold" nodeType="withEffect">
                                  <p:stCondLst>
                                    <p:cond delay="0"/>
                                  </p:stCondLst>
                                  <p:childTnLst>
                                    <p:set>
                                      <p:cBhvr>
                                        <p:cTn id="69" dur="1" fill="hold">
                                          <p:stCondLst>
                                            <p:cond delay="0"/>
                                          </p:stCondLst>
                                        </p:cTn>
                                        <p:tgtEl>
                                          <p:spTgt spid="49"/>
                                        </p:tgtEl>
                                        <p:attrNameLst>
                                          <p:attrName>style.visibility</p:attrName>
                                        </p:attrNameLst>
                                      </p:cBhvr>
                                      <p:to>
                                        <p:strVal val="visible"/>
                                      </p:to>
                                    </p:set>
                                    <p:animEffect transition="in" filter="strips(downRight)">
                                      <p:cBhvr>
                                        <p:cTn id="70" dur="500"/>
                                        <p:tgtEl>
                                          <p:spTgt spid="49"/>
                                        </p:tgtEl>
                                      </p:cBhvr>
                                    </p:animEffect>
                                  </p:childTnLst>
                                </p:cTn>
                              </p:par>
                            </p:childTnLst>
                          </p:cTn>
                        </p:par>
                        <p:par>
                          <p:cTn id="71" fill="hold">
                            <p:stCondLst>
                              <p:cond delay="1000"/>
                            </p:stCondLst>
                            <p:childTnLst>
                              <p:par>
                                <p:cTn id="72" presetID="18" presetClass="entr" presetSubtype="12" fill="hold" nodeType="afterEffect">
                                  <p:stCondLst>
                                    <p:cond delay="0"/>
                                  </p:stCondLst>
                                  <p:childTnLst>
                                    <p:set>
                                      <p:cBhvr>
                                        <p:cTn id="73" dur="1" fill="hold">
                                          <p:stCondLst>
                                            <p:cond delay="0"/>
                                          </p:stCondLst>
                                        </p:cTn>
                                        <p:tgtEl>
                                          <p:spTgt spid="30"/>
                                        </p:tgtEl>
                                        <p:attrNameLst>
                                          <p:attrName>style.visibility</p:attrName>
                                        </p:attrNameLst>
                                      </p:cBhvr>
                                      <p:to>
                                        <p:strVal val="visible"/>
                                      </p:to>
                                    </p:set>
                                    <p:animEffect transition="in" filter="strips(downLeft)">
                                      <p:cBhvr>
                                        <p:cTn id="74" dur="500"/>
                                        <p:tgtEl>
                                          <p:spTgt spid="30"/>
                                        </p:tgtEl>
                                      </p:cBhvr>
                                    </p:animEffect>
                                  </p:childTnLst>
                                </p:cTn>
                              </p:par>
                              <p:par>
                                <p:cTn id="75" presetID="18" presetClass="entr" presetSubtype="6" fill="hold" nodeType="withEffect">
                                  <p:stCondLst>
                                    <p:cond delay="0"/>
                                  </p:stCondLst>
                                  <p:childTnLst>
                                    <p:set>
                                      <p:cBhvr>
                                        <p:cTn id="76" dur="1" fill="hold">
                                          <p:stCondLst>
                                            <p:cond delay="0"/>
                                          </p:stCondLst>
                                        </p:cTn>
                                        <p:tgtEl>
                                          <p:spTgt spid="41"/>
                                        </p:tgtEl>
                                        <p:attrNameLst>
                                          <p:attrName>style.visibility</p:attrName>
                                        </p:attrNameLst>
                                      </p:cBhvr>
                                      <p:to>
                                        <p:strVal val="visible"/>
                                      </p:to>
                                    </p:set>
                                    <p:animEffect transition="in" filter="strips(downRight)">
                                      <p:cBhvr>
                                        <p:cTn id="77" dur="500"/>
                                        <p:tgtEl>
                                          <p:spTgt spid="41"/>
                                        </p:tgtEl>
                                      </p:cBhvr>
                                    </p:animEffect>
                                  </p:childTnLst>
                                </p:cTn>
                              </p:par>
                            </p:childTnLst>
                          </p:cTn>
                        </p:par>
                        <p:par>
                          <p:cTn id="78" fill="hold">
                            <p:stCondLst>
                              <p:cond delay="1500"/>
                            </p:stCondLst>
                            <p:childTnLst>
                              <p:par>
                                <p:cTn id="79" presetID="18" presetClass="entr" presetSubtype="12"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strips(downLeft)">
                                      <p:cBhvr>
                                        <p:cTn id="81" dur="500"/>
                                        <p:tgtEl>
                                          <p:spTgt spid="31"/>
                                        </p:tgtEl>
                                      </p:cBhvr>
                                    </p:animEffect>
                                  </p:childTnLst>
                                </p:cTn>
                              </p:par>
                              <p:par>
                                <p:cTn id="82" presetID="18" presetClass="entr" presetSubtype="6" fill="hold"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strips(downRight)">
                                      <p:cBhvr>
                                        <p:cTn id="84" dur="500"/>
                                        <p:tgtEl>
                                          <p:spTgt spid="42"/>
                                        </p:tgtEl>
                                      </p:cBhvr>
                                    </p:animEffect>
                                  </p:childTnLst>
                                </p:cTn>
                              </p:par>
                            </p:childTnLst>
                          </p:cTn>
                        </p:par>
                        <p:par>
                          <p:cTn id="85" fill="hold">
                            <p:stCondLst>
                              <p:cond delay="2000"/>
                            </p:stCondLst>
                            <p:childTnLst>
                              <p:par>
                                <p:cTn id="86" presetID="18" presetClass="entr" presetSubtype="12" fill="hold" nodeType="after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strips(downLeft)">
                                      <p:cBhvr>
                                        <p:cTn id="88" dur="500"/>
                                        <p:tgtEl>
                                          <p:spTgt spid="32"/>
                                        </p:tgtEl>
                                      </p:cBhvr>
                                    </p:animEffect>
                                  </p:childTnLst>
                                </p:cTn>
                              </p:par>
                            </p:childTnLst>
                          </p:cTn>
                        </p:par>
                      </p:childTnLst>
                    </p:cTn>
                  </p:par>
                  <p:par>
                    <p:cTn id="89" fill="hold">
                      <p:stCondLst>
                        <p:cond delay="indefinite"/>
                      </p:stCondLst>
                      <p:childTnLst>
                        <p:par>
                          <p:cTn id="90" fill="hold">
                            <p:stCondLst>
                              <p:cond delay="0"/>
                            </p:stCondLst>
                            <p:childTnLst>
                              <p:par>
                                <p:cTn id="91" presetID="1" presetClass="exit" presetSubtype="0" fill="hold" nodeType="clickEffect">
                                  <p:stCondLst>
                                    <p:cond delay="0"/>
                                  </p:stCondLst>
                                  <p:childTnLst>
                                    <p:set>
                                      <p:cBhvr>
                                        <p:cTn id="92" dur="1" fill="hold">
                                          <p:stCondLst>
                                            <p:cond delay="0"/>
                                          </p:stCondLst>
                                        </p:cTn>
                                        <p:tgtEl>
                                          <p:spTgt spid="10"/>
                                        </p:tgtEl>
                                        <p:attrNameLst>
                                          <p:attrName>style.visibility</p:attrName>
                                        </p:attrNameLst>
                                      </p:cBhvr>
                                      <p:to>
                                        <p:strVal val="hidden"/>
                                      </p:to>
                                    </p:set>
                                  </p:childTnLst>
                                </p:cTn>
                              </p:par>
                              <p:par>
                                <p:cTn id="93" presetID="1" presetClass="exit" presetSubtype="0" fill="hold" nodeType="withEffect">
                                  <p:stCondLst>
                                    <p:cond delay="0"/>
                                  </p:stCondLst>
                                  <p:childTnLst>
                                    <p:set>
                                      <p:cBhvr>
                                        <p:cTn id="94" dur="1" fill="hold">
                                          <p:stCondLst>
                                            <p:cond delay="0"/>
                                          </p:stCondLst>
                                        </p:cTn>
                                        <p:tgtEl>
                                          <p:spTgt spid="9"/>
                                        </p:tgtEl>
                                        <p:attrNameLst>
                                          <p:attrName>style.visibility</p:attrName>
                                        </p:attrNameLst>
                                      </p:cBhvr>
                                      <p:to>
                                        <p:strVal val="hidden"/>
                                      </p:to>
                                    </p:set>
                                  </p:childTnLst>
                                </p:cTn>
                              </p:par>
                            </p:childTnLst>
                          </p:cTn>
                        </p:par>
                        <p:par>
                          <p:cTn id="95" fill="hold">
                            <p:stCondLst>
                              <p:cond delay="0"/>
                            </p:stCondLst>
                            <p:childTnLst>
                              <p:par>
                                <p:cTn id="96" presetID="1" presetClass="entr" presetSubtype="0" fill="hold" nodeType="afterEffect">
                                  <p:stCondLst>
                                    <p:cond delay="0"/>
                                  </p:stCondLst>
                                  <p:childTnLst>
                                    <p:set>
                                      <p:cBhvr>
                                        <p:cTn id="9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9E20-0652-4843-BAD7-B302CC99213F}"/>
              </a:ext>
            </a:extLst>
          </p:cNvPr>
          <p:cNvSpPr>
            <a:spLocks noGrp="1"/>
          </p:cNvSpPr>
          <p:nvPr>
            <p:ph type="title"/>
          </p:nvPr>
        </p:nvSpPr>
        <p:spPr/>
        <p:txBody>
          <a:bodyPr/>
          <a:lstStyle/>
          <a:p>
            <a:r>
              <a:rPr lang="en-US" dirty="0"/>
              <a:t>Readings on Processing using NVM</a:t>
            </a:r>
          </a:p>
        </p:txBody>
      </p:sp>
      <p:sp>
        <p:nvSpPr>
          <p:cNvPr id="3" name="Content Placeholder 2">
            <a:extLst>
              <a:ext uri="{FF2B5EF4-FFF2-40B4-BE49-F238E27FC236}">
                <a16:creationId xmlns:a16="http://schemas.microsoft.com/office/drawing/2014/main" id="{2983F14E-0F81-2243-861D-83C33B005C66}"/>
              </a:ext>
            </a:extLst>
          </p:cNvPr>
          <p:cNvSpPr>
            <a:spLocks noGrp="1"/>
          </p:cNvSpPr>
          <p:nvPr>
            <p:ph idx="1"/>
          </p:nvPr>
        </p:nvSpPr>
        <p:spPr>
          <a:xfrm>
            <a:off x="228600" y="1219200"/>
            <a:ext cx="8610600" cy="5029200"/>
          </a:xfrm>
        </p:spPr>
        <p:txBody>
          <a:bodyPr/>
          <a:lstStyle/>
          <a:p>
            <a:r>
              <a:rPr lang="en-US" sz="2200" dirty="0" err="1"/>
              <a:t>Shafiee</a:t>
            </a:r>
            <a:r>
              <a:rPr lang="en-US" sz="2200" dirty="0"/>
              <a:t>+, “</a:t>
            </a:r>
            <a:r>
              <a:rPr lang="en-US" sz="2200" dirty="0">
                <a:solidFill>
                  <a:srgbClr val="0432FF"/>
                </a:solidFill>
              </a:rPr>
              <a:t>ISAAC: A Convolutional Neural Network Accelerator with In-Situ Analog Arithmetic in Crossbars</a:t>
            </a:r>
            <a:r>
              <a:rPr lang="en-US" sz="2200" dirty="0"/>
              <a:t>”, ISCA 2016.</a:t>
            </a:r>
          </a:p>
          <a:p>
            <a:endParaRPr lang="en-US" sz="2200" dirty="0"/>
          </a:p>
          <a:p>
            <a:r>
              <a:rPr lang="en-US" sz="2200" dirty="0"/>
              <a:t>Chi+, “</a:t>
            </a:r>
            <a:r>
              <a:rPr lang="en-US" sz="2200" dirty="0">
                <a:solidFill>
                  <a:srgbClr val="0432FF"/>
                </a:solidFill>
              </a:rPr>
              <a:t>PRIME: A Novel Processing-in-memory Architecture for Neural Network Computation in ReRAM-based Main Memory</a:t>
            </a:r>
            <a:r>
              <a:rPr lang="en-US" sz="2200" dirty="0"/>
              <a:t>”, ISCA 2016.</a:t>
            </a:r>
          </a:p>
          <a:p>
            <a:endParaRPr lang="en-US" sz="2200" dirty="0"/>
          </a:p>
          <a:p>
            <a:r>
              <a:rPr lang="en-US" sz="2200" dirty="0" err="1"/>
              <a:t>Prezioso</a:t>
            </a:r>
            <a:r>
              <a:rPr lang="en-US" sz="2200" dirty="0"/>
              <a:t>+, “</a:t>
            </a:r>
            <a:r>
              <a:rPr lang="en-US" sz="2200" dirty="0">
                <a:solidFill>
                  <a:srgbClr val="0432FF"/>
                </a:solidFill>
              </a:rPr>
              <a:t>Training and Operation of an Integrated Neuromorphic Network based on Metal-Oxide Memristors</a:t>
            </a:r>
            <a:r>
              <a:rPr lang="en-US" sz="2200" dirty="0"/>
              <a:t>”, Nature 2015</a:t>
            </a:r>
          </a:p>
          <a:p>
            <a:endParaRPr lang="en-US" sz="2200" dirty="0"/>
          </a:p>
          <a:p>
            <a:r>
              <a:rPr lang="en-US" sz="2200" dirty="0" err="1"/>
              <a:t>Ambrogio</a:t>
            </a:r>
            <a:r>
              <a:rPr lang="en-US" sz="2200" dirty="0"/>
              <a:t>+, “</a:t>
            </a:r>
            <a:r>
              <a:rPr lang="en-US" sz="2200" dirty="0">
                <a:solidFill>
                  <a:srgbClr val="0432FF"/>
                </a:solidFill>
              </a:rPr>
              <a:t>Equivalent-accuracy accelerated neural-network training using analogue memory</a:t>
            </a:r>
            <a:r>
              <a:rPr lang="en-US" sz="2200" dirty="0"/>
              <a:t>”, Nature 2018.</a:t>
            </a:r>
          </a:p>
          <a:p>
            <a:pPr marL="0" indent="0">
              <a:buNone/>
            </a:pPr>
            <a:endParaRPr lang="en-US" sz="2200" dirty="0"/>
          </a:p>
        </p:txBody>
      </p:sp>
      <p:sp>
        <p:nvSpPr>
          <p:cNvPr id="4" name="Slide Number Placeholder 3">
            <a:extLst>
              <a:ext uri="{FF2B5EF4-FFF2-40B4-BE49-F238E27FC236}">
                <a16:creationId xmlns:a16="http://schemas.microsoft.com/office/drawing/2014/main" id="{DA78D717-F383-3F44-9632-2BDFF90CF834}"/>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534202090"/>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a:xfrm>
            <a:off x="179512" y="273968"/>
            <a:ext cx="8844240" cy="1066800"/>
          </a:xfrm>
        </p:spPr>
        <p:txBody>
          <a:bodyPr/>
          <a:lstStyle/>
          <a:p>
            <a:r>
              <a:rPr lang="en-US" sz="3000" dirty="0"/>
              <a:t>Accelerating Genome Analysis w/ Processing using NVM</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598476144"/>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145</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99215898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In-Memory Graph Analytics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Large graphs are everywhere (circa 2015)</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charset="0"/>
              <a:buNone/>
              <a:tabLst/>
              <a:defRPr/>
            </a:pPr>
            <a:endParaRPr kumimoji="0" lang="en-US" altLang="ko-KR" sz="20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Scalable large-scale graph processing is challenging</a:t>
            </a:r>
            <a:endParaRPr kumimoji="0" lang="ko-KR" altLang="en-US" sz="2400" b="0" i="0" u="none" strike="noStrike" kern="1200" cap="none" spc="0" normalizeH="0" baseline="0" noProof="0" dirty="0">
              <a:ln>
                <a:noFill/>
              </a:ln>
              <a:solidFill>
                <a:srgbClr val="000000"/>
              </a:solidFill>
              <a:effectLst/>
              <a:uLnTx/>
              <a:uFillTx/>
              <a:latin typeface="Tahoma"/>
            </a:endParaRPr>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36 Million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1.4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300 Million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687602"/>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2156591362"/>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927684142"/>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143248922"/>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3429687911"/>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396580334"/>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593119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2701947285"/>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05364444"/>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endParaRPr lang="en-US" sz="2200" dirty="0"/>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725144"/>
            <a:ext cx="9144000" cy="1492548"/>
          </a:xfrm>
          <a:prstGeom prst="rect">
            <a:avLst/>
          </a:prstGeom>
        </p:spPr>
      </p:pic>
    </p:spTree>
    <p:extLst>
      <p:ext uri="{BB962C8B-B14F-4D97-AF65-F5344CB8AC3E}">
        <p14:creationId xmlns:p14="http://schemas.microsoft.com/office/powerpoint/2010/main" val="2802720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239944" cy="1066800"/>
          </a:xfrm>
        </p:spPr>
        <p:txBody>
          <a:bodyPr/>
          <a:lstStyle/>
          <a:p>
            <a:r>
              <a:rPr lang="en-US" dirty="0"/>
              <a:t>In-Storage Genomic Data Filtering </a:t>
            </a:r>
            <a:r>
              <a:rPr lang="en-US" sz="2200" b="1" dirty="0">
                <a:solidFill>
                  <a:srgbClr val="006633"/>
                </a:solidFill>
              </a:rPr>
              <a:t>[ASPLOS 2022]</a:t>
            </a:r>
            <a:r>
              <a:rPr lang="en-US" sz="2200"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58271846"/>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Genome Sequence Analysis</a:t>
            </a:r>
          </a:p>
        </p:txBody>
      </p:sp>
      <p:sp>
        <p:nvSpPr>
          <p:cNvPr id="21" name="Rectangle 20">
            <a:extLst>
              <a:ext uri="{FF2B5EF4-FFF2-40B4-BE49-F238E27FC236}">
                <a16:creationId xmlns:a16="http://schemas.microsoft.com/office/drawing/2014/main" id="{E01ACC52-BF73-DA42-AD9D-F8B156EAD431}"/>
              </a:ext>
            </a:extLst>
          </p:cNvPr>
          <p:cNvSpPr/>
          <p:nvPr/>
        </p:nvSpPr>
        <p:spPr>
          <a:xfrm>
            <a:off x="0" y="4374560"/>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22" name="Rectangle 21">
            <a:extLst>
              <a:ext uri="{FF2B5EF4-FFF2-40B4-BE49-F238E27FC236}">
                <a16:creationId xmlns:a16="http://schemas.microsoft.com/office/drawing/2014/main" id="{F3671EFC-1331-174D-B84F-34BC5F4A4A6B}"/>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24" name="Graphic 23" descr="Close">
            <a:extLst>
              <a:ext uri="{FF2B5EF4-FFF2-40B4-BE49-F238E27FC236}">
                <a16:creationId xmlns:a16="http://schemas.microsoft.com/office/drawing/2014/main" id="{481E8CAD-DA0B-DE49-AE7E-ADF4823874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4306723"/>
            <a:ext cx="914400" cy="914400"/>
          </a:xfrm>
          <a:prstGeom prst="rect">
            <a:avLst/>
          </a:prstGeom>
        </p:spPr>
      </p:pic>
      <p:sp>
        <p:nvSpPr>
          <p:cNvPr id="26" name="Rounded Rectangle 25">
            <a:extLst>
              <a:ext uri="{FF2B5EF4-FFF2-40B4-BE49-F238E27FC236}">
                <a16:creationId xmlns:a16="http://schemas.microsoft.com/office/drawing/2014/main" id="{529F4988-C678-5947-BDB2-49390A868FE9}"/>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7" name="Rounded Rectangle 26">
            <a:extLst>
              <a:ext uri="{FF2B5EF4-FFF2-40B4-BE49-F238E27FC236}">
                <a16:creationId xmlns:a16="http://schemas.microsoft.com/office/drawing/2014/main" id="{2B63E99D-D1E4-8245-8CB2-BCD3BEAAF8DA}"/>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8" name="Rounded Rectangle 27">
            <a:extLst>
              <a:ext uri="{FF2B5EF4-FFF2-40B4-BE49-F238E27FC236}">
                <a16:creationId xmlns:a16="http://schemas.microsoft.com/office/drawing/2014/main" id="{4E6BADFB-FFE1-4E42-8501-08F12E36204A}"/>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0" name="Rectangle 29">
            <a:extLst>
              <a:ext uri="{FF2B5EF4-FFF2-40B4-BE49-F238E27FC236}">
                <a16:creationId xmlns:a16="http://schemas.microsoft.com/office/drawing/2014/main" id="{84709FEE-9362-744D-BD7D-4090E60D2C2C}"/>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1" name="Rectangle 30">
            <a:extLst>
              <a:ext uri="{FF2B5EF4-FFF2-40B4-BE49-F238E27FC236}">
                <a16:creationId xmlns:a16="http://schemas.microsoft.com/office/drawing/2014/main" id="{3271D223-4AC2-EF42-ACC1-66113579DA7F}"/>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2" name="Rectangle 31">
            <a:extLst>
              <a:ext uri="{FF2B5EF4-FFF2-40B4-BE49-F238E27FC236}">
                <a16:creationId xmlns:a16="http://schemas.microsoft.com/office/drawing/2014/main" id="{64F2603E-EC35-944A-B5BF-522099302E4A}"/>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14" name="Rectangle 13">
            <a:extLst>
              <a:ext uri="{FF2B5EF4-FFF2-40B4-BE49-F238E27FC236}">
                <a16:creationId xmlns:a16="http://schemas.microsoft.com/office/drawing/2014/main" id="{24B28578-0EA7-1344-8553-2880F1E40B36}"/>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71102E78-13BB-5F40-8AB1-CDB1BEB38F0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6" name="Rectangle 15">
            <a:extLst>
              <a:ext uri="{FF2B5EF4-FFF2-40B4-BE49-F238E27FC236}">
                <a16:creationId xmlns:a16="http://schemas.microsoft.com/office/drawing/2014/main" id="{66AF30CC-AFFD-C243-B35B-C66C856DFAAA}"/>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7" name="Rectangle 16">
            <a:extLst>
              <a:ext uri="{FF2B5EF4-FFF2-40B4-BE49-F238E27FC236}">
                <a16:creationId xmlns:a16="http://schemas.microsoft.com/office/drawing/2014/main" id="{7382F4E4-D6C2-1545-B09F-1D6880140494}"/>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8" name="Rectangle 17">
            <a:extLst>
              <a:ext uri="{FF2B5EF4-FFF2-40B4-BE49-F238E27FC236}">
                <a16:creationId xmlns:a16="http://schemas.microsoft.com/office/drawing/2014/main" id="{5F0239A0-AC43-254F-986D-684EDE49C650}"/>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9" name="Rectangle 18">
            <a:extLst>
              <a:ext uri="{FF2B5EF4-FFF2-40B4-BE49-F238E27FC236}">
                <a16:creationId xmlns:a16="http://schemas.microsoft.com/office/drawing/2014/main" id="{4A46DDE2-1447-5147-855B-E194AB338B55}"/>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4" name="TextBox 3">
            <a:extLst>
              <a:ext uri="{FF2B5EF4-FFF2-40B4-BE49-F238E27FC236}">
                <a16:creationId xmlns:a16="http://schemas.microsoft.com/office/drawing/2014/main" id="{7289B15F-EA14-7F42-9071-0F136A6363FF}"/>
              </a:ext>
            </a:extLst>
          </p:cNvPr>
          <p:cNvSpPr txBox="1"/>
          <p:nvPr/>
        </p:nvSpPr>
        <p:spPr>
          <a:xfrm>
            <a:off x="6841354" y="1768561"/>
            <a:ext cx="181491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Alignment</a:t>
            </a:r>
          </a:p>
        </p:txBody>
      </p:sp>
      <p:sp>
        <p:nvSpPr>
          <p:cNvPr id="5" name="Striped Right Arrow 4">
            <a:extLst>
              <a:ext uri="{FF2B5EF4-FFF2-40B4-BE49-F238E27FC236}">
                <a16:creationId xmlns:a16="http://schemas.microsoft.com/office/drawing/2014/main" id="{E8DE3FB2-0066-CC44-88B8-5F3645C02031}"/>
              </a:ext>
            </a:extLst>
          </p:cNvPr>
          <p:cNvSpPr/>
          <p:nvPr/>
        </p:nvSpPr>
        <p:spPr>
          <a:xfrm>
            <a:off x="1445366" y="910326"/>
            <a:ext cx="5886717" cy="985838"/>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Data Movement from Storage</a:t>
            </a:r>
          </a:p>
        </p:txBody>
      </p:sp>
      <p:pic>
        <p:nvPicPr>
          <p:cNvPr id="23" name="Graphic 22" descr="Close">
            <a:extLst>
              <a:ext uri="{FF2B5EF4-FFF2-40B4-BE49-F238E27FC236}">
                <a16:creationId xmlns:a16="http://schemas.microsoft.com/office/drawing/2014/main" id="{5C074053-199E-AE4B-94E6-C5A21A2B6B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5219357"/>
            <a:ext cx="914400" cy="914400"/>
          </a:xfrm>
          <a:prstGeom prst="rect">
            <a:avLst/>
          </a:prstGeom>
        </p:spPr>
      </p:pic>
      <p:sp>
        <p:nvSpPr>
          <p:cNvPr id="25" name="Rounded Rectangle 24">
            <a:extLst>
              <a:ext uri="{FF2B5EF4-FFF2-40B4-BE49-F238E27FC236}">
                <a16:creationId xmlns:a16="http://schemas.microsoft.com/office/drawing/2014/main" id="{A33E3FE5-D2D1-A64A-BCDD-FDAE87FF39D1}"/>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971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2.96296E-6 L 0.75781 0.21203 " pathEditMode="relative" rAng="0" ptsTypes="AA">
                                      <p:cBhvr>
                                        <p:cTn id="6" dur="500" fill="hold"/>
                                        <p:tgtEl>
                                          <p:spTgt spid="30"/>
                                        </p:tgtEl>
                                        <p:attrNameLst>
                                          <p:attrName>ppt_x</p:attrName>
                                          <p:attrName>ppt_y</p:attrName>
                                        </p:attrNameLst>
                                      </p:cBhvr>
                                      <p:rCtr x="37882" y="10602"/>
                                    </p:animMotion>
                                  </p:childTnLst>
                                </p:cTn>
                              </p:par>
                            </p:childTnLst>
                          </p:cTn>
                        </p:par>
                        <p:par>
                          <p:cTn id="7" fill="hold">
                            <p:stCondLst>
                              <p:cond delay="500"/>
                            </p:stCondLst>
                            <p:childTnLst>
                              <p:par>
                                <p:cTn id="8" presetID="0" presetClass="path" presetSubtype="0" accel="50000" decel="50000" fill="hold" grpId="0" nodeType="afterEffect">
                                  <p:stCondLst>
                                    <p:cond delay="0"/>
                                  </p:stCondLst>
                                  <p:childTnLst>
                                    <p:animMotion origin="layout" path="M 0.01458 0.10856 L 0.73472 0.15185 " pathEditMode="relative" rAng="0" ptsTypes="AA">
                                      <p:cBhvr>
                                        <p:cTn id="9" dur="500" fill="hold"/>
                                        <p:tgtEl>
                                          <p:spTgt spid="31"/>
                                        </p:tgtEl>
                                        <p:attrNameLst>
                                          <p:attrName>ppt_x</p:attrName>
                                          <p:attrName>ppt_y</p:attrName>
                                        </p:attrNameLst>
                                      </p:cBhvr>
                                      <p:rCtr x="36007" y="2153"/>
                                    </p:animMotion>
                                  </p:childTnLst>
                                </p:cTn>
                              </p:par>
                            </p:childTnLst>
                          </p:cTn>
                        </p:par>
                        <p:par>
                          <p:cTn id="10" fill="hold">
                            <p:stCondLst>
                              <p:cond delay="1000"/>
                            </p:stCondLst>
                            <p:childTnLst>
                              <p:par>
                                <p:cTn id="11" presetID="0" presetClass="path" presetSubtype="0" accel="50000" decel="50000" fill="hold" grpId="0" nodeType="afterEffect">
                                  <p:stCondLst>
                                    <p:cond delay="0"/>
                                  </p:stCondLst>
                                  <p:childTnLst>
                                    <p:animMotion origin="layout" path="M 0.01458 0.0449 L 0.73472 0.08819 " pathEditMode="relative" rAng="0" ptsTypes="AA">
                                      <p:cBhvr>
                                        <p:cTn id="12" dur="500" fill="hold"/>
                                        <p:tgtEl>
                                          <p:spTgt spid="32"/>
                                        </p:tgtEl>
                                        <p:attrNameLst>
                                          <p:attrName>ppt_x</p:attrName>
                                          <p:attrName>ppt_y</p:attrName>
                                        </p:attrNameLst>
                                      </p:cBhvr>
                                      <p:rCtr x="36007" y="2153"/>
                                    </p:animMotion>
                                  </p:childTnLst>
                                </p:cTn>
                              </p:par>
                            </p:childTnLst>
                          </p:cTn>
                        </p:par>
                        <p:par>
                          <p:cTn id="13" fill="hold">
                            <p:stCondLst>
                              <p:cond delay="1500"/>
                            </p:stCondLst>
                            <p:childTnLst>
                              <p:par>
                                <p:cTn id="14" presetID="0" presetClass="path" presetSubtype="0" accel="50000" decel="50000" fill="hold" grpId="0" nodeType="afterEffect">
                                  <p:stCondLst>
                                    <p:cond delay="0"/>
                                  </p:stCondLst>
                                  <p:childTnLst>
                                    <p:animMotion origin="layout" path="M -0.01268 -0.08611 L 0.71024 0.05162 " pathEditMode="relative" rAng="0" ptsTypes="AA">
                                      <p:cBhvr>
                                        <p:cTn id="15" dur="500" fill="hold"/>
                                        <p:tgtEl>
                                          <p:spTgt spid="14"/>
                                        </p:tgtEl>
                                        <p:attrNameLst>
                                          <p:attrName>ppt_x</p:attrName>
                                          <p:attrName>ppt_y</p:attrName>
                                        </p:attrNameLst>
                                      </p:cBhvr>
                                      <p:rCtr x="36146" y="6875"/>
                                    </p:animMotion>
                                  </p:childTnLst>
                                </p:cTn>
                              </p:par>
                            </p:childTnLst>
                          </p:cTn>
                        </p:par>
                        <p:par>
                          <p:cTn id="16" fill="hold">
                            <p:stCondLst>
                              <p:cond delay="2000"/>
                            </p:stCondLst>
                            <p:childTnLst>
                              <p:par>
                                <p:cTn id="17" presetID="0" presetClass="path" presetSubtype="0" accel="50000" decel="50000" fill="hold" grpId="0" nodeType="afterEffect">
                                  <p:stCondLst>
                                    <p:cond delay="0"/>
                                  </p:stCondLst>
                                  <p:childTnLst>
                                    <p:animMotion origin="layout" path="M -0.01597 2.59259E-6 L 0.71406 0.19097 " pathEditMode="relative" rAng="0" ptsTypes="AA">
                                      <p:cBhvr>
                                        <p:cTn id="18" dur="500" fill="hold"/>
                                        <p:tgtEl>
                                          <p:spTgt spid="15"/>
                                        </p:tgtEl>
                                        <p:attrNameLst>
                                          <p:attrName>ppt_x</p:attrName>
                                          <p:attrName>ppt_y</p:attrName>
                                        </p:attrNameLst>
                                      </p:cBhvr>
                                      <p:rCtr x="36493" y="9537"/>
                                    </p:animMotion>
                                  </p:childTnLst>
                                </p:cTn>
                              </p:par>
                            </p:childTnLst>
                          </p:cTn>
                        </p:par>
                        <p:par>
                          <p:cTn id="19" fill="hold">
                            <p:stCondLst>
                              <p:cond delay="2500"/>
                            </p:stCondLst>
                            <p:childTnLst>
                              <p:par>
                                <p:cTn id="20" presetID="0" presetClass="path" presetSubtype="0" accel="50000" decel="50000" fill="hold" grpId="0" nodeType="afterEffect">
                                  <p:stCondLst>
                                    <p:cond delay="0"/>
                                  </p:stCondLst>
                                  <p:childTnLst>
                                    <p:animMotion origin="layout" path="M 0.00521 0.03611 L 0.70747 0.13472 " pathEditMode="relative" rAng="0" ptsTypes="AA">
                                      <p:cBhvr>
                                        <p:cTn id="21" dur="500" fill="hold"/>
                                        <p:tgtEl>
                                          <p:spTgt spid="16"/>
                                        </p:tgtEl>
                                        <p:attrNameLst>
                                          <p:attrName>ppt_x</p:attrName>
                                          <p:attrName>ppt_y</p:attrName>
                                        </p:attrNameLst>
                                      </p:cBhvr>
                                      <p:rCtr x="35104" y="4931"/>
                                    </p:animMotion>
                                  </p:childTnLst>
                                </p:cTn>
                              </p:par>
                            </p:childTnLst>
                          </p:cTn>
                        </p:par>
                        <p:par>
                          <p:cTn id="22" fill="hold">
                            <p:stCondLst>
                              <p:cond delay="3000"/>
                            </p:stCondLst>
                            <p:childTnLst>
                              <p:par>
                                <p:cTn id="23" presetID="0" presetClass="path" presetSubtype="0" accel="50000" decel="50000" fill="hold" grpId="0" nodeType="afterEffect">
                                  <p:stCondLst>
                                    <p:cond delay="0"/>
                                  </p:stCondLst>
                                  <p:childTnLst>
                                    <p:animMotion origin="layout" path="M 0.00174 0.02384 L 0.70677 0.09537 " pathEditMode="relative" rAng="0" ptsTypes="AA">
                                      <p:cBhvr>
                                        <p:cTn id="24" dur="500" fill="hold"/>
                                        <p:tgtEl>
                                          <p:spTgt spid="17"/>
                                        </p:tgtEl>
                                        <p:attrNameLst>
                                          <p:attrName>ppt_x</p:attrName>
                                          <p:attrName>ppt_y</p:attrName>
                                        </p:attrNameLst>
                                      </p:cBhvr>
                                      <p:rCtr x="35243" y="3565"/>
                                    </p:animMotion>
                                  </p:childTnLst>
                                </p:cTn>
                              </p:par>
                            </p:childTnLst>
                          </p:cTn>
                        </p:par>
                        <p:par>
                          <p:cTn id="25" fill="hold">
                            <p:stCondLst>
                              <p:cond delay="3500"/>
                            </p:stCondLst>
                            <p:childTnLst>
                              <p:par>
                                <p:cTn id="26" presetID="0" presetClass="path" presetSubtype="0" accel="50000" decel="50000" fill="hold" grpId="0" nodeType="afterEffect">
                                  <p:stCondLst>
                                    <p:cond delay="0"/>
                                  </p:stCondLst>
                                  <p:childTnLst>
                                    <p:animMotion origin="layout" path="M 0.00538 0.02616 L 0.7342 0.16458 " pathEditMode="relative" rAng="0" ptsTypes="AA">
                                      <p:cBhvr>
                                        <p:cTn id="27" dur="500" fill="hold"/>
                                        <p:tgtEl>
                                          <p:spTgt spid="18"/>
                                        </p:tgtEl>
                                        <p:attrNameLst>
                                          <p:attrName>ppt_x</p:attrName>
                                          <p:attrName>ppt_y</p:attrName>
                                        </p:attrNameLst>
                                      </p:cBhvr>
                                      <p:rCtr x="36441" y="6921"/>
                                    </p:animMotion>
                                  </p:childTnLst>
                                </p:cTn>
                              </p:par>
                            </p:childTnLst>
                          </p:cTn>
                        </p:par>
                        <p:par>
                          <p:cTn id="28" fill="hold">
                            <p:stCondLst>
                              <p:cond delay="4000"/>
                            </p:stCondLst>
                            <p:childTnLst>
                              <p:par>
                                <p:cTn id="29" presetID="0" presetClass="path" presetSubtype="0" accel="50000" decel="50000" fill="hold" grpId="0" nodeType="afterEffect">
                                  <p:stCondLst>
                                    <p:cond delay="0"/>
                                  </p:stCondLst>
                                  <p:childTnLst>
                                    <p:animMotion origin="layout" path="M 0.00695 0.01759 L 0.72361 0.22292 " pathEditMode="relative" rAng="0" ptsTypes="AA">
                                      <p:cBhvr>
                                        <p:cTn id="30" dur="500" fill="hold"/>
                                        <p:tgtEl>
                                          <p:spTgt spid="19"/>
                                        </p:tgtEl>
                                        <p:attrNameLst>
                                          <p:attrName>ppt_x</p:attrName>
                                          <p:attrName>ppt_y</p:attrName>
                                        </p:attrNameLst>
                                      </p:cBhvr>
                                      <p:rCtr x="35833" y="10255"/>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22" presetClass="entr" presetSubtype="8" fill="hold" grpId="0"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left)">
                                      <p:cBhvr>
                                        <p:cTn id="45" dur="250"/>
                                        <p:tgtEl>
                                          <p:spTgt spid="5"/>
                                        </p:tgtEl>
                                      </p:cBhvr>
                                    </p:animEffect>
                                  </p:childTnLst>
                                </p:cTn>
                              </p:par>
                              <p:par>
                                <p:cTn id="46" presetID="1" presetClass="entr" presetSubtype="0" fill="hold" nodeType="with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30" grpId="0" animBg="1"/>
      <p:bldP spid="31" grpId="0" animBg="1"/>
      <p:bldP spid="32" grpId="0" animBg="1"/>
      <p:bldP spid="14" grpId="0" animBg="1"/>
      <p:bldP spid="15" grpId="0" animBg="1"/>
      <p:bldP spid="16" grpId="0" animBg="1"/>
      <p:bldP spid="17" grpId="0" animBg="1"/>
      <p:bldP spid="18" grpId="0" animBg="1"/>
      <p:bldP spid="19" grpId="0" animBg="1"/>
      <p:bldP spid="4" grpId="0"/>
      <p:bldP spid="5" grpId="0" animBg="1"/>
    </p:bld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D54C5-BF55-4E41-8C0F-3556E47BC5A0}"/>
              </a:ext>
            </a:extLst>
          </p:cNvPr>
          <p:cNvSpPr/>
          <p:nvPr/>
        </p:nvSpPr>
        <p:spPr>
          <a:xfrm>
            <a:off x="3721994" y="2113937"/>
            <a:ext cx="5232447" cy="183303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Processor">
            <a:extLst>
              <a:ext uri="{FF2B5EF4-FFF2-40B4-BE49-F238E27FC236}">
                <a16:creationId xmlns:a16="http://schemas.microsoft.com/office/drawing/2014/main" id="{71065E2A-7362-3A42-A4EE-680E81E7CC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9529" y="1207214"/>
            <a:ext cx="955855" cy="955855"/>
          </a:xfrm>
          <a:prstGeom prst="rect">
            <a:avLst/>
          </a:prstGeom>
        </p:spPr>
      </p:pic>
      <p:pic>
        <p:nvPicPr>
          <p:cNvPr id="10" name="Graphic 9" descr="Gears">
            <a:extLst>
              <a:ext uri="{FF2B5EF4-FFF2-40B4-BE49-F238E27FC236}">
                <a16:creationId xmlns:a16="http://schemas.microsoft.com/office/drawing/2014/main" id="{3274706B-9FCF-B74A-AEEE-2613B8773C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44410" y="1249505"/>
            <a:ext cx="955854" cy="955854"/>
          </a:xfrm>
          <a:prstGeom prst="rect">
            <a:avLst/>
          </a:prstGeom>
        </p:spPr>
      </p:pic>
      <p:pic>
        <p:nvPicPr>
          <p:cNvPr id="12" name="Graphic 11" descr="Filter">
            <a:extLst>
              <a:ext uri="{FF2B5EF4-FFF2-40B4-BE49-F238E27FC236}">
                <a16:creationId xmlns:a16="http://schemas.microsoft.com/office/drawing/2014/main" id="{A3C1ACFA-1681-2944-95D5-336F827DAD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7325" y="1258620"/>
            <a:ext cx="914400" cy="914400"/>
          </a:xfrm>
          <a:prstGeom prst="rect">
            <a:avLst/>
          </a:prstGeom>
        </p:spPr>
      </p:pic>
      <p:sp>
        <p:nvSpPr>
          <p:cNvPr id="13" name="TextBox 12">
            <a:extLst>
              <a:ext uri="{FF2B5EF4-FFF2-40B4-BE49-F238E27FC236}">
                <a16:creationId xmlns:a16="http://schemas.microsoft.com/office/drawing/2014/main" id="{689D6EC6-9E53-1942-BA75-E28E28CB8EE7}"/>
              </a:ext>
            </a:extLst>
          </p:cNvPr>
          <p:cNvSpPr txBox="1"/>
          <p:nvPr/>
        </p:nvSpPr>
        <p:spPr>
          <a:xfrm>
            <a:off x="3986741" y="897913"/>
            <a:ext cx="174025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Heuristics</a:t>
            </a:r>
          </a:p>
        </p:txBody>
      </p:sp>
      <p:sp>
        <p:nvSpPr>
          <p:cNvPr id="23" name="TextBox 22">
            <a:extLst>
              <a:ext uri="{FF2B5EF4-FFF2-40B4-BE49-F238E27FC236}">
                <a16:creationId xmlns:a16="http://schemas.microsoft.com/office/drawing/2014/main" id="{9E6BE85F-9B13-E947-BE2F-9258663BDA08}"/>
              </a:ext>
            </a:extLst>
          </p:cNvPr>
          <p:cNvSpPr txBox="1"/>
          <p:nvPr/>
        </p:nvSpPr>
        <p:spPr>
          <a:xfrm>
            <a:off x="5620127" y="910197"/>
            <a:ext cx="21314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Accelerators</a:t>
            </a:r>
          </a:p>
        </p:txBody>
      </p:sp>
      <p:sp>
        <p:nvSpPr>
          <p:cNvPr id="26" name="TextBox 25">
            <a:extLst>
              <a:ext uri="{FF2B5EF4-FFF2-40B4-BE49-F238E27FC236}">
                <a16:creationId xmlns:a16="http://schemas.microsoft.com/office/drawing/2014/main" id="{6BAB6890-0F63-B747-9D57-26D84D7D6A66}"/>
              </a:ext>
            </a:extLst>
          </p:cNvPr>
          <p:cNvSpPr txBox="1"/>
          <p:nvPr/>
        </p:nvSpPr>
        <p:spPr>
          <a:xfrm>
            <a:off x="7503786" y="910197"/>
            <a:ext cx="10614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Filters</a:t>
            </a:r>
          </a:p>
        </p:txBody>
      </p:sp>
      <p:sp>
        <p:nvSpPr>
          <p:cNvPr id="27" name="Rectangle 26">
            <a:extLst>
              <a:ext uri="{FF2B5EF4-FFF2-40B4-BE49-F238E27FC236}">
                <a16:creationId xmlns:a16="http://schemas.microsoft.com/office/drawing/2014/main" id="{2358D5AA-DFFA-8D4D-A741-7934E03EFF46}"/>
              </a:ext>
            </a:extLst>
          </p:cNvPr>
          <p:cNvSpPr/>
          <p:nvPr/>
        </p:nvSpPr>
        <p:spPr>
          <a:xfrm>
            <a:off x="0" y="4266028"/>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52" name="Rectangle 51">
            <a:extLst>
              <a:ext uri="{FF2B5EF4-FFF2-40B4-BE49-F238E27FC236}">
                <a16:creationId xmlns:a16="http://schemas.microsoft.com/office/drawing/2014/main" id="{A99E118C-EEAB-9C49-907C-AC67626CAD41}"/>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3" name="Rectangle 52">
            <a:extLst>
              <a:ext uri="{FF2B5EF4-FFF2-40B4-BE49-F238E27FC236}">
                <a16:creationId xmlns:a16="http://schemas.microsoft.com/office/drawing/2014/main" id="{2C535C70-FB4A-0241-B25F-8F569683D1E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4" name="Rectangle 53">
            <a:extLst>
              <a:ext uri="{FF2B5EF4-FFF2-40B4-BE49-F238E27FC236}">
                <a16:creationId xmlns:a16="http://schemas.microsoft.com/office/drawing/2014/main" id="{D31397B8-63FB-714A-8F18-1A7789063CED}"/>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55" name="Rectangle 54">
            <a:extLst>
              <a:ext uri="{FF2B5EF4-FFF2-40B4-BE49-F238E27FC236}">
                <a16:creationId xmlns:a16="http://schemas.microsoft.com/office/drawing/2014/main" id="{0FFBA1F1-98E0-564F-83B1-193D6086B1E4}"/>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6" name="Rectangle 55">
            <a:extLst>
              <a:ext uri="{FF2B5EF4-FFF2-40B4-BE49-F238E27FC236}">
                <a16:creationId xmlns:a16="http://schemas.microsoft.com/office/drawing/2014/main" id="{3ED6AC3D-DFCB-1945-82BC-D3D9AF46B12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7" name="Rectangle 56">
            <a:extLst>
              <a:ext uri="{FF2B5EF4-FFF2-40B4-BE49-F238E27FC236}">
                <a16:creationId xmlns:a16="http://schemas.microsoft.com/office/drawing/2014/main" id="{B7EDA0B1-A141-CD43-8FC8-CDAF384C8271}"/>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8" name="Rectangle 57">
            <a:extLst>
              <a:ext uri="{FF2B5EF4-FFF2-40B4-BE49-F238E27FC236}">
                <a16:creationId xmlns:a16="http://schemas.microsoft.com/office/drawing/2014/main" id="{AF4C7A2B-3783-764D-B20A-AFF30FE38B8F}"/>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9" name="Rectangle 58">
            <a:extLst>
              <a:ext uri="{FF2B5EF4-FFF2-40B4-BE49-F238E27FC236}">
                <a16:creationId xmlns:a16="http://schemas.microsoft.com/office/drawing/2014/main" id="{94A0BB08-190C-7B4C-9FA8-C453C2421161}"/>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60" name="Rectangle 59">
            <a:extLst>
              <a:ext uri="{FF2B5EF4-FFF2-40B4-BE49-F238E27FC236}">
                <a16:creationId xmlns:a16="http://schemas.microsoft.com/office/drawing/2014/main" id="{05B4C9C8-047E-2449-8F6D-7E55DC35146F}"/>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30" name="Rounded Rectangle 29">
            <a:extLst>
              <a:ext uri="{FF2B5EF4-FFF2-40B4-BE49-F238E27FC236}">
                <a16:creationId xmlns:a16="http://schemas.microsoft.com/office/drawing/2014/main" id="{1E9FD74E-F3A3-EC4F-A031-2E50E586A05F}"/>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31" name="Rounded Rectangle 30">
            <a:extLst>
              <a:ext uri="{FF2B5EF4-FFF2-40B4-BE49-F238E27FC236}">
                <a16:creationId xmlns:a16="http://schemas.microsoft.com/office/drawing/2014/main" id="{E4A3B81D-25E3-8A4C-A2DB-AB9E43C288AE}"/>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2" name="Rounded Rectangle 31">
            <a:extLst>
              <a:ext uri="{FF2B5EF4-FFF2-40B4-BE49-F238E27FC236}">
                <a16:creationId xmlns:a16="http://schemas.microsoft.com/office/drawing/2014/main" id="{45F2E9F3-46D4-2D48-A408-9382652ADA44}"/>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CB2E5EEA-9D8D-454B-9C48-5D4302BF02CD}"/>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3" name="Rectangle 32">
            <a:extLst>
              <a:ext uri="{FF2B5EF4-FFF2-40B4-BE49-F238E27FC236}">
                <a16:creationId xmlns:a16="http://schemas.microsoft.com/office/drawing/2014/main" id="{0E6B0398-ADCD-1145-B0F6-748316A7EEF2}"/>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35" name="Graphic 34" descr="Close">
            <a:extLst>
              <a:ext uri="{FF2B5EF4-FFF2-40B4-BE49-F238E27FC236}">
                <a16:creationId xmlns:a16="http://schemas.microsoft.com/office/drawing/2014/main" id="{B7548304-289F-9447-8091-9F3A785960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8837" y="5219357"/>
            <a:ext cx="914400" cy="914400"/>
          </a:xfrm>
          <a:prstGeom prst="rect">
            <a:avLst/>
          </a:prstGeom>
        </p:spPr>
      </p:pic>
      <p:sp>
        <p:nvSpPr>
          <p:cNvPr id="36" name="TextBox 35">
            <a:extLst>
              <a:ext uri="{FF2B5EF4-FFF2-40B4-BE49-F238E27FC236}">
                <a16:creationId xmlns:a16="http://schemas.microsoft.com/office/drawing/2014/main" id="{29A9BA6C-26AE-E74A-87A1-95A82D67BAE7}"/>
              </a:ext>
            </a:extLst>
          </p:cNvPr>
          <p:cNvSpPr txBox="1"/>
          <p:nvPr/>
        </p:nvSpPr>
        <p:spPr>
          <a:xfrm>
            <a:off x="632697" y="40939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724BFA13-9C6A-A84C-8779-352B3F958673}"/>
              </a:ext>
            </a:extLst>
          </p:cNvPr>
          <p:cNvSpPr>
            <a:spLocks noGrp="1"/>
          </p:cNvSpPr>
          <p:nvPr>
            <p:ph type="title"/>
          </p:nvPr>
        </p:nvSpPr>
        <p:spPr/>
        <p:txBody>
          <a:bodyPr/>
          <a:lstStyle/>
          <a:p>
            <a:r>
              <a:rPr lang="en-US" dirty="0"/>
              <a:t>Compute-Centric Accelerators</a:t>
            </a:r>
            <a:endParaRPr lang="en-CH" dirty="0"/>
          </a:p>
        </p:txBody>
      </p:sp>
    </p:spTree>
    <p:custDataLst>
      <p:tags r:id="rId1"/>
    </p:custDataLst>
    <p:extLst>
      <p:ext uri="{BB962C8B-B14F-4D97-AF65-F5344CB8AC3E}">
        <p14:creationId xmlns:p14="http://schemas.microsoft.com/office/powerpoint/2010/main" val="409742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0" presetClass="path" presetSubtype="0" accel="50000" decel="50000" fill="hold" grpId="0" nodeType="withEffect">
                                  <p:stCondLst>
                                    <p:cond delay="0"/>
                                  </p:stCondLst>
                                  <p:childTnLst>
                                    <p:animMotion origin="layout" path="M 2.77778E-6 2.96296E-6 L 0.75781 0.21203 " pathEditMode="relative" rAng="0" ptsTypes="AA">
                                      <p:cBhvr>
                                        <p:cTn id="34" dur="500" fill="hold"/>
                                        <p:tgtEl>
                                          <p:spTgt spid="52"/>
                                        </p:tgtEl>
                                        <p:attrNameLst>
                                          <p:attrName>ppt_x</p:attrName>
                                          <p:attrName>ppt_y</p:attrName>
                                        </p:attrNameLst>
                                      </p:cBhvr>
                                      <p:rCtr x="37882" y="10602"/>
                                    </p:animMotion>
                                  </p:childTnLst>
                                </p:cTn>
                              </p:par>
                            </p:childTnLst>
                          </p:cTn>
                        </p:par>
                        <p:par>
                          <p:cTn id="35" fill="hold">
                            <p:stCondLst>
                              <p:cond delay="500"/>
                            </p:stCondLst>
                            <p:childTnLst>
                              <p:par>
                                <p:cTn id="36" presetID="0" presetClass="path" presetSubtype="0" accel="50000" decel="50000" fill="hold" grpId="0" nodeType="afterEffect">
                                  <p:stCondLst>
                                    <p:cond delay="0"/>
                                  </p:stCondLst>
                                  <p:childTnLst>
                                    <p:animMotion origin="layout" path="M 0.01458 0.10856 L 0.73472 0.15185 " pathEditMode="relative" rAng="0" ptsTypes="AA">
                                      <p:cBhvr>
                                        <p:cTn id="37" dur="500" fill="hold"/>
                                        <p:tgtEl>
                                          <p:spTgt spid="53"/>
                                        </p:tgtEl>
                                        <p:attrNameLst>
                                          <p:attrName>ppt_x</p:attrName>
                                          <p:attrName>ppt_y</p:attrName>
                                        </p:attrNameLst>
                                      </p:cBhvr>
                                      <p:rCtr x="36007" y="2153"/>
                                    </p:animMotion>
                                  </p:childTnLst>
                                </p:cTn>
                              </p:par>
                            </p:childTnLst>
                          </p:cTn>
                        </p:par>
                        <p:par>
                          <p:cTn id="38" fill="hold">
                            <p:stCondLst>
                              <p:cond delay="1000"/>
                            </p:stCondLst>
                            <p:childTnLst>
                              <p:par>
                                <p:cTn id="39" presetID="0" presetClass="path" presetSubtype="0" accel="50000" decel="50000" fill="hold" grpId="0" nodeType="afterEffect">
                                  <p:stCondLst>
                                    <p:cond delay="0"/>
                                  </p:stCondLst>
                                  <p:childTnLst>
                                    <p:animMotion origin="layout" path="M 0.01458 0.0449 L 0.73472 0.08819 " pathEditMode="relative" rAng="0" ptsTypes="AA">
                                      <p:cBhvr>
                                        <p:cTn id="40" dur="500" fill="hold"/>
                                        <p:tgtEl>
                                          <p:spTgt spid="54"/>
                                        </p:tgtEl>
                                        <p:attrNameLst>
                                          <p:attrName>ppt_x</p:attrName>
                                          <p:attrName>ppt_y</p:attrName>
                                        </p:attrNameLst>
                                      </p:cBhvr>
                                      <p:rCtr x="36007" y="2153"/>
                                    </p:animMotion>
                                  </p:childTnLst>
                                </p:cTn>
                              </p:par>
                            </p:childTnLst>
                          </p:cTn>
                        </p:par>
                        <p:par>
                          <p:cTn id="41" fill="hold">
                            <p:stCondLst>
                              <p:cond delay="1500"/>
                            </p:stCondLst>
                            <p:childTnLst>
                              <p:par>
                                <p:cTn id="42" presetID="0" presetClass="path" presetSubtype="0" accel="50000" decel="50000" fill="hold" grpId="0" nodeType="afterEffect">
                                  <p:stCondLst>
                                    <p:cond delay="0"/>
                                  </p:stCondLst>
                                  <p:childTnLst>
                                    <p:animMotion origin="layout" path="M -0.01268 -0.08611 L 0.71024 0.05162 " pathEditMode="relative" rAng="0" ptsTypes="AA">
                                      <p:cBhvr>
                                        <p:cTn id="43" dur="500" fill="hold"/>
                                        <p:tgtEl>
                                          <p:spTgt spid="55"/>
                                        </p:tgtEl>
                                        <p:attrNameLst>
                                          <p:attrName>ppt_x</p:attrName>
                                          <p:attrName>ppt_y</p:attrName>
                                        </p:attrNameLst>
                                      </p:cBhvr>
                                      <p:rCtr x="36146" y="6875"/>
                                    </p:animMotion>
                                  </p:childTnLst>
                                </p:cTn>
                              </p:par>
                            </p:childTnLst>
                          </p:cTn>
                        </p:par>
                        <p:par>
                          <p:cTn id="44" fill="hold">
                            <p:stCondLst>
                              <p:cond delay="2000"/>
                            </p:stCondLst>
                            <p:childTnLst>
                              <p:par>
                                <p:cTn id="45" presetID="0" presetClass="path" presetSubtype="0" accel="50000" decel="50000" fill="hold" grpId="0" nodeType="afterEffect">
                                  <p:stCondLst>
                                    <p:cond delay="0"/>
                                  </p:stCondLst>
                                  <p:childTnLst>
                                    <p:animMotion origin="layout" path="M -0.01597 2.59259E-6 L 0.71406 0.19097 " pathEditMode="relative" rAng="0" ptsTypes="AA">
                                      <p:cBhvr>
                                        <p:cTn id="46" dur="500" fill="hold"/>
                                        <p:tgtEl>
                                          <p:spTgt spid="56"/>
                                        </p:tgtEl>
                                        <p:attrNameLst>
                                          <p:attrName>ppt_x</p:attrName>
                                          <p:attrName>ppt_y</p:attrName>
                                        </p:attrNameLst>
                                      </p:cBhvr>
                                      <p:rCtr x="36493" y="9537"/>
                                    </p:animMotion>
                                  </p:childTnLst>
                                </p:cTn>
                              </p:par>
                            </p:childTnLst>
                          </p:cTn>
                        </p:par>
                        <p:par>
                          <p:cTn id="47" fill="hold">
                            <p:stCondLst>
                              <p:cond delay="2500"/>
                            </p:stCondLst>
                            <p:childTnLst>
                              <p:par>
                                <p:cTn id="48" presetID="0" presetClass="path" presetSubtype="0" accel="50000" decel="50000" fill="hold" grpId="0" nodeType="afterEffect">
                                  <p:stCondLst>
                                    <p:cond delay="0"/>
                                  </p:stCondLst>
                                  <p:childTnLst>
                                    <p:animMotion origin="layout" path="M 0.00521 0.03611 L 0.70747 0.13472 " pathEditMode="relative" rAng="0" ptsTypes="AA">
                                      <p:cBhvr>
                                        <p:cTn id="49" dur="500" fill="hold"/>
                                        <p:tgtEl>
                                          <p:spTgt spid="57"/>
                                        </p:tgtEl>
                                        <p:attrNameLst>
                                          <p:attrName>ppt_x</p:attrName>
                                          <p:attrName>ppt_y</p:attrName>
                                        </p:attrNameLst>
                                      </p:cBhvr>
                                      <p:rCtr x="35104" y="4931"/>
                                    </p:animMotion>
                                  </p:childTnLst>
                                </p:cTn>
                              </p:par>
                            </p:childTnLst>
                          </p:cTn>
                        </p:par>
                        <p:par>
                          <p:cTn id="50" fill="hold">
                            <p:stCondLst>
                              <p:cond delay="3000"/>
                            </p:stCondLst>
                            <p:childTnLst>
                              <p:par>
                                <p:cTn id="51" presetID="0" presetClass="path" presetSubtype="0" accel="50000" decel="50000" fill="hold" grpId="0" nodeType="afterEffect">
                                  <p:stCondLst>
                                    <p:cond delay="0"/>
                                  </p:stCondLst>
                                  <p:childTnLst>
                                    <p:animMotion origin="layout" path="M 0.00174 0.02384 L 0.70677 0.09537 " pathEditMode="relative" rAng="0" ptsTypes="AA">
                                      <p:cBhvr>
                                        <p:cTn id="52" dur="500" fill="hold"/>
                                        <p:tgtEl>
                                          <p:spTgt spid="58"/>
                                        </p:tgtEl>
                                        <p:attrNameLst>
                                          <p:attrName>ppt_x</p:attrName>
                                          <p:attrName>ppt_y</p:attrName>
                                        </p:attrNameLst>
                                      </p:cBhvr>
                                      <p:rCtr x="35243" y="3565"/>
                                    </p:animMotion>
                                  </p:childTnLst>
                                </p:cTn>
                              </p:par>
                            </p:childTnLst>
                          </p:cTn>
                        </p:par>
                        <p:par>
                          <p:cTn id="53" fill="hold">
                            <p:stCondLst>
                              <p:cond delay="3500"/>
                            </p:stCondLst>
                            <p:childTnLst>
                              <p:par>
                                <p:cTn id="54" presetID="0" presetClass="path" presetSubtype="0" accel="50000" decel="50000" fill="hold" grpId="0" nodeType="afterEffect">
                                  <p:stCondLst>
                                    <p:cond delay="0"/>
                                  </p:stCondLst>
                                  <p:childTnLst>
                                    <p:animMotion origin="layout" path="M 0.00538 0.02616 L 0.7342 0.16458 " pathEditMode="relative" rAng="0" ptsTypes="AA">
                                      <p:cBhvr>
                                        <p:cTn id="55" dur="500" fill="hold"/>
                                        <p:tgtEl>
                                          <p:spTgt spid="59"/>
                                        </p:tgtEl>
                                        <p:attrNameLst>
                                          <p:attrName>ppt_x</p:attrName>
                                          <p:attrName>ppt_y</p:attrName>
                                        </p:attrNameLst>
                                      </p:cBhvr>
                                      <p:rCtr x="36441" y="6921"/>
                                    </p:animMotion>
                                  </p:childTnLst>
                                </p:cTn>
                              </p:par>
                            </p:childTnLst>
                          </p:cTn>
                        </p:par>
                        <p:par>
                          <p:cTn id="56" fill="hold">
                            <p:stCondLst>
                              <p:cond delay="4000"/>
                            </p:stCondLst>
                            <p:childTnLst>
                              <p:par>
                                <p:cTn id="57" presetID="0" presetClass="path" presetSubtype="0" accel="50000" decel="50000" fill="hold" grpId="0" nodeType="afterEffect">
                                  <p:stCondLst>
                                    <p:cond delay="0"/>
                                  </p:stCondLst>
                                  <p:childTnLst>
                                    <p:animMotion origin="layout" path="M 0.00695 0.01759 L 0.72361 0.22292 " pathEditMode="relative" rAng="0" ptsTypes="AA">
                                      <p:cBhvr>
                                        <p:cTn id="58" dur="500" fill="hold"/>
                                        <p:tgtEl>
                                          <p:spTgt spid="60"/>
                                        </p:tgtEl>
                                        <p:attrNameLst>
                                          <p:attrName>ppt_x</p:attrName>
                                          <p:attrName>ppt_y</p:attrName>
                                        </p:attrNameLst>
                                      </p:cBhvr>
                                      <p:rCtr x="35833" y="10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P spid="26" grpId="0"/>
      <p:bldP spid="27" grpId="0" animBg="1"/>
      <p:bldP spid="52" grpId="0" animBg="1"/>
      <p:bldP spid="53" grpId="0" animBg="1"/>
      <p:bldP spid="54" grpId="0" animBg="1"/>
      <p:bldP spid="55" grpId="0" animBg="1"/>
      <p:bldP spid="56" grpId="0" animBg="1"/>
      <p:bldP spid="57" grpId="0" animBg="1"/>
      <p:bldP spid="58" grpId="0" animBg="1"/>
      <p:bldP spid="59" grpId="0" animBg="1"/>
      <p:bldP spid="60" grpId="0" animBg="1"/>
      <p:bldP spid="33" grpId="0" animBg="1"/>
      <p:bldP spid="36" grpId="0"/>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a:extLst>
              <a:ext uri="{FF2B5EF4-FFF2-40B4-BE49-F238E27FC236}">
                <a16:creationId xmlns:a16="http://schemas.microsoft.com/office/drawing/2014/main" id="{0A16E4E7-6240-3A4D-A6E2-73D5B4FA814B}"/>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a:t>Key Idea</a:t>
            </a:r>
            <a:r>
              <a:rPr lang="en-US" dirty="0"/>
              <a:t>: In-Storage Filtering</a:t>
            </a:r>
            <a:endParaRPr lang="en-CH" dirty="0"/>
          </a:p>
        </p:txBody>
      </p:sp>
      <p:sp>
        <p:nvSpPr>
          <p:cNvPr id="31" name="Rectangle 30">
            <a:extLst>
              <a:ext uri="{FF2B5EF4-FFF2-40B4-BE49-F238E27FC236}">
                <a16:creationId xmlns:a16="http://schemas.microsoft.com/office/drawing/2014/main" id="{3B38894D-FB68-B24E-9D5F-2AD8A3884AEB}"/>
              </a:ext>
            </a:extLst>
          </p:cNvPr>
          <p:cNvSpPr/>
          <p:nvPr/>
        </p:nvSpPr>
        <p:spPr>
          <a:xfrm>
            <a:off x="1" y="5233752"/>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Non-matching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have potential matching locations and can skip alignment</a:t>
            </a:r>
          </a:p>
        </p:txBody>
      </p:sp>
      <p:pic>
        <p:nvPicPr>
          <p:cNvPr id="23" name="Graphic 22" descr="Filter">
            <a:extLst>
              <a:ext uri="{FF2B5EF4-FFF2-40B4-BE49-F238E27FC236}">
                <a16:creationId xmlns:a16="http://schemas.microsoft.com/office/drawing/2014/main" id="{E016CCEE-DD32-534E-B29D-D486E595FD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7" name="TextBox 26">
            <a:extLst>
              <a:ext uri="{FF2B5EF4-FFF2-40B4-BE49-F238E27FC236}">
                <a16:creationId xmlns:a16="http://schemas.microsoft.com/office/drawing/2014/main" id="{701FA4EA-1EC5-684B-ACB6-6B618B3ACE16}"/>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46" name="Rectangle 45">
            <a:extLst>
              <a:ext uri="{FF2B5EF4-FFF2-40B4-BE49-F238E27FC236}">
                <a16:creationId xmlns:a16="http://schemas.microsoft.com/office/drawing/2014/main" id="{16252BD6-E81D-774E-B217-0E78268A2455}"/>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7" name="Rectangle 46">
            <a:extLst>
              <a:ext uri="{FF2B5EF4-FFF2-40B4-BE49-F238E27FC236}">
                <a16:creationId xmlns:a16="http://schemas.microsoft.com/office/drawing/2014/main" id="{AD5DD12A-65AD-D047-ADD7-F69A1A2A4E9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8" name="Rectangle 47">
            <a:extLst>
              <a:ext uri="{FF2B5EF4-FFF2-40B4-BE49-F238E27FC236}">
                <a16:creationId xmlns:a16="http://schemas.microsoft.com/office/drawing/2014/main" id="{BE1A92AC-0255-0449-A490-549F83E19104}"/>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49" name="Rectangle 48">
            <a:extLst>
              <a:ext uri="{FF2B5EF4-FFF2-40B4-BE49-F238E27FC236}">
                <a16:creationId xmlns:a16="http://schemas.microsoft.com/office/drawing/2014/main" id="{202C3FD7-F724-4C45-AF22-D1FE70F45D07}"/>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0" name="Rectangle 49">
            <a:extLst>
              <a:ext uri="{FF2B5EF4-FFF2-40B4-BE49-F238E27FC236}">
                <a16:creationId xmlns:a16="http://schemas.microsoft.com/office/drawing/2014/main" id="{66028373-6D13-FE46-822D-6665058A07F2}"/>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1" name="Rectangle 50">
            <a:extLst>
              <a:ext uri="{FF2B5EF4-FFF2-40B4-BE49-F238E27FC236}">
                <a16:creationId xmlns:a16="http://schemas.microsoft.com/office/drawing/2014/main" id="{54D4533A-F368-B14F-9D17-73B2AC9B61F4}"/>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2" name="Rectangle 51">
            <a:extLst>
              <a:ext uri="{FF2B5EF4-FFF2-40B4-BE49-F238E27FC236}">
                <a16:creationId xmlns:a16="http://schemas.microsoft.com/office/drawing/2014/main" id="{5EF3DA5A-84E5-FA47-A104-F468BD1F32B1}"/>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3" name="Rectangle 52">
            <a:extLst>
              <a:ext uri="{FF2B5EF4-FFF2-40B4-BE49-F238E27FC236}">
                <a16:creationId xmlns:a16="http://schemas.microsoft.com/office/drawing/2014/main" id="{7671E869-4C18-1F4D-BDCE-18FC3B9FE175}"/>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4" name="Rectangle 53">
            <a:extLst>
              <a:ext uri="{FF2B5EF4-FFF2-40B4-BE49-F238E27FC236}">
                <a16:creationId xmlns:a16="http://schemas.microsoft.com/office/drawing/2014/main" id="{6C5B6CF7-93A9-FB4A-AD54-41CEAA4655B2}"/>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7" name="TextBox 56">
            <a:extLst>
              <a:ext uri="{FF2B5EF4-FFF2-40B4-BE49-F238E27FC236}">
                <a16:creationId xmlns:a16="http://schemas.microsoft.com/office/drawing/2014/main" id="{E1DE9BA9-8DA1-F24B-BE80-49C0F1FBB77F}"/>
              </a:ext>
            </a:extLst>
          </p:cNvPr>
          <p:cNvSpPr txBox="1"/>
          <p:nvPr/>
        </p:nvSpPr>
        <p:spPr>
          <a:xfrm>
            <a:off x="401293" y="3750196"/>
            <a:ext cx="2081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Filtered Reads</a:t>
            </a:r>
            <a:endPar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endParaRPr>
          </a:p>
        </p:txBody>
      </p:sp>
      <p:sp>
        <p:nvSpPr>
          <p:cNvPr id="21" name="Rounded Rectangle 20">
            <a:extLst>
              <a:ext uri="{FF2B5EF4-FFF2-40B4-BE49-F238E27FC236}">
                <a16:creationId xmlns:a16="http://schemas.microsoft.com/office/drawing/2014/main" id="{50576CD0-C7EF-B54A-95C4-329CB6109292}"/>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2" name="Rounded Rectangle 21">
            <a:extLst>
              <a:ext uri="{FF2B5EF4-FFF2-40B4-BE49-F238E27FC236}">
                <a16:creationId xmlns:a16="http://schemas.microsoft.com/office/drawing/2014/main" id="{53DD1F9D-0083-5945-BB36-749D9762E256}"/>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4" name="Rounded Rectangle 23">
            <a:extLst>
              <a:ext uri="{FF2B5EF4-FFF2-40B4-BE49-F238E27FC236}">
                <a16:creationId xmlns:a16="http://schemas.microsoft.com/office/drawing/2014/main" id="{7E84C462-985F-2640-8B0F-31B31457E0D7}"/>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5" name="Rectangle 24">
            <a:extLst>
              <a:ext uri="{FF2B5EF4-FFF2-40B4-BE49-F238E27FC236}">
                <a16:creationId xmlns:a16="http://schemas.microsoft.com/office/drawing/2014/main" id="{BF5D7342-430B-5542-A930-5DC036F06B4B}"/>
              </a:ext>
            </a:extLst>
          </p:cNvPr>
          <p:cNvSpPr/>
          <p:nvPr/>
        </p:nvSpPr>
        <p:spPr>
          <a:xfrm>
            <a:off x="-223" y="4267200"/>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Exactly-matching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need expensive approximate string matching during alignment</a:t>
            </a:r>
          </a:p>
        </p:txBody>
      </p:sp>
    </p:spTree>
    <p:custDataLst>
      <p:tags r:id="rId1"/>
    </p:custDataLst>
    <p:extLst>
      <p:ext uri="{BB962C8B-B14F-4D97-AF65-F5344CB8AC3E}">
        <p14:creationId xmlns:p14="http://schemas.microsoft.com/office/powerpoint/2010/main" val="65684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1"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mph" presetSubtype="0" grpId="1" nodeType="clickEffect">
                                  <p:stCondLst>
                                    <p:cond delay="0"/>
                                  </p:stCondLst>
                                  <p:childTnLst>
                                    <p:set>
                                      <p:cBhvr>
                                        <p:cTn id="26" dur="indefinite"/>
                                        <p:tgtEl>
                                          <p:spTgt spid="54"/>
                                        </p:tgtEl>
                                        <p:attrNameLst>
                                          <p:attrName>style.opacity</p:attrName>
                                        </p:attrNameLst>
                                      </p:cBhvr>
                                      <p:to>
                                        <p:strVal val="0.5"/>
                                      </p:to>
                                    </p:set>
                                    <p:animEffect filter="image" prLst="opacity: 0.5">
                                      <p:cBhvr rctx="IE">
                                        <p:cTn id="27" dur="indefinite"/>
                                        <p:tgtEl>
                                          <p:spTgt spid="54"/>
                                        </p:tgtEl>
                                      </p:cBhvr>
                                    </p:animEffect>
                                  </p:childTnLst>
                                </p:cTn>
                              </p:par>
                              <p:par>
                                <p:cTn id="28" presetID="9" presetClass="emph" presetSubtype="0" grpId="1" nodeType="withEffect">
                                  <p:stCondLst>
                                    <p:cond delay="0"/>
                                  </p:stCondLst>
                                  <p:childTnLst>
                                    <p:set>
                                      <p:cBhvr>
                                        <p:cTn id="29" dur="indefinite"/>
                                        <p:tgtEl>
                                          <p:spTgt spid="50"/>
                                        </p:tgtEl>
                                        <p:attrNameLst>
                                          <p:attrName>style.opacity</p:attrName>
                                        </p:attrNameLst>
                                      </p:cBhvr>
                                      <p:to>
                                        <p:strVal val="0.5"/>
                                      </p:to>
                                    </p:set>
                                    <p:animEffect filter="image" prLst="opacity: 0.5">
                                      <p:cBhvr rctx="IE">
                                        <p:cTn id="30" dur="indefinite"/>
                                        <p:tgtEl>
                                          <p:spTgt spid="50"/>
                                        </p:tgtEl>
                                      </p:cBhvr>
                                    </p:animEffect>
                                  </p:childTnLst>
                                </p:cTn>
                              </p:par>
                              <p:par>
                                <p:cTn id="31" presetID="9" presetClass="emph" presetSubtype="0" grpId="1" nodeType="withEffect">
                                  <p:stCondLst>
                                    <p:cond delay="0"/>
                                  </p:stCondLst>
                                  <p:childTnLst>
                                    <p:set>
                                      <p:cBhvr>
                                        <p:cTn id="32" dur="indefinite"/>
                                        <p:tgtEl>
                                          <p:spTgt spid="53"/>
                                        </p:tgtEl>
                                        <p:attrNameLst>
                                          <p:attrName>style.opacity</p:attrName>
                                        </p:attrNameLst>
                                      </p:cBhvr>
                                      <p:to>
                                        <p:strVal val="0.5"/>
                                      </p:to>
                                    </p:set>
                                    <p:animEffect filter="image" prLst="opacity: 0.5">
                                      <p:cBhvr rctx="IE">
                                        <p:cTn id="33" dur="indefinite"/>
                                        <p:tgtEl>
                                          <p:spTgt spid="53"/>
                                        </p:tgtEl>
                                      </p:cBhvr>
                                    </p:animEffect>
                                  </p:childTnLst>
                                </p:cTn>
                              </p:par>
                              <p:par>
                                <p:cTn id="34" presetID="9" presetClass="emph" presetSubtype="0" grpId="1" nodeType="withEffect">
                                  <p:stCondLst>
                                    <p:cond delay="0"/>
                                  </p:stCondLst>
                                  <p:childTnLst>
                                    <p:set>
                                      <p:cBhvr>
                                        <p:cTn id="35" dur="indefinite"/>
                                        <p:tgtEl>
                                          <p:spTgt spid="51"/>
                                        </p:tgtEl>
                                        <p:attrNameLst>
                                          <p:attrName>style.opacity</p:attrName>
                                        </p:attrNameLst>
                                      </p:cBhvr>
                                      <p:to>
                                        <p:strVal val="0.5"/>
                                      </p:to>
                                    </p:set>
                                    <p:animEffect filter="image" prLst="opacity: 0.5">
                                      <p:cBhvr rctx="IE">
                                        <p:cTn id="36" dur="indefinite"/>
                                        <p:tgtEl>
                                          <p:spTgt spid="51"/>
                                        </p:tgtEl>
                                      </p:cBhvr>
                                    </p:animEffect>
                                  </p:childTnLst>
                                </p:cTn>
                              </p:par>
                              <p:par>
                                <p:cTn id="37" presetID="9" presetClass="emph" presetSubtype="0" grpId="1" nodeType="withEffect">
                                  <p:stCondLst>
                                    <p:cond delay="0"/>
                                  </p:stCondLst>
                                  <p:childTnLst>
                                    <p:set>
                                      <p:cBhvr>
                                        <p:cTn id="38" dur="indefinite"/>
                                        <p:tgtEl>
                                          <p:spTgt spid="52"/>
                                        </p:tgtEl>
                                        <p:attrNameLst>
                                          <p:attrName>style.opacity</p:attrName>
                                        </p:attrNameLst>
                                      </p:cBhvr>
                                      <p:to>
                                        <p:strVal val="0.5"/>
                                      </p:to>
                                    </p:set>
                                    <p:animEffect filter="image" prLst="opacity: 0.5">
                                      <p:cBhvr rctx="IE">
                                        <p:cTn id="39" dur="indefinite"/>
                                        <p:tgtEl>
                                          <p:spTgt spid="52"/>
                                        </p:tgtEl>
                                      </p:cBhvr>
                                    </p:animEffect>
                                  </p:childTnLst>
                                </p:cTn>
                              </p:par>
                              <p:par>
                                <p:cTn id="40" presetID="9" presetClass="emph" presetSubtype="0" grpId="1" nodeType="withEffect">
                                  <p:stCondLst>
                                    <p:cond delay="0"/>
                                  </p:stCondLst>
                                  <p:childTnLst>
                                    <p:set>
                                      <p:cBhvr>
                                        <p:cTn id="41" dur="indefinite"/>
                                        <p:tgtEl>
                                          <p:spTgt spid="49"/>
                                        </p:tgtEl>
                                        <p:attrNameLst>
                                          <p:attrName>style.opacity</p:attrName>
                                        </p:attrNameLst>
                                      </p:cBhvr>
                                      <p:to>
                                        <p:strVal val="0.5"/>
                                      </p:to>
                                    </p:set>
                                    <p:animEffect filter="image" prLst="opacity: 0.5">
                                      <p:cBhvr rctx="IE">
                                        <p:cTn id="42" dur="indefinite"/>
                                        <p:tgtEl>
                                          <p:spTgt spid="49"/>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0" presetClass="path" presetSubtype="0" accel="50000" decel="50000" fill="hold" grpId="0" nodeType="clickEffect">
                                  <p:stCondLst>
                                    <p:cond delay="0"/>
                                  </p:stCondLst>
                                  <p:childTnLst>
                                    <p:animMotion origin="layout" path="M 2.77778E-6 2.96296E-6 L 0.69861 0.20046 " pathEditMode="relative" rAng="0" ptsTypes="AA">
                                      <p:cBhvr>
                                        <p:cTn id="48" dur="250" fill="hold"/>
                                        <p:tgtEl>
                                          <p:spTgt spid="46"/>
                                        </p:tgtEl>
                                        <p:attrNameLst>
                                          <p:attrName>ppt_x</p:attrName>
                                          <p:attrName>ppt_y</p:attrName>
                                        </p:attrNameLst>
                                      </p:cBhvr>
                                      <p:rCtr x="34931" y="10023"/>
                                    </p:animMotion>
                                  </p:childTnLst>
                                </p:cTn>
                              </p:par>
                            </p:childTnLst>
                          </p:cTn>
                        </p:par>
                        <p:par>
                          <p:cTn id="49" fill="hold">
                            <p:stCondLst>
                              <p:cond delay="250"/>
                            </p:stCondLst>
                            <p:childTnLst>
                              <p:par>
                                <p:cTn id="50" presetID="0" presetClass="path" presetSubtype="0" accel="50000" decel="50000" fill="hold" grpId="0" nodeType="afterEffect">
                                  <p:stCondLst>
                                    <p:cond delay="0"/>
                                  </p:stCondLst>
                                  <p:childTnLst>
                                    <p:animMotion origin="layout" path="M 2.77778E-6 3.7037E-6 L 0.70087 0.14213 " pathEditMode="relative" rAng="0" ptsTypes="AA">
                                      <p:cBhvr>
                                        <p:cTn id="51" dur="250" fill="hold"/>
                                        <p:tgtEl>
                                          <p:spTgt spid="47"/>
                                        </p:tgtEl>
                                        <p:attrNameLst>
                                          <p:attrName>ppt_x</p:attrName>
                                          <p:attrName>ppt_y</p:attrName>
                                        </p:attrNameLst>
                                      </p:cBhvr>
                                      <p:rCtr x="35035" y="7106"/>
                                    </p:animMotion>
                                  </p:childTnLst>
                                </p:cTn>
                              </p:par>
                            </p:childTnLst>
                          </p:cTn>
                        </p:par>
                        <p:par>
                          <p:cTn id="52" fill="hold">
                            <p:stCondLst>
                              <p:cond delay="500"/>
                            </p:stCondLst>
                            <p:childTnLst>
                              <p:par>
                                <p:cTn id="53" presetID="0" presetClass="path" presetSubtype="0" accel="50000" decel="50000" fill="hold" grpId="0" nodeType="afterEffect">
                                  <p:stCondLst>
                                    <p:cond delay="0"/>
                                  </p:stCondLst>
                                  <p:childTnLst>
                                    <p:animMotion origin="layout" path="M 2.77778E-6 4.44444E-6 L 0.71163 0.08657 " pathEditMode="relative" rAng="0" ptsTypes="AA">
                                      <p:cBhvr>
                                        <p:cTn id="54" dur="250" fill="hold"/>
                                        <p:tgtEl>
                                          <p:spTgt spid="48"/>
                                        </p:tgtEl>
                                        <p:attrNameLst>
                                          <p:attrName>ppt_x</p:attrName>
                                          <p:attrName>ppt_y</p:attrName>
                                        </p:attrNameLst>
                                      </p:cBhvr>
                                      <p:rCtr x="35573" y="4329"/>
                                    </p:animMotion>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7" grpId="0"/>
      <p:bldP spid="25" grpId="0" animBg="1"/>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GenStore</a:t>
            </a:r>
          </a:p>
        </p:txBody>
      </p:sp>
      <p:sp>
        <p:nvSpPr>
          <p:cNvPr id="16" name="Rectangle 15">
            <a:extLst>
              <a:ext uri="{FF2B5EF4-FFF2-40B4-BE49-F238E27FC236}">
                <a16:creationId xmlns:a16="http://schemas.microsoft.com/office/drawing/2014/main" id="{4370B287-BAD8-4542-8D2C-4A8E6592DB15}"/>
              </a:ext>
            </a:extLst>
          </p:cNvPr>
          <p:cNvSpPr/>
          <p:nvPr/>
        </p:nvSpPr>
        <p:spPr>
          <a:xfrm>
            <a:off x="-1" y="3816725"/>
            <a:ext cx="9144000" cy="74872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17" name="Rectangle 16">
            <a:extLst>
              <a:ext uri="{FF2B5EF4-FFF2-40B4-BE49-F238E27FC236}">
                <a16:creationId xmlns:a16="http://schemas.microsoft.com/office/drawing/2014/main" id="{EBD1BA12-CAEE-1444-9A7D-EFF6CA2E8F96}"/>
              </a:ext>
            </a:extLst>
          </p:cNvPr>
          <p:cNvSpPr/>
          <p:nvPr/>
        </p:nvSpPr>
        <p:spPr>
          <a:xfrm>
            <a:off x="-1" y="4673964"/>
            <a:ext cx="9144000" cy="748727"/>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27" name="Rectangle 26">
            <a:extLst>
              <a:ext uri="{FF2B5EF4-FFF2-40B4-BE49-F238E27FC236}">
                <a16:creationId xmlns:a16="http://schemas.microsoft.com/office/drawing/2014/main" id="{6D3C8E0D-B892-A54E-B98B-2BF91DABD861}"/>
              </a:ext>
            </a:extLst>
          </p:cNvPr>
          <p:cNvSpPr/>
          <p:nvPr/>
        </p:nvSpPr>
        <p:spPr>
          <a:xfrm>
            <a:off x="-1" y="5504396"/>
            <a:ext cx="9144000" cy="92078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err="1">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GenStore</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provides significant speedup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1.4x - 33.6x</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and  </a:t>
            </a:r>
          </a:p>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energy reduction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(3.9x – 29.2x) </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at low cost</a:t>
            </a:r>
          </a:p>
        </p:txBody>
      </p:sp>
      <p:pic>
        <p:nvPicPr>
          <p:cNvPr id="25" name="Graphic 24" descr="Filter">
            <a:extLst>
              <a:ext uri="{FF2B5EF4-FFF2-40B4-BE49-F238E27FC236}">
                <a16:creationId xmlns:a16="http://schemas.microsoft.com/office/drawing/2014/main" id="{8B25414C-F63C-6F43-896D-900C1C6031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8" name="TextBox 27">
            <a:extLst>
              <a:ext uri="{FF2B5EF4-FFF2-40B4-BE49-F238E27FC236}">
                <a16:creationId xmlns:a16="http://schemas.microsoft.com/office/drawing/2014/main" id="{85A1149C-150A-D144-A3DF-0426926EEAFF}"/>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24" name="Rounded Rectangle 23">
            <a:extLst>
              <a:ext uri="{FF2B5EF4-FFF2-40B4-BE49-F238E27FC236}">
                <a16:creationId xmlns:a16="http://schemas.microsoft.com/office/drawing/2014/main" id="{ADF88CDD-0907-5444-A601-79E5591035C3}"/>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6" name="Rounded Rectangle 25">
            <a:extLst>
              <a:ext uri="{FF2B5EF4-FFF2-40B4-BE49-F238E27FC236}">
                <a16:creationId xmlns:a16="http://schemas.microsoft.com/office/drawing/2014/main" id="{F9B73524-4D68-1F49-A997-CA80B3318EBB}"/>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3" name="Rounded Rectangle 32">
            <a:extLst>
              <a:ext uri="{FF2B5EF4-FFF2-40B4-BE49-F238E27FC236}">
                <a16:creationId xmlns:a16="http://schemas.microsoft.com/office/drawing/2014/main" id="{BCDB42AB-3D54-2344-AEEE-31EFE51B1B0E}"/>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B09568AC-8F7F-2B41-B1AD-ECC78E17C170}"/>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GenStore-Enabled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1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4" name="TextBox 13">
            <a:extLst>
              <a:ext uri="{FF2B5EF4-FFF2-40B4-BE49-F238E27FC236}">
                <a16:creationId xmlns:a16="http://schemas.microsoft.com/office/drawing/2014/main" id="{D7160C5E-41BC-2B49-BA56-FA2AE0BE124C}"/>
              </a:ext>
            </a:extLst>
          </p:cNvPr>
          <p:cNvSpPr txBox="1"/>
          <p:nvPr/>
        </p:nvSpPr>
        <p:spPr>
          <a:xfrm>
            <a:off x="646760" y="36370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5186C003-ED69-D042-A19F-C0D5BD294DB6}"/>
              </a:ext>
            </a:extLst>
          </p:cNvPr>
          <p:cNvSpPr txBox="1"/>
          <p:nvPr/>
        </p:nvSpPr>
        <p:spPr>
          <a:xfrm>
            <a:off x="646759" y="4494329"/>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7200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27" grpId="0" uiExpand="1" bldLvl="2" animBg="1"/>
      <p:bldP spid="14" grpId="0"/>
      <p:bldP spid="15" grpId="0"/>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3024679291"/>
      </p:ext>
    </p:extLst>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3159575926"/>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286247654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3700" dirty="0"/>
              <a:t>Popular Consumer Workloads</a:t>
            </a:r>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90783321"/>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24064256"/>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387504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200327456"/>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487724004"/>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48423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 xmlns:a14="http://schemas.microsoft.com/office/drawing/2010/main">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677120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69117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517451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370786847"/>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23822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026" y="188640"/>
            <a:ext cx="9036496" cy="1066800"/>
          </a:xfrm>
        </p:spPr>
        <p:txBody>
          <a:bodyPr/>
          <a:lstStyle/>
          <a:p>
            <a:r>
              <a:rPr lang="en-US" dirty="0"/>
              <a:t>Accelerating Runahead Execution </a:t>
            </a:r>
          </a:p>
        </p:txBody>
      </p:sp>
      <p:sp>
        <p:nvSpPr>
          <p:cNvPr id="3" name="Content Placeholder 2"/>
          <p:cNvSpPr>
            <a:spLocks noGrp="1"/>
          </p:cNvSpPr>
          <p:nvPr>
            <p:ph idx="1"/>
          </p:nvPr>
        </p:nvSpPr>
        <p:spPr>
          <a:xfrm>
            <a:off x="228600" y="1052736"/>
            <a:ext cx="8807896" cy="5195664"/>
          </a:xfrm>
        </p:spPr>
        <p:txBody>
          <a:bodyPr/>
          <a:lstStyle/>
          <a:p>
            <a:r>
              <a:rPr lang="en-US" sz="2000" dirty="0"/>
              <a:t>Milad Hashemi,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US" sz="2000" dirty="0">
                <a:solidFill>
                  <a:srgbClr val="0432FF"/>
                </a:solidFill>
              </a:rPr>
            </a:br>
            <a:r>
              <a:rPr lang="en-US" sz="2000" i="1" dirty="0"/>
              <a:t>Proceedings of the </a:t>
            </a:r>
            <a:r>
              <a:rPr lang="en-US" sz="2000" i="1" dirty="0">
                <a:hlinkClick r:id="rId3"/>
              </a:rPr>
              <a:t>49th International Symposium on Microarchitecture</a:t>
            </a:r>
            <a:r>
              <a:rPr lang="en-US" sz="2000" i="1" dirty="0"/>
              <a:t> (</a:t>
            </a:r>
            <a:r>
              <a:rPr lang="en-US" sz="2000" b="1" i="1" dirty="0"/>
              <a:t>MICRO</a:t>
            </a:r>
            <a:r>
              <a:rPr lang="en-US" sz="2000" i="1" dirty="0"/>
              <a:t>)</a:t>
            </a:r>
            <a:r>
              <a:rPr lang="en-US" sz="2000" dirty="0"/>
              <a:t>, Taipei, Taiwan, October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r>
              <a:rPr lang="en-US" sz="2000" dirty="0">
                <a:hlinkClick r:id="rId6"/>
              </a:rPr>
              <a:t>Lightning Session Slides (pdf)</a:t>
            </a:r>
            <a:r>
              <a:rPr lang="en-US" sz="2000" dirty="0"/>
              <a:t>] [</a:t>
            </a:r>
            <a:r>
              <a:rPr lang="en-US" sz="2000" dirty="0">
                <a:hlinkClick r:id="rId7"/>
              </a:rPr>
              <a:t>Poster (pptx)</a:t>
            </a:r>
            <a:r>
              <a:rPr lang="en-US" sz="2000" dirty="0"/>
              <a:t> </a:t>
            </a:r>
            <a:r>
              <a:rPr lang="en-US" sz="2000" dirty="0">
                <a:hlinkClick r:id="rId8"/>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2BAAF175-9725-C44D-8341-3876DE686CCD}"/>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4027286"/>
            <a:ext cx="9144000" cy="1705970"/>
          </a:xfrm>
          <a:prstGeom prst="rect">
            <a:avLst/>
          </a:prstGeom>
        </p:spPr>
      </p:pic>
    </p:spTree>
    <p:extLst>
      <p:ext uri="{BB962C8B-B14F-4D97-AF65-F5344CB8AC3E}">
        <p14:creationId xmlns:p14="http://schemas.microsoft.com/office/powerpoint/2010/main" val="10433181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196043978"/>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002388316"/>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200251986"/>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fld id="{323594FA-E141-4234-AE05-360401972BE7}" type="slidenum">
              <a:rPr lang="en-US" altLang="en-US" smtClean="0"/>
              <a:pPr/>
              <a:t>180</a:t>
            </a:fld>
            <a:endParaRPr lang="en-US" altLang="en-US"/>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75119407"/>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891982931"/>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488012307"/>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dirty="0">
                <a:solidFill>
                  <a:srgbClr val="006633"/>
                </a:solidFill>
              </a:rPr>
              <a:t>Accelerating HTAP Database Systems</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https://arxiv.org/pdf/2204.11275.pdf</a:t>
            </a:r>
            <a:r>
              <a:rPr kumimoji="0" lang="en-US" sz="22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07046316"/>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Neural Network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884582645"/>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0"/>
            <a:ext cx="9144000" cy="2864653"/>
          </a:xfrm>
          <a:solidFill>
            <a:schemeClr val="tx2">
              <a:lumMod val="75000"/>
            </a:schemeClr>
          </a:solidFill>
        </p:spPr>
        <p:txBody>
          <a:bodyPr/>
          <a:lstStyle/>
          <a:p>
            <a:r>
              <a:rPr lang="en-US" sz="3000" b="1" dirty="0">
                <a:solidFill>
                  <a:schemeClr val="bg1">
                    <a:lumMod val="95000"/>
                  </a:schemeClr>
                </a:solidFill>
                <a:latin typeface="Gill Sans MT" panose="020B0502020104020203" pitchFamily="34" charset="77"/>
              </a:rPr>
              <a:t>Google Neural Network Models for Edge Devices: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Analyzing and Mitigating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Machine Learning Inference Bottlenecks</a:t>
            </a: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0" y="3056347"/>
            <a:ext cx="9144000" cy="1261884"/>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Amirali</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Boroumand</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Saugata</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Ghose</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Berkin</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Akin	</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endPar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Ravi Narayanaswami</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a:ln>
                  <a:noFill/>
                </a:ln>
                <a:solidFill>
                  <a:srgbClr val="C00000"/>
                </a:solidFill>
                <a:effectLst/>
                <a:uLnTx/>
                <a:uFillTx/>
                <a:latin typeface="Gill Sans MT" panose="020B0502020104020203" pitchFamily="34" charset="77"/>
                <a:ea typeface="+mn-ea"/>
                <a:cs typeface="+mn-cs"/>
              </a:rPr>
              <a:t>Geraldo F. Oliveira</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Xiaoyu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Ma</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r>
              <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Eric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Shiu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Onur</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Mutlu</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8" name="Graphic 7">
            <a:extLst>
              <a:ext uri="{FF2B5EF4-FFF2-40B4-BE49-F238E27FC236}">
                <a16:creationId xmlns:a16="http://schemas.microsoft.com/office/drawing/2014/main" id="{43B2F70C-CDC6-A642-9D6B-32E6A8EA3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9000" y="5530813"/>
            <a:ext cx="2286000" cy="439783"/>
          </a:xfrm>
          <a:prstGeom prst="rect">
            <a:avLst/>
          </a:prstGeom>
        </p:spPr>
      </p:pic>
      <p:sp>
        <p:nvSpPr>
          <p:cNvPr id="11" name="Rectangle 10">
            <a:extLst>
              <a:ext uri="{FF2B5EF4-FFF2-40B4-BE49-F238E27FC236}">
                <a16:creationId xmlns:a16="http://schemas.microsoft.com/office/drawing/2014/main" id="{824F8868-9941-514D-88E1-0ACB358D9EC9}"/>
              </a:ext>
            </a:extLst>
          </p:cNvPr>
          <p:cNvSpPr/>
          <p:nvPr/>
        </p:nvSpPr>
        <p:spPr>
          <a:xfrm>
            <a:off x="0" y="4509926"/>
            <a:ext cx="9144000" cy="430887"/>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PACT 2021</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pic>
        <p:nvPicPr>
          <p:cNvPr id="12" name="Picture 11">
            <a:extLst>
              <a:ext uri="{FF2B5EF4-FFF2-40B4-BE49-F238E27FC236}">
                <a16:creationId xmlns:a16="http://schemas.microsoft.com/office/drawing/2014/main" id="{AE53EB73-9E00-244C-B2EA-E33C2F8B2514}"/>
              </a:ext>
            </a:extLst>
          </p:cNvPr>
          <p:cNvPicPr>
            <a:picLocks noChangeAspect="1"/>
          </p:cNvPicPr>
          <p:nvPr/>
        </p:nvPicPr>
        <p:blipFill rotWithShape="1">
          <a:blip r:embed="rId5"/>
          <a:srcRect t="16962" b="27098"/>
          <a:stretch/>
        </p:blipFill>
        <p:spPr>
          <a:xfrm>
            <a:off x="58146" y="6173160"/>
            <a:ext cx="2534307" cy="511945"/>
          </a:xfrm>
          <a:prstGeom prst="rect">
            <a:avLst/>
          </a:prstGeom>
        </p:spPr>
      </p:pic>
      <p:pic>
        <p:nvPicPr>
          <p:cNvPr id="13" name="Picture 12">
            <a:extLst>
              <a:ext uri="{FF2B5EF4-FFF2-40B4-BE49-F238E27FC236}">
                <a16:creationId xmlns:a16="http://schemas.microsoft.com/office/drawing/2014/main" id="{5BB3B014-CC27-D142-BF69-04643810126E}"/>
              </a:ext>
            </a:extLst>
          </p:cNvPr>
          <p:cNvPicPr>
            <a:picLocks noChangeAspect="1"/>
          </p:cNvPicPr>
          <p:nvPr/>
        </p:nvPicPr>
        <p:blipFill rotWithShape="1">
          <a:blip r:embed="rId6"/>
          <a:srcRect l="5935" t="23510" r="5031" b="23990"/>
          <a:stretch/>
        </p:blipFill>
        <p:spPr>
          <a:xfrm>
            <a:off x="4678100" y="5959344"/>
            <a:ext cx="2286000" cy="898656"/>
          </a:xfrm>
          <a:prstGeom prst="rect">
            <a:avLst/>
          </a:prstGeom>
        </p:spPr>
      </p:pic>
      <p:pic>
        <p:nvPicPr>
          <p:cNvPr id="14" name="Picture 2" descr="http://www.euroc-project.eu/fileadmin/imgEuroc/eurocConsortiumLogos/ethLogo.png">
            <a:extLst>
              <a:ext uri="{FF2B5EF4-FFF2-40B4-BE49-F238E27FC236}">
                <a16:creationId xmlns:a16="http://schemas.microsoft.com/office/drawing/2014/main" id="{8E6DF52C-6D6F-1D47-92E5-A4DDA60A3E2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99224" y="6173160"/>
            <a:ext cx="1998476" cy="4105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8B85FF5-57D1-D247-8B48-4263EDD695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37124" y="5979804"/>
            <a:ext cx="2175266" cy="898656"/>
          </a:xfrm>
          <a:prstGeom prst="rect">
            <a:avLst/>
          </a:prstGeom>
        </p:spPr>
      </p:pic>
    </p:spTree>
    <p:extLst>
      <p:ext uri="{BB962C8B-B14F-4D97-AF65-F5344CB8AC3E}">
        <p14:creationId xmlns:p14="http://schemas.microsoft.com/office/powerpoint/2010/main" val="3511625322"/>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8969F0-2D37-9B4F-89A4-C9739461369A}"/>
              </a:ext>
            </a:extLst>
          </p:cNvPr>
          <p:cNvSpPr/>
          <p:nvPr/>
        </p:nvSpPr>
        <p:spPr>
          <a:xfrm>
            <a:off x="0" y="743205"/>
            <a:ext cx="9144000" cy="914400"/>
          </a:xfrm>
          <a:prstGeom prst="rect">
            <a:avLst/>
          </a:prstGeom>
          <a:solidFill>
            <a:srgbClr val="FFF4CC">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7" name="Rectangle 6">
            <a:extLst>
              <a:ext uri="{FF2B5EF4-FFF2-40B4-BE49-F238E27FC236}">
                <a16:creationId xmlns:a16="http://schemas.microsoft.com/office/drawing/2014/main" id="{A8C8C6C2-2540-E14E-8598-187AFA9373A3}"/>
              </a:ext>
            </a:extLst>
          </p:cNvPr>
          <p:cNvSpPr/>
          <p:nvPr/>
        </p:nvSpPr>
        <p:spPr>
          <a:xfrm>
            <a:off x="0" y="1928020"/>
            <a:ext cx="9144000" cy="1261494"/>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592513E4-C4B7-F242-9A0D-35F07BCED5C7}"/>
              </a:ext>
            </a:extLst>
          </p:cNvPr>
          <p:cNvSpPr/>
          <p:nvPr/>
        </p:nvSpPr>
        <p:spPr>
          <a:xfrm>
            <a:off x="0" y="3429001"/>
            <a:ext cx="9144000" cy="925286"/>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3E440315-C009-E346-A212-93C50C707296}"/>
              </a:ext>
            </a:extLst>
          </p:cNvPr>
          <p:cNvSpPr/>
          <p:nvPr/>
        </p:nvSpPr>
        <p:spPr>
          <a:xfrm>
            <a:off x="0" y="4542080"/>
            <a:ext cx="9144000" cy="925286"/>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32042D8A-F894-404E-8CDA-6FFCBB190FD3}"/>
              </a:ext>
            </a:extLst>
          </p:cNvPr>
          <p:cNvSpPr/>
          <p:nvPr/>
        </p:nvSpPr>
        <p:spPr>
          <a:xfrm>
            <a:off x="0" y="5655159"/>
            <a:ext cx="9144000" cy="925286"/>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p:cNvSpPr>
            <a:spLocks noGrp="1"/>
          </p:cNvSpPr>
          <p:nvPr>
            <p:ph type="title"/>
          </p:nvPr>
        </p:nvSpPr>
        <p:spPr>
          <a:xfrm>
            <a:off x="0" y="-76200"/>
            <a:ext cx="9144000" cy="914400"/>
          </a:xfrm>
        </p:spPr>
        <p:txBody>
          <a:bodyPr/>
          <a:lstStyle/>
          <a:p>
            <a:r>
              <a:rPr lang="en-US" dirty="0"/>
              <a:t>Executive Summary</a:t>
            </a:r>
          </a:p>
        </p:txBody>
      </p:sp>
      <p:sp>
        <p:nvSpPr>
          <p:cNvPr id="3" name="Content Placeholder 2"/>
          <p:cNvSpPr>
            <a:spLocks noGrp="1"/>
          </p:cNvSpPr>
          <p:nvPr>
            <p:ph idx="1"/>
          </p:nvPr>
        </p:nvSpPr>
        <p:spPr>
          <a:xfrm>
            <a:off x="152400" y="743204"/>
            <a:ext cx="8991600" cy="6019800"/>
          </a:xfrm>
        </p:spPr>
        <p:txBody>
          <a:bodyPr>
            <a:normAutofit lnSpcReduction="10000"/>
          </a:bodyPr>
          <a:lstStyle/>
          <a:p>
            <a:pPr marL="0" indent="0">
              <a:buNone/>
            </a:pPr>
            <a:r>
              <a:rPr lang="en-US" sz="2000" u="sng" dirty="0">
                <a:solidFill>
                  <a:schemeClr val="tx2"/>
                </a:solidFill>
              </a:rPr>
              <a:t>Context</a:t>
            </a:r>
            <a:r>
              <a:rPr lang="en-US" sz="2000" dirty="0">
                <a:solidFill>
                  <a:schemeClr val="tx2"/>
                </a:solidFill>
              </a:rPr>
              <a:t>:  We extensively analyze </a:t>
            </a:r>
            <a:r>
              <a:rPr lang="en-US" sz="2000" dirty="0">
                <a:solidFill>
                  <a:srgbClr val="0000FF"/>
                </a:solidFill>
              </a:rPr>
              <a:t>a state-of-the-art edge ML accelerator (Google Edge TPU) </a:t>
            </a:r>
            <a:r>
              <a:rPr lang="en-US" sz="2000" dirty="0">
                <a:solidFill>
                  <a:schemeClr val="tx2"/>
                </a:solidFill>
              </a:rPr>
              <a:t>using </a:t>
            </a:r>
            <a:r>
              <a:rPr lang="en-US" sz="2000" dirty="0">
                <a:solidFill>
                  <a:srgbClr val="0000FF"/>
                </a:solidFill>
              </a:rPr>
              <a:t>24 Google edge models</a:t>
            </a:r>
          </a:p>
          <a:p>
            <a:pPr lvl="1"/>
            <a:r>
              <a:rPr lang="en-US" sz="1800" dirty="0">
                <a:cs typeface="Adobe Garamond Pro"/>
              </a:rPr>
              <a:t> Wide range of models (CNNs, LSTMs, Transducers, RCNNs)</a:t>
            </a:r>
            <a:br>
              <a:rPr lang="en-US" sz="1800" dirty="0">
                <a:cs typeface="Adobe Garamond Pro"/>
              </a:rPr>
            </a:br>
            <a:endParaRPr lang="en-US" sz="1800" dirty="0">
              <a:solidFill>
                <a:schemeClr val="tx2"/>
              </a:solidFill>
            </a:endParaRPr>
          </a:p>
          <a:p>
            <a:pPr marL="0" indent="0">
              <a:buNone/>
            </a:pPr>
            <a:r>
              <a:rPr lang="en-US" sz="2000" u="sng" dirty="0">
                <a:solidFill>
                  <a:schemeClr val="tx2"/>
                </a:solidFill>
              </a:rPr>
              <a:t>Problem</a:t>
            </a:r>
            <a:r>
              <a:rPr lang="en-US" sz="2000" dirty="0">
                <a:solidFill>
                  <a:schemeClr val="tx2"/>
                </a:solidFill>
              </a:rPr>
              <a:t>:  The Edge TPU accelerator suffers from </a:t>
            </a:r>
            <a:r>
              <a:rPr lang="en-US" sz="2000" dirty="0">
                <a:solidFill>
                  <a:srgbClr val="800000"/>
                </a:solidFill>
              </a:rPr>
              <a:t>three challenges:</a:t>
            </a:r>
          </a:p>
          <a:p>
            <a:pPr lvl="1"/>
            <a:r>
              <a:rPr lang="en-US" sz="1800" dirty="0">
                <a:cs typeface="Adobe Garamond Pro"/>
              </a:rPr>
              <a:t>It operates </a:t>
            </a:r>
            <a:r>
              <a:rPr lang="en-US" sz="1800" dirty="0">
                <a:solidFill>
                  <a:srgbClr val="800000"/>
                </a:solidFill>
                <a:cs typeface="Adobe Garamond Pro"/>
              </a:rPr>
              <a:t>significantly below</a:t>
            </a:r>
            <a:r>
              <a:rPr lang="en-US" sz="1800" dirty="0">
                <a:solidFill>
                  <a:srgbClr val="C00000"/>
                </a:solidFill>
                <a:cs typeface="Adobe Garamond Pro"/>
              </a:rPr>
              <a:t> </a:t>
            </a:r>
            <a:r>
              <a:rPr lang="en-US" sz="1800" dirty="0">
                <a:solidFill>
                  <a:srgbClr val="595959"/>
                </a:solidFill>
                <a:cs typeface="Adobe Garamond Pro"/>
              </a:rPr>
              <a:t>its</a:t>
            </a:r>
            <a:r>
              <a:rPr lang="en-US" sz="1800" dirty="0">
                <a:solidFill>
                  <a:srgbClr val="C00000"/>
                </a:solidFill>
                <a:cs typeface="Adobe Garamond Pro"/>
              </a:rPr>
              <a:t> </a:t>
            </a:r>
            <a:r>
              <a:rPr lang="en-US" sz="1800" u="sng" dirty="0">
                <a:cs typeface="Adobe Garamond Pro"/>
              </a:rPr>
              <a:t>peak throughput</a:t>
            </a:r>
          </a:p>
          <a:p>
            <a:pPr lvl="1"/>
            <a:r>
              <a:rPr lang="en-US" sz="1800" dirty="0">
                <a:cs typeface="Adobe Garamond Pro"/>
              </a:rPr>
              <a:t>It operates </a:t>
            </a:r>
            <a:r>
              <a:rPr lang="en-US" sz="1800" dirty="0">
                <a:solidFill>
                  <a:srgbClr val="800000"/>
                </a:solidFill>
                <a:cs typeface="Adobe Garamond Pro"/>
              </a:rPr>
              <a:t>significantly below </a:t>
            </a:r>
            <a:r>
              <a:rPr lang="en-US" sz="1800" dirty="0">
                <a:solidFill>
                  <a:srgbClr val="595959"/>
                </a:solidFill>
                <a:cs typeface="Adobe Garamond Pro"/>
              </a:rPr>
              <a:t>its</a:t>
            </a:r>
            <a:r>
              <a:rPr lang="en-US" sz="1800" dirty="0">
                <a:solidFill>
                  <a:srgbClr val="800000"/>
                </a:solidFill>
                <a:cs typeface="Adobe Garamond Pro"/>
              </a:rPr>
              <a:t> </a:t>
            </a:r>
            <a:r>
              <a:rPr lang="en-US" sz="1800" u="sng" dirty="0">
                <a:cs typeface="Adobe Garamond Pro"/>
              </a:rPr>
              <a:t>theoretical energy efficiency</a:t>
            </a:r>
          </a:p>
          <a:p>
            <a:pPr lvl="1"/>
            <a:r>
              <a:rPr lang="en-US" sz="1800" dirty="0">
                <a:solidFill>
                  <a:srgbClr val="595959"/>
                </a:solidFill>
                <a:cs typeface="Adobe Garamond Pro"/>
              </a:rPr>
              <a:t>It</a:t>
            </a:r>
            <a:r>
              <a:rPr lang="en-US" sz="1800" dirty="0">
                <a:solidFill>
                  <a:srgbClr val="800000"/>
                </a:solidFill>
                <a:cs typeface="Adobe Garamond Pro"/>
              </a:rPr>
              <a:t> inefficiently </a:t>
            </a:r>
            <a:r>
              <a:rPr lang="en-US" sz="1800" dirty="0">
                <a:solidFill>
                  <a:srgbClr val="595959"/>
                </a:solidFill>
                <a:cs typeface="Adobe Garamond Pro"/>
              </a:rPr>
              <a:t>handles</a:t>
            </a:r>
            <a:r>
              <a:rPr lang="en-US" sz="1800" dirty="0">
                <a:solidFill>
                  <a:srgbClr val="800000"/>
                </a:solidFill>
                <a:cs typeface="Adobe Garamond Pro"/>
              </a:rPr>
              <a:t> </a:t>
            </a:r>
            <a:r>
              <a:rPr lang="en-US" sz="1800" u="sng" dirty="0">
                <a:cs typeface="Adobe Garamond Pro"/>
              </a:rPr>
              <a:t>memory accesses</a:t>
            </a:r>
            <a:br>
              <a:rPr lang="en-US" sz="1800" dirty="0">
                <a:cs typeface="Adobe Garamond Pro"/>
              </a:rPr>
            </a:br>
            <a:endParaRPr lang="en-US" sz="1800" dirty="0">
              <a:cs typeface="Adobe Garamond Pro"/>
            </a:endParaRPr>
          </a:p>
          <a:p>
            <a:pPr marL="0" lvl="1" indent="0">
              <a:buNone/>
            </a:pPr>
            <a:r>
              <a:rPr lang="en-US" sz="2000" u="sng" dirty="0">
                <a:solidFill>
                  <a:schemeClr val="tx2"/>
                </a:solidFill>
              </a:rPr>
              <a:t>Key Insight</a:t>
            </a:r>
            <a:r>
              <a:rPr lang="en-US" sz="2000" dirty="0">
                <a:solidFill>
                  <a:schemeClr val="tx2"/>
                </a:solidFill>
              </a:rPr>
              <a:t>:  These shortcomings arise from </a:t>
            </a:r>
            <a:r>
              <a:rPr lang="en-US" sz="2000" dirty="0">
                <a:solidFill>
                  <a:srgbClr val="0000FF"/>
                </a:solidFill>
              </a:rPr>
              <a:t>the monolithic design</a:t>
            </a:r>
            <a:r>
              <a:rPr lang="en-US" sz="2000" dirty="0">
                <a:solidFill>
                  <a:schemeClr val="tx2"/>
                </a:solidFill>
              </a:rPr>
              <a:t> of the Edge TPU accelerator</a:t>
            </a:r>
          </a:p>
          <a:p>
            <a:pPr lvl="1"/>
            <a:r>
              <a:rPr lang="en-US" sz="1800" dirty="0">
                <a:cs typeface="Adobe Garamond Pro"/>
              </a:rPr>
              <a:t>The Edge TPU accelerator design does not account for </a:t>
            </a:r>
            <a:r>
              <a:rPr lang="en-US" sz="1800" dirty="0">
                <a:solidFill>
                  <a:srgbClr val="0000FF"/>
                </a:solidFill>
                <a:cs typeface="Adobe Garamond Pro"/>
              </a:rPr>
              <a:t>layer heterogeneity </a:t>
            </a:r>
            <a:br>
              <a:rPr lang="en-US" sz="1800" dirty="0">
                <a:solidFill>
                  <a:srgbClr val="0000FF"/>
                </a:solidFill>
                <a:cs typeface="Adobe Garamond Pro"/>
              </a:rPr>
            </a:br>
            <a:endParaRPr lang="en-US" sz="1800" dirty="0">
              <a:solidFill>
                <a:srgbClr val="0000FF"/>
              </a:solidFill>
            </a:endParaRPr>
          </a:p>
          <a:p>
            <a:pPr marL="0" lvl="1" indent="0">
              <a:buNone/>
            </a:pPr>
            <a:r>
              <a:rPr lang="en-US" sz="2000" u="sng" dirty="0">
                <a:solidFill>
                  <a:schemeClr val="tx2"/>
                </a:solidFill>
              </a:rPr>
              <a:t>Key Mechanism</a:t>
            </a:r>
            <a:r>
              <a:rPr lang="en-US" sz="2000" dirty="0">
                <a:solidFill>
                  <a:schemeClr val="tx2"/>
                </a:solidFill>
              </a:rPr>
              <a:t>:  A new framework called </a:t>
            </a:r>
            <a:r>
              <a:rPr lang="en-US" sz="2000" dirty="0">
                <a:solidFill>
                  <a:srgbClr val="0000FF"/>
                </a:solidFill>
              </a:rPr>
              <a:t>Mensa</a:t>
            </a:r>
          </a:p>
          <a:p>
            <a:pPr lvl="1"/>
            <a:r>
              <a:rPr lang="en-US" sz="1800" dirty="0">
                <a:cs typeface="Adobe Garamond Pro"/>
              </a:rPr>
              <a:t>Mensa consists of heterogeneous accelerators whose dataflow and hardware are specialized for specific families of layers</a:t>
            </a:r>
            <a:br>
              <a:rPr lang="en-US" sz="1800" dirty="0">
                <a:cs typeface="Adobe Garamond Pro"/>
              </a:rPr>
            </a:br>
            <a:endParaRPr lang="en-US" sz="1800" dirty="0">
              <a:solidFill>
                <a:schemeClr val="tx2"/>
              </a:solidFill>
            </a:endParaRPr>
          </a:p>
          <a:p>
            <a:pPr marL="0" lvl="1" indent="0">
              <a:buNone/>
            </a:pPr>
            <a:r>
              <a:rPr lang="en-US" sz="2000" u="sng" dirty="0">
                <a:solidFill>
                  <a:schemeClr val="tx2"/>
                </a:solidFill>
              </a:rPr>
              <a:t>Key Results</a:t>
            </a:r>
            <a:r>
              <a:rPr lang="en-US" sz="2000" dirty="0">
                <a:solidFill>
                  <a:schemeClr val="tx2"/>
                </a:solidFill>
              </a:rPr>
              <a:t>:  We design a version of Mensa for Google edge ML models</a:t>
            </a:r>
          </a:p>
          <a:p>
            <a:pPr lvl="1"/>
            <a:r>
              <a:rPr lang="en-US" sz="1800" dirty="0">
                <a:cs typeface="Adobe Garamond Pro"/>
              </a:rPr>
              <a:t>Mensa improves performance and energy by </a:t>
            </a:r>
            <a:r>
              <a:rPr lang="en-US" sz="1800" dirty="0">
                <a:solidFill>
                  <a:srgbClr val="0000FF"/>
                </a:solidFill>
                <a:cs typeface="Adobe Garamond Pro"/>
              </a:rPr>
              <a:t>3.0X</a:t>
            </a:r>
            <a:r>
              <a:rPr lang="en-US" sz="1800" dirty="0">
                <a:cs typeface="Adobe Garamond Pro"/>
              </a:rPr>
              <a:t> and </a:t>
            </a:r>
            <a:r>
              <a:rPr lang="en-US" sz="1800" dirty="0">
                <a:solidFill>
                  <a:srgbClr val="0000FF"/>
                </a:solidFill>
                <a:cs typeface="Adobe Garamond Pro"/>
              </a:rPr>
              <a:t>3.1X</a:t>
            </a:r>
          </a:p>
          <a:p>
            <a:pPr lvl="1"/>
            <a:r>
              <a:rPr lang="en-US" sz="1800" dirty="0">
                <a:cs typeface="Adobe Garamond Pro"/>
              </a:rPr>
              <a:t>Mensa reduces cost and improves area efficiency</a:t>
            </a:r>
            <a:endParaRPr lang="en-US" sz="1800" dirty="0">
              <a:solidFill>
                <a:srgbClr val="0000FF"/>
              </a:solidFill>
              <a:cs typeface="Adobe Garamond Pro"/>
            </a:endParaRPr>
          </a:p>
          <a:p>
            <a:pPr lvl="1"/>
            <a:endParaRPr lang="en-US" sz="2000" dirty="0">
              <a:solidFill>
                <a:schemeClr val="accent2"/>
              </a:solidFill>
              <a:cs typeface="Gill Sans MT"/>
            </a:endParaRPr>
          </a:p>
          <a:p>
            <a:pPr marL="342900" lvl="1" indent="-342900">
              <a:buFont typeface="Arial" pitchFamily="34" charset="0"/>
              <a:buChar char="•"/>
            </a:pPr>
            <a:endParaRPr lang="en-US" sz="2600" dirty="0">
              <a:solidFill>
                <a:schemeClr val="accent2"/>
              </a:solidFill>
              <a:cs typeface="Gill Sans MT"/>
            </a:endParaRPr>
          </a:p>
          <a:p>
            <a:endParaRPr lang="en-US" sz="2600" dirty="0">
              <a:solidFill>
                <a:srgbClr val="0000FF"/>
              </a:solidFill>
            </a:endParaRPr>
          </a:p>
          <a:p>
            <a:pPr lvl="1"/>
            <a:endParaRPr lang="en-US" sz="2200" dirty="0">
              <a:solidFill>
                <a:srgbClr val="C00000"/>
              </a:solidFill>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Slide Number Placeholder 4"/>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extLst>
      <p:ext uri="{BB962C8B-B14F-4D97-AF65-F5344CB8AC3E}">
        <p14:creationId xmlns:p14="http://schemas.microsoft.com/office/powerpoint/2010/main" val="1940546008"/>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4076166998"/>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876212"/>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89F66459-07FF-704F-BEE4-E8D56557CA28}"/>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064D1AA3-0F57-CD4A-A9C8-CB56ECBD228D}"/>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63915C18-60E5-E94C-854A-20EE478DA660}"/>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5879BFA2-420D-4743-B01C-5AE31A8115FC}"/>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B237B0FF-BF9C-BB47-AAD5-580D7A9A9D4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55C3E561-DA5A-E843-8E03-B446ADEF3F3C}"/>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15F8C434-3BB6-3442-93DD-EFCD378945D3}"/>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7F9AAB31-AD36-5D44-B004-0EEC8C56B9CB}"/>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27255C45-7B86-5745-B1B2-7E93DF5FBD83}"/>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568984895"/>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53846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p:cNvGrpSpPr/>
          <p:nvPr/>
        </p:nvGrpSpPr>
        <p:grpSpPr>
          <a:xfrm>
            <a:off x="5952" y="1562072"/>
            <a:ext cx="9138048" cy="3252993"/>
            <a:chOff x="-381000" y="1828800"/>
            <a:chExt cx="10134600" cy="3383266"/>
          </a:xfrm>
        </p:grpSpPr>
        <p:graphicFrame>
          <p:nvGraphicFramePr>
            <p:cNvPr id="65" name="Chart 64"/>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3F94557C-B89D-7E4A-B40F-76541E46A55C}"/>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F4868B78-0048-9444-90F3-49FC75078E01}"/>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761AA1BC-DB0E-6A43-BADD-CD0630CDFA74}"/>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336FFF0-A59E-6649-AC1F-80C81F20C20D}"/>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3F2E7EA1-CAB2-754F-A54F-EEA8BFD8345D}"/>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9C05C8D2-398F-CE4C-B144-4EB147D4AE23}"/>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691E53D5-A970-724D-B4B0-9BF84CF1B671}"/>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8FF45997-CF6D-E04E-B504-612631B11C2C}"/>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3375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500"/>
                                        <p:tgtEl>
                                          <p:spTgt spid="4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50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2"/>
                                        </p:tgtEl>
                                        <p:attrNameLst>
                                          <p:attrName>style.visibility</p:attrName>
                                        </p:attrNameLst>
                                      </p:cBhvr>
                                      <p:to>
                                        <p:strVal val="visible"/>
                                      </p:to>
                                    </p:set>
                                    <p:animEffect transition="in" filter="fade">
                                      <p:cBhvr>
                                        <p:cTn id="44" dur="500"/>
                                        <p:tgtEl>
                                          <p:spTgt spid="5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fade">
                                      <p:cBhvr>
                                        <p:cTn id="47" dur="500"/>
                                        <p:tgtEl>
                                          <p:spTgt spid="4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3"/>
                                        </p:tgtEl>
                                        <p:attrNameLst>
                                          <p:attrName>style.visibility</p:attrName>
                                        </p:attrNameLst>
                                      </p:cBhvr>
                                      <p:to>
                                        <p:strVal val="visible"/>
                                      </p:to>
                                    </p:set>
                                    <p:animEffect transition="in" filter="fade">
                                      <p:cBhvr>
                                        <p:cTn id="50" dur="500"/>
                                        <p:tgtEl>
                                          <p:spTgt spid="5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4"/>
                                        </p:tgtEl>
                                        <p:attrNameLst>
                                          <p:attrName>style.visibility</p:attrName>
                                        </p:attrNameLst>
                                      </p:cBhvr>
                                      <p:to>
                                        <p:strVal val="visible"/>
                                      </p:to>
                                    </p:set>
                                    <p:animEffect transition="in" filter="fade">
                                      <p:cBhvr>
                                        <p:cTn id="53" dur="500"/>
                                        <p:tgtEl>
                                          <p:spTgt spid="4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3"/>
                                        </p:tgtEl>
                                        <p:attrNameLst>
                                          <p:attrName>style.visibility</p:attrName>
                                        </p:attrNameLst>
                                      </p:cBhvr>
                                      <p:to>
                                        <p:strVal val="visible"/>
                                      </p:to>
                                    </p:set>
                                    <p:animEffect transition="in" filter="fade">
                                      <p:cBhvr>
                                        <p:cTn id="56" dur="500"/>
                                        <p:tgtEl>
                                          <p:spTgt spid="4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4"/>
                                        </p:tgtEl>
                                        <p:attrNameLst>
                                          <p:attrName>style.visibility</p:attrName>
                                        </p:attrNameLst>
                                      </p:cBhvr>
                                      <p:to>
                                        <p:strVal val="visible"/>
                                      </p:to>
                                    </p:set>
                                    <p:animEffect transition="in" filter="fade">
                                      <p:cBhvr>
                                        <p:cTn id="62" dur="500"/>
                                        <p:tgtEl>
                                          <p:spTgt spid="7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fade">
                                      <p:cBhvr>
                                        <p:cTn id="68" dur="500"/>
                                        <p:tgtEl>
                                          <p:spTgt spid="7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6"/>
                                        </p:tgtEl>
                                        <p:attrNameLst>
                                          <p:attrName>style.visibility</p:attrName>
                                        </p:attrNameLst>
                                      </p:cBhvr>
                                      <p:to>
                                        <p:strVal val="visible"/>
                                      </p:to>
                                    </p:set>
                                    <p:animEffect transition="in" filter="fade">
                                      <p:cBhvr>
                                        <p:cTn id="71" dur="500"/>
                                        <p:tgtEl>
                                          <p:spTgt spid="5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5"/>
                                        </p:tgtEl>
                                        <p:attrNameLst>
                                          <p:attrName>style.visibility</p:attrName>
                                        </p:attrNameLst>
                                      </p:cBhvr>
                                      <p:to>
                                        <p:strVal val="visible"/>
                                      </p:to>
                                    </p:set>
                                    <p:animEffect transition="in" filter="fade">
                                      <p:cBhvr>
                                        <p:cTn id="74" dur="500"/>
                                        <p:tgtEl>
                                          <p:spTgt spid="5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76"/>
                                        </p:tgtEl>
                                        <p:attrNameLst>
                                          <p:attrName>style.visibility</p:attrName>
                                        </p:attrNameLst>
                                      </p:cBhvr>
                                      <p:to>
                                        <p:strVal val="visible"/>
                                      </p:to>
                                    </p:set>
                                    <p:animEffect transition="in" filter="fade">
                                      <p:cBhvr>
                                        <p:cTn id="77" dur="500"/>
                                        <p:tgtEl>
                                          <p:spTgt spid="7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1"/>
                                        </p:tgtEl>
                                        <p:attrNameLst>
                                          <p:attrName>style.visibility</p:attrName>
                                        </p:attrNameLst>
                                      </p:cBhvr>
                                      <p:to>
                                        <p:strVal val="visible"/>
                                      </p:to>
                                    </p:set>
                                    <p:animEffect transition="in" filter="fade">
                                      <p:cBhvr>
                                        <p:cTn id="8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31" grpId="0" animBg="1"/>
      <p:bldP spid="32" grpId="0" animBg="1"/>
      <p:bldP spid="38" grpId="0" animBg="1"/>
      <p:bldP spid="39" grpId="0" animBg="1"/>
      <p:bldP spid="41" grpId="0"/>
      <p:bldP spid="42" grpId="0"/>
      <p:bldP spid="43" grpId="0"/>
      <p:bldP spid="44" grpId="0"/>
      <p:bldP spid="45" grpId="0"/>
      <p:bldP spid="46" grpId="0"/>
      <p:bldP spid="47" grpId="0"/>
      <p:bldP spid="74" grpId="0"/>
      <p:bldP spid="75" grpId="0"/>
      <p:bldP spid="76" grpId="0"/>
      <p:bldP spid="50" grpId="0" animBg="1"/>
      <p:bldP spid="51" grpId="0" animBg="1"/>
      <p:bldP spid="52" grpId="0" animBg="1"/>
      <p:bldP spid="53" grpId="0" animBg="1"/>
      <p:bldP spid="54" grpId="0" animBg="1"/>
      <p:bldP spid="55" grpId="0" animBg="1"/>
      <p:bldP spid="56" grpId="0" animBg="1"/>
      <p:bldP spid="57" grpId="0" animBg="1"/>
    </p:bld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a:t>
            </a:r>
            <a:r>
              <a:rPr lang="en-US" sz="2200" b="1" dirty="0">
                <a:solidFill>
                  <a:prstClr val="black"/>
                </a:solidFill>
                <a:latin typeface="Gill Sans MT"/>
                <a:cs typeface="Gill Sans MT"/>
              </a:rPr>
              <a:t>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929822708"/>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3348119263"/>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583832617"/>
      </p:ext>
    </p:extLst>
  </p:cSld>
  <p:clrMapOvr>
    <a:masterClrMapping/>
  </p:clrMapOvr>
  <p:transition/>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300110165"/>
      </p:ext>
    </p:extLst>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a:t>Near-Memory Acceleration</a:t>
            </a:r>
            <a:r>
              <a:rPr lang="en-US"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196</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96483686"/>
      </p:ext>
    </p:extLst>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197</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274067670"/>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8821329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2187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733818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dirty="0"/>
              <a:t>	Adoption Challenges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solidFill>
                  <a:srgbClr val="0000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423319761"/>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380285757"/>
      </p:ext>
    </p:extLst>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585698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930334577"/>
      </p:ext>
    </p:extLst>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Adoption: Accelerating Key Applications (I)</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2889347702"/>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023920" cy="1066800"/>
          </a:xfrm>
        </p:spPr>
        <p:txBody>
          <a:bodyPr/>
          <a:lstStyle/>
          <a:p>
            <a:r>
              <a:rPr lang="en-US" sz="3800" dirty="0"/>
              <a:t>Adoption: Accelerating Key Applications (II)</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2127337349"/>
      </p:ext>
    </p:extLst>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527976" cy="1066800"/>
          </a:xfrm>
        </p:spPr>
        <p:txBody>
          <a:bodyPr/>
          <a:lstStyle/>
          <a:p>
            <a:r>
              <a:rPr lang="en-US" sz="3800" dirty="0"/>
              <a:t>Adoption: Accelerating Key Applications (III)</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1183461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a:xfrm>
            <a:off x="228600" y="152400"/>
            <a:ext cx="8915400" cy="1066800"/>
          </a:xfrm>
        </p:spPr>
        <p:txBody>
          <a:bodyPr/>
          <a:lstStyle/>
          <a:p>
            <a:r>
              <a:rPr lang="en-US" sz="3800" dirty="0">
                <a:solidFill>
                  <a:srgbClr val="006633"/>
                </a:solidFill>
              </a:rPr>
              <a:t>Adoption: Accelerating Key Applications (IV)</a:t>
            </a:r>
            <a:endParaRPr lang="en-US" dirty="0"/>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356918057"/>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095928" cy="1066800"/>
          </a:xfrm>
        </p:spPr>
        <p:txBody>
          <a:bodyPr/>
          <a:lstStyle/>
          <a:p>
            <a:r>
              <a:rPr lang="en-US" sz="3800" dirty="0">
                <a:solidFill>
                  <a:srgbClr val="006633"/>
                </a:solidFill>
              </a:rPr>
              <a:t>Adoption: Accelerating Key Applications (V)</a:t>
            </a:r>
            <a:endParaRPr lang="en-US"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3652776871"/>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a:t>
            </a:r>
            <a:endParaRPr lang="en-US" sz="3800" dirty="0"/>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2683275073"/>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(VII)</a:t>
            </a:r>
            <a:endParaRPr lang="en-US" sz="3800"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4058037143"/>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a:xfrm>
            <a:off x="228600" y="152400"/>
            <a:ext cx="9144000" cy="1066800"/>
          </a:xfrm>
        </p:spPr>
        <p:txBody>
          <a:bodyPr/>
          <a:lstStyle/>
          <a:p>
            <a:r>
              <a:rPr lang="en-US" sz="3700" dirty="0">
                <a:solidFill>
                  <a:srgbClr val="006633"/>
                </a:solidFill>
              </a:rPr>
              <a:t>Adoption: Accelerating Key Applications (VIII)</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4085600961"/>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sz="3700" dirty="0">
                <a:solidFill>
                  <a:srgbClr val="006633"/>
                </a:solidFill>
              </a:rPr>
              <a:t>Adoption: Accelerating Key Applications (IX)</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612083172"/>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sz="3800" dirty="0">
                <a:solidFill>
                  <a:srgbClr val="006633"/>
                </a:solidFill>
              </a:rPr>
              <a:t>Adoption: Accelerating Key Applications (X)</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r>
              <a:rPr lang="en-US" sz="2200" b="1" dirty="0">
                <a:solidFill>
                  <a:srgbClr val="0000FF"/>
                </a:solidFill>
                <a:hlinkClick r:id="rId4">
                  <a:extLst>
                    <a:ext uri="{A12FA001-AC4F-418D-AE19-62706E023703}">
                      <ahyp:hlinkClr xmlns:ahyp="http://schemas.microsoft.com/office/drawing/2018/hyperlinkcolor" val="tx"/>
                    </a:ext>
                  </a:extLst>
                </a:hlinkClick>
              </a:rPr>
              <a:t>https://arxiv.org/pdf/2204.11275.pdf</a:t>
            </a:r>
            <a:r>
              <a:rPr lang="en-US" sz="2200" b="1" dirty="0">
                <a:solidFill>
                  <a:srgbClr val="0000FF"/>
                </a:solidFill>
              </a:rPr>
              <a:t> </a:t>
            </a:r>
          </a:p>
        </p:txBody>
      </p:sp>
    </p:spTree>
    <p:extLst>
      <p:ext uri="{BB962C8B-B14F-4D97-AF65-F5344CB8AC3E}">
        <p14:creationId xmlns:p14="http://schemas.microsoft.com/office/powerpoint/2010/main" val="3369967612"/>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a:xfrm>
            <a:off x="228600" y="152400"/>
            <a:ext cx="9023920" cy="1066800"/>
          </a:xfrm>
        </p:spPr>
        <p:txBody>
          <a:bodyPr/>
          <a:lstStyle/>
          <a:p>
            <a:r>
              <a:rPr lang="en-US" sz="3800" dirty="0">
                <a:solidFill>
                  <a:srgbClr val="006633"/>
                </a:solidFill>
              </a:rPr>
              <a:t>Adoption: Accelerating Key Applications (XI)</a:t>
            </a:r>
            <a:endParaRPr lang="en-US" sz="3800" dirty="0"/>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804867024"/>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Adoption: How to Keep It </a:t>
            </a:r>
            <a:r>
              <a:rPr lang="en-US" b="1" dirty="0"/>
              <a:t>Simple</a:t>
            </a:r>
            <a:r>
              <a:rPr lang="en-US" dirty="0"/>
              <a:t>?</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7584631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69599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78" y="167703"/>
            <a:ext cx="9036496" cy="1066800"/>
          </a:xfrm>
        </p:spPr>
        <p:txBody>
          <a:bodyPr/>
          <a:lstStyle/>
          <a:p>
            <a:r>
              <a:rPr lang="en-US" sz="3550" dirty="0">
                <a:solidFill>
                  <a:srgbClr val="006633"/>
                </a:solidFill>
              </a:rPr>
              <a:t>Challenge: Coherence for Hybrid CPU-PIM Apps</a:t>
            </a:r>
            <a:endParaRPr lang="en-US" sz="355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844825"/>
            <a:ext cx="9144000" cy="3638067"/>
          </a:xfrm>
          <a:prstGeom prst="rect">
            <a:avLst/>
          </a:prstGeom>
        </p:spPr>
      </p:pic>
      <p:sp>
        <p:nvSpPr>
          <p:cNvPr id="6" name="Rectangle 38"/>
          <p:cNvSpPr>
            <a:spLocks noChangeArrowheads="1"/>
          </p:cNvSpPr>
          <p:nvPr/>
        </p:nvSpPr>
        <p:spPr bwMode="auto">
          <a:xfrm>
            <a:off x="7828192" y="2924944"/>
            <a:ext cx="690736" cy="108012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7" name="Text Box 22"/>
          <p:cNvSpPr txBox="1">
            <a:spLocks noChangeArrowheads="1"/>
          </p:cNvSpPr>
          <p:nvPr/>
        </p:nvSpPr>
        <p:spPr bwMode="auto">
          <a:xfrm>
            <a:off x="7870500" y="1484784"/>
            <a:ext cx="1142861"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Traditional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coherence</a:t>
            </a:r>
          </a:p>
        </p:txBody>
      </p:sp>
      <p:sp>
        <p:nvSpPr>
          <p:cNvPr id="8" name="Line 23"/>
          <p:cNvSpPr>
            <a:spLocks noChangeShapeType="1"/>
          </p:cNvSpPr>
          <p:nvPr/>
        </p:nvSpPr>
        <p:spPr bwMode="auto">
          <a:xfrm flipH="1">
            <a:off x="8388424" y="2060848"/>
            <a:ext cx="249560" cy="1296144"/>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9" name="Rectangle 38"/>
          <p:cNvSpPr>
            <a:spLocks noChangeArrowheads="1"/>
          </p:cNvSpPr>
          <p:nvPr/>
        </p:nvSpPr>
        <p:spPr bwMode="auto">
          <a:xfrm>
            <a:off x="7812360" y="4338084"/>
            <a:ext cx="1224136" cy="36004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10" name="Line 23"/>
          <p:cNvSpPr>
            <a:spLocks noChangeShapeType="1"/>
          </p:cNvSpPr>
          <p:nvPr/>
        </p:nvSpPr>
        <p:spPr bwMode="auto">
          <a:xfrm flipV="1">
            <a:off x="8316416" y="4653136"/>
            <a:ext cx="110480" cy="288032"/>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11" name="Text Box 22"/>
          <p:cNvSpPr txBox="1">
            <a:spLocks noChangeArrowheads="1"/>
          </p:cNvSpPr>
          <p:nvPr/>
        </p:nvSpPr>
        <p:spPr bwMode="auto">
          <a:xfrm>
            <a:off x="7718627" y="4869160"/>
            <a:ext cx="1462159"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No coherence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overhead</a:t>
            </a:r>
          </a:p>
        </p:txBody>
      </p:sp>
    </p:spTree>
    <p:extLst>
      <p:ext uri="{BB962C8B-B14F-4D97-AF65-F5344CB8AC3E}">
        <p14:creationId xmlns:p14="http://schemas.microsoft.com/office/powerpoint/2010/main" val="1994736654"/>
      </p:ext>
    </p:extLst>
  </p:cSld>
  <p:clrMapOvr>
    <a:masterClrMapping/>
  </p:clrMapOvr>
  <p:transition/>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3235741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3290276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964298948"/>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6108570"/>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Processing-in-Memory Landscape Today</a:t>
            </a:r>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065916" y="6509127"/>
            <a:ext cx="493596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This does not include many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1743204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5100730"/>
      </p:ext>
    </p:extLst>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810439628"/>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482674211"/>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3389959057"/>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29489612"/>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73240124"/>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E8E-0D66-4B42-A09B-0EA6C9449CE0}"/>
              </a:ext>
            </a:extLst>
          </p:cNvPr>
          <p:cNvSpPr>
            <a:spLocks noGrp="1"/>
          </p:cNvSpPr>
          <p:nvPr>
            <p:ph type="title"/>
          </p:nvPr>
        </p:nvSpPr>
        <p:spPr/>
        <p:txBody>
          <a:bodyPr/>
          <a:lstStyle/>
          <a:p>
            <a:r>
              <a:rPr lang="en-US" dirty="0"/>
              <a:t>Recent SRC TECHCON Presentation</a:t>
            </a:r>
          </a:p>
        </p:txBody>
      </p:sp>
      <p:sp>
        <p:nvSpPr>
          <p:cNvPr id="3" name="Content Placeholder 2">
            <a:extLst>
              <a:ext uri="{FF2B5EF4-FFF2-40B4-BE49-F238E27FC236}">
                <a16:creationId xmlns:a16="http://schemas.microsoft.com/office/drawing/2014/main" id="{9B6CB1FC-4914-CE40-BC66-64BE3F801B6D}"/>
              </a:ext>
            </a:extLst>
          </p:cNvPr>
          <p:cNvSpPr>
            <a:spLocks noGrp="1"/>
          </p:cNvSpPr>
          <p:nvPr>
            <p:ph idx="1"/>
          </p:nvPr>
        </p:nvSpPr>
        <p:spPr>
          <a:xfrm>
            <a:off x="228600" y="908720"/>
            <a:ext cx="8610600" cy="5123656"/>
          </a:xfrm>
        </p:spPr>
        <p:txBody>
          <a:bodyPr/>
          <a:lstStyle/>
          <a:p>
            <a:pPr marL="0" indent="0">
              <a:buNone/>
            </a:pPr>
            <a:endParaRPr lang="en-US" sz="400" dirty="0"/>
          </a:p>
          <a:p>
            <a:r>
              <a:rPr lang="en-US" sz="2000" dirty="0">
                <a:solidFill>
                  <a:srgbClr val="0000FF"/>
                </a:solidFill>
              </a:rPr>
              <a:t>Dr. Juan Gomez-Luna</a:t>
            </a:r>
          </a:p>
          <a:p>
            <a:pPr lvl="1"/>
            <a:r>
              <a:rPr lang="en-US" sz="1800" dirty="0"/>
              <a:t>Benchmarking Memory-Centric Computing Systems: Analysis of Real Processing-in-Memory Hardware</a:t>
            </a:r>
          </a:p>
          <a:p>
            <a:pPr lvl="1"/>
            <a:r>
              <a:rPr lang="en-US" sz="1800" dirty="0"/>
              <a:t>Based on two major works</a:t>
            </a:r>
          </a:p>
          <a:p>
            <a:pPr lvl="2"/>
            <a:r>
              <a:rPr lang="en-US" sz="1600" dirty="0">
                <a:solidFill>
                  <a:srgbClr val="0000FF"/>
                </a:solidFill>
                <a:hlinkClick r:id="rId2">
                  <a:extLst>
                    <a:ext uri="{A12FA001-AC4F-418D-AE19-62706E023703}">
                      <ahyp:hlinkClr xmlns:ahyp="http://schemas.microsoft.com/office/drawing/2018/hyperlinkcolor" val="tx"/>
                    </a:ext>
                  </a:extLst>
                </a:hlinkClick>
              </a:rPr>
              <a:t>https://arxiv.org/pdf/2105.03814.pdf</a:t>
            </a:r>
            <a:r>
              <a:rPr lang="en-US" sz="1600" dirty="0">
                <a:solidFill>
                  <a:srgbClr val="0000FF"/>
                </a:solidFill>
              </a:rPr>
              <a:t> </a:t>
            </a:r>
          </a:p>
          <a:p>
            <a:pPr lvl="2"/>
            <a:r>
              <a:rPr lang="en-US" sz="1600" dirty="0">
                <a:solidFill>
                  <a:srgbClr val="0000FF"/>
                </a:solidFill>
                <a:hlinkClick r:id="rId3">
                  <a:extLst>
                    <a:ext uri="{A12FA001-AC4F-418D-AE19-62706E023703}">
                      <ahyp:hlinkClr xmlns:ahyp="http://schemas.microsoft.com/office/drawing/2018/hyperlinkcolor" val="tx"/>
                    </a:ext>
                  </a:extLst>
                </a:hlinkClick>
              </a:rPr>
              <a:t>https://arxiv.org/pdf/2207.07886.pdf</a:t>
            </a:r>
            <a:r>
              <a:rPr lang="en-US" sz="1600" dirty="0">
                <a:solidFill>
                  <a:srgbClr val="0000FF"/>
                </a:solidFill>
              </a:rPr>
              <a:t> </a:t>
            </a:r>
          </a:p>
          <a:p>
            <a:pPr lvl="1"/>
            <a:endParaRPr lang="en-US" sz="1800" dirty="0">
              <a:solidFill>
                <a:srgbClr val="7030A0"/>
              </a:solidFill>
            </a:endParaRPr>
          </a:p>
          <a:p>
            <a:endParaRPr lang="en-US" sz="400" dirty="0">
              <a:solidFill>
                <a:srgbClr val="0000FF"/>
              </a:solidFill>
            </a:endParaRPr>
          </a:p>
          <a:p>
            <a:endParaRPr lang="en-US" sz="400" dirty="0">
              <a:solidFill>
                <a:srgbClr val="0000FF"/>
              </a:solidFill>
            </a:endParaRPr>
          </a:p>
          <a:p>
            <a:pPr marL="344487" lvl="1" indent="0">
              <a:buNone/>
            </a:pPr>
            <a:endParaRPr lang="en-US" dirty="0"/>
          </a:p>
        </p:txBody>
      </p:sp>
      <p:sp>
        <p:nvSpPr>
          <p:cNvPr id="4" name="Slide Number Placeholder 3">
            <a:extLst>
              <a:ext uri="{FF2B5EF4-FFF2-40B4-BE49-F238E27FC236}">
                <a16:creationId xmlns:a16="http://schemas.microsoft.com/office/drawing/2014/main" id="{39A137F2-11EA-384B-AE75-DB8ACDDA94B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D8D4B166-DB52-E19C-06F3-08AE7C311AA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940152" y="1821910"/>
            <a:ext cx="1574084" cy="1895122"/>
          </a:xfrm>
          <a:prstGeom prst="rect">
            <a:avLst/>
          </a:prstGeom>
        </p:spPr>
      </p:pic>
      <p:pic>
        <p:nvPicPr>
          <p:cNvPr id="5" name="Picture 4">
            <a:extLst>
              <a:ext uri="{FF2B5EF4-FFF2-40B4-BE49-F238E27FC236}">
                <a16:creationId xmlns:a16="http://schemas.microsoft.com/office/drawing/2014/main" id="{BDAA8BAB-3A1F-51A4-6FE8-11C12BD602DB}"/>
              </a:ext>
            </a:extLst>
          </p:cNvPr>
          <p:cNvPicPr>
            <a:picLocks noChangeAspect="1"/>
          </p:cNvPicPr>
          <p:nvPr/>
        </p:nvPicPr>
        <p:blipFill>
          <a:blip r:embed="rId5"/>
          <a:stretch>
            <a:fillRect/>
          </a:stretch>
        </p:blipFill>
        <p:spPr>
          <a:xfrm>
            <a:off x="0" y="3789040"/>
            <a:ext cx="9144000" cy="2527123"/>
          </a:xfrm>
          <a:prstGeom prst="rect">
            <a:avLst/>
          </a:prstGeom>
        </p:spPr>
      </p:pic>
      <p:sp>
        <p:nvSpPr>
          <p:cNvPr id="6" name="TextBox 5">
            <a:extLst>
              <a:ext uri="{FF2B5EF4-FFF2-40B4-BE49-F238E27FC236}">
                <a16:creationId xmlns:a16="http://schemas.microsoft.com/office/drawing/2014/main" id="{A67BFC93-2FEB-043F-059C-46A5FFAB9787}"/>
              </a:ext>
            </a:extLst>
          </p:cNvPr>
          <p:cNvSpPr txBox="1"/>
          <p:nvPr/>
        </p:nvSpPr>
        <p:spPr>
          <a:xfrm>
            <a:off x="1835696" y="6419364"/>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https://www.youtube.com/watch?v=nphV36SrysA</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C711645F-23A3-68C2-501C-55D24552EF56}"/>
              </a:ext>
            </a:extLst>
          </p:cNvPr>
          <p:cNvPicPr>
            <a:picLocks noChangeAspect="1"/>
          </p:cNvPicPr>
          <p:nvPr/>
        </p:nvPicPr>
        <p:blipFill>
          <a:blip r:embed="rId7"/>
          <a:stretch>
            <a:fillRect/>
          </a:stretch>
        </p:blipFill>
        <p:spPr>
          <a:xfrm>
            <a:off x="4818568" y="4034963"/>
            <a:ext cx="3563888" cy="2437275"/>
          </a:xfrm>
          <a:prstGeom prst="rect">
            <a:avLst/>
          </a:prstGeom>
        </p:spPr>
      </p:pic>
    </p:spTree>
    <p:extLst>
      <p:ext uri="{BB962C8B-B14F-4D97-AF65-F5344CB8AC3E}">
        <p14:creationId xmlns:p14="http://schemas.microsoft.com/office/powerpoint/2010/main" val="4010229704"/>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1</a:t>
            </a:r>
          </a:p>
        </p:txBody>
      </p:sp>
      <p:graphicFrame>
        <p:nvGraphicFramePr>
          <p:cNvPr id="11" name="Chart 10">
            <a:extLst>
              <a:ext uri="{FF2B5EF4-FFF2-40B4-BE49-F238E27FC236}">
                <a16:creationId xmlns:a16="http://schemas.microsoft.com/office/drawing/2014/main" id="{959BB4B7-D308-A343-86BB-DEF6AAC24243}"/>
              </a:ext>
            </a:extLst>
          </p:cNvPr>
          <p:cNvGraphicFramePr>
            <a:graphicFrameLocks noChangeAspect="1"/>
          </p:cNvGraphicFramePr>
          <p:nvPr/>
        </p:nvGraphicFramePr>
        <p:xfrm>
          <a:off x="252136" y="1172483"/>
          <a:ext cx="4680000" cy="2794979"/>
        </p:xfrm>
        <a:graphic>
          <a:graphicData uri="http://schemas.openxmlformats.org/drawingml/2006/chart">
            <c:chart xmlns:c="http://schemas.openxmlformats.org/drawingml/2006/chart" xmlns:r="http://schemas.openxmlformats.org/officeDocument/2006/relationships" r:id="rId2"/>
          </a:graphicData>
        </a:graphic>
      </p:graphicFrame>
      <p:grpSp>
        <p:nvGrpSpPr>
          <p:cNvPr id="12" name="Group 11">
            <a:extLst>
              <a:ext uri="{FF2B5EF4-FFF2-40B4-BE49-F238E27FC236}">
                <a16:creationId xmlns:a16="http://schemas.microsoft.com/office/drawing/2014/main" id="{EED77566-CAFF-0D40-9517-F4F799C2325B}"/>
              </a:ext>
            </a:extLst>
          </p:cNvPr>
          <p:cNvGrpSpPr/>
          <p:nvPr/>
        </p:nvGrpSpPr>
        <p:grpSpPr>
          <a:xfrm>
            <a:off x="925804" y="1172483"/>
            <a:ext cx="2484000" cy="1999152"/>
            <a:chOff x="842679" y="887483"/>
            <a:chExt cx="2484000" cy="1999152"/>
          </a:xfrm>
        </p:grpSpPr>
        <p:sp>
          <p:nvSpPr>
            <p:cNvPr id="13" name="Right Triangle 12">
              <a:extLst>
                <a:ext uri="{FF2B5EF4-FFF2-40B4-BE49-F238E27FC236}">
                  <a16:creationId xmlns:a16="http://schemas.microsoft.com/office/drawing/2014/main" id="{39F54316-3400-BE47-91D0-5BF8A2AF3573}"/>
                </a:ext>
              </a:extLst>
            </p:cNvPr>
            <p:cNvSpPr/>
            <p:nvPr/>
          </p:nvSpPr>
          <p:spPr>
            <a:xfrm flipH="1">
              <a:off x="842679" y="887483"/>
              <a:ext cx="2484000" cy="1999152"/>
            </a:xfrm>
            <a:prstGeom prst="rtTriangle">
              <a:avLst/>
            </a:prstGeom>
            <a:solidFill>
              <a:srgbClr val="FF2600">
                <a:alpha val="25098"/>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DA7FDA02-7327-B546-9210-4967490D3EDA}"/>
                </a:ext>
              </a:extLst>
            </p:cNvPr>
            <p:cNvSpPr txBox="1"/>
            <p:nvPr/>
          </p:nvSpPr>
          <p:spPr>
            <a:xfrm>
              <a:off x="1691936" y="2160494"/>
              <a:ext cx="144116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FF0000"/>
                  </a:solidFill>
                  <a:effectLst/>
                  <a:uLnTx/>
                  <a:uFillTx/>
                  <a:latin typeface="Calibri" panose="020F0502020204030204"/>
                  <a:ea typeface="+mn-ea"/>
                  <a:cs typeface="+mn-cs"/>
                </a:rPr>
                <a:t>Memory-bound region</a:t>
              </a:r>
            </a:p>
          </p:txBody>
        </p:sp>
      </p:grpSp>
      <p:grpSp>
        <p:nvGrpSpPr>
          <p:cNvPr id="15" name="Group 14">
            <a:extLst>
              <a:ext uri="{FF2B5EF4-FFF2-40B4-BE49-F238E27FC236}">
                <a16:creationId xmlns:a16="http://schemas.microsoft.com/office/drawing/2014/main" id="{77D4D2BF-C849-4E45-9193-07B0974758A9}"/>
              </a:ext>
            </a:extLst>
          </p:cNvPr>
          <p:cNvGrpSpPr/>
          <p:nvPr/>
        </p:nvGrpSpPr>
        <p:grpSpPr>
          <a:xfrm>
            <a:off x="3155624" y="1172483"/>
            <a:ext cx="1819835" cy="1999152"/>
            <a:chOff x="3072499" y="887483"/>
            <a:chExt cx="1819835" cy="1999152"/>
          </a:xfrm>
        </p:grpSpPr>
        <p:sp>
          <p:nvSpPr>
            <p:cNvPr id="16" name="Rectangle 15">
              <a:extLst>
                <a:ext uri="{FF2B5EF4-FFF2-40B4-BE49-F238E27FC236}">
                  <a16:creationId xmlns:a16="http://schemas.microsoft.com/office/drawing/2014/main" id="{52CB3CFB-184D-CA49-B103-8255F9C8EFE1}"/>
                </a:ext>
              </a:extLst>
            </p:cNvPr>
            <p:cNvSpPr/>
            <p:nvPr/>
          </p:nvSpPr>
          <p:spPr>
            <a:xfrm>
              <a:off x="3371849" y="887483"/>
              <a:ext cx="1224000" cy="1999152"/>
            </a:xfrm>
            <a:prstGeom prst="rect">
              <a:avLst/>
            </a:prstGeom>
            <a:solidFill>
              <a:srgbClr val="00B0F0">
                <a:alpha val="25098"/>
              </a:srgb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B9AC1BB2-D09D-D043-9330-2E346F10189A}"/>
                </a:ext>
              </a:extLst>
            </p:cNvPr>
            <p:cNvSpPr txBox="1"/>
            <p:nvPr/>
          </p:nvSpPr>
          <p:spPr>
            <a:xfrm>
              <a:off x="3072499" y="2160494"/>
              <a:ext cx="1819835"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2060"/>
                  </a:solidFill>
                  <a:effectLst/>
                  <a:uLnTx/>
                  <a:uFillTx/>
                  <a:latin typeface="Calibri" panose="020F0502020204030204"/>
                  <a:ea typeface="+mn-ea"/>
                  <a:cs typeface="+mn-cs"/>
                </a:rPr>
                <a:t>Compute-bound region</a:t>
              </a:r>
            </a:p>
          </p:txBody>
        </p:sp>
      </p:grpSp>
      <p:sp>
        <p:nvSpPr>
          <p:cNvPr id="21" name="Rounded Rectangle 20">
            <a:extLst>
              <a:ext uri="{FF2B5EF4-FFF2-40B4-BE49-F238E27FC236}">
                <a16:creationId xmlns:a16="http://schemas.microsoft.com/office/drawing/2014/main" id="{0162ED09-6690-754B-9E64-C17091975622}"/>
              </a:ext>
            </a:extLst>
          </p:cNvPr>
          <p:cNvSpPr/>
          <p:nvPr/>
        </p:nvSpPr>
        <p:spPr>
          <a:xfrm>
            <a:off x="5247860" y="1172483"/>
            <a:ext cx="3392169" cy="2365605"/>
          </a:xfrm>
          <a:prstGeom prst="roundRect">
            <a:avLst/>
          </a:prstGeom>
          <a:solidFill>
            <a:schemeClr val="accent5">
              <a:lumMod val="75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The throughput saturation point is as low as ¼ OP/B,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i.e., </a:t>
            </a:r>
            <a:r>
              <a:rPr kumimoji="0" lang="en-US" sz="2200" b="0" i="0" u="none" strike="noStrike" kern="1200" cap="none" spc="0" normalizeH="0" baseline="0" noProof="0" dirty="0">
                <a:ln>
                  <a:noFill/>
                </a:ln>
                <a:solidFill>
                  <a:srgbClr val="FFC000"/>
                </a:solidFill>
                <a:effectLst/>
                <a:uLnTx/>
                <a:uFillTx/>
                <a:latin typeface="Candara" panose="020E0502030303020204" pitchFamily="34" charset="0"/>
                <a:ea typeface="+mn-ea"/>
                <a:cs typeface="+mn-cs"/>
              </a:rPr>
              <a:t>1 integer addition per every 32-bit element </a:t>
            </a: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fetched</a:t>
            </a:r>
          </a:p>
        </p:txBody>
      </p:sp>
      <p:sp>
        <p:nvSpPr>
          <p:cNvPr id="23" name="Rounded Rectangle 22">
            <a:extLst>
              <a:ext uri="{FF2B5EF4-FFF2-40B4-BE49-F238E27FC236}">
                <a16:creationId xmlns:a16="http://schemas.microsoft.com/office/drawing/2014/main" id="{50EB9356-6B63-CE48-9614-A37E15880C50}"/>
              </a:ext>
            </a:extLst>
          </p:cNvPr>
          <p:cNvSpPr/>
          <p:nvPr/>
        </p:nvSpPr>
        <p:spPr>
          <a:xfrm>
            <a:off x="700200" y="4590270"/>
            <a:ext cx="7733584" cy="1130415"/>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24" name="Round Same Side Corner Rectangle 23">
            <a:extLst>
              <a:ext uri="{FF2B5EF4-FFF2-40B4-BE49-F238E27FC236}">
                <a16:creationId xmlns:a16="http://schemas.microsoft.com/office/drawing/2014/main" id="{9BA37741-816E-554A-BC80-B489AA341C30}"/>
              </a:ext>
            </a:extLst>
          </p:cNvPr>
          <p:cNvSpPr/>
          <p:nvPr/>
        </p:nvSpPr>
        <p:spPr>
          <a:xfrm>
            <a:off x="700200" y="4590267"/>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1</a:t>
            </a:r>
          </a:p>
        </p:txBody>
      </p:sp>
      <p:sp>
        <p:nvSpPr>
          <p:cNvPr id="25" name="TextBox 24">
            <a:extLst>
              <a:ext uri="{FF2B5EF4-FFF2-40B4-BE49-F238E27FC236}">
                <a16:creationId xmlns:a16="http://schemas.microsoft.com/office/drawing/2014/main" id="{18746EAB-FF17-3E42-8BF7-565BF59B1C19}"/>
              </a:ext>
            </a:extLst>
          </p:cNvPr>
          <p:cNvSpPr txBox="1"/>
          <p:nvPr/>
        </p:nvSpPr>
        <p:spPr>
          <a:xfrm>
            <a:off x="710216" y="5012799"/>
            <a:ext cx="7733584" cy="707886"/>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UPMEM PIM architecture is fundamentally compute bound.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As a result, </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suitable workloads are memory-bound.</a:t>
            </a:r>
          </a:p>
        </p:txBody>
      </p:sp>
    </p:spTree>
    <p:extLst>
      <p:ext uri="{BB962C8B-B14F-4D97-AF65-F5344CB8AC3E}">
        <p14:creationId xmlns:p14="http://schemas.microsoft.com/office/powerpoint/2010/main" val="207924994"/>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2</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2</a:t>
            </a:r>
          </a:p>
        </p:txBody>
      </p:sp>
      <p:sp>
        <p:nvSpPr>
          <p:cNvPr id="14" name="TextBox 13">
            <a:extLst>
              <a:ext uri="{FF2B5EF4-FFF2-40B4-BE49-F238E27FC236}">
                <a16:creationId xmlns:a16="http://schemas.microsoft.com/office/drawing/2014/main" id="{340E3122-1510-E540-8497-0CFCEB1E25D7}"/>
              </a:ext>
            </a:extLst>
          </p:cNvPr>
          <p:cNvSpPr txBox="1"/>
          <p:nvPr/>
        </p:nvSpPr>
        <p:spPr>
          <a:xfrm>
            <a:off x="630703" y="5224836"/>
            <a:ext cx="7930201"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use no arithmetic operations or use only simple operations</a:t>
            </a: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(e.g., bitwise operations and integer addition/subtraction).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245603B6-B0E2-A55A-0697-068C2DD5D84A}"/>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2507244269"/>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3</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3</a:t>
            </a:r>
          </a:p>
        </p:txBody>
      </p:sp>
      <p:sp>
        <p:nvSpPr>
          <p:cNvPr id="14" name="TextBox 13">
            <a:extLst>
              <a:ext uri="{FF2B5EF4-FFF2-40B4-BE49-F238E27FC236}">
                <a16:creationId xmlns:a16="http://schemas.microsoft.com/office/drawing/2014/main" id="{340E3122-1510-E540-8497-0CFCEB1E25D7}"/>
              </a:ext>
            </a:extLst>
          </p:cNvPr>
          <p:cNvSpPr txBox="1"/>
          <p:nvPr/>
        </p:nvSpPr>
        <p:spPr>
          <a:xfrm>
            <a:off x="700200" y="5224836"/>
            <a:ext cx="7733584"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require little or no communication across DPUs (inter-DPU communication).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06D27E6-CCBE-B5F9-9AB3-EBD114FF5B82}"/>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1387088354"/>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fontScale="92500" lnSpcReduction="20000"/>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rPr>
              <a:t>el1goluj@gmail.com</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89965388"/>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B3C-102E-0749-B552-796F5010686A}"/>
              </a:ext>
            </a:extLst>
          </p:cNvPr>
          <p:cNvSpPr>
            <a:spLocks noGrp="1"/>
          </p:cNvSpPr>
          <p:nvPr>
            <p:ph type="title"/>
          </p:nvPr>
        </p:nvSpPr>
        <p:spPr>
          <a:xfrm>
            <a:off x="228600" y="152400"/>
            <a:ext cx="9144000" cy="1066800"/>
          </a:xfrm>
        </p:spPr>
        <p:txBody>
          <a:bodyPr/>
          <a:lstStyle/>
          <a:p>
            <a:r>
              <a:rPr lang="en-US" dirty="0"/>
              <a:t>UPMEM PIM System Summary &amp; Analysis</a:t>
            </a:r>
          </a:p>
        </p:txBody>
      </p:sp>
      <p:sp>
        <p:nvSpPr>
          <p:cNvPr id="3" name="Content Placeholder 2">
            <a:extLst>
              <a:ext uri="{FF2B5EF4-FFF2-40B4-BE49-F238E27FC236}">
                <a16:creationId xmlns:a16="http://schemas.microsoft.com/office/drawing/2014/main" id="{CBBEF26E-87B8-BF44-B23F-EFB5C9479699}"/>
              </a:ext>
            </a:extLst>
          </p:cNvPr>
          <p:cNvSpPr>
            <a:spLocks noGrp="1"/>
          </p:cNvSpPr>
          <p:nvPr>
            <p:ph idx="1"/>
          </p:nvPr>
        </p:nvSpPr>
        <p:spPr/>
        <p:txBody>
          <a:bodyPr/>
          <a:lstStyle/>
          <a:p>
            <a:r>
              <a:rPr lang="en-US" sz="1800" dirty="0"/>
              <a:t>Juan Gomez-Luna, Izzat El Hajj, Ivan Fernandez, Christina </a:t>
            </a:r>
            <a:r>
              <a:rPr lang="en-US" sz="1800" dirty="0" err="1"/>
              <a:t>Giannoula</a:t>
            </a:r>
            <a:r>
              <a:rPr lang="en-US" sz="1800" dirty="0"/>
              <a:t>, Geraldo F. Oliveira,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"Benchmarking Memory-Centric Computing Systems: Analysis of Real Processing-in-Memory Hardware"</a:t>
            </a:r>
            <a:br>
              <a:rPr lang="en-US" sz="1800" dirty="0"/>
            </a:br>
            <a:r>
              <a:rPr lang="en-US" sz="1800" i="1" dirty="0"/>
              <a:t>Invited Paper at </a:t>
            </a:r>
            <a:r>
              <a:rPr lang="en-US" sz="1800" i="1" dirty="0">
                <a:hlinkClick r:id="rId3"/>
              </a:rPr>
              <a:t>Workshop on Computing with Unconventional Technologies</a:t>
            </a:r>
            <a:r>
              <a:rPr lang="en-US" sz="1800" i="1" dirty="0"/>
              <a:t> (</a:t>
            </a:r>
            <a:r>
              <a:rPr lang="en-US" sz="1800" b="1" i="1" dirty="0"/>
              <a:t>CUT</a:t>
            </a:r>
            <a:r>
              <a:rPr lang="en-US" sz="1800" i="1" dirty="0"/>
              <a:t>)</a:t>
            </a:r>
            <a:r>
              <a:rPr lang="en-US" sz="1800" dirty="0"/>
              <a:t>, Virtual, October 2021.</a:t>
            </a:r>
            <a:br>
              <a:rPr lang="en-US" sz="1800" dirty="0"/>
            </a:br>
            <a:r>
              <a:rPr lang="en-US" sz="1800" dirty="0"/>
              <a:t>[</a:t>
            </a:r>
            <a:r>
              <a:rPr lang="en-US" sz="1800" dirty="0">
                <a:hlinkClick r:id="rId4"/>
              </a:rPr>
              <a:t>arXiv version</a:t>
            </a:r>
            <a:r>
              <a:rPr lang="en-US" sz="1800" dirty="0"/>
              <a:t>]</a:t>
            </a:r>
            <a:br>
              <a:rPr lang="en-US" sz="1800" dirty="0"/>
            </a:br>
            <a:r>
              <a:rPr lang="en-US" sz="1800" dirty="0"/>
              <a:t>[</a:t>
            </a:r>
            <a:r>
              <a:rPr lang="en-US" sz="1800" dirty="0">
                <a:hlinkClick r:id="rId5"/>
              </a:rPr>
              <a:t>PrIM Benchmarks Source Code</a:t>
            </a:r>
            <a:r>
              <a:rPr lang="en-US" sz="1800" dirty="0"/>
              <a:t>]</a:t>
            </a:r>
            <a:br>
              <a:rPr lang="en-US" sz="1800" dirty="0"/>
            </a:br>
            <a:r>
              <a:rPr lang="en-US" sz="1800" dirty="0"/>
              <a:t>[</a:t>
            </a:r>
            <a:r>
              <a:rPr lang="en-US" sz="1800" dirty="0">
                <a:hlinkClick r:id="rId6"/>
              </a:rPr>
              <a:t>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(37 minutes)]</a:t>
            </a:r>
            <a:br>
              <a:rPr lang="en-US" sz="1800" dirty="0"/>
            </a:br>
            <a:r>
              <a:rPr lang="en-US" sz="1800" dirty="0"/>
              <a:t>[</a:t>
            </a:r>
            <a:r>
              <a:rPr lang="en-US" sz="1800" dirty="0">
                <a:hlinkClick r:id="rId9"/>
              </a:rPr>
              <a:t>Lightning Talk Video</a:t>
            </a:r>
            <a:r>
              <a:rPr lang="en-US" sz="1800" dirty="0"/>
              <a:t> (3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3EF8F996-348D-6443-A1C1-C9253E466AD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7CAC91B0-BB0B-4C48-9D6B-CAAE99B4F34C}"/>
              </a:ext>
            </a:extLst>
          </p:cNvPr>
          <p:cNvPicPr>
            <a:picLocks noChangeAspect="1"/>
          </p:cNvPicPr>
          <p:nvPr/>
        </p:nvPicPr>
        <p:blipFill>
          <a:blip r:embed="rId10"/>
          <a:stretch>
            <a:fillRect/>
          </a:stretch>
        </p:blipFill>
        <p:spPr>
          <a:xfrm>
            <a:off x="0" y="4437112"/>
            <a:ext cx="9144000" cy="1879085"/>
          </a:xfrm>
          <a:prstGeom prst="rect">
            <a:avLst/>
          </a:prstGeom>
        </p:spPr>
      </p:pic>
    </p:spTree>
    <p:extLst>
      <p:ext uri="{BB962C8B-B14F-4D97-AF65-F5344CB8AC3E}">
        <p14:creationId xmlns:p14="http://schemas.microsoft.com/office/powerpoint/2010/main" val="1632206139"/>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1498666731"/>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solidFill>
                  <a:srgbClr val="0000FF"/>
                </a:solidFill>
                <a:hlinkClick r:id="rId3">
                  <a:extLst>
                    <a:ext uri="{A12FA001-AC4F-418D-AE19-62706E023703}">
                      <ahyp:hlinkClr xmlns:ahyp="http://schemas.microsoft.com/office/drawing/2018/hyperlinkcolor" val="tx"/>
                    </a:ext>
                  </a:extLst>
                </a:hlinkClick>
              </a:rPr>
              <a:t>https://github.com/CMU-SAFARI/prim-benchmarks</a:t>
            </a:r>
            <a:endParaRPr lang="en-US" sz="2400" dirty="0">
              <a:solidFill>
                <a:srgbClr val="0000FF"/>
              </a:solidFill>
            </a:endParaRPr>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500071576"/>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3" name="Picture 2">
            <a:extLst>
              <a:ext uri="{FF2B5EF4-FFF2-40B4-BE49-F238E27FC236}">
                <a16:creationId xmlns:a16="http://schemas.microsoft.com/office/drawing/2014/main" id="{5AE2DC3F-D55F-A442-8922-084467A414D2}"/>
              </a:ext>
            </a:extLst>
          </p:cNvPr>
          <p:cNvPicPr>
            <a:picLocks noChangeAspect="1"/>
          </p:cNvPicPr>
          <p:nvPr/>
        </p:nvPicPr>
        <p:blipFill>
          <a:blip r:embed="rId3"/>
          <a:stretch>
            <a:fillRect/>
          </a:stretch>
        </p:blipFill>
        <p:spPr>
          <a:xfrm>
            <a:off x="0" y="1268760"/>
            <a:ext cx="9144000" cy="4033049"/>
          </a:xfrm>
          <a:prstGeom prst="rect">
            <a:avLst/>
          </a:prstGeom>
        </p:spPr>
      </p:pic>
      <p:sp>
        <p:nvSpPr>
          <p:cNvPr id="5" name="Subtitle 1">
            <a:extLst>
              <a:ext uri="{FF2B5EF4-FFF2-40B4-BE49-F238E27FC236}">
                <a16:creationId xmlns:a16="http://schemas.microsoft.com/office/drawing/2014/main" id="{CB9DA8F8-FC8B-B715-1A5B-06010ACBBBEC}"/>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839505"/>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084920283"/>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323960875"/>
      </p:ext>
    </p:extLst>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66417021"/>
      </p:ext>
    </p:extLst>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ML Training on a Real PIM System</a:t>
            </a:r>
          </a:p>
        </p:txBody>
      </p:sp>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194167"/>
            <a:ext cx="6858000" cy="1074656"/>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Short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https://arxiv.org/pdf/2206.06022.pdf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sng" strike="noStrike" kern="1200" cap="none" spc="0" normalizeH="0" baseline="0" noProof="0" dirty="0">
                <a:ln>
                  <a:noFill/>
                </a:ln>
                <a:solidFill>
                  <a:srgbClr val="0000FF"/>
                </a:solidFill>
                <a:effectLst/>
                <a:uLnTx/>
                <a:uFillTx/>
                <a:latin typeface="Calibri Light" panose="020F0302020204030204"/>
                <a:ea typeface="+mn-ea"/>
                <a:cs typeface="+mn-cs"/>
              </a:rPr>
              <a:t>Long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arxiv.org</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/pdf/2207.07886.pdf</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www.youtube.com</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watch?v</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=qeukNs5XI3g&amp;t=11226s</a:t>
            </a:r>
          </a:p>
        </p:txBody>
      </p:sp>
      <p:pic>
        <p:nvPicPr>
          <p:cNvPr id="3" name="Picture 2">
            <a:extLst>
              <a:ext uri="{FF2B5EF4-FFF2-40B4-BE49-F238E27FC236}">
                <a16:creationId xmlns:a16="http://schemas.microsoft.com/office/drawing/2014/main" id="{3D5BC523-7F98-F94F-8709-6D1860CF7CA8}"/>
              </a:ext>
            </a:extLst>
          </p:cNvPr>
          <p:cNvPicPr>
            <a:picLocks noChangeAspect="1"/>
          </p:cNvPicPr>
          <p:nvPr/>
        </p:nvPicPr>
        <p:blipFill>
          <a:blip r:embed="rId4"/>
          <a:stretch>
            <a:fillRect/>
          </a:stretch>
        </p:blipFill>
        <p:spPr>
          <a:xfrm>
            <a:off x="768350" y="980728"/>
            <a:ext cx="7607300" cy="1790700"/>
          </a:xfrm>
          <a:prstGeom prst="rect">
            <a:avLst/>
          </a:prstGeom>
        </p:spPr>
      </p:pic>
      <p:pic>
        <p:nvPicPr>
          <p:cNvPr id="4" name="Picture 3">
            <a:extLst>
              <a:ext uri="{FF2B5EF4-FFF2-40B4-BE49-F238E27FC236}">
                <a16:creationId xmlns:a16="http://schemas.microsoft.com/office/drawing/2014/main" id="{73B249F6-522A-6E4B-CD1D-80F8B3297CD7}"/>
              </a:ext>
            </a:extLst>
          </p:cNvPr>
          <p:cNvPicPr>
            <a:picLocks noChangeAspect="1"/>
          </p:cNvPicPr>
          <p:nvPr/>
        </p:nvPicPr>
        <p:blipFill>
          <a:blip r:embed="rId5"/>
          <a:stretch>
            <a:fillRect/>
          </a:stretch>
        </p:blipFill>
        <p:spPr>
          <a:xfrm>
            <a:off x="622300" y="3212976"/>
            <a:ext cx="7899400" cy="1625600"/>
          </a:xfrm>
          <a:prstGeom prst="rect">
            <a:avLst/>
          </a:prstGeom>
        </p:spPr>
      </p:pic>
    </p:spTree>
    <p:extLst>
      <p:ext uri="{BB962C8B-B14F-4D97-AF65-F5344CB8AC3E}">
        <p14:creationId xmlns:p14="http://schemas.microsoft.com/office/powerpoint/2010/main" val="1748983938"/>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4718-E176-FC48-B556-D5B3A7CB3826}"/>
              </a:ext>
            </a:extLst>
          </p:cNvPr>
          <p:cNvSpPr>
            <a:spLocks noGrp="1"/>
          </p:cNvSpPr>
          <p:nvPr>
            <p:ph type="title"/>
          </p:nvPr>
        </p:nvSpPr>
        <p:spPr/>
        <p:txBody>
          <a:bodyPr>
            <a:normAutofit fontScale="90000"/>
          </a:bodyPr>
          <a:lstStyle/>
          <a:p>
            <a:r>
              <a:rPr lang="en-US" dirty="0"/>
              <a:t>ML Training on a Real PIM System</a:t>
            </a:r>
          </a:p>
        </p:txBody>
      </p:sp>
      <p:sp>
        <p:nvSpPr>
          <p:cNvPr id="3" name="Content Placeholder 2">
            <a:extLst>
              <a:ext uri="{FF2B5EF4-FFF2-40B4-BE49-F238E27FC236}">
                <a16:creationId xmlns:a16="http://schemas.microsoft.com/office/drawing/2014/main" id="{C55EE7E5-BA02-EB49-B7A9-49BFA3F9D9F1}"/>
              </a:ext>
            </a:extLst>
          </p:cNvPr>
          <p:cNvSpPr>
            <a:spLocks noGrp="1"/>
          </p:cNvSpPr>
          <p:nvPr>
            <p:ph idx="1"/>
          </p:nvPr>
        </p:nvSpPr>
        <p:spPr>
          <a:xfrm>
            <a:off x="-36512" y="1015515"/>
            <a:ext cx="9324527" cy="5293805"/>
          </a:xfrm>
        </p:spPr>
        <p:txBody>
          <a:bodyPr>
            <a:normAutofit/>
          </a:bodyPr>
          <a:lstStyle/>
          <a:p>
            <a:r>
              <a:rPr lang="en-US" b="1" dirty="0"/>
              <a:t>Need to optimize data representation</a:t>
            </a:r>
          </a:p>
          <a:p>
            <a:pPr marL="457177" lvl="1" indent="0">
              <a:buNone/>
            </a:pPr>
            <a:r>
              <a:rPr lang="en-US" dirty="0">
                <a:solidFill>
                  <a:srgbClr val="00B050"/>
                </a:solidFill>
              </a:rPr>
              <a:t>(1) fixed-point</a:t>
            </a:r>
          </a:p>
          <a:p>
            <a:pPr marL="457177" lvl="1" indent="0">
              <a:buNone/>
            </a:pPr>
            <a:r>
              <a:rPr lang="en-US" dirty="0">
                <a:solidFill>
                  <a:srgbClr val="00B050"/>
                </a:solidFill>
              </a:rPr>
              <a:t>(2) quantization </a:t>
            </a:r>
          </a:p>
          <a:p>
            <a:pPr marL="457177" lvl="1" indent="0">
              <a:buNone/>
            </a:pPr>
            <a:r>
              <a:rPr lang="en-US" dirty="0">
                <a:solidFill>
                  <a:srgbClr val="00B050"/>
                </a:solidFill>
              </a:rPr>
              <a:t>(3) hybrid precision </a:t>
            </a:r>
            <a:endParaRPr lang="en-US" dirty="0"/>
          </a:p>
          <a:p>
            <a:pPr marL="0" indent="0">
              <a:buNone/>
            </a:pPr>
            <a:endParaRPr lang="en-US" dirty="0"/>
          </a:p>
          <a:p>
            <a:r>
              <a:rPr lang="en-US" b="1" dirty="0"/>
              <a:t>Use </a:t>
            </a:r>
            <a:r>
              <a:rPr lang="en-US" b="1" dirty="0">
                <a:solidFill>
                  <a:srgbClr val="7030A0"/>
                </a:solidFill>
              </a:rPr>
              <a:t>lookup tables (LUTs) </a:t>
            </a:r>
            <a:r>
              <a:rPr lang="en-US" b="1" dirty="0"/>
              <a:t>to implement complex functions (e.g., sigmoid)</a:t>
            </a:r>
            <a:endParaRPr lang="en-US" b="1" dirty="0">
              <a:solidFill>
                <a:srgbClr val="7030A0"/>
              </a:solidFill>
            </a:endParaRPr>
          </a:p>
          <a:p>
            <a:endParaRPr lang="en-US" dirty="0"/>
          </a:p>
          <a:p>
            <a:r>
              <a:rPr lang="en-US" b="1" dirty="0"/>
              <a:t>Optimize data placement &amp; layout for </a:t>
            </a:r>
            <a:r>
              <a:rPr lang="en-US" b="1" dirty="0">
                <a:solidFill>
                  <a:srgbClr val="0070C0"/>
                </a:solidFill>
              </a:rPr>
              <a:t>streaming</a:t>
            </a:r>
          </a:p>
          <a:p>
            <a:endParaRPr lang="en-US" dirty="0"/>
          </a:p>
          <a:p>
            <a:r>
              <a:rPr lang="en-US" b="1" dirty="0"/>
              <a:t>Large speedups: </a:t>
            </a:r>
            <a:r>
              <a:rPr lang="en-US" dirty="0">
                <a:solidFill>
                  <a:srgbClr val="0432FF"/>
                </a:solidFill>
              </a:rPr>
              <a:t>2.8X/27X vs. CPU, 1.3x/3.2x vs. GPU</a:t>
            </a:r>
          </a:p>
          <a:p>
            <a:endParaRPr lang="en-US" dirty="0"/>
          </a:p>
        </p:txBody>
      </p:sp>
    </p:spTree>
    <p:extLst>
      <p:ext uri="{BB962C8B-B14F-4D97-AF65-F5344CB8AC3E}">
        <p14:creationId xmlns:p14="http://schemas.microsoft.com/office/powerpoint/2010/main" val="3995302618"/>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a:t>ML Training on Real PIM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782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https://www.youtube.com/watch?v=qeukNs5XI3g&amp;t=11226s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684416E7-3EF5-5765-DE6B-584BDA929243}"/>
              </a:ext>
            </a:extLst>
          </p:cNvPr>
          <p:cNvPicPr>
            <a:picLocks noChangeAspect="1"/>
          </p:cNvPicPr>
          <p:nvPr/>
        </p:nvPicPr>
        <p:blipFill>
          <a:blip r:embed="rId3"/>
          <a:stretch>
            <a:fillRect/>
          </a:stretch>
        </p:blipFill>
        <p:spPr>
          <a:xfrm>
            <a:off x="487872" y="944488"/>
            <a:ext cx="7900552" cy="5436840"/>
          </a:xfrm>
          <a:prstGeom prst="rect">
            <a:avLst/>
          </a:prstGeom>
        </p:spPr>
      </p:pic>
    </p:spTree>
    <p:extLst>
      <p:ext uri="{BB962C8B-B14F-4D97-AF65-F5344CB8AC3E}">
        <p14:creationId xmlns:p14="http://schemas.microsoft.com/office/powerpoint/2010/main" val="147391580"/>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a:xfrm>
            <a:off x="228600" y="152400"/>
            <a:ext cx="8834884" cy="1066800"/>
          </a:xfrm>
        </p:spPr>
        <p:txBody>
          <a:bodyPr/>
          <a:lstStyle/>
          <a:p>
            <a:r>
              <a:rPr lang="en-US" dirty="0" err="1"/>
              <a:t>SpMV</a:t>
            </a:r>
            <a:r>
              <a:rPr lang="en-US" dirty="0"/>
              <a:t> Multiplication on Real PIM Systems</a:t>
            </a:r>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Appears in SIGMETRICS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295939" y="5550425"/>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https://arxiv.org/pdf/2201.05072.pdf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EDD5FC4-A875-5369-2DBF-724CBDF123C0}"/>
              </a:ext>
            </a:extLst>
          </p:cNvPr>
          <p:cNvPicPr>
            <a:picLocks noChangeAspect="1"/>
          </p:cNvPicPr>
          <p:nvPr/>
        </p:nvPicPr>
        <p:blipFill>
          <a:blip r:embed="rId3"/>
          <a:stretch>
            <a:fillRect/>
          </a:stretch>
        </p:blipFill>
        <p:spPr>
          <a:xfrm>
            <a:off x="0" y="2204864"/>
            <a:ext cx="9144000" cy="3105186"/>
          </a:xfrm>
          <a:prstGeom prst="rect">
            <a:avLst/>
          </a:prstGeom>
        </p:spPr>
      </p:pic>
      <p:sp>
        <p:nvSpPr>
          <p:cNvPr id="7" name="TextBox 6">
            <a:extLst>
              <a:ext uri="{FF2B5EF4-FFF2-40B4-BE49-F238E27FC236}">
                <a16:creationId xmlns:a16="http://schemas.microsoft.com/office/drawing/2014/main" id="{E4CBB7A0-1DA3-C26D-651B-A3D804BEBF98}"/>
              </a:ext>
            </a:extLst>
          </p:cNvPr>
          <p:cNvSpPr txBox="1"/>
          <p:nvPr/>
        </p:nvSpPr>
        <p:spPr>
          <a:xfrm>
            <a:off x="2071789" y="5886109"/>
            <a:ext cx="52261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https://github.com/CMU-SAFARI/SparseP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TextBox 7">
            <a:extLst>
              <a:ext uri="{FF2B5EF4-FFF2-40B4-BE49-F238E27FC236}">
                <a16:creationId xmlns:a16="http://schemas.microsoft.com/office/drawing/2014/main" id="{3A6C008D-F5A4-9F33-F434-FC8BB0772FF8}"/>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200023560"/>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1E1443-93ED-ED4C-B68E-7250F5666C1F}"/>
              </a:ext>
            </a:extLst>
          </p:cNvPr>
          <p:cNvSpPr/>
          <p:nvPr/>
        </p:nvSpPr>
        <p:spPr>
          <a:xfrm>
            <a:off x="-15498" y="-131052"/>
            <a:ext cx="9159498" cy="4110592"/>
          </a:xfrm>
          <a:prstGeom prst="rect">
            <a:avLst/>
          </a:prstGeom>
          <a:solidFill>
            <a:srgbClr val="D9EAD5">
              <a:alpha val="50196"/>
            </a:srgb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1" name="Group 40">
            <a:extLst>
              <a:ext uri="{FF2B5EF4-FFF2-40B4-BE49-F238E27FC236}">
                <a16:creationId xmlns:a16="http://schemas.microsoft.com/office/drawing/2014/main" id="{25A7EE06-AFEA-9E4C-A118-7E420281EFBB}"/>
              </a:ext>
            </a:extLst>
          </p:cNvPr>
          <p:cNvGrpSpPr>
            <a:grpSpLocks noChangeAspect="1"/>
          </p:cNvGrpSpPr>
          <p:nvPr/>
        </p:nvGrpSpPr>
        <p:grpSpPr>
          <a:xfrm>
            <a:off x="90652" y="146085"/>
            <a:ext cx="8984059" cy="3833455"/>
            <a:chOff x="-1587713" y="55752"/>
            <a:chExt cx="11328398" cy="4833775"/>
          </a:xfrm>
        </p:grpSpPr>
        <p:grpSp>
          <p:nvGrpSpPr>
            <p:cNvPr id="3" name="Group 2">
              <a:extLst>
                <a:ext uri="{FF2B5EF4-FFF2-40B4-BE49-F238E27FC236}">
                  <a16:creationId xmlns:a16="http://schemas.microsoft.com/office/drawing/2014/main" id="{87DE4CD0-E1C3-8A43-BE0E-B820665ABD92}"/>
                </a:ext>
              </a:extLst>
            </p:cNvPr>
            <p:cNvGrpSpPr/>
            <p:nvPr/>
          </p:nvGrpSpPr>
          <p:grpSpPr>
            <a:xfrm>
              <a:off x="1735979" y="55752"/>
              <a:ext cx="4652242" cy="3752162"/>
              <a:chOff x="1735979" y="55752"/>
              <a:chExt cx="4652242" cy="3752162"/>
            </a:xfrm>
          </p:grpSpPr>
          <p:sp>
            <p:nvSpPr>
              <p:cNvPr id="5" name="TextBox 4">
                <a:extLst>
                  <a:ext uri="{FF2B5EF4-FFF2-40B4-BE49-F238E27FC236}">
                    <a16:creationId xmlns:a16="http://schemas.microsoft.com/office/drawing/2014/main" id="{F078B3E3-71AE-ED48-82C1-5E77AF243B78}"/>
                  </a:ext>
                </a:extLst>
              </p:cNvPr>
              <p:cNvSpPr txBox="1"/>
              <p:nvPr/>
            </p:nvSpPr>
            <p:spPr>
              <a:xfrm>
                <a:off x="1735979" y="2527219"/>
                <a:ext cx="4652242" cy="12806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6000" b="1" i="0" u="none" strike="noStrike" kern="1200" cap="none" spc="0" normalizeH="0" baseline="0" noProof="0" dirty="0">
                    <a:ln>
                      <a:noFill/>
                    </a:ln>
                    <a:solidFill>
                      <a:srgbClr val="1B587C"/>
                    </a:solidFill>
                    <a:effectLst/>
                    <a:uLnTx/>
                    <a:uFillTx/>
                    <a:latin typeface="Nunito" pitchFamily="2" charset="77"/>
                    <a:ea typeface="+mn-ea"/>
                    <a:cs typeface="+mn-cs"/>
                  </a:rPr>
                  <a:t>SparseP</a:t>
                </a:r>
                <a:endParaRPr kumimoji="0" lang="en-GR" sz="7200" b="1" i="0" u="none" strike="noStrike" kern="1200" cap="none" spc="0" normalizeH="0" baseline="0" noProof="0" dirty="0">
                  <a:ln>
                    <a:noFill/>
                  </a:ln>
                  <a:solidFill>
                    <a:srgbClr val="1B587C"/>
                  </a:solidFill>
                  <a:effectLst/>
                  <a:uLnTx/>
                  <a:uFillTx/>
                  <a:latin typeface="Nunito" pitchFamily="2" charset="77"/>
                  <a:ea typeface="+mn-ea"/>
                  <a:cs typeface="+mn-cs"/>
                </a:endParaRPr>
              </a:p>
            </p:txBody>
          </p:sp>
          <p:grpSp>
            <p:nvGrpSpPr>
              <p:cNvPr id="6" name="Group 5">
                <a:extLst>
                  <a:ext uri="{FF2B5EF4-FFF2-40B4-BE49-F238E27FC236}">
                    <a16:creationId xmlns:a16="http://schemas.microsoft.com/office/drawing/2014/main" id="{23ADB040-FB51-9549-BE57-BCED39EB333D}"/>
                  </a:ext>
                </a:extLst>
              </p:cNvPr>
              <p:cNvGrpSpPr/>
              <p:nvPr/>
            </p:nvGrpSpPr>
            <p:grpSpPr>
              <a:xfrm>
                <a:off x="2872497" y="1899683"/>
                <a:ext cx="2396543" cy="520098"/>
                <a:chOff x="4315313" y="2452812"/>
                <a:chExt cx="2631431" cy="571075"/>
              </a:xfrm>
            </p:grpSpPr>
            <p:grpSp>
              <p:nvGrpSpPr>
                <p:cNvPr id="26" name="Group 25">
                  <a:extLst>
                    <a:ext uri="{FF2B5EF4-FFF2-40B4-BE49-F238E27FC236}">
                      <a16:creationId xmlns:a16="http://schemas.microsoft.com/office/drawing/2014/main" id="{00931A2E-3BAA-BD49-A156-4DA769A0E4D7}"/>
                    </a:ext>
                  </a:extLst>
                </p:cNvPr>
                <p:cNvGrpSpPr>
                  <a:grpSpLocks noChangeAspect="1"/>
                </p:cNvGrpSpPr>
                <p:nvPr/>
              </p:nvGrpSpPr>
              <p:grpSpPr>
                <a:xfrm>
                  <a:off x="4315313" y="2452812"/>
                  <a:ext cx="1175951" cy="571075"/>
                  <a:chOff x="1651308" y="3442584"/>
                  <a:chExt cx="2880000" cy="1398610"/>
                </a:xfrm>
              </p:grpSpPr>
              <p:grpSp>
                <p:nvGrpSpPr>
                  <p:cNvPr id="34" name="Group 33">
                    <a:extLst>
                      <a:ext uri="{FF2B5EF4-FFF2-40B4-BE49-F238E27FC236}">
                        <a16:creationId xmlns:a16="http://schemas.microsoft.com/office/drawing/2014/main" id="{E5EB490F-CD4C-E845-940E-DC2F07CA3CEB}"/>
                      </a:ext>
                    </a:extLst>
                  </p:cNvPr>
                  <p:cNvGrpSpPr>
                    <a:grpSpLocks noChangeAspect="1"/>
                  </p:cNvGrpSpPr>
                  <p:nvPr/>
                </p:nvGrpSpPr>
                <p:grpSpPr>
                  <a:xfrm>
                    <a:off x="1651308" y="3669746"/>
                    <a:ext cx="2880000" cy="952390"/>
                    <a:chOff x="4128305" y="4361803"/>
                    <a:chExt cx="2728912" cy="902423"/>
                  </a:xfrm>
                </p:grpSpPr>
                <p:sp>
                  <p:nvSpPr>
                    <p:cNvPr id="38" name="Trapezium 37">
                      <a:extLst>
                        <a:ext uri="{FF2B5EF4-FFF2-40B4-BE49-F238E27FC236}">
                          <a16:creationId xmlns:a16="http://schemas.microsoft.com/office/drawing/2014/main" id="{D574BE67-EBA9-BF4B-81F8-B2EFFC39A26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riangle 38">
                      <a:extLst>
                        <a:ext uri="{FF2B5EF4-FFF2-40B4-BE49-F238E27FC236}">
                          <a16:creationId xmlns:a16="http://schemas.microsoft.com/office/drawing/2014/main" id="{6D072E0C-2208-7543-BC2C-A5459CCAED3B}"/>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cxnSp>
                <p:nvCxnSpPr>
                  <p:cNvPr id="35" name="Straight Connector 34">
                    <a:extLst>
                      <a:ext uri="{FF2B5EF4-FFF2-40B4-BE49-F238E27FC236}">
                        <a16:creationId xmlns:a16="http://schemas.microsoft.com/office/drawing/2014/main" id="{FB2A2D1E-150F-EC4B-B283-D0CEE7284E39}"/>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E758F48-451E-4645-BCF4-C6131B1227C6}"/>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7F66F1-A999-7B4C-9FC9-0D2C83D63E4C}"/>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43E46E0-7735-CC46-9638-4D8BCAC522A0}"/>
                    </a:ext>
                  </a:extLst>
                </p:cNvPr>
                <p:cNvGrpSpPr>
                  <a:grpSpLocks noChangeAspect="1"/>
                </p:cNvGrpSpPr>
                <p:nvPr/>
              </p:nvGrpSpPr>
              <p:grpSpPr>
                <a:xfrm>
                  <a:off x="5770793" y="2452812"/>
                  <a:ext cx="1175951" cy="571075"/>
                  <a:chOff x="1651308" y="3442584"/>
                  <a:chExt cx="2880000" cy="1398610"/>
                </a:xfrm>
              </p:grpSpPr>
              <p:grpSp>
                <p:nvGrpSpPr>
                  <p:cNvPr id="28" name="Group 27">
                    <a:extLst>
                      <a:ext uri="{FF2B5EF4-FFF2-40B4-BE49-F238E27FC236}">
                        <a16:creationId xmlns:a16="http://schemas.microsoft.com/office/drawing/2014/main" id="{699CE6CA-FC03-A846-ADA4-D386B84737C8}"/>
                      </a:ext>
                    </a:extLst>
                  </p:cNvPr>
                  <p:cNvGrpSpPr>
                    <a:grpSpLocks noChangeAspect="1"/>
                  </p:cNvGrpSpPr>
                  <p:nvPr/>
                </p:nvGrpSpPr>
                <p:grpSpPr>
                  <a:xfrm>
                    <a:off x="1651308" y="3669746"/>
                    <a:ext cx="2880000" cy="952390"/>
                    <a:chOff x="4128305" y="4361803"/>
                    <a:chExt cx="2728912" cy="902423"/>
                  </a:xfrm>
                </p:grpSpPr>
                <p:sp>
                  <p:nvSpPr>
                    <p:cNvPr id="32" name="Trapezium 31">
                      <a:extLst>
                        <a:ext uri="{FF2B5EF4-FFF2-40B4-BE49-F238E27FC236}">
                          <a16:creationId xmlns:a16="http://schemas.microsoft.com/office/drawing/2014/main" id="{BBD0C91A-698A-C949-8455-7B667949B5E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Triangle 32">
                      <a:extLst>
                        <a:ext uri="{FF2B5EF4-FFF2-40B4-BE49-F238E27FC236}">
                          <a16:creationId xmlns:a16="http://schemas.microsoft.com/office/drawing/2014/main" id="{67A3BC81-F585-2D4A-BDD7-CA7307D1CC71}"/>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29" name="Straight Connector 28">
                    <a:extLst>
                      <a:ext uri="{FF2B5EF4-FFF2-40B4-BE49-F238E27FC236}">
                        <a16:creationId xmlns:a16="http://schemas.microsoft.com/office/drawing/2014/main" id="{66F6CEBD-2D7B-634A-99C4-7CE6CE25FBBA}"/>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1CAD60-6EBB-EA4A-978B-41DF899200F2}"/>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F1353ED-4398-4B41-90D1-703E7640C32D}"/>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7" name="Group 6">
                <a:extLst>
                  <a:ext uri="{FF2B5EF4-FFF2-40B4-BE49-F238E27FC236}">
                    <a16:creationId xmlns:a16="http://schemas.microsoft.com/office/drawing/2014/main" id="{9DD93451-A8AE-EB4D-B6B3-3394C1904C43}"/>
                  </a:ext>
                </a:extLst>
              </p:cNvPr>
              <p:cNvGrpSpPr>
                <a:grpSpLocks noChangeAspect="1"/>
              </p:cNvGrpSpPr>
              <p:nvPr/>
            </p:nvGrpSpPr>
            <p:grpSpPr>
              <a:xfrm>
                <a:off x="2598853" y="55752"/>
                <a:ext cx="2943830" cy="1891717"/>
                <a:chOff x="3955508" y="409530"/>
                <a:chExt cx="3284235" cy="2110470"/>
              </a:xfrm>
              <a:solidFill>
                <a:schemeClr val="accent5">
                  <a:lumMod val="75000"/>
                </a:schemeClr>
              </a:solidFill>
            </p:grpSpPr>
            <p:pic>
              <p:nvPicPr>
                <p:cNvPr id="9" name="Graphic 8" descr="Network">
                  <a:extLst>
                    <a:ext uri="{FF2B5EF4-FFF2-40B4-BE49-F238E27FC236}">
                      <a16:creationId xmlns:a16="http://schemas.microsoft.com/office/drawing/2014/main" id="{CD1CE4FD-D1DF-4F4F-BDA1-0B67BC1DA6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6711" y="1266978"/>
                  <a:ext cx="1253032" cy="1253022"/>
                </a:xfrm>
                <a:prstGeom prst="rect">
                  <a:avLst/>
                </a:prstGeom>
              </p:spPr>
            </p:pic>
            <p:grpSp>
              <p:nvGrpSpPr>
                <p:cNvPr id="10" name="Group 9">
                  <a:extLst>
                    <a:ext uri="{FF2B5EF4-FFF2-40B4-BE49-F238E27FC236}">
                      <a16:creationId xmlns:a16="http://schemas.microsoft.com/office/drawing/2014/main" id="{5ED4AEDC-F530-E541-B06A-2D9F5A7F7A20}"/>
                    </a:ext>
                  </a:extLst>
                </p:cNvPr>
                <p:cNvGrpSpPr/>
                <p:nvPr/>
              </p:nvGrpSpPr>
              <p:grpSpPr>
                <a:xfrm>
                  <a:off x="3955508" y="409530"/>
                  <a:ext cx="3033933" cy="1881039"/>
                  <a:chOff x="3406221" y="538120"/>
                  <a:chExt cx="3033933" cy="1881039"/>
                </a:xfrm>
                <a:grpFill/>
              </p:grpSpPr>
              <p:pic>
                <p:nvPicPr>
                  <p:cNvPr id="12" name="Graphic 11" descr="Network">
                    <a:extLst>
                      <a:ext uri="{FF2B5EF4-FFF2-40B4-BE49-F238E27FC236}">
                        <a16:creationId xmlns:a16="http://schemas.microsoft.com/office/drawing/2014/main" id="{2E8824B1-B6D2-CB45-80A3-E193D9166738}"/>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3406221" y="1101178"/>
                    <a:ext cx="1253032" cy="1253022"/>
                  </a:xfrm>
                  <a:prstGeom prst="rect">
                    <a:avLst/>
                  </a:prstGeom>
                </p:spPr>
              </p:pic>
              <p:pic>
                <p:nvPicPr>
                  <p:cNvPr id="13" name="Graphic 12" descr="Network">
                    <a:extLst>
                      <a:ext uri="{FF2B5EF4-FFF2-40B4-BE49-F238E27FC236}">
                        <a16:creationId xmlns:a16="http://schemas.microsoft.com/office/drawing/2014/main" id="{47C1B8E1-8A1E-E448-B0EF-2614C04CD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242760">
                    <a:off x="4640617" y="538120"/>
                    <a:ext cx="1253032" cy="1253022"/>
                  </a:xfrm>
                  <a:prstGeom prst="rect">
                    <a:avLst/>
                  </a:prstGeom>
                </p:spPr>
              </p:pic>
              <p:cxnSp>
                <p:nvCxnSpPr>
                  <p:cNvPr id="14" name="Straight Connector 13">
                    <a:extLst>
                      <a:ext uri="{FF2B5EF4-FFF2-40B4-BE49-F238E27FC236}">
                        <a16:creationId xmlns:a16="http://schemas.microsoft.com/office/drawing/2014/main" id="{3B76C9C7-C33D-0547-AC0C-0CC704AA35F6}"/>
                      </a:ext>
                    </a:extLst>
                  </p:cNvPr>
                  <p:cNvCxnSpPr>
                    <a:cxnSpLocks/>
                  </p:cNvCxnSpPr>
                  <p:nvPr/>
                </p:nvCxnSpPr>
                <p:spPr>
                  <a:xfrm flipV="1">
                    <a:off x="4032737" y="828675"/>
                    <a:ext cx="1105595" cy="53677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A6C27F-21DA-7C4F-9FC9-273A16AF02D8}"/>
                      </a:ext>
                    </a:extLst>
                  </p:cNvPr>
                  <p:cNvCxnSpPr>
                    <a:cxnSpLocks/>
                  </p:cNvCxnSpPr>
                  <p:nvPr/>
                </p:nvCxnSpPr>
                <p:spPr>
                  <a:xfrm flipH="1" flipV="1">
                    <a:off x="3637886" y="1596046"/>
                    <a:ext cx="93411" cy="50239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F696DD-69F4-804B-885E-439F70985E32}"/>
                      </a:ext>
                    </a:extLst>
                  </p:cNvPr>
                  <p:cNvCxnSpPr>
                    <a:cxnSpLocks/>
                  </p:cNvCxnSpPr>
                  <p:nvPr/>
                </p:nvCxnSpPr>
                <p:spPr>
                  <a:xfrm flipH="1" flipV="1">
                    <a:off x="4313426" y="2083867"/>
                    <a:ext cx="1450486" cy="31467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E9BF21A-D619-EE4F-A381-BE6BDCC143BB}"/>
                      </a:ext>
                    </a:extLst>
                  </p:cNvPr>
                  <p:cNvCxnSpPr>
                    <a:cxnSpLocks/>
                  </p:cNvCxnSpPr>
                  <p:nvPr/>
                </p:nvCxnSpPr>
                <p:spPr>
                  <a:xfrm flipH="1">
                    <a:off x="4379298" y="1228936"/>
                    <a:ext cx="507239" cy="39279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52497C6-91F1-8546-8CA4-6805B4328981}"/>
                      </a:ext>
                    </a:extLst>
                  </p:cNvPr>
                  <p:cNvCxnSpPr>
                    <a:cxnSpLocks/>
                  </p:cNvCxnSpPr>
                  <p:nvPr/>
                </p:nvCxnSpPr>
                <p:spPr>
                  <a:xfrm flipH="1">
                    <a:off x="4285049" y="1617396"/>
                    <a:ext cx="858444" cy="49854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06DD6-74F1-4747-BFFC-8BE8ECAD48F2}"/>
                      </a:ext>
                    </a:extLst>
                  </p:cNvPr>
                  <p:cNvCxnSpPr>
                    <a:cxnSpLocks/>
                  </p:cNvCxnSpPr>
                  <p:nvPr/>
                </p:nvCxnSpPr>
                <p:spPr>
                  <a:xfrm>
                    <a:off x="4873178" y="1202370"/>
                    <a:ext cx="240597" cy="41299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9CDF002-A57E-C84F-98B5-5D1C428304F3}"/>
                      </a:ext>
                    </a:extLst>
                  </p:cNvPr>
                  <p:cNvCxnSpPr>
                    <a:cxnSpLocks/>
                  </p:cNvCxnSpPr>
                  <p:nvPr/>
                </p:nvCxnSpPr>
                <p:spPr>
                  <a:xfrm>
                    <a:off x="5294196" y="1236281"/>
                    <a:ext cx="371212" cy="666468"/>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89DDCA-E6B9-B44C-B575-DD70C00BE1C2}"/>
                      </a:ext>
                    </a:extLst>
                  </p:cNvPr>
                  <p:cNvCxnSpPr>
                    <a:cxnSpLocks/>
                  </p:cNvCxnSpPr>
                  <p:nvPr/>
                </p:nvCxnSpPr>
                <p:spPr>
                  <a:xfrm>
                    <a:off x="5675473" y="1917745"/>
                    <a:ext cx="98259" cy="5014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C1EF7AB-FDB9-5044-AF4E-3C07EF2B9AC4}"/>
                      </a:ext>
                    </a:extLst>
                  </p:cNvPr>
                  <p:cNvCxnSpPr>
                    <a:cxnSpLocks/>
                  </p:cNvCxnSpPr>
                  <p:nvPr/>
                </p:nvCxnSpPr>
                <p:spPr>
                  <a:xfrm>
                    <a:off x="5135547" y="1615367"/>
                    <a:ext cx="628365"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C942DE-583A-2D4E-A877-CDDDB55633F5}"/>
                      </a:ext>
                    </a:extLst>
                  </p:cNvPr>
                  <p:cNvCxnSpPr>
                    <a:cxnSpLocks/>
                  </p:cNvCxnSpPr>
                  <p:nvPr/>
                </p:nvCxnSpPr>
                <p:spPr>
                  <a:xfrm flipV="1">
                    <a:off x="3757519" y="2085977"/>
                    <a:ext cx="570204" cy="1501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D967B0-AC48-844E-8B8B-6DF3588DC6CD}"/>
                      </a:ext>
                    </a:extLst>
                  </p:cNvPr>
                  <p:cNvCxnSpPr>
                    <a:cxnSpLocks/>
                  </p:cNvCxnSpPr>
                  <p:nvPr/>
                </p:nvCxnSpPr>
                <p:spPr>
                  <a:xfrm>
                    <a:off x="5697245" y="1365447"/>
                    <a:ext cx="376248" cy="2848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22E14EB-070A-5748-955E-B2C0F94F874B}"/>
                      </a:ext>
                    </a:extLst>
                  </p:cNvPr>
                  <p:cNvCxnSpPr>
                    <a:cxnSpLocks/>
                  </p:cNvCxnSpPr>
                  <p:nvPr/>
                </p:nvCxnSpPr>
                <p:spPr>
                  <a:xfrm flipV="1">
                    <a:off x="6367257" y="1930825"/>
                    <a:ext cx="72897" cy="472021"/>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1" name="Straight Connector 10">
                  <a:extLst>
                    <a:ext uri="{FF2B5EF4-FFF2-40B4-BE49-F238E27FC236}">
                      <a16:creationId xmlns:a16="http://schemas.microsoft.com/office/drawing/2014/main" id="{1A8E6905-7A82-2F4E-B9E2-576AD0F4F708}"/>
                    </a:ext>
                  </a:extLst>
                </p:cNvPr>
                <p:cNvCxnSpPr>
                  <a:cxnSpLocks/>
                </p:cNvCxnSpPr>
                <p:nvPr/>
              </p:nvCxnSpPr>
              <p:spPr>
                <a:xfrm>
                  <a:off x="4961751" y="1486777"/>
                  <a:ext cx="1348839"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grpSp>
        <p:sp>
          <p:nvSpPr>
            <p:cNvPr id="8" name="TextBox 7">
              <a:extLst>
                <a:ext uri="{FF2B5EF4-FFF2-40B4-BE49-F238E27FC236}">
                  <a16:creationId xmlns:a16="http://schemas.microsoft.com/office/drawing/2014/main" id="{99CC32C8-F1A1-264F-8C2E-6496EC828406}"/>
                </a:ext>
              </a:extLst>
            </p:cNvPr>
            <p:cNvSpPr txBox="1"/>
            <p:nvPr/>
          </p:nvSpPr>
          <p:spPr>
            <a:xfrm>
              <a:off x="-1587713" y="3764068"/>
              <a:ext cx="11328398" cy="112545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Towards Efficient Sparse Matrix Vector Multiplication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on Real Processing-In-Memory Architectures</a:t>
              </a:r>
              <a:endParaRPr kumimoji="0" lang="en-GR" sz="2600" b="1" i="0" u="none" strike="noStrike" kern="1200" cap="none" spc="0" normalizeH="0" baseline="0" noProof="0" dirty="0">
                <a:ln>
                  <a:noFill/>
                </a:ln>
                <a:solidFill>
                  <a:srgbClr val="1B587C"/>
                </a:solidFill>
                <a:effectLst/>
                <a:uLnTx/>
                <a:uFillTx/>
                <a:latin typeface="Nunito SemiBold" pitchFamily="2" charset="77"/>
                <a:ea typeface="+mn-ea"/>
                <a:cs typeface="+mn-cs"/>
              </a:endParaRPr>
            </a:p>
          </p:txBody>
        </p:sp>
      </p:grpSp>
      <p:sp>
        <p:nvSpPr>
          <p:cNvPr id="42" name="TextBox 41">
            <a:extLst>
              <a:ext uri="{FF2B5EF4-FFF2-40B4-BE49-F238E27FC236}">
                <a16:creationId xmlns:a16="http://schemas.microsoft.com/office/drawing/2014/main" id="{871A2471-32BB-274E-9FDC-F34991B8C87C}"/>
              </a:ext>
            </a:extLst>
          </p:cNvPr>
          <p:cNvSpPr txBox="1"/>
          <p:nvPr/>
        </p:nvSpPr>
        <p:spPr>
          <a:xfrm>
            <a:off x="185980" y="4222324"/>
            <a:ext cx="8756541" cy="12413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rPr>
              <a:t>Christina </a:t>
            </a:r>
            <a:r>
              <a:rPr kumimoji="0" lang="en-US" sz="2400" b="1" i="0" u="none" strike="noStrike" kern="1200" cap="none" spc="0" normalizeH="0" baseline="0" noProof="0" dirty="0" err="1">
                <a:ln>
                  <a:noFill/>
                </a:ln>
                <a:solidFill>
                  <a:srgbClr val="9F2936"/>
                </a:solidFill>
                <a:effectLst/>
                <a:uLnTx/>
                <a:uFillTx/>
                <a:latin typeface="Nunito SemiBold" pitchFamily="2" charset="77"/>
                <a:ea typeface="+mn-ea"/>
                <a:cs typeface="+mn-cs"/>
              </a:rPr>
              <a:t>Giannoula</a:t>
            </a:r>
            <a:endPar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endParaRP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Ivan Fernandez, Juan Gomez-Luna, </a:t>
            </a: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Nectarios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Koziris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Georgios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Goumas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Onur</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Mutlu</a:t>
            </a:r>
            <a:endParaRPr kumimoji="0" lang="en-GR"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endParaRPr>
          </a:p>
        </p:txBody>
      </p:sp>
      <p:grpSp>
        <p:nvGrpSpPr>
          <p:cNvPr id="43" name="Group 42">
            <a:extLst>
              <a:ext uri="{FF2B5EF4-FFF2-40B4-BE49-F238E27FC236}">
                <a16:creationId xmlns:a16="http://schemas.microsoft.com/office/drawing/2014/main" id="{484329C9-31B6-0FF5-7EAD-30889B95312D}"/>
              </a:ext>
            </a:extLst>
          </p:cNvPr>
          <p:cNvGrpSpPr>
            <a:grpSpLocks noChangeAspect="1"/>
          </p:cNvGrpSpPr>
          <p:nvPr/>
        </p:nvGrpSpPr>
        <p:grpSpPr>
          <a:xfrm>
            <a:off x="4251762" y="5814857"/>
            <a:ext cx="2664000" cy="888420"/>
            <a:chOff x="6822135" y="4647763"/>
            <a:chExt cx="3130509" cy="1044000"/>
          </a:xfrm>
        </p:grpSpPr>
        <p:pic>
          <p:nvPicPr>
            <p:cNvPr id="44" name="Picture 43">
              <a:extLst>
                <a:ext uri="{FF2B5EF4-FFF2-40B4-BE49-F238E27FC236}">
                  <a16:creationId xmlns:a16="http://schemas.microsoft.com/office/drawing/2014/main" id="{4B85685F-6613-FBCA-6E86-E381731EF37C}"/>
                </a:ext>
              </a:extLst>
            </p:cNvPr>
            <p:cNvPicPr>
              <a:picLocks noChangeAspect="1"/>
            </p:cNvPicPr>
            <p:nvPr/>
          </p:nvPicPr>
          <p:blipFill>
            <a:blip r:embed="rId6"/>
            <a:stretch>
              <a:fillRect/>
            </a:stretch>
          </p:blipFill>
          <p:spPr>
            <a:xfrm>
              <a:off x="8908644" y="4647763"/>
              <a:ext cx="1044000" cy="1044000"/>
            </a:xfrm>
            <a:prstGeom prst="rect">
              <a:avLst/>
            </a:prstGeom>
          </p:spPr>
        </p:pic>
        <p:pic>
          <p:nvPicPr>
            <p:cNvPr id="45" name="Picture 44">
              <a:extLst>
                <a:ext uri="{FF2B5EF4-FFF2-40B4-BE49-F238E27FC236}">
                  <a16:creationId xmlns:a16="http://schemas.microsoft.com/office/drawing/2014/main" id="{A7FFE876-3440-D4D9-8DC0-A72281B9F605}"/>
                </a:ext>
              </a:extLst>
            </p:cNvPr>
            <p:cNvPicPr>
              <a:picLocks noChangeAspect="1"/>
            </p:cNvPicPr>
            <p:nvPr/>
          </p:nvPicPr>
          <p:blipFill>
            <a:blip r:embed="rId7"/>
            <a:stretch>
              <a:fillRect/>
            </a:stretch>
          </p:blipFill>
          <p:spPr>
            <a:xfrm>
              <a:off x="6822135" y="4863763"/>
              <a:ext cx="2072211" cy="612000"/>
            </a:xfrm>
            <a:prstGeom prst="rect">
              <a:avLst/>
            </a:prstGeom>
          </p:spPr>
        </p:pic>
      </p:grpSp>
      <p:grpSp>
        <p:nvGrpSpPr>
          <p:cNvPr id="46" name="Group 45">
            <a:extLst>
              <a:ext uri="{FF2B5EF4-FFF2-40B4-BE49-F238E27FC236}">
                <a16:creationId xmlns:a16="http://schemas.microsoft.com/office/drawing/2014/main" id="{89618EBA-2F75-3861-FBCC-D67E229D9894}"/>
              </a:ext>
            </a:extLst>
          </p:cNvPr>
          <p:cNvGrpSpPr>
            <a:grpSpLocks noChangeAspect="1"/>
          </p:cNvGrpSpPr>
          <p:nvPr/>
        </p:nvGrpSpPr>
        <p:grpSpPr>
          <a:xfrm>
            <a:off x="169452" y="5806774"/>
            <a:ext cx="4248000" cy="929066"/>
            <a:chOff x="203822" y="4471303"/>
            <a:chExt cx="5102770" cy="1116000"/>
          </a:xfrm>
        </p:grpSpPr>
        <p:pic>
          <p:nvPicPr>
            <p:cNvPr id="47" name="Graphic 46">
              <a:extLst>
                <a:ext uri="{FF2B5EF4-FFF2-40B4-BE49-F238E27FC236}">
                  <a16:creationId xmlns:a16="http://schemas.microsoft.com/office/drawing/2014/main" id="{ECBB070C-09C1-47A0-F0CE-FD63B76F3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03822" y="4802763"/>
              <a:ext cx="2304000" cy="439695"/>
            </a:xfrm>
            <a:prstGeom prst="rect">
              <a:avLst/>
            </a:prstGeom>
          </p:spPr>
        </p:pic>
        <p:pic>
          <p:nvPicPr>
            <p:cNvPr id="48" name="Picture 47">
              <a:extLst>
                <a:ext uri="{FF2B5EF4-FFF2-40B4-BE49-F238E27FC236}">
                  <a16:creationId xmlns:a16="http://schemas.microsoft.com/office/drawing/2014/main" id="{440FE610-C8DB-36CA-D2E9-04447500EEB7}"/>
                </a:ext>
              </a:extLst>
            </p:cNvPr>
            <p:cNvPicPr>
              <a:picLocks noChangeAspect="1"/>
            </p:cNvPicPr>
            <p:nvPr/>
          </p:nvPicPr>
          <p:blipFill>
            <a:blip r:embed="rId10"/>
            <a:stretch>
              <a:fillRect/>
            </a:stretch>
          </p:blipFill>
          <p:spPr>
            <a:xfrm>
              <a:off x="2282069" y="4471303"/>
              <a:ext cx="3024523" cy="1116000"/>
            </a:xfrm>
            <a:prstGeom prst="rect">
              <a:avLst/>
            </a:prstGeom>
          </p:spPr>
        </p:pic>
      </p:grpSp>
      <p:pic>
        <p:nvPicPr>
          <p:cNvPr id="49" name="Google Shape;45;p7" descr="Imagen que contiene Texto&#10;&#10;Descripción generada automáticamente">
            <a:extLst>
              <a:ext uri="{FF2B5EF4-FFF2-40B4-BE49-F238E27FC236}">
                <a16:creationId xmlns:a16="http://schemas.microsoft.com/office/drawing/2014/main" id="{8B69B12E-D7A4-2102-5494-B0741BC91134}"/>
              </a:ext>
            </a:extLst>
          </p:cNvPr>
          <p:cNvPicPr preferRelativeResize="0">
            <a:picLocks noChangeAspect="1"/>
          </p:cNvPicPr>
          <p:nvPr/>
        </p:nvPicPr>
        <p:blipFill rotWithShape="1">
          <a:blip r:embed="rId11">
            <a:alphaModFix/>
          </a:blip>
          <a:srcRect/>
          <a:stretch/>
        </p:blipFill>
        <p:spPr>
          <a:xfrm>
            <a:off x="7174548" y="5938200"/>
            <a:ext cx="1800000" cy="668197"/>
          </a:xfrm>
          <a:prstGeom prst="rect">
            <a:avLst/>
          </a:prstGeom>
          <a:noFill/>
          <a:ln>
            <a:noFill/>
          </a:ln>
        </p:spPr>
      </p:pic>
    </p:spTree>
    <p:extLst>
      <p:ext uri="{BB962C8B-B14F-4D97-AF65-F5344CB8AC3E}">
        <p14:creationId xmlns:p14="http://schemas.microsoft.com/office/powerpoint/2010/main" val="531344348"/>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17DB252-DBD9-DE49-AA8A-0A37833062FB}"/>
              </a:ext>
            </a:extLst>
          </p:cNvPr>
          <p:cNvSpPr txBox="1">
            <a:spLocks/>
          </p:cNvSpPr>
          <p:nvPr/>
        </p:nvSpPr>
        <p:spPr>
          <a:xfrm>
            <a:off x="391579" y="120486"/>
            <a:ext cx="8325193" cy="8390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err="1">
                <a:ln>
                  <a:noFill/>
                </a:ln>
                <a:solidFill>
                  <a:srgbClr val="1B587C"/>
                </a:solidFill>
                <a:effectLst/>
                <a:uLnTx/>
                <a:uFillTx/>
                <a:latin typeface="Trebuchet MS" panose="020B0703020202090204" pitchFamily="34" charset="0"/>
                <a:ea typeface="+mj-ea"/>
                <a:cs typeface="+mj-cs"/>
              </a:rPr>
              <a:t>SparseP</a:t>
            </a:r>
            <a:r>
              <a:rPr kumimoji="0" lang="en-US"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 </a:t>
            </a:r>
            <a:r>
              <a:rPr kumimoji="0" lang="en-GR" sz="3600" b="0" i="0" u="none" strike="noStrike" kern="1200" cap="none" spc="0" normalizeH="0" baseline="0" noProof="0">
                <a:ln>
                  <a:noFill/>
                </a:ln>
                <a:solidFill>
                  <a:srgbClr val="1B587C"/>
                </a:solidFill>
                <a:effectLst/>
                <a:uLnTx/>
                <a:uFillTx/>
                <a:latin typeface="Trebuchet MS" panose="020B0703020202090204" pitchFamily="34" charset="0"/>
                <a:ea typeface="+mj-ea"/>
                <a:cs typeface="+mj-cs"/>
              </a:rPr>
              <a:t>Key </a:t>
            </a:r>
            <a:r>
              <a:rPr kumimoji="0" lang="en-GR"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Contributions</a:t>
            </a:r>
            <a:endParaRPr kumimoji="0" lang="en-GB" sz="3600" b="0" i="0" u="none" strike="noStrike" kern="1200" cap="none" spc="0" normalizeH="0" baseline="0" noProof="0" dirty="0">
              <a:ln>
                <a:noFill/>
              </a:ln>
              <a:solidFill>
                <a:srgbClr val="9F2936"/>
              </a:solidFill>
              <a:effectLst/>
              <a:uLnTx/>
              <a:uFillTx/>
              <a:latin typeface="Trebuchet MS" panose="020B0703020202090204" pitchFamily="34" charset="0"/>
              <a:ea typeface="+mj-ea"/>
              <a:cs typeface="+mj-cs"/>
            </a:endParaRPr>
          </a:p>
        </p:txBody>
      </p:sp>
      <p:sp>
        <p:nvSpPr>
          <p:cNvPr id="3" name="Content Placeholder 2">
            <a:extLst>
              <a:ext uri="{FF2B5EF4-FFF2-40B4-BE49-F238E27FC236}">
                <a16:creationId xmlns:a16="http://schemas.microsoft.com/office/drawing/2014/main" id="{03460A55-FAF7-3BA2-C3B8-1435240D3EBA}"/>
              </a:ext>
            </a:extLst>
          </p:cNvPr>
          <p:cNvSpPr>
            <a:spLocks noGrp="1"/>
          </p:cNvSpPr>
          <p:nvPr>
            <p:ph idx="1"/>
          </p:nvPr>
        </p:nvSpPr>
        <p:spPr>
          <a:xfrm>
            <a:off x="391580" y="1088120"/>
            <a:ext cx="8500899" cy="5653248"/>
          </a:xfrm>
        </p:spPr>
        <p:txBody>
          <a:bodyPr>
            <a:normAutofit/>
          </a:bodyPr>
          <a:lstStyle/>
          <a:p>
            <a:pPr marL="478350" indent="-514350">
              <a:lnSpc>
                <a:spcPct val="93000"/>
              </a:lnSpc>
              <a:spcBef>
                <a:spcPts val="0"/>
              </a:spcBef>
              <a:spcAft>
                <a:spcPts val="400"/>
              </a:spcAft>
              <a:buFont typeface="+mj-lt"/>
              <a:buAutoNum type="arabicPeriod"/>
            </a:pPr>
            <a:r>
              <a:rPr lang="en-GB" sz="2400" dirty="0">
                <a:solidFill>
                  <a:schemeClr val="accent4"/>
                </a:solidFill>
                <a:latin typeface="Trebuchet MS" panose="020B0703020202090204" pitchFamily="34" charset="0"/>
              </a:rPr>
              <a:t>Efficient </a:t>
            </a:r>
            <a:r>
              <a:rPr lang="en-GB" sz="2400" dirty="0" err="1">
                <a:solidFill>
                  <a:schemeClr val="accent4"/>
                </a:solidFill>
                <a:latin typeface="Trebuchet MS" panose="020B0703020202090204" pitchFamily="34" charset="0"/>
              </a:rPr>
              <a:t>SpMV</a:t>
            </a:r>
            <a:r>
              <a:rPr lang="en-GB" sz="2400" dirty="0">
                <a:solidFill>
                  <a:schemeClr val="accent4"/>
                </a:solidFill>
                <a:latin typeface="Trebuchet MS" panose="020B0703020202090204" pitchFamily="34" charset="0"/>
              </a:rPr>
              <a:t> kernels</a:t>
            </a:r>
            <a:r>
              <a:rPr lang="en-GB" sz="2400" dirty="0">
                <a:solidFill>
                  <a:schemeClr val="accent3"/>
                </a:solidFill>
                <a:latin typeface="Trebuchet MS" panose="020B0703020202090204" pitchFamily="34" charset="0"/>
              </a:rPr>
              <a:t> </a:t>
            </a:r>
            <a:r>
              <a:rPr lang="en-GB" sz="2400" dirty="0">
                <a:solidFill>
                  <a:schemeClr val="tx1">
                    <a:lumMod val="85000"/>
                    <a:lumOff val="15000"/>
                  </a:schemeClr>
                </a:solidFill>
                <a:latin typeface="Trebuchet MS" panose="020B0703020202090204" pitchFamily="34" charset="0"/>
              </a:rPr>
              <a:t>for current &amp; future PIM systems</a:t>
            </a:r>
          </a:p>
          <a:p>
            <a:pPr marL="764100" lvl="1" indent="-342900">
              <a:lnSpc>
                <a:spcPct val="93000"/>
              </a:lnSpc>
              <a:spcBef>
                <a:spcPts val="0"/>
              </a:spcBef>
              <a:spcAft>
                <a:spcPts val="400"/>
              </a:spcAft>
            </a:pPr>
            <a:r>
              <a:rPr lang="en-GB" sz="2000" dirty="0" err="1">
                <a:latin typeface="Trebuchet MS" panose="020B0703020202090204" pitchFamily="34" charset="0"/>
              </a:rPr>
              <a:t>SparseP</a:t>
            </a:r>
            <a:r>
              <a:rPr lang="en-GB" sz="2000" dirty="0">
                <a:latin typeface="Trebuchet MS" panose="020B0703020202090204" pitchFamily="34" charset="0"/>
              </a:rPr>
              <a:t> library = </a:t>
            </a:r>
            <a:r>
              <a:rPr lang="en-GB" sz="2000" dirty="0">
                <a:solidFill>
                  <a:schemeClr val="accent1"/>
                </a:solidFill>
                <a:latin typeface="Trebuchet MS" panose="020B0703020202090204" pitchFamily="34" charset="0"/>
              </a:rPr>
              <a:t>25 </a:t>
            </a:r>
            <a:r>
              <a:rPr lang="en-GB" sz="2000" dirty="0" err="1">
                <a:solidFill>
                  <a:schemeClr val="accent1"/>
                </a:solidFill>
                <a:latin typeface="Trebuchet MS" panose="020B0703020202090204" pitchFamily="34" charset="0"/>
              </a:rPr>
              <a:t>SpMV</a:t>
            </a:r>
            <a:r>
              <a:rPr lang="en-GB" sz="2000" dirty="0">
                <a:solidFill>
                  <a:schemeClr val="accent1"/>
                </a:solidFill>
                <a:latin typeface="Trebuchet MS" panose="020B0703020202090204" pitchFamily="34" charset="0"/>
              </a:rPr>
              <a:t> kernels</a:t>
            </a:r>
          </a:p>
          <a:p>
            <a:pPr marL="1221300" lvl="2" indent="-342900">
              <a:lnSpc>
                <a:spcPct val="93000"/>
              </a:lnSpc>
              <a:spcBef>
                <a:spcPts val="0"/>
              </a:spcBef>
              <a:spcAft>
                <a:spcPts val="400"/>
              </a:spcAft>
            </a:pPr>
            <a:r>
              <a:rPr lang="en-GB" sz="1600" dirty="0">
                <a:solidFill>
                  <a:schemeClr val="accent1"/>
                </a:solidFill>
                <a:latin typeface="Trebuchet MS" panose="020B0703020202090204" pitchFamily="34" charset="0"/>
              </a:rPr>
              <a:t>Compression, data types, data partitioning, synchronization, load balancing</a:t>
            </a:r>
          </a:p>
          <a:p>
            <a:pPr marL="1221300" lvl="2" indent="-342900">
              <a:lnSpc>
                <a:spcPct val="93000"/>
              </a:lnSpc>
              <a:spcBef>
                <a:spcPts val="0"/>
              </a:spcBef>
              <a:spcAft>
                <a:spcPts val="400"/>
              </a:spcAft>
            </a:pPr>
            <a:endParaRPr lang="en-GB" sz="16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endParaRPr lang="en-GB" sz="20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r>
              <a:rPr lang="en-GB" sz="2000" dirty="0">
                <a:solidFill>
                  <a:schemeClr val="accent1"/>
                </a:solidFill>
                <a:latin typeface="Trebuchet MS" panose="020B0703020202090204" pitchFamily="34" charset="0"/>
              </a:rPr>
              <a:t> </a:t>
            </a:r>
          </a:p>
          <a:p>
            <a:pPr marL="421200" lvl="1" indent="0">
              <a:lnSpc>
                <a:spcPct val="93000"/>
              </a:lnSpc>
              <a:spcBef>
                <a:spcPts val="0"/>
              </a:spcBef>
              <a:spcAft>
                <a:spcPts val="400"/>
              </a:spcAft>
              <a:buNone/>
            </a:pPr>
            <a:endParaRPr lang="en-GB" sz="20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6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900" dirty="0">
              <a:solidFill>
                <a:schemeClr val="tx1">
                  <a:lumMod val="85000"/>
                  <a:lumOff val="15000"/>
                </a:schemeClr>
              </a:solidFill>
              <a:latin typeface="Trebuchet MS" panose="020B0703020202090204" pitchFamily="34" charset="0"/>
            </a:endParaRPr>
          </a:p>
          <a:p>
            <a:pPr marL="478350" indent="-514350">
              <a:lnSpc>
                <a:spcPct val="93000"/>
              </a:lnSpc>
              <a:spcBef>
                <a:spcPts val="0"/>
              </a:spcBef>
              <a:spcAft>
                <a:spcPts val="400"/>
              </a:spcAft>
              <a:buFont typeface="+mj-lt"/>
              <a:buAutoNum type="arabicPeriod" startAt="2"/>
            </a:pPr>
            <a:r>
              <a:rPr lang="en-GB" sz="2400" dirty="0">
                <a:solidFill>
                  <a:schemeClr val="accent4"/>
                </a:solidFill>
                <a:latin typeface="Trebuchet MS" panose="020B0703020202090204" pitchFamily="34" charset="0"/>
              </a:rPr>
              <a:t>Comprehensive analysis </a:t>
            </a:r>
            <a:r>
              <a:rPr lang="en-GB" sz="2400" dirty="0">
                <a:solidFill>
                  <a:schemeClr val="tx1">
                    <a:lumMod val="85000"/>
                    <a:lumOff val="15000"/>
                  </a:schemeClr>
                </a:solidFill>
                <a:latin typeface="Trebuchet MS" panose="020B0703020202090204" pitchFamily="34" charset="0"/>
              </a:rPr>
              <a:t>of </a:t>
            </a:r>
            <a:r>
              <a:rPr lang="en-GB" sz="2400" dirty="0" err="1">
                <a:solidFill>
                  <a:schemeClr val="tx1">
                    <a:lumMod val="85000"/>
                    <a:lumOff val="15000"/>
                  </a:schemeClr>
                </a:solidFill>
                <a:latin typeface="Trebuchet MS" panose="020B0703020202090204" pitchFamily="34" charset="0"/>
              </a:rPr>
              <a:t>SpMV</a:t>
            </a:r>
            <a:r>
              <a:rPr lang="en-GB" sz="2400" dirty="0">
                <a:solidFill>
                  <a:schemeClr val="tx1">
                    <a:lumMod val="85000"/>
                    <a:lumOff val="15000"/>
                  </a:schemeClr>
                </a:solidFill>
                <a:latin typeface="Trebuchet MS" panose="020B0703020202090204" pitchFamily="34" charset="0"/>
              </a:rPr>
              <a:t> on the first commercially-available </a:t>
            </a:r>
            <a:r>
              <a:rPr lang="en-GB" sz="2400" dirty="0">
                <a:solidFill>
                  <a:schemeClr val="accent3"/>
                </a:solidFill>
                <a:latin typeface="Trebuchet MS" panose="020B0703020202090204" pitchFamily="34" charset="0"/>
              </a:rPr>
              <a:t>real PIM system </a:t>
            </a:r>
            <a:endParaRPr lang="en-GB" sz="2400" dirty="0">
              <a:solidFill>
                <a:schemeClr val="tx1">
                  <a:lumMod val="85000"/>
                  <a:lumOff val="15000"/>
                </a:schemeClr>
              </a:solidFill>
              <a:latin typeface="Trebuchet MS" panose="020B0703020202090204" pitchFamily="34" charset="0"/>
            </a:endParaRP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26</a:t>
            </a:r>
            <a:r>
              <a:rPr lang="en-GB" sz="2000" dirty="0">
                <a:solidFill>
                  <a:schemeClr val="tx1">
                    <a:lumMod val="85000"/>
                    <a:lumOff val="15000"/>
                  </a:schemeClr>
                </a:solidFill>
                <a:latin typeface="Trebuchet MS" panose="020B0703020202090204" pitchFamily="34" charset="0"/>
              </a:rPr>
              <a:t> sparse matrices</a:t>
            </a:r>
          </a:p>
          <a:p>
            <a:pPr marL="764100" lvl="1" indent="-342900">
              <a:lnSpc>
                <a:spcPct val="93000"/>
              </a:lnSpc>
              <a:spcBef>
                <a:spcPts val="0"/>
              </a:spcBef>
              <a:spcAft>
                <a:spcPts val="200"/>
              </a:spcAft>
            </a:pPr>
            <a:r>
              <a:rPr lang="en-GB" sz="2000" dirty="0">
                <a:solidFill>
                  <a:schemeClr val="tx1">
                    <a:lumMod val="85000"/>
                    <a:lumOff val="15000"/>
                  </a:schemeClr>
                </a:solidFill>
                <a:latin typeface="Trebuchet MS" panose="020B0703020202090204" pitchFamily="34" charset="0"/>
              </a:rPr>
              <a:t>Comparisons to state-of-the-art </a:t>
            </a:r>
            <a:r>
              <a:rPr lang="en-GB" sz="2000" dirty="0">
                <a:solidFill>
                  <a:schemeClr val="accent1"/>
                </a:solidFill>
                <a:latin typeface="Trebuchet MS" panose="020B0703020202090204" pitchFamily="34" charset="0"/>
              </a:rPr>
              <a:t>CPU</a:t>
            </a:r>
            <a:r>
              <a:rPr lang="en-GB" sz="2000" dirty="0">
                <a:solidFill>
                  <a:schemeClr val="tx1">
                    <a:lumMod val="85000"/>
                    <a:lumOff val="15000"/>
                  </a:schemeClr>
                </a:solidFill>
                <a:latin typeface="Trebuchet MS" panose="020B0703020202090204" pitchFamily="34" charset="0"/>
              </a:rPr>
              <a:t> and </a:t>
            </a:r>
            <a:r>
              <a:rPr lang="en-GB" sz="2000" dirty="0">
                <a:solidFill>
                  <a:schemeClr val="accent1"/>
                </a:solidFill>
                <a:latin typeface="Trebuchet MS" panose="020B0703020202090204" pitchFamily="34" charset="0"/>
              </a:rPr>
              <a:t>GPU</a:t>
            </a:r>
            <a:r>
              <a:rPr lang="en-GB" sz="2000" dirty="0">
                <a:solidFill>
                  <a:schemeClr val="tx1">
                    <a:lumMod val="85000"/>
                    <a:lumOff val="15000"/>
                  </a:schemeClr>
                </a:solidFill>
                <a:latin typeface="Trebuchet MS" panose="020B0703020202090204" pitchFamily="34" charset="0"/>
              </a:rPr>
              <a:t> systems</a:t>
            </a: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Recommendations</a:t>
            </a:r>
            <a:r>
              <a:rPr lang="en-GB" sz="2000" dirty="0">
                <a:solidFill>
                  <a:schemeClr val="tx1">
                    <a:lumMod val="85000"/>
                    <a:lumOff val="15000"/>
                  </a:schemeClr>
                </a:solidFill>
                <a:latin typeface="Trebuchet MS" panose="020B0703020202090204" pitchFamily="34" charset="0"/>
              </a:rPr>
              <a:t> for software, system and hardware designers</a:t>
            </a:r>
          </a:p>
          <a:p>
            <a:pPr marL="0" indent="0">
              <a:spcBef>
                <a:spcPts val="0"/>
              </a:spcBef>
              <a:spcAft>
                <a:spcPts val="1000"/>
              </a:spcAft>
              <a:buNone/>
            </a:pPr>
            <a:endParaRPr lang="en-GB" sz="2200" dirty="0">
              <a:latin typeface="Trebuchet MS" panose="020B0703020202090204" pitchFamily="34" charset="0"/>
            </a:endParaRPr>
          </a:p>
          <a:p>
            <a:pPr marL="457200" indent="-457200">
              <a:lnSpc>
                <a:spcPct val="100000"/>
              </a:lnSpc>
              <a:spcBef>
                <a:spcPts val="0"/>
              </a:spcBef>
              <a:spcAft>
                <a:spcPts val="1000"/>
              </a:spcAft>
              <a:buFont typeface="+mj-lt"/>
              <a:buAutoNum type="arabicPeriod"/>
            </a:pPr>
            <a:endParaRPr lang="en-GB" sz="2400" dirty="0">
              <a:latin typeface="Trebuchet MS" panose="020B0703020202090204" pitchFamily="34" charset="0"/>
            </a:endParaRPr>
          </a:p>
          <a:p>
            <a:pPr marL="0" indent="0">
              <a:lnSpc>
                <a:spcPct val="100000"/>
              </a:lnSpc>
              <a:spcBef>
                <a:spcPts val="0"/>
              </a:spcBef>
              <a:spcAft>
                <a:spcPts val="1000"/>
              </a:spcAft>
              <a:buNone/>
            </a:pPr>
            <a:endParaRPr lang="en-GB" sz="2400" dirty="0">
              <a:latin typeface="Trebuchet MS" panose="020B0703020202090204" pitchFamily="34" charset="0"/>
            </a:endParaRPr>
          </a:p>
        </p:txBody>
      </p:sp>
      <p:pic>
        <p:nvPicPr>
          <p:cNvPr id="24" name="Picture 23">
            <a:extLst>
              <a:ext uri="{FF2B5EF4-FFF2-40B4-BE49-F238E27FC236}">
                <a16:creationId xmlns:a16="http://schemas.microsoft.com/office/drawing/2014/main" id="{9198F1C9-47FE-53EE-F25C-B6CF60042C7C}"/>
              </a:ext>
            </a:extLst>
          </p:cNvPr>
          <p:cNvPicPr>
            <a:picLocks noChangeAspect="1"/>
          </p:cNvPicPr>
          <p:nvPr/>
        </p:nvPicPr>
        <p:blipFill>
          <a:blip r:embed="rId3"/>
          <a:stretch>
            <a:fillRect/>
          </a:stretch>
        </p:blipFill>
        <p:spPr>
          <a:xfrm>
            <a:off x="7452320" y="3814244"/>
            <a:ext cx="576000" cy="577768"/>
          </a:xfrm>
          <a:prstGeom prst="rect">
            <a:avLst/>
          </a:prstGeom>
        </p:spPr>
      </p:pic>
      <p:grpSp>
        <p:nvGrpSpPr>
          <p:cNvPr id="25" name="Group 24">
            <a:extLst>
              <a:ext uri="{FF2B5EF4-FFF2-40B4-BE49-F238E27FC236}">
                <a16:creationId xmlns:a16="http://schemas.microsoft.com/office/drawing/2014/main" id="{95D1D1E3-F210-A4B7-BF41-7427EAC3DECF}"/>
              </a:ext>
            </a:extLst>
          </p:cNvPr>
          <p:cNvGrpSpPr/>
          <p:nvPr/>
        </p:nvGrpSpPr>
        <p:grpSpPr>
          <a:xfrm>
            <a:off x="865457" y="2204864"/>
            <a:ext cx="7002524" cy="685182"/>
            <a:chOff x="2533714" y="1420217"/>
            <a:chExt cx="6754407" cy="1254713"/>
          </a:xfrm>
        </p:grpSpPr>
        <p:sp>
          <p:nvSpPr>
            <p:cNvPr id="41" name="Rounded Rectangle 40">
              <a:extLst>
                <a:ext uri="{FF2B5EF4-FFF2-40B4-BE49-F238E27FC236}">
                  <a16:creationId xmlns:a16="http://schemas.microsoft.com/office/drawing/2014/main" id="{15A20CE9-5D3D-63FD-519A-B1356605A9FD}"/>
                </a:ext>
              </a:extLst>
            </p:cNvPr>
            <p:cNvSpPr/>
            <p:nvPr/>
          </p:nvSpPr>
          <p:spPr>
            <a:xfrm>
              <a:off x="2533715" y="1420218"/>
              <a:ext cx="6754406" cy="1254712"/>
            </a:xfrm>
            <a:prstGeom prst="roundRect">
              <a:avLst>
                <a:gd name="adj" fmla="val 10014"/>
              </a:avLst>
            </a:prstGeom>
            <a:solidFill>
              <a:schemeClr val="accent5">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r>
                <a:rPr kumimoji="0" lang="en-GB" sz="16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br>
                <a:rPr kumimoji="0" lang="en-GB" sz="24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b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err="1">
                  <a:ln>
                    <a:noFill/>
                  </a:ln>
                  <a:solidFill>
                    <a:srgbClr val="F07F09"/>
                  </a:solidFill>
                  <a:effectLst/>
                  <a:uLnTx/>
                  <a:uFillTx/>
                  <a:latin typeface="Trebuchet MS" panose="020B0703020202090204" pitchFamily="34" charset="0"/>
                  <a:ea typeface="+mn-ea"/>
                  <a:cs typeface="+mn-cs"/>
                </a:rPr>
                <a:t>SparseP</a:t>
              </a: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4">
                    <a:extLst>
                      <a:ext uri="{A12FA001-AC4F-418D-AE19-62706E023703}">
                        <ahyp:hlinkClr xmlns:ahyp="http://schemas.microsoft.com/office/drawing/2018/hyperlinkcolor" val="tx"/>
                      </a:ext>
                    </a:extLst>
                  </a:hlinkClick>
                </a:rPr>
                <a:t>https://github.com/CMU-SAFARI/SparseP</a:t>
              </a:r>
              <a:endPar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endParaRPr>
            </a:p>
          </p:txBody>
        </p:sp>
        <p:sp>
          <p:nvSpPr>
            <p:cNvPr id="42" name="Round Same-side Corner of Rectangle 41">
              <a:extLst>
                <a:ext uri="{FF2B5EF4-FFF2-40B4-BE49-F238E27FC236}">
                  <a16:creationId xmlns:a16="http://schemas.microsoft.com/office/drawing/2014/main" id="{863832CD-6F25-9A01-3628-D2F8FA0B3CF2}"/>
                </a:ext>
              </a:extLst>
            </p:cNvPr>
            <p:cNvSpPr/>
            <p:nvPr/>
          </p:nvSpPr>
          <p:spPr>
            <a:xfrm>
              <a:off x="2533714" y="1420217"/>
              <a:ext cx="6754407" cy="543484"/>
            </a:xfrm>
            <a:prstGeom prst="round2SameRect">
              <a:avLst>
                <a:gd name="adj1" fmla="val 33578"/>
                <a:gd name="adj2" fmla="val 0"/>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SparseP is Open-Source</a:t>
              </a:r>
            </a:p>
          </p:txBody>
        </p:sp>
      </p:grpSp>
      <p:grpSp>
        <p:nvGrpSpPr>
          <p:cNvPr id="43" name="Group 42">
            <a:extLst>
              <a:ext uri="{FF2B5EF4-FFF2-40B4-BE49-F238E27FC236}">
                <a16:creationId xmlns:a16="http://schemas.microsoft.com/office/drawing/2014/main" id="{74A54DB5-62BE-1F74-071C-7700D306A73C}"/>
              </a:ext>
            </a:extLst>
          </p:cNvPr>
          <p:cNvGrpSpPr/>
          <p:nvPr/>
        </p:nvGrpSpPr>
        <p:grpSpPr>
          <a:xfrm>
            <a:off x="865457" y="5517232"/>
            <a:ext cx="7002524" cy="691818"/>
            <a:chOff x="2533714" y="1420217"/>
            <a:chExt cx="6754407" cy="1196725"/>
          </a:xfrm>
        </p:grpSpPr>
        <p:sp>
          <p:nvSpPr>
            <p:cNvPr id="44" name="Rounded Rectangle 43">
              <a:extLst>
                <a:ext uri="{FF2B5EF4-FFF2-40B4-BE49-F238E27FC236}">
                  <a16:creationId xmlns:a16="http://schemas.microsoft.com/office/drawing/2014/main" id="{31B9AB17-DD23-1D1C-0EA6-BA4EE9A366F5}"/>
                </a:ext>
              </a:extLst>
            </p:cNvPr>
            <p:cNvSpPr/>
            <p:nvPr/>
          </p:nvSpPr>
          <p:spPr>
            <a:xfrm>
              <a:off x="2533715" y="1420217"/>
              <a:ext cx="6754406" cy="1196725"/>
            </a:xfrm>
            <a:prstGeom prst="roundRect">
              <a:avLst>
                <a:gd name="adj" fmla="val 10014"/>
              </a:avLst>
            </a:prstGeom>
            <a:solidFill>
              <a:schemeClr val="accent4">
                <a:lumMod val="20000"/>
                <a:lumOff val="80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endParaRPr kumimoji="0" lang="en-GB" sz="12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Full Paper: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5">
                    <a:extLst>
                      <a:ext uri="{A12FA001-AC4F-418D-AE19-62706E023703}">
                        <ahyp:hlinkClr xmlns:ahyp="http://schemas.microsoft.com/office/drawing/2018/hyperlinkcolor" val="tx"/>
                      </a:ext>
                    </a:extLst>
                  </a:hlinkClick>
                </a:rPr>
                <a:t>https://arxiv.org/pdf/2201.05072.pdf</a:t>
              </a:r>
              <a:r>
                <a:rPr kumimoji="0" lang="en-GB" sz="20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p>
          </p:txBody>
        </p:sp>
        <p:sp>
          <p:nvSpPr>
            <p:cNvPr id="45" name="Round Same-side Corner of Rectangle 44">
              <a:extLst>
                <a:ext uri="{FF2B5EF4-FFF2-40B4-BE49-F238E27FC236}">
                  <a16:creationId xmlns:a16="http://schemas.microsoft.com/office/drawing/2014/main" id="{22874DB3-1A88-FAB3-46A6-031CF56CA139}"/>
                </a:ext>
              </a:extLst>
            </p:cNvPr>
            <p:cNvSpPr/>
            <p:nvPr/>
          </p:nvSpPr>
          <p:spPr>
            <a:xfrm>
              <a:off x="2533714" y="1420217"/>
              <a:ext cx="6754407" cy="564517"/>
            </a:xfrm>
            <a:prstGeom prst="round2SameRect">
              <a:avLst>
                <a:gd name="adj1" fmla="val 33578"/>
                <a:gd name="adj2" fmla="val 0"/>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Recommendations for Architects and Programmers</a:t>
              </a:r>
            </a:p>
          </p:txBody>
        </p:sp>
      </p:grpSp>
    </p:spTree>
    <p:extLst>
      <p:ext uri="{BB962C8B-B14F-4D97-AF65-F5344CB8AC3E}">
        <p14:creationId xmlns:p14="http://schemas.microsoft.com/office/powerpoint/2010/main" val="3737982710"/>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err="1"/>
              <a:t>SparseP</a:t>
            </a:r>
            <a:r>
              <a:rPr lang="en-US" dirty="0"/>
              <a:t>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79D09994-978E-1C95-6B43-D73CBB91E957}"/>
              </a:ext>
            </a:extLst>
          </p:cNvPr>
          <p:cNvPicPr>
            <a:picLocks noChangeAspect="1"/>
          </p:cNvPicPr>
          <p:nvPr/>
        </p:nvPicPr>
        <p:blipFill>
          <a:blip r:embed="rId2"/>
          <a:stretch>
            <a:fillRect/>
          </a:stretch>
        </p:blipFill>
        <p:spPr>
          <a:xfrm>
            <a:off x="539552" y="908720"/>
            <a:ext cx="7920880" cy="5422471"/>
          </a:xfrm>
          <a:prstGeom prst="rect">
            <a:avLst/>
          </a:prstGeom>
        </p:spPr>
      </p:pic>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39318235"/>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74257702"/>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2216120859"/>
      </p:ext>
    </p:extLst>
  </p:cSld>
  <p:clrMapOvr>
    <a:masterClrMapping/>
  </p:clrMapOvr>
  <p:transition/>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3849130973"/>
      </p:ext>
    </p:extLst>
  </p:cSld>
  <p:clrMapOvr>
    <a:masterClrMapping/>
  </p:clrMapOvr>
  <p:transition/>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4199972289"/>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2120703924"/>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a:t>
            </a:r>
            <a:r>
              <a:rPr lang="en-US" sz="3800" dirty="0" err="1"/>
              <a:t>AxDIMM</a:t>
            </a:r>
            <a:r>
              <a:rPr lang="en-US" sz="3800" dirty="0"/>
              <a:t>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r>
              <a:rPr lang="en-US" dirty="0" err="1"/>
              <a:t>DDRx</a:t>
            </a:r>
            <a:r>
              <a:rPr lang="en-US" dirty="0"/>
              <a:t>-PIM</a:t>
            </a:r>
          </a:p>
          <a:p>
            <a:pPr lvl="1"/>
            <a:r>
              <a:rPr lang="en-US" dirty="0"/>
              <a:t>DLRM recommendation system</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FCF7A9E-E0FB-2940-A668-77B550C711E4}"/>
              </a:ext>
            </a:extLst>
          </p:cNvPr>
          <p:cNvPicPr>
            <a:picLocks noChangeAspect="1"/>
          </p:cNvPicPr>
          <p:nvPr/>
        </p:nvPicPr>
        <p:blipFill rotWithShape="1">
          <a:blip r:embed="rId2"/>
          <a:srcRect t="3135" b="1"/>
          <a:stretch/>
        </p:blipFill>
        <p:spPr>
          <a:xfrm>
            <a:off x="5491978" y="4939215"/>
            <a:ext cx="3494859" cy="1461585"/>
          </a:xfrm>
          <a:prstGeom prst="rect">
            <a:avLst/>
          </a:prstGeom>
        </p:spPr>
      </p:pic>
      <p:grpSp>
        <p:nvGrpSpPr>
          <p:cNvPr id="9" name="Group 8">
            <a:extLst>
              <a:ext uri="{FF2B5EF4-FFF2-40B4-BE49-F238E27FC236}">
                <a16:creationId xmlns:a16="http://schemas.microsoft.com/office/drawing/2014/main" id="{1F2116CC-AE4C-C245-A91B-56DA9C2A5AB9}"/>
              </a:ext>
            </a:extLst>
          </p:cNvPr>
          <p:cNvGrpSpPr>
            <a:grpSpLocks noChangeAspect="1"/>
          </p:cNvGrpSpPr>
          <p:nvPr/>
        </p:nvGrpSpPr>
        <p:grpSpPr>
          <a:xfrm>
            <a:off x="5865291" y="1022909"/>
            <a:ext cx="3002279" cy="1644091"/>
            <a:chOff x="100000" y="862740"/>
            <a:chExt cx="4069270" cy="2228391"/>
          </a:xfrm>
        </p:grpSpPr>
        <p:pic>
          <p:nvPicPr>
            <p:cNvPr id="10" name="Picture 9">
              <a:extLst>
                <a:ext uri="{FF2B5EF4-FFF2-40B4-BE49-F238E27FC236}">
                  <a16:creationId xmlns:a16="http://schemas.microsoft.com/office/drawing/2014/main" id="{7B7B2DD5-1935-F548-A387-1349A64873BF}"/>
                </a:ext>
              </a:extLst>
            </p:cNvPr>
            <p:cNvPicPr>
              <a:picLocks noChangeAspect="1"/>
            </p:cNvPicPr>
            <p:nvPr/>
          </p:nvPicPr>
          <p:blipFill>
            <a:blip r:embed="rId3"/>
            <a:stretch>
              <a:fillRect/>
            </a:stretch>
          </p:blipFill>
          <p:spPr>
            <a:xfrm>
              <a:off x="100000" y="1159634"/>
              <a:ext cx="4069270" cy="1931497"/>
            </a:xfrm>
            <a:prstGeom prst="rect">
              <a:avLst/>
            </a:prstGeom>
          </p:spPr>
        </p:pic>
        <p:sp>
          <p:nvSpPr>
            <p:cNvPr id="11" name="Rectangle 10">
              <a:extLst>
                <a:ext uri="{FF2B5EF4-FFF2-40B4-BE49-F238E27FC236}">
                  <a16:creationId xmlns:a16="http://schemas.microsoft.com/office/drawing/2014/main" id="{936A3B20-5E20-0D44-BD6B-9DE9B313FE24}"/>
                </a:ext>
              </a:extLst>
            </p:cNvPr>
            <p:cNvSpPr/>
            <p:nvPr/>
          </p:nvSpPr>
          <p:spPr>
            <a:xfrm>
              <a:off x="929107" y="862740"/>
              <a:ext cx="1776448" cy="369333"/>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Baseline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grpSp>
        <p:nvGrpSpPr>
          <p:cNvPr id="12" name="Group 11">
            <a:extLst>
              <a:ext uri="{FF2B5EF4-FFF2-40B4-BE49-F238E27FC236}">
                <a16:creationId xmlns:a16="http://schemas.microsoft.com/office/drawing/2014/main" id="{41297CFD-59DD-384E-97E3-7AE7BC6C5C34}"/>
              </a:ext>
            </a:extLst>
          </p:cNvPr>
          <p:cNvGrpSpPr>
            <a:grpSpLocks noChangeAspect="1"/>
          </p:cNvGrpSpPr>
          <p:nvPr/>
        </p:nvGrpSpPr>
        <p:grpSpPr>
          <a:xfrm>
            <a:off x="5883828" y="2895600"/>
            <a:ext cx="3107772" cy="1775735"/>
            <a:chOff x="4744267" y="634328"/>
            <a:chExt cx="4299733" cy="2456804"/>
          </a:xfrm>
        </p:grpSpPr>
        <p:pic>
          <p:nvPicPr>
            <p:cNvPr id="13" name="Picture 12">
              <a:extLst>
                <a:ext uri="{FF2B5EF4-FFF2-40B4-BE49-F238E27FC236}">
                  <a16:creationId xmlns:a16="http://schemas.microsoft.com/office/drawing/2014/main" id="{4EF9F513-FA4B-E949-99EC-7CFF34E584C8}"/>
                </a:ext>
              </a:extLst>
            </p:cNvPr>
            <p:cNvPicPr>
              <a:picLocks noChangeAspect="1"/>
            </p:cNvPicPr>
            <p:nvPr/>
          </p:nvPicPr>
          <p:blipFill rotWithShape="1">
            <a:blip r:embed="rId4"/>
            <a:srcRect t="4075" b="2189"/>
            <a:stretch/>
          </p:blipFill>
          <p:spPr>
            <a:xfrm>
              <a:off x="4744267" y="1159634"/>
              <a:ext cx="4299733" cy="1931498"/>
            </a:xfrm>
            <a:prstGeom prst="rect">
              <a:avLst/>
            </a:prstGeom>
          </p:spPr>
        </p:pic>
        <p:sp>
          <p:nvSpPr>
            <p:cNvPr id="14" name="Rectangle 13">
              <a:extLst>
                <a:ext uri="{FF2B5EF4-FFF2-40B4-BE49-F238E27FC236}">
                  <a16:creationId xmlns:a16="http://schemas.microsoft.com/office/drawing/2014/main" id="{3036909C-2052-0A45-A3A2-4C2930C8654C}"/>
                </a:ext>
              </a:extLst>
            </p:cNvPr>
            <p:cNvSpPr/>
            <p:nvPr/>
          </p:nvSpPr>
          <p:spPr>
            <a:xfrm>
              <a:off x="5564945" y="634328"/>
              <a:ext cx="1904689"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AxDIMM</a:t>
              </a: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pic>
        <p:nvPicPr>
          <p:cNvPr id="15" name="Picture 14">
            <a:extLst>
              <a:ext uri="{FF2B5EF4-FFF2-40B4-BE49-F238E27FC236}">
                <a16:creationId xmlns:a16="http://schemas.microsoft.com/office/drawing/2014/main" id="{8CFED770-D7DA-4148-A854-219B6EAC3AE3}"/>
              </a:ext>
            </a:extLst>
          </p:cNvPr>
          <p:cNvPicPr>
            <a:picLocks noChangeAspect="1"/>
          </p:cNvPicPr>
          <p:nvPr/>
        </p:nvPicPr>
        <p:blipFill>
          <a:blip r:embed="rId5"/>
          <a:stretch>
            <a:fillRect/>
          </a:stretch>
        </p:blipFill>
        <p:spPr>
          <a:xfrm>
            <a:off x="332322" y="1983156"/>
            <a:ext cx="4426237" cy="4454430"/>
          </a:xfrm>
          <a:prstGeom prst="rect">
            <a:avLst/>
          </a:prstGeom>
        </p:spPr>
      </p:pic>
      <p:sp>
        <p:nvSpPr>
          <p:cNvPr id="16" name="TextBox 15">
            <a:extLst>
              <a:ext uri="{FF2B5EF4-FFF2-40B4-BE49-F238E27FC236}">
                <a16:creationId xmlns:a16="http://schemas.microsoft.com/office/drawing/2014/main" id="{0C450CF6-3385-024A-B2B2-719A2C17BE5E}"/>
              </a:ext>
            </a:extLst>
          </p:cNvPr>
          <p:cNvSpPr txBox="1"/>
          <p:nvPr/>
        </p:nvSpPr>
        <p:spPr>
          <a:xfrm>
            <a:off x="304800" y="6528003"/>
            <a:ext cx="7968848"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Ke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"Near-Memory Processing in Action: Accelerating Personalized Recommendation with </a:t>
            </a: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AxDIMM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IEEE Micro (2021)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3568762"/>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630F2C-F1A4-504C-BD76-4C0CF610117E}"/>
              </a:ext>
            </a:extLst>
          </p:cNvPr>
          <p:cNvPicPr>
            <a:picLocks noChangeAspect="1"/>
          </p:cNvPicPr>
          <p:nvPr/>
        </p:nvPicPr>
        <p:blipFill>
          <a:blip r:embed="rId2"/>
          <a:stretch>
            <a:fillRect/>
          </a:stretch>
        </p:blipFill>
        <p:spPr>
          <a:xfrm>
            <a:off x="76200" y="838200"/>
            <a:ext cx="5638800" cy="5659138"/>
          </a:xfrm>
          <a:prstGeom prst="rect">
            <a:avLst/>
          </a:prstGeom>
        </p:spPr>
      </p:pic>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SK Hynix Accelerator-in-Memory (2022)</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1700819" y="6528003"/>
            <a:ext cx="5157181"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https://news.skhynix.com/sk-hynix-develops-pim-next-generation-ai-accelerator/</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2616349" y="3703490"/>
            <a:ext cx="477539" cy="511016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83782F46-972B-F74E-B5E1-F30E8DD07FBE}"/>
              </a:ext>
            </a:extLst>
          </p:cNvPr>
          <p:cNvPicPr>
            <a:picLocks noChangeAspect="1"/>
          </p:cNvPicPr>
          <p:nvPr/>
        </p:nvPicPr>
        <p:blipFill>
          <a:blip r:embed="rId4"/>
          <a:stretch>
            <a:fillRect/>
          </a:stretch>
        </p:blipFill>
        <p:spPr>
          <a:xfrm>
            <a:off x="5389919" y="1600200"/>
            <a:ext cx="3724263" cy="2382603"/>
          </a:xfrm>
          <a:prstGeom prst="rect">
            <a:avLst/>
          </a:prstGeom>
        </p:spPr>
      </p:pic>
      <p:pic>
        <p:nvPicPr>
          <p:cNvPr id="11" name="Picture 10">
            <a:extLst>
              <a:ext uri="{FF2B5EF4-FFF2-40B4-BE49-F238E27FC236}">
                <a16:creationId xmlns:a16="http://schemas.microsoft.com/office/drawing/2014/main" id="{651C93C8-E662-634A-AE11-0C2FA4229424}"/>
              </a:ext>
            </a:extLst>
          </p:cNvPr>
          <p:cNvPicPr>
            <a:picLocks noChangeAspect="1"/>
          </p:cNvPicPr>
          <p:nvPr/>
        </p:nvPicPr>
        <p:blipFill>
          <a:blip r:embed="rId5"/>
          <a:stretch>
            <a:fillRect/>
          </a:stretch>
        </p:blipFill>
        <p:spPr>
          <a:xfrm>
            <a:off x="5375009" y="4648200"/>
            <a:ext cx="3754081" cy="524285"/>
          </a:xfrm>
          <a:prstGeom prst="rect">
            <a:avLst/>
          </a:prstGeom>
        </p:spPr>
      </p:pic>
    </p:spTree>
    <p:extLst>
      <p:ext uri="{BB962C8B-B14F-4D97-AF65-F5344CB8AC3E}">
        <p14:creationId xmlns:p14="http://schemas.microsoft.com/office/powerpoint/2010/main" val="577253243"/>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C546-6A11-1120-A673-A501F4AC5FC4}"/>
              </a:ext>
            </a:extLst>
          </p:cNvPr>
          <p:cNvSpPr>
            <a:spLocks noGrp="1"/>
          </p:cNvSpPr>
          <p:nvPr>
            <p:ph type="title"/>
          </p:nvPr>
        </p:nvSpPr>
        <p:spPr>
          <a:xfrm>
            <a:off x="228600" y="152400"/>
            <a:ext cx="9167936" cy="1066800"/>
          </a:xfrm>
        </p:spPr>
        <p:txBody>
          <a:bodyPr/>
          <a:lstStyle/>
          <a:p>
            <a:r>
              <a:rPr lang="en-US" sz="3800" dirty="0" err="1"/>
              <a:t>AliBaba</a:t>
            </a:r>
            <a:r>
              <a:rPr lang="en-US" sz="3800" dirty="0"/>
              <a:t> PIM Recommendation System (2022)</a:t>
            </a:r>
          </a:p>
        </p:txBody>
      </p:sp>
      <p:sp>
        <p:nvSpPr>
          <p:cNvPr id="3" name="Content Placeholder 2">
            <a:extLst>
              <a:ext uri="{FF2B5EF4-FFF2-40B4-BE49-F238E27FC236}">
                <a16:creationId xmlns:a16="http://schemas.microsoft.com/office/drawing/2014/main" id="{5F160195-56F6-74E3-8969-3DF2E94937C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380F43C-6533-8AC6-A6BF-105E6C561CE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68FE1CEA-D8CC-E719-F994-3424A0124DDE}"/>
              </a:ext>
            </a:extLst>
          </p:cNvPr>
          <p:cNvPicPr>
            <a:picLocks noChangeAspect="1"/>
          </p:cNvPicPr>
          <p:nvPr/>
        </p:nvPicPr>
        <p:blipFill>
          <a:blip r:embed="rId2"/>
          <a:stretch>
            <a:fillRect/>
          </a:stretch>
        </p:blipFill>
        <p:spPr>
          <a:xfrm>
            <a:off x="223735" y="1026550"/>
            <a:ext cx="3812235" cy="3573016"/>
          </a:xfrm>
          <a:prstGeom prst="rect">
            <a:avLst/>
          </a:prstGeom>
        </p:spPr>
      </p:pic>
      <p:pic>
        <p:nvPicPr>
          <p:cNvPr id="6" name="Picture 5">
            <a:extLst>
              <a:ext uri="{FF2B5EF4-FFF2-40B4-BE49-F238E27FC236}">
                <a16:creationId xmlns:a16="http://schemas.microsoft.com/office/drawing/2014/main" id="{8CCE5892-6368-A987-2CEE-A43367C6AE1F}"/>
              </a:ext>
            </a:extLst>
          </p:cNvPr>
          <p:cNvPicPr>
            <a:picLocks noChangeAspect="1"/>
          </p:cNvPicPr>
          <p:nvPr/>
        </p:nvPicPr>
        <p:blipFill>
          <a:blip r:embed="rId3"/>
          <a:stretch>
            <a:fillRect/>
          </a:stretch>
        </p:blipFill>
        <p:spPr>
          <a:xfrm>
            <a:off x="4330079" y="999834"/>
            <a:ext cx="4202361" cy="3623898"/>
          </a:xfrm>
          <a:prstGeom prst="rect">
            <a:avLst/>
          </a:prstGeom>
        </p:spPr>
      </p:pic>
      <p:pic>
        <p:nvPicPr>
          <p:cNvPr id="7" name="Picture 6">
            <a:extLst>
              <a:ext uri="{FF2B5EF4-FFF2-40B4-BE49-F238E27FC236}">
                <a16:creationId xmlns:a16="http://schemas.microsoft.com/office/drawing/2014/main" id="{8B8823BA-1CC6-C778-1F46-DA01D7A284DB}"/>
              </a:ext>
            </a:extLst>
          </p:cNvPr>
          <p:cNvPicPr>
            <a:picLocks noChangeAspect="1"/>
          </p:cNvPicPr>
          <p:nvPr/>
        </p:nvPicPr>
        <p:blipFill>
          <a:blip r:embed="rId4"/>
          <a:stretch>
            <a:fillRect/>
          </a:stretch>
        </p:blipFill>
        <p:spPr>
          <a:xfrm>
            <a:off x="1331640" y="4827100"/>
            <a:ext cx="6552728" cy="1878567"/>
          </a:xfrm>
          <a:prstGeom prst="rect">
            <a:avLst/>
          </a:prstGeom>
        </p:spPr>
      </p:pic>
    </p:spTree>
    <p:extLst>
      <p:ext uri="{BB962C8B-B14F-4D97-AF65-F5344CB8AC3E}">
        <p14:creationId xmlns:p14="http://schemas.microsoft.com/office/powerpoint/2010/main" val="2003946798"/>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More Developments Ongoing (2022)</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533400" y="6597932"/>
            <a:ext cx="7888698"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2"/>
              </a:rPr>
              <a:t>https://semiconductor.samsung.com/newsroom/tech-blog/samsung-electronics-semiconductor-unveils-cutting-edge-memory-technology-to-accelerate-next-generation-ai/</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C04B317D-076C-C60C-9A14-834426F176E5}"/>
              </a:ext>
            </a:extLst>
          </p:cNvPr>
          <p:cNvPicPr>
            <a:picLocks noChangeAspect="1"/>
          </p:cNvPicPr>
          <p:nvPr/>
        </p:nvPicPr>
        <p:blipFill>
          <a:blip r:embed="rId3"/>
          <a:stretch>
            <a:fillRect/>
          </a:stretch>
        </p:blipFill>
        <p:spPr>
          <a:xfrm>
            <a:off x="539552" y="808200"/>
            <a:ext cx="7772400" cy="2404776"/>
          </a:xfrm>
          <a:prstGeom prst="rect">
            <a:avLst/>
          </a:prstGeom>
        </p:spPr>
      </p:pic>
      <p:pic>
        <p:nvPicPr>
          <p:cNvPr id="10" name="Picture 9">
            <a:extLst>
              <a:ext uri="{FF2B5EF4-FFF2-40B4-BE49-F238E27FC236}">
                <a16:creationId xmlns:a16="http://schemas.microsoft.com/office/drawing/2014/main" id="{AFABE6E8-BDB2-7801-4301-D6590137E752}"/>
              </a:ext>
            </a:extLst>
          </p:cNvPr>
          <p:cNvPicPr>
            <a:picLocks noChangeAspect="1"/>
          </p:cNvPicPr>
          <p:nvPr/>
        </p:nvPicPr>
        <p:blipFill>
          <a:blip r:embed="rId4"/>
          <a:stretch>
            <a:fillRect/>
          </a:stretch>
        </p:blipFill>
        <p:spPr>
          <a:xfrm>
            <a:off x="2724848" y="3163759"/>
            <a:ext cx="5322088" cy="3431902"/>
          </a:xfrm>
          <a:prstGeom prst="rect">
            <a:avLst/>
          </a:prstGeom>
        </p:spPr>
      </p:pic>
      <p:pic>
        <p:nvPicPr>
          <p:cNvPr id="11" name="Picture 10">
            <a:extLst>
              <a:ext uri="{FF2B5EF4-FFF2-40B4-BE49-F238E27FC236}">
                <a16:creationId xmlns:a16="http://schemas.microsoft.com/office/drawing/2014/main" id="{BB5D3A6F-33FE-107B-98F6-4F0678B9FC2D}"/>
              </a:ext>
            </a:extLst>
          </p:cNvPr>
          <p:cNvPicPr>
            <a:picLocks noChangeAspect="1"/>
          </p:cNvPicPr>
          <p:nvPr/>
        </p:nvPicPr>
        <p:blipFill>
          <a:blip r:embed="rId5"/>
          <a:stretch>
            <a:fillRect/>
          </a:stretch>
        </p:blipFill>
        <p:spPr>
          <a:xfrm>
            <a:off x="1181100" y="3381828"/>
            <a:ext cx="6705600" cy="660400"/>
          </a:xfrm>
          <a:prstGeom prst="rect">
            <a:avLst/>
          </a:prstGeom>
        </p:spPr>
      </p:pic>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413716" y="70474"/>
            <a:ext cx="235461" cy="686290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358349620"/>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258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066208339"/>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870B-0E44-2546-B851-356F8AC5695D}"/>
              </a:ext>
            </a:extLst>
          </p:cNvPr>
          <p:cNvSpPr>
            <a:spLocks noGrp="1"/>
          </p:cNvSpPr>
          <p:nvPr>
            <p:ph type="title"/>
          </p:nvPr>
        </p:nvSpPr>
        <p:spPr/>
        <p:txBody>
          <a:bodyPr/>
          <a:lstStyle/>
          <a:p>
            <a:r>
              <a:rPr lang="en-US" dirty="0"/>
              <a:t>When to Employ Near-Data Processing? </a:t>
            </a:r>
          </a:p>
        </p:txBody>
      </p:sp>
      <p:sp>
        <p:nvSpPr>
          <p:cNvPr id="4" name="Oval 3">
            <a:extLst>
              <a:ext uri="{FF2B5EF4-FFF2-40B4-BE49-F238E27FC236}">
                <a16:creationId xmlns:a16="http://schemas.microsoft.com/office/drawing/2014/main" id="{8F60FE34-5F58-5C43-A7A4-77B1B8F44DB1}"/>
              </a:ext>
            </a:extLst>
          </p:cNvPr>
          <p:cNvSpPr/>
          <p:nvPr/>
        </p:nvSpPr>
        <p:spPr>
          <a:xfrm>
            <a:off x="2973154" y="2305585"/>
            <a:ext cx="3211232" cy="1524000"/>
          </a:xfrm>
          <a:prstGeom prst="ellipse">
            <a:avLst/>
          </a:prstGeom>
          <a:solidFill>
            <a:srgbClr val="77BF6F"/>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Near-Data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Processing</a:t>
            </a:r>
          </a:p>
        </p:txBody>
      </p:sp>
      <p:grpSp>
        <p:nvGrpSpPr>
          <p:cNvPr id="5" name="Group 4">
            <a:extLst>
              <a:ext uri="{FF2B5EF4-FFF2-40B4-BE49-F238E27FC236}">
                <a16:creationId xmlns:a16="http://schemas.microsoft.com/office/drawing/2014/main" id="{201768E1-C8A0-AC4B-A3C0-E84FC09A9E37}"/>
              </a:ext>
            </a:extLst>
          </p:cNvPr>
          <p:cNvGrpSpPr/>
          <p:nvPr/>
        </p:nvGrpSpPr>
        <p:grpSpPr>
          <a:xfrm>
            <a:off x="2878320" y="726328"/>
            <a:ext cx="4195700" cy="1596033"/>
            <a:chOff x="3073303" y="1009850"/>
            <a:chExt cx="4195700" cy="1906011"/>
          </a:xfrm>
        </p:grpSpPr>
        <p:sp>
          <p:nvSpPr>
            <p:cNvPr id="6" name="TextBox 5">
              <a:extLst>
                <a:ext uri="{FF2B5EF4-FFF2-40B4-BE49-F238E27FC236}">
                  <a16:creationId xmlns:a16="http://schemas.microsoft.com/office/drawing/2014/main" id="{17F58A94-356A-374D-B404-C4DCAD3A28F7}"/>
                </a:ext>
              </a:extLst>
            </p:cNvPr>
            <p:cNvSpPr txBox="1"/>
            <p:nvPr/>
          </p:nvSpPr>
          <p:spPr>
            <a:xfrm>
              <a:off x="3073303" y="1009850"/>
              <a:ext cx="4195700" cy="91888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Mobile consumer workloads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7" name="Freeform: Shape 14">
              <a:extLst>
                <a:ext uri="{FF2B5EF4-FFF2-40B4-BE49-F238E27FC236}">
                  <a16:creationId xmlns:a16="http://schemas.microsoft.com/office/drawing/2014/main" id="{9C2F4064-4929-6B49-9090-210D8274FF50}"/>
                </a:ext>
              </a:extLst>
            </p:cNvPr>
            <p:cNvSpPr/>
            <p:nvPr/>
          </p:nvSpPr>
          <p:spPr>
            <a:xfrm>
              <a:off x="4907738" y="1889401"/>
              <a:ext cx="245642" cy="1026460"/>
            </a:xfrm>
            <a:custGeom>
              <a:avLst/>
              <a:gdLst>
                <a:gd name="connsiteX0" fmla="*/ 0 w 255373"/>
                <a:gd name="connsiteY0" fmla="*/ 1087395 h 1087395"/>
                <a:gd name="connsiteX1" fmla="*/ 255373 w 255373"/>
                <a:gd name="connsiteY1" fmla="*/ 0 h 1087395"/>
              </a:gdLst>
              <a:ahLst/>
              <a:cxnLst>
                <a:cxn ang="0">
                  <a:pos x="connsiteX0" y="connsiteY0"/>
                </a:cxn>
                <a:cxn ang="0">
                  <a:pos x="connsiteX1" y="connsiteY1"/>
                </a:cxn>
              </a:cxnLst>
              <a:rect l="l" t="t" r="r" b="b"/>
              <a:pathLst>
                <a:path w="255373" h="1087395">
                  <a:moveTo>
                    <a:pt x="0" y="1087395"/>
                  </a:moveTo>
                  <a:lnTo>
                    <a:pt x="255373"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8" name="Group 7">
            <a:extLst>
              <a:ext uri="{FF2B5EF4-FFF2-40B4-BE49-F238E27FC236}">
                <a16:creationId xmlns:a16="http://schemas.microsoft.com/office/drawing/2014/main" id="{F3176FD9-5713-E045-AB72-4E4C8FE4ECDC}"/>
              </a:ext>
            </a:extLst>
          </p:cNvPr>
          <p:cNvGrpSpPr/>
          <p:nvPr/>
        </p:nvGrpSpPr>
        <p:grpSpPr>
          <a:xfrm>
            <a:off x="6078311" y="1818163"/>
            <a:ext cx="2793846" cy="988283"/>
            <a:chOff x="6204399" y="2374826"/>
            <a:chExt cx="2793846" cy="988283"/>
          </a:xfrm>
        </p:grpSpPr>
        <p:sp>
          <p:nvSpPr>
            <p:cNvPr id="9" name="TextBox 8">
              <a:extLst>
                <a:ext uri="{FF2B5EF4-FFF2-40B4-BE49-F238E27FC236}">
                  <a16:creationId xmlns:a16="http://schemas.microsoft.com/office/drawing/2014/main" id="{D85E0C8A-A665-744E-8154-AB774FD00FB8}"/>
                </a:ext>
              </a:extLst>
            </p:cNvPr>
            <p:cNvSpPr txBox="1"/>
            <p:nvPr/>
          </p:nvSpPr>
          <p:spPr>
            <a:xfrm>
              <a:off x="6453767" y="2374826"/>
              <a:ext cx="254447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Neural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0" name="Freeform: Shape 15">
              <a:extLst>
                <a:ext uri="{FF2B5EF4-FFF2-40B4-BE49-F238E27FC236}">
                  <a16:creationId xmlns:a16="http://schemas.microsoft.com/office/drawing/2014/main" id="{1387FE78-FC48-E641-A6C6-D9D0335D9CBE}"/>
                </a:ext>
              </a:extLst>
            </p:cNvPr>
            <p:cNvSpPr/>
            <p:nvPr/>
          </p:nvSpPr>
          <p:spPr>
            <a:xfrm>
              <a:off x="6204399" y="2870886"/>
              <a:ext cx="729800" cy="492223"/>
            </a:xfrm>
            <a:custGeom>
              <a:avLst/>
              <a:gdLst>
                <a:gd name="connsiteX0" fmla="*/ 0 w 906162"/>
                <a:gd name="connsiteY0" fmla="*/ 329514 h 329514"/>
                <a:gd name="connsiteX1" fmla="*/ 906162 w 906162"/>
                <a:gd name="connsiteY1" fmla="*/ 0 h 329514"/>
              </a:gdLst>
              <a:ahLst/>
              <a:cxnLst>
                <a:cxn ang="0">
                  <a:pos x="connsiteX0" y="connsiteY0"/>
                </a:cxn>
                <a:cxn ang="0">
                  <a:pos x="connsiteX1" y="connsiteY1"/>
                </a:cxn>
              </a:cxnLst>
              <a:rect l="l" t="t" r="r" b="b"/>
              <a:pathLst>
                <a:path w="906162" h="329514">
                  <a:moveTo>
                    <a:pt x="0" y="329514"/>
                  </a:moveTo>
                  <a:lnTo>
                    <a:pt x="906162"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1" name="Group 10">
            <a:extLst>
              <a:ext uri="{FF2B5EF4-FFF2-40B4-BE49-F238E27FC236}">
                <a16:creationId xmlns:a16="http://schemas.microsoft.com/office/drawing/2014/main" id="{02126128-81FA-7C48-B816-9DF271AAF36B}"/>
              </a:ext>
            </a:extLst>
          </p:cNvPr>
          <p:cNvGrpSpPr/>
          <p:nvPr/>
        </p:nvGrpSpPr>
        <p:grpSpPr>
          <a:xfrm>
            <a:off x="75991" y="1461673"/>
            <a:ext cx="3096410" cy="1223332"/>
            <a:chOff x="738224" y="1853584"/>
            <a:chExt cx="3322976" cy="1146543"/>
          </a:xfrm>
        </p:grpSpPr>
        <p:sp>
          <p:nvSpPr>
            <p:cNvPr id="12" name="TextBox 11">
              <a:extLst>
                <a:ext uri="{FF2B5EF4-FFF2-40B4-BE49-F238E27FC236}">
                  <a16:creationId xmlns:a16="http://schemas.microsoft.com/office/drawing/2014/main" id="{BF13E577-CE22-6E40-8770-A413B64FB467}"/>
                </a:ext>
              </a:extLst>
            </p:cNvPr>
            <p:cNvSpPr txBox="1"/>
            <p:nvPr/>
          </p:nvSpPr>
          <p:spPr>
            <a:xfrm>
              <a:off x="738224" y="1853584"/>
              <a:ext cx="2843511"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Graph processing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(Tesseract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1</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3" name="Freeform: Shape 16">
              <a:extLst>
                <a:ext uri="{FF2B5EF4-FFF2-40B4-BE49-F238E27FC236}">
                  <a16:creationId xmlns:a16="http://schemas.microsoft.com/office/drawing/2014/main" id="{936AAEE9-A7CE-1A4B-BBC9-EA000415F476}"/>
                </a:ext>
              </a:extLst>
            </p:cNvPr>
            <p:cNvSpPr/>
            <p:nvPr/>
          </p:nvSpPr>
          <p:spPr>
            <a:xfrm>
              <a:off x="3047999" y="2285999"/>
              <a:ext cx="1013201" cy="714128"/>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7" name="Group 16">
            <a:extLst>
              <a:ext uri="{FF2B5EF4-FFF2-40B4-BE49-F238E27FC236}">
                <a16:creationId xmlns:a16="http://schemas.microsoft.com/office/drawing/2014/main" id="{EC23AF05-902E-CD45-A520-45559293161E}"/>
              </a:ext>
            </a:extLst>
          </p:cNvPr>
          <p:cNvGrpSpPr/>
          <p:nvPr/>
        </p:nvGrpSpPr>
        <p:grpSpPr>
          <a:xfrm>
            <a:off x="991661" y="3668461"/>
            <a:ext cx="3037883" cy="1378984"/>
            <a:chOff x="2414397" y="4686438"/>
            <a:chExt cx="3037883" cy="1378984"/>
          </a:xfrm>
        </p:grpSpPr>
        <p:sp>
          <p:nvSpPr>
            <p:cNvPr id="18" name="TextBox 17">
              <a:extLst>
                <a:ext uri="{FF2B5EF4-FFF2-40B4-BE49-F238E27FC236}">
                  <a16:creationId xmlns:a16="http://schemas.microsoft.com/office/drawing/2014/main" id="{D4D70FED-B881-9C46-B6CE-6490B7D34038}"/>
                </a:ext>
              </a:extLst>
            </p:cNvPr>
            <p:cNvSpPr txBox="1"/>
            <p:nvPr/>
          </p:nvSpPr>
          <p:spPr>
            <a:xfrm>
              <a:off x="2414397" y="5295981"/>
              <a:ext cx="3037883"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Time series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(NATSA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6</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19" name="Freeform: Shape 18">
              <a:extLst>
                <a:ext uri="{FF2B5EF4-FFF2-40B4-BE49-F238E27FC236}">
                  <a16:creationId xmlns:a16="http://schemas.microsoft.com/office/drawing/2014/main" id="{09CE2BD0-303A-AB48-B631-BDA3A49F15FD}"/>
                </a:ext>
              </a:extLst>
            </p:cNvPr>
            <p:cNvSpPr/>
            <p:nvPr/>
          </p:nvSpPr>
          <p:spPr>
            <a:xfrm>
              <a:off x="4085967" y="4686438"/>
              <a:ext cx="890244" cy="69287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20" name="Group 19">
            <a:extLst>
              <a:ext uri="{FF2B5EF4-FFF2-40B4-BE49-F238E27FC236}">
                <a16:creationId xmlns:a16="http://schemas.microsoft.com/office/drawing/2014/main" id="{D9732F72-DF5A-BD41-941A-7F12D6A5CBD1}"/>
              </a:ext>
            </a:extLst>
          </p:cNvPr>
          <p:cNvGrpSpPr/>
          <p:nvPr/>
        </p:nvGrpSpPr>
        <p:grpSpPr>
          <a:xfrm>
            <a:off x="5821319" y="3543093"/>
            <a:ext cx="3326459" cy="1337976"/>
            <a:chOff x="5774167" y="4000439"/>
            <a:chExt cx="3326459" cy="1337976"/>
          </a:xfrm>
        </p:grpSpPr>
        <p:sp>
          <p:nvSpPr>
            <p:cNvPr id="21" name="TextBox 20">
              <a:extLst>
                <a:ext uri="{FF2B5EF4-FFF2-40B4-BE49-F238E27FC236}">
                  <a16:creationId xmlns:a16="http://schemas.microsoft.com/office/drawing/2014/main" id="{C70EC3CA-FA70-314F-84AB-B4AC1BCE23A6}"/>
                </a:ext>
              </a:extLst>
            </p:cNvPr>
            <p:cNvSpPr txBox="1"/>
            <p:nvPr/>
          </p:nvSpPr>
          <p:spPr>
            <a:xfrm>
              <a:off x="6004906" y="4199642"/>
              <a:ext cx="3095720" cy="113877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sequence mapping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(GenASM</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3</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GRIM-Filter</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4</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22" name="Freeform: Shape 19">
              <a:extLst>
                <a:ext uri="{FF2B5EF4-FFF2-40B4-BE49-F238E27FC236}">
                  <a16:creationId xmlns:a16="http://schemas.microsoft.com/office/drawing/2014/main" id="{72861EC4-3668-8F43-8B16-7169AA4EA8A0}"/>
                </a:ext>
              </a:extLst>
            </p:cNvPr>
            <p:cNvSpPr/>
            <p:nvPr/>
          </p:nvSpPr>
          <p:spPr>
            <a:xfrm>
              <a:off x="5774167" y="4000439"/>
              <a:ext cx="1057818" cy="584559"/>
            </a:xfrm>
            <a:custGeom>
              <a:avLst/>
              <a:gdLst>
                <a:gd name="connsiteX0" fmla="*/ 0 w 955589"/>
                <a:gd name="connsiteY0" fmla="*/ 0 h 634314"/>
                <a:gd name="connsiteX1" fmla="*/ 955589 w 955589"/>
                <a:gd name="connsiteY1" fmla="*/ 634314 h 634314"/>
              </a:gdLst>
              <a:ahLst/>
              <a:cxnLst>
                <a:cxn ang="0">
                  <a:pos x="connsiteX0" y="connsiteY0"/>
                </a:cxn>
                <a:cxn ang="0">
                  <a:pos x="connsiteX1" y="connsiteY1"/>
                </a:cxn>
              </a:cxnLst>
              <a:rect l="l" t="t" r="r" b="b"/>
              <a:pathLst>
                <a:path w="955589" h="634314">
                  <a:moveTo>
                    <a:pt x="0" y="0"/>
                  </a:moveTo>
                  <a:lnTo>
                    <a:pt x="955589" y="634314"/>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23" name="Group 22">
            <a:extLst>
              <a:ext uri="{FF2B5EF4-FFF2-40B4-BE49-F238E27FC236}">
                <a16:creationId xmlns:a16="http://schemas.microsoft.com/office/drawing/2014/main" id="{DC4EBAD0-D45A-9341-B0F5-3A74AB265177}"/>
              </a:ext>
            </a:extLst>
          </p:cNvPr>
          <p:cNvGrpSpPr/>
          <p:nvPr/>
        </p:nvGrpSpPr>
        <p:grpSpPr>
          <a:xfrm>
            <a:off x="4712755" y="3829585"/>
            <a:ext cx="837586" cy="991412"/>
            <a:chOff x="3420385" y="4013776"/>
            <a:chExt cx="837586" cy="1433568"/>
          </a:xfrm>
        </p:grpSpPr>
        <p:sp>
          <p:nvSpPr>
            <p:cNvPr id="24" name="TextBox 23">
              <a:extLst>
                <a:ext uri="{FF2B5EF4-FFF2-40B4-BE49-F238E27FC236}">
                  <a16:creationId xmlns:a16="http://schemas.microsoft.com/office/drawing/2014/main" id="{3C46697F-1C07-C942-884C-732484FE316B}"/>
                </a:ext>
              </a:extLst>
            </p:cNvPr>
            <p:cNvSpPr txBox="1"/>
            <p:nvPr/>
          </p:nvSpPr>
          <p:spPr>
            <a:xfrm>
              <a:off x="3784764" y="4862570"/>
              <a:ext cx="473207" cy="584774"/>
            </a:xfrm>
            <a:prstGeom prst="rect">
              <a:avLst/>
            </a:prstGeom>
            <a:noFill/>
            <a:ln w="28575">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a:t>
              </a:r>
            </a:p>
          </p:txBody>
        </p:sp>
        <p:sp>
          <p:nvSpPr>
            <p:cNvPr id="25" name="Freeform: Shape 23">
              <a:extLst>
                <a:ext uri="{FF2B5EF4-FFF2-40B4-BE49-F238E27FC236}">
                  <a16:creationId xmlns:a16="http://schemas.microsoft.com/office/drawing/2014/main" id="{2B2DB8C3-200D-5341-8C5D-C6FDAAAB9454}"/>
                </a:ext>
              </a:extLst>
            </p:cNvPr>
            <p:cNvSpPr/>
            <p:nvPr/>
          </p:nvSpPr>
          <p:spPr>
            <a:xfrm flipH="1">
              <a:off x="3420385" y="4013776"/>
              <a:ext cx="533400" cy="121920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
        <p:nvSpPr>
          <p:cNvPr id="26" name="Content Placeholder 25">
            <a:extLst>
              <a:ext uri="{FF2B5EF4-FFF2-40B4-BE49-F238E27FC236}">
                <a16:creationId xmlns:a16="http://schemas.microsoft.com/office/drawing/2014/main" id="{99FA6965-BE90-B747-B56B-EDB7DCD1158D}"/>
              </a:ext>
            </a:extLst>
          </p:cNvPr>
          <p:cNvSpPr>
            <a:spLocks noGrp="1"/>
          </p:cNvSpPr>
          <p:nvPr>
            <p:ph idx="1"/>
          </p:nvPr>
        </p:nvSpPr>
        <p:spPr>
          <a:xfrm>
            <a:off x="34309" y="5021585"/>
            <a:ext cx="9094167" cy="1606775"/>
          </a:xfrm>
        </p:spPr>
        <p:txBody>
          <a:bodyPr>
            <a:noAutofit/>
          </a:bodyPr>
          <a:lstStyle/>
          <a:p>
            <a:pPr marL="0" indent="0">
              <a:lnSpc>
                <a:spcPct val="100000"/>
              </a:lnSpc>
              <a:spcBef>
                <a:spcPts val="400"/>
              </a:spcBef>
              <a:buNone/>
            </a:pPr>
            <a:r>
              <a:rPr lang="en-US" sz="1050" dirty="0">
                <a:solidFill>
                  <a:schemeClr val="bg1">
                    <a:lumMod val="75000"/>
                  </a:schemeClr>
                </a:solidFill>
              </a:rPr>
              <a:t>[1] </a:t>
            </a:r>
            <a:r>
              <a:rPr lang="en-US" sz="1050" dirty="0" err="1">
                <a:solidFill>
                  <a:schemeClr val="bg1">
                    <a:lumMod val="75000"/>
                  </a:schemeClr>
                </a:solidFill>
              </a:rPr>
              <a:t>Ahn</a:t>
            </a:r>
            <a:r>
              <a:rPr lang="en-US" sz="1050" dirty="0">
                <a:solidFill>
                  <a:schemeClr val="bg1">
                    <a:lumMod val="75000"/>
                  </a:schemeClr>
                </a:solidFill>
              </a:rPr>
              <a:t>+, “A Scalable Processing-in-Memory Accelerator for Parallel Graph Processing," ISCA, 2015</a:t>
            </a:r>
          </a:p>
          <a:p>
            <a:pPr marL="0" indent="0">
              <a:lnSpc>
                <a:spcPct val="100000"/>
              </a:lnSpc>
              <a:spcBef>
                <a:spcPts val="400"/>
              </a:spcBef>
              <a:buNone/>
            </a:pPr>
            <a:r>
              <a:rPr lang="en-US" sz="1050" dirty="0">
                <a:solidFill>
                  <a:schemeClr val="bg1">
                    <a:lumMod val="75000"/>
                  </a:schemeClr>
                </a:solidFill>
              </a:rPr>
              <a:t>[2] </a:t>
            </a:r>
            <a:r>
              <a:rPr lang="en-US" sz="1050" dirty="0" err="1">
                <a:solidFill>
                  <a:schemeClr val="bg1">
                    <a:lumMod val="75000"/>
                  </a:schemeClr>
                </a:solidFill>
              </a:rPr>
              <a:t>Boroumand</a:t>
            </a:r>
            <a:r>
              <a:rPr lang="en-US" sz="1050" dirty="0">
                <a:solidFill>
                  <a:schemeClr val="bg1">
                    <a:lumMod val="75000"/>
                  </a:schemeClr>
                </a:solidFill>
              </a:rPr>
              <a:t>+, "Google Workloads for Consumer Devices: Mitigating Data Movement Bottlenecks,” ASPLOS, 2018</a:t>
            </a:r>
          </a:p>
          <a:p>
            <a:pPr marL="0" indent="0">
              <a:lnSpc>
                <a:spcPct val="100000"/>
              </a:lnSpc>
              <a:spcBef>
                <a:spcPts val="400"/>
              </a:spcBef>
              <a:buNone/>
            </a:pPr>
            <a:r>
              <a:rPr lang="en-US" sz="1050" dirty="0">
                <a:solidFill>
                  <a:schemeClr val="bg1">
                    <a:lumMod val="75000"/>
                  </a:schemeClr>
                </a:solidFill>
              </a:rPr>
              <a:t>[3] Cali+, "</a:t>
            </a:r>
            <a:r>
              <a:rPr lang="en-US" sz="1050" dirty="0" err="1">
                <a:solidFill>
                  <a:schemeClr val="bg1">
                    <a:lumMod val="75000"/>
                  </a:schemeClr>
                </a:solidFill>
              </a:rPr>
              <a:t>GenASM</a:t>
            </a:r>
            <a:r>
              <a:rPr lang="en-US" sz="1050" dirty="0">
                <a:solidFill>
                  <a:schemeClr val="bg1">
                    <a:lumMod val="75000"/>
                  </a:schemeClr>
                </a:solidFill>
              </a:rPr>
              <a:t>: A High-Performance, Low-Power Approximate String Matching Acceleration Framework for Genome Sequence Analysis,” MICRO, 2020 </a:t>
            </a:r>
          </a:p>
          <a:p>
            <a:pPr marL="0" indent="0">
              <a:lnSpc>
                <a:spcPct val="100000"/>
              </a:lnSpc>
              <a:spcBef>
                <a:spcPts val="400"/>
              </a:spcBef>
              <a:buNone/>
            </a:pPr>
            <a:r>
              <a:rPr lang="en-US" sz="1050" dirty="0">
                <a:solidFill>
                  <a:schemeClr val="bg1">
                    <a:lumMod val="75000"/>
                  </a:schemeClr>
                </a:solidFill>
              </a:rPr>
              <a:t>[4] Kim+, "GRIM-Filter: Fast Seed Location Filtering in DNA Read Mapping Using Processing-in-Memory Technologies,” BMC Genomics, 2018</a:t>
            </a:r>
          </a:p>
          <a:p>
            <a:pPr marL="0" indent="0">
              <a:lnSpc>
                <a:spcPct val="100000"/>
              </a:lnSpc>
              <a:spcBef>
                <a:spcPts val="400"/>
              </a:spcBef>
              <a:buNone/>
            </a:pPr>
            <a:r>
              <a:rPr lang="en-US" sz="1050" dirty="0">
                <a:solidFill>
                  <a:schemeClr val="bg1">
                    <a:lumMod val="75000"/>
                  </a:schemeClr>
                </a:solidFill>
              </a:rPr>
              <a:t>[5] </a:t>
            </a:r>
            <a:r>
              <a:rPr lang="en-US" sz="1050" dirty="0" err="1">
                <a:solidFill>
                  <a:schemeClr val="bg1">
                    <a:lumMod val="75000"/>
                  </a:schemeClr>
                </a:solidFill>
              </a:rPr>
              <a:t>Boroumand</a:t>
            </a:r>
            <a:r>
              <a:rPr lang="en-US" sz="1050" dirty="0">
                <a:solidFill>
                  <a:schemeClr val="bg1">
                    <a:lumMod val="75000"/>
                  </a:schemeClr>
                </a:solidFill>
              </a:rPr>
              <a:t>+, "Polynesia: Enabling Effective Hybrid Transactional/Analytical Databases with Specialized Hardware/Software Co-Design,” arXiv:2103.00798 [</a:t>
            </a:r>
            <a:r>
              <a:rPr lang="en-US" sz="1050" dirty="0" err="1">
                <a:solidFill>
                  <a:schemeClr val="bg1">
                    <a:lumMod val="75000"/>
                  </a:schemeClr>
                </a:solidFill>
              </a:rPr>
              <a:t>cs.AR</a:t>
            </a:r>
            <a:r>
              <a:rPr lang="en-US" sz="1050" dirty="0">
                <a:solidFill>
                  <a:schemeClr val="bg1">
                    <a:lumMod val="75000"/>
                  </a:schemeClr>
                </a:solidFill>
              </a:rPr>
              <a:t>], 2021</a:t>
            </a:r>
          </a:p>
          <a:p>
            <a:pPr marL="0" indent="0">
              <a:lnSpc>
                <a:spcPct val="100000"/>
              </a:lnSpc>
              <a:spcBef>
                <a:spcPts val="400"/>
              </a:spcBef>
              <a:buNone/>
            </a:pPr>
            <a:r>
              <a:rPr lang="en-US" sz="1050" dirty="0">
                <a:solidFill>
                  <a:schemeClr val="bg1">
                    <a:lumMod val="75000"/>
                  </a:schemeClr>
                </a:solidFill>
              </a:rPr>
              <a:t>[6] Fernandez+, “NATSA: A Near-Data Processing Accelerator for Time Series Analysis,” ICCD, 2020</a:t>
            </a:r>
          </a:p>
          <a:p>
            <a:pPr marL="0" indent="0">
              <a:lnSpc>
                <a:spcPct val="100000"/>
              </a:lnSpc>
              <a:spcBef>
                <a:spcPts val="400"/>
              </a:spcBef>
              <a:buNone/>
            </a:pPr>
            <a:endParaRPr lang="en-US" sz="1050" dirty="0">
              <a:solidFill>
                <a:schemeClr val="bg1">
                  <a:lumMod val="75000"/>
                </a:schemeClr>
              </a:solidFill>
            </a:endParaRPr>
          </a:p>
          <a:p>
            <a:pPr marL="0" indent="0">
              <a:lnSpc>
                <a:spcPct val="100000"/>
              </a:lnSpc>
              <a:spcBef>
                <a:spcPts val="400"/>
              </a:spcBef>
              <a:buNone/>
            </a:pPr>
            <a:endParaRPr lang="en-US" sz="1050" dirty="0">
              <a:solidFill>
                <a:schemeClr val="bg1">
                  <a:lumMod val="65000"/>
                </a:schemeClr>
              </a:solidFill>
            </a:endParaRPr>
          </a:p>
        </p:txBody>
      </p:sp>
      <p:grpSp>
        <p:nvGrpSpPr>
          <p:cNvPr id="28" name="Group 27">
            <a:extLst>
              <a:ext uri="{FF2B5EF4-FFF2-40B4-BE49-F238E27FC236}">
                <a16:creationId xmlns:a16="http://schemas.microsoft.com/office/drawing/2014/main" id="{1B9EB573-9041-9A4C-9CC2-CC99C223D078}"/>
              </a:ext>
            </a:extLst>
          </p:cNvPr>
          <p:cNvGrpSpPr/>
          <p:nvPr/>
        </p:nvGrpSpPr>
        <p:grpSpPr>
          <a:xfrm>
            <a:off x="669675" y="2878258"/>
            <a:ext cx="2329883" cy="769441"/>
            <a:chOff x="1309638" y="2475710"/>
            <a:chExt cx="2500362" cy="721143"/>
          </a:xfrm>
        </p:grpSpPr>
        <p:sp>
          <p:nvSpPr>
            <p:cNvPr id="29" name="TextBox 28">
              <a:extLst>
                <a:ext uri="{FF2B5EF4-FFF2-40B4-BE49-F238E27FC236}">
                  <a16:creationId xmlns:a16="http://schemas.microsoft.com/office/drawing/2014/main" id="{C5D42B10-C369-5C42-BC9A-3CC32429ECA8}"/>
                </a:ext>
              </a:extLst>
            </p:cNvPr>
            <p:cNvSpPr txBox="1"/>
            <p:nvPr/>
          </p:nvSpPr>
          <p:spPr>
            <a:xfrm>
              <a:off x="1309638" y="2475710"/>
              <a:ext cx="1756767"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Databases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(Polynesia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5</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30" name="Freeform: Shape 16">
              <a:extLst>
                <a:ext uri="{FF2B5EF4-FFF2-40B4-BE49-F238E27FC236}">
                  <a16:creationId xmlns:a16="http://schemas.microsoft.com/office/drawing/2014/main" id="{2E59F70C-46FC-D144-A989-A6CAA3BCE549}"/>
                </a:ext>
              </a:extLst>
            </p:cNvPr>
            <p:cNvSpPr/>
            <p:nvPr/>
          </p:nvSpPr>
          <p:spPr>
            <a:xfrm flipV="1">
              <a:off x="3048001" y="2771992"/>
              <a:ext cx="761999" cy="42849"/>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Tree>
    <p:extLst>
      <p:ext uri="{BB962C8B-B14F-4D97-AF65-F5344CB8AC3E}">
        <p14:creationId xmlns:p14="http://schemas.microsoft.com/office/powerpoint/2010/main" val="1876406325"/>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6F0144-A6C5-4349-8B72-1B493B479330}"/>
              </a:ext>
            </a:extLst>
          </p:cNvPr>
          <p:cNvSpPr>
            <a:spLocks noGrp="1"/>
          </p:cNvSpPr>
          <p:nvPr>
            <p:ph type="title"/>
          </p:nvPr>
        </p:nvSpPr>
        <p:spPr/>
        <p:txBody>
          <a:bodyPr/>
          <a:lstStyle/>
          <a:p>
            <a:r>
              <a:rPr lang="en-US" dirty="0"/>
              <a:t>Step 3: Memory Bottleneck Analysis</a:t>
            </a:r>
          </a:p>
        </p:txBody>
      </p:sp>
      <p:sp>
        <p:nvSpPr>
          <p:cNvPr id="45" name="Rounded Rectangle 44">
            <a:extLst>
              <a:ext uri="{FF2B5EF4-FFF2-40B4-BE49-F238E27FC236}">
                <a16:creationId xmlns:a16="http://schemas.microsoft.com/office/drawing/2014/main" id="{643BDBE9-E2FB-7F40-AC99-750DC2EFE20A}"/>
              </a:ext>
            </a:extLst>
          </p:cNvPr>
          <p:cNvSpPr/>
          <p:nvPr/>
        </p:nvSpPr>
        <p:spPr>
          <a:xfrm>
            <a:off x="75991" y="3443391"/>
            <a:ext cx="1278479" cy="579911"/>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Temporal Locality</a:t>
            </a:r>
          </a:p>
        </p:txBody>
      </p:sp>
      <p:cxnSp>
        <p:nvCxnSpPr>
          <p:cNvPr id="46" name="Elbow Connector 45">
            <a:extLst>
              <a:ext uri="{FF2B5EF4-FFF2-40B4-BE49-F238E27FC236}">
                <a16:creationId xmlns:a16="http://schemas.microsoft.com/office/drawing/2014/main" id="{40705735-90E3-254A-AF5A-AB9D58B8FAAC}"/>
              </a:ext>
            </a:extLst>
          </p:cNvPr>
          <p:cNvCxnSpPr>
            <a:cxnSpLocks/>
          </p:cNvCxnSpPr>
          <p:nvPr/>
        </p:nvCxnSpPr>
        <p:spPr>
          <a:xfrm rot="10800000" flipH="1">
            <a:off x="1354473" y="2368004"/>
            <a:ext cx="330071"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43D521C-197C-7247-8312-22DD5CAE5CC2}"/>
              </a:ext>
            </a:extLst>
          </p:cNvPr>
          <p:cNvCxnSpPr>
            <a:cxnSpLocks/>
          </p:cNvCxnSpPr>
          <p:nvPr/>
        </p:nvCxnSpPr>
        <p:spPr>
          <a:xfrm>
            <a:off x="1354476" y="3733347"/>
            <a:ext cx="327335"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CD614B-37F2-B244-B610-D217F9E5BBA6}"/>
              </a:ext>
            </a:extLst>
          </p:cNvPr>
          <p:cNvSpPr/>
          <p:nvPr/>
        </p:nvSpPr>
        <p:spPr>
          <a:xfrm>
            <a:off x="1071271" y="20161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7" name="Rectangle 176">
            <a:extLst>
              <a:ext uri="{FF2B5EF4-FFF2-40B4-BE49-F238E27FC236}">
                <a16:creationId xmlns:a16="http://schemas.microsoft.com/office/drawing/2014/main" id="{CCEDE15C-84AB-6C45-A922-AFBF41D8B9CA}"/>
              </a:ext>
            </a:extLst>
          </p:cNvPr>
          <p:cNvSpPr/>
          <p:nvPr/>
        </p:nvSpPr>
        <p:spPr>
          <a:xfrm>
            <a:off x="1048539" y="507674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05" name="Rounded Rectangle 104">
            <a:extLst>
              <a:ext uri="{FF2B5EF4-FFF2-40B4-BE49-F238E27FC236}">
                <a16:creationId xmlns:a16="http://schemas.microsoft.com/office/drawing/2014/main" id="{A831447C-BD49-E14D-BC10-FF8AF2158F79}"/>
              </a:ext>
            </a:extLst>
          </p:cNvPr>
          <p:cNvSpPr/>
          <p:nvPr/>
        </p:nvSpPr>
        <p:spPr>
          <a:xfrm>
            <a:off x="1676779" y="2188696"/>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167" name="Group 166">
            <a:extLst>
              <a:ext uri="{FF2B5EF4-FFF2-40B4-BE49-F238E27FC236}">
                <a16:creationId xmlns:a16="http://schemas.microsoft.com/office/drawing/2014/main" id="{011FD250-1D0F-D04C-A2D2-FCD40DDEB358}"/>
              </a:ext>
            </a:extLst>
          </p:cNvPr>
          <p:cNvGrpSpPr/>
          <p:nvPr/>
        </p:nvGrpSpPr>
        <p:grpSpPr>
          <a:xfrm rot="16200000">
            <a:off x="2285562" y="1957389"/>
            <a:ext cx="1296903" cy="820764"/>
            <a:chOff x="3270773" y="4911119"/>
            <a:chExt cx="981344" cy="613301"/>
          </a:xfrm>
        </p:grpSpPr>
        <p:cxnSp>
          <p:nvCxnSpPr>
            <p:cNvPr id="169" name="Elbow Connector 168">
              <a:extLst>
                <a:ext uri="{FF2B5EF4-FFF2-40B4-BE49-F238E27FC236}">
                  <a16:creationId xmlns:a16="http://schemas.microsoft.com/office/drawing/2014/main" id="{19C7B5D6-CCBC-6441-9918-C6942BCAB94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0" name="Elbow Connector 169">
              <a:extLst>
                <a:ext uri="{FF2B5EF4-FFF2-40B4-BE49-F238E27FC236}">
                  <a16:creationId xmlns:a16="http://schemas.microsoft.com/office/drawing/2014/main" id="{DB376B02-5260-A948-8A29-6992AE74F7B9}"/>
                </a:ext>
              </a:extLst>
            </p:cNvPr>
            <p:cNvCxnSpPr>
              <a:cxnSpLocks/>
              <a:endCxn id="259" idx="1"/>
            </p:cNvCxnSpPr>
            <p:nvPr/>
          </p:nvCxnSpPr>
          <p:spPr>
            <a:xfrm rot="5400000">
              <a:off x="3198464" y="4983429"/>
              <a:ext cx="613300" cy="468682"/>
            </a:xfrm>
            <a:prstGeom prst="bentConnector3">
              <a:avLst>
                <a:gd name="adj1" fmla="val 2737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71" name="Rectangle 170">
            <a:extLst>
              <a:ext uri="{FF2B5EF4-FFF2-40B4-BE49-F238E27FC236}">
                <a16:creationId xmlns:a16="http://schemas.microsoft.com/office/drawing/2014/main" id="{8E25B451-5E0F-F94E-8C79-7B44F5EA6A77}"/>
              </a:ext>
            </a:extLst>
          </p:cNvPr>
          <p:cNvSpPr/>
          <p:nvPr/>
        </p:nvSpPr>
        <p:spPr>
          <a:xfrm>
            <a:off x="2146226" y="2955747"/>
            <a:ext cx="132420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Decreasing</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cxnSp>
        <p:nvCxnSpPr>
          <p:cNvPr id="175" name="Straight Connector 174">
            <a:extLst>
              <a:ext uri="{FF2B5EF4-FFF2-40B4-BE49-F238E27FC236}">
                <a16:creationId xmlns:a16="http://schemas.microsoft.com/office/drawing/2014/main" id="{F4A9FF02-084E-444C-95C7-63969E4D9CA8}"/>
              </a:ext>
            </a:extLst>
          </p:cNvPr>
          <p:cNvCxnSpPr>
            <a:cxnSpLocks/>
          </p:cNvCxnSpPr>
          <p:nvPr/>
        </p:nvCxnSpPr>
        <p:spPr>
          <a:xfrm>
            <a:off x="2736705" y="1714961"/>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6" name="Rectangle 175">
            <a:extLst>
              <a:ext uri="{FF2B5EF4-FFF2-40B4-BE49-F238E27FC236}">
                <a16:creationId xmlns:a16="http://schemas.microsoft.com/office/drawing/2014/main" id="{C11D3D82-B5DA-6842-BD5D-4C3BCBAFB6B8}"/>
              </a:ext>
            </a:extLst>
          </p:cNvPr>
          <p:cNvSpPr/>
          <p:nvPr/>
        </p:nvSpPr>
        <p:spPr>
          <a:xfrm>
            <a:off x="2452481" y="1357883"/>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78" name="Rounded Rectangle 177">
            <a:extLst>
              <a:ext uri="{FF2B5EF4-FFF2-40B4-BE49-F238E27FC236}">
                <a16:creationId xmlns:a16="http://schemas.microsoft.com/office/drawing/2014/main" id="{23831667-E180-E34C-B21C-B0FFD3AB7C18}"/>
              </a:ext>
            </a:extLst>
          </p:cNvPr>
          <p:cNvSpPr/>
          <p:nvPr/>
        </p:nvSpPr>
        <p:spPr>
          <a:xfrm>
            <a:off x="3358242" y="1530930"/>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grpSp>
        <p:nvGrpSpPr>
          <p:cNvPr id="208" name="Group 207">
            <a:extLst>
              <a:ext uri="{FF2B5EF4-FFF2-40B4-BE49-F238E27FC236}">
                <a16:creationId xmlns:a16="http://schemas.microsoft.com/office/drawing/2014/main" id="{B7A1EC7A-2269-3E42-9E81-B5C7A7526BC4}"/>
              </a:ext>
            </a:extLst>
          </p:cNvPr>
          <p:cNvGrpSpPr/>
          <p:nvPr/>
        </p:nvGrpSpPr>
        <p:grpSpPr>
          <a:xfrm rot="16200000">
            <a:off x="4254205" y="1353923"/>
            <a:ext cx="654625" cy="753677"/>
            <a:chOff x="3195934" y="4911119"/>
            <a:chExt cx="1056183" cy="753677"/>
          </a:xfrm>
        </p:grpSpPr>
        <p:cxnSp>
          <p:nvCxnSpPr>
            <p:cNvPr id="213" name="Elbow Connector 212">
              <a:extLst>
                <a:ext uri="{FF2B5EF4-FFF2-40B4-BE49-F238E27FC236}">
                  <a16:creationId xmlns:a16="http://schemas.microsoft.com/office/drawing/2014/main" id="{26ADE1EF-0AEC-874D-9F67-2416336BBE8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4" name="Elbow Connector 213">
              <a:extLst>
                <a:ext uri="{FF2B5EF4-FFF2-40B4-BE49-F238E27FC236}">
                  <a16:creationId xmlns:a16="http://schemas.microsoft.com/office/drawing/2014/main" id="{3EFB2FB2-40B5-F94B-8442-34B571167C1B}"/>
                </a:ext>
              </a:extLst>
            </p:cNvPr>
            <p:cNvCxnSpPr>
              <a:cxnSpLocks/>
              <a:endCxn id="217" idx="1"/>
            </p:cNvCxnSpPr>
            <p:nvPr/>
          </p:nvCxnSpPr>
          <p:spPr>
            <a:xfrm rot="5400000">
              <a:off x="3090856" y="5016197"/>
              <a:ext cx="753677" cy="543521"/>
            </a:xfrm>
            <a:prstGeom prst="bentConnector3">
              <a:avLst>
                <a:gd name="adj1" fmla="val 21565"/>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209" name="Straight Connector 208">
            <a:extLst>
              <a:ext uri="{FF2B5EF4-FFF2-40B4-BE49-F238E27FC236}">
                <a16:creationId xmlns:a16="http://schemas.microsoft.com/office/drawing/2014/main" id="{F796F1BF-99FA-3A44-910B-45B1595E2A86}"/>
              </a:ext>
            </a:extLst>
          </p:cNvPr>
          <p:cNvCxnSpPr>
            <a:cxnSpLocks/>
          </p:cNvCxnSpPr>
          <p:nvPr/>
        </p:nvCxnSpPr>
        <p:spPr>
          <a:xfrm>
            <a:off x="4347236" y="1401708"/>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1" name="Rectangle 210">
            <a:extLst>
              <a:ext uri="{FF2B5EF4-FFF2-40B4-BE49-F238E27FC236}">
                <a16:creationId xmlns:a16="http://schemas.microsoft.com/office/drawing/2014/main" id="{F7576F9E-4DD1-064F-87B4-9321E6D7E90A}"/>
              </a:ext>
            </a:extLst>
          </p:cNvPr>
          <p:cNvSpPr/>
          <p:nvPr/>
        </p:nvSpPr>
        <p:spPr>
          <a:xfrm>
            <a:off x="4142293" y="103732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216" name="Rounded Rectangle 215">
            <a:extLst>
              <a:ext uri="{FF2B5EF4-FFF2-40B4-BE49-F238E27FC236}">
                <a16:creationId xmlns:a16="http://schemas.microsoft.com/office/drawing/2014/main" id="{CF43DACB-9410-7940-AC53-C170D22E9888}"/>
              </a:ext>
            </a:extLst>
          </p:cNvPr>
          <p:cNvSpPr/>
          <p:nvPr/>
        </p:nvSpPr>
        <p:spPr>
          <a:xfrm>
            <a:off x="4950162" y="1223649"/>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17" name="Rounded Rectangle 216">
            <a:extLst>
              <a:ext uri="{FF2B5EF4-FFF2-40B4-BE49-F238E27FC236}">
                <a16:creationId xmlns:a16="http://schemas.microsoft.com/office/drawing/2014/main" id="{5E2C267E-6F2E-2D4C-9030-2C0709320ED8}"/>
              </a:ext>
            </a:extLst>
          </p:cNvPr>
          <p:cNvSpPr/>
          <p:nvPr/>
        </p:nvSpPr>
        <p:spPr>
          <a:xfrm>
            <a:off x="4958356" y="1869442"/>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59" name="Rounded Rectangle 258">
            <a:extLst>
              <a:ext uri="{FF2B5EF4-FFF2-40B4-BE49-F238E27FC236}">
                <a16:creationId xmlns:a16="http://schemas.microsoft.com/office/drawing/2014/main" id="{3CBB8A5A-A289-3541-818C-126F17163587}"/>
              </a:ext>
            </a:extLst>
          </p:cNvPr>
          <p:cNvSpPr/>
          <p:nvPr/>
        </p:nvSpPr>
        <p:spPr>
          <a:xfrm>
            <a:off x="3344398" y="2827589"/>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268" name="Rounded Rectangle 267">
            <a:extLst>
              <a:ext uri="{FF2B5EF4-FFF2-40B4-BE49-F238E27FC236}">
                <a16:creationId xmlns:a16="http://schemas.microsoft.com/office/drawing/2014/main" id="{879424EC-FC35-624F-A770-79EF5BD6E4DD}"/>
              </a:ext>
            </a:extLst>
          </p:cNvPr>
          <p:cNvSpPr/>
          <p:nvPr/>
        </p:nvSpPr>
        <p:spPr>
          <a:xfrm>
            <a:off x="4969867" y="2824696"/>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52" name="Rounded Rectangle 51">
            <a:extLst>
              <a:ext uri="{FF2B5EF4-FFF2-40B4-BE49-F238E27FC236}">
                <a16:creationId xmlns:a16="http://schemas.microsoft.com/office/drawing/2014/main" id="{6B2737C7-2FB7-1243-BE8B-8949F1F1A368}"/>
              </a:ext>
            </a:extLst>
          </p:cNvPr>
          <p:cNvSpPr/>
          <p:nvPr/>
        </p:nvSpPr>
        <p:spPr>
          <a:xfrm>
            <a:off x="1684544" y="4922943"/>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53" name="Group 52">
            <a:extLst>
              <a:ext uri="{FF2B5EF4-FFF2-40B4-BE49-F238E27FC236}">
                <a16:creationId xmlns:a16="http://schemas.microsoft.com/office/drawing/2014/main" id="{7EA8A33A-6F4C-784D-8920-97F8E0CC26AB}"/>
              </a:ext>
            </a:extLst>
          </p:cNvPr>
          <p:cNvGrpSpPr/>
          <p:nvPr/>
        </p:nvGrpSpPr>
        <p:grpSpPr>
          <a:xfrm rot="16200000">
            <a:off x="2269482" y="4690182"/>
            <a:ext cx="1353074" cy="856055"/>
            <a:chOff x="3228482" y="4911118"/>
            <a:chExt cx="1023847" cy="639671"/>
          </a:xfrm>
        </p:grpSpPr>
        <p:cxnSp>
          <p:nvCxnSpPr>
            <p:cNvPr id="54" name="Elbow Connector 53">
              <a:extLst>
                <a:ext uri="{FF2B5EF4-FFF2-40B4-BE49-F238E27FC236}">
                  <a16:creationId xmlns:a16="http://schemas.microsoft.com/office/drawing/2014/main" id="{52C7FB9D-E730-8042-811F-C0D5EA260200}"/>
                </a:ext>
              </a:extLst>
            </p:cNvPr>
            <p:cNvCxnSpPr>
              <a:cxnSpLocks/>
              <a:endCxn id="113" idx="1"/>
            </p:cNvCxnSpPr>
            <p:nvPr/>
          </p:nvCxnSpPr>
          <p:spPr>
            <a:xfrm rot="5400000" flipV="1">
              <a:off x="3700780" y="4949796"/>
              <a:ext cx="590225" cy="512873"/>
            </a:xfrm>
            <a:prstGeom prst="bentConnector3">
              <a:avLst>
                <a:gd name="adj1" fmla="val 2829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5" name="Elbow Connector 54">
              <a:extLst>
                <a:ext uri="{FF2B5EF4-FFF2-40B4-BE49-F238E27FC236}">
                  <a16:creationId xmlns:a16="http://schemas.microsoft.com/office/drawing/2014/main" id="{3B345F68-CC7E-5846-B7F5-DB02FC0B60DC}"/>
                </a:ext>
              </a:extLst>
            </p:cNvPr>
            <p:cNvCxnSpPr>
              <a:cxnSpLocks/>
              <a:endCxn id="114" idx="1"/>
            </p:cNvCxnSpPr>
            <p:nvPr/>
          </p:nvCxnSpPr>
          <p:spPr>
            <a:xfrm rot="5400000">
              <a:off x="3164133" y="4975467"/>
              <a:ext cx="639671" cy="510973"/>
            </a:xfrm>
            <a:prstGeom prst="bentConnector3">
              <a:avLst>
                <a:gd name="adj1" fmla="val 2663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13" name="Rounded Rectangle 112">
            <a:extLst>
              <a:ext uri="{FF2B5EF4-FFF2-40B4-BE49-F238E27FC236}">
                <a16:creationId xmlns:a16="http://schemas.microsoft.com/office/drawing/2014/main" id="{4001AD76-8A66-9D4A-8C40-BF4927FE8B79}"/>
              </a:ext>
            </a:extLst>
          </p:cNvPr>
          <p:cNvSpPr/>
          <p:nvPr/>
        </p:nvSpPr>
        <p:spPr>
          <a:xfrm>
            <a:off x="3307875" y="4253043"/>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4" name="Rounded Rectangle 113">
            <a:extLst>
              <a:ext uri="{FF2B5EF4-FFF2-40B4-BE49-F238E27FC236}">
                <a16:creationId xmlns:a16="http://schemas.microsoft.com/office/drawing/2014/main" id="{5CA36008-AA34-A440-96CA-03BBD5B82D69}"/>
              </a:ext>
            </a:extLst>
          </p:cNvPr>
          <p:cNvSpPr/>
          <p:nvPr/>
        </p:nvSpPr>
        <p:spPr>
          <a:xfrm>
            <a:off x="3374049" y="5606115"/>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7" name="Rectangle 116">
            <a:extLst>
              <a:ext uri="{FF2B5EF4-FFF2-40B4-BE49-F238E27FC236}">
                <a16:creationId xmlns:a16="http://schemas.microsoft.com/office/drawing/2014/main" id="{7437E05F-CA10-6B47-B091-5E5E3FEFA89B}"/>
              </a:ext>
            </a:extLst>
          </p:cNvPr>
          <p:cNvSpPr/>
          <p:nvPr/>
        </p:nvSpPr>
        <p:spPr>
          <a:xfrm>
            <a:off x="2488786" y="58042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18" name="Rectangle 117">
            <a:extLst>
              <a:ext uri="{FF2B5EF4-FFF2-40B4-BE49-F238E27FC236}">
                <a16:creationId xmlns:a16="http://schemas.microsoft.com/office/drawing/2014/main" id="{8B8C6938-8194-7540-9900-7C9B71D111B7}"/>
              </a:ext>
            </a:extLst>
          </p:cNvPr>
          <p:cNvSpPr/>
          <p:nvPr/>
        </p:nvSpPr>
        <p:spPr>
          <a:xfrm>
            <a:off x="2146244" y="4064413"/>
            <a:ext cx="12119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Increasing</a:t>
            </a:r>
          </a:p>
        </p:txBody>
      </p:sp>
      <p:sp>
        <p:nvSpPr>
          <p:cNvPr id="133" name="Rounded Rectangle 132">
            <a:extLst>
              <a:ext uri="{FF2B5EF4-FFF2-40B4-BE49-F238E27FC236}">
                <a16:creationId xmlns:a16="http://schemas.microsoft.com/office/drawing/2014/main" id="{4F10B253-58BC-4A4B-83AF-F2BD6DBBF2C4}"/>
              </a:ext>
            </a:extLst>
          </p:cNvPr>
          <p:cNvSpPr/>
          <p:nvPr/>
        </p:nvSpPr>
        <p:spPr>
          <a:xfrm>
            <a:off x="4955043" y="4253043"/>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147" name="Rounded Rectangle 146">
            <a:extLst>
              <a:ext uri="{FF2B5EF4-FFF2-40B4-BE49-F238E27FC236}">
                <a16:creationId xmlns:a16="http://schemas.microsoft.com/office/drawing/2014/main" id="{C241EEFB-8720-6C46-9804-F0D5BBA5213A}"/>
              </a:ext>
            </a:extLst>
          </p:cNvPr>
          <p:cNvSpPr/>
          <p:nvPr/>
        </p:nvSpPr>
        <p:spPr>
          <a:xfrm>
            <a:off x="4959879" y="5606115"/>
            <a:ext cx="854393"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cxnSp>
        <p:nvCxnSpPr>
          <p:cNvPr id="248" name="Elbow Connector 247">
            <a:extLst>
              <a:ext uri="{FF2B5EF4-FFF2-40B4-BE49-F238E27FC236}">
                <a16:creationId xmlns:a16="http://schemas.microsoft.com/office/drawing/2014/main" id="{16BA4EFE-5EAE-D84E-A89F-0B9EC4F2202A}"/>
              </a:ext>
            </a:extLst>
          </p:cNvPr>
          <p:cNvCxnSpPr>
            <a:cxnSpLocks/>
            <a:stCxn id="147" idx="3"/>
            <a:endCxn id="295" idx="1"/>
          </p:cNvCxnSpPr>
          <p:nvPr/>
        </p:nvCxnSpPr>
        <p:spPr>
          <a:xfrm flipV="1">
            <a:off x="5814272" y="5317424"/>
            <a:ext cx="755302" cy="477323"/>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9" name="Elbow Connector 248">
            <a:extLst>
              <a:ext uri="{FF2B5EF4-FFF2-40B4-BE49-F238E27FC236}">
                <a16:creationId xmlns:a16="http://schemas.microsoft.com/office/drawing/2014/main" id="{C1758A04-E348-F240-B67E-AE7482A808F4}"/>
              </a:ext>
            </a:extLst>
          </p:cNvPr>
          <p:cNvCxnSpPr>
            <a:cxnSpLocks/>
            <a:stCxn id="147" idx="3"/>
            <a:endCxn id="291" idx="1"/>
          </p:cNvCxnSpPr>
          <p:nvPr/>
        </p:nvCxnSpPr>
        <p:spPr>
          <a:xfrm>
            <a:off x="5814272" y="5794747"/>
            <a:ext cx="765722" cy="482677"/>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89221D-47B2-0A41-BE80-DF926D4C98C6}"/>
              </a:ext>
            </a:extLst>
          </p:cNvPr>
          <p:cNvCxnSpPr>
            <a:stCxn id="259" idx="3"/>
            <a:endCxn id="268" idx="1"/>
          </p:cNvCxnSpPr>
          <p:nvPr/>
        </p:nvCxnSpPr>
        <p:spPr>
          <a:xfrm flipV="1">
            <a:off x="4178816" y="3013328"/>
            <a:ext cx="791051" cy="2893"/>
          </a:xfrm>
          <a:prstGeom prst="line">
            <a:avLst/>
          </a:prstGeom>
          <a:ln w="57150"/>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2422C35-A2F5-5740-B50E-84460D1B8F6F}"/>
              </a:ext>
            </a:extLst>
          </p:cNvPr>
          <p:cNvCxnSpPr>
            <a:cxnSpLocks/>
            <a:stCxn id="216" idx="3"/>
            <a:endCxn id="292" idx="1"/>
          </p:cNvCxnSpPr>
          <p:nvPr/>
        </p:nvCxnSpPr>
        <p:spPr>
          <a:xfrm flipV="1">
            <a:off x="5784580" y="1412254"/>
            <a:ext cx="806779" cy="2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407D979A-087F-C341-832C-D77F4A3511A7}"/>
              </a:ext>
            </a:extLst>
          </p:cNvPr>
          <p:cNvCxnSpPr>
            <a:cxnSpLocks/>
            <a:stCxn id="217" idx="3"/>
            <a:endCxn id="293" idx="1"/>
          </p:cNvCxnSpPr>
          <p:nvPr/>
        </p:nvCxnSpPr>
        <p:spPr>
          <a:xfrm>
            <a:off x="5792774" y="2058074"/>
            <a:ext cx="798584" cy="21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013821E4-B9A9-1E47-917C-255E2A1FD9E9}"/>
              </a:ext>
            </a:extLst>
          </p:cNvPr>
          <p:cNvCxnSpPr>
            <a:cxnSpLocks/>
            <a:stCxn id="268" idx="3"/>
            <a:endCxn id="294" idx="1"/>
          </p:cNvCxnSpPr>
          <p:nvPr/>
        </p:nvCxnSpPr>
        <p:spPr>
          <a:xfrm>
            <a:off x="5804285" y="3013328"/>
            <a:ext cx="787073" cy="30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8E378C-FCB0-244B-9AEA-8D4A1B1B5FFF}"/>
              </a:ext>
            </a:extLst>
          </p:cNvPr>
          <p:cNvCxnSpPr>
            <a:stCxn id="113" idx="3"/>
            <a:endCxn id="133" idx="1"/>
          </p:cNvCxnSpPr>
          <p:nvPr/>
        </p:nvCxnSpPr>
        <p:spPr>
          <a:xfrm>
            <a:off x="4142293" y="4441675"/>
            <a:ext cx="812750"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C701D3-6D34-964F-9119-04854084FF9F}"/>
              </a:ext>
            </a:extLst>
          </p:cNvPr>
          <p:cNvCxnSpPr>
            <a:stCxn id="114" idx="3"/>
            <a:endCxn id="147" idx="1"/>
          </p:cNvCxnSpPr>
          <p:nvPr/>
        </p:nvCxnSpPr>
        <p:spPr>
          <a:xfrm>
            <a:off x="4208467" y="5794747"/>
            <a:ext cx="751412"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03D1A70E-27D2-1040-97E1-917318921929}"/>
              </a:ext>
            </a:extLst>
          </p:cNvPr>
          <p:cNvCxnSpPr>
            <a:cxnSpLocks/>
            <a:stCxn id="133" idx="3"/>
            <a:endCxn id="27" idx="1"/>
          </p:cNvCxnSpPr>
          <p:nvPr/>
        </p:nvCxnSpPr>
        <p:spPr>
          <a:xfrm flipV="1">
            <a:off x="5789461" y="4441674"/>
            <a:ext cx="806921"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4" name="Rectangle 173">
            <a:extLst>
              <a:ext uri="{FF2B5EF4-FFF2-40B4-BE49-F238E27FC236}">
                <a16:creationId xmlns:a16="http://schemas.microsoft.com/office/drawing/2014/main" id="{BF8756E2-3028-9B44-A547-3A08D98693B1}"/>
              </a:ext>
            </a:extLst>
          </p:cNvPr>
          <p:cNvSpPr/>
          <p:nvPr/>
        </p:nvSpPr>
        <p:spPr>
          <a:xfrm>
            <a:off x="4170049" y="20212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9" name="Rectangle 178">
            <a:extLst>
              <a:ext uri="{FF2B5EF4-FFF2-40B4-BE49-F238E27FC236}">
                <a16:creationId xmlns:a16="http://schemas.microsoft.com/office/drawing/2014/main" id="{49D8A377-DA90-BC43-BF8A-CC8C4E61B4FA}"/>
              </a:ext>
            </a:extLst>
          </p:cNvPr>
          <p:cNvSpPr/>
          <p:nvPr/>
        </p:nvSpPr>
        <p:spPr>
          <a:xfrm>
            <a:off x="4265193" y="2687104"/>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0" name="Rectangle 179">
            <a:extLst>
              <a:ext uri="{FF2B5EF4-FFF2-40B4-BE49-F238E27FC236}">
                <a16:creationId xmlns:a16="http://schemas.microsoft.com/office/drawing/2014/main" id="{06E82DB8-AAF0-1044-83E2-449E804B9963}"/>
              </a:ext>
            </a:extLst>
          </p:cNvPr>
          <p:cNvSpPr/>
          <p:nvPr/>
        </p:nvSpPr>
        <p:spPr>
          <a:xfrm>
            <a:off x="4203821" y="406771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1" name="Rectangle 180">
            <a:extLst>
              <a:ext uri="{FF2B5EF4-FFF2-40B4-BE49-F238E27FC236}">
                <a16:creationId xmlns:a16="http://schemas.microsoft.com/office/drawing/2014/main" id="{A01EC710-2621-0540-B4DE-69958AE75A8E}"/>
              </a:ext>
            </a:extLst>
          </p:cNvPr>
          <p:cNvSpPr/>
          <p:nvPr/>
        </p:nvSpPr>
        <p:spPr>
          <a:xfrm>
            <a:off x="4273142" y="5790118"/>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2" name="Rectangle 181">
            <a:extLst>
              <a:ext uri="{FF2B5EF4-FFF2-40B4-BE49-F238E27FC236}">
                <a16:creationId xmlns:a16="http://schemas.microsoft.com/office/drawing/2014/main" id="{5C9AA83E-6A52-534A-9E67-38E370A5EB6C}"/>
              </a:ext>
            </a:extLst>
          </p:cNvPr>
          <p:cNvSpPr/>
          <p:nvPr/>
        </p:nvSpPr>
        <p:spPr>
          <a:xfrm>
            <a:off x="5913987" y="6272070"/>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84" name="Rectangle 183">
            <a:extLst>
              <a:ext uri="{FF2B5EF4-FFF2-40B4-BE49-F238E27FC236}">
                <a16:creationId xmlns:a16="http://schemas.microsoft.com/office/drawing/2014/main" id="{E257CBB5-FD31-3D43-AB14-3ED9548F07DF}"/>
              </a:ext>
            </a:extLst>
          </p:cNvPr>
          <p:cNvSpPr/>
          <p:nvPr/>
        </p:nvSpPr>
        <p:spPr>
          <a:xfrm>
            <a:off x="5765314" y="10578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5" name="Rectangle 184">
            <a:extLst>
              <a:ext uri="{FF2B5EF4-FFF2-40B4-BE49-F238E27FC236}">
                <a16:creationId xmlns:a16="http://schemas.microsoft.com/office/drawing/2014/main" id="{6B9BFE6A-A959-9549-A635-20339A9B9A74}"/>
              </a:ext>
            </a:extLst>
          </p:cNvPr>
          <p:cNvSpPr/>
          <p:nvPr/>
        </p:nvSpPr>
        <p:spPr>
          <a:xfrm>
            <a:off x="5785639" y="17243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6" name="Rectangle 185">
            <a:extLst>
              <a:ext uri="{FF2B5EF4-FFF2-40B4-BE49-F238E27FC236}">
                <a16:creationId xmlns:a16="http://schemas.microsoft.com/office/drawing/2014/main" id="{E976140D-CF12-7D4B-8FB7-BAF3288B431B}"/>
              </a:ext>
            </a:extLst>
          </p:cNvPr>
          <p:cNvSpPr/>
          <p:nvPr/>
        </p:nvSpPr>
        <p:spPr>
          <a:xfrm>
            <a:off x="5814272" y="26813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7" name="Rectangle 186">
            <a:extLst>
              <a:ext uri="{FF2B5EF4-FFF2-40B4-BE49-F238E27FC236}">
                <a16:creationId xmlns:a16="http://schemas.microsoft.com/office/drawing/2014/main" id="{31CEE361-002E-D243-8A3D-38B9125601E5}"/>
              </a:ext>
            </a:extLst>
          </p:cNvPr>
          <p:cNvSpPr/>
          <p:nvPr/>
        </p:nvSpPr>
        <p:spPr>
          <a:xfrm>
            <a:off x="5814272" y="4050026"/>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8" name="Rectangle 187">
            <a:extLst>
              <a:ext uri="{FF2B5EF4-FFF2-40B4-BE49-F238E27FC236}">
                <a16:creationId xmlns:a16="http://schemas.microsoft.com/office/drawing/2014/main" id="{7E5A93BB-DE85-AA45-9BDB-57CDD69863B4}"/>
              </a:ext>
            </a:extLst>
          </p:cNvPr>
          <p:cNvSpPr/>
          <p:nvPr/>
        </p:nvSpPr>
        <p:spPr>
          <a:xfrm>
            <a:off x="5817590" y="494638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72" name="Rectangle 71">
            <a:extLst>
              <a:ext uri="{FF2B5EF4-FFF2-40B4-BE49-F238E27FC236}">
                <a16:creationId xmlns:a16="http://schemas.microsoft.com/office/drawing/2014/main" id="{BBF1E46F-55BD-6644-AA4D-3A4E8BDFA619}"/>
              </a:ext>
            </a:extLst>
          </p:cNvPr>
          <p:cNvSpPr/>
          <p:nvPr/>
        </p:nvSpPr>
        <p:spPr>
          <a:xfrm>
            <a:off x="5016058" y="6383671"/>
            <a:ext cx="3899341" cy="443692"/>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E29CB9BB-E451-D940-BD9C-E7A53900C843}"/>
              </a:ext>
            </a:extLst>
          </p:cNvPr>
          <p:cNvSpPr/>
          <p:nvPr/>
        </p:nvSpPr>
        <p:spPr>
          <a:xfrm>
            <a:off x="75990" y="695617"/>
            <a:ext cx="9068009" cy="5676608"/>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54A1377A-2721-FA4D-B83D-AEABA5CBB04E}"/>
              </a:ext>
            </a:extLst>
          </p:cNvPr>
          <p:cNvSpPr/>
          <p:nvPr/>
        </p:nvSpPr>
        <p:spPr>
          <a:xfrm>
            <a:off x="6353247" y="695618"/>
            <a:ext cx="2759653" cy="5943600"/>
          </a:xfrm>
          <a:prstGeom prst="roundRect">
            <a:avLst>
              <a:gd name="adj" fmla="val 3593"/>
            </a:avLst>
          </a:prstGeom>
          <a:solidFill>
            <a:schemeClr val="accent6">
              <a:lumMod val="20000"/>
              <a:lumOff val="80000"/>
            </a:schemeClr>
          </a:solid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2" name="Rectangle 291">
            <a:extLst>
              <a:ext uri="{FF2B5EF4-FFF2-40B4-BE49-F238E27FC236}">
                <a16:creationId xmlns:a16="http://schemas.microsoft.com/office/drawing/2014/main" id="{579BF855-92CB-9546-87E6-31F231AF73A2}"/>
              </a:ext>
            </a:extLst>
          </p:cNvPr>
          <p:cNvSpPr/>
          <p:nvPr/>
        </p:nvSpPr>
        <p:spPr>
          <a:xfrm>
            <a:off x="6591359" y="1115074"/>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1a: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Bandwidth</a:t>
            </a:r>
          </a:p>
        </p:txBody>
      </p:sp>
      <p:sp>
        <p:nvSpPr>
          <p:cNvPr id="293" name="Rectangle 292">
            <a:extLst>
              <a:ext uri="{FF2B5EF4-FFF2-40B4-BE49-F238E27FC236}">
                <a16:creationId xmlns:a16="http://schemas.microsoft.com/office/drawing/2014/main" id="{EE807EDB-1517-CC4E-BFE3-D57C54419B5C}"/>
              </a:ext>
            </a:extLst>
          </p:cNvPr>
          <p:cNvSpPr/>
          <p:nvPr/>
        </p:nvSpPr>
        <p:spPr>
          <a:xfrm>
            <a:off x="6591358" y="1763093"/>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Latency</a:t>
            </a:r>
          </a:p>
        </p:txBody>
      </p:sp>
      <p:sp>
        <p:nvSpPr>
          <p:cNvPr id="294" name="Rectangle 293">
            <a:extLst>
              <a:ext uri="{FF2B5EF4-FFF2-40B4-BE49-F238E27FC236}">
                <a16:creationId xmlns:a16="http://schemas.microsoft.com/office/drawing/2014/main" id="{F0B7A44E-A476-AF42-906A-F3CEAB99A9A0}"/>
              </a:ext>
            </a:extLst>
          </p:cNvPr>
          <p:cNvSpPr/>
          <p:nvPr/>
        </p:nvSpPr>
        <p:spPr>
          <a:xfrm>
            <a:off x="6591358" y="2720354"/>
            <a:ext cx="2324041" cy="592009"/>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1c: L1/L2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Capacity</a:t>
            </a:r>
          </a:p>
        </p:txBody>
      </p:sp>
      <p:sp>
        <p:nvSpPr>
          <p:cNvPr id="27" name="Rectangle 26">
            <a:extLst>
              <a:ext uri="{FF2B5EF4-FFF2-40B4-BE49-F238E27FC236}">
                <a16:creationId xmlns:a16="http://schemas.microsoft.com/office/drawing/2014/main" id="{430B3994-32AE-1444-B1F7-B0BCCA531C01}"/>
              </a:ext>
            </a:extLst>
          </p:cNvPr>
          <p:cNvSpPr/>
          <p:nvPr/>
        </p:nvSpPr>
        <p:spPr>
          <a:xfrm>
            <a:off x="6596382" y="4144494"/>
            <a:ext cx="2319017"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2a: L3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Contention</a:t>
            </a:r>
          </a:p>
        </p:txBody>
      </p:sp>
      <p:sp>
        <p:nvSpPr>
          <p:cNvPr id="291" name="Rectangle 290">
            <a:extLst>
              <a:ext uri="{FF2B5EF4-FFF2-40B4-BE49-F238E27FC236}">
                <a16:creationId xmlns:a16="http://schemas.microsoft.com/office/drawing/2014/main" id="{C1E1CE50-4A35-5045-88B1-E3861B82A761}"/>
              </a:ext>
            </a:extLst>
          </p:cNvPr>
          <p:cNvSpPr/>
          <p:nvPr/>
        </p:nvSpPr>
        <p:spPr>
          <a:xfrm>
            <a:off x="6579994" y="5980244"/>
            <a:ext cx="2335405"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2c: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Compute-Bound</a:t>
            </a:r>
          </a:p>
        </p:txBody>
      </p:sp>
      <p:sp>
        <p:nvSpPr>
          <p:cNvPr id="295" name="Rectangle 294">
            <a:extLst>
              <a:ext uri="{FF2B5EF4-FFF2-40B4-BE49-F238E27FC236}">
                <a16:creationId xmlns:a16="http://schemas.microsoft.com/office/drawing/2014/main" id="{529C6FE1-A040-534C-869A-B42C9A528B71}"/>
              </a:ext>
            </a:extLst>
          </p:cNvPr>
          <p:cNvSpPr/>
          <p:nvPr/>
        </p:nvSpPr>
        <p:spPr>
          <a:xfrm>
            <a:off x="6569574" y="5020244"/>
            <a:ext cx="2345826"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L1 Cache Capacity</a:t>
            </a:r>
          </a:p>
        </p:txBody>
      </p:sp>
      <p:sp>
        <p:nvSpPr>
          <p:cNvPr id="65" name="Rectangle 64">
            <a:extLst>
              <a:ext uri="{FF2B5EF4-FFF2-40B4-BE49-F238E27FC236}">
                <a16:creationId xmlns:a16="http://schemas.microsoft.com/office/drawing/2014/main" id="{CD337A0F-219D-9045-9726-E2147F7B4783}"/>
              </a:ext>
            </a:extLst>
          </p:cNvPr>
          <p:cNvSpPr/>
          <p:nvPr/>
        </p:nvSpPr>
        <p:spPr>
          <a:xfrm>
            <a:off x="6057157" y="695617"/>
            <a:ext cx="337066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75000"/>
                  </a:srgbClr>
                </a:solidFill>
                <a:effectLst/>
                <a:uLnTx/>
                <a:uFillTx/>
                <a:latin typeface="Cambria" panose="02040503050406030204" pitchFamily="18" charset="0"/>
                <a:ea typeface="+mn-ea"/>
                <a:cs typeface="+mn-cs"/>
              </a:rPr>
              <a:t>Memory Bottleneck Class</a:t>
            </a:r>
          </a:p>
        </p:txBody>
      </p:sp>
      <p:sp>
        <p:nvSpPr>
          <p:cNvPr id="76" name="Rounded Rectangle 75">
            <a:extLst>
              <a:ext uri="{FF2B5EF4-FFF2-40B4-BE49-F238E27FC236}">
                <a16:creationId xmlns:a16="http://schemas.microsoft.com/office/drawing/2014/main" id="{27063B40-663B-6947-A34B-31F097D89AD9}"/>
              </a:ext>
            </a:extLst>
          </p:cNvPr>
          <p:cNvSpPr/>
          <p:nvPr/>
        </p:nvSpPr>
        <p:spPr>
          <a:xfrm>
            <a:off x="145310" y="2186107"/>
            <a:ext cx="5903567" cy="2485787"/>
          </a:xfrm>
          <a:prstGeom prst="roundRect">
            <a:avLst/>
          </a:prstGeom>
          <a:solidFill>
            <a:schemeClr val="accent1">
              <a:lumMod val="20000"/>
              <a:lumOff val="80000"/>
            </a:schemeClr>
          </a:solidFill>
          <a:ln w="19050">
            <a:solidFill>
              <a:schemeClr val="tx1"/>
            </a:solidFill>
          </a:ln>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Six classes of </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 movement bottlenecks:</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E700"/>
              </a:solidFill>
              <a:effectLst/>
              <a:uLnTx/>
              <a:uFillTx/>
              <a:latin typeface="Cambria" panose="02040503050406030204" pitchFamily="18" charset="0"/>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each class ↔ data movement</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mitigation mechanism </a:t>
            </a:r>
          </a:p>
        </p:txBody>
      </p:sp>
    </p:spTree>
    <p:extLst>
      <p:ext uri="{BB962C8B-B14F-4D97-AF65-F5344CB8AC3E}">
        <p14:creationId xmlns:p14="http://schemas.microsoft.com/office/powerpoint/2010/main" val="136152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p:cTn id="1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6" grpId="0" animBg="1"/>
    </p:bld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623437294"/>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lang="en-US" dirty="0"/>
              <a:t>More on DAMOV Methods &amp; Benchmarks</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4227464823"/>
      </p:ext>
    </p:extLst>
  </p:cSld>
  <p:clrMapOvr>
    <a:masterClrMapping/>
  </p:clrMapOvr>
  <p:transition/>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268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35117740"/>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4454953"/>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Info in This Longer Tutorial…</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83800465"/>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908918445"/>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251520" y="1772816"/>
            <a:ext cx="8428037" cy="822325"/>
          </a:xfrm>
        </p:spPr>
        <p:txBody>
          <a:bodyPr/>
          <a:lstStyle/>
          <a:p>
            <a:pPr algn="ctr" eaLnBrk="1" hangingPunct="1"/>
            <a:r>
              <a:rPr lang="en-US" sz="5000" dirty="0">
                <a:latin typeface="Garamond" charset="0"/>
              </a:rPr>
              <a:t>Concluding Remarks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34490394"/>
      </p:ext>
    </p:extLst>
  </p:cSld>
  <p:clrMapOvr>
    <a:masterClrMapping/>
  </p:clrMapOvr>
  <p:transition/>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35496" y="836712"/>
            <a:ext cx="9289032" cy="5193723"/>
          </a:xfrm>
        </p:spPr>
        <p:txBody>
          <a:bodyPr/>
          <a:lstStyle/>
          <a:p>
            <a:r>
              <a:rPr lang="en-US" dirty="0">
                <a:solidFill>
                  <a:srgbClr val="FF0000"/>
                </a:solidFill>
              </a:rPr>
              <a:t>We must design systems to be </a:t>
            </a:r>
            <a:r>
              <a:rPr lang="en-US" b="1" dirty="0">
                <a:solidFill>
                  <a:srgbClr val="FF0000"/>
                </a:solidFill>
              </a:rPr>
              <a:t>balanced</a:t>
            </a:r>
            <a:r>
              <a:rPr lang="en-US" dirty="0">
                <a:solidFill>
                  <a:srgbClr val="FF0000"/>
                </a:solidFill>
              </a:rPr>
              <a:t>, </a:t>
            </a:r>
            <a:r>
              <a:rPr lang="en-US" b="1" dirty="0">
                <a:solidFill>
                  <a:srgbClr val="FF0000"/>
                </a:solidFill>
              </a:rPr>
              <a:t>high-performance</a:t>
            </a:r>
            <a:r>
              <a:rPr lang="en-US" dirty="0">
                <a:solidFill>
                  <a:srgbClr val="FF0000"/>
                </a:solidFill>
              </a:rPr>
              <a:t>, </a:t>
            </a:r>
            <a:r>
              <a:rPr lang="en-US" b="1" dirty="0">
                <a:solidFill>
                  <a:srgbClr val="FF0000"/>
                </a:solidFill>
              </a:rPr>
              <a:t>energy-efficient</a:t>
            </a:r>
            <a:r>
              <a:rPr lang="en-US" b="1" dirty="0"/>
              <a:t> </a:t>
            </a:r>
            <a:r>
              <a:rPr lang="en-US" dirty="0"/>
              <a:t>(all at the same time) </a:t>
            </a:r>
            <a:r>
              <a:rPr lang="en-US" dirty="0">
                <a:sym typeface="Wingdings" pitchFamily="2" charset="2"/>
              </a:rPr>
              <a:t> intelligent systems</a:t>
            </a:r>
            <a:r>
              <a:rPr lang="en-US" dirty="0"/>
              <a:t> </a:t>
            </a:r>
            <a:endParaRPr lang="en-US" sz="2000" dirty="0">
              <a:solidFill>
                <a:srgbClr val="0000FF"/>
              </a:solidFill>
            </a:endParaRPr>
          </a:p>
          <a:p>
            <a:pPr lvl="1"/>
            <a:r>
              <a:rPr lang="en-US" b="1" dirty="0">
                <a:solidFill>
                  <a:srgbClr val="0000FF"/>
                </a:solidFill>
              </a:rPr>
              <a:t>Data-centric, data-driven, data-aware</a:t>
            </a:r>
          </a:p>
          <a:p>
            <a:endParaRPr lang="en-US" sz="2000" dirty="0">
              <a:solidFill>
                <a:srgbClr val="FF0000"/>
              </a:solidFill>
            </a:endParaRPr>
          </a:p>
          <a:p>
            <a:r>
              <a:rPr lang="en-US" dirty="0">
                <a:solidFill>
                  <a:srgbClr val="FF0000"/>
                </a:solidFill>
              </a:rPr>
              <a:t>Enable computation capability inside and close to memory</a:t>
            </a:r>
          </a:p>
          <a:p>
            <a:endParaRPr lang="en-US" sz="20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b="1" dirty="0">
                <a:solidFill>
                  <a:srgbClr val="2C6123"/>
                </a:solidFill>
              </a:rPr>
              <a:t>…</a:t>
            </a:r>
            <a:endParaRPr lang="en-US" b="1" dirty="0">
              <a:solidFill>
                <a:srgbClr val="2C6123"/>
              </a:solidFill>
            </a:endParaRPr>
          </a:p>
          <a:p>
            <a:pPr lvl="1"/>
            <a:endParaRPr lang="en-US" sz="2000" dirty="0"/>
          </a:p>
          <a:p>
            <a:r>
              <a:rPr lang="en-US" dirty="0">
                <a:solidFill>
                  <a:srgbClr val="0000FF"/>
                </a:solidFill>
              </a:rPr>
              <a:t>Future of </a:t>
            </a:r>
            <a:r>
              <a:rPr lang="en-US" b="1" dirty="0">
                <a:solidFill>
                  <a:srgbClr val="0000FF"/>
                </a:solidFill>
              </a:rPr>
              <a:t>truly memory-centric computing </a:t>
            </a:r>
            <a:r>
              <a:rPr lang="en-US" dirty="0">
                <a:solidFill>
                  <a:srgbClr val="0000FF"/>
                </a:solidFill>
              </a:rPr>
              <a:t>is bright</a:t>
            </a:r>
          </a:p>
          <a:p>
            <a:pPr lvl="1"/>
            <a:r>
              <a:rPr lang="en-US" dirty="0">
                <a:solidFill>
                  <a:srgbClr val="0000FF"/>
                </a:solidFill>
              </a:rPr>
              <a:t>We need to do research &amp; design across the computing stack</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09187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80505232"/>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545683423"/>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74088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system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Better (cross-layer) communication, better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5887998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827649006"/>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4008595"/>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12549338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281</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r>
              <a:rPr lang="en-US" dirty="0">
                <a:solidFill>
                  <a:srgbClr val="7030A0"/>
                </a:solidFill>
                <a:hlinkClick r:id="rId6">
                  <a:extLst>
                    <a:ext uri="{A12FA001-AC4F-418D-AE19-62706E023703}">
                      <ahyp:hlinkClr xmlns:ahyp="http://schemas.microsoft.com/office/drawing/2018/hyperlinkcolor" val="tx"/>
                    </a:ext>
                  </a:extLst>
                </a:hlinkClick>
              </a:rPr>
              <a:t>https://safari.ethz.ch/safari-newsletter-january-2021/</a:t>
            </a:r>
            <a:r>
              <a:rPr lang="en-US" dirty="0">
                <a:solidFill>
                  <a:srgbClr val="7030A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34647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331087348"/>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283</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801506453"/>
      </p:ext>
    </p:extLst>
  </p:cSld>
  <p:clrMapOvr>
    <a:masterClrMapping/>
  </p:clrMapOvr>
  <p:transition/>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284</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8172252E-5EA9-6EEB-F83B-86693AF9D6EA}"/>
              </a:ext>
            </a:extLst>
          </p:cNvPr>
          <p:cNvPicPr>
            <a:picLocks noChangeAspect="1"/>
          </p:cNvPicPr>
          <p:nvPr/>
        </p:nvPicPr>
        <p:blipFill>
          <a:blip r:embed="rId3"/>
          <a:stretch>
            <a:fillRect/>
          </a:stretch>
        </p:blipFill>
        <p:spPr>
          <a:xfrm>
            <a:off x="611560" y="908720"/>
            <a:ext cx="7740352" cy="5516420"/>
          </a:xfrm>
          <a:prstGeom prst="rect">
            <a:avLst/>
          </a:prstGeom>
        </p:spPr>
      </p:pic>
      <p:pic>
        <p:nvPicPr>
          <p:cNvPr id="5" name="Picture 4">
            <a:extLst>
              <a:ext uri="{FF2B5EF4-FFF2-40B4-BE49-F238E27FC236}">
                <a16:creationId xmlns:a16="http://schemas.microsoft.com/office/drawing/2014/main" id="{FA08A046-6156-265A-814C-67905B2F76B1}"/>
              </a:ext>
            </a:extLst>
          </p:cNvPr>
          <p:cNvPicPr>
            <a:picLocks noChangeAspect="1"/>
          </p:cNvPicPr>
          <p:nvPr/>
        </p:nvPicPr>
        <p:blipFill>
          <a:blip r:embed="rId4"/>
          <a:stretch>
            <a:fillRect/>
          </a:stretch>
        </p:blipFill>
        <p:spPr>
          <a:xfrm>
            <a:off x="640940" y="836712"/>
            <a:ext cx="7710972" cy="5654098"/>
          </a:xfrm>
          <a:prstGeom prst="rect">
            <a:avLst/>
          </a:prstGeom>
        </p:spPr>
      </p:pic>
    </p:spTree>
    <p:extLst>
      <p:ext uri="{BB962C8B-B14F-4D97-AF65-F5344CB8AC3E}">
        <p14:creationId xmlns:p14="http://schemas.microsoft.com/office/powerpoint/2010/main" val="189193249"/>
      </p:ext>
    </p:extLst>
  </p:cSld>
  <p:clrMapOvr>
    <a:masterClrMapping/>
  </p:clrMapOvr>
  <p:transition/>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243-1CAD-2A7E-62EB-0FB2914C1F88}"/>
              </a:ext>
            </a:extLst>
          </p:cNvPr>
          <p:cNvSpPr>
            <a:spLocks noGrp="1"/>
          </p:cNvSpPr>
          <p:nvPr>
            <p:ph type="title"/>
          </p:nvPr>
        </p:nvSpPr>
        <p:spPr/>
        <p:txBody>
          <a:bodyPr/>
          <a:lstStyle/>
          <a:p>
            <a:r>
              <a:rPr lang="en-US" dirty="0"/>
              <a:t>Special Research Sessions &amp; Courses</a:t>
            </a:r>
          </a:p>
        </p:txBody>
      </p:sp>
      <p:sp>
        <p:nvSpPr>
          <p:cNvPr id="3" name="Content Placeholder 2">
            <a:extLst>
              <a:ext uri="{FF2B5EF4-FFF2-40B4-BE49-F238E27FC236}">
                <a16:creationId xmlns:a16="http://schemas.microsoft.com/office/drawing/2014/main" id="{BC2C9FA4-AC79-315D-C96F-D650BA037556}"/>
              </a:ext>
            </a:extLst>
          </p:cNvPr>
          <p:cNvSpPr>
            <a:spLocks noGrp="1"/>
          </p:cNvSpPr>
          <p:nvPr>
            <p:ph idx="1"/>
          </p:nvPr>
        </p:nvSpPr>
        <p:spPr>
          <a:xfrm>
            <a:off x="228600" y="1052736"/>
            <a:ext cx="8610600" cy="4948808"/>
          </a:xfrm>
        </p:spPr>
        <p:txBody>
          <a:bodyPr/>
          <a:lstStyle/>
          <a:p>
            <a:r>
              <a:rPr lang="en-US" dirty="0">
                <a:solidFill>
                  <a:srgbClr val="0000FF"/>
                </a:solidFill>
              </a:rPr>
              <a:t>Special Session at ISVLSI 2022: 9 cutting-edge talks</a:t>
            </a:r>
          </a:p>
        </p:txBody>
      </p:sp>
      <p:sp>
        <p:nvSpPr>
          <p:cNvPr id="4" name="Slide Number Placeholder 3">
            <a:extLst>
              <a:ext uri="{FF2B5EF4-FFF2-40B4-BE49-F238E27FC236}">
                <a16:creationId xmlns:a16="http://schemas.microsoft.com/office/drawing/2014/main" id="{F2E091C3-E327-1914-9FC9-05618963265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B6B0EC3-D65E-13D3-B6B0-8A11DE70F95D}"/>
              </a:ext>
            </a:extLst>
          </p:cNvPr>
          <p:cNvPicPr>
            <a:picLocks noChangeAspect="1"/>
          </p:cNvPicPr>
          <p:nvPr/>
        </p:nvPicPr>
        <p:blipFill>
          <a:blip r:embed="rId2"/>
          <a:stretch>
            <a:fillRect/>
          </a:stretch>
        </p:blipFill>
        <p:spPr>
          <a:xfrm>
            <a:off x="1187624" y="1572833"/>
            <a:ext cx="7038528" cy="4837269"/>
          </a:xfrm>
          <a:prstGeom prst="rect">
            <a:avLst/>
          </a:prstGeom>
        </p:spPr>
      </p:pic>
      <p:sp>
        <p:nvSpPr>
          <p:cNvPr id="6" name="TextBox 5">
            <a:extLst>
              <a:ext uri="{FF2B5EF4-FFF2-40B4-BE49-F238E27FC236}">
                <a16:creationId xmlns:a16="http://schemas.microsoft.com/office/drawing/2014/main" id="{45C9899B-0C6B-9012-9C33-24CC4B7C8C97}"/>
              </a:ext>
            </a:extLst>
          </p:cNvPr>
          <p:cNvSpPr txBox="1"/>
          <p:nvPr/>
        </p:nvSpPr>
        <p:spPr>
          <a:xfrm>
            <a:off x="1691680" y="6467530"/>
            <a:ext cx="62744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https://www.youtube.com/watch?v=qeukNs5XI3g</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578719942"/>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(Fall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84584" y="908720"/>
            <a:ext cx="4775448" cy="533968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r>
              <a:rPr lang="en-US" sz="1600" b="1" dirty="0">
                <a:solidFill>
                  <a:srgbClr val="0432FF"/>
                </a:solidFill>
                <a:hlinkClick r:id="rId3">
                  <a:extLst>
                    <a:ext uri="{A12FA001-AC4F-418D-AE19-62706E023703}">
                      <ahyp:hlinkClr xmlns:ahyp="http://schemas.microsoft.com/office/drawing/2018/hyperlinkcolor" val="tx"/>
                    </a:ext>
                  </a:extLst>
                </a:hlinkClick>
              </a:rPr>
              <a:t>Fall 2020 Edition: </a:t>
            </a:r>
            <a:endParaRPr lang="en-US" sz="1600" b="1" dirty="0">
              <a:solidFill>
                <a:srgbClr val="0432FF"/>
              </a:solidFill>
              <a:hlinkClick r:id="rId2">
                <a:extLst>
                  <a:ext uri="{A12FA001-AC4F-418D-AE19-62706E023703}">
                    <ahyp:hlinkClr xmlns:ahyp="http://schemas.microsoft.com/office/drawing/2018/hyperlinkcolor" val="tx"/>
                  </a:ext>
                </a:extLst>
              </a:hlinkClick>
            </a:endParaRP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https://safari.ethz.ch/architecture/fall2020/doku.php?id=schedule</a:t>
            </a:r>
            <a:r>
              <a:rPr lang="en-US" sz="1400" dirty="0">
                <a:solidFill>
                  <a:srgbClr val="0432FF"/>
                </a:solidFill>
              </a:rPr>
              <a:t> </a:t>
            </a:r>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 (2021):</a:t>
            </a:r>
          </a:p>
          <a:p>
            <a:pPr lvl="1"/>
            <a:r>
              <a:rPr lang="en-US" sz="1400"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r>
              <a:rPr lang="en-US" sz="1600" b="1" dirty="0">
                <a:solidFill>
                  <a:srgbClr val="0432FF"/>
                </a:solidFill>
                <a:hlinkClick r:id="rId5">
                  <a:extLst>
                    <a:ext uri="{A12FA001-AC4F-418D-AE19-62706E023703}">
                      <ahyp:hlinkClr xmlns:ahyp="http://schemas.microsoft.com/office/drawing/2018/hyperlinkcolor" val="tx"/>
                    </a:ext>
                  </a:extLst>
                </a:hlinkClick>
              </a:rPr>
              <a:t>Youtube Livestream (2020):</a:t>
            </a:r>
            <a:endParaRPr lang="en-US" sz="1600" b="1" dirty="0">
              <a:solidFill>
                <a:srgbClr val="0432FF"/>
              </a:solidFill>
              <a:hlinkClick r:id="rId4">
                <a:extLst>
                  <a:ext uri="{A12FA001-AC4F-418D-AE19-62706E023703}">
                    <ahyp:hlinkClr xmlns:ahyp="http://schemas.microsoft.com/office/drawing/2018/hyperlinkcolor" val="tx"/>
                  </a:ext>
                </a:extLst>
              </a:hlinkClick>
            </a:endParaRPr>
          </a:p>
          <a:p>
            <a:pPr lvl="1"/>
            <a:r>
              <a:rPr lang="en-US" sz="1400" dirty="0">
                <a:solidFill>
                  <a:srgbClr val="0432FF"/>
                </a:solidFill>
                <a:hlinkClick r:id="rId5">
                  <a:extLst>
                    <a:ext uri="{A12FA001-AC4F-418D-AE19-62706E023703}">
                      <ahyp:hlinkClr xmlns:ahyp="http://schemas.microsoft.com/office/drawing/2018/hyperlinkcolor" val="tx"/>
                    </a:ext>
                  </a:extLst>
                </a:hlinkClick>
              </a:rPr>
              <a:t>https://www.youtube.com/watch?v=c3mPdZA-Fmc&amp;list=PL5Q2soXY2Zi9xidyIgBxUz7xRPS-wisBN</a:t>
            </a:r>
            <a:r>
              <a:rPr lang="en-US" sz="1400" dirty="0">
                <a:solidFill>
                  <a:srgbClr val="0432FF"/>
                </a:solidFill>
              </a:rPr>
              <a:t> </a:t>
            </a:r>
          </a:p>
          <a:p>
            <a:pPr lvl="1"/>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6"/>
          <a:stretch>
            <a:fillRect/>
          </a:stretch>
        </p:blipFill>
        <p:spPr>
          <a:xfrm>
            <a:off x="4932040" y="0"/>
            <a:ext cx="4074863" cy="6858000"/>
          </a:xfrm>
          <a:prstGeom prst="rect">
            <a:avLst/>
          </a:prstGeom>
        </p:spPr>
      </p:pic>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9563899"/>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31CD0E-9359-8083-4B29-92046A4B1D70}"/>
              </a:ext>
            </a:extLst>
          </p:cNvPr>
          <p:cNvPicPr>
            <a:picLocks noChangeAspect="1"/>
          </p:cNvPicPr>
          <p:nvPr/>
        </p:nvPicPr>
        <p:blipFill>
          <a:blip r:embed="rId2"/>
          <a:stretch>
            <a:fillRect/>
          </a:stretch>
        </p:blipFill>
        <p:spPr>
          <a:xfrm>
            <a:off x="4666189" y="0"/>
            <a:ext cx="4730347" cy="6700838"/>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DDCA (Spring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856456"/>
            <a:ext cx="4845485"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https://safari.ethz.ch/digitaltechnik/spring2022/doku.php?id=schedule</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Spring 2021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https://safari.ethz.ch/digitaltechnik/spring2021/doku.php?id=schedule</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https://www.youtube.com/watch?v=cpXdE3HwvK0&amp;list=PL5Q2soXY2Zi97Ya5DEUpMpO2bbAoaG7c6</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2021):</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https://www.youtube.com/watch?v=LbC0EZY8yw4&amp;list=PL5Q2soXY2Zi_uej3aY39YB5pfW4SJ7LlN</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2</a:t>
            </a:r>
            <a:r>
              <a:rPr kumimoji="0" lang="en-US" sz="1400" b="0" i="0" u="none" strike="noStrike" kern="0" cap="none" spc="0" normalizeH="0" baseline="30000" noProof="0" dirty="0">
                <a:ln>
                  <a:noFill/>
                </a:ln>
                <a:solidFill>
                  <a:srgbClr val="000000"/>
                </a:solidFill>
                <a:effectLst/>
                <a:uLnTx/>
                <a:uFillTx/>
                <a:latin typeface="Tahoma"/>
                <a:ea typeface="+mn-ea"/>
                <a:cs typeface="+mn-cs"/>
              </a:rPr>
              <a:t>nd</a:t>
            </a:r>
            <a:r>
              <a:rPr kumimoji="0" lang="en-US" sz="1400" b="0" i="0" u="none" strike="noStrike" kern="0" cap="none" spc="0" normalizeH="0" baseline="0" noProof="0" dirty="0">
                <a:ln>
                  <a:noFill/>
                </a:ln>
                <a:solidFill>
                  <a:srgbClr val="000000"/>
                </a:solidFill>
                <a:effectLst/>
                <a:uLnTx/>
                <a:uFillTx/>
                <a:latin typeface="Tahoma"/>
                <a:ea typeface="+mn-ea"/>
                <a:cs typeface="+mn-cs"/>
              </a:rPr>
              <a:t> semester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Rigorous introduction into “How Computers Work”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Digital Design/Logic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Computer Architecture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10 FPGA Lab Assignments</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835231782"/>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97299329"/>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Genomics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rPr>
              <a:t>Spring 2022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2"/>
              </a:rPr>
              <a:t>https://safari.ethz.ch/projects_and_seminars/spring2022/doku.php?id=bioinformatics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https://www.youtube.com/watch?v=DEL_5A_Y3TI&amp;list=PL5Q2soXY2Zi8NrPDgOR1yRU_Cxxjw-u18</a:t>
            </a:r>
            <a:r>
              <a:rPr lang="en-US" sz="1400" dirty="0">
                <a:solidFill>
                  <a:srgbClr val="0432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EF9421B9-1559-06A9-963C-137F113AE1DA}"/>
              </a:ext>
            </a:extLst>
          </p:cNvPr>
          <p:cNvPicPr>
            <a:picLocks noChangeAspect="1"/>
          </p:cNvPicPr>
          <p:nvPr/>
        </p:nvPicPr>
        <p:blipFill>
          <a:blip r:embed="rId6"/>
          <a:stretch>
            <a:fillRect/>
          </a:stretch>
        </p:blipFill>
        <p:spPr>
          <a:xfrm>
            <a:off x="5652120" y="0"/>
            <a:ext cx="4171612" cy="6858000"/>
          </a:xfrm>
          <a:prstGeom prst="rect">
            <a:avLst/>
          </a:prstGeom>
        </p:spPr>
      </p:pic>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46917157"/>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Hetero. Systems (Spring’22)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000FF"/>
                </a:solidFill>
                <a:hlinkClick r:id="rId2">
                  <a:extLst>
                    <a:ext uri="{A12FA001-AC4F-418D-AE19-62706E023703}">
                      <ahyp:hlinkClr xmlns:ahyp="http://schemas.microsoft.com/office/drawing/2018/hyperlinkcolor" val="tx"/>
                    </a:ext>
                  </a:extLst>
                </a:hlinkClick>
              </a:rPr>
              <a:t>Spring 2022 Edition: </a:t>
            </a:r>
            <a:endParaRPr lang="en-US" sz="1600" b="1" dirty="0">
              <a:solidFill>
                <a:srgbClr val="0000FF"/>
              </a:solidFill>
              <a:hlinkClick r:id="rId3">
                <a:extLst>
                  <a:ext uri="{A12FA001-AC4F-418D-AE19-62706E023703}">
                    <ahyp:hlinkClr xmlns:ahyp="http://schemas.microsoft.com/office/drawing/2018/hyperlinkcolor" val="tx"/>
                  </a:ext>
                </a:extLst>
              </a:hlinkClick>
            </a:endParaRPr>
          </a:p>
          <a:p>
            <a:pPr lvl="1"/>
            <a:r>
              <a:rPr lang="en-US" sz="1400" dirty="0">
                <a:solidFill>
                  <a:srgbClr val="0000FF"/>
                </a:solidFill>
                <a:hlinkClick r:id="rId2">
                  <a:extLst>
                    <a:ext uri="{A12FA001-AC4F-418D-AE19-62706E023703}">
                      <ahyp:hlinkClr xmlns:ahyp="http://schemas.microsoft.com/office/drawing/2018/hyperlinkcolor" val="tx"/>
                    </a:ext>
                  </a:extLst>
                </a:hlinkClick>
              </a:rPr>
              <a:t>https://safari.ethz.ch/projects_and_seminars/spring2022/doku.php?id=heterogeneous_systems</a:t>
            </a:r>
            <a:r>
              <a:rPr lang="en-US" sz="1400" dirty="0">
                <a:solidFill>
                  <a:srgbClr val="0000FF"/>
                </a:solidFill>
              </a:rPr>
              <a:t> </a:t>
            </a:r>
          </a:p>
          <a:p>
            <a:pPr lvl="1"/>
            <a:endParaRPr lang="en-US" sz="1600" dirty="0">
              <a:solidFill>
                <a:srgbClr val="0432FF"/>
              </a:solidFill>
            </a:endParaRPr>
          </a:p>
          <a:p>
            <a:r>
              <a:rPr lang="en-US" sz="1600" b="1" dirty="0">
                <a:solidFill>
                  <a:srgbClr val="0000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000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https://www.youtube.com/watch?v=oFO5fTrgFIY&amp;list=PL5Q2soXY2Zi9XrgXR38IM_FTjmY6h7Gzm</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GPU and Parallelism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0756705C-65E8-9410-750D-09178D45AC8F}"/>
              </a:ext>
            </a:extLst>
          </p:cNvPr>
          <p:cNvPicPr>
            <a:picLocks noChangeAspect="1"/>
          </p:cNvPicPr>
          <p:nvPr/>
        </p:nvPicPr>
        <p:blipFill>
          <a:blip r:embed="rId6"/>
          <a:stretch>
            <a:fillRect/>
          </a:stretch>
        </p:blipFill>
        <p:spPr>
          <a:xfrm>
            <a:off x="5850637" y="0"/>
            <a:ext cx="3257867" cy="6858000"/>
          </a:xfrm>
          <a:prstGeom prst="rect">
            <a:avLst/>
          </a:prstGeom>
        </p:spPr>
      </p:pic>
      <p:sp>
        <p:nvSpPr>
          <p:cNvPr id="5" name="TextBox 4">
            <a:extLst>
              <a:ext uri="{FF2B5EF4-FFF2-40B4-BE49-F238E27FC236}">
                <a16:creationId xmlns:a16="http://schemas.microsoft.com/office/drawing/2014/main" id="{C58C55F7-E11C-0D22-4E40-AB5782CE2134}"/>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117428514"/>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HW/SW Co-Design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2022 Edition: </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https://safari.ethz.ch/projects_and_seminars/spring2022/doku.php?id=hw_sw_codesign</a:t>
            </a:r>
            <a:endParaRPr lang="en-US" sz="1400" dirty="0">
              <a:solidFill>
                <a:srgbClr val="0432FF"/>
              </a:solidFill>
            </a:endParaRP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6">
                  <a:extLst>
                    <a:ext uri="{A12FA001-AC4F-418D-AE19-62706E023703}">
                      <ahyp:hlinkClr xmlns:ahyp="http://schemas.microsoft.com/office/drawing/2018/hyperlinkcolor" val="tx"/>
                    </a:ext>
                  </a:extLst>
                </a:hlinkClick>
              </a:rPr>
              <a:t>https://youtube.com/playlist?list=PL5Q2soXY2Zi8nH7un3ghD2nutKWWDk-NK</a:t>
            </a:r>
            <a:endParaRPr lang="en-US" sz="14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HW/SW co-design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07929472-62AD-AB4E-A75A-BE2AA054DBA5}"/>
              </a:ext>
            </a:extLst>
          </p:cNvPr>
          <p:cNvPicPr>
            <a:picLocks noChangeAspect="1"/>
          </p:cNvPicPr>
          <p:nvPr/>
        </p:nvPicPr>
        <p:blipFill>
          <a:blip r:embed="rId7"/>
          <a:stretch>
            <a:fillRect/>
          </a:stretch>
        </p:blipFill>
        <p:spPr>
          <a:xfrm>
            <a:off x="5580512" y="908720"/>
            <a:ext cx="3600000" cy="2205344"/>
          </a:xfrm>
          <a:prstGeom prst="rect">
            <a:avLst/>
          </a:prstGeom>
        </p:spPr>
      </p:pic>
      <p:pic>
        <p:nvPicPr>
          <p:cNvPr id="6" name="Picture 5">
            <a:extLst>
              <a:ext uri="{FF2B5EF4-FFF2-40B4-BE49-F238E27FC236}">
                <a16:creationId xmlns:a16="http://schemas.microsoft.com/office/drawing/2014/main" id="{CD8CB39F-DC1B-2F4D-8F50-25FE46B07DFB}"/>
              </a:ext>
            </a:extLst>
          </p:cNvPr>
          <p:cNvPicPr>
            <a:picLocks noChangeAspect="1"/>
          </p:cNvPicPr>
          <p:nvPr/>
        </p:nvPicPr>
        <p:blipFill>
          <a:blip r:embed="rId8"/>
          <a:stretch>
            <a:fillRect/>
          </a:stretch>
        </p:blipFill>
        <p:spPr>
          <a:xfrm>
            <a:off x="5580512" y="3097214"/>
            <a:ext cx="3600000" cy="3572146"/>
          </a:xfrm>
          <a:prstGeom prst="rect">
            <a:avLst/>
          </a:prstGeom>
        </p:spPr>
      </p:pic>
      <p:sp>
        <p:nvSpPr>
          <p:cNvPr id="7" name="TextBox 6">
            <a:extLst>
              <a:ext uri="{FF2B5EF4-FFF2-40B4-BE49-F238E27FC236}">
                <a16:creationId xmlns:a16="http://schemas.microsoft.com/office/drawing/2014/main" id="{CB1F9325-D79B-2B3F-89EA-3482C94BC926}"/>
              </a:ext>
            </a:extLst>
          </p:cNvPr>
          <p:cNvSpPr txBox="1"/>
          <p:nvPr/>
        </p:nvSpPr>
        <p:spPr>
          <a:xfrm>
            <a:off x="35496"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63425004"/>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Solid-State Drives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https://safari.ethz.ch/projects_and_seminars/spring2022/doku.php?id=modern_ssds</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https://www.youtube.com/watch?v=_q4rm71DsY4&amp;list=PL5Q2soXY2Zi8vabcse1kL22DEcgMl2RAq</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SSD Basics and Advanced Topics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7" name="Picture 6">
            <a:extLst>
              <a:ext uri="{FF2B5EF4-FFF2-40B4-BE49-F238E27FC236}">
                <a16:creationId xmlns:a16="http://schemas.microsoft.com/office/drawing/2014/main" id="{3046AD48-5FCD-3C98-E8A2-A00B51668526}"/>
              </a:ext>
            </a:extLst>
          </p:cNvPr>
          <p:cNvPicPr>
            <a:picLocks noChangeAspect="1"/>
          </p:cNvPicPr>
          <p:nvPr/>
        </p:nvPicPr>
        <p:blipFill>
          <a:blip r:embed="rId6"/>
          <a:stretch>
            <a:fillRect/>
          </a:stretch>
        </p:blipFill>
        <p:spPr>
          <a:xfrm>
            <a:off x="5292789" y="980729"/>
            <a:ext cx="3873281" cy="2654416"/>
          </a:xfrm>
          <a:prstGeom prst="rect">
            <a:avLst/>
          </a:prstGeom>
        </p:spPr>
      </p:pic>
      <p:pic>
        <p:nvPicPr>
          <p:cNvPr id="8" name="Picture 7">
            <a:extLst>
              <a:ext uri="{FF2B5EF4-FFF2-40B4-BE49-F238E27FC236}">
                <a16:creationId xmlns:a16="http://schemas.microsoft.com/office/drawing/2014/main" id="{51EEFCF4-8E7C-ACAA-6D85-CB72A2373879}"/>
              </a:ext>
            </a:extLst>
          </p:cNvPr>
          <p:cNvPicPr>
            <a:picLocks noChangeAspect="1"/>
          </p:cNvPicPr>
          <p:nvPr/>
        </p:nvPicPr>
        <p:blipFill>
          <a:blip r:embed="rId7"/>
          <a:stretch>
            <a:fillRect/>
          </a:stretch>
        </p:blipFill>
        <p:spPr>
          <a:xfrm>
            <a:off x="5307232" y="3798920"/>
            <a:ext cx="3873280" cy="2654416"/>
          </a:xfrm>
          <a:prstGeom prst="rect">
            <a:avLst/>
          </a:prstGeom>
        </p:spPr>
      </p:pic>
      <p:sp>
        <p:nvSpPr>
          <p:cNvPr id="5" name="TextBox 4">
            <a:extLst>
              <a:ext uri="{FF2B5EF4-FFF2-40B4-BE49-F238E27FC236}">
                <a16:creationId xmlns:a16="http://schemas.microsoft.com/office/drawing/2014/main" id="{05BB5E9E-C7AC-65BB-F631-E898B42183BD}"/>
              </a:ext>
            </a:extLst>
          </p:cNvPr>
          <p:cNvSpPr txBox="1"/>
          <p:nvPr/>
        </p:nvSpPr>
        <p:spPr>
          <a:xfrm>
            <a:off x="176382" y="5949280"/>
            <a:ext cx="5078634" cy="61555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https://www.youtube.com/onurmutlulectures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10726724"/>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stretch>
            <a:fillRect/>
          </a:stretch>
        </p:blipFill>
        <p:spPr>
          <a:xfrm>
            <a:off x="4855152" y="970868"/>
            <a:ext cx="4325360" cy="5626484"/>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243408"/>
            <a:ext cx="8967618" cy="871476"/>
          </a:xfrm>
        </p:spPr>
        <p:txBody>
          <a:bodyPr/>
          <a:lstStyle/>
          <a:p>
            <a:br>
              <a:rPr lang="en-US" sz="2800" b="1" dirty="0"/>
            </a:br>
            <a:r>
              <a:rPr lang="en-US" sz="3200" b="1" dirty="0"/>
              <a:t>RowHammer &amp; DRAM Exploration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https://www.youtube.com/watch?v=r5QxuoJWttg&amp;list=PL5Q2soXY2Zi_1trfCckr6PTN8WR72icUO</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DRAM organization &amp; operation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FPGA-based infrastructure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Verilog &amp; 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249155112"/>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29177" y="945524"/>
            <a:ext cx="4544964" cy="5723836"/>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188640"/>
            <a:ext cx="8967618" cy="871476"/>
          </a:xfrm>
        </p:spPr>
        <p:txBody>
          <a:bodyPr/>
          <a:lstStyle/>
          <a:p>
            <a:r>
              <a:rPr lang="en-US" sz="3000" b="1" dirty="0"/>
              <a:t>Exploration of Emerging Memory Systems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https://www.youtube.com/watch?v=aM-llXRQd3s&amp;list=PL5Q2soXY2Zi_TlmLGw_Z8hBo2925ZApqV</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9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memory system simulation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a:t>
            </a:r>
            <a:r>
              <a:rPr kumimoji="0" lang="en-US" sz="1400" b="0" i="0" u="none" strike="noStrike" kern="0" cap="none" spc="0" normalizeH="0" baseline="0" noProof="0" dirty="0" err="1">
                <a:ln>
                  <a:noFill/>
                </a:ln>
                <a:solidFill>
                  <a:srgbClr val="000000"/>
                </a:solidFill>
                <a:effectLst/>
                <a:uLnTx/>
                <a:uFillTx/>
                <a:latin typeface="Tahoma"/>
                <a:ea typeface="+mn-ea"/>
                <a:cs typeface="+mn-cs"/>
              </a:rPr>
              <a:t>Ramulator</a:t>
            </a:r>
            <a:r>
              <a:rPr kumimoji="0" lang="en-US" sz="1400" b="0" i="0" u="none" strike="noStrike" kern="0" cap="none" spc="0" normalizeH="0" baseline="0" noProof="0" dirty="0">
                <a:ln>
                  <a:noFill/>
                </a:ln>
                <a:solidFill>
                  <a:srgbClr val="000000"/>
                </a:solidFill>
                <a:effectLst/>
                <a:uLnTx/>
                <a:uFillTx/>
                <a:latin typeface="Tahoma"/>
                <a:ea typeface="+mn-ea"/>
                <a:cs typeface="+mn-cs"/>
              </a:rPr>
              <a:t>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990113195"/>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24 October 2022</a:t>
            </a:r>
          </a:p>
          <a:p>
            <a:r>
              <a:rPr lang="en-US" sz="2200" dirty="0" err="1"/>
              <a:t>Sonova</a:t>
            </a:r>
            <a:r>
              <a:rPr lang="en-US" sz="2200" dirty="0"/>
              <a:t> Internal Workshop</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1294016504"/>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4136023"/>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239266077"/>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3363408711"/>
      </p:ext>
    </p:extLst>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 Desirables</a:t>
            </a:r>
          </a:p>
        </p:txBody>
      </p:sp>
      <p:sp>
        <p:nvSpPr>
          <p:cNvPr id="3" name="Content Placeholder 2"/>
          <p:cNvSpPr>
            <a:spLocks noGrp="1"/>
          </p:cNvSpPr>
          <p:nvPr>
            <p:ph idx="1"/>
          </p:nvPr>
        </p:nvSpPr>
        <p:spPr>
          <a:xfrm>
            <a:off x="228600" y="836712"/>
            <a:ext cx="8915400" cy="5195138"/>
          </a:xfrm>
        </p:spPr>
        <p:txBody>
          <a:bodyPr/>
          <a:lstStyle/>
          <a:p>
            <a:r>
              <a:rPr lang="en-US" dirty="0">
                <a:solidFill>
                  <a:srgbClr val="0000FF"/>
                </a:solidFill>
              </a:rPr>
              <a:t>Self-managing, independent components</a:t>
            </a:r>
          </a:p>
          <a:p>
            <a:endParaRPr lang="en-US" dirty="0">
              <a:solidFill>
                <a:srgbClr val="0000FF"/>
              </a:solidFill>
            </a:endParaRPr>
          </a:p>
          <a:p>
            <a:r>
              <a:rPr lang="en-US" dirty="0">
                <a:solidFill>
                  <a:srgbClr val="0000FF"/>
                </a:solidFill>
              </a:rPr>
              <a:t>All components intelligent &amp; equal partners</a:t>
            </a:r>
          </a:p>
          <a:p>
            <a:endParaRPr lang="en-US" dirty="0">
              <a:solidFill>
                <a:srgbClr val="0000FF"/>
              </a:solidFill>
            </a:endParaRPr>
          </a:p>
          <a:p>
            <a:r>
              <a:rPr lang="en-US" dirty="0">
                <a:solidFill>
                  <a:srgbClr val="0000FF"/>
                </a:solidFill>
              </a:rPr>
              <a:t>Easy collaboration &amp; partitioning across all components</a:t>
            </a:r>
          </a:p>
          <a:p>
            <a:endParaRPr lang="en-US" dirty="0">
              <a:solidFill>
                <a:srgbClr val="0000FF"/>
              </a:solidFill>
            </a:endParaRPr>
          </a:p>
          <a:p>
            <a:r>
              <a:rPr lang="en-US" dirty="0">
                <a:solidFill>
                  <a:srgbClr val="0000FF"/>
                </a:solidFill>
              </a:rPr>
              <a:t>Fine-grained communication of data &amp; tasks</a:t>
            </a:r>
          </a:p>
          <a:p>
            <a:endParaRPr lang="en-US" dirty="0">
              <a:solidFill>
                <a:srgbClr val="0000FF"/>
              </a:solidFill>
            </a:endParaRPr>
          </a:p>
          <a:p>
            <a:r>
              <a:rPr lang="en-US" dirty="0">
                <a:solidFill>
                  <a:srgbClr val="0000FF"/>
                </a:solidFill>
              </a:rPr>
              <a:t>Seamless caching &amp; translation &amp; protection anywhere</a:t>
            </a:r>
          </a:p>
          <a:p>
            <a:endParaRPr lang="en-US" dirty="0">
              <a:solidFill>
                <a:srgbClr val="0000FF"/>
              </a:solidFill>
            </a:endParaRPr>
          </a:p>
          <a:p>
            <a:r>
              <a:rPr lang="en-US" dirty="0">
                <a:solidFill>
                  <a:srgbClr val="0000FF"/>
                </a:solidFill>
              </a:rPr>
              <a:t>Execution anywhere without rewriting code</a:t>
            </a:r>
          </a:p>
          <a:p>
            <a:endParaRPr lang="en-US" dirty="0">
              <a:solidFill>
                <a:srgbClr val="0000FF"/>
              </a:solidFill>
            </a:endParaRPr>
          </a:p>
          <a:p>
            <a:r>
              <a:rPr lang="en-US" dirty="0">
                <a:solidFill>
                  <a:srgbClr val="0000FF"/>
                </a:solidFill>
              </a:rPr>
              <a:t>Flexibility, adaptability, self-optimization</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6007721" y="5589240"/>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018484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SAFARI Research Group</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85136735"/>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1672452113"/>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82728298"/>
      </p:ext>
    </p:extLst>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1957213571"/>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4210963294"/>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533111179"/>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032546167"/>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484252847"/>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49660740"/>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099970023"/>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754546146"/>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070788465"/>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4048553849"/>
      </p:ext>
    </p:extLst>
  </p:cSld>
  <p:clrMapOvr>
    <a:masterClrMapping/>
  </p:clrMapOv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Data-Driven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91964659"/>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2708920"/>
            <a:ext cx="7200800"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0046586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Exploiting Data to Design 		   	      Intelligent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03054153"/>
      </p:ext>
    </p:extLst>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System Architecture Design Today</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735888" cy="4876800"/>
          </a:xfrm>
        </p:spPr>
        <p:txBody>
          <a:bodyPr/>
          <a:lstStyle/>
          <a:p>
            <a:r>
              <a:rPr lang="en-US" dirty="0"/>
              <a:t>Human-driven</a:t>
            </a:r>
          </a:p>
          <a:p>
            <a:pPr lvl="1"/>
            <a:r>
              <a:rPr lang="en-US" dirty="0"/>
              <a:t>Humans design the policies (how to do things)</a:t>
            </a:r>
          </a:p>
          <a:p>
            <a:endParaRPr lang="en-US" dirty="0"/>
          </a:p>
          <a:p>
            <a:r>
              <a:rPr lang="en-US" dirty="0"/>
              <a:t>Many (too) simple, short-sighted policies all over the system</a:t>
            </a:r>
          </a:p>
          <a:p>
            <a:endParaRPr lang="en-US" dirty="0"/>
          </a:p>
          <a:p>
            <a:r>
              <a:rPr lang="en-US" dirty="0"/>
              <a:t>No automatic data-driven policy learning</a:t>
            </a:r>
          </a:p>
          <a:p>
            <a:endParaRPr lang="en-US" dirty="0"/>
          </a:p>
          <a:p>
            <a:r>
              <a:rPr lang="en-US" dirty="0"/>
              <a:t>(Almost) no learning: cannot take lessons from past actions</a:t>
            </a:r>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300108" y="5118283"/>
            <a:ext cx="846577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Can we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fundamentally intelligent architectures?</a:t>
            </a:r>
          </a:p>
        </p:txBody>
      </p:sp>
    </p:spTree>
    <p:extLst>
      <p:ext uri="{BB962C8B-B14F-4D97-AF65-F5344CB8AC3E}">
        <p14:creationId xmlns:p14="http://schemas.microsoft.com/office/powerpoint/2010/main" val="402638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2630076" y="5436513"/>
            <a:ext cx="380585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How do we start?</a:t>
            </a:r>
          </a:p>
        </p:txBody>
      </p:sp>
    </p:spTree>
    <p:extLst>
      <p:ext uri="{BB962C8B-B14F-4D97-AF65-F5344CB8AC3E}">
        <p14:creationId xmlns:p14="http://schemas.microsoft.com/office/powerpoint/2010/main" val="1925687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366713" y="1484784"/>
            <a:ext cx="8428037" cy="822325"/>
          </a:xfrm>
        </p:spPr>
        <p:txBody>
          <a:bodyPr/>
          <a:lstStyle/>
          <a:p>
            <a:pPr algn="ctr" eaLnBrk="1" hangingPunct="1"/>
            <a:r>
              <a:rPr lang="en-US" sz="5000" dirty="0">
                <a:latin typeface="Garamond" charset="0"/>
              </a:rPr>
              <a:t>Self-Optimizing </a:t>
            </a:r>
            <a:br>
              <a:rPr lang="en-US" sz="5000" dirty="0">
                <a:latin typeface="Garamond" charset="0"/>
              </a:rPr>
            </a:br>
            <a:r>
              <a:rPr lang="en-US" sz="5000" dirty="0">
                <a:latin typeface="Garamond" charset="0"/>
              </a:rPr>
              <a:t>Memory Controllers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031757876"/>
      </p:ext>
    </p:extLst>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Controller</a:t>
            </a:r>
          </a:p>
        </p:txBody>
      </p:sp>
      <p:sp>
        <p:nvSpPr>
          <p:cNvPr id="3" name="Content Placeholder 2"/>
          <p:cNvSpPr>
            <a:spLocks noGrp="1"/>
          </p:cNvSpPr>
          <p:nvPr>
            <p:ph idx="1"/>
          </p:nvPr>
        </p:nvSpPr>
        <p:spPr>
          <a:xfrm>
            <a:off x="228600" y="1371600"/>
            <a:ext cx="8915400" cy="4876800"/>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lgn="ctr">
              <a:buNone/>
            </a:pPr>
            <a:r>
              <a:rPr lang="en-US" dirty="0">
                <a:solidFill>
                  <a:srgbClr val="0432FF"/>
                </a:solidFill>
              </a:rPr>
              <a:t>How to schedule requests to maximize system performance?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15" name="Rounded Rectangle 14"/>
          <p:cNvSpPr/>
          <p:nvPr/>
        </p:nvSpPr>
        <p:spPr>
          <a:xfrm>
            <a:off x="2443336" y="2773289"/>
            <a:ext cx="1447800" cy="838200"/>
          </a:xfrm>
          <a:prstGeom prst="roundRect">
            <a:avLst/>
          </a:prstGeom>
          <a:noFill/>
          <a:ln w="31750" cap="flat" cmpd="sng" algn="ctr">
            <a:solidFill>
              <a:sysClr val="windowText" lastClr="000000"/>
            </a:solidFill>
            <a:prstDash val="sysDot"/>
          </a:ln>
          <a:effectLst/>
        </p:spPr>
        <p:txBody>
          <a:bodyPr lIns="91402" tIns="45702" rIns="91402" bIns="45702"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16" name="Rectangle 15"/>
          <p:cNvSpPr/>
          <p:nvPr/>
        </p:nvSpPr>
        <p:spPr>
          <a:xfrm>
            <a:off x="2519536" y="2887589"/>
            <a:ext cx="1295400" cy="60960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45702" rIns="0" bIns="45702" rtlCol="0" anchor="ctr"/>
          <a:lstStyle/>
          <a:p>
            <a:pPr marL="0" marR="0" lvl="0" indent="0" algn="ctr" defTabSz="914024" rtl="0" eaLnBrk="1" fontAlgn="auto" latinLnBrk="0" hangingPunct="1">
              <a:lnSpc>
                <a:spcPct val="9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Memory Controller</a:t>
            </a:r>
          </a:p>
        </p:txBody>
      </p:sp>
      <p:sp>
        <p:nvSpPr>
          <p:cNvPr id="17" name="Rectangle 16"/>
          <p:cNvSpPr/>
          <p:nvPr/>
        </p:nvSpPr>
        <p:spPr>
          <a:xfrm>
            <a:off x="9955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8" name="Rectangle 17"/>
          <p:cNvSpPr/>
          <p:nvPr/>
        </p:nvSpPr>
        <p:spPr>
          <a:xfrm>
            <a:off x="16813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9" name="Rectangle 18"/>
          <p:cNvSpPr/>
          <p:nvPr/>
        </p:nvSpPr>
        <p:spPr>
          <a:xfrm>
            <a:off x="9955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20" name="Rectangle 19"/>
          <p:cNvSpPr/>
          <p:nvPr/>
        </p:nvSpPr>
        <p:spPr>
          <a:xfrm>
            <a:off x="16813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grpSp>
        <p:nvGrpSpPr>
          <p:cNvPr id="21" name="Group 20"/>
          <p:cNvGrpSpPr/>
          <p:nvPr/>
        </p:nvGrpSpPr>
        <p:grpSpPr>
          <a:xfrm>
            <a:off x="3993232" y="2924944"/>
            <a:ext cx="1676400" cy="457200"/>
            <a:chOff x="5105400" y="1866900"/>
            <a:chExt cx="1676400" cy="457200"/>
          </a:xfrm>
        </p:grpSpPr>
        <p:sp>
          <p:nvSpPr>
            <p:cNvPr id="22" name="Left-Right Arrow 21"/>
            <p:cNvSpPr/>
            <p:nvPr/>
          </p:nvSpPr>
          <p:spPr>
            <a:xfrm>
              <a:off x="5105400" y="1978270"/>
              <a:ext cx="457200" cy="234460"/>
            </a:xfrm>
            <a:prstGeom prst="leftRightArrow">
              <a:avLst/>
            </a:prstGeom>
            <a:solidFill>
              <a:sysClr val="window" lastClr="FFFFFF">
                <a:lumMod val="50000"/>
              </a:sysClr>
            </a:solidFill>
            <a:ln w="25400" cap="flat" cmpd="sng" algn="ctr">
              <a:solidFill>
                <a:sysClr val="window" lastClr="FFFFFF">
                  <a:lumMod val="50000"/>
                </a:sysClr>
              </a:solidFill>
              <a:prstDash val="solid"/>
            </a:ln>
            <a:effectLst/>
          </p:spPr>
          <p:txBody>
            <a:bodyPr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23" name="Rectangle 22"/>
            <p:cNvSpPr/>
            <p:nvPr/>
          </p:nvSpPr>
          <p:spPr>
            <a:xfrm>
              <a:off x="5715000" y="1866900"/>
              <a:ext cx="1066800" cy="457200"/>
            </a:xfrm>
            <a:prstGeom prst="rect">
              <a:avLst/>
            </a:prstGeom>
            <a:gradFill rotWithShape="1">
              <a:gsLst>
                <a:gs pos="0">
                  <a:srgbClr val="4F81BD">
                    <a:shade val="51000"/>
                    <a:satMod val="130000"/>
                  </a:srgbClr>
                </a:gs>
                <a:gs pos="80000">
                  <a:srgbClr val="4F81BD">
                    <a:shade val="93000"/>
                    <a:satMod val="130000"/>
                  </a:srgbClr>
                </a:gs>
                <a:gs pos="100000">
                  <a:srgbClr val="4F81B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ysClr val="window" lastClr="FFFFFF"/>
                  </a:solidFill>
                  <a:effectLst/>
                  <a:uLnTx/>
                  <a:uFillTx/>
                  <a:latin typeface="Calibri"/>
                  <a:ea typeface=""/>
                  <a:cs typeface="+mn-cs"/>
                </a:rPr>
                <a:t>Memory</a:t>
              </a:r>
            </a:p>
          </p:txBody>
        </p:sp>
      </p:grpSp>
      <p:cxnSp>
        <p:nvCxnSpPr>
          <p:cNvPr id="24" name="Curved Connector 23"/>
          <p:cNvCxnSpPr>
            <a:stCxn id="16" idx="0"/>
          </p:cNvCxnSpPr>
          <p:nvPr/>
        </p:nvCxnSpPr>
        <p:spPr>
          <a:xfrm rot="5400000" flipH="1" flipV="1">
            <a:off x="3244561" y="2317205"/>
            <a:ext cx="493067" cy="647700"/>
          </a:xfrm>
          <a:prstGeom prst="curvedConnector2">
            <a:avLst/>
          </a:prstGeom>
          <a:noFill/>
          <a:ln w="19050" cap="flat" cmpd="sng" algn="ctr">
            <a:solidFill>
              <a:srgbClr val="FF0000"/>
            </a:solidFill>
            <a:prstDash val="solid"/>
            <a:tailEnd type="arrow" w="lg" len="lg"/>
          </a:ln>
          <a:effectLst/>
        </p:spPr>
      </p:cxnSp>
      <p:sp>
        <p:nvSpPr>
          <p:cNvPr id="26" name="TextBox 25"/>
          <p:cNvSpPr txBox="1"/>
          <p:nvPr/>
        </p:nvSpPr>
        <p:spPr>
          <a:xfrm>
            <a:off x="3869432" y="1988840"/>
            <a:ext cx="4086944" cy="830997"/>
          </a:xfrm>
          <a:prstGeom prst="rect">
            <a:avLst/>
          </a:prstGeom>
          <a:noFill/>
        </p:spPr>
        <p:txBody>
          <a:bodyPr wrap="square" lIns="91402" tIns="45702" rIns="91402" bIns="45702" rtlCol="0">
            <a:spAutoFit/>
          </a:bodyPr>
          <a:lstStyle/>
          <a:p>
            <a:pPr marL="0" marR="0" lvl="0" indent="0" algn="l" defTabSz="914024"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srgbClr val="FF0000"/>
                </a:solidFill>
                <a:effectLst/>
                <a:uLnTx/>
                <a:uFillTx/>
                <a:latin typeface="Tahoma"/>
                <a:ea typeface=""/>
                <a:cs typeface="+mn-cs"/>
              </a:rPr>
              <a:t>Resolves memory contention by scheduling requests</a:t>
            </a:r>
          </a:p>
        </p:txBody>
      </p:sp>
    </p:spTree>
    <p:extLst>
      <p:ext uri="{BB962C8B-B14F-4D97-AF65-F5344CB8AC3E}">
        <p14:creationId xmlns:p14="http://schemas.microsoft.com/office/powerpoint/2010/main" val="21351214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6" grpId="0"/>
    </p:bld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p:txBody>
          <a:bodyPr/>
          <a:lstStyle/>
          <a:p>
            <a:r>
              <a:rPr lang="en-US" sz="3400" dirty="0">
                <a:latin typeface="Garamond" charset="0"/>
              </a:rPr>
              <a:t>Why are Memory Controllers Difficult to Design?</a:t>
            </a:r>
          </a:p>
        </p:txBody>
      </p:sp>
      <p:sp>
        <p:nvSpPr>
          <p:cNvPr id="148482" name="Content Placeholder 2"/>
          <p:cNvSpPr>
            <a:spLocks noGrp="1"/>
          </p:cNvSpPr>
          <p:nvPr>
            <p:ph idx="1"/>
          </p:nvPr>
        </p:nvSpPr>
        <p:spPr>
          <a:xfrm>
            <a:off x="228600" y="996950"/>
            <a:ext cx="8915400" cy="5194300"/>
          </a:xfrm>
        </p:spPr>
        <p:txBody>
          <a:bodyPr/>
          <a:lstStyle/>
          <a:p>
            <a:r>
              <a:rPr lang="en-US" dirty="0">
                <a:latin typeface="Tahoma" charset="0"/>
              </a:rPr>
              <a:t>Need to obey </a:t>
            </a:r>
            <a:r>
              <a:rPr lang="en-US" dirty="0">
                <a:solidFill>
                  <a:srgbClr val="0000FF"/>
                </a:solidFill>
                <a:latin typeface="Tahoma" charset="0"/>
              </a:rPr>
              <a:t>DRAM timing constraints </a:t>
            </a:r>
            <a:r>
              <a:rPr lang="en-US" dirty="0">
                <a:latin typeface="Tahoma" charset="0"/>
              </a:rPr>
              <a:t>for correctness</a:t>
            </a:r>
          </a:p>
          <a:p>
            <a:pPr lvl="1"/>
            <a:r>
              <a:rPr lang="en-US" sz="1800" dirty="0">
                <a:latin typeface="Tahoma" charset="0"/>
                <a:ea typeface="ＭＳ Ｐゴシック" charset="0"/>
              </a:rPr>
              <a:t>There are many (50+) timing constraints in DRAM</a:t>
            </a:r>
          </a:p>
          <a:p>
            <a:pPr lvl="1"/>
            <a:r>
              <a:rPr lang="en-US" sz="1800" dirty="0" err="1">
                <a:latin typeface="Tahoma" charset="0"/>
                <a:ea typeface="ＭＳ Ｐゴシック" charset="0"/>
              </a:rPr>
              <a:t>tWTR</a:t>
            </a:r>
            <a:r>
              <a:rPr lang="en-US" sz="1800" dirty="0">
                <a:latin typeface="Tahoma" charset="0"/>
                <a:ea typeface="ＭＳ Ｐゴシック" charset="0"/>
              </a:rPr>
              <a:t>: Minimum number of cycles to wait before issuing a read command after a write command is issued</a:t>
            </a:r>
          </a:p>
          <a:p>
            <a:pPr lvl="1"/>
            <a:r>
              <a:rPr lang="en-US" sz="1800" dirty="0" err="1">
                <a:latin typeface="Tahoma" charset="0"/>
                <a:ea typeface="ＭＳ Ｐゴシック" charset="0"/>
              </a:rPr>
              <a:t>tRC</a:t>
            </a:r>
            <a:r>
              <a:rPr lang="en-US" sz="1800" dirty="0">
                <a:latin typeface="Tahoma" charset="0"/>
                <a:ea typeface="ＭＳ Ｐゴシック" charset="0"/>
              </a:rPr>
              <a:t>: Minimum number of cycles between the issuing of two consecutive activate commands to the same bank</a:t>
            </a:r>
          </a:p>
          <a:p>
            <a:pPr lvl="1"/>
            <a:r>
              <a:rPr lang="en-US" sz="1800" dirty="0">
                <a:latin typeface="Tahoma" charset="0"/>
                <a:ea typeface="ＭＳ Ｐゴシック" charset="0"/>
              </a:rPr>
              <a:t>…</a:t>
            </a:r>
          </a:p>
          <a:p>
            <a:r>
              <a:rPr lang="en-US" dirty="0">
                <a:latin typeface="Tahoma" charset="0"/>
              </a:rPr>
              <a:t>Need to </a:t>
            </a:r>
            <a:r>
              <a:rPr lang="en-US" dirty="0">
                <a:solidFill>
                  <a:srgbClr val="0000FF"/>
                </a:solidFill>
                <a:latin typeface="Tahoma" charset="0"/>
              </a:rPr>
              <a:t>keep track of many resources </a:t>
            </a:r>
            <a:r>
              <a:rPr lang="en-US" dirty="0">
                <a:latin typeface="Tahoma" charset="0"/>
              </a:rPr>
              <a:t>to prevent conflicts</a:t>
            </a:r>
          </a:p>
          <a:p>
            <a:pPr lvl="1"/>
            <a:r>
              <a:rPr lang="en-US" sz="1800" dirty="0">
                <a:latin typeface="Tahoma" charset="0"/>
                <a:ea typeface="ＭＳ Ｐゴシック" charset="0"/>
              </a:rPr>
              <a:t>Channels, banks, ranks, data bus, address bus, row buffers, …</a:t>
            </a:r>
          </a:p>
          <a:p>
            <a:r>
              <a:rPr lang="en-US" dirty="0">
                <a:latin typeface="Tahoma" charset="0"/>
              </a:rPr>
              <a:t>Need to handle </a:t>
            </a:r>
            <a:r>
              <a:rPr lang="en-US" dirty="0">
                <a:solidFill>
                  <a:srgbClr val="0000FF"/>
                </a:solidFill>
                <a:latin typeface="Tahoma" charset="0"/>
              </a:rPr>
              <a:t>DRAM refresh</a:t>
            </a:r>
          </a:p>
          <a:p>
            <a:r>
              <a:rPr lang="en-US" dirty="0">
                <a:latin typeface="Tahoma" charset="0"/>
              </a:rPr>
              <a:t>Need to </a:t>
            </a:r>
            <a:r>
              <a:rPr lang="en-US" dirty="0">
                <a:solidFill>
                  <a:srgbClr val="0000FF"/>
                </a:solidFill>
                <a:latin typeface="Tahoma" charset="0"/>
              </a:rPr>
              <a:t>manage power </a:t>
            </a:r>
            <a:r>
              <a:rPr lang="en-US" dirty="0">
                <a:latin typeface="Tahoma" charset="0"/>
              </a:rPr>
              <a:t>consumption</a:t>
            </a:r>
          </a:p>
          <a:p>
            <a:r>
              <a:rPr lang="en-US" dirty="0">
                <a:latin typeface="Tahoma" charset="0"/>
              </a:rPr>
              <a:t>Need to </a:t>
            </a:r>
            <a:r>
              <a:rPr lang="en-US" dirty="0">
                <a:solidFill>
                  <a:srgbClr val="0000FF"/>
                </a:solidFill>
                <a:latin typeface="Tahoma" charset="0"/>
              </a:rPr>
              <a:t>optimize performance &amp; QoS </a:t>
            </a:r>
            <a:r>
              <a:rPr lang="en-US" sz="1800" dirty="0">
                <a:latin typeface="Tahoma" charset="0"/>
              </a:rPr>
              <a:t>(in the presence of constraints)</a:t>
            </a:r>
          </a:p>
          <a:p>
            <a:pPr lvl="1"/>
            <a:r>
              <a:rPr lang="en-US" sz="1800" dirty="0">
                <a:latin typeface="Tahoma" charset="0"/>
                <a:ea typeface="ＭＳ Ｐゴシック" charset="0"/>
              </a:rPr>
              <a:t>Reordering is not simple</a:t>
            </a:r>
          </a:p>
          <a:p>
            <a:pPr lvl="1"/>
            <a:r>
              <a:rPr lang="en-US" sz="1800" dirty="0">
                <a:latin typeface="Tahoma" charset="0"/>
                <a:ea typeface="ＭＳ Ｐゴシック" charset="0"/>
              </a:rPr>
              <a:t>Fairness and QoS needs complicates the scheduling problem</a:t>
            </a:r>
          </a:p>
          <a:p>
            <a:r>
              <a:rPr lang="en-US" sz="2000" dirty="0">
                <a:latin typeface="Tahoma" charset="0"/>
              </a:rPr>
              <a:t>… </a:t>
            </a:r>
            <a:endParaRPr lang="en-US" sz="2000" dirty="0">
              <a:latin typeface="Tahoma" charset="0"/>
              <a:ea typeface="ＭＳ Ｐゴシック" charset="0"/>
            </a:endParaRPr>
          </a:p>
          <a:p>
            <a:pPr lvl="2"/>
            <a:endParaRPr lang="en-US" dirty="0">
              <a:latin typeface="Tahoma" charset="0"/>
              <a:ea typeface="ＭＳ Ｐゴシック" charset="0"/>
            </a:endParaRPr>
          </a:p>
          <a:p>
            <a:pPr lvl="1"/>
            <a:endParaRPr lang="en-US" dirty="0">
              <a:latin typeface="Tahoma" charset="0"/>
              <a:ea typeface="ＭＳ Ｐゴシック" charset="0"/>
            </a:endParaRPr>
          </a:p>
          <a:p>
            <a:pPr lvl="1"/>
            <a:endParaRPr lang="en-US" dirty="0">
              <a:latin typeface="Tahoma" charset="0"/>
              <a:ea typeface="ＭＳ Ｐゴシック" charset="0"/>
            </a:endParaRPr>
          </a:p>
          <a:p>
            <a:endParaRPr lang="en-US" dirty="0">
              <a:latin typeface="Tahoma" charset="0"/>
            </a:endParaRPr>
          </a:p>
        </p:txBody>
      </p:sp>
      <p:sp>
        <p:nvSpPr>
          <p:cNvPr id="13107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F45C9F7-48A2-2845-A994-B7F52349117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5187553"/>
      </p:ext>
    </p:extLst>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solidFill>
                  <a:srgbClr val="006633"/>
                </a:solidFill>
                <a:latin typeface="Garamond" charset="0"/>
              </a:rPr>
              <a:t>Many Memory Timing Constraints</a:t>
            </a:r>
            <a:endParaRPr lang="en-US" dirty="0">
              <a:latin typeface="Garamond" charset="0"/>
            </a:endParaRPr>
          </a:p>
        </p:txBody>
      </p:sp>
      <p:sp>
        <p:nvSpPr>
          <p:cNvPr id="100354" name="Content Placeholder 2"/>
          <p:cNvSpPr>
            <a:spLocks noGrp="1"/>
          </p:cNvSpPr>
          <p:nvPr>
            <p:ph idx="1"/>
          </p:nvPr>
        </p:nvSpPr>
        <p:spPr>
          <a:xfrm>
            <a:off x="228600" y="996950"/>
            <a:ext cx="8610600" cy="5194300"/>
          </a:xfrm>
        </p:spPr>
        <p:txBody>
          <a:bodyPr/>
          <a:lstStyle/>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r>
              <a:rPr lang="en-US" sz="2000">
                <a:latin typeface="Tahoma" charset="0"/>
              </a:rPr>
              <a:t>From Lee et al., </a:t>
            </a:r>
            <a:r>
              <a:rPr lang="ja-JP" altLang="en-US" sz="2000">
                <a:latin typeface="Tahoma" charset="0"/>
              </a:rPr>
              <a:t>“</a:t>
            </a:r>
            <a:r>
              <a:rPr lang="en-US" altLang="ja-JP" sz="2000">
                <a:solidFill>
                  <a:srgbClr val="0000FF"/>
                </a:solidFill>
                <a:latin typeface="Tahoma" charset="0"/>
              </a:rPr>
              <a:t>DRAM-Aware Last-Level Cache Writeback: Reducing Write-Caused Interference in Memory Systems</a:t>
            </a:r>
            <a:r>
              <a:rPr lang="en-US" altLang="ja-JP" sz="2000">
                <a:latin typeface="Tahoma" charset="0"/>
              </a:rPr>
              <a:t>,</a:t>
            </a:r>
            <a:r>
              <a:rPr lang="ja-JP" altLang="en-US" sz="2000">
                <a:latin typeface="Tahoma" charset="0"/>
              </a:rPr>
              <a:t>”</a:t>
            </a:r>
            <a:r>
              <a:rPr lang="en-US" altLang="ja-JP" sz="2000">
                <a:latin typeface="Tahoma" charset="0"/>
              </a:rPr>
              <a:t> HPS Technical Report, April 2010.</a:t>
            </a:r>
            <a:endParaRPr lang="en-US" sz="2000">
              <a:latin typeface="Tahoma" charset="0"/>
            </a:endParaRPr>
          </a:p>
        </p:txBody>
      </p:sp>
      <p:sp>
        <p:nvSpPr>
          <p:cNvPr id="1003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416D8-BCBB-8041-9FE7-ECE4D443510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6"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1677988"/>
            <a:ext cx="9186863" cy="2005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63249404"/>
      </p:ext>
    </p:extLst>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dirty="0">
                <a:latin typeface="Garamond" charset="0"/>
              </a:rPr>
              <a:t>Many Memory Timing Constraints</a:t>
            </a:r>
          </a:p>
        </p:txBody>
      </p:sp>
      <p:sp>
        <p:nvSpPr>
          <p:cNvPr id="153602" name="Content Placeholder 2"/>
          <p:cNvSpPr>
            <a:spLocks noGrp="1"/>
          </p:cNvSpPr>
          <p:nvPr>
            <p:ph idx="1"/>
          </p:nvPr>
        </p:nvSpPr>
        <p:spPr>
          <a:xfrm>
            <a:off x="228600" y="996950"/>
            <a:ext cx="8610600" cy="5194300"/>
          </a:xfrm>
        </p:spPr>
        <p:txBody>
          <a:bodyPr/>
          <a:lstStyle/>
          <a:p>
            <a:r>
              <a:rPr lang="en-US" dirty="0">
                <a:latin typeface="Tahoma" charset="0"/>
              </a:rPr>
              <a:t>Kim et al., “</a:t>
            </a:r>
            <a:r>
              <a:rPr lang="en-US" altLang="ja-JP" dirty="0">
                <a:solidFill>
                  <a:srgbClr val="0000FF"/>
                </a:solidFill>
                <a:latin typeface="Tahoma" charset="0"/>
              </a:rPr>
              <a:t>A Case for Exploiting Subarray-Level Parallelism (SALP) in DRAM</a:t>
            </a:r>
            <a:r>
              <a:rPr lang="en-US" altLang="ja-JP" dirty="0">
                <a:latin typeface="Tahoma" charset="0"/>
              </a:rPr>
              <a:t>,</a:t>
            </a:r>
            <a:r>
              <a:rPr lang="en-US" dirty="0">
                <a:latin typeface="Tahoma" charset="0"/>
              </a:rPr>
              <a:t>”</a:t>
            </a:r>
            <a:r>
              <a:rPr lang="en-US" altLang="ja-JP" dirty="0">
                <a:latin typeface="Tahoma" charset="0"/>
              </a:rPr>
              <a:t> ISCA 2012.</a:t>
            </a:r>
          </a:p>
          <a:p>
            <a:r>
              <a:rPr lang="en-US" dirty="0">
                <a:latin typeface="Tahoma" charset="0"/>
              </a:rPr>
              <a:t>Lee et al., “</a:t>
            </a:r>
            <a:r>
              <a:rPr lang="en-US" altLang="ja-JP" dirty="0">
                <a:solidFill>
                  <a:srgbClr val="0000FF"/>
                </a:solidFill>
                <a:latin typeface="Tahoma" charset="0"/>
              </a:rPr>
              <a:t>Tiered-Latency DRAM: A Low Latency and Low Cost DRAM Architecture</a:t>
            </a:r>
            <a:r>
              <a:rPr lang="en-US" altLang="ja-JP" dirty="0">
                <a:latin typeface="Tahoma" charset="0"/>
              </a:rPr>
              <a:t>,</a:t>
            </a:r>
            <a:r>
              <a:rPr lang="en-US" dirty="0">
                <a:latin typeface="Tahoma" charset="0"/>
              </a:rPr>
              <a:t>”</a:t>
            </a:r>
            <a:r>
              <a:rPr lang="en-US" altLang="ja-JP" dirty="0">
                <a:latin typeface="Tahoma" charset="0"/>
              </a:rPr>
              <a:t> HPCA 2013.</a:t>
            </a:r>
            <a:endParaRPr lang="en-US" dirty="0">
              <a:latin typeface="Tahoma" charset="0"/>
            </a:endParaRP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8B3E27-5D4F-FA40-B496-EABCBE23577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536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3276600"/>
            <a:ext cx="9144000" cy="294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940480651"/>
      </p:ext>
    </p:extLst>
  </p:cSld>
  <p:clrMapOvr>
    <a:masterClrMapping/>
  </p:clrMapOvr>
  <p:transition/>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Memory Controller Design Is Becoming More Difficult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2952812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Reality and Dream</a:t>
            </a:r>
          </a:p>
        </p:txBody>
      </p:sp>
      <p:sp>
        <p:nvSpPr>
          <p:cNvPr id="3" name="Content Placeholder 2"/>
          <p:cNvSpPr>
            <a:spLocks noGrp="1"/>
          </p:cNvSpPr>
          <p:nvPr>
            <p:ph idx="1"/>
          </p:nvPr>
        </p:nvSpPr>
        <p:spPr/>
        <p:txBody>
          <a:bodyPr/>
          <a:lstStyle/>
          <a:p>
            <a:r>
              <a:rPr lang="en-US" dirty="0">
                <a:solidFill>
                  <a:srgbClr val="FF0000"/>
                </a:solidFill>
              </a:rPr>
              <a:t>Reality</a:t>
            </a:r>
            <a:r>
              <a:rPr lang="en-US" dirty="0"/>
              <a:t>: It difficult to design a policy that maximizes performance, QoS, energy-efficiency, … </a:t>
            </a:r>
          </a:p>
          <a:p>
            <a:pPr lvl="1"/>
            <a:r>
              <a:rPr lang="en-US" dirty="0"/>
              <a:t>Too many things to think about</a:t>
            </a:r>
          </a:p>
          <a:p>
            <a:pPr lvl="1"/>
            <a:r>
              <a:rPr lang="en-US" dirty="0"/>
              <a:t>Continuously changing workload and system behavior</a:t>
            </a:r>
          </a:p>
          <a:p>
            <a:endParaRPr lang="en-US" dirty="0"/>
          </a:p>
          <a:p>
            <a:pPr marL="0" indent="0">
              <a:buNone/>
            </a:pPr>
            <a:endParaRPr lang="en-US" dirty="0"/>
          </a:p>
          <a:p>
            <a:pPr marL="0" indent="0">
              <a:buNone/>
            </a:pPr>
            <a:endParaRPr lang="en-US" dirty="0"/>
          </a:p>
          <a:p>
            <a:r>
              <a:rPr lang="en-US" dirty="0">
                <a:solidFill>
                  <a:srgbClr val="0000FF"/>
                </a:solidFill>
              </a:rPr>
              <a:t>Dream</a:t>
            </a:r>
            <a:r>
              <a:rPr lang="en-US" dirty="0"/>
              <a:t>: Wouldn’t it be nice if the DRAM controller automatically found a good scheduling policy on its own?</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Tree>
    <p:extLst>
      <p:ext uri="{BB962C8B-B14F-4D97-AF65-F5344CB8AC3E}">
        <p14:creationId xmlns:p14="http://schemas.microsoft.com/office/powerpoint/2010/main" val="26941013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4613" y="6454775"/>
            <a:ext cx="9034462" cy="3460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err="1">
                <a:ln>
                  <a:noFill/>
                </a:ln>
                <a:solidFill>
                  <a:srgbClr val="000000"/>
                </a:solidFill>
                <a:effectLst/>
                <a:uLnTx/>
                <a:uFillTx/>
                <a:latin typeface="Tahoma" charset="0"/>
                <a:ea typeface="ＭＳ Ｐゴシック" charset="0"/>
                <a:cs typeface="ＭＳ Ｐゴシック" charset="0"/>
              </a:rPr>
              <a:t>Ipek</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a:t>
            </a:r>
            <a:r>
              <a:rPr kumimoji="0" lang="en-US"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S</a:t>
            </a:r>
            <a:r>
              <a:rPr kumimoji="0" lang="en-US" altLang="ja-JP"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elf Optimizing Memory Controllers: A Reinforcement Learning Approach</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2008.</a:t>
            </a:r>
            <a:endPar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endParaRPr>
          </a:p>
        </p:txBody>
      </p:sp>
      <p:sp>
        <p:nvSpPr>
          <p:cNvPr id="211969"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599" y="996950"/>
            <a:ext cx="8880475" cy="5194300"/>
          </a:xfrm>
        </p:spPr>
        <p:txBody>
          <a:bodyPr/>
          <a:lstStyle/>
          <a:p>
            <a:r>
              <a:rPr lang="en-US" sz="2200" dirty="0">
                <a:latin typeface="Tahoma" charset="0"/>
              </a:rPr>
              <a:t>Problem: DRAM controllers are difficult to design</a:t>
            </a:r>
            <a:endParaRPr lang="en-US" sz="2200" dirty="0">
              <a:latin typeface="Tahoma" charset="0"/>
              <a:sym typeface="Wingdings" charset="0"/>
            </a:endParaRPr>
          </a:p>
          <a:p>
            <a:pPr lvl="1"/>
            <a:r>
              <a:rPr lang="en-US" sz="2000" dirty="0">
                <a:latin typeface="Tahoma" charset="0"/>
              </a:rPr>
              <a:t>It is difficult for human designers to design a policy that can adapt itself very well to different workloads and different system conditions</a:t>
            </a:r>
          </a:p>
          <a:p>
            <a:endParaRPr lang="en-US" sz="2200" dirty="0">
              <a:latin typeface="Tahoma" charset="0"/>
            </a:endParaRPr>
          </a:p>
          <a:p>
            <a:r>
              <a:rPr lang="en-US" sz="2200" dirty="0">
                <a:latin typeface="Tahoma" charset="0"/>
              </a:rPr>
              <a:t>Idea: </a:t>
            </a:r>
            <a:r>
              <a:rPr lang="en-US" sz="2200" dirty="0">
                <a:solidFill>
                  <a:srgbClr val="0000FF"/>
                </a:solidFill>
                <a:latin typeface="Tahoma" charset="0"/>
              </a:rPr>
              <a:t>A memory controller that adapts its scheduling policy to workload behavior and system conditions using machine learning</a:t>
            </a:r>
            <a:r>
              <a:rPr lang="en-US" sz="2200" dirty="0">
                <a:latin typeface="Tahoma" charset="0"/>
              </a:rPr>
              <a:t>.</a:t>
            </a:r>
          </a:p>
          <a:p>
            <a:endParaRPr lang="en-US" sz="2200" dirty="0">
              <a:latin typeface="Tahoma" charset="0"/>
            </a:endParaRPr>
          </a:p>
          <a:p>
            <a:r>
              <a:rPr lang="en-US" sz="2200" dirty="0">
                <a:latin typeface="Tahoma" charset="0"/>
              </a:rPr>
              <a:t>Observation: </a:t>
            </a:r>
            <a:r>
              <a:rPr lang="en-US" sz="2200" dirty="0">
                <a:solidFill>
                  <a:srgbClr val="0000FF"/>
                </a:solidFill>
                <a:latin typeface="Tahoma" charset="0"/>
              </a:rPr>
              <a:t>Reinforcement learning maps nicely to memory control.</a:t>
            </a:r>
          </a:p>
          <a:p>
            <a:endParaRPr lang="en-US" sz="2200" dirty="0">
              <a:latin typeface="Tahoma" charset="0"/>
            </a:endParaRPr>
          </a:p>
          <a:p>
            <a:r>
              <a:rPr lang="en-US" sz="2200" dirty="0">
                <a:latin typeface="Tahoma" charset="0"/>
              </a:rPr>
              <a:t>Design: </a:t>
            </a:r>
            <a:r>
              <a:rPr lang="en-US" sz="2200" dirty="0">
                <a:solidFill>
                  <a:srgbClr val="FF0000"/>
                </a:solidFill>
                <a:latin typeface="Tahoma" charset="0"/>
              </a:rPr>
              <a:t>Memory controller is a reinforcement learning agent</a:t>
            </a:r>
          </a:p>
          <a:p>
            <a:pPr lvl="1"/>
            <a:r>
              <a:rPr lang="en-US" sz="2000" dirty="0">
                <a:latin typeface="Tahoma" charset="0"/>
              </a:rPr>
              <a:t>It dynamically and continuously learns and employs the best scheduling policy to maximize long-term performance.</a:t>
            </a:r>
          </a:p>
        </p:txBody>
      </p:sp>
    </p:spTree>
    <p:extLst>
      <p:ext uri="{BB962C8B-B14F-4D97-AF65-F5344CB8AC3E}">
        <p14:creationId xmlns:p14="http://schemas.microsoft.com/office/powerpoint/2010/main" val="12147926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Title 1"/>
          <p:cNvSpPr>
            <a:spLocks noGrp="1"/>
          </p:cNvSpPr>
          <p:nvPr>
            <p:ph type="title"/>
          </p:nvPr>
        </p:nvSpPr>
        <p:spPr/>
        <p:txBody>
          <a:bodyPr/>
          <a:lstStyle/>
          <a:p>
            <a:r>
              <a:rPr lang="en-US">
                <a:latin typeface="Garamond" charset="0"/>
              </a:rPr>
              <a:t>Self-Optimizing DRAM Controllers</a:t>
            </a:r>
          </a:p>
        </p:txBody>
      </p:sp>
      <p:sp>
        <p:nvSpPr>
          <p:cNvPr id="212994" name="Content Placeholder 2"/>
          <p:cNvSpPr>
            <a:spLocks noGrp="1"/>
          </p:cNvSpPr>
          <p:nvPr>
            <p:ph idx="1"/>
          </p:nvPr>
        </p:nvSpPr>
        <p:spPr>
          <a:xfrm>
            <a:off x="228600" y="996950"/>
            <a:ext cx="8610600" cy="5194300"/>
          </a:xfrm>
        </p:spPr>
        <p:txBody>
          <a:bodyPr/>
          <a:lstStyle/>
          <a:p>
            <a:r>
              <a:rPr lang="en-US">
                <a:latin typeface="Tahoma" charset="0"/>
              </a:rPr>
              <a:t>Engin Ipek, </a:t>
            </a:r>
            <a:r>
              <a:rPr lang="en-US" u="sng">
                <a:latin typeface="Tahoma" charset="0"/>
              </a:rPr>
              <a:t>Onur Mutlu</a:t>
            </a:r>
            <a:r>
              <a:rPr lang="en-US">
                <a:latin typeface="Tahoma" charset="0"/>
              </a:rPr>
              <a:t>, José F. Martínez, and Rich Caruana, </a:t>
            </a:r>
            <a:br>
              <a:rPr lang="en-US">
                <a:latin typeface="Tahoma" charset="0"/>
              </a:rPr>
            </a:br>
            <a:r>
              <a:rPr lang="en-US" b="1">
                <a:latin typeface="Tahoma" charset="0"/>
                <a:hlinkClick r:id="rId2"/>
              </a:rPr>
              <a:t>"Self Optimizing Memory Controllers: A Reinforcement Learning Approach"</a:t>
            </a:r>
            <a:br>
              <a:rPr lang="en-US">
                <a:latin typeface="Tahoma" charset="0"/>
              </a:rPr>
            </a:br>
            <a:r>
              <a:rPr lang="en-US" i="1">
                <a:latin typeface="Tahoma" charset="0"/>
              </a:rPr>
              <a:t>Proceedings of the </a:t>
            </a:r>
            <a:r>
              <a:rPr lang="en-US" i="1">
                <a:latin typeface="Tahoma" charset="0"/>
                <a:hlinkClick r:id="rId3"/>
              </a:rPr>
              <a:t>35th International Symposium on Computer Architecture</a:t>
            </a:r>
            <a:r>
              <a:rPr lang="en-US" i="1">
                <a:latin typeface="Tahoma" charset="0"/>
              </a:rPr>
              <a:t> (</a:t>
            </a:r>
            <a:r>
              <a:rPr lang="en-US" b="1" i="1">
                <a:latin typeface="Tahoma" charset="0"/>
              </a:rPr>
              <a:t>ISCA</a:t>
            </a:r>
            <a:r>
              <a:rPr lang="en-US" i="1">
                <a:latin typeface="Tahoma" charset="0"/>
              </a:rPr>
              <a:t>)</a:t>
            </a:r>
            <a:r>
              <a:rPr lang="en-US">
                <a:latin typeface="Tahoma" charset="0"/>
              </a:rPr>
              <a:t>, pages 39-50, Beijing, China, June 2008.</a:t>
            </a:r>
          </a:p>
          <a:p>
            <a:endParaRPr lang="en-US">
              <a:latin typeface="Tahoma" charset="0"/>
            </a:endParaRPr>
          </a:p>
          <a:p>
            <a:endParaRPr lang="en-US">
              <a:latin typeface="Tahoma" charset="0"/>
            </a:endParaRPr>
          </a:p>
        </p:txBody>
      </p:sp>
      <p:sp>
        <p:nvSpPr>
          <p:cNvPr id="21299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F6232D-3F99-8044-A0D3-4A89214C562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2996"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79388" y="1052513"/>
            <a:ext cx="8724900" cy="574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24"/>
          <p:cNvSpPr txBox="1">
            <a:spLocks/>
          </p:cNvSpPr>
          <p:nvPr/>
        </p:nvSpPr>
        <p:spPr bwMode="auto">
          <a:xfrm>
            <a:off x="250825" y="3284538"/>
            <a:ext cx="8582025" cy="369887"/>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Goal: Learn to choose actions to maximize 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0</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 + </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1</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a:t>
            </a:r>
            <a:r>
              <a:rPr kumimoji="0" lang="en-US" sz="1800" b="0" i="0" u="none" strike="noStrike" kern="1200" cap="none" spc="0" normalizeH="0" baseline="30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 ( 0   &lt; 1) </a:t>
            </a:r>
          </a:p>
        </p:txBody>
      </p:sp>
      <p:sp>
        <p:nvSpPr>
          <p:cNvPr id="2" name="Rectangle 1"/>
          <p:cNvSpPr/>
          <p:nvPr/>
        </p:nvSpPr>
        <p:spPr bwMode="auto">
          <a:xfrm>
            <a:off x="228600" y="3657600"/>
            <a:ext cx="8534400" cy="2209800"/>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
        <p:nvSpPr>
          <p:cNvPr id="9" name="Rectangle 8"/>
          <p:cNvSpPr/>
          <p:nvPr/>
        </p:nvSpPr>
        <p:spPr bwMode="auto">
          <a:xfrm>
            <a:off x="1828800" y="6302339"/>
            <a:ext cx="4953000" cy="327061"/>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188756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P spid="9" grpId="0" animBg="1"/>
    </p:bldLst>
  </p:timing>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600" y="996950"/>
            <a:ext cx="8807450" cy="5194300"/>
          </a:xfrm>
        </p:spPr>
        <p:txBody>
          <a:bodyPr/>
          <a:lstStyle/>
          <a:p>
            <a:r>
              <a:rPr lang="en-US" dirty="0">
                <a:latin typeface="Tahoma" charset="0"/>
              </a:rPr>
              <a:t>Dynamically adapt the memory scheduling policy via interaction with the system at runtime </a:t>
            </a:r>
          </a:p>
          <a:p>
            <a:pPr lvl="1"/>
            <a:r>
              <a:rPr lang="en-US" sz="2000" dirty="0">
                <a:latin typeface="Tahoma" charset="0"/>
                <a:ea typeface="ＭＳ Ｐゴシック" charset="0"/>
              </a:rPr>
              <a:t>Associate system states and actions (commands) with long term reward values: </a:t>
            </a:r>
            <a:r>
              <a:rPr lang="en-US" sz="2000" dirty="0">
                <a:solidFill>
                  <a:srgbClr val="0000FF"/>
                </a:solidFill>
                <a:latin typeface="Tahoma" charset="0"/>
                <a:ea typeface="ＭＳ Ｐゴシック" charset="0"/>
              </a:rPr>
              <a:t>each action at a given state leads to a learned reward</a:t>
            </a:r>
          </a:p>
          <a:p>
            <a:pPr lvl="1"/>
            <a:r>
              <a:rPr lang="en-US" sz="2000" dirty="0">
                <a:solidFill>
                  <a:srgbClr val="0000FF"/>
                </a:solidFill>
                <a:latin typeface="Tahoma" charset="0"/>
                <a:ea typeface="ＭＳ Ｐゴシック" charset="0"/>
              </a:rPr>
              <a:t>Schedule command with highest estimated long-term reward value </a:t>
            </a:r>
            <a:r>
              <a:rPr lang="en-US" sz="2000" dirty="0">
                <a:latin typeface="Tahoma" charset="0"/>
                <a:ea typeface="ＭＳ Ｐゴシック" charset="0"/>
              </a:rPr>
              <a:t>in each state</a:t>
            </a:r>
          </a:p>
          <a:p>
            <a:pPr lvl="1"/>
            <a:r>
              <a:rPr lang="en-US" sz="2000" dirty="0">
                <a:solidFill>
                  <a:srgbClr val="0000FF"/>
                </a:solidFill>
                <a:latin typeface="Tahoma" charset="0"/>
                <a:ea typeface="ＭＳ Ｐゴシック" charset="0"/>
              </a:rPr>
              <a:t>Continuously update reward values for </a:t>
            </a:r>
            <a:r>
              <a:rPr lang="en-US" sz="2000" dirty="0">
                <a:latin typeface="Tahoma" charset="0"/>
                <a:ea typeface="ＭＳ Ｐゴシック" charset="0"/>
              </a:rPr>
              <a:t>&lt;state, action&gt; pairs based on feedback from system</a:t>
            </a:r>
          </a:p>
          <a:p>
            <a:endParaRPr lang="en-US" dirty="0">
              <a:latin typeface="Tahoma" charset="0"/>
            </a:endParaRPr>
          </a:p>
        </p:txBody>
      </p:sp>
      <p:sp>
        <p:nvSpPr>
          <p:cNvPr id="214019"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D6446-5582-7A40-8F43-AE1278A8CDA6}"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2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71550" y="3860800"/>
            <a:ext cx="7334250" cy="2620963"/>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025494873"/>
      </p:ext>
    </p:extLst>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p:txBody>
          <a:bodyPr/>
          <a:lstStyle/>
          <a:p>
            <a:r>
              <a:rPr lang="en-US">
                <a:latin typeface="Garamond" charset="0"/>
              </a:rPr>
              <a:t>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000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5044" name="Picture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95288" y="2508250"/>
            <a:ext cx="8255000" cy="408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0934971"/>
      </p:ext>
    </p:extLst>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atin typeface="Garamond" charset="0"/>
              </a:rPr>
              <a:t>States, Actions, Rewards</a:t>
            </a:r>
          </a:p>
        </p:txBody>
      </p:sp>
      <p:sp>
        <p:nvSpPr>
          <p:cNvPr id="216066"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DCBF04-3A79-AF48-9739-B143C129DD9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0" name="Rectangle 23"/>
          <p:cNvSpPr>
            <a:spLocks noChangeArrowheads="1"/>
          </p:cNvSpPr>
          <p:nvPr/>
        </p:nvSpPr>
        <p:spPr bwMode="auto">
          <a:xfrm>
            <a:off x="-107950" y="990600"/>
            <a:ext cx="27876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Reward function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+1 for scheduling Read and Write commands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0 at all other times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Goal is to maximize long-term       data bus utilization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1" name="Rectangle 20"/>
          <p:cNvSpPr>
            <a:spLocks noChangeArrowheads="1"/>
          </p:cNvSpPr>
          <p:nvPr/>
        </p:nvSpPr>
        <p:spPr bwMode="auto">
          <a:xfrm>
            <a:off x="2771775" y="1125538"/>
            <a:ext cx="29527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State attributes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reads, writes, and load misses in transaction queue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pending writes and ROB heads waiting for referenced row</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Request</a:t>
            </a:r>
            <a:r>
              <a:rPr kumimoji="0" lang="en-US" sz="1800" b="0" i="0" u="none" strike="noStrike" kern="1200" cap="none" spc="0" normalizeH="0" baseline="0" noProof="0" dirty="0">
                <a:ln>
                  <a:noFill/>
                </a:ln>
                <a:solidFill>
                  <a:srgbClr val="000000"/>
                </a:solidFill>
                <a:effectLst/>
                <a:uLnTx/>
                <a:uFillTx/>
                <a:latin typeface="Arial"/>
                <a:ea typeface="ＭＳ Ｐゴシック" charset="0"/>
                <a:cs typeface="ＭＳ Ｐゴシック" charset="0"/>
              </a:rPr>
              <a:t>’</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s relative ROB order</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2" name="Rectangle 24"/>
          <p:cNvSpPr>
            <a:spLocks noChangeArrowheads="1"/>
          </p:cNvSpPr>
          <p:nvPr/>
        </p:nvSpPr>
        <p:spPr bwMode="auto">
          <a:xfrm>
            <a:off x="5724525" y="1233488"/>
            <a:ext cx="4189413"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Actions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Activate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Write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load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store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pending</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preemptive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NOP</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Tree>
    <p:extLst>
      <p:ext uri="{BB962C8B-B14F-4D97-AF65-F5344CB8AC3E}">
        <p14:creationId xmlns:p14="http://schemas.microsoft.com/office/powerpoint/2010/main" val="251552179"/>
      </p:ext>
    </p:extLst>
  </p:cSld>
  <p:clrMapOvr>
    <a:masterClrMapping/>
  </p:clrMapOvr>
  <p:transition/>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atin typeface="Garamond" charset="0"/>
              </a:rPr>
              <a:t>Performance Results</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E2AD46-439A-884D-8CC7-72A877BA44F8}"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7091"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938" y="4567386"/>
            <a:ext cx="9144000" cy="1885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2"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00013" y="1125538"/>
            <a:ext cx="9072562" cy="2274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B00E241F-C2DD-C644-85FA-1F1842C314C2}"/>
              </a:ext>
            </a:extLst>
          </p:cNvPr>
          <p:cNvSpPr txBox="1"/>
          <p:nvPr/>
        </p:nvSpPr>
        <p:spPr>
          <a:xfrm>
            <a:off x="357949" y="3501008"/>
            <a:ext cx="8345554"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432FF"/>
                </a:solidFill>
                <a:effectLst/>
                <a:uLnTx/>
                <a:uFillTx/>
                <a:latin typeface="Tahoma"/>
                <a:ea typeface="+mn-ea"/>
                <a:cs typeface="+mn-cs"/>
              </a:rPr>
              <a:t>Large, robust performance improvements </a:t>
            </a:r>
            <a:br>
              <a:rPr kumimoji="0" lang="en-US" sz="3000" b="1" i="0" u="none" strike="noStrike" kern="1200" cap="none" spc="0" normalizeH="0" baseline="0" noProof="0" dirty="0">
                <a:ln>
                  <a:noFill/>
                </a:ln>
                <a:solidFill>
                  <a:srgbClr val="0432FF"/>
                </a:solidFill>
                <a:effectLst/>
                <a:uLnTx/>
                <a:uFillTx/>
                <a:latin typeface="Tahoma"/>
                <a:ea typeface="+mn-ea"/>
                <a:cs typeface="+mn-cs"/>
              </a:rPr>
            </a:br>
            <a:r>
              <a:rPr kumimoji="0" lang="en-US" sz="3000" b="1" i="0" u="none" strike="noStrike" kern="1200" cap="none" spc="0" normalizeH="0" baseline="0" noProof="0" dirty="0">
                <a:ln>
                  <a:noFill/>
                </a:ln>
                <a:solidFill>
                  <a:srgbClr val="0432FF"/>
                </a:solidFill>
                <a:effectLst/>
                <a:uLnTx/>
                <a:uFillTx/>
                <a:latin typeface="Tahoma"/>
                <a:ea typeface="+mn-ea"/>
                <a:cs typeface="+mn-cs"/>
              </a:rPr>
              <a:t>over many human-designed policies </a:t>
            </a:r>
          </a:p>
        </p:txBody>
      </p:sp>
    </p:spTree>
    <p:extLst>
      <p:ext uri="{BB962C8B-B14F-4D97-AF65-F5344CB8AC3E}">
        <p14:creationId xmlns:p14="http://schemas.microsoft.com/office/powerpoint/2010/main" val="2209446163"/>
      </p:ext>
    </p:extLst>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Title 1"/>
          <p:cNvSpPr>
            <a:spLocks noGrp="1"/>
          </p:cNvSpPr>
          <p:nvPr>
            <p:ph type="title"/>
          </p:nvPr>
        </p:nvSpPr>
        <p:spPr/>
        <p:txBody>
          <a:bodyPr/>
          <a:lstStyle/>
          <a:p>
            <a:r>
              <a:rPr lang="en-US">
                <a:latin typeface="Garamond" charset="0"/>
              </a:rPr>
              <a:t>Self Optimizing DRAM Controllers</a:t>
            </a:r>
          </a:p>
        </p:txBody>
      </p:sp>
      <p:sp>
        <p:nvSpPr>
          <p:cNvPr id="3" name="Content Placeholder 2"/>
          <p:cNvSpPr>
            <a:spLocks noGrp="1"/>
          </p:cNvSpPr>
          <p:nvPr>
            <p:ph idx="1"/>
          </p:nvPr>
        </p:nvSpPr>
        <p:spPr>
          <a:xfrm>
            <a:off x="228600" y="996950"/>
            <a:ext cx="8915400" cy="5194300"/>
          </a:xfrm>
        </p:spPr>
        <p:txBody>
          <a:bodyPr/>
          <a:lstStyle/>
          <a:p>
            <a:pPr marL="17462" indent="0">
              <a:buFont typeface="Wingdings" charset="0"/>
              <a:buNone/>
              <a:defRPr/>
            </a:pPr>
            <a:r>
              <a:rPr lang="en-US" dirty="0"/>
              <a:t>+ </a:t>
            </a:r>
            <a:r>
              <a:rPr lang="en-US" dirty="0">
                <a:solidFill>
                  <a:srgbClr val="0432FF"/>
                </a:solidFill>
              </a:rPr>
              <a:t>Continuous learning </a:t>
            </a:r>
            <a:r>
              <a:rPr lang="en-US" dirty="0"/>
              <a:t>in the presence of changing environment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0432FF"/>
                </a:solidFill>
              </a:rPr>
              <a:t>Reduced designer burden </a:t>
            </a:r>
            <a:r>
              <a:rPr lang="en-US" dirty="0"/>
              <a:t>in finding a good scheduling policy. Designer specifies:</a:t>
            </a:r>
          </a:p>
          <a:p>
            <a:pPr marL="17462" indent="0">
              <a:buFont typeface="Wingdings" charset="0"/>
              <a:buNone/>
              <a:defRPr/>
            </a:pPr>
            <a:r>
              <a:rPr lang="en-US" dirty="0"/>
              <a:t>	1) What system variables might be useful</a:t>
            </a:r>
          </a:p>
          <a:p>
            <a:pPr marL="17462" indent="0">
              <a:buFont typeface="Wingdings" charset="0"/>
              <a:buNone/>
              <a:defRPr/>
            </a:pPr>
            <a:r>
              <a:rPr lang="en-US" dirty="0"/>
              <a:t>	2) What target to optimize, but not how to optimize it</a:t>
            </a:r>
          </a:p>
          <a:p>
            <a:pPr marL="0" indent="0">
              <a:buFont typeface="Wingdings" charset="0"/>
              <a:buNone/>
              <a:defRPr/>
            </a:pPr>
            <a:endParaRPr lang="en-US" dirty="0"/>
          </a:p>
          <a:p>
            <a:pPr marL="17462" indent="0">
              <a:buFont typeface="Wingdings" charset="0"/>
              <a:buNone/>
              <a:defRPr/>
            </a:pPr>
            <a:r>
              <a:rPr lang="en-US" dirty="0"/>
              <a:t>-- How to specify </a:t>
            </a:r>
            <a:r>
              <a:rPr lang="en-US" dirty="0">
                <a:solidFill>
                  <a:srgbClr val="FF0000"/>
                </a:solidFill>
              </a:rPr>
              <a:t>different objectives</a:t>
            </a:r>
            <a:r>
              <a:rPr lang="en-US" dirty="0"/>
              <a:t>? (e.g., fairness, QoS, …)</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Hardware complexity</a:t>
            </a:r>
            <a:r>
              <a:rPr lang="en-US" dirty="0"/>
              <a: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Design </a:t>
            </a:r>
            <a:r>
              <a:rPr lang="en-US" b="1" dirty="0">
                <a:solidFill>
                  <a:srgbClr val="FF0000"/>
                </a:solidFill>
              </a:rPr>
              <a:t>mindset</a:t>
            </a:r>
            <a:r>
              <a:rPr lang="en-US" dirty="0">
                <a:solidFill>
                  <a:srgbClr val="FF0000"/>
                </a:solidFill>
              </a:rPr>
              <a:t> and flow</a:t>
            </a:r>
          </a:p>
        </p:txBody>
      </p:sp>
      <p:sp>
        <p:nvSpPr>
          <p:cNvPr id="2181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0D7E44-239C-964A-A44F-B93A25D8B58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422531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More on 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432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solidFill>
                  <a:srgbClr val="0432FF"/>
                </a:solidFill>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4"/>
          <a:stretch>
            <a:fillRect/>
          </a:stretch>
        </p:blipFill>
        <p:spPr>
          <a:xfrm>
            <a:off x="0" y="3771507"/>
            <a:ext cx="9144000" cy="1791093"/>
          </a:xfrm>
          <a:prstGeom prst="rect">
            <a:avLst/>
          </a:prstGeom>
        </p:spPr>
      </p:pic>
    </p:spTree>
    <p:extLst>
      <p:ext uri="{BB962C8B-B14F-4D97-AF65-F5344CB8AC3E}">
        <p14:creationId xmlns:p14="http://schemas.microsoft.com/office/powerpoint/2010/main" val="4219502844"/>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702138848"/>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62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2761589853"/>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78D72AD6-90F9-4D4E-BB8C-B3CAE2447857}"/>
              </a:ext>
            </a:extLst>
          </p:cNvPr>
          <p:cNvSpPr/>
          <p:nvPr/>
        </p:nvSpPr>
        <p:spPr>
          <a:xfrm>
            <a:off x="90613" y="4939815"/>
            <a:ext cx="8972997" cy="1228072"/>
          </a:xfrm>
          <a:prstGeom prst="roundRect">
            <a:avLst>
              <a:gd name="adj" fmla="val 4914"/>
            </a:avLst>
          </a:prstGeom>
          <a:solidFill>
            <a:srgbClr val="FFD4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a:extLst>
              <a:ext uri="{FF2B5EF4-FFF2-40B4-BE49-F238E27FC236}">
                <a16:creationId xmlns:a16="http://schemas.microsoft.com/office/drawing/2014/main" id="{323F9310-436B-2148-9BEE-287B9C8D0845}"/>
              </a:ext>
            </a:extLst>
          </p:cNvPr>
          <p:cNvSpPr/>
          <p:nvPr/>
        </p:nvSpPr>
        <p:spPr>
          <a:xfrm>
            <a:off x="90614" y="3731501"/>
            <a:ext cx="8972997" cy="1157390"/>
          </a:xfrm>
          <a:prstGeom prst="roundRect">
            <a:avLst>
              <a:gd name="adj" fmla="val 4752"/>
            </a:avLst>
          </a:prstGeom>
          <a:solidFill>
            <a:srgbClr val="E2F0D9">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E26C6B5-FAA5-AD49-A5C5-27FF882473B7}"/>
              </a:ext>
            </a:extLst>
          </p:cNvPr>
          <p:cNvSpPr/>
          <p:nvPr/>
        </p:nvSpPr>
        <p:spPr>
          <a:xfrm>
            <a:off x="90615" y="2762038"/>
            <a:ext cx="8972997" cy="918538"/>
          </a:xfrm>
          <a:prstGeom prst="roundRect">
            <a:avLst>
              <a:gd name="adj" fmla="val 6118"/>
            </a:avLst>
          </a:pr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245F93DA-41DE-4A4C-9B1D-817B6A0EBC50}"/>
              </a:ext>
            </a:extLst>
          </p:cNvPr>
          <p:cNvSpPr/>
          <p:nvPr/>
        </p:nvSpPr>
        <p:spPr>
          <a:xfrm>
            <a:off x="80387" y="1553645"/>
            <a:ext cx="8972997" cy="1157390"/>
          </a:xfrm>
          <a:prstGeom prst="roundRect">
            <a:avLst>
              <a:gd name="adj" fmla="val 5700"/>
            </a:avLst>
          </a:prstGeom>
          <a:solidFill>
            <a:srgbClr val="FBE5D6">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7D6700DE-A60F-0047-B270-63F9AB574DCC}"/>
              </a:ext>
            </a:extLst>
          </p:cNvPr>
          <p:cNvSpPr/>
          <p:nvPr/>
        </p:nvSpPr>
        <p:spPr>
          <a:xfrm>
            <a:off x="90616" y="936172"/>
            <a:ext cx="8972997" cy="566471"/>
          </a:xfrm>
          <a:prstGeom prst="roundRect">
            <a:avLst>
              <a:gd name="adj" fmla="val 10119"/>
            </a:avLst>
          </a:prstGeom>
          <a:solidFill>
            <a:srgbClr val="DAE3F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9DE5-F276-824C-9D6F-0E1B1DEE5DF3}"/>
              </a:ext>
            </a:extLst>
          </p:cNvPr>
          <p:cNvSpPr>
            <a:spLocks noGrp="1"/>
          </p:cNvSpPr>
          <p:nvPr>
            <p:ph type="title"/>
          </p:nvPr>
        </p:nvSpPr>
        <p:spPr/>
        <p:txBody>
          <a:bodyPr>
            <a:normAutofit fontScale="90000"/>
          </a:bodyPr>
          <a:lstStyle/>
          <a:p>
            <a:r>
              <a:rPr lang="en-US" dirty="0"/>
              <a:t>Executive Summary</a:t>
            </a:r>
          </a:p>
        </p:txBody>
      </p:sp>
      <p:sp>
        <p:nvSpPr>
          <p:cNvPr id="13" name="TextBox 12">
            <a:extLst>
              <a:ext uri="{FF2B5EF4-FFF2-40B4-BE49-F238E27FC236}">
                <a16:creationId xmlns:a16="http://schemas.microsoft.com/office/drawing/2014/main" id="{CDE8B0D0-D472-A74F-9DA1-634CACC78EB5}"/>
              </a:ext>
            </a:extLst>
          </p:cNvPr>
          <p:cNvSpPr txBox="1"/>
          <p:nvPr/>
        </p:nvSpPr>
        <p:spPr>
          <a:xfrm>
            <a:off x="2205308" y="6273497"/>
            <a:ext cx="4743606" cy="408623"/>
          </a:xfrm>
          <a:prstGeom prst="roundRect">
            <a:avLst/>
          </a:prstGeom>
          <a:solidFill>
            <a:schemeClr val="bg1">
              <a:lumMod val="9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3"/>
              </a:rPr>
              <a:t>https://github.com/CMU-SAFARI/Pythia</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
        <p:nvSpPr>
          <p:cNvPr id="3" name="Content Placeholder 2">
            <a:extLst>
              <a:ext uri="{FF2B5EF4-FFF2-40B4-BE49-F238E27FC236}">
                <a16:creationId xmlns:a16="http://schemas.microsoft.com/office/drawing/2014/main" id="{44722C4C-45FE-344B-A79D-CCCD100D937C}"/>
              </a:ext>
            </a:extLst>
          </p:cNvPr>
          <p:cNvSpPr>
            <a:spLocks noGrp="1"/>
          </p:cNvSpPr>
          <p:nvPr>
            <p:ph idx="1"/>
          </p:nvPr>
        </p:nvSpPr>
        <p:spPr>
          <a:xfrm>
            <a:off x="68368" y="936172"/>
            <a:ext cx="8995245" cy="5789494"/>
          </a:xfrm>
        </p:spPr>
        <p:txBody>
          <a:bodyPr>
            <a:normAutofit/>
          </a:bodyPr>
          <a:lstStyle/>
          <a:p>
            <a:r>
              <a:rPr lang="en-US" sz="1800" b="1" dirty="0">
                <a:solidFill>
                  <a:srgbClr val="0070C0"/>
                </a:solidFill>
                <a:latin typeface="Calibri" panose="020F0502020204030204" pitchFamily="34" charset="0"/>
                <a:cs typeface="Calibri" panose="020F0502020204030204" pitchFamily="34" charset="0"/>
              </a:rPr>
              <a:t>Background</a:t>
            </a:r>
            <a:r>
              <a:rPr lang="en-US" sz="1800" dirty="0">
                <a:latin typeface="Calibri" panose="020F0502020204030204" pitchFamily="34" charset="0"/>
                <a:cs typeface="Calibri" panose="020F0502020204030204" pitchFamily="34" charset="0"/>
              </a:rPr>
              <a:t>: Prefetchers predict addresses of future memory requests by associating memory access patterns with program context (called </a:t>
            </a:r>
            <a:r>
              <a:rPr lang="en-US" sz="1800" b="1" dirty="0">
                <a:solidFill>
                  <a:schemeClr val="accent1">
                    <a:lumMod val="75000"/>
                  </a:schemeClr>
                </a:solidFill>
                <a:latin typeface="Calibri" panose="020F0502020204030204" pitchFamily="34" charset="0"/>
                <a:cs typeface="Calibri" panose="020F0502020204030204" pitchFamily="34" charset="0"/>
              </a:rPr>
              <a:t>feature</a:t>
            </a:r>
            <a:r>
              <a:rPr lang="en-US" sz="1800" dirty="0">
                <a:latin typeface="Calibri" panose="020F0502020204030204" pitchFamily="34" charset="0"/>
                <a:cs typeface="Calibri" panose="020F0502020204030204" pitchFamily="34" charset="0"/>
              </a:rPr>
              <a:t>)</a:t>
            </a:r>
          </a:p>
          <a:p>
            <a:r>
              <a:rPr lang="en-US" sz="1800" b="1" dirty="0">
                <a:solidFill>
                  <a:srgbClr val="E30305"/>
                </a:solidFill>
                <a:latin typeface="Calibri" panose="020F0502020204030204" pitchFamily="34" charset="0"/>
                <a:cs typeface="Calibri" panose="020F0502020204030204" pitchFamily="34" charset="0"/>
              </a:rPr>
              <a:t>Problem</a:t>
            </a:r>
            <a:r>
              <a:rPr lang="en-US" sz="1800" dirty="0">
                <a:latin typeface="Calibri" panose="020F0502020204030204" pitchFamily="34" charset="0"/>
                <a:cs typeface="Calibri" panose="020F0502020204030204" pitchFamily="34" charset="0"/>
              </a:rPr>
              <a:t>: Three key shortcomings of prior prefetchers:</a:t>
            </a:r>
          </a:p>
          <a:p>
            <a:pPr marL="536575" lvl="1" indent="-179388"/>
            <a:r>
              <a:rPr lang="en-US" sz="1600" dirty="0">
                <a:latin typeface="Calibri" panose="020F0502020204030204" pitchFamily="34" charset="0"/>
                <a:cs typeface="Calibri" panose="020F0502020204030204" pitchFamily="34" charset="0"/>
              </a:rPr>
              <a:t>Predict mainly using a </a:t>
            </a:r>
            <a:r>
              <a:rPr lang="en-US" sz="1600" b="1" dirty="0">
                <a:solidFill>
                  <a:srgbClr val="C00000"/>
                </a:solidFill>
                <a:latin typeface="Calibri" panose="020F0502020204030204" pitchFamily="34" charset="0"/>
                <a:cs typeface="Calibri" panose="020F0502020204030204" pitchFamily="34" charset="0"/>
              </a:rPr>
              <a:t>single program feature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inherent system awareness </a:t>
            </a:r>
            <a:r>
              <a:rPr lang="en-US" sz="1600" dirty="0">
                <a:latin typeface="Calibri" panose="020F0502020204030204" pitchFamily="34" charset="0"/>
                <a:cs typeface="Calibri" panose="020F0502020204030204" pitchFamily="34" charset="0"/>
              </a:rPr>
              <a:t>(e.g., memory bandwidth usage)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in-silicon customizability</a:t>
            </a:r>
          </a:p>
          <a:p>
            <a:r>
              <a:rPr lang="en-US" sz="1800" b="1" dirty="0">
                <a:solidFill>
                  <a:schemeClr val="accent4">
                    <a:lumMod val="75000"/>
                  </a:schemeClr>
                </a:solidFill>
                <a:latin typeface="Calibri" panose="020F0502020204030204" pitchFamily="34" charset="0"/>
                <a:cs typeface="Calibri" panose="020F0502020204030204" pitchFamily="34" charset="0"/>
              </a:rPr>
              <a:t>Goal</a:t>
            </a:r>
            <a:r>
              <a:rPr lang="en-US" sz="1800" dirty="0">
                <a:latin typeface="Calibri" panose="020F0502020204030204" pitchFamily="34" charset="0"/>
                <a:cs typeface="Calibri" panose="020F0502020204030204" pitchFamily="34" charset="0"/>
              </a:rPr>
              <a:t>: Design a prefetching framework that:</a:t>
            </a:r>
          </a:p>
          <a:p>
            <a:pPr marL="536575" lvl="1" indent="-179388"/>
            <a:r>
              <a:rPr lang="en-US" sz="1600" dirty="0">
                <a:latin typeface="Calibri" panose="020F0502020204030204" pitchFamily="34" charset="0"/>
                <a:cs typeface="Calibri" panose="020F0502020204030204" pitchFamily="34" charset="0"/>
              </a:rPr>
              <a:t>Learns from </a:t>
            </a:r>
            <a:r>
              <a:rPr lang="en-US" sz="1600" b="1" dirty="0">
                <a:solidFill>
                  <a:schemeClr val="accent4">
                    <a:lumMod val="75000"/>
                  </a:schemeClr>
                </a:solidFill>
                <a:latin typeface="Calibri" panose="020F0502020204030204" pitchFamily="34" charset="0"/>
                <a:cs typeface="Calibri" panose="020F0502020204030204" pitchFamily="34" charset="0"/>
              </a:rPr>
              <a:t>multiple features</a:t>
            </a:r>
            <a:r>
              <a:rPr lang="en-US" sz="1600" dirty="0">
                <a:latin typeface="Calibri" panose="020F0502020204030204" pitchFamily="34" charset="0"/>
                <a:cs typeface="Calibri" panose="020F0502020204030204" pitchFamily="34" charset="0"/>
              </a:rPr>
              <a:t> and </a:t>
            </a:r>
            <a:r>
              <a:rPr lang="en-US" sz="1600" b="1" dirty="0">
                <a:solidFill>
                  <a:schemeClr val="accent4">
                    <a:lumMod val="75000"/>
                  </a:schemeClr>
                </a:solidFill>
                <a:latin typeface="Calibri" panose="020F0502020204030204" pitchFamily="34" charset="0"/>
                <a:cs typeface="Calibri" panose="020F0502020204030204" pitchFamily="34" charset="0"/>
              </a:rPr>
              <a:t>inherent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4">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to use different features and/or prefetching objectives</a:t>
            </a:r>
          </a:p>
          <a:p>
            <a:r>
              <a:rPr lang="en-US" sz="1800" b="1" dirty="0">
                <a:solidFill>
                  <a:schemeClr val="accent6">
                    <a:lumMod val="75000"/>
                  </a:schemeClr>
                </a:solidFill>
                <a:latin typeface="Calibri" panose="020F0502020204030204" pitchFamily="34" charset="0"/>
                <a:cs typeface="Calibri" panose="020F0502020204030204" pitchFamily="34" charset="0"/>
              </a:rPr>
              <a:t>Contribution</a:t>
            </a:r>
            <a:r>
              <a:rPr lang="en-US" sz="1800" dirty="0">
                <a:latin typeface="Calibri" panose="020F0502020204030204" pitchFamily="34" charset="0"/>
                <a:cs typeface="Calibri" panose="020F0502020204030204" pitchFamily="34" charset="0"/>
              </a:rPr>
              <a:t>: Pythia, which formulates prefetching as reinforcement learning problem</a:t>
            </a:r>
          </a:p>
          <a:p>
            <a:pPr marL="536575" lvl="1" indent="-179388"/>
            <a:r>
              <a:rPr lang="en-US" sz="1600" dirty="0">
                <a:latin typeface="Calibri" panose="020F0502020204030204" pitchFamily="34" charset="0"/>
                <a:cs typeface="Calibri" panose="020F0502020204030204" pitchFamily="34" charset="0"/>
              </a:rPr>
              <a:t>Takes</a:t>
            </a:r>
            <a:r>
              <a:rPr lang="en-US" sz="1600" b="1" dirty="0">
                <a:solidFill>
                  <a:srgbClr val="C00000"/>
                </a:solidFill>
                <a:latin typeface="Calibri" panose="020F0502020204030204" pitchFamily="34" charset="0"/>
                <a:cs typeface="Calibri" panose="020F0502020204030204" pitchFamily="34" charset="0"/>
              </a:rPr>
              <a:t> </a:t>
            </a:r>
            <a:r>
              <a:rPr lang="en-US" sz="1600" b="1" dirty="0">
                <a:solidFill>
                  <a:schemeClr val="accent6">
                    <a:lumMod val="75000"/>
                  </a:schemeClr>
                </a:solidFill>
                <a:latin typeface="Calibri" panose="020F0502020204030204" pitchFamily="34" charset="0"/>
                <a:cs typeface="Calibri" panose="020F0502020204030204" pitchFamily="34" charset="0"/>
              </a:rPr>
              <a:t>adaptive</a:t>
            </a:r>
            <a:r>
              <a:rPr lang="en-US" sz="1600" dirty="0">
                <a:latin typeface="Calibri" panose="020F0502020204030204" pitchFamily="34" charset="0"/>
                <a:cs typeface="Calibri" panose="020F0502020204030204" pitchFamily="34" charset="0"/>
              </a:rPr>
              <a:t> prefetch decisions using multiple features and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6">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for target workloads via simple configuration registers</a:t>
            </a:r>
          </a:p>
          <a:p>
            <a:pPr marL="536575" lvl="1" indent="-179388"/>
            <a:r>
              <a:rPr lang="en-US" sz="1600" dirty="0">
                <a:latin typeface="Calibri" panose="020F0502020204030204" pitchFamily="34" charset="0"/>
                <a:cs typeface="Calibri" panose="020F0502020204030204" pitchFamily="34" charset="0"/>
              </a:rPr>
              <a:t>Proposes</a:t>
            </a:r>
            <a:r>
              <a:rPr lang="en-US" sz="1600" b="1" dirty="0">
                <a:solidFill>
                  <a:schemeClr val="accent6">
                    <a:lumMod val="75000"/>
                  </a:schemeClr>
                </a:solidFill>
                <a:latin typeface="Calibri" panose="020F0502020204030204" pitchFamily="34" charset="0"/>
                <a:cs typeface="Calibri" panose="020F0502020204030204" pitchFamily="34" charset="0"/>
              </a:rPr>
              <a:t> a realistic and practical</a:t>
            </a:r>
            <a:r>
              <a:rPr lang="en-US" sz="1600" dirty="0">
                <a:latin typeface="Calibri" panose="020F0502020204030204" pitchFamily="34" charset="0"/>
                <a:cs typeface="Calibri" panose="020F0502020204030204" pitchFamily="34" charset="0"/>
              </a:rPr>
              <a:t> implementation of RL algorithm in hardware</a:t>
            </a:r>
          </a:p>
          <a:p>
            <a:r>
              <a:rPr lang="en-US" sz="1800" b="1" dirty="0">
                <a:solidFill>
                  <a:srgbClr val="7030A0"/>
                </a:solidFill>
                <a:latin typeface="Calibri" panose="020F0502020204030204" pitchFamily="34" charset="0"/>
                <a:cs typeface="Calibri" panose="020F0502020204030204" pitchFamily="34" charset="0"/>
              </a:rPr>
              <a:t>Key Results</a:t>
            </a:r>
            <a:r>
              <a:rPr lang="en-US" sz="1800" dirty="0">
                <a:latin typeface="Calibri" panose="020F0502020204030204" pitchFamily="34" charset="0"/>
                <a:cs typeface="Calibri" panose="020F0502020204030204" pitchFamily="34" charset="0"/>
              </a:rPr>
              <a:t>:</a:t>
            </a:r>
          </a:p>
          <a:p>
            <a:pPr marL="536575" lvl="1" indent="-179388"/>
            <a:r>
              <a:rPr lang="en-US" sz="1600" dirty="0">
                <a:latin typeface="Calibri" panose="020F0502020204030204" pitchFamily="34" charset="0"/>
                <a:cs typeface="Calibri" panose="020F0502020204030204" pitchFamily="34" charset="0"/>
              </a:rPr>
              <a:t>Evaluated using a wide range of workloads from SPEC CPU, PARSEC,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Cloudsuite</a:t>
            </a:r>
            <a:endParaRPr lang="en-US" sz="1600" dirty="0">
              <a:latin typeface="Calibri" panose="020F0502020204030204" pitchFamily="34" charset="0"/>
              <a:cs typeface="Calibri" panose="020F0502020204030204" pitchFamily="34" charset="0"/>
            </a:endParaRPr>
          </a:p>
          <a:p>
            <a:pPr marL="536575" lvl="1" indent="-179388"/>
            <a:r>
              <a:rPr lang="en-US" sz="1600" dirty="0">
                <a:latin typeface="Calibri" panose="020F0502020204030204" pitchFamily="34" charset="0"/>
                <a:cs typeface="Calibri" panose="020F0502020204030204" pitchFamily="34" charset="0"/>
              </a:rPr>
              <a:t>Outperforms best prefetcher (in 1-core config.) by </a:t>
            </a:r>
            <a:r>
              <a:rPr lang="en-US" sz="1600" b="1" dirty="0">
                <a:solidFill>
                  <a:srgbClr val="7030A0"/>
                </a:solidFill>
                <a:latin typeface="Calibri" panose="020F0502020204030204" pitchFamily="34" charset="0"/>
                <a:cs typeface="Calibri" panose="020F0502020204030204" pitchFamily="34" charset="0"/>
              </a:rPr>
              <a:t>3.4%, 7.7% and 17%</a:t>
            </a:r>
            <a:r>
              <a:rPr lang="en-US" sz="1600" b="1" dirty="0">
                <a:solidFill>
                  <a:srgbClr val="C00000"/>
                </a:solidFill>
                <a:latin typeface="Calibri" panose="020F0502020204030204" pitchFamily="34" charset="0"/>
                <a:cs typeface="Calibri" panose="020F0502020204030204" pitchFamily="34" charset="0"/>
              </a:rPr>
              <a:t> </a:t>
            </a:r>
            <a:r>
              <a:rPr lang="en-US" sz="1600" dirty="0">
                <a:latin typeface="Calibri" panose="020F0502020204030204" pitchFamily="34" charset="0"/>
                <a:cs typeface="Calibri" panose="020F0502020204030204" pitchFamily="34" charset="0"/>
              </a:rPr>
              <a:t>in 1/4/</a:t>
            </a:r>
            <a:r>
              <a:rPr lang="en-US" sz="1600" dirty="0" err="1">
                <a:latin typeface="Calibri" panose="020F0502020204030204" pitchFamily="34" charset="0"/>
                <a:cs typeface="Calibri" panose="020F0502020204030204" pitchFamily="34" charset="0"/>
              </a:rPr>
              <a:t>bw</a:t>
            </a:r>
            <a:r>
              <a:rPr lang="en-US" sz="1600" dirty="0">
                <a:latin typeface="Calibri" panose="020F0502020204030204" pitchFamily="34" charset="0"/>
                <a:cs typeface="Calibri" panose="020F0502020204030204" pitchFamily="34" charset="0"/>
              </a:rPr>
              <a:t>-constrained cores</a:t>
            </a:r>
          </a:p>
          <a:p>
            <a:pPr marL="536575" lvl="1" indent="-179388"/>
            <a:r>
              <a:rPr lang="en-US" sz="1600" dirty="0">
                <a:latin typeface="Calibri" panose="020F0502020204030204" pitchFamily="34" charset="0"/>
                <a:cs typeface="Calibri" panose="020F0502020204030204" pitchFamily="34" charset="0"/>
              </a:rPr>
              <a:t>Up to </a:t>
            </a:r>
            <a:r>
              <a:rPr lang="en-US" sz="1600" b="1" dirty="0">
                <a:solidFill>
                  <a:srgbClr val="7030A0"/>
                </a:solidFill>
                <a:latin typeface="Calibri" panose="020F0502020204030204" pitchFamily="34" charset="0"/>
                <a:cs typeface="Calibri" panose="020F0502020204030204" pitchFamily="34" charset="0"/>
              </a:rPr>
              <a:t>7.8% more performance </a:t>
            </a:r>
            <a:r>
              <a:rPr lang="en-US" sz="1600" dirty="0">
                <a:latin typeface="Calibri" panose="020F0502020204030204" pitchFamily="34" charset="0"/>
                <a:cs typeface="Calibri" panose="020F0502020204030204" pitchFamily="34" charset="0"/>
              </a:rPr>
              <a:t>over basic Pythia across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workloads via simple customization</a:t>
            </a:r>
          </a:p>
        </p:txBody>
      </p:sp>
    </p:spTree>
    <p:extLst>
      <p:ext uri="{BB962C8B-B14F-4D97-AF65-F5344CB8AC3E}">
        <p14:creationId xmlns:p14="http://schemas.microsoft.com/office/powerpoint/2010/main" val="28060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P spid="6" grpId="0" animBg="1"/>
      <p:bldP spid="4" grpId="0" animBg="1"/>
      <p:bldP spid="13" grpId="0" animBg="1"/>
    </p:bldLst>
  </p:timing>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BD8FD-8814-1C4A-84D3-B2D6C3AD0CBF}"/>
              </a:ext>
            </a:extLst>
          </p:cNvPr>
          <p:cNvSpPr>
            <a:spLocks noGrp="1"/>
          </p:cNvSpPr>
          <p:nvPr>
            <p:ph type="title"/>
          </p:nvPr>
        </p:nvSpPr>
        <p:spPr/>
        <p:txBody>
          <a:bodyPr/>
          <a:lstStyle/>
          <a:p>
            <a:r>
              <a:rPr lang="en-US" sz="3800" dirty="0"/>
              <a:t>Key Shortcomings in Prior Prefetchers</a:t>
            </a:r>
          </a:p>
        </p:txBody>
      </p:sp>
      <p:sp>
        <p:nvSpPr>
          <p:cNvPr id="5" name="Content Placeholder 4">
            <a:extLst>
              <a:ext uri="{FF2B5EF4-FFF2-40B4-BE49-F238E27FC236}">
                <a16:creationId xmlns:a16="http://schemas.microsoft.com/office/drawing/2014/main" id="{50C54CB4-985E-7444-B83B-9DD4B2AA78DF}"/>
              </a:ext>
            </a:extLst>
          </p:cNvPr>
          <p:cNvSpPr>
            <a:spLocks noGrp="1"/>
          </p:cNvSpPr>
          <p:nvPr>
            <p:ph idx="1"/>
          </p:nvPr>
        </p:nvSpPr>
        <p:spPr/>
        <p:txBody>
          <a:bodyPr>
            <a:normAutofit/>
          </a:bodyPr>
          <a:lstStyle/>
          <a:p>
            <a:r>
              <a:rPr lang="en-US" sz="3000" dirty="0">
                <a:latin typeface="Calibri" panose="020F0502020204030204" pitchFamily="34" charset="0"/>
                <a:cs typeface="Calibri" panose="020F0502020204030204" pitchFamily="34" charset="0"/>
              </a:rPr>
              <a:t>We observe </a:t>
            </a:r>
            <a:r>
              <a:rPr lang="en-US" sz="3000" b="1" dirty="0">
                <a:solidFill>
                  <a:srgbClr val="C00000"/>
                </a:solidFill>
                <a:latin typeface="Calibri" panose="020F0502020204030204" pitchFamily="34" charset="0"/>
                <a:cs typeface="Calibri" panose="020F0502020204030204" pitchFamily="34" charset="0"/>
              </a:rPr>
              <a:t>three key shortcomings</a:t>
            </a:r>
            <a:r>
              <a:rPr lang="en-US" sz="3000" dirty="0">
                <a:latin typeface="Calibri" panose="020F0502020204030204" pitchFamily="34" charset="0"/>
                <a:cs typeface="Calibri" panose="020F0502020204030204" pitchFamily="34" charset="0"/>
              </a:rPr>
              <a:t> that significantly limit performance benefits of prior prefetchers</a:t>
            </a:r>
          </a:p>
        </p:txBody>
      </p:sp>
      <p:sp>
        <p:nvSpPr>
          <p:cNvPr id="6" name="Rectangle 5">
            <a:extLst>
              <a:ext uri="{FF2B5EF4-FFF2-40B4-BE49-F238E27FC236}">
                <a16:creationId xmlns:a16="http://schemas.microsoft.com/office/drawing/2014/main" id="{6F21AB0B-7F8D-C841-A2EF-3CF16CC35568}"/>
              </a:ext>
            </a:extLst>
          </p:cNvPr>
          <p:cNvSpPr/>
          <p:nvPr/>
        </p:nvSpPr>
        <p:spPr>
          <a:xfrm>
            <a:off x="0" y="2258171"/>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Predict mainly using a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single program feature</a:t>
            </a:r>
          </a:p>
        </p:txBody>
      </p:sp>
      <p:sp>
        <p:nvSpPr>
          <p:cNvPr id="7" name="Rectangle 6">
            <a:extLst>
              <a:ext uri="{FF2B5EF4-FFF2-40B4-BE49-F238E27FC236}">
                <a16:creationId xmlns:a16="http://schemas.microsoft.com/office/drawing/2014/main" id="{5F42E4B1-E4C8-134F-B7EF-54760F12B47B}"/>
              </a:ext>
            </a:extLst>
          </p:cNvPr>
          <p:cNvSpPr/>
          <p:nvPr/>
        </p:nvSpPr>
        <p:spPr>
          <a:xfrm>
            <a:off x="0" y="3429000"/>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inherent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system awareness</a:t>
            </a:r>
          </a:p>
        </p:txBody>
      </p:sp>
      <p:sp>
        <p:nvSpPr>
          <p:cNvPr id="8" name="Rectangle 7">
            <a:extLst>
              <a:ext uri="{FF2B5EF4-FFF2-40B4-BE49-F238E27FC236}">
                <a16:creationId xmlns:a16="http://schemas.microsoft.com/office/drawing/2014/main" id="{F4DF45F0-4550-7F44-B962-423337D47660}"/>
              </a:ext>
            </a:extLst>
          </p:cNvPr>
          <p:cNvSpPr/>
          <p:nvPr/>
        </p:nvSpPr>
        <p:spPr>
          <a:xfrm>
            <a:off x="0" y="4599829"/>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in-silicon customizability</a:t>
            </a:r>
            <a:endPar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Rectangle 8">
            <a:extLst>
              <a:ext uri="{FF2B5EF4-FFF2-40B4-BE49-F238E27FC236}">
                <a16:creationId xmlns:a16="http://schemas.microsoft.com/office/drawing/2014/main" id="{D5E3FCCB-96D5-784F-A7F1-E91AC10581A7}"/>
              </a:ext>
            </a:extLst>
          </p:cNvPr>
          <p:cNvSpPr/>
          <p:nvPr/>
        </p:nvSpPr>
        <p:spPr>
          <a:xfrm>
            <a:off x="31804" y="2313830"/>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Lato Black" panose="020F0502020204030203" pitchFamily="34" charset="77"/>
                <a:ea typeface="+mn-ea"/>
                <a:cs typeface="+mn-cs"/>
              </a:rPr>
              <a:t>1</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0" name="Rectangle 9">
            <a:extLst>
              <a:ext uri="{FF2B5EF4-FFF2-40B4-BE49-F238E27FC236}">
                <a16:creationId xmlns:a16="http://schemas.microsoft.com/office/drawing/2014/main" id="{240621A8-FD2F-9A4F-958E-C654EBD70AED}"/>
              </a:ext>
            </a:extLst>
          </p:cNvPr>
          <p:cNvSpPr/>
          <p:nvPr/>
        </p:nvSpPr>
        <p:spPr>
          <a:xfrm>
            <a:off x="31803" y="3499087"/>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2</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1" name="Rectangle 10">
            <a:extLst>
              <a:ext uri="{FF2B5EF4-FFF2-40B4-BE49-F238E27FC236}">
                <a16:creationId xmlns:a16="http://schemas.microsoft.com/office/drawing/2014/main" id="{5FED9F05-0C36-C347-9B3D-250673C37CF2}"/>
              </a:ext>
            </a:extLst>
          </p:cNvPr>
          <p:cNvSpPr/>
          <p:nvPr/>
        </p:nvSpPr>
        <p:spPr>
          <a:xfrm>
            <a:off x="31802" y="4667415"/>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3</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Tree>
    <p:extLst>
      <p:ext uri="{BB962C8B-B14F-4D97-AF65-F5344CB8AC3E}">
        <p14:creationId xmlns:p14="http://schemas.microsoft.com/office/powerpoint/2010/main" val="12861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AD11F8-F0EF-7C4D-86C5-B76B163FE8AF}"/>
              </a:ext>
            </a:extLst>
          </p:cNvPr>
          <p:cNvSpPr>
            <a:spLocks noGrp="1"/>
          </p:cNvSpPr>
          <p:nvPr>
            <p:ph type="title"/>
          </p:nvPr>
        </p:nvSpPr>
        <p:spPr/>
        <p:txBody>
          <a:bodyPr/>
          <a:lstStyle/>
          <a:p>
            <a:r>
              <a:rPr lang="en-US" dirty="0"/>
              <a:t>Our Goal</a:t>
            </a:r>
          </a:p>
        </p:txBody>
      </p:sp>
      <p:sp>
        <p:nvSpPr>
          <p:cNvPr id="6" name="Rounded Rectangle 5">
            <a:extLst>
              <a:ext uri="{FF2B5EF4-FFF2-40B4-BE49-F238E27FC236}">
                <a16:creationId xmlns:a16="http://schemas.microsoft.com/office/drawing/2014/main" id="{00F8F039-743D-2642-84D6-4D49626B242B}"/>
              </a:ext>
            </a:extLst>
          </p:cNvPr>
          <p:cNvSpPr/>
          <p:nvPr/>
        </p:nvSpPr>
        <p:spPr>
          <a:xfrm>
            <a:off x="83925" y="1521070"/>
            <a:ext cx="8976149" cy="4237891"/>
          </a:xfrm>
          <a:prstGeom prst="roundRect">
            <a:avLst>
              <a:gd name="adj" fmla="val 6175"/>
            </a:avLst>
          </a:prstGeom>
          <a:solidFill>
            <a:srgbClr val="DAE3F3"/>
          </a:solidFill>
          <a:ln w="38100"/>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prefetching</a:t>
            </a:r>
            <a:r>
              <a:rPr kumimoji="0" lang="en-US" sz="4200" b="0" i="0" u="none" strike="noStrike" kern="1200" cap="none" spc="0" normalizeH="0" baseline="0" noProof="0" dirty="0">
                <a:ln>
                  <a:noFill/>
                </a:ln>
                <a:solidFill>
                  <a:srgbClr val="000CFF"/>
                </a:solidFill>
                <a:effectLst/>
                <a:uLnTx/>
                <a:uFillTx/>
                <a:latin typeface="Calibri" panose="020F0502020204030204"/>
                <a:ea typeface="+mn-ea"/>
                <a:cs typeface="+mn-cs"/>
              </a:rPr>
              <a:t>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framework</a:t>
            </a: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 that can: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Learn to prefetch using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multiple features</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inherent system-level feedback</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information</a:t>
            </a: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Be </a:t>
            </a:r>
            <a:r>
              <a:rPr kumimoji="0" lang="en-US" sz="3400" b="1" i="0" u="none" strike="noStrike" kern="1200" cap="none" spc="0" normalizeH="0" baseline="0" noProof="0" dirty="0">
                <a:ln>
                  <a:noFill/>
                </a:ln>
                <a:solidFill>
                  <a:srgbClr val="C00000"/>
                </a:solidFill>
                <a:effectLst/>
                <a:uLnTx/>
                <a:uFillTx/>
                <a:latin typeface="Calibri" panose="020F0502020204030204"/>
                <a:ea typeface="+mn-ea"/>
                <a:cs typeface="+mn-cs"/>
              </a:rPr>
              <a:t>easily customized in silicon</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to use different features and/or change prefetcher’s objectives</a:t>
            </a:r>
          </a:p>
        </p:txBody>
      </p:sp>
    </p:spTree>
    <p:extLst>
      <p:ext uri="{BB962C8B-B14F-4D97-AF65-F5344CB8AC3E}">
        <p14:creationId xmlns:p14="http://schemas.microsoft.com/office/powerpoint/2010/main" val="102330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BE630-4151-074F-8263-49EFB5E0D497}"/>
              </a:ext>
            </a:extLst>
          </p:cNvPr>
          <p:cNvSpPr>
            <a:spLocks noGrp="1"/>
          </p:cNvSpPr>
          <p:nvPr>
            <p:ph type="title"/>
          </p:nvPr>
        </p:nvSpPr>
        <p:spPr/>
        <p:txBody>
          <a:bodyPr/>
          <a:lstStyle/>
          <a:p>
            <a:r>
              <a:rPr lang="en-US" dirty="0"/>
              <a:t>Our Proposal</a:t>
            </a:r>
          </a:p>
        </p:txBody>
      </p:sp>
      <p:pic>
        <p:nvPicPr>
          <p:cNvPr id="11" name="Content Placeholder 10">
            <a:extLst>
              <a:ext uri="{FF2B5EF4-FFF2-40B4-BE49-F238E27FC236}">
                <a16:creationId xmlns:a16="http://schemas.microsoft.com/office/drawing/2014/main" id="{459EE8E4-A7E4-6D4C-B683-1F70FCCCB9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4504" y="1204572"/>
            <a:ext cx="2414992" cy="2414992"/>
          </a:xfrm>
        </p:spPr>
      </p:pic>
      <p:sp>
        <p:nvSpPr>
          <p:cNvPr id="12" name="TextBox 11">
            <a:extLst>
              <a:ext uri="{FF2B5EF4-FFF2-40B4-BE49-F238E27FC236}">
                <a16:creationId xmlns:a16="http://schemas.microsoft.com/office/drawing/2014/main" id="{AB14BC19-14CB-C74A-8F2C-9DB36EC9727C}"/>
              </a:ext>
            </a:extLst>
          </p:cNvPr>
          <p:cNvSpPr txBox="1"/>
          <p:nvPr/>
        </p:nvSpPr>
        <p:spPr>
          <a:xfrm>
            <a:off x="3711510" y="3702380"/>
            <a:ext cx="1809598" cy="83099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Pythia</a:t>
            </a:r>
            <a:endParaRPr kumimoji="0" lang="en-US"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14" name="TextBox 13">
            <a:extLst>
              <a:ext uri="{FF2B5EF4-FFF2-40B4-BE49-F238E27FC236}">
                <a16:creationId xmlns:a16="http://schemas.microsoft.com/office/drawing/2014/main" id="{3CFB2216-8DDA-B34B-BDD0-7A67AE10B2F9}"/>
              </a:ext>
            </a:extLst>
          </p:cNvPr>
          <p:cNvSpPr txBox="1"/>
          <p:nvPr/>
        </p:nvSpPr>
        <p:spPr>
          <a:xfrm>
            <a:off x="1818549" y="4616193"/>
            <a:ext cx="5595521" cy="101566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Formulates prefetching as a </a:t>
            </a:r>
            <a:r>
              <a:rPr kumimoji="0" lang="en-US" sz="3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reinforcement learning problem</a:t>
            </a:r>
          </a:p>
        </p:txBody>
      </p:sp>
      <p:sp>
        <p:nvSpPr>
          <p:cNvPr id="15" name="TextBox 14">
            <a:extLst>
              <a:ext uri="{FF2B5EF4-FFF2-40B4-BE49-F238E27FC236}">
                <a16:creationId xmlns:a16="http://schemas.microsoft.com/office/drawing/2014/main" id="{5CF0F5F5-213D-A341-A7B3-42238F9F4941}"/>
              </a:ext>
            </a:extLst>
          </p:cNvPr>
          <p:cNvSpPr txBox="1"/>
          <p:nvPr/>
        </p:nvSpPr>
        <p:spPr>
          <a:xfrm>
            <a:off x="1919098" y="6263552"/>
            <a:ext cx="5394425"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Pythia is named after the oracle of Delphi, who is known for her accurate prophecies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https://</a:t>
            </a:r>
            <a:r>
              <a:rPr kumimoji="0" lang="en-US" sz="1200" b="0" i="1" u="none" strike="noStrike" kern="1200" cap="none" spc="0" normalizeH="0" baseline="0" noProof="0" dirty="0" err="1">
                <a:ln>
                  <a:noFill/>
                </a:ln>
                <a:solidFill>
                  <a:prstClr val="white">
                    <a:lumMod val="50000"/>
                  </a:prstClr>
                </a:solidFill>
                <a:effectLst/>
                <a:uLnTx/>
                <a:uFillTx/>
                <a:latin typeface="Calibri" panose="020F0502020204030204"/>
                <a:ea typeface="+mn-ea"/>
                <a:cs typeface="+mn-cs"/>
              </a:rPr>
              <a:t>en.wikipedia.org</a:t>
            </a: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/wiki/Pythia</a:t>
            </a:r>
          </a:p>
        </p:txBody>
      </p:sp>
    </p:spTree>
    <p:extLst>
      <p:ext uri="{BB962C8B-B14F-4D97-AF65-F5344CB8AC3E}">
        <p14:creationId xmlns:p14="http://schemas.microsoft.com/office/powerpoint/2010/main" val="774004893"/>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DBA749-4B46-5846-A229-89C516AB117E}"/>
              </a:ext>
            </a:extLst>
          </p:cNvPr>
          <p:cNvSpPr>
            <a:spLocks noGrp="1"/>
          </p:cNvSpPr>
          <p:nvPr>
            <p:ph type="title"/>
          </p:nvPr>
        </p:nvSpPr>
        <p:spPr/>
        <p:txBody>
          <a:bodyPr/>
          <a:lstStyle/>
          <a:p>
            <a:r>
              <a:rPr lang="en-US" sz="3800" dirty="0"/>
              <a:t>Basics of Reinforcement Learning (RL)</a:t>
            </a:r>
          </a:p>
        </p:txBody>
      </p:sp>
      <p:sp>
        <p:nvSpPr>
          <p:cNvPr id="5" name="Content Placeholder 4">
            <a:extLst>
              <a:ext uri="{FF2B5EF4-FFF2-40B4-BE49-F238E27FC236}">
                <a16:creationId xmlns:a16="http://schemas.microsoft.com/office/drawing/2014/main" id="{90772A9A-66E4-0244-83CD-CADE17C6CDDE}"/>
              </a:ext>
            </a:extLst>
          </p:cNvPr>
          <p:cNvSpPr>
            <a:spLocks noGrp="1"/>
          </p:cNvSpPr>
          <p:nvPr>
            <p:ph idx="1"/>
          </p:nvPr>
        </p:nvSpPr>
        <p:spPr>
          <a:xfrm>
            <a:off x="169011" y="936172"/>
            <a:ext cx="8894602" cy="5789494"/>
          </a:xfrm>
        </p:spPr>
        <p:txBody>
          <a:bodyPr>
            <a:normAutofit/>
          </a:bodyPr>
          <a:lstStyle/>
          <a:p>
            <a:r>
              <a:rPr lang="en-US" sz="3000" dirty="0">
                <a:latin typeface="Calibri" panose="020F0502020204030204" pitchFamily="34" charset="0"/>
                <a:cs typeface="Calibri" panose="020F0502020204030204" pitchFamily="34" charset="0"/>
              </a:rPr>
              <a:t>Algorithmic approach to learn to take an </a:t>
            </a:r>
            <a:r>
              <a:rPr lang="en-US" sz="3000" b="1" dirty="0">
                <a:solidFill>
                  <a:srgbClr val="000CFF"/>
                </a:solidFill>
                <a:latin typeface="Calibri" panose="020F0502020204030204" pitchFamily="34" charset="0"/>
                <a:cs typeface="Calibri" panose="020F0502020204030204" pitchFamily="34" charset="0"/>
              </a:rPr>
              <a:t>action</a:t>
            </a:r>
            <a:r>
              <a:rPr lang="en-US" sz="3000" dirty="0">
                <a:latin typeface="Calibri" panose="020F0502020204030204" pitchFamily="34" charset="0"/>
                <a:cs typeface="Calibri" panose="020F0502020204030204" pitchFamily="34" charset="0"/>
              </a:rPr>
              <a:t> in a given </a:t>
            </a:r>
            <a:r>
              <a:rPr lang="en-US" sz="3000" b="1" dirty="0">
                <a:solidFill>
                  <a:srgbClr val="000CFF"/>
                </a:solidFill>
                <a:latin typeface="Calibri" panose="020F0502020204030204" pitchFamily="34" charset="0"/>
                <a:cs typeface="Calibri" panose="020F0502020204030204" pitchFamily="34" charset="0"/>
              </a:rPr>
              <a:t>situation</a:t>
            </a:r>
            <a:r>
              <a:rPr lang="en-US" sz="3000" dirty="0">
                <a:latin typeface="Calibri" panose="020F0502020204030204" pitchFamily="34" charset="0"/>
                <a:cs typeface="Calibri" panose="020F0502020204030204" pitchFamily="34" charset="0"/>
              </a:rPr>
              <a:t> to maximize a numerical </a:t>
            </a:r>
            <a:r>
              <a:rPr lang="en-US" sz="3000" b="1" dirty="0">
                <a:solidFill>
                  <a:srgbClr val="000CFF"/>
                </a:solidFill>
                <a:latin typeface="Calibri" panose="020F0502020204030204" pitchFamily="34" charset="0"/>
                <a:cs typeface="Calibri" panose="020F0502020204030204" pitchFamily="34" charset="0"/>
              </a:rPr>
              <a:t>reward</a:t>
            </a: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sz="3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Agent stores </a:t>
            </a:r>
            <a:r>
              <a:rPr lang="en-US" sz="3000" b="1" dirty="0">
                <a:solidFill>
                  <a:srgbClr val="C00000"/>
                </a:solidFill>
                <a:latin typeface="Calibri" panose="020F0502020204030204" pitchFamily="34" charset="0"/>
                <a:cs typeface="Calibri" panose="020F0502020204030204" pitchFamily="34" charset="0"/>
              </a:rPr>
              <a:t>Q-values</a:t>
            </a:r>
            <a:r>
              <a:rPr lang="en-US" sz="3000" dirty="0">
                <a:latin typeface="Calibri" panose="020F0502020204030204" pitchFamily="34" charset="0"/>
                <a:cs typeface="Calibri" panose="020F0502020204030204" pitchFamily="34" charset="0"/>
              </a:rPr>
              <a:t> for </a:t>
            </a:r>
            <a:r>
              <a:rPr lang="en-US" sz="3000" i="1" dirty="0">
                <a:solidFill>
                  <a:srgbClr val="C00000"/>
                </a:solidFill>
                <a:latin typeface="Calibri" panose="020F0502020204030204" pitchFamily="34" charset="0"/>
                <a:cs typeface="Calibri" panose="020F0502020204030204" pitchFamily="34" charset="0"/>
              </a:rPr>
              <a:t>every</a:t>
            </a:r>
            <a:r>
              <a:rPr lang="en-US" sz="3000" dirty="0">
                <a:latin typeface="Calibri" panose="020F0502020204030204" pitchFamily="34" charset="0"/>
                <a:cs typeface="Calibri" panose="020F0502020204030204" pitchFamily="34" charset="0"/>
              </a:rPr>
              <a:t> state-action pair</a:t>
            </a:r>
          </a:p>
          <a:p>
            <a:pPr lvl="1"/>
            <a:r>
              <a:rPr lang="en-US" sz="2600" b="1" dirty="0">
                <a:solidFill>
                  <a:srgbClr val="C00000"/>
                </a:solidFill>
                <a:latin typeface="Calibri" panose="020F0502020204030204" pitchFamily="34" charset="0"/>
                <a:cs typeface="Calibri" panose="020F0502020204030204" pitchFamily="34" charset="0"/>
              </a:rPr>
              <a:t>Expected return</a:t>
            </a:r>
            <a:r>
              <a:rPr lang="en-US" sz="2600" dirty="0">
                <a:latin typeface="Calibri" panose="020F0502020204030204" pitchFamily="34" charset="0"/>
                <a:cs typeface="Calibri" panose="020F0502020204030204" pitchFamily="34" charset="0"/>
              </a:rPr>
              <a:t> for taking an action in a state</a:t>
            </a:r>
          </a:p>
          <a:p>
            <a:pPr lvl="1"/>
            <a:r>
              <a:rPr lang="en-US" sz="2600" dirty="0">
                <a:latin typeface="Calibri" panose="020F0502020204030204" pitchFamily="34" charset="0"/>
                <a:cs typeface="Calibri" panose="020F0502020204030204" pitchFamily="34" charset="0"/>
              </a:rPr>
              <a:t>Given a state, selects action that provides </a:t>
            </a:r>
            <a:r>
              <a:rPr lang="en-US" sz="2600" b="1" dirty="0">
                <a:solidFill>
                  <a:srgbClr val="C00000"/>
                </a:solidFill>
                <a:latin typeface="Calibri" panose="020F0502020204030204" pitchFamily="34" charset="0"/>
                <a:cs typeface="Calibri" panose="020F0502020204030204" pitchFamily="34" charset="0"/>
              </a:rPr>
              <a:t>highest</a:t>
            </a:r>
            <a:r>
              <a:rPr lang="en-US" sz="2600" dirty="0">
                <a:latin typeface="Calibri" panose="020F0502020204030204" pitchFamily="34" charset="0"/>
                <a:cs typeface="Calibri" panose="020F0502020204030204" pitchFamily="34" charset="0"/>
              </a:rPr>
              <a:t> Q-value</a:t>
            </a:r>
          </a:p>
        </p:txBody>
      </p:sp>
      <p:pic>
        <p:nvPicPr>
          <p:cNvPr id="7" name="Picture 6">
            <a:extLst>
              <a:ext uri="{FF2B5EF4-FFF2-40B4-BE49-F238E27FC236}">
                <a16:creationId xmlns:a16="http://schemas.microsoft.com/office/drawing/2014/main" id="{B5318DA0-969A-3649-BFAC-A2D03EE60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534" y="2162423"/>
            <a:ext cx="6642100" cy="2819400"/>
          </a:xfrm>
          <a:prstGeom prst="rect">
            <a:avLst/>
          </a:prstGeom>
        </p:spPr>
      </p:pic>
      <p:sp>
        <p:nvSpPr>
          <p:cNvPr id="8" name="Rectangle 7">
            <a:extLst>
              <a:ext uri="{FF2B5EF4-FFF2-40B4-BE49-F238E27FC236}">
                <a16:creationId xmlns:a16="http://schemas.microsoft.com/office/drawing/2014/main" id="{C0AB31C9-755A-A641-A5B7-B2FAC56E2924}"/>
              </a:ext>
            </a:extLst>
          </p:cNvPr>
          <p:cNvSpPr/>
          <p:nvPr/>
        </p:nvSpPr>
        <p:spPr>
          <a:xfrm>
            <a:off x="1029114" y="2162423"/>
            <a:ext cx="2520563" cy="1200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4E8297D-305C-904E-9B21-424EB26849AC}"/>
              </a:ext>
            </a:extLst>
          </p:cNvPr>
          <p:cNvSpPr/>
          <p:nvPr/>
        </p:nvSpPr>
        <p:spPr>
          <a:xfrm>
            <a:off x="1029113" y="3408113"/>
            <a:ext cx="2051437"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FDC9F6A-4388-6D49-9731-DE2CD9ADC8F7}"/>
              </a:ext>
            </a:extLst>
          </p:cNvPr>
          <p:cNvSpPr/>
          <p:nvPr/>
        </p:nvSpPr>
        <p:spPr>
          <a:xfrm>
            <a:off x="3304512" y="3408114"/>
            <a:ext cx="2392017" cy="790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A86BF9D-0283-7440-900E-6B4D6908B55A}"/>
              </a:ext>
            </a:extLst>
          </p:cNvPr>
          <p:cNvSpPr/>
          <p:nvPr/>
        </p:nvSpPr>
        <p:spPr>
          <a:xfrm>
            <a:off x="4336856" y="2934031"/>
            <a:ext cx="327328" cy="438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F074B86-3F1D-DC43-A0D9-82380326512F}"/>
              </a:ext>
            </a:extLst>
          </p:cNvPr>
          <p:cNvSpPr/>
          <p:nvPr/>
        </p:nvSpPr>
        <p:spPr>
          <a:xfrm>
            <a:off x="5451363" y="2108258"/>
            <a:ext cx="2346271" cy="12551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594AEAD-E8D2-064A-9277-BF53D83E64B8}"/>
              </a:ext>
            </a:extLst>
          </p:cNvPr>
          <p:cNvSpPr/>
          <p:nvPr/>
        </p:nvSpPr>
        <p:spPr>
          <a:xfrm>
            <a:off x="5920491" y="3422118"/>
            <a:ext cx="1877143"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8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E1681-0436-2046-A6E8-E391907CBE2D}"/>
              </a:ext>
            </a:extLst>
          </p:cNvPr>
          <p:cNvSpPr>
            <a:spLocks noGrp="1"/>
          </p:cNvSpPr>
          <p:nvPr>
            <p:ph type="title"/>
          </p:nvPr>
        </p:nvSpPr>
        <p:spPr/>
        <p:txBody>
          <a:bodyPr/>
          <a:lstStyle/>
          <a:p>
            <a:r>
              <a:rPr lang="en-US" dirty="0"/>
              <a:t>Formulating Prefetching as RL</a:t>
            </a:r>
          </a:p>
        </p:txBody>
      </p:sp>
      <p:pic>
        <p:nvPicPr>
          <p:cNvPr id="7" name="Content Placeholder 6">
            <a:extLst>
              <a:ext uri="{FF2B5EF4-FFF2-40B4-BE49-F238E27FC236}">
                <a16:creationId xmlns:a16="http://schemas.microsoft.com/office/drawing/2014/main" id="{D621D27C-6A02-F347-8494-127556EA2F7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76107" y="1004336"/>
            <a:ext cx="5391785" cy="2288674"/>
          </a:xfrm>
        </p:spPr>
      </p:pic>
      <p:pic>
        <p:nvPicPr>
          <p:cNvPr id="9" name="Picture 8">
            <a:extLst>
              <a:ext uri="{FF2B5EF4-FFF2-40B4-BE49-F238E27FC236}">
                <a16:creationId xmlns:a16="http://schemas.microsoft.com/office/drawing/2014/main" id="{08FD2C54-DB36-6245-9D84-8805931FF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177" y="3701697"/>
            <a:ext cx="6905646" cy="2707883"/>
          </a:xfrm>
          <a:prstGeom prst="rect">
            <a:avLst/>
          </a:prstGeom>
        </p:spPr>
      </p:pic>
      <p:sp>
        <p:nvSpPr>
          <p:cNvPr id="10" name="Rectangle 9">
            <a:extLst>
              <a:ext uri="{FF2B5EF4-FFF2-40B4-BE49-F238E27FC236}">
                <a16:creationId xmlns:a16="http://schemas.microsoft.com/office/drawing/2014/main" id="{BF167353-6E22-B849-A3CE-4DAA684787AB}"/>
              </a:ext>
            </a:extLst>
          </p:cNvPr>
          <p:cNvSpPr/>
          <p:nvPr/>
        </p:nvSpPr>
        <p:spPr>
          <a:xfrm>
            <a:off x="3852404" y="1004336"/>
            <a:ext cx="1502797"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70BBACB-9B0A-E94F-9AFF-672B37109C36}"/>
              </a:ext>
            </a:extLst>
          </p:cNvPr>
          <p:cNvSpPr/>
          <p:nvPr/>
        </p:nvSpPr>
        <p:spPr>
          <a:xfrm>
            <a:off x="3465440" y="2667329"/>
            <a:ext cx="2276726"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FA8E092-D95D-AA42-83E3-6B402095208D}"/>
              </a:ext>
            </a:extLst>
          </p:cNvPr>
          <p:cNvSpPr/>
          <p:nvPr/>
        </p:nvSpPr>
        <p:spPr>
          <a:xfrm>
            <a:off x="3742410" y="3670095"/>
            <a:ext cx="1571269" cy="6987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7B7EFEA-C3BB-4445-8891-5B3E2A5E45DD}"/>
              </a:ext>
            </a:extLst>
          </p:cNvPr>
          <p:cNvSpPr/>
          <p:nvPr/>
        </p:nvSpPr>
        <p:spPr>
          <a:xfrm>
            <a:off x="3351250" y="5504311"/>
            <a:ext cx="2434870" cy="9052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07B293-3AA4-514B-9205-E17A1FF6CE86}"/>
              </a:ext>
            </a:extLst>
          </p:cNvPr>
          <p:cNvSpPr/>
          <p:nvPr/>
        </p:nvSpPr>
        <p:spPr>
          <a:xfrm>
            <a:off x="1876107"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00F6041-70A8-8B48-B707-103A49B165B2}"/>
              </a:ext>
            </a:extLst>
          </p:cNvPr>
          <p:cNvSpPr/>
          <p:nvPr/>
        </p:nvSpPr>
        <p:spPr>
          <a:xfrm>
            <a:off x="1516751" y="2004851"/>
            <a:ext cx="1929911" cy="11105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3403463-B2FC-7B43-8971-9C41BD9A4AC5}"/>
              </a:ext>
            </a:extLst>
          </p:cNvPr>
          <p:cNvSpPr/>
          <p:nvPr/>
        </p:nvSpPr>
        <p:spPr>
          <a:xfrm>
            <a:off x="5361174"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82B802A5-C049-5241-89D4-10C515AA1A24}"/>
              </a:ext>
            </a:extLst>
          </p:cNvPr>
          <p:cNvSpPr/>
          <p:nvPr/>
        </p:nvSpPr>
        <p:spPr>
          <a:xfrm>
            <a:off x="5754317" y="2018244"/>
            <a:ext cx="1532354" cy="1035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D01B655-E837-864F-8F97-7BAC0B2BDE0B}"/>
              </a:ext>
            </a:extLst>
          </p:cNvPr>
          <p:cNvSpPr/>
          <p:nvPr/>
        </p:nvSpPr>
        <p:spPr>
          <a:xfrm>
            <a:off x="3635534" y="2014852"/>
            <a:ext cx="1929911"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04999C2-C787-1345-A7EB-032921114C93}"/>
              </a:ext>
            </a:extLst>
          </p:cNvPr>
          <p:cNvSpPr/>
          <p:nvPr/>
        </p:nvSpPr>
        <p:spPr>
          <a:xfrm flipV="1">
            <a:off x="4462899" y="2444440"/>
            <a:ext cx="211572" cy="207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B66F59-2BC1-9D4E-A978-5805F82B3B84}"/>
              </a:ext>
            </a:extLst>
          </p:cNvPr>
          <p:cNvSpPr/>
          <p:nvPr/>
        </p:nvSpPr>
        <p:spPr>
          <a:xfrm flipV="1">
            <a:off x="4490267" y="1645389"/>
            <a:ext cx="211572" cy="3344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7BC7899-9C44-F645-BD75-9F5C02E38CF9}"/>
              </a:ext>
            </a:extLst>
          </p:cNvPr>
          <p:cNvSpPr/>
          <p:nvPr/>
        </p:nvSpPr>
        <p:spPr>
          <a:xfrm>
            <a:off x="1800347" y="3567160"/>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0A33112-6F21-8E48-8C1F-50C79A1E9745}"/>
              </a:ext>
            </a:extLst>
          </p:cNvPr>
          <p:cNvSpPr/>
          <p:nvPr/>
        </p:nvSpPr>
        <p:spPr>
          <a:xfrm>
            <a:off x="1201143" y="4574301"/>
            <a:ext cx="2150107"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8DE44E6-5721-E144-B3A7-B97F2708D3B9}"/>
              </a:ext>
            </a:extLst>
          </p:cNvPr>
          <p:cNvSpPr/>
          <p:nvPr/>
        </p:nvSpPr>
        <p:spPr>
          <a:xfrm>
            <a:off x="5325831" y="3609752"/>
            <a:ext cx="2617026"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3E426AF4-FF54-224F-9EF8-CBF772E904EE}"/>
              </a:ext>
            </a:extLst>
          </p:cNvPr>
          <p:cNvSpPr/>
          <p:nvPr/>
        </p:nvSpPr>
        <p:spPr>
          <a:xfrm>
            <a:off x="5792752" y="5036102"/>
            <a:ext cx="2143475"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AE916B8-EDC0-B04C-A79A-A6EA5938CC6B}"/>
              </a:ext>
            </a:extLst>
          </p:cNvPr>
          <p:cNvSpPr/>
          <p:nvPr/>
        </p:nvSpPr>
        <p:spPr>
          <a:xfrm>
            <a:off x="4118776" y="4847604"/>
            <a:ext cx="828047"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851705C-DF0B-784F-B880-19E4B735823F}"/>
              </a:ext>
            </a:extLst>
          </p:cNvPr>
          <p:cNvSpPr/>
          <p:nvPr/>
        </p:nvSpPr>
        <p:spPr>
          <a:xfrm>
            <a:off x="4339186" y="4376751"/>
            <a:ext cx="302162" cy="4371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4D32609-641B-0B4A-8DBE-CF095DACCA47}"/>
              </a:ext>
            </a:extLst>
          </p:cNvPr>
          <p:cNvSpPr/>
          <p:nvPr/>
        </p:nvSpPr>
        <p:spPr>
          <a:xfrm>
            <a:off x="4339186" y="5181614"/>
            <a:ext cx="302162" cy="2910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ED122E0C-22F0-6747-A99C-5BF96DC1691A}"/>
              </a:ext>
            </a:extLst>
          </p:cNvPr>
          <p:cNvCxnSpPr/>
          <p:nvPr/>
        </p:nvCxnSpPr>
        <p:spPr>
          <a:xfrm>
            <a:off x="954157" y="3429000"/>
            <a:ext cx="7243638" cy="0"/>
          </a:xfrm>
          <a:prstGeom prst="line">
            <a:avLst/>
          </a:prstGeom>
          <a:ln w="28575">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9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3FCEAF-8A5B-644C-A41E-0C6D4BB6BEF3}"/>
              </a:ext>
            </a:extLst>
          </p:cNvPr>
          <p:cNvSpPr>
            <a:spLocks noGrp="1"/>
          </p:cNvSpPr>
          <p:nvPr>
            <p:ph type="title"/>
          </p:nvPr>
        </p:nvSpPr>
        <p:spPr/>
        <p:txBody>
          <a:bodyPr/>
          <a:lstStyle/>
          <a:p>
            <a:r>
              <a:rPr lang="en-US" dirty="0"/>
              <a:t>Pythia Overview</a:t>
            </a:r>
          </a:p>
        </p:txBody>
      </p:sp>
      <p:sp>
        <p:nvSpPr>
          <p:cNvPr id="5" name="Content Placeholder 4">
            <a:extLst>
              <a:ext uri="{FF2B5EF4-FFF2-40B4-BE49-F238E27FC236}">
                <a16:creationId xmlns:a16="http://schemas.microsoft.com/office/drawing/2014/main" id="{8B656715-C85A-7749-B41C-B585766E82AC}"/>
              </a:ext>
            </a:extLst>
          </p:cNvPr>
          <p:cNvSpPr>
            <a:spLocks noGrp="1"/>
          </p:cNvSpPr>
          <p:nvPr>
            <p:ph idx="1"/>
          </p:nvPr>
        </p:nvSpPr>
        <p:spPr/>
        <p:txBody>
          <a:bodyPr>
            <a:normAutofit/>
          </a:bodyPr>
          <a:lstStyle/>
          <a:p>
            <a:r>
              <a:rPr lang="en-US" b="1" dirty="0">
                <a:solidFill>
                  <a:schemeClr val="accent2"/>
                </a:solidFill>
                <a:latin typeface="Calibri" panose="020F0502020204030204" pitchFamily="34" charset="0"/>
                <a:cs typeface="Calibri" panose="020F0502020204030204" pitchFamily="34" charset="0"/>
              </a:rPr>
              <a:t>Q-Value Store</a:t>
            </a:r>
            <a:r>
              <a:rPr lang="en-US" dirty="0">
                <a:latin typeface="Calibri" panose="020F0502020204030204" pitchFamily="34" charset="0"/>
                <a:cs typeface="Calibri" panose="020F0502020204030204" pitchFamily="34" charset="0"/>
              </a:rPr>
              <a:t>: Records Q-values for </a:t>
            </a:r>
            <a:r>
              <a:rPr lang="en-US" i="1" dirty="0">
                <a:solidFill>
                  <a:srgbClr val="C00000"/>
                </a:solidFill>
                <a:latin typeface="Calibri" panose="020F0502020204030204" pitchFamily="34" charset="0"/>
                <a:cs typeface="Calibri" panose="020F0502020204030204" pitchFamily="34" charset="0"/>
              </a:rPr>
              <a:t>all</a:t>
            </a:r>
            <a:r>
              <a:rPr lang="en-US" dirty="0">
                <a:latin typeface="Calibri" panose="020F0502020204030204" pitchFamily="34" charset="0"/>
                <a:cs typeface="Calibri" panose="020F0502020204030204" pitchFamily="34" charset="0"/>
              </a:rPr>
              <a:t> state-action pairs</a:t>
            </a:r>
          </a:p>
          <a:p>
            <a:r>
              <a:rPr lang="en-US" b="1" dirty="0">
                <a:solidFill>
                  <a:srgbClr val="7030A0"/>
                </a:solidFill>
                <a:latin typeface="Calibri" panose="020F0502020204030204" pitchFamily="34" charset="0"/>
                <a:cs typeface="Calibri" panose="020F0502020204030204" pitchFamily="34" charset="0"/>
              </a:rPr>
              <a:t>Evaluation Queue</a:t>
            </a:r>
            <a:r>
              <a:rPr lang="en-US" dirty="0">
                <a:latin typeface="Calibri" panose="020F0502020204030204" pitchFamily="34" charset="0"/>
                <a:cs typeface="Calibri" panose="020F0502020204030204" pitchFamily="34" charset="0"/>
              </a:rPr>
              <a:t>: A FIFO queue of recently-taken actions</a:t>
            </a:r>
          </a:p>
        </p:txBody>
      </p:sp>
      <p:sp>
        <p:nvSpPr>
          <p:cNvPr id="109" name="Rounded Rectangle 108">
            <a:extLst>
              <a:ext uri="{FF2B5EF4-FFF2-40B4-BE49-F238E27FC236}">
                <a16:creationId xmlns:a16="http://schemas.microsoft.com/office/drawing/2014/main" id="{EC8661E4-A71B-3540-BD0E-E0D5DB689D16}"/>
              </a:ext>
            </a:extLst>
          </p:cNvPr>
          <p:cNvSpPr/>
          <p:nvPr/>
        </p:nvSpPr>
        <p:spPr>
          <a:xfrm>
            <a:off x="2784494" y="4873134"/>
            <a:ext cx="2724277" cy="385893"/>
          </a:xfrm>
          <a:prstGeom prst="roundRect">
            <a:avLst/>
          </a:prstGeom>
          <a:solidFill>
            <a:schemeClr val="accent2">
              <a:lumMod val="40000"/>
              <a:lumOff val="6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a:ln>
                  <a:noFill/>
                </a:ln>
                <a:solidFill>
                  <a:prstClr val="black"/>
                </a:solidFill>
                <a:effectLst/>
                <a:uLnTx/>
                <a:uFillTx/>
                <a:latin typeface="Calibri" panose="020F0502020204030204"/>
                <a:ea typeface="+mn-ea"/>
                <a:cs typeface="+mn-cs"/>
              </a:rPr>
              <a:t>Evaluation Queue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(EQ)</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0" name="Rectangle 109">
            <a:extLst>
              <a:ext uri="{FF2B5EF4-FFF2-40B4-BE49-F238E27FC236}">
                <a16:creationId xmlns:a16="http://schemas.microsoft.com/office/drawing/2014/main" id="{B88356B1-928C-264A-9B5F-9E3C9EC2B60F}"/>
              </a:ext>
            </a:extLst>
          </p:cNvPr>
          <p:cNvSpPr/>
          <p:nvPr/>
        </p:nvSpPr>
        <p:spPr>
          <a:xfrm>
            <a:off x="808505" y="2870992"/>
            <a:ext cx="1241570" cy="578840"/>
          </a:xfrm>
          <a:prstGeom prst="rect">
            <a:avLst/>
          </a:prstGeom>
          <a:solidFill>
            <a:schemeClr val="bg1">
              <a:lumMod val="95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Demand</a:t>
            </a:r>
            <a:r>
              <a:rPr kumimoji="0" lang="en-CH" sz="18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Request</a:t>
            </a:r>
          </a:p>
        </p:txBody>
      </p:sp>
      <p:cxnSp>
        <p:nvCxnSpPr>
          <p:cNvPr id="111" name="Elbow Connector 110">
            <a:extLst>
              <a:ext uri="{FF2B5EF4-FFF2-40B4-BE49-F238E27FC236}">
                <a16:creationId xmlns:a16="http://schemas.microsoft.com/office/drawing/2014/main" id="{799D849E-B76B-764E-83B2-02E1654DC452}"/>
              </a:ext>
            </a:extLst>
          </p:cNvPr>
          <p:cNvCxnSpPr>
            <a:cxnSpLocks/>
          </p:cNvCxnSpPr>
          <p:nvPr/>
        </p:nvCxnSpPr>
        <p:spPr>
          <a:xfrm rot="16200000" flipH="1">
            <a:off x="1319478" y="3564808"/>
            <a:ext cx="1862357" cy="1635854"/>
          </a:xfrm>
          <a:prstGeom prst="bentConnector3">
            <a:avLst>
              <a:gd name="adj1" fmla="val 12117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2" name="Oval 111">
            <a:extLst>
              <a:ext uri="{FF2B5EF4-FFF2-40B4-BE49-F238E27FC236}">
                <a16:creationId xmlns:a16="http://schemas.microsoft.com/office/drawing/2014/main" id="{382F50DC-6D7F-D044-89B5-8FDF94727609}"/>
              </a:ext>
            </a:extLst>
          </p:cNvPr>
          <p:cNvSpPr/>
          <p:nvPr/>
        </p:nvSpPr>
        <p:spPr>
          <a:xfrm>
            <a:off x="2108043" y="5340658"/>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73" name="TextBox 172">
            <a:extLst>
              <a:ext uri="{FF2B5EF4-FFF2-40B4-BE49-F238E27FC236}">
                <a16:creationId xmlns:a16="http://schemas.microsoft.com/office/drawing/2014/main" id="{7E7927F1-F692-8441-8877-592E9DF51BD5}"/>
              </a:ext>
            </a:extLst>
          </p:cNvPr>
          <p:cNvSpPr txBox="1"/>
          <p:nvPr/>
        </p:nvSpPr>
        <p:spPr>
          <a:xfrm>
            <a:off x="1306487" y="5700692"/>
            <a:ext cx="188833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Assign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reward to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1400" b="0" i="1"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orresponding</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EQ entry</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4" name="Straight Arrow Connector 173">
            <a:extLst>
              <a:ext uri="{FF2B5EF4-FFF2-40B4-BE49-F238E27FC236}">
                <a16:creationId xmlns:a16="http://schemas.microsoft.com/office/drawing/2014/main" id="{88FC4250-A26F-D241-82E9-FCD66DBA2DCC}"/>
              </a:ext>
            </a:extLst>
          </p:cNvPr>
          <p:cNvCxnSpPr>
            <a:cxnSpLocks/>
          </p:cNvCxnSpPr>
          <p:nvPr/>
        </p:nvCxnSpPr>
        <p:spPr>
          <a:xfrm>
            <a:off x="3014642" y="3165735"/>
            <a:ext cx="125345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75" name="Rectangle 174">
            <a:extLst>
              <a:ext uri="{FF2B5EF4-FFF2-40B4-BE49-F238E27FC236}">
                <a16:creationId xmlns:a16="http://schemas.microsoft.com/office/drawing/2014/main" id="{54B3E7B3-1DFD-D94C-A922-29813EAB75AA}"/>
              </a:ext>
            </a:extLst>
          </p:cNvPr>
          <p:cNvSpPr/>
          <p:nvPr/>
        </p:nvSpPr>
        <p:spPr>
          <a:xfrm>
            <a:off x="3297875" y="2635649"/>
            <a:ext cx="79836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Look</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up </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QVStore</a:t>
            </a:r>
          </a:p>
        </p:txBody>
      </p:sp>
      <p:sp>
        <p:nvSpPr>
          <p:cNvPr id="176" name="Rectangle 175">
            <a:extLst>
              <a:ext uri="{FF2B5EF4-FFF2-40B4-BE49-F238E27FC236}">
                <a16:creationId xmlns:a16="http://schemas.microsoft.com/office/drawing/2014/main" id="{DE7775CF-E1F5-8E46-9049-D65F8E93668A}"/>
              </a:ext>
            </a:extLst>
          </p:cNvPr>
          <p:cNvSpPr/>
          <p:nvPr/>
        </p:nvSpPr>
        <p:spPr>
          <a:xfrm>
            <a:off x="2322367" y="2906510"/>
            <a:ext cx="832128" cy="504718"/>
          </a:xfrm>
          <a:prstGeom prst="rect">
            <a:avLst/>
          </a:prstGeom>
          <a:solidFill>
            <a:schemeClr val="accent5">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State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Vector</a:t>
            </a:r>
          </a:p>
        </p:txBody>
      </p:sp>
      <p:sp>
        <p:nvSpPr>
          <p:cNvPr id="177" name="Rectangle 176">
            <a:extLst>
              <a:ext uri="{FF2B5EF4-FFF2-40B4-BE49-F238E27FC236}">
                <a16:creationId xmlns:a16="http://schemas.microsoft.com/office/drawing/2014/main" id="{587FE97B-5658-7A49-A914-E5D83F503595}"/>
              </a:ext>
            </a:extLst>
          </p:cNvPr>
          <p:cNvSpPr/>
          <p:nvPr/>
        </p:nvSpPr>
        <p:spPr>
          <a:xfrm>
            <a:off x="4508804" y="3780661"/>
            <a:ext cx="1506182"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Q-Value Store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QVStore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8" name="Straight Arrow Connector 177">
            <a:extLst>
              <a:ext uri="{FF2B5EF4-FFF2-40B4-BE49-F238E27FC236}">
                <a16:creationId xmlns:a16="http://schemas.microsoft.com/office/drawing/2014/main" id="{74357D81-4E96-ED47-8706-8416146AE134}"/>
              </a:ext>
            </a:extLst>
          </p:cNvPr>
          <p:cNvCxnSpPr>
            <a:stCxn id="110" idx="3"/>
            <a:endCxn id="176" idx="1"/>
          </p:cNvCxnSpPr>
          <p:nvPr/>
        </p:nvCxnSpPr>
        <p:spPr>
          <a:xfrm flipV="1">
            <a:off x="2050075" y="3158869"/>
            <a:ext cx="272292" cy="1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Oval 178">
            <a:extLst>
              <a:ext uri="{FF2B5EF4-FFF2-40B4-BE49-F238E27FC236}">
                <a16:creationId xmlns:a16="http://schemas.microsoft.com/office/drawing/2014/main" id="{6ADC6D65-C652-5846-A0C0-D713E2DE326C}"/>
              </a:ext>
            </a:extLst>
          </p:cNvPr>
          <p:cNvSpPr/>
          <p:nvPr/>
        </p:nvSpPr>
        <p:spPr>
          <a:xfrm>
            <a:off x="2595818" y="2564797"/>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80" name="Oval 179">
            <a:extLst>
              <a:ext uri="{FF2B5EF4-FFF2-40B4-BE49-F238E27FC236}">
                <a16:creationId xmlns:a16="http://schemas.microsoft.com/office/drawing/2014/main" id="{D906ED77-3132-214E-A3F5-31B07CAE1C39}"/>
              </a:ext>
            </a:extLst>
          </p:cNvPr>
          <p:cNvSpPr/>
          <p:nvPr/>
        </p:nvSpPr>
        <p:spPr>
          <a:xfrm>
            <a:off x="3554075" y="323231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184" name="Oval 183">
            <a:extLst>
              <a:ext uri="{FF2B5EF4-FFF2-40B4-BE49-F238E27FC236}">
                <a16:creationId xmlns:a16="http://schemas.microsoft.com/office/drawing/2014/main" id="{476A954E-AC99-B948-9C25-154CE4DACB8E}"/>
              </a:ext>
            </a:extLst>
          </p:cNvPr>
          <p:cNvSpPr/>
          <p:nvPr/>
        </p:nvSpPr>
        <p:spPr>
          <a:xfrm>
            <a:off x="6014879" y="47305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5" name="TextBox 184">
            <a:extLst>
              <a:ext uri="{FF2B5EF4-FFF2-40B4-BE49-F238E27FC236}">
                <a16:creationId xmlns:a16="http://schemas.microsoft.com/office/drawing/2014/main" id="{DED76AD1-C286-F54B-BF0B-B1C81BB0C856}"/>
              </a:ext>
            </a:extLst>
          </p:cNvPr>
          <p:cNvSpPr txBox="1"/>
          <p:nvPr/>
        </p:nvSpPr>
        <p:spPr>
          <a:xfrm>
            <a:off x="5378782" y="5102664"/>
            <a:ext cx="2163349"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Insert prefetch action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State-Action pair in EQ</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 name="Elbow Connector 185">
            <a:extLst>
              <a:ext uri="{FF2B5EF4-FFF2-40B4-BE49-F238E27FC236}">
                <a16:creationId xmlns:a16="http://schemas.microsoft.com/office/drawing/2014/main" id="{15E5651A-39A4-AD4E-A15B-18B1FFAEF0FC}"/>
              </a:ext>
            </a:extLst>
          </p:cNvPr>
          <p:cNvCxnSpPr>
            <a:cxnSpLocks/>
            <a:stCxn id="109" idx="1"/>
          </p:cNvCxnSpPr>
          <p:nvPr/>
        </p:nvCxnSpPr>
        <p:spPr>
          <a:xfrm rot="10800000" flipH="1">
            <a:off x="2784494" y="3747909"/>
            <a:ext cx="1657524" cy="1318172"/>
          </a:xfrm>
          <a:prstGeom prst="bentConnector3">
            <a:avLst>
              <a:gd name="adj1" fmla="val -13792"/>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7" name="Oval 186">
            <a:extLst>
              <a:ext uri="{FF2B5EF4-FFF2-40B4-BE49-F238E27FC236}">
                <a16:creationId xmlns:a16="http://schemas.microsoft.com/office/drawing/2014/main" id="{EEF2AF26-83E3-4E48-8DAE-05821FC6A326}"/>
              </a:ext>
            </a:extLst>
          </p:cNvPr>
          <p:cNvSpPr/>
          <p:nvPr/>
        </p:nvSpPr>
        <p:spPr>
          <a:xfrm>
            <a:off x="2177701" y="4262013"/>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EFC4A003-0047-B548-A1D9-92DECD65EB20}"/>
              </a:ext>
            </a:extLst>
          </p:cNvPr>
          <p:cNvSpPr/>
          <p:nvPr/>
        </p:nvSpPr>
        <p:spPr>
          <a:xfrm>
            <a:off x="4508804" y="5969822"/>
            <a:ext cx="1663943" cy="385893"/>
          </a:xfrm>
          <a:prstGeom prst="rect">
            <a:avLst/>
          </a:prstGeom>
          <a:solidFill>
            <a:schemeClr val="accent6">
              <a:lumMod val="20000"/>
              <a:lumOff val="80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Prefetch Fill </a:t>
            </a:r>
          </a:p>
        </p:txBody>
      </p:sp>
      <p:cxnSp>
        <p:nvCxnSpPr>
          <p:cNvPr id="189" name="Straight Arrow Connector 188">
            <a:extLst>
              <a:ext uri="{FF2B5EF4-FFF2-40B4-BE49-F238E27FC236}">
                <a16:creationId xmlns:a16="http://schemas.microsoft.com/office/drawing/2014/main" id="{C4489A71-7E05-1B4D-A4B3-DD2DA5AC432B}"/>
              </a:ext>
            </a:extLst>
          </p:cNvPr>
          <p:cNvCxnSpPr>
            <a:cxnSpLocks/>
          </p:cNvCxnSpPr>
          <p:nvPr/>
        </p:nvCxnSpPr>
        <p:spPr>
          <a:xfrm flipV="1">
            <a:off x="5048115" y="5318082"/>
            <a:ext cx="0" cy="55645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90" name="Rectangle 189">
            <a:extLst>
              <a:ext uri="{FF2B5EF4-FFF2-40B4-BE49-F238E27FC236}">
                <a16:creationId xmlns:a16="http://schemas.microsoft.com/office/drawing/2014/main" id="{B4E1DBE9-431A-BC49-9501-63346E18178F}"/>
              </a:ext>
            </a:extLst>
          </p:cNvPr>
          <p:cNvSpPr/>
          <p:nvPr/>
        </p:nvSpPr>
        <p:spPr>
          <a:xfrm>
            <a:off x="4516320" y="238010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A1</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A68EBED8-7957-B64F-B3E1-3FB8DA825AEE}"/>
              </a:ext>
            </a:extLst>
          </p:cNvPr>
          <p:cNvSpPr/>
          <p:nvPr/>
        </p:nvSpPr>
        <p:spPr>
          <a:xfrm>
            <a:off x="4870021" y="2376552"/>
            <a:ext cx="356188"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a:ln>
                  <a:noFill/>
                </a:ln>
                <a:solidFill>
                  <a:prstClr val="black"/>
                </a:solidFill>
                <a:effectLst/>
                <a:uLnTx/>
                <a:uFillTx/>
                <a:latin typeface="Calibri" panose="020F0502020204030204"/>
                <a:ea typeface="+mn-ea"/>
                <a:cs typeface="+mn-cs"/>
              </a:rPr>
              <a:t>A2</a:t>
            </a:r>
            <a:endParaRPr kumimoji="0" lang="en-CH"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5D5C5A33-2AC4-E44D-BB0A-6BC9E2928D10}"/>
              </a:ext>
            </a:extLst>
          </p:cNvPr>
          <p:cNvSpPr/>
          <p:nvPr/>
        </p:nvSpPr>
        <p:spPr>
          <a:xfrm>
            <a:off x="5231038" y="237299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A3</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3" name="Rounded Rectangle 192">
            <a:extLst>
              <a:ext uri="{FF2B5EF4-FFF2-40B4-BE49-F238E27FC236}">
                <a16:creationId xmlns:a16="http://schemas.microsoft.com/office/drawing/2014/main" id="{09552ACF-AD9B-9343-981D-03F83CA30487}"/>
              </a:ext>
            </a:extLst>
          </p:cNvPr>
          <p:cNvSpPr/>
          <p:nvPr/>
        </p:nvSpPr>
        <p:spPr>
          <a:xfrm>
            <a:off x="6802341" y="2865890"/>
            <a:ext cx="1426822" cy="730105"/>
          </a:xfrm>
          <a:prstGeom prst="roundRect">
            <a:avLst/>
          </a:prstGeom>
          <a:solidFill>
            <a:schemeClr val="tx2">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Memory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Hierarchy</a:t>
            </a:r>
          </a:p>
        </p:txBody>
      </p:sp>
      <p:cxnSp>
        <p:nvCxnSpPr>
          <p:cNvPr id="194" name="Straight Arrow Connector 193">
            <a:extLst>
              <a:ext uri="{FF2B5EF4-FFF2-40B4-BE49-F238E27FC236}">
                <a16:creationId xmlns:a16="http://schemas.microsoft.com/office/drawing/2014/main" id="{A9793FB3-ADBA-9340-964F-C14E30A5A345}"/>
              </a:ext>
            </a:extLst>
          </p:cNvPr>
          <p:cNvCxnSpPr>
            <a:cxnSpLocks/>
            <a:endCxn id="193" idx="1"/>
          </p:cNvCxnSpPr>
          <p:nvPr/>
        </p:nvCxnSpPr>
        <p:spPr>
          <a:xfrm flipV="1">
            <a:off x="5971738" y="3230943"/>
            <a:ext cx="830603" cy="61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5" name="Rectangle 194">
            <a:extLst>
              <a:ext uri="{FF2B5EF4-FFF2-40B4-BE49-F238E27FC236}">
                <a16:creationId xmlns:a16="http://schemas.microsoft.com/office/drawing/2014/main" id="{7D964871-AF2D-2C4C-A018-991008E8378E}"/>
              </a:ext>
            </a:extLst>
          </p:cNvPr>
          <p:cNvSpPr/>
          <p:nvPr/>
        </p:nvSpPr>
        <p:spPr>
          <a:xfrm>
            <a:off x="5931285" y="2677246"/>
            <a:ext cx="85921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Generate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prefetch</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34B3079F-FCD7-274B-8506-2786C809D580}"/>
              </a:ext>
            </a:extLst>
          </p:cNvPr>
          <p:cNvSpPr/>
          <p:nvPr/>
        </p:nvSpPr>
        <p:spPr>
          <a:xfrm>
            <a:off x="2586481" y="4143016"/>
            <a:ext cx="1757868"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Evict EQ entry and update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QVStore</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7" name="Oval 196">
            <a:extLst>
              <a:ext uri="{FF2B5EF4-FFF2-40B4-BE49-F238E27FC236}">
                <a16:creationId xmlns:a16="http://schemas.microsoft.com/office/drawing/2014/main" id="{0243FFFE-6A73-CA40-B4DF-3CD7A32986AF}"/>
              </a:ext>
            </a:extLst>
          </p:cNvPr>
          <p:cNvSpPr/>
          <p:nvPr/>
        </p:nvSpPr>
        <p:spPr>
          <a:xfrm>
            <a:off x="6212152" y="24363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98" name="Rectangle 197">
            <a:extLst>
              <a:ext uri="{FF2B5EF4-FFF2-40B4-BE49-F238E27FC236}">
                <a16:creationId xmlns:a16="http://schemas.microsoft.com/office/drawing/2014/main" id="{CF5F4FBB-8860-F042-8A9D-EBCEC1147F88}"/>
              </a:ext>
            </a:extLst>
          </p:cNvPr>
          <p:cNvSpPr/>
          <p:nvPr/>
        </p:nvSpPr>
        <p:spPr>
          <a:xfrm>
            <a:off x="3793570" y="2026696"/>
            <a:ext cx="2617255" cy="307777"/>
          </a:xfrm>
          <a:prstGeom prst="rect">
            <a:avLst/>
          </a:prstGeom>
          <a:solidFill>
            <a:schemeClr val="bg2"/>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Find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Action with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m</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ax </a:t>
            </a: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Q-Value</a:t>
            </a:r>
          </a:p>
        </p:txBody>
      </p:sp>
      <p:cxnSp>
        <p:nvCxnSpPr>
          <p:cNvPr id="199" name="Straight Arrow Connector 198">
            <a:extLst>
              <a:ext uri="{FF2B5EF4-FFF2-40B4-BE49-F238E27FC236}">
                <a16:creationId xmlns:a16="http://schemas.microsoft.com/office/drawing/2014/main" id="{CF04ABA9-016F-1D44-9CB9-2CD086BB1F29}"/>
              </a:ext>
            </a:extLst>
          </p:cNvPr>
          <p:cNvCxnSpPr>
            <a:cxnSpLocks/>
          </p:cNvCxnSpPr>
          <p:nvPr/>
        </p:nvCxnSpPr>
        <p:spPr>
          <a:xfrm>
            <a:off x="5038337"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0" name="Straight Arrow Connector 199">
            <a:extLst>
              <a:ext uri="{FF2B5EF4-FFF2-40B4-BE49-F238E27FC236}">
                <a16:creationId xmlns:a16="http://schemas.microsoft.com/office/drawing/2014/main" id="{B72E909B-B36E-9B4E-B9AB-70D89B040A5F}"/>
              </a:ext>
            </a:extLst>
          </p:cNvPr>
          <p:cNvCxnSpPr>
            <a:cxnSpLocks/>
          </p:cNvCxnSpPr>
          <p:nvPr/>
        </p:nvCxnSpPr>
        <p:spPr>
          <a:xfrm>
            <a:off x="4679009"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1" name="Straight Arrow Connector 200">
            <a:extLst>
              <a:ext uri="{FF2B5EF4-FFF2-40B4-BE49-F238E27FC236}">
                <a16:creationId xmlns:a16="http://schemas.microsoft.com/office/drawing/2014/main" id="{A8CF9FBF-1EAE-E141-943E-8B123653A864}"/>
              </a:ext>
            </a:extLst>
          </p:cNvPr>
          <p:cNvCxnSpPr>
            <a:cxnSpLocks/>
          </p:cNvCxnSpPr>
          <p:nvPr/>
        </p:nvCxnSpPr>
        <p:spPr>
          <a:xfrm>
            <a:off x="5394429" y="2308908"/>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sp>
        <p:nvSpPr>
          <p:cNvPr id="202" name="Oval 201">
            <a:extLst>
              <a:ext uri="{FF2B5EF4-FFF2-40B4-BE49-F238E27FC236}">
                <a16:creationId xmlns:a16="http://schemas.microsoft.com/office/drawing/2014/main" id="{85BD7E60-7BFF-434D-BBB6-AE2235405BE1}"/>
              </a:ext>
            </a:extLst>
          </p:cNvPr>
          <p:cNvSpPr/>
          <p:nvPr/>
        </p:nvSpPr>
        <p:spPr>
          <a:xfrm>
            <a:off x="5123608" y="547679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2" name="Group 211">
            <a:extLst>
              <a:ext uri="{FF2B5EF4-FFF2-40B4-BE49-F238E27FC236}">
                <a16:creationId xmlns:a16="http://schemas.microsoft.com/office/drawing/2014/main" id="{4B9572B7-08B9-8F49-80A6-03052E688C52}"/>
              </a:ext>
            </a:extLst>
          </p:cNvPr>
          <p:cNvGrpSpPr/>
          <p:nvPr/>
        </p:nvGrpSpPr>
        <p:grpSpPr>
          <a:xfrm>
            <a:off x="4289620" y="2601710"/>
            <a:ext cx="1592509" cy="1220460"/>
            <a:chOff x="4289620" y="2601710"/>
            <a:chExt cx="1592509" cy="1220460"/>
          </a:xfrm>
        </p:grpSpPr>
        <p:sp>
          <p:nvSpPr>
            <p:cNvPr id="113" name="Rectangle 112">
              <a:extLst>
                <a:ext uri="{FF2B5EF4-FFF2-40B4-BE49-F238E27FC236}">
                  <a16:creationId xmlns:a16="http://schemas.microsoft.com/office/drawing/2014/main" id="{FD3A8377-8D24-9143-8097-35CFD901AD6C}"/>
                </a:ext>
              </a:extLst>
            </p:cNvPr>
            <p:cNvSpPr/>
            <p:nvPr/>
          </p:nvSpPr>
          <p:spPr>
            <a:xfrm>
              <a:off x="4289620" y="26017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13">
              <a:extLst>
                <a:ext uri="{FF2B5EF4-FFF2-40B4-BE49-F238E27FC236}">
                  <a16:creationId xmlns:a16="http://schemas.microsoft.com/office/drawing/2014/main" id="{44BD0F1C-308B-AD41-ADC0-9D662775B839}"/>
                </a:ext>
              </a:extLst>
            </p:cNvPr>
            <p:cNvSpPr/>
            <p:nvPr/>
          </p:nvSpPr>
          <p:spPr>
            <a:xfrm>
              <a:off x="4499345" y="26017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Rectangle 114">
              <a:extLst>
                <a:ext uri="{FF2B5EF4-FFF2-40B4-BE49-F238E27FC236}">
                  <a16:creationId xmlns:a16="http://schemas.microsoft.com/office/drawing/2014/main" id="{3F57A77B-B4C5-B34F-9654-A2C73A1DDC34}"/>
                </a:ext>
              </a:extLst>
            </p:cNvPr>
            <p:cNvSpPr/>
            <p:nvPr/>
          </p:nvSpPr>
          <p:spPr>
            <a:xfrm>
              <a:off x="4858673" y="26017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Rectangle 115">
              <a:extLst>
                <a:ext uri="{FF2B5EF4-FFF2-40B4-BE49-F238E27FC236}">
                  <a16:creationId xmlns:a16="http://schemas.microsoft.com/office/drawing/2014/main" id="{89A27451-93BD-8E44-8120-AD957A3C2F88}"/>
                </a:ext>
              </a:extLst>
            </p:cNvPr>
            <p:cNvSpPr/>
            <p:nvPr/>
          </p:nvSpPr>
          <p:spPr>
            <a:xfrm>
              <a:off x="5218001" y="26017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Rectangle 116">
              <a:extLst>
                <a:ext uri="{FF2B5EF4-FFF2-40B4-BE49-F238E27FC236}">
                  <a16:creationId xmlns:a16="http://schemas.microsoft.com/office/drawing/2014/main" id="{1FB99F77-BEFB-7F4C-8456-69B826978233}"/>
                </a:ext>
              </a:extLst>
            </p:cNvPr>
            <p:cNvSpPr/>
            <p:nvPr/>
          </p:nvSpPr>
          <p:spPr>
            <a:xfrm>
              <a:off x="4289620" y="27778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ACF4C514-8B32-614D-BF6B-3F188A3F5A83}"/>
                </a:ext>
              </a:extLst>
            </p:cNvPr>
            <p:cNvSpPr/>
            <p:nvPr/>
          </p:nvSpPr>
          <p:spPr>
            <a:xfrm>
              <a:off x="4499345" y="27778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AFF6B2C-7524-D04C-AD64-4B438BFD7B75}"/>
                </a:ext>
              </a:extLst>
            </p:cNvPr>
            <p:cNvSpPr/>
            <p:nvPr/>
          </p:nvSpPr>
          <p:spPr>
            <a:xfrm>
              <a:off x="4858673" y="27778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4EAD4285-7314-DD46-8C66-6AA6025A7AA4}"/>
                </a:ext>
              </a:extLst>
            </p:cNvPr>
            <p:cNvSpPr/>
            <p:nvPr/>
          </p:nvSpPr>
          <p:spPr>
            <a:xfrm>
              <a:off x="5218001" y="27778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20">
              <a:extLst>
                <a:ext uri="{FF2B5EF4-FFF2-40B4-BE49-F238E27FC236}">
                  <a16:creationId xmlns:a16="http://schemas.microsoft.com/office/drawing/2014/main" id="{B9A6C0D6-5D43-9D4B-88B7-75FD58C3B988}"/>
                </a:ext>
              </a:extLst>
            </p:cNvPr>
            <p:cNvSpPr/>
            <p:nvPr/>
          </p:nvSpPr>
          <p:spPr>
            <a:xfrm>
              <a:off x="4289620" y="29540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CAB6E6E3-1D84-9E43-BE56-DD55A7DE7CCB}"/>
                </a:ext>
              </a:extLst>
            </p:cNvPr>
            <p:cNvSpPr/>
            <p:nvPr/>
          </p:nvSpPr>
          <p:spPr>
            <a:xfrm>
              <a:off x="4499345" y="29540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B4E5707F-03EA-6F40-AAF2-E23363D7AB62}"/>
                </a:ext>
              </a:extLst>
            </p:cNvPr>
            <p:cNvSpPr/>
            <p:nvPr/>
          </p:nvSpPr>
          <p:spPr>
            <a:xfrm>
              <a:off x="4858673" y="29540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ctangle 123">
              <a:extLst>
                <a:ext uri="{FF2B5EF4-FFF2-40B4-BE49-F238E27FC236}">
                  <a16:creationId xmlns:a16="http://schemas.microsoft.com/office/drawing/2014/main" id="{522B78C4-6877-CE46-A63B-7A82ECD115B6}"/>
                </a:ext>
              </a:extLst>
            </p:cNvPr>
            <p:cNvSpPr/>
            <p:nvPr/>
          </p:nvSpPr>
          <p:spPr>
            <a:xfrm>
              <a:off x="5218001" y="29540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Rectangle 124">
              <a:extLst>
                <a:ext uri="{FF2B5EF4-FFF2-40B4-BE49-F238E27FC236}">
                  <a16:creationId xmlns:a16="http://schemas.microsoft.com/office/drawing/2014/main" id="{FA16AED2-8F60-B74B-8B2C-22BB3853A814}"/>
                </a:ext>
              </a:extLst>
            </p:cNvPr>
            <p:cNvSpPr/>
            <p:nvPr/>
          </p:nvSpPr>
          <p:spPr>
            <a:xfrm>
              <a:off x="4289620" y="31302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ctangle 125">
              <a:extLst>
                <a:ext uri="{FF2B5EF4-FFF2-40B4-BE49-F238E27FC236}">
                  <a16:creationId xmlns:a16="http://schemas.microsoft.com/office/drawing/2014/main" id="{CBB5A613-228E-E84B-8B5A-BD3DDE37FC4B}"/>
                </a:ext>
              </a:extLst>
            </p:cNvPr>
            <p:cNvSpPr/>
            <p:nvPr/>
          </p:nvSpPr>
          <p:spPr>
            <a:xfrm>
              <a:off x="4499345" y="31302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Rectangle 126">
              <a:extLst>
                <a:ext uri="{FF2B5EF4-FFF2-40B4-BE49-F238E27FC236}">
                  <a16:creationId xmlns:a16="http://schemas.microsoft.com/office/drawing/2014/main" id="{C33B4829-767E-CC46-841A-C59701274878}"/>
                </a:ext>
              </a:extLst>
            </p:cNvPr>
            <p:cNvSpPr/>
            <p:nvPr/>
          </p:nvSpPr>
          <p:spPr>
            <a:xfrm>
              <a:off x="4858673" y="31302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4FF74D98-0B9E-B447-95A6-F7E4B08A282C}"/>
                </a:ext>
              </a:extLst>
            </p:cNvPr>
            <p:cNvSpPr/>
            <p:nvPr/>
          </p:nvSpPr>
          <p:spPr>
            <a:xfrm>
              <a:off x="5218001" y="31302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ctangle 128">
              <a:extLst>
                <a:ext uri="{FF2B5EF4-FFF2-40B4-BE49-F238E27FC236}">
                  <a16:creationId xmlns:a16="http://schemas.microsoft.com/office/drawing/2014/main" id="{936DAFF4-957A-5B45-B8B7-8D31D4136A21}"/>
                </a:ext>
              </a:extLst>
            </p:cNvPr>
            <p:cNvSpPr/>
            <p:nvPr/>
          </p:nvSpPr>
          <p:spPr>
            <a:xfrm>
              <a:off x="4289620" y="33063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ctangle 129">
              <a:extLst>
                <a:ext uri="{FF2B5EF4-FFF2-40B4-BE49-F238E27FC236}">
                  <a16:creationId xmlns:a16="http://schemas.microsoft.com/office/drawing/2014/main" id="{D2980796-4C2F-414B-816E-081F907A10F6}"/>
                </a:ext>
              </a:extLst>
            </p:cNvPr>
            <p:cNvSpPr/>
            <p:nvPr/>
          </p:nvSpPr>
          <p:spPr>
            <a:xfrm>
              <a:off x="4499345" y="33063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Rectangle 130">
              <a:extLst>
                <a:ext uri="{FF2B5EF4-FFF2-40B4-BE49-F238E27FC236}">
                  <a16:creationId xmlns:a16="http://schemas.microsoft.com/office/drawing/2014/main" id="{A887C44D-FFC2-384B-83BF-BEB08C155264}"/>
                </a:ext>
              </a:extLst>
            </p:cNvPr>
            <p:cNvSpPr/>
            <p:nvPr/>
          </p:nvSpPr>
          <p:spPr>
            <a:xfrm>
              <a:off x="4858673" y="33063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ctangle 131">
              <a:extLst>
                <a:ext uri="{FF2B5EF4-FFF2-40B4-BE49-F238E27FC236}">
                  <a16:creationId xmlns:a16="http://schemas.microsoft.com/office/drawing/2014/main" id="{E1A5196E-7185-724A-983F-D13E80FEF654}"/>
                </a:ext>
              </a:extLst>
            </p:cNvPr>
            <p:cNvSpPr/>
            <p:nvPr/>
          </p:nvSpPr>
          <p:spPr>
            <a:xfrm>
              <a:off x="5218001" y="33063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Rectangle 132">
              <a:extLst>
                <a:ext uri="{FF2B5EF4-FFF2-40B4-BE49-F238E27FC236}">
                  <a16:creationId xmlns:a16="http://schemas.microsoft.com/office/drawing/2014/main" id="{721EE2A8-FA3E-FE45-9AFE-3FAF44806885}"/>
                </a:ext>
              </a:extLst>
            </p:cNvPr>
            <p:cNvSpPr/>
            <p:nvPr/>
          </p:nvSpPr>
          <p:spPr>
            <a:xfrm>
              <a:off x="4442020" y="27541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ctangle 133">
              <a:extLst>
                <a:ext uri="{FF2B5EF4-FFF2-40B4-BE49-F238E27FC236}">
                  <a16:creationId xmlns:a16="http://schemas.microsoft.com/office/drawing/2014/main" id="{84A7F9AF-2BA4-DA46-B255-8263E7DC1415}"/>
                </a:ext>
              </a:extLst>
            </p:cNvPr>
            <p:cNvSpPr/>
            <p:nvPr/>
          </p:nvSpPr>
          <p:spPr>
            <a:xfrm>
              <a:off x="4651745" y="27541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C834DDEE-C429-1F4E-BA53-A9762690A852}"/>
                </a:ext>
              </a:extLst>
            </p:cNvPr>
            <p:cNvSpPr/>
            <p:nvPr/>
          </p:nvSpPr>
          <p:spPr>
            <a:xfrm>
              <a:off x="5011073" y="27541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Rectangle 135">
              <a:extLst>
                <a:ext uri="{FF2B5EF4-FFF2-40B4-BE49-F238E27FC236}">
                  <a16:creationId xmlns:a16="http://schemas.microsoft.com/office/drawing/2014/main" id="{F2A5FBBE-49F2-6E41-A6FA-5BF57BDC811B}"/>
                </a:ext>
              </a:extLst>
            </p:cNvPr>
            <p:cNvSpPr/>
            <p:nvPr/>
          </p:nvSpPr>
          <p:spPr>
            <a:xfrm>
              <a:off x="5370401" y="27541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AB7977CF-D25A-0249-8C4F-1F5C1074B4DA}"/>
                </a:ext>
              </a:extLst>
            </p:cNvPr>
            <p:cNvSpPr/>
            <p:nvPr/>
          </p:nvSpPr>
          <p:spPr>
            <a:xfrm>
              <a:off x="4442020" y="29302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1DCC281C-206A-1C42-9653-43442F95173C}"/>
                </a:ext>
              </a:extLst>
            </p:cNvPr>
            <p:cNvSpPr/>
            <p:nvPr/>
          </p:nvSpPr>
          <p:spPr>
            <a:xfrm>
              <a:off x="4651745" y="29302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FA8DB686-5998-1347-B9D1-24913AB66085}"/>
                </a:ext>
              </a:extLst>
            </p:cNvPr>
            <p:cNvSpPr/>
            <p:nvPr/>
          </p:nvSpPr>
          <p:spPr>
            <a:xfrm>
              <a:off x="5011073" y="29302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52477002-3CA5-0C4A-A69F-FC27F12C0F32}"/>
                </a:ext>
              </a:extLst>
            </p:cNvPr>
            <p:cNvSpPr/>
            <p:nvPr/>
          </p:nvSpPr>
          <p:spPr>
            <a:xfrm>
              <a:off x="5370401" y="29302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E71E42E4-EA17-8544-BA6F-98DC7D25C484}"/>
                </a:ext>
              </a:extLst>
            </p:cNvPr>
            <p:cNvSpPr/>
            <p:nvPr/>
          </p:nvSpPr>
          <p:spPr>
            <a:xfrm>
              <a:off x="4442020" y="31064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E3C6B61F-3267-144B-8B8B-0330940C7B3A}"/>
                </a:ext>
              </a:extLst>
            </p:cNvPr>
            <p:cNvSpPr/>
            <p:nvPr/>
          </p:nvSpPr>
          <p:spPr>
            <a:xfrm>
              <a:off x="4651745" y="31064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79B9D27D-654E-9345-BFDB-F279B43171E6}"/>
                </a:ext>
              </a:extLst>
            </p:cNvPr>
            <p:cNvSpPr/>
            <p:nvPr/>
          </p:nvSpPr>
          <p:spPr>
            <a:xfrm>
              <a:off x="5011073" y="31064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4" name="Rectangle 143">
              <a:extLst>
                <a:ext uri="{FF2B5EF4-FFF2-40B4-BE49-F238E27FC236}">
                  <a16:creationId xmlns:a16="http://schemas.microsoft.com/office/drawing/2014/main" id="{57B09164-A6D4-DE4F-B6E0-4B3B182E83E6}"/>
                </a:ext>
              </a:extLst>
            </p:cNvPr>
            <p:cNvSpPr/>
            <p:nvPr/>
          </p:nvSpPr>
          <p:spPr>
            <a:xfrm>
              <a:off x="5370401" y="31064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50AAB409-A231-B344-89A5-BC22A08F4E5D}"/>
                </a:ext>
              </a:extLst>
            </p:cNvPr>
            <p:cNvSpPr/>
            <p:nvPr/>
          </p:nvSpPr>
          <p:spPr>
            <a:xfrm>
              <a:off x="4442020" y="32826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6" name="Rectangle 145">
              <a:extLst>
                <a:ext uri="{FF2B5EF4-FFF2-40B4-BE49-F238E27FC236}">
                  <a16:creationId xmlns:a16="http://schemas.microsoft.com/office/drawing/2014/main" id="{DC64A051-2E1C-D24E-A926-7F6CFAB82A42}"/>
                </a:ext>
              </a:extLst>
            </p:cNvPr>
            <p:cNvSpPr/>
            <p:nvPr/>
          </p:nvSpPr>
          <p:spPr>
            <a:xfrm>
              <a:off x="4651745" y="32826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D016E615-339E-344B-8E16-39978250CC74}"/>
                </a:ext>
              </a:extLst>
            </p:cNvPr>
            <p:cNvSpPr/>
            <p:nvPr/>
          </p:nvSpPr>
          <p:spPr>
            <a:xfrm>
              <a:off x="5011073" y="32826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Rectangle 147">
              <a:extLst>
                <a:ext uri="{FF2B5EF4-FFF2-40B4-BE49-F238E27FC236}">
                  <a16:creationId xmlns:a16="http://schemas.microsoft.com/office/drawing/2014/main" id="{5AA2512A-D531-5048-948E-B343384A84E0}"/>
                </a:ext>
              </a:extLst>
            </p:cNvPr>
            <p:cNvSpPr/>
            <p:nvPr/>
          </p:nvSpPr>
          <p:spPr>
            <a:xfrm>
              <a:off x="5370401" y="32826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9" name="Rectangle 148">
              <a:extLst>
                <a:ext uri="{FF2B5EF4-FFF2-40B4-BE49-F238E27FC236}">
                  <a16:creationId xmlns:a16="http://schemas.microsoft.com/office/drawing/2014/main" id="{7BFE0B49-5175-1643-B20A-A2F81DD24087}"/>
                </a:ext>
              </a:extLst>
            </p:cNvPr>
            <p:cNvSpPr/>
            <p:nvPr/>
          </p:nvSpPr>
          <p:spPr>
            <a:xfrm>
              <a:off x="4442020" y="34587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Rectangle 149">
              <a:extLst>
                <a:ext uri="{FF2B5EF4-FFF2-40B4-BE49-F238E27FC236}">
                  <a16:creationId xmlns:a16="http://schemas.microsoft.com/office/drawing/2014/main" id="{6D163B17-BB1F-FE4C-9ED1-3760259AAEFA}"/>
                </a:ext>
              </a:extLst>
            </p:cNvPr>
            <p:cNvSpPr/>
            <p:nvPr/>
          </p:nvSpPr>
          <p:spPr>
            <a:xfrm>
              <a:off x="4651745" y="34587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73533B4D-DE4C-6B4F-8107-68EBB6D94730}"/>
                </a:ext>
              </a:extLst>
            </p:cNvPr>
            <p:cNvSpPr/>
            <p:nvPr/>
          </p:nvSpPr>
          <p:spPr>
            <a:xfrm>
              <a:off x="5011073" y="34587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2" name="Rectangle 151">
              <a:extLst>
                <a:ext uri="{FF2B5EF4-FFF2-40B4-BE49-F238E27FC236}">
                  <a16:creationId xmlns:a16="http://schemas.microsoft.com/office/drawing/2014/main" id="{869B4248-3278-184F-89E3-0AA368CC0E71}"/>
                </a:ext>
              </a:extLst>
            </p:cNvPr>
            <p:cNvSpPr/>
            <p:nvPr/>
          </p:nvSpPr>
          <p:spPr>
            <a:xfrm>
              <a:off x="5370401" y="34587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Rectangle 152">
              <a:extLst>
                <a:ext uri="{FF2B5EF4-FFF2-40B4-BE49-F238E27FC236}">
                  <a16:creationId xmlns:a16="http://schemas.microsoft.com/office/drawing/2014/main" id="{6E0751EC-A6E7-A447-99EF-FEAD80409739}"/>
                </a:ext>
              </a:extLst>
            </p:cNvPr>
            <p:cNvSpPr/>
            <p:nvPr/>
          </p:nvSpPr>
          <p:spPr>
            <a:xfrm>
              <a:off x="4594420" y="29065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Rectangle 153">
              <a:extLst>
                <a:ext uri="{FF2B5EF4-FFF2-40B4-BE49-F238E27FC236}">
                  <a16:creationId xmlns:a16="http://schemas.microsoft.com/office/drawing/2014/main" id="{E9D1925E-9291-3E49-8439-0D01E9F12223}"/>
                </a:ext>
              </a:extLst>
            </p:cNvPr>
            <p:cNvSpPr/>
            <p:nvPr/>
          </p:nvSpPr>
          <p:spPr>
            <a:xfrm>
              <a:off x="4804145" y="29065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ctangle 154">
              <a:extLst>
                <a:ext uri="{FF2B5EF4-FFF2-40B4-BE49-F238E27FC236}">
                  <a16:creationId xmlns:a16="http://schemas.microsoft.com/office/drawing/2014/main" id="{30359934-1140-8A40-A8C9-8E1C28D77FC0}"/>
                </a:ext>
              </a:extLst>
            </p:cNvPr>
            <p:cNvSpPr/>
            <p:nvPr/>
          </p:nvSpPr>
          <p:spPr>
            <a:xfrm>
              <a:off x="5163473" y="29065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Rectangle 155">
              <a:extLst>
                <a:ext uri="{FF2B5EF4-FFF2-40B4-BE49-F238E27FC236}">
                  <a16:creationId xmlns:a16="http://schemas.microsoft.com/office/drawing/2014/main" id="{DBE827D9-5ABC-C84A-9948-CAE67C6223F8}"/>
                </a:ext>
              </a:extLst>
            </p:cNvPr>
            <p:cNvSpPr/>
            <p:nvPr/>
          </p:nvSpPr>
          <p:spPr>
            <a:xfrm>
              <a:off x="5522801" y="29065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Rectangle 156">
              <a:extLst>
                <a:ext uri="{FF2B5EF4-FFF2-40B4-BE49-F238E27FC236}">
                  <a16:creationId xmlns:a16="http://schemas.microsoft.com/office/drawing/2014/main" id="{3DC75011-39A9-0747-8EEF-32D06E2EAA8A}"/>
                </a:ext>
              </a:extLst>
            </p:cNvPr>
            <p:cNvSpPr/>
            <p:nvPr/>
          </p:nvSpPr>
          <p:spPr>
            <a:xfrm>
              <a:off x="4594420" y="3082683"/>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Rectangle 157">
              <a:extLst>
                <a:ext uri="{FF2B5EF4-FFF2-40B4-BE49-F238E27FC236}">
                  <a16:creationId xmlns:a16="http://schemas.microsoft.com/office/drawing/2014/main" id="{2805C98B-5BFC-3840-B582-6A0B09D38789}"/>
                </a:ext>
              </a:extLst>
            </p:cNvPr>
            <p:cNvSpPr/>
            <p:nvPr/>
          </p:nvSpPr>
          <p:spPr>
            <a:xfrm>
              <a:off x="4804145" y="30826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Rectangle 158">
              <a:extLst>
                <a:ext uri="{FF2B5EF4-FFF2-40B4-BE49-F238E27FC236}">
                  <a16:creationId xmlns:a16="http://schemas.microsoft.com/office/drawing/2014/main" id="{D0A5A52E-1300-A44B-AC53-6974825156CB}"/>
                </a:ext>
              </a:extLst>
            </p:cNvPr>
            <p:cNvSpPr/>
            <p:nvPr/>
          </p:nvSpPr>
          <p:spPr>
            <a:xfrm>
              <a:off x="5163473" y="30826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5CB469A1-A4C2-F246-B303-813E353BB533}"/>
                </a:ext>
              </a:extLst>
            </p:cNvPr>
            <p:cNvSpPr/>
            <p:nvPr/>
          </p:nvSpPr>
          <p:spPr>
            <a:xfrm>
              <a:off x="5522801" y="30826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2E244172-D057-B941-B8E7-E7A88B70B4D2}"/>
                </a:ext>
              </a:extLst>
            </p:cNvPr>
            <p:cNvSpPr/>
            <p:nvPr/>
          </p:nvSpPr>
          <p:spPr>
            <a:xfrm>
              <a:off x="4594420" y="3258848"/>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7C270745-8C73-0746-8971-4AF504B7019F}"/>
                </a:ext>
              </a:extLst>
            </p:cNvPr>
            <p:cNvSpPr/>
            <p:nvPr/>
          </p:nvSpPr>
          <p:spPr>
            <a:xfrm>
              <a:off x="4804145" y="32588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06BCF51D-67B1-A347-B542-FD6FB02215A0}"/>
                </a:ext>
              </a:extLst>
            </p:cNvPr>
            <p:cNvSpPr/>
            <p:nvPr/>
          </p:nvSpPr>
          <p:spPr>
            <a:xfrm>
              <a:off x="5163473" y="32588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087CE3F0-07E6-A849-87AA-63BF28801962}"/>
                </a:ext>
              </a:extLst>
            </p:cNvPr>
            <p:cNvSpPr/>
            <p:nvPr/>
          </p:nvSpPr>
          <p:spPr>
            <a:xfrm>
              <a:off x="5522801" y="32588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ctangle 164">
              <a:extLst>
                <a:ext uri="{FF2B5EF4-FFF2-40B4-BE49-F238E27FC236}">
                  <a16:creationId xmlns:a16="http://schemas.microsoft.com/office/drawing/2014/main" id="{E500197A-944F-D74D-8E02-798D9B8A1A32}"/>
                </a:ext>
              </a:extLst>
            </p:cNvPr>
            <p:cNvSpPr/>
            <p:nvPr/>
          </p:nvSpPr>
          <p:spPr>
            <a:xfrm>
              <a:off x="4594420" y="3435007"/>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6" name="Rectangle 165">
              <a:extLst>
                <a:ext uri="{FF2B5EF4-FFF2-40B4-BE49-F238E27FC236}">
                  <a16:creationId xmlns:a16="http://schemas.microsoft.com/office/drawing/2014/main" id="{A7405B60-4A29-0A4D-91F4-655E4DFCF345}"/>
                </a:ext>
              </a:extLst>
            </p:cNvPr>
            <p:cNvSpPr/>
            <p:nvPr/>
          </p:nvSpPr>
          <p:spPr>
            <a:xfrm>
              <a:off x="4804145" y="34350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CFAA4F28-9CE9-0B41-A7B6-96F82E9BA6EC}"/>
                </a:ext>
              </a:extLst>
            </p:cNvPr>
            <p:cNvSpPr/>
            <p:nvPr/>
          </p:nvSpPr>
          <p:spPr>
            <a:xfrm>
              <a:off x="5163473" y="34350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Rectangle 167">
              <a:extLst>
                <a:ext uri="{FF2B5EF4-FFF2-40B4-BE49-F238E27FC236}">
                  <a16:creationId xmlns:a16="http://schemas.microsoft.com/office/drawing/2014/main" id="{BDF2E21C-D995-5549-8D42-7CA6F3B5E3EC}"/>
                </a:ext>
              </a:extLst>
            </p:cNvPr>
            <p:cNvSpPr/>
            <p:nvPr/>
          </p:nvSpPr>
          <p:spPr>
            <a:xfrm>
              <a:off x="5522801" y="34350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785CFE8B-16E7-934D-96C2-47D4B3DF383D}"/>
                </a:ext>
              </a:extLst>
            </p:cNvPr>
            <p:cNvSpPr/>
            <p:nvPr/>
          </p:nvSpPr>
          <p:spPr>
            <a:xfrm>
              <a:off x="4594420" y="3611166"/>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0" name="Rectangle 169">
              <a:extLst>
                <a:ext uri="{FF2B5EF4-FFF2-40B4-BE49-F238E27FC236}">
                  <a16:creationId xmlns:a16="http://schemas.microsoft.com/office/drawing/2014/main" id="{0ED70F50-3F4D-3945-B1A4-281F695672BF}"/>
                </a:ext>
              </a:extLst>
            </p:cNvPr>
            <p:cNvSpPr/>
            <p:nvPr/>
          </p:nvSpPr>
          <p:spPr>
            <a:xfrm>
              <a:off x="4804145" y="36111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1" name="Rectangle 170">
              <a:extLst>
                <a:ext uri="{FF2B5EF4-FFF2-40B4-BE49-F238E27FC236}">
                  <a16:creationId xmlns:a16="http://schemas.microsoft.com/office/drawing/2014/main" id="{89C6D539-89DC-8047-83D9-1C63B10A9A1E}"/>
                </a:ext>
              </a:extLst>
            </p:cNvPr>
            <p:cNvSpPr/>
            <p:nvPr/>
          </p:nvSpPr>
          <p:spPr>
            <a:xfrm>
              <a:off x="5163473" y="36111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4D4D384-1412-3745-BBB1-5A9CA9FE5528}"/>
                </a:ext>
              </a:extLst>
            </p:cNvPr>
            <p:cNvSpPr/>
            <p:nvPr/>
          </p:nvSpPr>
          <p:spPr>
            <a:xfrm>
              <a:off x="5522801" y="36111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Rectangle 203">
              <a:extLst>
                <a:ext uri="{FF2B5EF4-FFF2-40B4-BE49-F238E27FC236}">
                  <a16:creationId xmlns:a16="http://schemas.microsoft.com/office/drawing/2014/main" id="{DF6E36A8-6582-8747-BB44-EF1A66E23C68}"/>
                </a:ext>
              </a:extLst>
            </p:cNvPr>
            <p:cNvSpPr/>
            <p:nvPr/>
          </p:nvSpPr>
          <p:spPr>
            <a:xfrm>
              <a:off x="4544504" y="3065619"/>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S1</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5" name="Rectangle 204">
              <a:extLst>
                <a:ext uri="{FF2B5EF4-FFF2-40B4-BE49-F238E27FC236}">
                  <a16:creationId xmlns:a16="http://schemas.microsoft.com/office/drawing/2014/main" id="{00B2DAE8-CBDF-C344-A5D5-32290481D4A6}"/>
                </a:ext>
              </a:extLst>
            </p:cNvPr>
            <p:cNvSpPr/>
            <p:nvPr/>
          </p:nvSpPr>
          <p:spPr>
            <a:xfrm>
              <a:off x="4545841" y="3240237"/>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S2</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6" name="Rectangle 205">
              <a:extLst>
                <a:ext uri="{FF2B5EF4-FFF2-40B4-BE49-F238E27FC236}">
                  <a16:creationId xmlns:a16="http://schemas.microsoft.com/office/drawing/2014/main" id="{A110B1DD-D7D9-8B48-9C15-044DD56AD9CA}"/>
                </a:ext>
              </a:extLst>
            </p:cNvPr>
            <p:cNvSpPr/>
            <p:nvPr/>
          </p:nvSpPr>
          <p:spPr>
            <a:xfrm>
              <a:off x="4549671" y="3413952"/>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S3</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7" name="Rectangle 206">
              <a:extLst>
                <a:ext uri="{FF2B5EF4-FFF2-40B4-BE49-F238E27FC236}">
                  <a16:creationId xmlns:a16="http://schemas.microsoft.com/office/drawing/2014/main" id="{5353740A-DEFC-704F-83EA-45ABFE836C34}"/>
                </a:ext>
              </a:extLst>
            </p:cNvPr>
            <p:cNvSpPr/>
            <p:nvPr/>
          </p:nvSpPr>
          <p:spPr>
            <a:xfrm>
              <a:off x="4549671" y="3591338"/>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S4</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8" name="TextBox 207">
            <a:extLst>
              <a:ext uri="{FF2B5EF4-FFF2-40B4-BE49-F238E27FC236}">
                <a16:creationId xmlns:a16="http://schemas.microsoft.com/office/drawing/2014/main" id="{8C887EF2-64B3-5C4F-B587-5D0337A2B97A}"/>
              </a:ext>
            </a:extLst>
          </p:cNvPr>
          <p:cNvSpPr txBox="1"/>
          <p:nvPr/>
        </p:nvSpPr>
        <p:spPr>
          <a:xfrm>
            <a:off x="3714030" y="5490076"/>
            <a:ext cx="1317540"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Set filled bit</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09" name="Elbow Connector 208">
            <a:extLst>
              <a:ext uri="{FF2B5EF4-FFF2-40B4-BE49-F238E27FC236}">
                <a16:creationId xmlns:a16="http://schemas.microsoft.com/office/drawing/2014/main" id="{DF0815CD-63AD-4245-9714-D351E1229B14}"/>
              </a:ext>
            </a:extLst>
          </p:cNvPr>
          <p:cNvCxnSpPr>
            <a:cxnSpLocks/>
          </p:cNvCxnSpPr>
          <p:nvPr/>
        </p:nvCxnSpPr>
        <p:spPr>
          <a:xfrm flipH="1">
            <a:off x="5527641" y="3563338"/>
            <a:ext cx="468480" cy="1525255"/>
          </a:xfrm>
          <a:prstGeom prst="bentConnector4">
            <a:avLst>
              <a:gd name="adj1" fmla="val -151871"/>
              <a:gd name="adj2" fmla="val 100039"/>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11" name="Group 210">
            <a:extLst>
              <a:ext uri="{FF2B5EF4-FFF2-40B4-BE49-F238E27FC236}">
                <a16:creationId xmlns:a16="http://schemas.microsoft.com/office/drawing/2014/main" id="{BE5C845F-5541-584A-8AC5-5CFCF1682CD8}"/>
              </a:ext>
            </a:extLst>
          </p:cNvPr>
          <p:cNvGrpSpPr/>
          <p:nvPr/>
        </p:nvGrpSpPr>
        <p:grpSpPr>
          <a:xfrm>
            <a:off x="4852151" y="3225743"/>
            <a:ext cx="965556" cy="246221"/>
            <a:chOff x="-1482231" y="2981228"/>
            <a:chExt cx="965556" cy="246221"/>
          </a:xfrm>
        </p:grpSpPr>
        <p:sp>
          <p:nvSpPr>
            <p:cNvPr id="181" name="Rectangle 180">
              <a:extLst>
                <a:ext uri="{FF2B5EF4-FFF2-40B4-BE49-F238E27FC236}">
                  <a16:creationId xmlns:a16="http://schemas.microsoft.com/office/drawing/2014/main" id="{F696243C-A446-D24F-8E95-6F5853E28F7B}"/>
                </a:ext>
              </a:extLst>
            </p:cNvPr>
            <p:cNvSpPr/>
            <p:nvPr/>
          </p:nvSpPr>
          <p:spPr>
            <a:xfrm>
              <a:off x="-1482231" y="3046340"/>
              <a:ext cx="243526" cy="119395"/>
            </a:xfrm>
            <a:prstGeom prst="rect">
              <a:avLst/>
            </a:prstGeom>
            <a:solidFill>
              <a:schemeClr val="accent1">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2" name="Rectangle 181">
              <a:extLst>
                <a:ext uri="{FF2B5EF4-FFF2-40B4-BE49-F238E27FC236}">
                  <a16:creationId xmlns:a16="http://schemas.microsoft.com/office/drawing/2014/main" id="{EE62E3F3-73B0-5C40-99F7-20A5CB2C1166}"/>
                </a:ext>
              </a:extLst>
            </p:cNvPr>
            <p:cNvSpPr/>
            <p:nvPr/>
          </p:nvSpPr>
          <p:spPr>
            <a:xfrm>
              <a:off x="-1122902" y="3047091"/>
              <a:ext cx="243526" cy="119395"/>
            </a:xfrm>
            <a:prstGeom prst="rect">
              <a:avLst/>
            </a:prstGeom>
            <a:solidFill>
              <a:srgbClr val="0070C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3" name="Rectangle 182">
              <a:extLst>
                <a:ext uri="{FF2B5EF4-FFF2-40B4-BE49-F238E27FC236}">
                  <a16:creationId xmlns:a16="http://schemas.microsoft.com/office/drawing/2014/main" id="{C0BF88CC-D73B-8145-8BB1-9D8D1FFA9467}"/>
                </a:ext>
              </a:extLst>
            </p:cNvPr>
            <p:cNvSpPr/>
            <p:nvPr/>
          </p:nvSpPr>
          <p:spPr>
            <a:xfrm>
              <a:off x="-760201" y="3047091"/>
              <a:ext cx="243526" cy="119395"/>
            </a:xfrm>
            <a:prstGeom prst="rect">
              <a:avLst/>
            </a:prstGeom>
            <a:solidFill>
              <a:schemeClr val="tx2">
                <a:lumMod val="20000"/>
                <a:lumOff val="8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3" name="Rectangle 202">
              <a:extLst>
                <a:ext uri="{FF2B5EF4-FFF2-40B4-BE49-F238E27FC236}">
                  <a16:creationId xmlns:a16="http://schemas.microsoft.com/office/drawing/2014/main" id="{1A133D55-F6E3-8043-9FAD-85C7DFD57450}"/>
                </a:ext>
              </a:extLst>
            </p:cNvPr>
            <p:cNvSpPr/>
            <p:nvPr/>
          </p:nvSpPr>
          <p:spPr>
            <a:xfrm>
              <a:off x="-1206336" y="2981228"/>
              <a:ext cx="415498" cy="24622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000" b="0" i="1" u="none" strike="noStrike" kern="1200" cap="none" spc="0" normalizeH="0" baseline="0" noProof="0" dirty="0">
                  <a:ln>
                    <a:noFill/>
                  </a:ln>
                  <a:solidFill>
                    <a:prstClr val="white"/>
                  </a:solidFill>
                  <a:effectLst/>
                  <a:uLnTx/>
                  <a:uFillTx/>
                  <a:latin typeface="Calibri" panose="020F0502020204030204"/>
                  <a:ea typeface="+mn-ea"/>
                  <a:cs typeface="+mn-cs"/>
                </a:rPr>
                <a:t>Max</a:t>
              </a:r>
            </a:p>
          </p:txBody>
        </p:sp>
      </p:grpSp>
    </p:spTree>
    <p:extLst>
      <p:ext uri="{BB962C8B-B14F-4D97-AF65-F5344CB8AC3E}">
        <p14:creationId xmlns:p14="http://schemas.microsoft.com/office/powerpoint/2010/main" val="36571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0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9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90"/>
                                        </p:tgtEl>
                                        <p:attrNameLst>
                                          <p:attrName>style.visibility</p:attrName>
                                        </p:attrNameLst>
                                      </p:cBhvr>
                                      <p:to>
                                        <p:strVal val="visible"/>
                                      </p:to>
                                    </p:set>
                                  </p:childTnLst>
                                </p:cTn>
                              </p:par>
                              <p:par>
                                <p:cTn id="59" presetID="10" presetClass="entr" presetSubtype="0" fill="hold" nodeType="withEffect">
                                  <p:stCondLst>
                                    <p:cond delay="200"/>
                                  </p:stCondLst>
                                  <p:childTnLst>
                                    <p:set>
                                      <p:cBhvr>
                                        <p:cTn id="60" dur="1" fill="hold">
                                          <p:stCondLst>
                                            <p:cond delay="0"/>
                                          </p:stCondLst>
                                        </p:cTn>
                                        <p:tgtEl>
                                          <p:spTgt spid="211"/>
                                        </p:tgtEl>
                                        <p:attrNameLst>
                                          <p:attrName>style.visibility</p:attrName>
                                        </p:attrNameLst>
                                      </p:cBhvr>
                                      <p:to>
                                        <p:strVal val="visible"/>
                                      </p:to>
                                    </p:set>
                                    <p:animEffect transition="in" filter="fade">
                                      <p:cBhvr>
                                        <p:cTn id="61" dur="300"/>
                                        <p:tgtEl>
                                          <p:spTgt spid="2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197"/>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195"/>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4"/>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193"/>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20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184"/>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185"/>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8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96"/>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87"/>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202"/>
                                        </p:tgtEl>
                                        <p:attrNameLst>
                                          <p:attrName>style.visibility</p:attrName>
                                        </p:attrNameLst>
                                      </p:cBhvr>
                                      <p:to>
                                        <p:strVal val="visible"/>
                                      </p:to>
                                    </p:set>
                                  </p:childTnLst>
                                </p:cTn>
                              </p:par>
                              <p:par>
                                <p:cTn id="92" presetID="1" presetClass="entr" presetSubtype="0" fill="hold" nodeType="withEffect">
                                  <p:stCondLst>
                                    <p:cond delay="0"/>
                                  </p:stCondLst>
                                  <p:childTnLst>
                                    <p:set>
                                      <p:cBhvr>
                                        <p:cTn id="93" dur="1" fill="hold">
                                          <p:stCondLst>
                                            <p:cond delay="0"/>
                                          </p:stCondLst>
                                        </p:cTn>
                                        <p:tgtEl>
                                          <p:spTgt spid="18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208"/>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animBg="1"/>
      <p:bldP spid="110" grpId="0" animBg="1"/>
      <p:bldP spid="112" grpId="0" animBg="1"/>
      <p:bldP spid="173" grpId="0"/>
      <p:bldP spid="175" grpId="0"/>
      <p:bldP spid="176" grpId="0" animBg="1"/>
      <p:bldP spid="177" grpId="0"/>
      <p:bldP spid="179" grpId="0" animBg="1"/>
      <p:bldP spid="180" grpId="0" animBg="1"/>
      <p:bldP spid="184" grpId="0" animBg="1"/>
      <p:bldP spid="185" grpId="0"/>
      <p:bldP spid="187" grpId="0" animBg="1"/>
      <p:bldP spid="188" grpId="0" animBg="1"/>
      <p:bldP spid="190" grpId="0"/>
      <p:bldP spid="191" grpId="0"/>
      <p:bldP spid="192" grpId="0"/>
      <p:bldP spid="193" grpId="0" animBg="1"/>
      <p:bldP spid="195" grpId="0"/>
      <p:bldP spid="196" grpId="0"/>
      <p:bldP spid="197" grpId="0" animBg="1"/>
      <p:bldP spid="198" grpId="0" animBg="1"/>
      <p:bldP spid="202" grpId="0" animBg="1"/>
      <p:bldP spid="208" grpId="0"/>
    </p:bldLst>
  </p:timing>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BC26D8-06D7-3D42-8BD9-27A2266EE1ED}"/>
              </a:ext>
            </a:extLst>
          </p:cNvPr>
          <p:cNvSpPr>
            <a:spLocks noGrp="1"/>
          </p:cNvSpPr>
          <p:nvPr>
            <p:ph type="title"/>
          </p:nvPr>
        </p:nvSpPr>
        <p:spPr/>
        <p:txBody>
          <a:bodyPr/>
          <a:lstStyle/>
          <a:p>
            <a:r>
              <a:rPr lang="en-US" dirty="0"/>
              <a:t>Simulation Methodology</a:t>
            </a:r>
          </a:p>
        </p:txBody>
      </p:sp>
      <p:sp>
        <p:nvSpPr>
          <p:cNvPr id="5" name="Content Placeholder 4">
            <a:extLst>
              <a:ext uri="{FF2B5EF4-FFF2-40B4-BE49-F238E27FC236}">
                <a16:creationId xmlns:a16="http://schemas.microsoft.com/office/drawing/2014/main" id="{EBED96BD-B5B0-524D-AF57-C1B3FE166193}"/>
              </a:ext>
            </a:extLst>
          </p:cNvPr>
          <p:cNvSpPr>
            <a:spLocks noGrp="1"/>
          </p:cNvSpPr>
          <p:nvPr>
            <p:ph idx="1"/>
          </p:nvPr>
        </p:nvSpPr>
        <p:spPr>
          <a:xfrm>
            <a:off x="169011" y="936172"/>
            <a:ext cx="8894602" cy="5583898"/>
          </a:xfrm>
        </p:spPr>
        <p:txBody>
          <a:bodyPr>
            <a:normAutofit lnSpcReduction="10000"/>
          </a:bodyPr>
          <a:lstStyle/>
          <a:p>
            <a:r>
              <a:rPr lang="en-US" b="1" dirty="0" err="1">
                <a:solidFill>
                  <a:srgbClr val="C00000"/>
                </a:solidFill>
                <a:latin typeface="Calibri" panose="020F0502020204030204" pitchFamily="34" charset="0"/>
                <a:cs typeface="Calibri" panose="020F0502020204030204" pitchFamily="34" charset="0"/>
              </a:rPr>
              <a:t>Champsim</a:t>
            </a:r>
            <a:r>
              <a:rPr lang="en-US" b="1" dirty="0">
                <a:solidFill>
                  <a:srgbClr val="C00000"/>
                </a:solidFill>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[3]</a:t>
            </a:r>
            <a:r>
              <a:rPr lang="en-US" dirty="0">
                <a:latin typeface="Calibri" panose="020F0502020204030204" pitchFamily="34" charset="0"/>
                <a:cs typeface="Calibri" panose="020F0502020204030204" pitchFamily="34" charset="0"/>
              </a:rPr>
              <a:t> trace-driven simulator</a:t>
            </a:r>
          </a:p>
          <a:p>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150</a:t>
            </a:r>
            <a:r>
              <a:rPr lang="en-US" dirty="0">
                <a:latin typeface="Calibri" panose="020F0502020204030204" pitchFamily="34" charset="0"/>
                <a:cs typeface="Calibri" panose="020F0502020204030204" pitchFamily="34" charset="0"/>
              </a:rPr>
              <a:t> single-core memory-intensive workload traces</a:t>
            </a:r>
          </a:p>
          <a:p>
            <a:pPr lvl="1"/>
            <a:r>
              <a:rPr lang="en-US" dirty="0">
                <a:latin typeface="Calibri" panose="020F0502020204030204" pitchFamily="34" charset="0"/>
                <a:cs typeface="Calibri" panose="020F0502020204030204" pitchFamily="34" charset="0"/>
              </a:rPr>
              <a:t>SPEC CPU2006 and CPU2017</a:t>
            </a:r>
          </a:p>
          <a:p>
            <a:pPr lvl="1"/>
            <a:r>
              <a:rPr lang="en-US" dirty="0">
                <a:latin typeface="Calibri" panose="020F0502020204030204" pitchFamily="34" charset="0"/>
                <a:cs typeface="Calibri" panose="020F0502020204030204" pitchFamily="34" charset="0"/>
              </a:rPr>
              <a:t>PARSEC 2.1</a:t>
            </a:r>
          </a:p>
          <a:p>
            <a:pPr lvl="1"/>
            <a:r>
              <a:rPr lang="en-US" dirty="0" err="1">
                <a:latin typeface="Calibri" panose="020F0502020204030204" pitchFamily="34" charset="0"/>
                <a:cs typeface="Calibri" panose="020F0502020204030204" pitchFamily="34" charset="0"/>
              </a:rPr>
              <a:t>Ligra</a:t>
            </a:r>
            <a:endParaRPr lang="en-US" dirty="0">
              <a:latin typeface="Calibri" panose="020F0502020204030204" pitchFamily="34" charset="0"/>
              <a:cs typeface="Calibri" panose="020F0502020204030204" pitchFamily="34" charset="0"/>
            </a:endParaRPr>
          </a:p>
          <a:p>
            <a:pPr lvl="1"/>
            <a:r>
              <a:rPr lang="en-US" dirty="0" err="1">
                <a:latin typeface="Calibri" panose="020F0502020204030204" pitchFamily="34" charset="0"/>
                <a:cs typeface="Calibri" panose="020F0502020204030204" pitchFamily="34" charset="0"/>
              </a:rPr>
              <a:t>Cloudsuite</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Homogeneous and heterogeneous multi-core mixes</a:t>
            </a:r>
          </a:p>
          <a:p>
            <a:pPr lvl="1"/>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Five</a:t>
            </a:r>
            <a:r>
              <a:rPr lang="en-US" dirty="0">
                <a:latin typeface="Calibri" panose="020F0502020204030204" pitchFamily="34" charset="0"/>
                <a:cs typeface="Calibri" panose="020F0502020204030204" pitchFamily="34" charset="0"/>
              </a:rPr>
              <a:t> state-of-the-art prefetchers</a:t>
            </a:r>
          </a:p>
          <a:p>
            <a:pPr lvl="1"/>
            <a:r>
              <a:rPr lang="en-US" dirty="0">
                <a:latin typeface="Calibri" panose="020F0502020204030204" pitchFamily="34" charset="0"/>
                <a:cs typeface="Calibri" panose="020F0502020204030204" pitchFamily="34" charset="0"/>
              </a:rPr>
              <a:t>SPP </a:t>
            </a:r>
            <a:r>
              <a:rPr lang="en-US" sz="1800" b="1" dirty="0">
                <a:solidFill>
                  <a:schemeClr val="bg2">
                    <a:lumMod val="75000"/>
                  </a:schemeClr>
                </a:solidFill>
                <a:latin typeface="Calibri" panose="020F0502020204030204" pitchFamily="34" charset="0"/>
                <a:cs typeface="Calibri" panose="020F0502020204030204" pitchFamily="34" charset="0"/>
              </a:rPr>
              <a:t>[Kim+, MICRO’16]</a:t>
            </a:r>
            <a:endParaRPr lang="en-US" b="1" dirty="0">
              <a:solidFill>
                <a:schemeClr val="bg2">
                  <a:lumMod val="75000"/>
                </a:schemeClr>
              </a:solidFill>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Bingo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Bakhshalipour</a:t>
            </a:r>
            <a:r>
              <a:rPr lang="en-US" sz="1800" b="1" dirty="0">
                <a:solidFill>
                  <a:schemeClr val="bg2">
                    <a:lumMod val="75000"/>
                  </a:schemeClr>
                </a:solidFill>
                <a:latin typeface="Calibri" panose="020F0502020204030204" pitchFamily="34" charset="0"/>
                <a:cs typeface="Calibri" panose="020F0502020204030204" pitchFamily="34" charset="0"/>
              </a:rPr>
              <a:t>+, HPCA’19]</a:t>
            </a:r>
          </a:p>
          <a:p>
            <a:pPr lvl="1"/>
            <a:r>
              <a:rPr lang="en-US" dirty="0">
                <a:latin typeface="Calibri" panose="020F0502020204030204" pitchFamily="34" charset="0"/>
                <a:cs typeface="Calibri" panose="020F0502020204030204" pitchFamily="34" charset="0"/>
              </a:rPr>
              <a:t>MLOP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Shakerinava</a:t>
            </a:r>
            <a:r>
              <a:rPr lang="en-US" sz="1800" b="1" dirty="0">
                <a:solidFill>
                  <a:schemeClr val="bg2">
                    <a:lumMod val="75000"/>
                  </a:schemeClr>
                </a:solidFill>
                <a:latin typeface="Calibri" panose="020F0502020204030204" pitchFamily="34" charset="0"/>
                <a:cs typeface="Calibri" panose="020F0502020204030204" pitchFamily="34" charset="0"/>
              </a:rPr>
              <a:t>+, 3</a:t>
            </a:r>
            <a:r>
              <a:rPr lang="en-US" sz="1800" b="1" baseline="30000" dirty="0">
                <a:solidFill>
                  <a:schemeClr val="bg2">
                    <a:lumMod val="75000"/>
                  </a:schemeClr>
                </a:solidFill>
                <a:latin typeface="Calibri" panose="020F0502020204030204" pitchFamily="34" charset="0"/>
                <a:cs typeface="Calibri" panose="020F0502020204030204" pitchFamily="34" charset="0"/>
              </a:rPr>
              <a:t>rd</a:t>
            </a:r>
            <a:r>
              <a:rPr lang="en-US" sz="1800" b="1" dirty="0">
                <a:solidFill>
                  <a:schemeClr val="bg2">
                    <a:lumMod val="75000"/>
                  </a:schemeClr>
                </a:solidFill>
                <a:latin typeface="Calibri" panose="020F0502020204030204" pitchFamily="34" charset="0"/>
                <a:cs typeface="Calibri" panose="020F0502020204030204" pitchFamily="34" charset="0"/>
              </a:rPr>
              <a:t> Prefetching Championship, 2019 ]</a:t>
            </a:r>
          </a:p>
          <a:p>
            <a:pPr lvl="1"/>
            <a:r>
              <a:rPr lang="en-US" dirty="0" err="1">
                <a:latin typeface="Calibri" panose="020F0502020204030204" pitchFamily="34" charset="0"/>
                <a:cs typeface="Calibri" panose="020F0502020204030204" pitchFamily="34" charset="0"/>
              </a:rPr>
              <a:t>SPP+DSPatch</a:t>
            </a:r>
            <a:r>
              <a:rPr lang="en-US" dirty="0">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Bera</a:t>
            </a:r>
            <a:r>
              <a:rPr lang="en-US" sz="1800" b="1" dirty="0">
                <a:solidFill>
                  <a:schemeClr val="bg2">
                    <a:lumMod val="75000"/>
                  </a:schemeClr>
                </a:solidFill>
                <a:latin typeface="Calibri" panose="020F0502020204030204" pitchFamily="34" charset="0"/>
                <a:cs typeface="Calibri" panose="020F0502020204030204" pitchFamily="34" charset="0"/>
              </a:rPr>
              <a:t>+, MICRO’19]</a:t>
            </a:r>
          </a:p>
          <a:p>
            <a:pPr lvl="1"/>
            <a:r>
              <a:rPr lang="en-US" dirty="0">
                <a:latin typeface="Calibri" panose="020F0502020204030204" pitchFamily="34" charset="0"/>
                <a:cs typeface="Calibri" panose="020F0502020204030204" pitchFamily="34" charset="0"/>
              </a:rPr>
              <a:t>SPP+PPF </a:t>
            </a:r>
            <a:r>
              <a:rPr lang="en-US" sz="1800" b="1" dirty="0">
                <a:solidFill>
                  <a:schemeClr val="bg2">
                    <a:lumMod val="75000"/>
                  </a:schemeClr>
                </a:solidFill>
                <a:latin typeface="Calibri" panose="020F0502020204030204" pitchFamily="34" charset="0"/>
                <a:cs typeface="Calibri" panose="020F0502020204030204" pitchFamily="34" charset="0"/>
              </a:rPr>
              <a:t>[Bhatia+, ISCA’20]</a:t>
            </a:r>
          </a:p>
        </p:txBody>
      </p:sp>
      <p:sp>
        <p:nvSpPr>
          <p:cNvPr id="2" name="TextBox 1">
            <a:extLst>
              <a:ext uri="{FF2B5EF4-FFF2-40B4-BE49-F238E27FC236}">
                <a16:creationId xmlns:a16="http://schemas.microsoft.com/office/drawing/2014/main" id="{870820FF-CC99-994C-9E2F-D95E9DD48D9E}"/>
              </a:ext>
            </a:extLst>
          </p:cNvPr>
          <p:cNvSpPr txBox="1"/>
          <p:nvPr/>
        </p:nvSpPr>
        <p:spPr>
          <a:xfrm>
            <a:off x="5623757" y="6398822"/>
            <a:ext cx="303134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[3]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https://github.com/ChampSim/ChampSim</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04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7EA5C-35E4-F941-9564-9CF822114D44}"/>
              </a:ext>
            </a:extLst>
          </p:cNvPr>
          <p:cNvSpPr>
            <a:spLocks noGrp="1"/>
          </p:cNvSpPr>
          <p:nvPr>
            <p:ph type="title"/>
          </p:nvPr>
        </p:nvSpPr>
        <p:spPr/>
        <p:txBody>
          <a:bodyPr/>
          <a:lstStyle/>
          <a:p>
            <a:r>
              <a:rPr lang="en-US" dirty="0"/>
              <a:t>Basic Pythia Configuration</a:t>
            </a:r>
          </a:p>
        </p:txBody>
      </p:sp>
      <p:sp>
        <p:nvSpPr>
          <p:cNvPr id="5" name="Content Placeholder 4">
            <a:extLst>
              <a:ext uri="{FF2B5EF4-FFF2-40B4-BE49-F238E27FC236}">
                <a16:creationId xmlns:a16="http://schemas.microsoft.com/office/drawing/2014/main" id="{4EFAB781-6E1D-4D44-AAAC-11021D7B8DD5}"/>
              </a:ext>
            </a:extLst>
          </p:cNvPr>
          <p:cNvSpPr>
            <a:spLocks noGrp="1"/>
          </p:cNvSpPr>
          <p:nvPr>
            <p:ph idx="1"/>
          </p:nvPr>
        </p:nvSpPr>
        <p:spPr/>
        <p:txBody>
          <a:bodyPr/>
          <a:lstStyle/>
          <a:p>
            <a:r>
              <a:rPr lang="en-US" sz="3000" dirty="0">
                <a:latin typeface="Calibri" panose="020F0502020204030204" pitchFamily="34" charset="0"/>
                <a:cs typeface="Calibri" panose="020F0502020204030204" pitchFamily="34" charset="0"/>
              </a:rPr>
              <a:t>Derived from </a:t>
            </a:r>
            <a:r>
              <a:rPr lang="en-US" sz="3000" b="1" dirty="0">
                <a:solidFill>
                  <a:srgbClr val="FF5261"/>
                </a:solidFill>
                <a:latin typeface="Calibri" panose="020F0502020204030204" pitchFamily="34" charset="0"/>
                <a:cs typeface="Calibri" panose="020F0502020204030204" pitchFamily="34" charset="0"/>
              </a:rPr>
              <a:t>automatic design-space exploration</a:t>
            </a:r>
          </a:p>
          <a:p>
            <a:endParaRPr lang="en-US" dirty="0">
              <a:latin typeface="Calibri" panose="020F0502020204030204" pitchFamily="34" charset="0"/>
              <a:cs typeface="Calibri" panose="020F0502020204030204" pitchFamily="34" charset="0"/>
            </a:endParaRPr>
          </a:p>
          <a:p>
            <a:r>
              <a:rPr lang="en-US" sz="3000" b="1" dirty="0">
                <a:solidFill>
                  <a:srgbClr val="C00000"/>
                </a:solidFill>
                <a:latin typeface="Calibri" panose="020F0502020204030204" pitchFamily="34" charset="0"/>
                <a:cs typeface="Calibri" panose="020F0502020204030204" pitchFamily="34" charset="0"/>
              </a:rPr>
              <a:t>State:</a:t>
            </a:r>
            <a:r>
              <a:rPr lang="en-US" sz="3000" dirty="0">
                <a:latin typeface="Calibri" panose="020F0502020204030204" pitchFamily="34" charset="0"/>
                <a:cs typeface="Calibri" panose="020F0502020204030204" pitchFamily="34" charset="0"/>
              </a:rPr>
              <a:t> 2 features</a:t>
            </a:r>
          </a:p>
          <a:p>
            <a:pPr lvl="1"/>
            <a:r>
              <a:rPr lang="en-US" sz="2600" dirty="0" err="1">
                <a:latin typeface="Calibri" panose="020F0502020204030204" pitchFamily="34" charset="0"/>
                <a:cs typeface="Calibri" panose="020F0502020204030204" pitchFamily="34" charset="0"/>
              </a:rPr>
              <a:t>PC+Delta</a:t>
            </a:r>
            <a:endParaRPr lang="en-US" sz="2600" dirty="0">
              <a:latin typeface="Calibri" panose="020F0502020204030204" pitchFamily="34" charset="0"/>
              <a:cs typeface="Calibri" panose="020F0502020204030204" pitchFamily="34" charset="0"/>
            </a:endParaRPr>
          </a:p>
          <a:p>
            <a:pPr lvl="1"/>
            <a:r>
              <a:rPr lang="en-US" sz="2600" dirty="0">
                <a:latin typeface="Calibri" panose="020F0502020204030204" pitchFamily="34" charset="0"/>
                <a:cs typeface="Calibri" panose="020F0502020204030204" pitchFamily="34" charset="0"/>
              </a:rPr>
              <a:t>Sequence of last-4 deltas</a:t>
            </a:r>
          </a:p>
          <a:p>
            <a:pPr lvl="1"/>
            <a:endParaRPr lang="en-US" sz="1600" dirty="0">
              <a:latin typeface="Calibri" panose="020F0502020204030204" pitchFamily="34" charset="0"/>
              <a:cs typeface="Calibri" panose="020F0502020204030204" pitchFamily="34" charset="0"/>
            </a:endParaRPr>
          </a:p>
          <a:p>
            <a:r>
              <a:rPr lang="en-US" sz="3000" b="1" dirty="0">
                <a:solidFill>
                  <a:srgbClr val="7030A0"/>
                </a:solidFill>
                <a:latin typeface="Calibri" panose="020F0502020204030204" pitchFamily="34" charset="0"/>
                <a:cs typeface="Calibri" panose="020F0502020204030204" pitchFamily="34" charset="0"/>
              </a:rPr>
              <a:t>Actions:</a:t>
            </a:r>
            <a:r>
              <a:rPr lang="en-US" sz="3000" dirty="0">
                <a:latin typeface="Calibri" panose="020F0502020204030204" pitchFamily="34" charset="0"/>
                <a:cs typeface="Calibri" panose="020F0502020204030204" pitchFamily="34" charset="0"/>
              </a:rPr>
              <a:t> 16 prefetch offsets</a:t>
            </a:r>
          </a:p>
          <a:p>
            <a:pPr lvl="1"/>
            <a:r>
              <a:rPr lang="en-US" sz="2600" dirty="0">
                <a:latin typeface="Calibri" panose="020F0502020204030204" pitchFamily="34" charset="0"/>
                <a:cs typeface="Calibri" panose="020F0502020204030204" pitchFamily="34" charset="0"/>
              </a:rPr>
              <a:t>Ranging between -6 to +32. Including 0.</a:t>
            </a:r>
          </a:p>
          <a:p>
            <a:endParaRPr lang="en-US" sz="1600" dirty="0">
              <a:latin typeface="Calibri" panose="020F0502020204030204" pitchFamily="34" charset="0"/>
              <a:cs typeface="Calibri" panose="020F0502020204030204" pitchFamily="34" charset="0"/>
            </a:endParaRPr>
          </a:p>
          <a:p>
            <a:r>
              <a:rPr lang="en-US" sz="3000" b="1" dirty="0">
                <a:solidFill>
                  <a:schemeClr val="accent6">
                    <a:lumMod val="75000"/>
                  </a:schemeClr>
                </a:solidFill>
                <a:latin typeface="Calibri" panose="020F0502020204030204" pitchFamily="34" charset="0"/>
                <a:cs typeface="Calibri" panose="020F0502020204030204" pitchFamily="34" charset="0"/>
              </a:rPr>
              <a:t>Rewards:</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AT</a:t>
            </a:r>
            <a:r>
              <a:rPr lang="en-US" sz="2600" dirty="0">
                <a:latin typeface="Calibri" panose="020F0502020204030204" pitchFamily="34" charset="0"/>
                <a:cs typeface="Calibri" panose="020F0502020204030204" pitchFamily="34" charset="0"/>
              </a:rPr>
              <a:t> = +20; R</a:t>
            </a:r>
            <a:r>
              <a:rPr lang="en-US" sz="2600" baseline="-25000" dirty="0">
                <a:latin typeface="Calibri" panose="020F0502020204030204" pitchFamily="34" charset="0"/>
                <a:cs typeface="Calibri" panose="020F0502020204030204" pitchFamily="34" charset="0"/>
              </a:rPr>
              <a:t>AL</a:t>
            </a:r>
            <a:r>
              <a:rPr lang="en-US" sz="2600" dirty="0">
                <a:latin typeface="Calibri" panose="020F0502020204030204" pitchFamily="34" charset="0"/>
                <a:cs typeface="Calibri" panose="020F0502020204030204" pitchFamily="34" charset="0"/>
              </a:rPr>
              <a:t> = +12;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-H=-2;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-L=-4;</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-H=-14; 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-L=-8; R</a:t>
            </a:r>
            <a:r>
              <a:rPr lang="en-US" sz="2600" baseline="-25000" dirty="0">
                <a:latin typeface="Calibri" panose="020F0502020204030204" pitchFamily="34" charset="0"/>
                <a:cs typeface="Calibri" panose="020F0502020204030204" pitchFamily="34" charset="0"/>
              </a:rPr>
              <a:t>CL</a:t>
            </a:r>
            <a:r>
              <a:rPr lang="en-US" sz="2600" dirty="0">
                <a:latin typeface="Calibri" panose="020F0502020204030204" pitchFamily="34" charset="0"/>
                <a:cs typeface="Calibri" panose="020F0502020204030204" pitchFamily="34" charset="0"/>
              </a:rPr>
              <a:t>=-12</a:t>
            </a:r>
          </a:p>
          <a:p>
            <a:pPr marL="457200" lvl="1" indent="0">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8520648"/>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pitchFamily="34" charset="0"/>
                <a:ea typeface="+mn-ea"/>
                <a:cs typeface="Calibri" panose="020F0502020204030204" pitchFamily="34" charset="0"/>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endParaRPr kumimoji="0" lang="en-US" sz="2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24575" y="3189861"/>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7.7%</a:t>
            </a:r>
          </a:p>
        </p:txBody>
      </p:sp>
    </p:spTree>
    <p:extLst>
      <p:ext uri="{BB962C8B-B14F-4D97-AF65-F5344CB8AC3E}">
        <p14:creationId xmlns:p14="http://schemas.microsoft.com/office/powerpoint/2010/main" val="35687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1">
                                            <p:graphicEl>
                                              <a:chart seriesIdx="-3" categoryIdx="-3" bldStep="gridLegend"/>
                                            </p:graphicEl>
                                          </p:spTgt>
                                        </p:tgtEl>
                                        <p:attrNameLst>
                                          <p:attrName>style.visibility</p:attrName>
                                        </p:attrNameLst>
                                      </p:cBhvr>
                                      <p:to>
                                        <p:strVal val="visible"/>
                                      </p:to>
                                    </p:set>
                                    <p:animEffect transition="in" filter="wipe(left)">
                                      <p:cBhvr>
                                        <p:cTn id="7" dur="500"/>
                                        <p:tgtEl>
                                          <p:spTgt spid="21">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graphicEl>
                                              <a:chart seriesIdx="0" categoryIdx="-4" bldStep="series"/>
                                            </p:graphicEl>
                                          </p:spTgt>
                                        </p:tgtEl>
                                        <p:attrNameLst>
                                          <p:attrName>style.visibility</p:attrName>
                                        </p:attrNameLst>
                                      </p:cBhvr>
                                      <p:to>
                                        <p:strVal val="visible"/>
                                      </p:to>
                                    </p:set>
                                    <p:animEffect transition="in" filter="wipe(left)">
                                      <p:cBhvr>
                                        <p:cTn id="12" dur="500"/>
                                        <p:tgtEl>
                                          <p:spTgt spid="21">
                                            <p:graphicEl>
                                              <a:chart seriesIdx="0" categoryIdx="-4" bldStep="series"/>
                                            </p:graphicEl>
                                          </p:spTgt>
                                        </p:tgtEl>
                                      </p:cBhvr>
                                    </p:animEffect>
                                  </p:childTnLst>
                                </p:cTn>
                              </p:par>
                              <p:par>
                                <p:cTn id="13" presetID="1" presetClass="entr" presetSubtype="0" fill="hold" grpId="0" nodeType="withEffect">
                                  <p:stCondLst>
                                    <p:cond delay="500"/>
                                  </p:stCondLst>
                                  <p:childTnLst>
                                    <p:set>
                                      <p:cBhvr>
                                        <p:cTn id="14" dur="1" fill="hold">
                                          <p:stCondLst>
                                            <p:cond delay="0"/>
                                          </p:stCondLst>
                                        </p:cTn>
                                        <p:tgtEl>
                                          <p:spTgt spid="24"/>
                                        </p:tgtEl>
                                        <p:attrNameLst>
                                          <p:attrName>style.visibility</p:attrName>
                                        </p:attrNameLst>
                                      </p:cBhvr>
                                      <p:to>
                                        <p:strVal val="visible"/>
                                      </p:to>
                                    </p:set>
                                  </p:childTnLst>
                                </p:cTn>
                              </p:par>
                              <p:par>
                                <p:cTn id="15" presetID="22" presetClass="entr" presetSubtype="8" fill="hold" grpId="0" nodeType="withEffect">
                                  <p:stCondLst>
                                    <p:cond delay="500"/>
                                  </p:stCondLst>
                                  <p:childTnLst>
                                    <p:set>
                                      <p:cBhvr>
                                        <p:cTn id="16" dur="1" fill="hold">
                                          <p:stCondLst>
                                            <p:cond delay="0"/>
                                          </p:stCondLst>
                                        </p:cTn>
                                        <p:tgtEl>
                                          <p:spTgt spid="21">
                                            <p:graphicEl>
                                              <a:chart seriesIdx="1" categoryIdx="-4" bldStep="series"/>
                                            </p:graphicEl>
                                          </p:spTgt>
                                        </p:tgtEl>
                                        <p:attrNameLst>
                                          <p:attrName>style.visibility</p:attrName>
                                        </p:attrNameLst>
                                      </p:cBhvr>
                                      <p:to>
                                        <p:strVal val="visible"/>
                                      </p:to>
                                    </p:set>
                                    <p:animEffect transition="in" filter="wipe(left)">
                                      <p:cBhvr>
                                        <p:cTn id="17" dur="500"/>
                                        <p:tgtEl>
                                          <p:spTgt spid="21">
                                            <p:graphicEl>
                                              <a:chart seriesIdx="1" categoryIdx="-4" bldStep="series"/>
                                            </p:graphicEl>
                                          </p:spTgt>
                                        </p:tgtEl>
                                      </p:cBhvr>
                                    </p:animEffect>
                                  </p:childTnLst>
                                </p:cTn>
                              </p:par>
                              <p:par>
                                <p:cTn id="18" presetID="1" presetClass="entr" presetSubtype="0" fill="hold" grpId="0" nodeType="withEffect">
                                  <p:stCondLst>
                                    <p:cond delay="1000"/>
                                  </p:stCondLst>
                                  <p:childTnLst>
                                    <p:set>
                                      <p:cBhvr>
                                        <p:cTn id="19" dur="1" fill="hold">
                                          <p:stCondLst>
                                            <p:cond delay="0"/>
                                          </p:stCondLst>
                                        </p:cTn>
                                        <p:tgtEl>
                                          <p:spTgt spid="22"/>
                                        </p:tgtEl>
                                        <p:attrNameLst>
                                          <p:attrName>style.visibility</p:attrName>
                                        </p:attrNameLst>
                                      </p:cBhvr>
                                      <p:to>
                                        <p:strVal val="visible"/>
                                      </p:to>
                                    </p:set>
                                  </p:childTnLst>
                                </p:cTn>
                              </p:par>
                              <p:par>
                                <p:cTn id="20" presetID="22" presetClass="entr" presetSubtype="8" fill="hold" grpId="0" nodeType="withEffect">
                                  <p:stCondLst>
                                    <p:cond delay="1000"/>
                                  </p:stCondLst>
                                  <p:childTnLst>
                                    <p:set>
                                      <p:cBhvr>
                                        <p:cTn id="21" dur="1" fill="hold">
                                          <p:stCondLst>
                                            <p:cond delay="0"/>
                                          </p:stCondLst>
                                        </p:cTn>
                                        <p:tgtEl>
                                          <p:spTgt spid="21">
                                            <p:graphicEl>
                                              <a:chart seriesIdx="2" categoryIdx="-4" bldStep="series"/>
                                            </p:graphicEl>
                                          </p:spTgt>
                                        </p:tgtEl>
                                        <p:attrNameLst>
                                          <p:attrName>style.visibility</p:attrName>
                                        </p:attrNameLst>
                                      </p:cBhvr>
                                      <p:to>
                                        <p:strVal val="visible"/>
                                      </p:to>
                                    </p:set>
                                    <p:animEffect transition="in" filter="wipe(left)">
                                      <p:cBhvr>
                                        <p:cTn id="22" dur="500"/>
                                        <p:tgtEl>
                                          <p:spTgt spid="21">
                                            <p:graphicEl>
                                              <a:chart seriesIdx="2" categoryIdx="-4" bldStep="series"/>
                                            </p:graphicEl>
                                          </p:spTgt>
                                        </p:tgtEl>
                                      </p:cBhvr>
                                    </p:animEffect>
                                  </p:childTnLst>
                                </p:cTn>
                              </p:par>
                              <p:par>
                                <p:cTn id="23" presetID="1" presetClass="entr" presetSubtype="0" fill="hold" grpId="0" nodeType="withEffect">
                                  <p:stCondLst>
                                    <p:cond delay="150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1">
                                            <p:graphicEl>
                                              <a:chart seriesIdx="3" categoryIdx="-4" bldStep="series"/>
                                            </p:graphicEl>
                                          </p:spTgt>
                                        </p:tgtEl>
                                        <p:attrNameLst>
                                          <p:attrName>style.visibility</p:attrName>
                                        </p:attrNameLst>
                                      </p:cBhvr>
                                      <p:to>
                                        <p:strVal val="visible"/>
                                      </p:to>
                                    </p:set>
                                    <p:animEffect transition="in" filter="wipe(left)">
                                      <p:cBhvr>
                                        <p:cTn id="29" dur="500"/>
                                        <p:tgtEl>
                                          <p:spTgt spid="21">
                                            <p:graphicEl>
                                              <a:chart seriesIdx="3" categoryIdx="-4" bldStep="series"/>
                                            </p:graphicEl>
                                          </p:spTgt>
                                        </p:tgtEl>
                                      </p:cBhvr>
                                    </p:animEffect>
                                  </p:childTnLst>
                                </p:cTn>
                              </p:par>
                              <p:par>
                                <p:cTn id="30" presetID="1" presetClass="entr" presetSubtype="0" fill="hold" grpId="0" nodeType="withEffect">
                                  <p:stCondLst>
                                    <p:cond delay="500"/>
                                  </p:stCondLst>
                                  <p:childTnLst>
                                    <p:set>
                                      <p:cBhvr>
                                        <p:cTn id="31" dur="1" fill="hold">
                                          <p:stCondLst>
                                            <p:cond delay="0"/>
                                          </p:stCondLst>
                                        </p:cTn>
                                        <p:tgtEl>
                                          <p:spTgt spid="25"/>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8"/>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uiExpand="1">
        <p:bldSub>
          <a:bldChart bld="series"/>
        </p:bldSub>
      </p:bldGraphic>
      <p:bldP spid="22" grpId="0"/>
      <p:bldP spid="23" grpId="0"/>
      <p:bldP spid="24" grpId="0"/>
      <p:bldP spid="25" grpId="0"/>
      <p:bldP spid="35" grpId="0"/>
      <p:bldP spid="38" grpId="0"/>
    </p:bld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endParaRPr kumimoji="0" lang="en-US" sz="20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61748" y="3129785"/>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7.7%</a:t>
            </a:r>
          </a:p>
        </p:txBody>
      </p:sp>
      <p:sp>
        <p:nvSpPr>
          <p:cNvPr id="12" name="Rectangle 11">
            <a:extLst>
              <a:ext uri="{FF2B5EF4-FFF2-40B4-BE49-F238E27FC236}">
                <a16:creationId xmlns:a16="http://schemas.microsoft.com/office/drawing/2014/main" id="{D782EF0A-FF3F-2447-94E7-065DCDE4778E}"/>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ED78F5B-5AD3-3444-AB2D-EFA84E5C42D3}"/>
              </a:ext>
            </a:extLst>
          </p:cNvPr>
          <p:cNvSpPr/>
          <p:nvPr/>
        </p:nvSpPr>
        <p:spPr>
          <a:xfrm>
            <a:off x="80387" y="2046456"/>
            <a:ext cx="8983226" cy="1310280"/>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 Pythia consistently provides the highest performance 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all core configurations</a:t>
            </a:r>
          </a:p>
        </p:txBody>
      </p:sp>
      <p:sp>
        <p:nvSpPr>
          <p:cNvPr id="14" name="Rectangle 13">
            <a:extLst>
              <a:ext uri="{FF2B5EF4-FFF2-40B4-BE49-F238E27FC236}">
                <a16:creationId xmlns:a16="http://schemas.microsoft.com/office/drawing/2014/main" id="{8E5B46C1-FC04-B54B-819D-490FB17FC6C3}"/>
              </a:ext>
            </a:extLst>
          </p:cNvPr>
          <p:cNvSpPr/>
          <p:nvPr/>
        </p:nvSpPr>
        <p:spPr>
          <a:xfrm>
            <a:off x="80387" y="3802856"/>
            <a:ext cx="8983226" cy="1017745"/>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 Pythia’s gain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increases with core count</a:t>
            </a:r>
          </a:p>
        </p:txBody>
      </p:sp>
    </p:spTree>
    <p:extLst>
      <p:ext uri="{BB962C8B-B14F-4D97-AF65-F5344CB8AC3E}">
        <p14:creationId xmlns:p14="http://schemas.microsoft.com/office/powerpoint/2010/main" val="132308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205806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7646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9338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a:t>
            </a:r>
            <a:r>
              <a:rPr kumimoji="0" lang="en-US" sz="2000" b="0" i="1" u="none" strike="noStrike" kern="1200" cap="none" spc="0" normalizeH="0" baseline="0" noProof="0" dirty="0" err="1">
                <a:ln>
                  <a:noFill/>
                </a:ln>
                <a:solidFill>
                  <a:srgbClr val="E7E6E6">
                    <a:lumMod val="50000"/>
                  </a:srgbClr>
                </a:solidFill>
                <a:effectLst/>
                <a:uLnTx/>
                <a:uFillTx/>
                <a:latin typeface="Calibri" panose="020F0502020204030204" pitchFamily="34" charset="0"/>
                <a:ea typeface="+mn-ea"/>
                <a:cs typeface="Calibri" panose="020F0502020204030204" pitchFamily="34" charset="0"/>
              </a:rPr>
              <a:t>Threadripper</a:t>
            </a: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106150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40291" y="820503"/>
            <a:ext cx="56086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190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17%</a:t>
            </a:r>
          </a:p>
        </p:txBody>
      </p:sp>
      <p:cxnSp>
        <p:nvCxnSpPr>
          <p:cNvPr id="3" name="Straight Connector 2">
            <a:extLst>
              <a:ext uri="{FF2B5EF4-FFF2-40B4-BE49-F238E27FC236}">
                <a16:creationId xmlns:a16="http://schemas.microsoft.com/office/drawing/2014/main" id="{A958F930-B399-9349-B00B-4C36F84BFC85}"/>
              </a:ext>
            </a:extLst>
          </p:cNvPr>
          <p:cNvCxnSpPr/>
          <p:nvPr/>
        </p:nvCxnSpPr>
        <p:spPr>
          <a:xfrm>
            <a:off x="2388973" y="3311611"/>
            <a:ext cx="5708822" cy="0"/>
          </a:xfrm>
          <a:prstGeom prst="line">
            <a:avLst/>
          </a:prstGeom>
          <a:ln w="12700">
            <a:solidFill>
              <a:srgbClr val="E3030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4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wipe(left)">
                                      <p:cBhvr>
                                        <p:cTn id="7" dur="500"/>
                                        <p:tgtEl>
                                          <p:spTgt spid="6">
                                            <p:graphicEl>
                                              <a:chart seriesIdx="-3" categoryIdx="-3" bldStep="gridLegend"/>
                                            </p:graphic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right)">
                                      <p:cBhvr>
                                        <p:cTn id="15" dur="500"/>
                                        <p:tgtEl>
                                          <p:spTgt spid="6">
                                            <p:graphicEl>
                                              <a:chart seriesIdx="0" categoryIdx="-4" bldStep="series"/>
                                            </p:graphicEl>
                                          </p:spTgt>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14"/>
                                        </p:tgtEl>
                                        <p:attrNameLst>
                                          <p:attrName>style.visibility</p:attrName>
                                        </p:attrNameLst>
                                      </p:cBhvr>
                                      <p:to>
                                        <p:strVal val="visible"/>
                                      </p:to>
                                    </p:set>
                                  </p:childTnLst>
                                </p:cTn>
                              </p:par>
                              <p:par>
                                <p:cTn id="18" presetID="22" presetClass="entr" presetSubtype="2" fill="hold" grpId="0" nodeType="withEffect">
                                  <p:stCondLst>
                                    <p:cond delay="500"/>
                                  </p:stCondLst>
                                  <p:childTnLst>
                                    <p:set>
                                      <p:cBhvr>
                                        <p:cTn id="19"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right)">
                                      <p:cBhvr>
                                        <p:cTn id="20" dur="500"/>
                                        <p:tgtEl>
                                          <p:spTgt spid="6">
                                            <p:graphicEl>
                                              <a:chart seriesIdx="1" categoryIdx="-4" bldStep="series"/>
                                            </p:graphicEl>
                                          </p:spTgt>
                                        </p:tgtEl>
                                      </p:cBhvr>
                                    </p:animEffect>
                                  </p:childTnLst>
                                </p:cTn>
                              </p:par>
                              <p:par>
                                <p:cTn id="21" presetID="1"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childTnLst>
                                </p:cTn>
                              </p:par>
                              <p:par>
                                <p:cTn id="23" presetID="22" presetClass="entr" presetSubtype="2" fill="hold" grpId="0" nodeType="withEffect">
                                  <p:stCondLst>
                                    <p:cond delay="1000"/>
                                  </p:stCondLst>
                                  <p:childTnLst>
                                    <p:set>
                                      <p:cBhvr>
                                        <p:cTn id="24"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right)">
                                      <p:cBhvr>
                                        <p:cTn id="25" dur="500"/>
                                        <p:tgtEl>
                                          <p:spTgt spid="6">
                                            <p:graphicEl>
                                              <a:chart seriesIdx="2" categoryIdx="-4" bldStep="series"/>
                                            </p:graphicEl>
                                          </p:spTgt>
                                        </p:tgtEl>
                                      </p:cBhvr>
                                    </p:animEffect>
                                  </p:childTnLst>
                                </p:cTn>
                              </p:par>
                              <p:par>
                                <p:cTn id="26" presetID="1" presetClass="entr" presetSubtype="0" fill="hold" grpId="0" nodeType="withEffect">
                                  <p:stCondLst>
                                    <p:cond delay="15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right)">
                                      <p:cBhvr>
                                        <p:cTn id="50" dur="500"/>
                                        <p:tgtEl>
                                          <p:spTgt spid="6">
                                            <p:graphicEl>
                                              <a:chart seriesIdx="3" categoryIdx="-4" bldStep="series"/>
                                            </p:graphicEl>
                                          </p:spTgt>
                                        </p:tgtEl>
                                      </p:cBhvr>
                                    </p:animEffect>
                                  </p:childTnLst>
                                </p:cTn>
                              </p:par>
                              <p:par>
                                <p:cTn id="51" presetID="1" presetClass="entr" presetSubtype="0" fill="hold" grpId="0" nodeType="withEffect">
                                  <p:stCondLst>
                                    <p:cond delay="50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Graphic spid="6" grpId="0" uiExpand="1">
        <p:bldSub>
          <a:bldChart bld="series"/>
        </p:bldSub>
      </p:bldGraphic>
      <p:bldP spid="11" grpId="0"/>
      <p:bldP spid="12" grpId="0"/>
      <p:bldP spid="13" grpId="0"/>
      <p:bldP spid="14" grpId="0"/>
      <p:bldP spid="15" grpId="0"/>
      <p:bldP spid="16" grpId="0"/>
      <p:bldP spid="17" grpId="0"/>
      <p:bldP spid="19" grpId="0"/>
      <p:bldP spid="22" grpId="0"/>
      <p:bldP spid="25" grpId="0"/>
    </p:bldLst>
  </p:timing>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199285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691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79275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a:t>
            </a:r>
            <a:r>
              <a:rPr kumimoji="0" lang="en-US" sz="1800" b="0" i="1" u="none" strike="noStrike" kern="1200" cap="none" spc="0" normalizeH="0" baseline="0" noProof="0" dirty="0" err="1">
                <a:ln>
                  <a:noFill/>
                </a:ln>
                <a:solidFill>
                  <a:srgbClr val="E7E6E6">
                    <a:lumMod val="50000"/>
                  </a:srgbClr>
                </a:solidFill>
                <a:effectLst/>
                <a:uLnTx/>
                <a:uFillTx/>
                <a:latin typeface="Lato" panose="020F0502020204030203" pitchFamily="34" charset="77"/>
                <a:ea typeface="+mn-ea"/>
                <a:cs typeface="+mn-cs"/>
              </a:rPr>
              <a:t>Threadripper</a:t>
            </a: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97334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56764" y="794763"/>
            <a:ext cx="50526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991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17%</a:t>
            </a:r>
          </a:p>
        </p:txBody>
      </p:sp>
      <p:sp>
        <p:nvSpPr>
          <p:cNvPr id="20" name="Rectangle 19">
            <a:extLst>
              <a:ext uri="{FF2B5EF4-FFF2-40B4-BE49-F238E27FC236}">
                <a16:creationId xmlns:a16="http://schemas.microsoft.com/office/drawing/2014/main" id="{CFB99ED5-254B-834B-8CE2-64A8CD8975BF}"/>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E80A7FC1-AA75-8346-96D6-E584847A540F}"/>
              </a:ext>
            </a:extLst>
          </p:cNvPr>
          <p:cNvSpPr/>
          <p:nvPr/>
        </p:nvSpPr>
        <p:spPr>
          <a:xfrm>
            <a:off x="80388" y="2655844"/>
            <a:ext cx="8983226" cy="1558928"/>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Pythia outperforms prior best prefetchers for</a:t>
            </a: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 wide range of DRAM bandwidth configurations</a:t>
            </a:r>
          </a:p>
        </p:txBody>
      </p:sp>
    </p:spTree>
    <p:extLst>
      <p:ext uri="{BB962C8B-B14F-4D97-AF65-F5344CB8AC3E}">
        <p14:creationId xmlns:p14="http://schemas.microsoft.com/office/powerpoint/2010/main" val="1971622515"/>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170E7-5437-B241-B8D8-8F3300D03E7C}"/>
              </a:ext>
            </a:extLst>
          </p:cNvPr>
          <p:cNvSpPr>
            <a:spLocks noGrp="1"/>
          </p:cNvSpPr>
          <p:nvPr>
            <p:ph type="title"/>
          </p:nvPr>
        </p:nvSpPr>
        <p:spPr/>
        <p:txBody>
          <a:bodyPr/>
          <a:lstStyle/>
          <a:p>
            <a:r>
              <a:rPr lang="en-US" dirty="0"/>
              <a:t>Pythia’s Overhead</a:t>
            </a:r>
          </a:p>
        </p:txBody>
      </p:sp>
      <p:sp>
        <p:nvSpPr>
          <p:cNvPr id="5" name="Content Placeholder 4">
            <a:extLst>
              <a:ext uri="{FF2B5EF4-FFF2-40B4-BE49-F238E27FC236}">
                <a16:creationId xmlns:a16="http://schemas.microsoft.com/office/drawing/2014/main" id="{63E193EB-0456-824E-AABB-C7B93318976B}"/>
              </a:ext>
            </a:extLst>
          </p:cNvPr>
          <p:cNvSpPr>
            <a:spLocks noGrp="1"/>
          </p:cNvSpPr>
          <p:nvPr>
            <p:ph idx="1"/>
          </p:nvPr>
        </p:nvSpPr>
        <p:spPr/>
        <p:txBody>
          <a:bodyPr/>
          <a:lstStyle/>
          <a:p>
            <a:r>
              <a:rPr lang="en-US" sz="3000" b="1" dirty="0">
                <a:solidFill>
                  <a:srgbClr val="000CFF"/>
                </a:solidFill>
                <a:latin typeface="+mn-lt"/>
              </a:rPr>
              <a:t>25.5 KB </a:t>
            </a:r>
            <a:r>
              <a:rPr lang="en-US" sz="3000" dirty="0">
                <a:latin typeface="+mn-lt"/>
              </a:rPr>
              <a:t>of total metadata storage </a:t>
            </a:r>
            <a:r>
              <a:rPr lang="en-US" sz="3000" b="1" dirty="0">
                <a:solidFill>
                  <a:srgbClr val="000CFF"/>
                </a:solidFill>
                <a:latin typeface="+mn-lt"/>
              </a:rPr>
              <a:t>per core</a:t>
            </a:r>
          </a:p>
          <a:p>
            <a:pPr lvl="1"/>
            <a:r>
              <a:rPr lang="en-US" sz="2600" dirty="0">
                <a:latin typeface="+mn-lt"/>
              </a:rPr>
              <a:t>Only simple tables</a:t>
            </a:r>
          </a:p>
          <a:p>
            <a:r>
              <a:rPr lang="en-US" sz="3000" dirty="0">
                <a:latin typeface="+mn-lt"/>
              </a:rPr>
              <a:t>We also model functionally-accurate Pythia with full complexity in </a:t>
            </a:r>
            <a:r>
              <a:rPr lang="en-US" sz="3000" b="1" dirty="0">
                <a:solidFill>
                  <a:schemeClr val="accent2"/>
                </a:solidFill>
                <a:latin typeface="+mn-lt"/>
              </a:rPr>
              <a:t>Chisel</a:t>
            </a:r>
            <a:r>
              <a:rPr lang="en-US" sz="3000" dirty="0">
                <a:latin typeface="+mn-lt"/>
              </a:rPr>
              <a:t> </a:t>
            </a:r>
            <a:r>
              <a:rPr lang="en-US" sz="1800" b="1" dirty="0">
                <a:solidFill>
                  <a:schemeClr val="bg2">
                    <a:lumMod val="75000"/>
                  </a:schemeClr>
                </a:solidFill>
                <a:latin typeface="+mn-lt"/>
              </a:rPr>
              <a:t>[4]</a:t>
            </a:r>
            <a:r>
              <a:rPr lang="en-US" sz="3000" dirty="0">
                <a:latin typeface="+mn-lt"/>
              </a:rPr>
              <a:t> HDL</a:t>
            </a:r>
          </a:p>
        </p:txBody>
      </p:sp>
      <p:sp>
        <p:nvSpPr>
          <p:cNvPr id="6" name="Rounded Rectangle 5">
            <a:extLst>
              <a:ext uri="{FF2B5EF4-FFF2-40B4-BE49-F238E27FC236}">
                <a16:creationId xmlns:a16="http://schemas.microsoft.com/office/drawing/2014/main" id="{B9CE33B3-3879-9E48-945B-53C67109D76C}"/>
              </a:ext>
            </a:extLst>
          </p:cNvPr>
          <p:cNvSpPr/>
          <p:nvPr/>
        </p:nvSpPr>
        <p:spPr>
          <a:xfrm>
            <a:off x="2539715" y="2980986"/>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1.03%</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area</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overhead</a:t>
            </a:r>
          </a:p>
        </p:txBody>
      </p:sp>
      <p:sp>
        <p:nvSpPr>
          <p:cNvPr id="8" name="Rounded Rectangle 7">
            <a:extLst>
              <a:ext uri="{FF2B5EF4-FFF2-40B4-BE49-F238E27FC236}">
                <a16:creationId xmlns:a16="http://schemas.microsoft.com/office/drawing/2014/main" id="{1FCF103B-80E0-0B4F-96B7-2C7E8AA094DF}"/>
              </a:ext>
            </a:extLst>
          </p:cNvPr>
          <p:cNvSpPr/>
          <p:nvPr/>
        </p:nvSpPr>
        <p:spPr>
          <a:xfrm>
            <a:off x="2539714" y="51872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Satisfies prediction latency</a:t>
            </a:r>
            <a:endPar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15" name="Picture 14">
            <a:extLst>
              <a:ext uri="{FF2B5EF4-FFF2-40B4-BE49-F238E27FC236}">
                <a16:creationId xmlns:a16="http://schemas.microsoft.com/office/drawing/2014/main" id="{8499BC97-2BA5-584E-8758-5898A9ACB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2778904"/>
            <a:ext cx="1014185" cy="1014185"/>
          </a:xfrm>
          <a:prstGeom prst="rect">
            <a:avLst/>
          </a:prstGeom>
          <a:effectLst>
            <a:outerShdw blurRad="50800" dist="38100" dir="2700000" algn="tl" rotWithShape="0">
              <a:prstClr val="black">
                <a:alpha val="40000"/>
              </a:prstClr>
            </a:outerShdw>
          </a:effectLst>
        </p:spPr>
      </p:pic>
      <p:sp>
        <p:nvSpPr>
          <p:cNvPr id="17" name="Rounded Rectangle 16">
            <a:extLst>
              <a:ext uri="{FF2B5EF4-FFF2-40B4-BE49-F238E27FC236}">
                <a16:creationId xmlns:a16="http://schemas.microsoft.com/office/drawing/2014/main" id="{964FBD02-CAFE-C749-90E4-555B48C2307C}"/>
              </a:ext>
            </a:extLst>
          </p:cNvPr>
          <p:cNvSpPr/>
          <p:nvPr/>
        </p:nvSpPr>
        <p:spPr>
          <a:xfrm>
            <a:off x="2539714" y="40653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0.4%</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power</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overhead</a:t>
            </a:r>
          </a:p>
        </p:txBody>
      </p:sp>
      <p:pic>
        <p:nvPicPr>
          <p:cNvPr id="18" name="Picture 17">
            <a:extLst>
              <a:ext uri="{FF2B5EF4-FFF2-40B4-BE49-F238E27FC236}">
                <a16:creationId xmlns:a16="http://schemas.microsoft.com/office/drawing/2014/main" id="{1443FFCA-31F6-644E-8F1B-1AF3AA3D2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3874523"/>
            <a:ext cx="1014185" cy="101418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E02E2A8A-176E-2A44-AE22-6D9BB69A78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4985794"/>
            <a:ext cx="1042482" cy="1014185"/>
          </a:xfrm>
          <a:prstGeom prst="rect">
            <a:avLst/>
          </a:prstGeom>
          <a:effectLst>
            <a:outerShdw blurRad="50800" dist="38100" dir="2700000" algn="tl" rotWithShape="0">
              <a:prstClr val="black">
                <a:alpha val="40000"/>
              </a:prstClr>
            </a:outerShdw>
          </a:effectLst>
        </p:spPr>
      </p:pic>
      <p:sp>
        <p:nvSpPr>
          <p:cNvPr id="20" name="TextBox 19">
            <a:extLst>
              <a:ext uri="{FF2B5EF4-FFF2-40B4-BE49-F238E27FC236}">
                <a16:creationId xmlns:a16="http://schemas.microsoft.com/office/drawing/2014/main" id="{E2FAFE7A-26BE-B54E-9515-C4C2BB6617F5}"/>
              </a:ext>
            </a:extLst>
          </p:cNvPr>
          <p:cNvSpPr txBox="1"/>
          <p:nvPr/>
        </p:nvSpPr>
        <p:spPr>
          <a:xfrm>
            <a:off x="1707907" y="6121440"/>
            <a:ext cx="620323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of a desktop-class 4-core Skylake processor (Xeon D2132IT, 60W)</a:t>
            </a:r>
          </a:p>
        </p:txBody>
      </p:sp>
      <p:sp>
        <p:nvSpPr>
          <p:cNvPr id="21" name="TextBox 20">
            <a:extLst>
              <a:ext uri="{FF2B5EF4-FFF2-40B4-BE49-F238E27FC236}">
                <a16:creationId xmlns:a16="http://schemas.microsoft.com/office/drawing/2014/main" id="{A5C02E59-B1D8-4E46-92B4-5062CD636EE0}"/>
              </a:ext>
            </a:extLst>
          </p:cNvPr>
          <p:cNvSpPr txBox="1"/>
          <p:nvPr/>
        </p:nvSpPr>
        <p:spPr>
          <a:xfrm>
            <a:off x="6514862" y="6394960"/>
            <a:ext cx="2137958" cy="276999"/>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[4]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https://www.chisel-lang.org</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92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300"/>
                                        <p:tgtEl>
                                          <p:spTgt spid="21"/>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300"/>
                                        <p:tgtEl>
                                          <p:spTgt spid="1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3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3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3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3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3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7" grpId="0" animBg="1"/>
      <p:bldP spid="20" grpId="0"/>
      <p:bldP spid="21" grpId="0"/>
    </p:bldLst>
  </p:timing>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BF3B2-EBA2-284D-B1A6-0A4796392EF5}"/>
              </a:ext>
            </a:extLst>
          </p:cNvPr>
          <p:cNvSpPr>
            <a:spLocks noGrp="1"/>
          </p:cNvSpPr>
          <p:nvPr>
            <p:ph type="title"/>
          </p:nvPr>
        </p:nvSpPr>
        <p:spPr/>
        <p:txBody>
          <a:bodyPr/>
          <a:lstStyle/>
          <a:p>
            <a:r>
              <a:rPr lang="en-US" dirty="0"/>
              <a:t>More in the Paper</a:t>
            </a:r>
          </a:p>
        </p:txBody>
      </p:sp>
      <p:sp>
        <p:nvSpPr>
          <p:cNvPr id="5" name="Content Placeholder 4">
            <a:extLst>
              <a:ext uri="{FF2B5EF4-FFF2-40B4-BE49-F238E27FC236}">
                <a16:creationId xmlns:a16="http://schemas.microsoft.com/office/drawing/2014/main" id="{3A584A94-F8C7-C549-8266-83090A961D82}"/>
              </a:ext>
            </a:extLst>
          </p:cNvPr>
          <p:cNvSpPr>
            <a:spLocks noGrp="1"/>
          </p:cNvSpPr>
          <p:nvPr>
            <p:ph idx="1"/>
          </p:nvPr>
        </p:nvSpPr>
        <p:spPr/>
        <p:txBody>
          <a:bodyPr>
            <a:normAutofit lnSpcReduction="10000"/>
          </a:bodyPr>
          <a:lstStyle/>
          <a:p>
            <a:r>
              <a:rPr lang="en-US" dirty="0"/>
              <a:t>Performance comparison with </a:t>
            </a:r>
            <a:r>
              <a:rPr lang="en-US" b="1" dirty="0">
                <a:solidFill>
                  <a:srgbClr val="C00000"/>
                </a:solidFill>
              </a:rPr>
              <a:t>unseen traces</a:t>
            </a:r>
          </a:p>
          <a:p>
            <a:pPr lvl="1"/>
            <a:r>
              <a:rPr lang="en-US" dirty="0"/>
              <a:t>Pythia provides equally high performance benefits</a:t>
            </a:r>
            <a:br>
              <a:rPr lang="en-US" dirty="0"/>
            </a:br>
            <a:endParaRPr lang="en-US" dirty="0"/>
          </a:p>
          <a:p>
            <a:r>
              <a:rPr lang="en-US" dirty="0"/>
              <a:t>Comparison against </a:t>
            </a:r>
            <a:r>
              <a:rPr lang="en-US" b="1" dirty="0">
                <a:solidFill>
                  <a:srgbClr val="000CFF"/>
                </a:solidFill>
              </a:rPr>
              <a:t>multi-level prefetchers</a:t>
            </a:r>
            <a:endParaRPr lang="en-US" b="1" dirty="0">
              <a:solidFill>
                <a:srgbClr val="C00000"/>
              </a:solidFill>
            </a:endParaRPr>
          </a:p>
          <a:p>
            <a:pPr lvl="1"/>
            <a:r>
              <a:rPr lang="en-US" dirty="0"/>
              <a:t>Pythia outperforms prior best multi-level prefetchers</a:t>
            </a:r>
          </a:p>
          <a:p>
            <a:pPr lvl="1"/>
            <a:endParaRPr lang="en-US" dirty="0"/>
          </a:p>
          <a:p>
            <a:r>
              <a:rPr lang="en-US" dirty="0"/>
              <a:t>Understanding Pythia’s learning with </a:t>
            </a:r>
            <a:r>
              <a:rPr lang="en-US" b="1" dirty="0">
                <a:solidFill>
                  <a:schemeClr val="accent2"/>
                </a:solidFill>
              </a:rPr>
              <a:t>a case study</a:t>
            </a:r>
          </a:p>
          <a:p>
            <a:pPr lvl="1"/>
            <a:r>
              <a:rPr lang="en-US" dirty="0"/>
              <a:t>We reason towards the correctness of Pythia’s decision</a:t>
            </a:r>
          </a:p>
          <a:p>
            <a:endParaRPr lang="en-US" b="1" dirty="0">
              <a:solidFill>
                <a:schemeClr val="accent6"/>
              </a:solidFill>
            </a:endParaRPr>
          </a:p>
          <a:p>
            <a:r>
              <a:rPr lang="en-US" b="1" dirty="0">
                <a:solidFill>
                  <a:schemeClr val="accent6"/>
                </a:solidFill>
              </a:rPr>
              <a:t>Performance sensitivity</a:t>
            </a:r>
            <a:r>
              <a:rPr lang="en-US" dirty="0"/>
              <a:t> towards different features and hyperparameter values</a:t>
            </a:r>
          </a:p>
          <a:p>
            <a:endParaRPr lang="en-US" dirty="0"/>
          </a:p>
          <a:p>
            <a:r>
              <a:rPr lang="en-US" dirty="0"/>
              <a:t>Detailed single-core and four-core performance</a:t>
            </a:r>
            <a:endParaRPr lang="en-US" b="1" dirty="0">
              <a:solidFill>
                <a:srgbClr val="C00000"/>
              </a:solidFill>
            </a:endParaRPr>
          </a:p>
          <a:p>
            <a:pPr>
              <a:buFont typeface="Wingdings" pitchFamily="2" charset="2"/>
              <a:buChar char="ü"/>
            </a:pPr>
            <a:endParaRPr lang="en-US" b="1" dirty="0">
              <a:solidFill>
                <a:srgbClr val="C00000"/>
              </a:solidFill>
            </a:endParaRPr>
          </a:p>
        </p:txBody>
      </p:sp>
      <p:sp>
        <p:nvSpPr>
          <p:cNvPr id="6" name="Rectangle 5">
            <a:extLst>
              <a:ext uri="{FF2B5EF4-FFF2-40B4-BE49-F238E27FC236}">
                <a16:creationId xmlns:a16="http://schemas.microsoft.com/office/drawing/2014/main" id="{E6F44A4A-BB04-3A40-AA0C-1FAF328BF33C}"/>
              </a:ext>
            </a:extLst>
          </p:cNvPr>
          <p:cNvSpPr/>
          <p:nvPr/>
        </p:nvSpPr>
        <p:spPr>
          <a:xfrm>
            <a:off x="169011" y="874643"/>
            <a:ext cx="8736450" cy="5542060"/>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1329752B-1A8B-6144-9B45-3FF3BF816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539" y="2302611"/>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4E21BB4-2BC2-3449-A3CD-747FA23CAAD4}"/>
              </a:ext>
            </a:extLst>
          </p:cNvPr>
          <p:cNvSpPr txBox="1"/>
          <p:nvPr/>
        </p:nvSpPr>
        <p:spPr>
          <a:xfrm>
            <a:off x="2172522" y="4359529"/>
            <a:ext cx="4729428" cy="369332"/>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4"/>
              </a:rPr>
              <a:t>https://arxiv.org/pdf/2109.12021.pdf</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731967869"/>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5BB35-9FEF-244E-92B7-E108363EA1D8}"/>
              </a:ext>
            </a:extLst>
          </p:cNvPr>
          <p:cNvSpPr>
            <a:spLocks noGrp="1"/>
          </p:cNvSpPr>
          <p:nvPr>
            <p:ph type="title"/>
          </p:nvPr>
        </p:nvSpPr>
        <p:spPr/>
        <p:txBody>
          <a:bodyPr/>
          <a:lstStyle/>
          <a:p>
            <a:r>
              <a:rPr lang="en-US" dirty="0"/>
              <a:t>Pythia is Open Source</a:t>
            </a:r>
          </a:p>
        </p:txBody>
      </p:sp>
      <p:sp>
        <p:nvSpPr>
          <p:cNvPr id="9" name="Content Placeholder 8">
            <a:extLst>
              <a:ext uri="{FF2B5EF4-FFF2-40B4-BE49-F238E27FC236}">
                <a16:creationId xmlns:a16="http://schemas.microsoft.com/office/drawing/2014/main" id="{F53749AB-BE31-7046-A890-54FC3D0BA9C8}"/>
              </a:ext>
            </a:extLst>
          </p:cNvPr>
          <p:cNvSpPr>
            <a:spLocks noGrp="1"/>
          </p:cNvSpPr>
          <p:nvPr>
            <p:ph idx="1"/>
          </p:nvPr>
        </p:nvSpPr>
        <p:spPr/>
        <p:txBody>
          <a:bodyPr/>
          <a:lstStyle/>
          <a:p>
            <a:pPr marL="0" indent="0" algn="ctr">
              <a:buNone/>
            </a:pPr>
            <a:r>
              <a:rPr lang="en-US" sz="3200" dirty="0">
                <a:latin typeface="Calibri" panose="020F0502020204030204" pitchFamily="34" charset="0"/>
                <a:cs typeface="Calibri" panose="020F0502020204030204" pitchFamily="34" charset="0"/>
                <a:hlinkClick r:id="rId2"/>
              </a:rPr>
              <a:t>https://github.com/CMU-SAFARI/Pythia</a:t>
            </a:r>
            <a:endParaRPr lang="en-US" sz="3200" dirty="0">
              <a:latin typeface="Calibri" panose="020F0502020204030204" pitchFamily="34" charset="0"/>
              <a:cs typeface="Calibri" panose="020F0502020204030204" pitchFamily="34" charset="0"/>
            </a:endParaRPr>
          </a:p>
          <a:p>
            <a:endParaRPr lang="en-US" sz="1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MICRO’21 </a:t>
            </a:r>
            <a:r>
              <a:rPr lang="en-US" sz="3000" b="1" dirty="0">
                <a:solidFill>
                  <a:srgbClr val="C00000"/>
                </a:solidFill>
                <a:latin typeface="Calibri" panose="020F0502020204030204" pitchFamily="34" charset="0"/>
                <a:cs typeface="Calibri" panose="020F0502020204030204" pitchFamily="34" charset="0"/>
              </a:rPr>
              <a:t>artifact evaluated</a:t>
            </a:r>
          </a:p>
          <a:p>
            <a:r>
              <a:rPr lang="en-US" sz="3000" b="1" dirty="0" err="1">
                <a:solidFill>
                  <a:srgbClr val="000CFF"/>
                </a:solidFill>
                <a:latin typeface="Calibri" panose="020F0502020204030204" pitchFamily="34" charset="0"/>
                <a:cs typeface="Calibri" panose="020F0502020204030204" pitchFamily="34" charset="0"/>
              </a:rPr>
              <a:t>Champsim</a:t>
            </a:r>
            <a:r>
              <a:rPr lang="en-US" sz="3000" b="1" dirty="0">
                <a:solidFill>
                  <a:srgbClr val="000CFF"/>
                </a:solidFill>
                <a:latin typeface="Calibri" panose="020F0502020204030204" pitchFamily="34" charset="0"/>
                <a:cs typeface="Calibri" panose="020F0502020204030204" pitchFamily="34" charset="0"/>
              </a:rPr>
              <a:t> source</a:t>
            </a:r>
            <a:r>
              <a:rPr lang="en-US" sz="3000" dirty="0">
                <a:solidFill>
                  <a:srgbClr val="000CFF"/>
                </a:solidFill>
                <a:latin typeface="Calibri" panose="020F0502020204030204" pitchFamily="34" charset="0"/>
                <a:cs typeface="Calibri" panose="020F0502020204030204" pitchFamily="34" charset="0"/>
              </a:rPr>
              <a:t> </a:t>
            </a:r>
            <a:r>
              <a:rPr lang="en-US" sz="3000" dirty="0">
                <a:latin typeface="Calibri" panose="020F0502020204030204" pitchFamily="34" charset="0"/>
                <a:cs typeface="Calibri" panose="020F0502020204030204" pitchFamily="34" charset="0"/>
              </a:rPr>
              <a:t>code + </a:t>
            </a:r>
            <a:r>
              <a:rPr lang="en-US" sz="3000" b="1" dirty="0">
                <a:solidFill>
                  <a:srgbClr val="000CFF"/>
                </a:solidFill>
                <a:latin typeface="Calibri" panose="020F0502020204030204" pitchFamily="34" charset="0"/>
                <a:cs typeface="Calibri" panose="020F0502020204030204" pitchFamily="34" charset="0"/>
              </a:rPr>
              <a:t>Chisel</a:t>
            </a:r>
            <a:r>
              <a:rPr lang="en-US" sz="3000" dirty="0">
                <a:latin typeface="Calibri" panose="020F0502020204030204" pitchFamily="34" charset="0"/>
                <a:cs typeface="Calibri" panose="020F0502020204030204" pitchFamily="34" charset="0"/>
              </a:rPr>
              <a:t> modeling code</a:t>
            </a:r>
          </a:p>
          <a:p>
            <a:r>
              <a:rPr lang="en-US" sz="3000" b="1" dirty="0">
                <a:solidFill>
                  <a:schemeClr val="accent6">
                    <a:lumMod val="75000"/>
                  </a:schemeClr>
                </a:solidFill>
                <a:latin typeface="Calibri" panose="020F0502020204030204" pitchFamily="34" charset="0"/>
                <a:cs typeface="Calibri" panose="020F0502020204030204" pitchFamily="34" charset="0"/>
              </a:rPr>
              <a:t>All traces</a:t>
            </a:r>
            <a:r>
              <a:rPr lang="en-US" sz="3000" dirty="0">
                <a:latin typeface="Calibri" panose="020F0502020204030204" pitchFamily="34" charset="0"/>
                <a:cs typeface="Calibri" panose="020F0502020204030204" pitchFamily="34" charset="0"/>
              </a:rPr>
              <a:t> used for evaluation</a:t>
            </a:r>
          </a:p>
        </p:txBody>
      </p:sp>
      <p:pic>
        <p:nvPicPr>
          <p:cNvPr id="13" name="Picture 12">
            <a:extLst>
              <a:ext uri="{FF2B5EF4-FFF2-40B4-BE49-F238E27FC236}">
                <a16:creationId xmlns:a16="http://schemas.microsoft.com/office/drawing/2014/main" id="{0CF51876-2774-604C-B12B-CB9D757B3020}"/>
              </a:ext>
            </a:extLst>
          </p:cNvPr>
          <p:cNvPicPr>
            <a:picLocks noChangeAspect="1"/>
          </p:cNvPicPr>
          <p:nvPr/>
        </p:nvPicPr>
        <p:blipFill>
          <a:blip r:embed="rId3"/>
          <a:stretch>
            <a:fillRect/>
          </a:stretch>
        </p:blipFill>
        <p:spPr>
          <a:xfrm>
            <a:off x="6351586" y="43365"/>
            <a:ext cx="759994" cy="755795"/>
          </a:xfrm>
          <a:prstGeom prst="rect">
            <a:avLst/>
          </a:prstGeom>
        </p:spPr>
      </p:pic>
      <p:pic>
        <p:nvPicPr>
          <p:cNvPr id="14" name="Picture 13">
            <a:extLst>
              <a:ext uri="{FF2B5EF4-FFF2-40B4-BE49-F238E27FC236}">
                <a16:creationId xmlns:a16="http://schemas.microsoft.com/office/drawing/2014/main" id="{1F963882-2781-184B-8124-7F3E699EEE5E}"/>
              </a:ext>
            </a:extLst>
          </p:cNvPr>
          <p:cNvPicPr>
            <a:picLocks noChangeAspect="1"/>
          </p:cNvPicPr>
          <p:nvPr/>
        </p:nvPicPr>
        <p:blipFill>
          <a:blip r:embed="rId4"/>
          <a:stretch>
            <a:fillRect/>
          </a:stretch>
        </p:blipFill>
        <p:spPr>
          <a:xfrm>
            <a:off x="7204269" y="44462"/>
            <a:ext cx="759994" cy="755795"/>
          </a:xfrm>
          <a:prstGeom prst="rect">
            <a:avLst/>
          </a:prstGeom>
        </p:spPr>
      </p:pic>
      <p:pic>
        <p:nvPicPr>
          <p:cNvPr id="15" name="Picture 14">
            <a:extLst>
              <a:ext uri="{FF2B5EF4-FFF2-40B4-BE49-F238E27FC236}">
                <a16:creationId xmlns:a16="http://schemas.microsoft.com/office/drawing/2014/main" id="{D325227A-CBE5-E542-927A-E269C88CB4C0}"/>
              </a:ext>
            </a:extLst>
          </p:cNvPr>
          <p:cNvPicPr>
            <a:picLocks noChangeAspect="1"/>
          </p:cNvPicPr>
          <p:nvPr/>
        </p:nvPicPr>
        <p:blipFill>
          <a:blip r:embed="rId5"/>
          <a:stretch>
            <a:fillRect/>
          </a:stretch>
        </p:blipFill>
        <p:spPr>
          <a:xfrm>
            <a:off x="8056952" y="44241"/>
            <a:ext cx="759994" cy="755795"/>
          </a:xfrm>
          <a:prstGeom prst="rect">
            <a:avLst/>
          </a:prstGeom>
        </p:spPr>
      </p:pic>
      <p:pic>
        <p:nvPicPr>
          <p:cNvPr id="3" name="Picture 2">
            <a:extLst>
              <a:ext uri="{FF2B5EF4-FFF2-40B4-BE49-F238E27FC236}">
                <a16:creationId xmlns:a16="http://schemas.microsoft.com/office/drawing/2014/main" id="{DBAB3A35-E534-8847-A3B1-ECB4E72F93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3096" y="3179920"/>
            <a:ext cx="6836119" cy="3634715"/>
          </a:xfrm>
          <a:prstGeom prst="rect">
            <a:avLst/>
          </a:prstGeom>
        </p:spPr>
      </p:pic>
    </p:spTree>
    <p:extLst>
      <p:ext uri="{BB962C8B-B14F-4D97-AF65-F5344CB8AC3E}">
        <p14:creationId xmlns:p14="http://schemas.microsoft.com/office/powerpoint/2010/main" val="2805167160"/>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18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097172734"/>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42193955"/>
      </p:ext>
    </p:extLst>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Self-Optimizing Hybrid Storage Systems</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821146287"/>
      </p:ext>
    </p:extLst>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2"/>
          <p:cNvSpPr txBox="1">
            <a:spLocks noGrp="1"/>
          </p:cNvSpPr>
          <p:nvPr>
            <p:ph type="ctrTitle"/>
          </p:nvPr>
        </p:nvSpPr>
        <p:spPr>
          <a:xfrm>
            <a:off x="-925" y="841149"/>
            <a:ext cx="9145800" cy="2934600"/>
          </a:xfrm>
          <a:prstGeom prst="rect">
            <a:avLst/>
          </a:prstGeom>
          <a:solidFill>
            <a:srgbClr val="EFEFEF"/>
          </a:solidFill>
          <a:ln w="9525" cap="flat" cmpd="sng">
            <a:solidFill>
              <a:schemeClr val="lt1"/>
            </a:solidFill>
            <a:prstDash val="solid"/>
            <a:round/>
            <a:headEnd type="none" w="sm" len="sm"/>
            <a:tailEnd type="none" w="sm" len="sm"/>
          </a:ln>
        </p:spPr>
        <p:txBody>
          <a:bodyPr spcFirstLastPara="1" wrap="square" lIns="68575" tIns="34275" rIns="68575" bIns="34275" anchor="ctr" anchorCtr="0">
            <a:noAutofit/>
          </a:bodyPr>
          <a:lstStyle/>
          <a:p>
            <a:pPr>
              <a:buClr>
                <a:srgbClr val="002060"/>
              </a:buClr>
              <a:buSzPts val="4400"/>
            </a:pPr>
            <a:r>
              <a:rPr lang="en" sz="5600" b="1" dirty="0">
                <a:solidFill>
                  <a:srgbClr val="002060"/>
                </a:solidFill>
              </a:rPr>
              <a:t>Sibyl:</a:t>
            </a:r>
            <a:r>
              <a:rPr lang="en" sz="5100" b="1" dirty="0">
                <a:solidFill>
                  <a:srgbClr val="002060"/>
                </a:solidFill>
              </a:rPr>
              <a:t> </a:t>
            </a:r>
            <a:br>
              <a:rPr lang="en" sz="4700" b="1" dirty="0">
                <a:solidFill>
                  <a:srgbClr val="002060"/>
                </a:solidFill>
              </a:rPr>
            </a:br>
            <a:r>
              <a:rPr lang="en" sz="4300" b="1" dirty="0">
                <a:solidFill>
                  <a:srgbClr val="002060"/>
                </a:solidFill>
              </a:rPr>
              <a:t>Adaptive and Extensible Data Placement in Hybrid Storage Systems Using Online Reinforcement Learning</a:t>
            </a:r>
            <a:endParaRPr sz="4600" b="1" dirty="0">
              <a:solidFill>
                <a:srgbClr val="002060"/>
              </a:solidFill>
            </a:endParaRPr>
          </a:p>
        </p:txBody>
      </p:sp>
      <p:sp>
        <p:nvSpPr>
          <p:cNvPr id="166" name="Google Shape;166;p32"/>
          <p:cNvSpPr txBox="1"/>
          <p:nvPr/>
        </p:nvSpPr>
        <p:spPr>
          <a:xfrm>
            <a:off x="10918372" y="-1110343"/>
            <a:ext cx="138548" cy="284663"/>
          </a:xfrm>
          <a:prstGeom prst="rect">
            <a:avLst/>
          </a:prstGeom>
          <a:noFill/>
          <a:ln>
            <a:noFill/>
          </a:ln>
        </p:spPr>
        <p:txBody>
          <a:bodyPr spcFirstLastPara="1" wrap="square" lIns="68575" tIns="34275" rIns="68575" bIns="3427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67" name="Google Shape;167;p32"/>
          <p:cNvSpPr txBox="1">
            <a:spLocks noGrp="1"/>
          </p:cNvSpPr>
          <p:nvPr>
            <p:ph type="subTitle" idx="1"/>
          </p:nvPr>
        </p:nvSpPr>
        <p:spPr>
          <a:xfrm>
            <a:off x="0" y="3775750"/>
            <a:ext cx="9145800" cy="2225100"/>
          </a:xfrm>
          <a:prstGeom prst="rect">
            <a:avLst/>
          </a:prstGeom>
          <a:noFill/>
          <a:ln>
            <a:noFill/>
          </a:ln>
        </p:spPr>
        <p:txBody>
          <a:bodyPr spcFirstLastPara="1" wrap="square" lIns="68575" tIns="34275" rIns="68575" bIns="34275" anchor="t" anchorCtr="0">
            <a:normAutofit/>
          </a:bodyPr>
          <a:lstStyle/>
          <a:p>
            <a:pPr marL="0" indent="0">
              <a:spcBef>
                <a:spcPts val="0"/>
              </a:spcBef>
              <a:buSzPts val="1200"/>
            </a:pPr>
            <a:r>
              <a:rPr lang="en" sz="2100" dirty="0"/>
              <a:t>Gagandeep Singh, Rakesh </a:t>
            </a:r>
            <a:r>
              <a:rPr lang="en" sz="2100" dirty="0" err="1"/>
              <a:t>Nadig</a:t>
            </a:r>
            <a:r>
              <a:rPr lang="en" sz="2100" dirty="0"/>
              <a:t>, </a:t>
            </a:r>
            <a:r>
              <a:rPr lang="en" sz="2100" dirty="0" err="1"/>
              <a:t>Jisung</a:t>
            </a:r>
            <a:r>
              <a:rPr lang="en" sz="2100" dirty="0"/>
              <a:t> Park, Rahul </a:t>
            </a:r>
            <a:r>
              <a:rPr lang="en" sz="2100" dirty="0" err="1"/>
              <a:t>Bera</a:t>
            </a:r>
            <a:r>
              <a:rPr lang="en" sz="2100" dirty="0"/>
              <a:t>, Nastaran Hajinazar,  David Novo, Juan Gómez-Luna, Onur Mutlu</a:t>
            </a:r>
            <a:endParaRPr sz="2100" dirty="0"/>
          </a:p>
          <a:p>
            <a:pPr marL="0" indent="0">
              <a:spcBef>
                <a:spcPts val="0"/>
              </a:spcBef>
              <a:buSzPts val="1200"/>
            </a:pPr>
            <a:endParaRPr sz="2100" dirty="0"/>
          </a:p>
          <a:p>
            <a:pPr marL="0" indent="0" algn="l">
              <a:spcBef>
                <a:spcPts val="0"/>
              </a:spcBef>
              <a:buSzPts val="1200"/>
            </a:pPr>
            <a:endParaRPr dirty="0"/>
          </a:p>
        </p:txBody>
      </p:sp>
      <p:pic>
        <p:nvPicPr>
          <p:cNvPr id="168" name="Google Shape;168;p32"/>
          <p:cNvPicPr preferRelativeResize="0"/>
          <p:nvPr/>
        </p:nvPicPr>
        <p:blipFill>
          <a:blip r:embed="rId3">
            <a:alphaModFix/>
          </a:blip>
          <a:stretch>
            <a:fillRect/>
          </a:stretch>
        </p:blipFill>
        <p:spPr>
          <a:xfrm>
            <a:off x="0" y="5049676"/>
            <a:ext cx="2300850" cy="923275"/>
          </a:xfrm>
          <a:prstGeom prst="rect">
            <a:avLst/>
          </a:prstGeom>
          <a:noFill/>
          <a:ln>
            <a:noFill/>
          </a:ln>
        </p:spPr>
      </p:pic>
      <p:pic>
        <p:nvPicPr>
          <p:cNvPr id="169" name="Google Shape;169;p32"/>
          <p:cNvPicPr preferRelativeResize="0"/>
          <p:nvPr/>
        </p:nvPicPr>
        <p:blipFill>
          <a:blip r:embed="rId4">
            <a:alphaModFix/>
          </a:blip>
          <a:stretch>
            <a:fillRect/>
          </a:stretch>
        </p:blipFill>
        <p:spPr>
          <a:xfrm>
            <a:off x="6301676" y="5267851"/>
            <a:ext cx="2844125" cy="542525"/>
          </a:xfrm>
          <a:prstGeom prst="rect">
            <a:avLst/>
          </a:prstGeom>
          <a:noFill/>
          <a:ln>
            <a:noFill/>
          </a:ln>
        </p:spPr>
      </p:pic>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body" idx="1"/>
          </p:nvPr>
        </p:nvSpPr>
        <p:spPr>
          <a:xfrm>
            <a:off x="169000" y="1489818"/>
            <a:ext cx="8894700" cy="4613524"/>
          </a:xfrm>
          <a:prstGeom prst="rect">
            <a:avLst/>
          </a:prstGeom>
          <a:noFill/>
          <a:ln>
            <a:noFill/>
          </a:ln>
        </p:spPr>
        <p:txBody>
          <a:bodyPr spcFirstLastPara="1" wrap="square" lIns="91425" tIns="45700" rIns="91425" bIns="45700" anchor="t" anchorCtr="0">
            <a:normAutofit fontScale="92500" lnSpcReduction="20000"/>
          </a:bodyPr>
          <a:lstStyle/>
          <a:p>
            <a:pPr marL="0" indent="0">
              <a:lnSpc>
                <a:spcPct val="100000"/>
              </a:lnSpc>
              <a:spcBef>
                <a:spcPts val="0"/>
              </a:spcBef>
              <a:buSzPct val="66956"/>
              <a:buNone/>
            </a:pPr>
            <a:r>
              <a:rPr lang="en" sz="1150" b="1" dirty="0">
                <a:solidFill>
                  <a:srgbClr val="0070C0"/>
                </a:solidFill>
              </a:rPr>
              <a:t>Background</a:t>
            </a:r>
            <a:r>
              <a:rPr lang="en" sz="1150" dirty="0"/>
              <a:t>: Hybrid storage systems (HSSs) complement different storage technologies to extend the overall capacity and reduce the system cost with minimal effect on the application performance</a:t>
            </a:r>
            <a:endParaRPr sz="1150" dirty="0"/>
          </a:p>
          <a:p>
            <a:pPr marL="0" indent="0">
              <a:lnSpc>
                <a:spcPct val="100000"/>
              </a:lnSpc>
              <a:buSzPct val="66956"/>
              <a:buNone/>
            </a:pPr>
            <a:r>
              <a:rPr lang="en" sz="1150" b="1" dirty="0">
                <a:solidFill>
                  <a:srgbClr val="E30305"/>
                </a:solidFill>
              </a:rPr>
              <a:t>Problem</a:t>
            </a:r>
            <a:r>
              <a:rPr lang="en" sz="1150" dirty="0"/>
              <a:t>: Accurately identify the performance-critical data of an application and placing it in the “best-fit” storage device. Three key shortcomings of prior data placement policies (heuristic-based and supervised learning-based) of hybrid storage systems:</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adaptability</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device awareness (e.g., read/write latencies of each device)</a:t>
            </a:r>
            <a:endParaRPr sz="1150" dirty="0"/>
          </a:p>
          <a:p>
            <a:pPr marL="228600" indent="-118348">
              <a:lnSpc>
                <a:spcPct val="100000"/>
              </a:lnSpc>
              <a:spcBef>
                <a:spcPts val="500"/>
              </a:spcBef>
              <a:buSzPct val="100000"/>
              <a:buFont typeface="Lato"/>
              <a:buChar char="•"/>
            </a:pPr>
            <a:r>
              <a:rPr lang="en" sz="1150" dirty="0"/>
              <a:t>Lack of</a:t>
            </a:r>
            <a:r>
              <a:rPr lang="en" sz="1150" b="1" dirty="0">
                <a:solidFill>
                  <a:srgbClr val="C00000"/>
                </a:solidFill>
              </a:rPr>
              <a:t> extensibility</a:t>
            </a:r>
            <a:endParaRPr sz="1150" dirty="0"/>
          </a:p>
          <a:p>
            <a:pPr marL="0" indent="0">
              <a:lnSpc>
                <a:spcPct val="100000"/>
              </a:lnSpc>
              <a:buSzPct val="66956"/>
              <a:buNone/>
            </a:pPr>
            <a:r>
              <a:rPr lang="en" sz="1150" b="1" dirty="0">
                <a:solidFill>
                  <a:srgbClr val="BF9000"/>
                </a:solidFill>
              </a:rPr>
              <a:t>Goal</a:t>
            </a:r>
            <a:r>
              <a:rPr lang="en" sz="1150" dirty="0"/>
              <a:t>: Develop a new, efficient, and high performance data-placement mechanism for hybrid storage systems that can:</a:t>
            </a:r>
            <a:endParaRPr sz="1150" dirty="0"/>
          </a:p>
          <a:p>
            <a:pPr marL="228600" indent="-118348">
              <a:lnSpc>
                <a:spcPct val="100000"/>
              </a:lnSpc>
              <a:spcBef>
                <a:spcPts val="500"/>
              </a:spcBef>
              <a:buSzPct val="100000"/>
              <a:buFont typeface="Lato"/>
              <a:buChar char="•"/>
            </a:pPr>
            <a:r>
              <a:rPr lang="en" sz="1150" dirty="0"/>
              <a:t>Dynamically derive an adaptive data-placement strategy by</a:t>
            </a:r>
            <a:r>
              <a:rPr lang="en" sz="1150" dirty="0">
                <a:solidFill>
                  <a:srgbClr val="BF9000"/>
                </a:solidFill>
              </a:rPr>
              <a:t> </a:t>
            </a:r>
            <a:r>
              <a:rPr lang="en" sz="1150" b="1" dirty="0">
                <a:solidFill>
                  <a:srgbClr val="BF9000"/>
                </a:solidFill>
              </a:rPr>
              <a:t>continuously learning and adapting </a:t>
            </a:r>
            <a:r>
              <a:rPr lang="en" sz="1150" dirty="0"/>
              <a:t>to the</a:t>
            </a:r>
            <a:r>
              <a:rPr lang="en" sz="1150" b="1" dirty="0">
                <a:solidFill>
                  <a:srgbClr val="BF9000"/>
                </a:solidFill>
              </a:rPr>
              <a:t> application and underlying device characteristics</a:t>
            </a:r>
            <a:endParaRPr sz="1150" b="1" dirty="0">
              <a:solidFill>
                <a:srgbClr val="BF9000"/>
              </a:solidFill>
            </a:endParaRPr>
          </a:p>
          <a:p>
            <a:pPr marL="228600" indent="-118348">
              <a:lnSpc>
                <a:spcPct val="100000"/>
              </a:lnSpc>
              <a:spcBef>
                <a:spcPts val="500"/>
              </a:spcBef>
              <a:buSzPct val="100000"/>
              <a:buFont typeface="Lato"/>
              <a:buChar char="•"/>
            </a:pPr>
            <a:r>
              <a:rPr lang="en" sz="1150" b="1" dirty="0">
                <a:solidFill>
                  <a:srgbClr val="BF9000"/>
                </a:solidFill>
              </a:rPr>
              <a:t>Easily extensible </a:t>
            </a:r>
            <a:r>
              <a:rPr lang="en" sz="1150" dirty="0"/>
              <a:t>to incorporate a wide range of hybrid storage configurations.</a:t>
            </a:r>
            <a:endParaRPr sz="1150" dirty="0"/>
          </a:p>
          <a:p>
            <a:pPr marL="0" indent="0">
              <a:lnSpc>
                <a:spcPct val="100000"/>
              </a:lnSpc>
              <a:buSzPct val="66956"/>
              <a:buNone/>
            </a:pPr>
            <a:r>
              <a:rPr lang="en" sz="1150" b="1" dirty="0">
                <a:solidFill>
                  <a:srgbClr val="548135"/>
                </a:solidFill>
              </a:rPr>
              <a:t>Key Idea</a:t>
            </a:r>
            <a:r>
              <a:rPr lang="en" sz="1150" dirty="0"/>
              <a:t>: Sibyl, an online reinforcement learning-based self-optimizing mechanism for data placement that:</a:t>
            </a:r>
            <a:endParaRPr sz="1150" dirty="0"/>
          </a:p>
          <a:p>
            <a:pPr marL="228600" indent="-118348">
              <a:lnSpc>
                <a:spcPct val="100000"/>
              </a:lnSpc>
              <a:spcBef>
                <a:spcPts val="500"/>
              </a:spcBef>
              <a:buSzPct val="100000"/>
              <a:buFont typeface="Lato"/>
              <a:buChar char="•"/>
            </a:pPr>
            <a:r>
              <a:rPr lang="en" sz="1150" b="1" dirty="0">
                <a:solidFill>
                  <a:srgbClr val="38761D"/>
                </a:solidFill>
              </a:rPr>
              <a:t>Dynamically learns</a:t>
            </a:r>
            <a:r>
              <a:rPr lang="en" sz="1150" dirty="0"/>
              <a:t> from past experiences and </a:t>
            </a:r>
            <a:r>
              <a:rPr lang="en" sz="1150" b="1" dirty="0">
                <a:solidFill>
                  <a:srgbClr val="38761D"/>
                </a:solidFill>
              </a:rPr>
              <a:t>continuously adapts </a:t>
            </a:r>
            <a:r>
              <a:rPr lang="en" sz="1150" dirty="0"/>
              <a:t>its policy to improve long-term performance by interacting with the hybrid storage system </a:t>
            </a:r>
            <a:endParaRPr sz="1150" dirty="0"/>
          </a:p>
          <a:p>
            <a:pPr marL="228600" indent="-118348">
              <a:lnSpc>
                <a:spcPct val="100000"/>
              </a:lnSpc>
              <a:spcBef>
                <a:spcPts val="500"/>
              </a:spcBef>
              <a:buSzPct val="100000"/>
              <a:buFont typeface="Lato"/>
              <a:buChar char="•"/>
            </a:pPr>
            <a:r>
              <a:rPr lang="en" sz="1150" b="1" dirty="0">
                <a:solidFill>
                  <a:srgbClr val="38761D"/>
                </a:solidFill>
              </a:rPr>
              <a:t>Learns the asymmetry in the read/write latencies </a:t>
            </a:r>
            <a:r>
              <a:rPr lang="en" sz="1150" dirty="0"/>
              <a:t>present in modern hybrid storage devices while </a:t>
            </a:r>
            <a:r>
              <a:rPr lang="en" sz="1150" b="1" dirty="0">
                <a:solidFill>
                  <a:srgbClr val="38761D"/>
                </a:solidFill>
              </a:rPr>
              <a:t>taking into account</a:t>
            </a:r>
            <a:r>
              <a:rPr lang="en" sz="1150" dirty="0"/>
              <a:t> the </a:t>
            </a:r>
            <a:r>
              <a:rPr lang="en" sz="1150" dirty="0">
                <a:solidFill>
                  <a:srgbClr val="38761D"/>
                </a:solidFill>
              </a:rPr>
              <a:t>i</a:t>
            </a:r>
            <a:r>
              <a:rPr lang="en" sz="1150" b="1" dirty="0">
                <a:solidFill>
                  <a:srgbClr val="38761D"/>
                </a:solidFill>
              </a:rPr>
              <a:t>nherent characteristics of an application</a:t>
            </a:r>
            <a:endParaRPr sz="1150" b="1" dirty="0">
              <a:solidFill>
                <a:srgbClr val="38761D"/>
              </a:solidFill>
            </a:endParaRPr>
          </a:p>
          <a:p>
            <a:pPr marL="0" indent="0">
              <a:lnSpc>
                <a:spcPct val="100000"/>
              </a:lnSpc>
              <a:buSzPct val="66956"/>
              <a:buNone/>
            </a:pPr>
            <a:r>
              <a:rPr lang="en" sz="1150" b="1" dirty="0">
                <a:solidFill>
                  <a:srgbClr val="7030A0"/>
                </a:solidFill>
              </a:rPr>
              <a:t>Key Results</a:t>
            </a:r>
            <a:r>
              <a:rPr lang="en" sz="1150" dirty="0"/>
              <a:t>: Sibyl is evaluated on a real system with multiple device configurations</a:t>
            </a:r>
            <a:endParaRPr sz="1150" dirty="0"/>
          </a:p>
          <a:p>
            <a:pPr marL="228600" indent="-118348">
              <a:lnSpc>
                <a:spcPct val="100000"/>
              </a:lnSpc>
              <a:spcBef>
                <a:spcPts val="500"/>
              </a:spcBef>
              <a:buSzPct val="100000"/>
              <a:buFont typeface="Lato"/>
              <a:buChar char="•"/>
            </a:pPr>
            <a:r>
              <a:rPr lang="en" sz="1150" dirty="0"/>
              <a:t>Evaluated using a </a:t>
            </a:r>
            <a:r>
              <a:rPr lang="en" sz="1150" b="1" dirty="0">
                <a:solidFill>
                  <a:srgbClr val="674EA7"/>
                </a:solidFill>
              </a:rPr>
              <a:t>wide range of workloads</a:t>
            </a:r>
            <a:r>
              <a:rPr lang="en" sz="1150" dirty="0">
                <a:solidFill>
                  <a:srgbClr val="351C75"/>
                </a:solidFill>
              </a:rPr>
              <a:t> f</a:t>
            </a:r>
            <a:r>
              <a:rPr lang="en" sz="1150" dirty="0"/>
              <a:t>rom MSR Cambridge and Filebench</a:t>
            </a:r>
            <a:endParaRPr sz="1150" dirty="0"/>
          </a:p>
          <a:p>
            <a:pPr marL="228600" indent="-118348">
              <a:lnSpc>
                <a:spcPct val="100000"/>
              </a:lnSpc>
              <a:spcBef>
                <a:spcPts val="500"/>
              </a:spcBef>
              <a:buSzPct val="100000"/>
              <a:buFont typeface="Lato"/>
              <a:buChar char="•"/>
            </a:pPr>
            <a:r>
              <a:rPr lang="en" sz="1150" dirty="0"/>
              <a:t>In a performance (cost) optimized hybrid storage configuration, Sibyl provides up to </a:t>
            </a:r>
            <a:r>
              <a:rPr lang="en" sz="1150" b="1" dirty="0">
                <a:solidFill>
                  <a:srgbClr val="674EA7"/>
                </a:solidFill>
              </a:rPr>
              <a:t>21.6% (19.9%)</a:t>
            </a:r>
            <a:r>
              <a:rPr lang="en" sz="1150" b="1" dirty="0">
                <a:solidFill>
                  <a:srgbClr val="351C75"/>
                </a:solidFill>
              </a:rPr>
              <a:t> </a:t>
            </a:r>
            <a:r>
              <a:rPr lang="en" sz="1150" dirty="0"/>
              <a:t>performance improvement compared to prior data placement policies</a:t>
            </a:r>
            <a:endParaRPr sz="1150" dirty="0"/>
          </a:p>
          <a:p>
            <a:pPr marL="228600" indent="-118348">
              <a:lnSpc>
                <a:spcPct val="100000"/>
              </a:lnSpc>
              <a:spcBef>
                <a:spcPts val="500"/>
              </a:spcBef>
              <a:buSzPct val="100000"/>
              <a:buFont typeface="Lato"/>
              <a:buChar char="•"/>
            </a:pPr>
            <a:r>
              <a:rPr lang="en" sz="1150" dirty="0"/>
              <a:t>On a tri-hybrid storage system, Sibyl outperforms a heuristics-based policy by </a:t>
            </a:r>
            <a:r>
              <a:rPr lang="en" sz="1150" b="1" dirty="0">
                <a:solidFill>
                  <a:srgbClr val="674EA7"/>
                </a:solidFill>
              </a:rPr>
              <a:t>23.9%</a:t>
            </a:r>
            <a:r>
              <a:rPr lang="en" sz="1150" dirty="0"/>
              <a:t> -</a:t>
            </a:r>
            <a:r>
              <a:rPr lang="en" sz="1150" b="1" dirty="0">
                <a:solidFill>
                  <a:srgbClr val="674EA7"/>
                </a:solidFill>
              </a:rPr>
              <a:t>48.2%</a:t>
            </a:r>
            <a:r>
              <a:rPr lang="en" sz="1150" dirty="0"/>
              <a:t> </a:t>
            </a:r>
            <a:endParaRPr sz="1150" dirty="0"/>
          </a:p>
          <a:p>
            <a:pPr marL="228600" indent="-118348">
              <a:lnSpc>
                <a:spcPct val="100000"/>
              </a:lnSpc>
              <a:spcBef>
                <a:spcPts val="500"/>
              </a:spcBef>
              <a:buSzPct val="100000"/>
            </a:pPr>
            <a:r>
              <a:rPr lang="en" sz="1150" dirty="0"/>
              <a:t>Sibyl achieves </a:t>
            </a:r>
            <a:r>
              <a:rPr lang="en" sz="1150" b="1" dirty="0">
                <a:solidFill>
                  <a:srgbClr val="7030A0"/>
                </a:solidFill>
              </a:rPr>
              <a:t>80% </a:t>
            </a:r>
            <a:r>
              <a:rPr lang="en" sz="1150" dirty="0"/>
              <a:t>performance of an oracle policy with storage overhead of </a:t>
            </a:r>
            <a:r>
              <a:rPr lang="en" sz="1150" b="1" dirty="0">
                <a:solidFill>
                  <a:srgbClr val="7030A0"/>
                </a:solidFill>
              </a:rPr>
              <a:t>124.4 KiB</a:t>
            </a:r>
            <a:endParaRPr sz="1150" b="1" dirty="0">
              <a:solidFill>
                <a:srgbClr val="7030A0"/>
              </a:solidFill>
            </a:endParaRPr>
          </a:p>
        </p:txBody>
      </p:sp>
      <p:sp>
        <p:nvSpPr>
          <p:cNvPr id="176" name="Google Shape;176;p33"/>
          <p:cNvSpPr txBox="1">
            <a:spLocks noGrp="1"/>
          </p:cNvSpPr>
          <p:nvPr>
            <p:ph type="title"/>
          </p:nvPr>
        </p:nvSpPr>
        <p:spPr>
          <a:xfrm>
            <a:off x="169011" y="880301"/>
            <a:ext cx="8894700" cy="454500"/>
          </a:xfrm>
          <a:prstGeom prst="rect">
            <a:avLst/>
          </a:prstGeom>
          <a:noFill/>
          <a:ln>
            <a:noFill/>
          </a:ln>
        </p:spPr>
        <p:txBody>
          <a:bodyPr spcFirstLastPara="1" wrap="square" lIns="91425" tIns="45700" rIns="91425" bIns="45700" anchor="ctr" anchorCtr="0">
            <a:noAutofit/>
          </a:bodyPr>
          <a:lstStyle/>
          <a:p>
            <a:pPr>
              <a:buSzPts val="3780"/>
            </a:pPr>
            <a:r>
              <a:rPr lang="en" sz="3820" dirty="0"/>
              <a:t>Executive Summary</a:t>
            </a:r>
            <a:endParaRPr sz="3820" dirty="0"/>
          </a:p>
        </p:txBody>
      </p:sp>
      <p:sp>
        <p:nvSpPr>
          <p:cNvPr id="4" name="Rectangle 3">
            <a:extLst>
              <a:ext uri="{FF2B5EF4-FFF2-40B4-BE49-F238E27FC236}">
                <a16:creationId xmlns:a16="http://schemas.microsoft.com/office/drawing/2014/main" id="{908A5F97-2CE4-FB59-18C2-7C671F78441F}"/>
              </a:ext>
            </a:extLst>
          </p:cNvPr>
          <p:cNvSpPr/>
          <p:nvPr/>
        </p:nvSpPr>
        <p:spPr>
          <a:xfrm>
            <a:off x="80300" y="3645024"/>
            <a:ext cx="8812180" cy="936104"/>
          </a:xfrm>
          <a:prstGeom prst="rect">
            <a:avLst/>
          </a:prstGeom>
          <a:noFill/>
          <a:ln w="57150">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 name="Rectangle 4">
            <a:extLst>
              <a:ext uri="{FF2B5EF4-FFF2-40B4-BE49-F238E27FC236}">
                <a16:creationId xmlns:a16="http://schemas.microsoft.com/office/drawing/2014/main" id="{037C4610-9E70-DC45-934A-624744BBA516}"/>
              </a:ext>
            </a:extLst>
          </p:cNvPr>
          <p:cNvSpPr/>
          <p:nvPr/>
        </p:nvSpPr>
        <p:spPr>
          <a:xfrm>
            <a:off x="80300" y="4603508"/>
            <a:ext cx="8812180" cy="11297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Hybrid Storage Systems</a:t>
            </a:r>
            <a:endParaRPr dirty="0"/>
          </a:p>
        </p:txBody>
      </p:sp>
      <p:pic>
        <p:nvPicPr>
          <p:cNvPr id="193" name="Google Shape;193;p35"/>
          <p:cNvPicPr preferRelativeResize="0"/>
          <p:nvPr/>
        </p:nvPicPr>
        <p:blipFill>
          <a:blip r:embed="rId3">
            <a:alphaModFix/>
          </a:blip>
          <a:stretch>
            <a:fillRect/>
          </a:stretch>
        </p:blipFill>
        <p:spPr>
          <a:xfrm>
            <a:off x="1146263" y="1789500"/>
            <a:ext cx="6851476" cy="3279024"/>
          </a:xfrm>
          <a:prstGeom prst="rect">
            <a:avLst/>
          </a:prstGeom>
          <a:noFill/>
          <a:ln>
            <a:noFill/>
          </a:ln>
        </p:spPr>
      </p:pic>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169000" y="956500"/>
            <a:ext cx="9081900" cy="454500"/>
          </a:xfrm>
          <a:prstGeom prst="rect">
            <a:avLst/>
          </a:prstGeom>
        </p:spPr>
        <p:txBody>
          <a:bodyPr spcFirstLastPara="1" wrap="square" lIns="91425" tIns="45700" rIns="91425" bIns="45700" anchor="ctr" anchorCtr="0">
            <a:noAutofit/>
          </a:bodyPr>
          <a:lstStyle/>
          <a:p>
            <a:r>
              <a:rPr lang="en" sz="2800"/>
              <a:t>Key Shortcomings of Prior Data Placement Techniques</a:t>
            </a:r>
            <a:endParaRPr sz="2800"/>
          </a:p>
        </p:txBody>
      </p:sp>
      <p:sp>
        <p:nvSpPr>
          <p:cNvPr id="199" name="Google Shape;199;p3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spcBef>
                <a:spcPts val="0"/>
              </a:spcBef>
              <a:buNone/>
            </a:pPr>
            <a:r>
              <a:rPr lang="en" sz="2300">
                <a:latin typeface="Calibri"/>
                <a:ea typeface="Calibri"/>
                <a:cs typeface="Calibri"/>
                <a:sym typeface="Calibri"/>
              </a:rPr>
              <a:t>We observe </a:t>
            </a:r>
            <a:r>
              <a:rPr lang="en" sz="2300" b="1">
                <a:solidFill>
                  <a:srgbClr val="C00000"/>
                </a:solidFill>
                <a:latin typeface="Calibri"/>
                <a:ea typeface="Calibri"/>
                <a:cs typeface="Calibri"/>
                <a:sym typeface="Calibri"/>
              </a:rPr>
              <a:t>three key shortcomings</a:t>
            </a:r>
            <a:r>
              <a:rPr lang="en" sz="2300">
                <a:latin typeface="Calibri"/>
                <a:ea typeface="Calibri"/>
                <a:cs typeface="Calibri"/>
                <a:sym typeface="Calibri"/>
              </a:rPr>
              <a:t> that significantly limit performance benefits of data-placement techniques</a:t>
            </a:r>
            <a:endParaRPr/>
          </a:p>
        </p:txBody>
      </p:sp>
      <p:sp>
        <p:nvSpPr>
          <p:cNvPr id="200" name="Google Shape;200;p36"/>
          <p:cNvSpPr/>
          <p:nvPr/>
        </p:nvSpPr>
        <p:spPr>
          <a:xfrm>
            <a:off x="0" y="2517442"/>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adaptability</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201;p36"/>
          <p:cNvSpPr/>
          <p:nvPr/>
        </p:nvSpPr>
        <p:spPr>
          <a:xfrm>
            <a:off x="0" y="355303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device awareness</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202;p36"/>
          <p:cNvSpPr/>
          <p:nvPr/>
        </p:nvSpPr>
        <p:spPr>
          <a:xfrm>
            <a:off x="0" y="4588660"/>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 extensibility</a:t>
            </a:r>
            <a:endParaRPr kumimoji="0" sz="3600" b="1" i="0" u="none" strike="noStrike" kern="0" cap="none" spc="0" normalizeH="0" baseline="0" noProof="0">
              <a:ln>
                <a:noFill/>
              </a:ln>
              <a:solidFill>
                <a:srgbClr val="FFFFFF"/>
              </a:solidFill>
              <a:effectLst/>
              <a:uLnTx/>
              <a:uFillTx/>
              <a:latin typeface="Calibri"/>
              <a:ea typeface="Calibri"/>
              <a:cs typeface="Calibri"/>
              <a:sym typeface="Calibri"/>
            </a:endParaRP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(1/2) </a:t>
            </a:r>
            <a:endParaRPr>
              <a:solidFill>
                <a:srgbClr val="264478"/>
              </a:solidFill>
              <a:latin typeface="Garamond"/>
              <a:ea typeface="Garamond"/>
              <a:cs typeface="Garamond"/>
              <a:sym typeface="Garamond"/>
            </a:endParaRPr>
          </a:p>
        </p:txBody>
      </p:sp>
      <p:sp>
        <p:nvSpPr>
          <p:cNvPr id="208" name="Google Shape;208;p3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lnSpcReduction="10000"/>
          </a:bodyPr>
          <a:lstStyle/>
          <a:p>
            <a:pPr indent="-387350">
              <a:buSzPts val="2500"/>
            </a:pPr>
            <a:r>
              <a:rPr lang="en" sz="2500" dirty="0"/>
              <a:t>Prior heuristic-based techniques consider only a </a:t>
            </a:r>
            <a:r>
              <a:rPr lang="en" sz="2500" b="1" dirty="0">
                <a:solidFill>
                  <a:srgbClr val="9E0000"/>
                </a:solidFill>
              </a:rPr>
              <a:t>few characteristics</a:t>
            </a:r>
            <a:r>
              <a:rPr lang="en" sz="2500" dirty="0">
                <a:solidFill>
                  <a:srgbClr val="9E0000"/>
                </a:solidFill>
              </a:rPr>
              <a:t> </a:t>
            </a:r>
            <a:r>
              <a:rPr lang="en" sz="2500" dirty="0"/>
              <a:t>(e.g., access frequency) to perform data placement</a:t>
            </a:r>
          </a:p>
          <a:p>
            <a:pPr indent="-387350">
              <a:buSzPts val="2500"/>
            </a:pPr>
            <a:endParaRPr sz="2500" dirty="0"/>
          </a:p>
          <a:p>
            <a:pPr indent="-387350">
              <a:spcBef>
                <a:spcPts val="0"/>
              </a:spcBef>
              <a:buSzPts val="2500"/>
            </a:pPr>
            <a:r>
              <a:rPr lang="en" sz="2500" b="1" dirty="0">
                <a:solidFill>
                  <a:srgbClr val="9E0000"/>
                </a:solidFill>
              </a:rPr>
              <a:t>Statically tuned characteristics</a:t>
            </a:r>
            <a:r>
              <a:rPr lang="en" sz="2500" dirty="0">
                <a:solidFill>
                  <a:srgbClr val="9E0000"/>
                </a:solidFill>
              </a:rPr>
              <a:t> </a:t>
            </a:r>
            <a:r>
              <a:rPr lang="en" sz="2500" dirty="0"/>
              <a:t>(based on</a:t>
            </a:r>
            <a:r>
              <a:rPr lang="en" sz="2500" b="1" dirty="0"/>
              <a:t> fixed thresholds</a:t>
            </a:r>
            <a:r>
              <a:rPr lang="en" sz="2500" dirty="0"/>
              <a:t>) are  ineffective when used on a wide range of applications and system configurations</a:t>
            </a:r>
            <a:endParaRPr sz="2500" dirty="0"/>
          </a:p>
          <a:p>
            <a:pPr indent="-387350">
              <a:spcBef>
                <a:spcPts val="0"/>
              </a:spcBef>
              <a:buSzPts val="2500"/>
            </a:pPr>
            <a:endParaRPr lang="en" sz="2500" dirty="0"/>
          </a:p>
          <a:p>
            <a:pPr indent="-387350">
              <a:spcBef>
                <a:spcPts val="0"/>
              </a:spcBef>
              <a:buSzPts val="2500"/>
            </a:pPr>
            <a:r>
              <a:rPr lang="en" sz="2500" dirty="0"/>
              <a:t>Supervised learning techniques need </a:t>
            </a:r>
            <a:r>
              <a:rPr lang="en" sz="2500" b="1" dirty="0"/>
              <a:t>labeled data</a:t>
            </a:r>
            <a:r>
              <a:rPr lang="en" sz="2500" dirty="0"/>
              <a:t> and </a:t>
            </a:r>
            <a:r>
              <a:rPr lang="en" sz="2500" b="1" dirty="0"/>
              <a:t>frequent retraining</a:t>
            </a:r>
            <a:r>
              <a:rPr lang="en" sz="2500" dirty="0"/>
              <a:t> to adapt to varying workloads and system conditions</a:t>
            </a:r>
            <a:endParaRPr sz="2500" dirty="0"/>
          </a:p>
        </p:txBody>
      </p:sp>
      <p:sp>
        <p:nvSpPr>
          <p:cNvPr id="5" name="Google Shape;209;p37">
            <a:extLst>
              <a:ext uri="{FF2B5EF4-FFF2-40B4-BE49-F238E27FC236}">
                <a16:creationId xmlns:a16="http://schemas.microsoft.com/office/drawing/2014/main" id="{0163BBAB-6333-85B8-7385-19381D82BB22}"/>
              </a:ext>
            </a:extLst>
          </p:cNvPr>
          <p:cNvSpPr/>
          <p:nvPr/>
        </p:nvSpPr>
        <p:spPr>
          <a:xfrm>
            <a:off x="0" y="562407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Prior techniques offer </a:t>
            </a:r>
            <a:r>
              <a:rPr kumimoji="0" lang="en" sz="2400" b="1" i="0" u="none" strike="noStrike" kern="0" cap="none" spc="0" normalizeH="0" baseline="0" noProof="0" dirty="0">
                <a:ln>
                  <a:noFill/>
                </a:ln>
                <a:solidFill>
                  <a:srgbClr val="FFFF00"/>
                </a:solidFill>
                <a:effectLst/>
                <a:uLnTx/>
                <a:uFillTx/>
                <a:latin typeface="Calibri"/>
                <a:ea typeface="Calibri"/>
                <a:cs typeface="Calibri"/>
                <a:sym typeface="Calibri"/>
              </a:rPr>
              <a:t>41.1% lower performance</a:t>
            </a: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 compared to an Oracle policy</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 name="Picture 1">
            <a:extLst>
              <a:ext uri="{FF2B5EF4-FFF2-40B4-BE49-F238E27FC236}">
                <a16:creationId xmlns:a16="http://schemas.microsoft.com/office/drawing/2014/main" id="{6E737A78-3AA1-49C8-8BED-481046656B98}"/>
              </a:ext>
            </a:extLst>
          </p:cNvPr>
          <p:cNvPicPr>
            <a:picLocks noChangeAspect="1"/>
          </p:cNvPicPr>
          <p:nvPr/>
        </p:nvPicPr>
        <p:blipFill rotWithShape="1">
          <a:blip r:embed="rId3"/>
          <a:srcRect b="10466"/>
          <a:stretch/>
        </p:blipFill>
        <p:spPr>
          <a:xfrm>
            <a:off x="0" y="1461262"/>
            <a:ext cx="9144000" cy="2893045"/>
          </a:xfrm>
          <a:prstGeom prst="rect">
            <a:avLst/>
          </a:prstGeom>
        </p:spPr>
      </p:pic>
      <p:sp>
        <p:nvSpPr>
          <p:cNvPr id="216" name="Google Shape;216;p3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(2/2)</a:t>
            </a:r>
            <a:endParaRPr>
              <a:solidFill>
                <a:srgbClr val="264478"/>
              </a:solidFill>
              <a:latin typeface="Garamond"/>
              <a:ea typeface="Garamond"/>
              <a:cs typeface="Garamond"/>
              <a:sym typeface="Garamond"/>
            </a:endParaRPr>
          </a:p>
        </p:txBody>
      </p:sp>
      <p:grpSp>
        <p:nvGrpSpPr>
          <p:cNvPr id="217" name="Google Shape;217;p38"/>
          <p:cNvGrpSpPr/>
          <p:nvPr/>
        </p:nvGrpSpPr>
        <p:grpSpPr>
          <a:xfrm>
            <a:off x="1172822" y="4164267"/>
            <a:ext cx="6868315" cy="712134"/>
            <a:chOff x="1223777" y="3865429"/>
            <a:chExt cx="6868315" cy="712134"/>
          </a:xfrm>
        </p:grpSpPr>
        <p:sp>
          <p:nvSpPr>
            <p:cNvPr id="220" name="Google Shape;220;p38"/>
            <p:cNvSpPr txBox="1"/>
            <p:nvPr/>
          </p:nvSpPr>
          <p:spPr>
            <a:xfrm>
              <a:off x="1223777" y="3869707"/>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219" name="Google Shape;219;p38"/>
            <p:cNvSpPr txBox="1"/>
            <p:nvPr/>
          </p:nvSpPr>
          <p:spPr>
            <a:xfrm>
              <a:off x="6249332" y="3865429"/>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grpSp>
      <p:sp>
        <p:nvSpPr>
          <p:cNvPr id="214" name="Google Shape;214;p38"/>
          <p:cNvSpPr txBox="1"/>
          <p:nvPr/>
        </p:nvSpPr>
        <p:spPr>
          <a:xfrm>
            <a:off x="114632" y="4793551"/>
            <a:ext cx="8812800" cy="384900"/>
          </a:xfrm>
          <a:prstGeom prst="rect">
            <a:avLst/>
          </a:prstGeom>
          <a:solidFill>
            <a:srgbClr val="548135"/>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CDE shows an average performance gap of 41.1% (32.6%) to Oracle for H&amp;M (H&amp;L)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 name="Google Shape;215;p38"/>
          <p:cNvSpPr txBox="1"/>
          <p:nvPr/>
        </p:nvSpPr>
        <p:spPr>
          <a:xfrm>
            <a:off x="116230" y="5250076"/>
            <a:ext cx="8812800" cy="384900"/>
          </a:xfrm>
          <a:prstGeom prst="rect">
            <a:avLst/>
          </a:prstGeom>
          <a:solidFill>
            <a:srgbClr val="B6D7A8"/>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000000"/>
                </a:solidFill>
                <a:effectLst/>
                <a:uLnTx/>
                <a:uFillTx/>
                <a:latin typeface="Calibri"/>
                <a:ea typeface="Calibri"/>
                <a:cs typeface="Calibri"/>
                <a:sym typeface="Calibri"/>
              </a:rPr>
              <a:t>HPS shows an average performance gap of 37.2% (55.5%) to Oracle for H&amp;M (H&amp;L)</a:t>
            </a: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buNone/>
            </a:pPr>
            <a:r>
              <a:rPr lang="en" sz="2500"/>
              <a:t>Prior data placement techniques:</a:t>
            </a:r>
            <a:endParaRPr sz="2500"/>
          </a:p>
          <a:p>
            <a:pPr indent="-387350">
              <a:buSzPts val="2500"/>
            </a:pPr>
            <a:r>
              <a:rPr lang="en" sz="2500" b="1">
                <a:solidFill>
                  <a:srgbClr val="9E0000"/>
                </a:solidFill>
              </a:rPr>
              <a:t>do not adapt</a:t>
            </a:r>
            <a:r>
              <a:rPr lang="en" sz="2500"/>
              <a:t> well to changes in underlying device characteristics (e.g., storage read latency)</a:t>
            </a:r>
            <a:endParaRPr sz="2500"/>
          </a:p>
          <a:p>
            <a:pPr marL="0" indent="0">
              <a:buNone/>
            </a:pPr>
            <a:endParaRPr sz="2500"/>
          </a:p>
          <a:p>
            <a:pPr indent="-387350">
              <a:buSzPts val="2500"/>
            </a:pPr>
            <a:r>
              <a:rPr lang="en" sz="2500" b="1">
                <a:solidFill>
                  <a:srgbClr val="9E0000"/>
                </a:solidFill>
              </a:rPr>
              <a:t>do not consider the data migration cost</a:t>
            </a:r>
            <a:r>
              <a:rPr lang="en" sz="2500"/>
              <a:t> between storage devices while making a data placement decision</a:t>
            </a:r>
            <a:endParaRPr sz="2500"/>
          </a:p>
          <a:p>
            <a:pPr indent="0">
              <a:buNone/>
            </a:pPr>
            <a:endParaRPr sz="2500"/>
          </a:p>
          <a:p>
            <a:pPr indent="-387350">
              <a:buSzPts val="2500"/>
            </a:pPr>
            <a:r>
              <a:rPr lang="en" sz="2500" b="1">
                <a:solidFill>
                  <a:srgbClr val="9E0000"/>
                </a:solidFill>
              </a:rPr>
              <a:t>are highly inefficient</a:t>
            </a:r>
            <a:r>
              <a:rPr lang="en" sz="2500"/>
              <a:t> in hybrid storage systems that have devices with significantly different read/write latencies</a:t>
            </a:r>
            <a:endParaRPr sz="2500"/>
          </a:p>
          <a:p>
            <a:pPr indent="0">
              <a:buNone/>
            </a:pPr>
            <a:endParaRPr sz="2500"/>
          </a:p>
        </p:txBody>
      </p:sp>
      <p:sp>
        <p:nvSpPr>
          <p:cNvPr id="226" name="Google Shape;226;p3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Device Awareness</a:t>
            </a:r>
            <a:endParaRPr>
              <a:solidFill>
                <a:srgbClr val="264478"/>
              </a:solidFill>
              <a:latin typeface="Garamond"/>
              <a:ea typeface="Garamond"/>
              <a:cs typeface="Garamond"/>
              <a:sym typeface="Garamond"/>
            </a:endParaRP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indent="-387350">
              <a:buSzPts val="2500"/>
            </a:pPr>
            <a:r>
              <a:rPr lang="en" sz="2500"/>
              <a:t>Prior data placement techniques are typically </a:t>
            </a:r>
            <a:r>
              <a:rPr lang="en" sz="2500" b="1"/>
              <a:t>designed</a:t>
            </a:r>
            <a:r>
              <a:rPr lang="en" sz="2500"/>
              <a:t> for a hybrid storage system with </a:t>
            </a:r>
            <a:r>
              <a:rPr lang="en" sz="2500" b="1"/>
              <a:t>only two storage devices</a:t>
            </a:r>
            <a:endParaRPr sz="2500" b="1"/>
          </a:p>
          <a:p>
            <a:pPr indent="0">
              <a:buNone/>
            </a:pPr>
            <a:endParaRPr sz="2500"/>
          </a:p>
          <a:p>
            <a:pPr indent="-387350">
              <a:buSzPts val="2500"/>
            </a:pPr>
            <a:r>
              <a:rPr lang="en" sz="2500" b="1">
                <a:solidFill>
                  <a:srgbClr val="9E0000"/>
                </a:solidFill>
              </a:rPr>
              <a:t>Significant effort</a:t>
            </a:r>
            <a:r>
              <a:rPr lang="en" sz="2500"/>
              <a:t> is required to extend the data placement policies for more than two devices</a:t>
            </a:r>
            <a:endParaRPr sz="2500"/>
          </a:p>
          <a:p>
            <a:pPr marL="0" indent="0">
              <a:buNone/>
            </a:pPr>
            <a:endParaRPr sz="2500"/>
          </a:p>
          <a:p>
            <a:pPr indent="0">
              <a:buNone/>
            </a:pPr>
            <a:endParaRPr sz="2500"/>
          </a:p>
        </p:txBody>
      </p:sp>
      <p:sp>
        <p:nvSpPr>
          <p:cNvPr id="232" name="Google Shape;232;p40"/>
          <p:cNvSpPr/>
          <p:nvPr/>
        </p:nvSpPr>
        <p:spPr>
          <a:xfrm>
            <a:off x="0" y="4253754"/>
            <a:ext cx="9144000" cy="936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Compared to a RL-based solution, a heuristic-based policy provides </a:t>
            </a:r>
            <a:r>
              <a:rPr kumimoji="0" lang="en" sz="2400" b="1" i="0" u="none" strike="noStrike" kern="0" cap="none" spc="0" normalizeH="0" baseline="0" noProof="0">
                <a:ln>
                  <a:noFill/>
                </a:ln>
                <a:solidFill>
                  <a:srgbClr val="FFFF00"/>
                </a:solidFill>
                <a:effectLst/>
                <a:uLnTx/>
                <a:uFillTx/>
                <a:latin typeface="Calibri"/>
                <a:ea typeface="Calibri"/>
                <a:cs typeface="Calibri"/>
                <a:sym typeface="Calibri"/>
              </a:rPr>
              <a:t>48.2% lower performance</a:t>
            </a: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 when extended from two to three devices</a:t>
            </a:r>
            <a:endParaRPr kumimoji="0" sz="11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3" name="Google Shape;233;p4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Extensibility</a:t>
            </a:r>
            <a:endParaRPr>
              <a:solidFill>
                <a:srgbClr val="264478"/>
              </a:solidFill>
              <a:latin typeface="Garamond"/>
              <a:ea typeface="Garamond"/>
              <a:cs typeface="Garamond"/>
              <a:sym typeface="Garamond"/>
            </a:endParaRP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Our Goal</a:t>
            </a:r>
            <a:endParaRPr/>
          </a:p>
        </p:txBody>
      </p:sp>
      <p:sp>
        <p:nvSpPr>
          <p:cNvPr id="239" name="Google Shape;239;p41"/>
          <p:cNvSpPr/>
          <p:nvPr/>
        </p:nvSpPr>
        <p:spPr>
          <a:xfrm>
            <a:off x="1004100" y="1687800"/>
            <a:ext cx="7135800" cy="3683400"/>
          </a:xfrm>
          <a:prstGeom prst="roundRect">
            <a:avLst>
              <a:gd name="adj" fmla="val 6175"/>
            </a:avLst>
          </a:prstGeom>
          <a:solidFill>
            <a:srgbClr val="DAE3F3"/>
          </a:solidFill>
          <a:ln w="38100" cap="flat" cmpd="sng">
            <a:solidFill>
              <a:srgbClr val="38761D"/>
            </a:solidFill>
            <a:prstDash val="solid"/>
            <a:miter lim="800000"/>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A </a:t>
            </a:r>
            <a:r>
              <a:rPr kumimoji="0" lang="en" sz="3200" b="1" i="0" u="none" strike="noStrike" kern="0" cap="none" spc="0" normalizeH="0" baseline="0" noProof="0" dirty="0">
                <a:ln>
                  <a:noFill/>
                </a:ln>
                <a:solidFill>
                  <a:srgbClr val="000CFF"/>
                </a:solidFill>
                <a:effectLst/>
                <a:uLnTx/>
                <a:uFillTx/>
                <a:latin typeface="Calibri"/>
                <a:ea typeface="Calibri"/>
                <a:cs typeface="Calibri"/>
                <a:sym typeface="Calibri"/>
              </a:rPr>
              <a:t>data-placement mechanism </a:t>
            </a: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that can</a:t>
            </a:r>
            <a:endParaRPr kumimoji="0" sz="15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dynamically derive an adaptive data-placement strategy by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continuously learning</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 and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adapting</a:t>
            </a:r>
            <a:r>
              <a:rPr kumimoji="0" lang="en" sz="2700" b="0" i="1"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to the application and underlying device characteristics</a:t>
            </a:r>
            <a:endParaRPr kumimoji="0" sz="1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endPar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be </a:t>
            </a:r>
            <a:r>
              <a:rPr kumimoji="0" lang="en" sz="2600" b="1" i="0" u="none" strike="noStrike" kern="0" cap="none" spc="0" normalizeH="0" baseline="0" noProof="0" dirty="0">
                <a:ln>
                  <a:noFill/>
                </a:ln>
                <a:solidFill>
                  <a:srgbClr val="C00000"/>
                </a:solidFill>
                <a:effectLst/>
                <a:uLnTx/>
                <a:uFillTx/>
                <a:latin typeface="Calibri"/>
                <a:ea typeface="Calibri"/>
                <a:cs typeface="Calibri"/>
                <a:sym typeface="Calibri"/>
              </a:rPr>
              <a:t>easily extended </a:t>
            </a: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to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incorporate a wide range of hybrid storage configurations</a:t>
            </a:r>
            <a:endParaRPr kumimoji="0" sz="26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3"/>
          <p:cNvSpPr txBox="1">
            <a:spLocks noGrp="1"/>
          </p:cNvSpPr>
          <p:nvPr>
            <p:ph type="body" idx="1"/>
          </p:nvPr>
        </p:nvSpPr>
        <p:spPr>
          <a:xfrm>
            <a:off x="169000" y="4023320"/>
            <a:ext cx="8894700" cy="2286000"/>
          </a:xfrm>
          <a:prstGeom prst="rect">
            <a:avLst/>
          </a:prstGeom>
        </p:spPr>
        <p:txBody>
          <a:bodyPr spcFirstLastPara="1" wrap="square" lIns="91425" tIns="45700" rIns="91425" bIns="45700" anchor="t" anchorCtr="0">
            <a:normAutofit fontScale="85000" lnSpcReduction="10000"/>
          </a:bodyPr>
          <a:lstStyle/>
          <a:p>
            <a:pPr marL="177800" indent="-214630">
              <a:lnSpc>
                <a:spcPct val="115000"/>
              </a:lnSpc>
              <a:spcBef>
                <a:spcPts val="300"/>
              </a:spcBef>
              <a:buSzPct val="100000"/>
              <a:buFont typeface="Lato"/>
              <a:buChar char="•"/>
            </a:pPr>
            <a:r>
              <a:rPr lang="en" dirty="0"/>
              <a:t>RL is a framework for decision making</a:t>
            </a:r>
            <a:endParaRPr dirty="0"/>
          </a:p>
          <a:p>
            <a:pPr marL="520700" lvl="1" indent="-205740">
              <a:lnSpc>
                <a:spcPct val="115000"/>
              </a:lnSpc>
              <a:spcBef>
                <a:spcPts val="0"/>
              </a:spcBef>
              <a:buSzPct val="100000"/>
              <a:buFont typeface="Tahoma"/>
              <a:buChar char="•"/>
            </a:pPr>
            <a:r>
              <a:rPr lang="en" dirty="0"/>
              <a:t>An </a:t>
            </a:r>
            <a:r>
              <a:rPr lang="en" b="1" dirty="0">
                <a:solidFill>
                  <a:srgbClr val="B45F06"/>
                </a:solidFill>
              </a:rPr>
              <a:t>autonomous</a:t>
            </a:r>
            <a:r>
              <a:rPr lang="en" dirty="0"/>
              <a:t> </a:t>
            </a:r>
            <a:r>
              <a:rPr lang="en" b="1" dirty="0">
                <a:solidFill>
                  <a:srgbClr val="B45F06"/>
                </a:solidFill>
              </a:rPr>
              <a:t>agent</a:t>
            </a:r>
            <a:r>
              <a:rPr lang="en" dirty="0">
                <a:solidFill>
                  <a:srgbClr val="B45F06"/>
                </a:solidFill>
              </a:rPr>
              <a:t> </a:t>
            </a:r>
            <a:r>
              <a:rPr lang="en" b="1" dirty="0">
                <a:solidFill>
                  <a:srgbClr val="B45F06"/>
                </a:solidFill>
              </a:rPr>
              <a:t>observes</a:t>
            </a:r>
            <a:r>
              <a:rPr lang="en" dirty="0">
                <a:solidFill>
                  <a:srgbClr val="B45F06"/>
                </a:solidFill>
              </a:rPr>
              <a:t> </a:t>
            </a:r>
            <a:r>
              <a:rPr lang="en" dirty="0"/>
              <a:t>the current </a:t>
            </a:r>
            <a:r>
              <a:rPr lang="en" b="1" dirty="0">
                <a:solidFill>
                  <a:srgbClr val="0000FF"/>
                </a:solidFill>
              </a:rPr>
              <a:t>state</a:t>
            </a:r>
            <a:r>
              <a:rPr lang="en" b="1" dirty="0"/>
              <a:t> </a:t>
            </a:r>
            <a:r>
              <a:rPr lang="en" dirty="0"/>
              <a:t>of the environment</a:t>
            </a:r>
            <a:endParaRPr dirty="0"/>
          </a:p>
          <a:p>
            <a:pPr marL="520700" lvl="1" indent="-205740">
              <a:lnSpc>
                <a:spcPct val="115000"/>
              </a:lnSpc>
              <a:spcBef>
                <a:spcPts val="0"/>
              </a:spcBef>
              <a:buSzPct val="100000"/>
              <a:buFont typeface="Tahoma"/>
              <a:buChar char="•"/>
            </a:pPr>
            <a:r>
              <a:rPr lang="en" dirty="0"/>
              <a:t>It </a:t>
            </a:r>
            <a:r>
              <a:rPr lang="en" b="1" dirty="0">
                <a:solidFill>
                  <a:srgbClr val="B45F06"/>
                </a:solidFill>
              </a:rPr>
              <a:t>interacts</a:t>
            </a:r>
            <a:r>
              <a:rPr lang="en" dirty="0"/>
              <a:t> with the environment by taking </a:t>
            </a:r>
            <a:r>
              <a:rPr lang="en" b="1" dirty="0">
                <a:solidFill>
                  <a:srgbClr val="0000FF"/>
                </a:solidFill>
              </a:rPr>
              <a:t>actions</a:t>
            </a:r>
            <a:endParaRPr b="1" dirty="0">
              <a:solidFill>
                <a:srgbClr val="0000FF"/>
              </a:solidFill>
            </a:endParaRPr>
          </a:p>
          <a:p>
            <a:pPr marL="520700" lvl="1" indent="-205740">
              <a:lnSpc>
                <a:spcPct val="115000"/>
              </a:lnSpc>
              <a:spcBef>
                <a:spcPts val="0"/>
              </a:spcBef>
              <a:buSzPct val="100000"/>
              <a:buFont typeface="Tahoma"/>
              <a:buChar char="•"/>
            </a:pPr>
            <a:r>
              <a:rPr lang="en" dirty="0"/>
              <a:t>Agent is </a:t>
            </a:r>
            <a:r>
              <a:rPr lang="en" b="1" dirty="0">
                <a:solidFill>
                  <a:srgbClr val="0000FF"/>
                </a:solidFill>
              </a:rPr>
              <a:t>rewarded</a:t>
            </a:r>
            <a:r>
              <a:rPr lang="en" b="1" dirty="0"/>
              <a:t> </a:t>
            </a:r>
            <a:r>
              <a:rPr lang="en" dirty="0"/>
              <a:t>or </a:t>
            </a:r>
            <a:r>
              <a:rPr lang="en" b="1" dirty="0">
                <a:solidFill>
                  <a:srgbClr val="0000FF"/>
                </a:solidFill>
              </a:rPr>
              <a:t>penalized</a:t>
            </a:r>
            <a:r>
              <a:rPr lang="en" b="1" dirty="0"/>
              <a:t> </a:t>
            </a:r>
            <a:r>
              <a:rPr lang="en" dirty="0"/>
              <a:t>based on the consequences of its actions</a:t>
            </a:r>
            <a:endParaRPr dirty="0"/>
          </a:p>
          <a:p>
            <a:pPr marL="520700" lvl="1" indent="-205740">
              <a:lnSpc>
                <a:spcPct val="115000"/>
              </a:lnSpc>
              <a:spcBef>
                <a:spcPts val="0"/>
              </a:spcBef>
              <a:buSzPct val="100000"/>
              <a:buFont typeface="Tahoma"/>
              <a:buChar char="•"/>
            </a:pPr>
            <a:r>
              <a:rPr lang="en" dirty="0"/>
              <a:t>Agent tries to maximize the cumulative reward</a:t>
            </a:r>
            <a:endParaRPr dirty="0"/>
          </a:p>
        </p:txBody>
      </p:sp>
      <p:sp>
        <p:nvSpPr>
          <p:cNvPr id="257" name="Google Shape;257;p4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Basics of Reinforcement Learning</a:t>
            </a:r>
            <a:endParaRPr>
              <a:solidFill>
                <a:srgbClr val="264478"/>
              </a:solidFill>
              <a:latin typeface="Garamond"/>
              <a:ea typeface="Garamond"/>
              <a:cs typeface="Garamond"/>
              <a:sym typeface="Garamond"/>
            </a:endParaRPr>
          </a:p>
        </p:txBody>
      </p:sp>
      <p:pic>
        <p:nvPicPr>
          <p:cNvPr id="2" name="Picture 1">
            <a:extLst>
              <a:ext uri="{FF2B5EF4-FFF2-40B4-BE49-F238E27FC236}">
                <a16:creationId xmlns:a16="http://schemas.microsoft.com/office/drawing/2014/main" id="{AB006B64-CE11-4015-A7C3-D199B17C25D7}"/>
              </a:ext>
            </a:extLst>
          </p:cNvPr>
          <p:cNvPicPr>
            <a:picLocks noChangeAspect="1"/>
          </p:cNvPicPr>
          <p:nvPr/>
        </p:nvPicPr>
        <p:blipFill rotWithShape="1">
          <a:blip r:embed="rId3"/>
          <a:srcRect t="10300" b="48431"/>
          <a:stretch/>
        </p:blipFill>
        <p:spPr>
          <a:xfrm>
            <a:off x="857383" y="1553682"/>
            <a:ext cx="7108149" cy="1875318"/>
          </a:xfrm>
          <a:prstGeom prst="rect">
            <a:avLst/>
          </a:prstGeom>
        </p:spPr>
      </p:pic>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Applying RL to Data Placement</a:t>
            </a:r>
            <a:endParaRPr/>
          </a:p>
        </p:txBody>
      </p:sp>
      <p:sp>
        <p:nvSpPr>
          <p:cNvPr id="263" name="Google Shape;263;p44"/>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lnSpc>
                <a:spcPct val="100000"/>
              </a:lnSpc>
              <a:buNone/>
            </a:pPr>
            <a:r>
              <a:rPr lang="en"/>
              <a:t>Key factors in applying RL for data placement in a hybrid storage system</a:t>
            </a:r>
            <a:endParaRPr/>
          </a:p>
          <a:p>
            <a:pPr>
              <a:lnSpc>
                <a:spcPct val="100000"/>
              </a:lnSpc>
            </a:pPr>
            <a:r>
              <a:rPr lang="en"/>
              <a:t>RL agent needs to be</a:t>
            </a:r>
            <a:r>
              <a:rPr lang="en" b="1">
                <a:solidFill>
                  <a:srgbClr val="674EA7"/>
                </a:solidFill>
              </a:rPr>
              <a:t> </a:t>
            </a:r>
            <a:r>
              <a:rPr lang="en" b="1">
                <a:solidFill>
                  <a:srgbClr val="0000FF"/>
                </a:solidFill>
              </a:rPr>
              <a:t>aware of: </a:t>
            </a:r>
            <a:endParaRPr b="1">
              <a:solidFill>
                <a:srgbClr val="0000FF"/>
              </a:solidFill>
            </a:endParaRPr>
          </a:p>
          <a:p>
            <a:pPr lvl="1">
              <a:lnSpc>
                <a:spcPct val="100000"/>
              </a:lnSpc>
              <a:spcBef>
                <a:spcPts val="0"/>
              </a:spcBef>
            </a:pPr>
            <a:r>
              <a:rPr lang="en">
                <a:solidFill>
                  <a:srgbClr val="980000"/>
                </a:solidFill>
              </a:rPr>
              <a:t>asymmetry in read/write latencies</a:t>
            </a:r>
            <a:r>
              <a:rPr lang="en"/>
              <a:t> of a storage device</a:t>
            </a:r>
            <a:endParaRPr/>
          </a:p>
          <a:p>
            <a:pPr lvl="1">
              <a:lnSpc>
                <a:spcPct val="100000"/>
              </a:lnSpc>
              <a:spcBef>
                <a:spcPts val="0"/>
              </a:spcBef>
            </a:pPr>
            <a:r>
              <a:rPr lang="en">
                <a:solidFill>
                  <a:srgbClr val="980000"/>
                </a:solidFill>
              </a:rPr>
              <a:t>differences in latencies</a:t>
            </a:r>
            <a:r>
              <a:rPr lang="en"/>
              <a:t> across hybrid storage devices</a:t>
            </a:r>
            <a:endParaRPr/>
          </a:p>
          <a:p>
            <a:pPr lvl="1">
              <a:lnSpc>
                <a:spcPct val="100000"/>
              </a:lnSpc>
              <a:spcBef>
                <a:spcPts val="0"/>
              </a:spcBef>
              <a:buClr>
                <a:srgbClr val="980000"/>
              </a:buClr>
            </a:pPr>
            <a:r>
              <a:rPr lang="en">
                <a:solidFill>
                  <a:srgbClr val="980000"/>
                </a:solidFill>
              </a:rPr>
              <a:t>application access patterns</a:t>
            </a:r>
            <a:endParaRPr>
              <a:solidFill>
                <a:srgbClr val="980000"/>
              </a:solidFill>
            </a:endParaRPr>
          </a:p>
          <a:p>
            <a:pPr>
              <a:lnSpc>
                <a:spcPct val="100000"/>
              </a:lnSpc>
              <a:spcBef>
                <a:spcPts val="0"/>
              </a:spcBef>
            </a:pPr>
            <a:r>
              <a:rPr lang="en"/>
              <a:t>Data placement module should decide which actions to reward and penalize (credit assignment)</a:t>
            </a:r>
            <a:endParaRPr/>
          </a:p>
          <a:p>
            <a:pPr>
              <a:lnSpc>
                <a:spcPct val="100000"/>
              </a:lnSpc>
              <a:spcBef>
                <a:spcPts val="0"/>
              </a:spcBef>
            </a:pPr>
            <a:r>
              <a:rPr lang="en"/>
              <a:t>Low implementation overhead</a:t>
            </a:r>
            <a:endParaRP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RL State</a:t>
            </a:r>
            <a:endParaRPr/>
          </a:p>
        </p:txBody>
      </p:sp>
      <p:sp>
        <p:nvSpPr>
          <p:cNvPr id="275" name="Google Shape;275;p4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50800"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Feature selection is performed to select only the most correlated features that affect data placement</a:t>
            </a:r>
            <a:endParaRPr dirty="0">
              <a:latin typeface="Calibri"/>
              <a:ea typeface="Calibri"/>
              <a:cs typeface="Calibri"/>
              <a:sym typeface="Calibri"/>
            </a:endParaRPr>
          </a:p>
          <a:p>
            <a:pPr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Divide the states into a small number of bins to reduce the state space</a:t>
            </a:r>
            <a:endParaRPr dirty="0">
              <a:latin typeface="Calibri"/>
              <a:ea typeface="Calibri"/>
              <a:cs typeface="Calibri"/>
              <a:sym typeface="Calibri"/>
            </a:endParaRPr>
          </a:p>
        </p:txBody>
      </p:sp>
      <p:pic>
        <p:nvPicPr>
          <p:cNvPr id="2" name="Picture 1">
            <a:extLst>
              <a:ext uri="{FF2B5EF4-FFF2-40B4-BE49-F238E27FC236}">
                <a16:creationId xmlns:a16="http://schemas.microsoft.com/office/drawing/2014/main" id="{8E1969EC-051A-41B4-8562-29CF415E167F}"/>
              </a:ext>
            </a:extLst>
          </p:cNvPr>
          <p:cNvPicPr>
            <a:picLocks noChangeAspect="1"/>
          </p:cNvPicPr>
          <p:nvPr/>
        </p:nvPicPr>
        <p:blipFill rotWithShape="1">
          <a:blip r:embed="rId3"/>
          <a:srcRect t="2304" b="1"/>
          <a:stretch/>
        </p:blipFill>
        <p:spPr>
          <a:xfrm>
            <a:off x="735534" y="4012279"/>
            <a:ext cx="7086600" cy="1507495"/>
          </a:xfrm>
          <a:prstGeom prst="rect">
            <a:avLst/>
          </a:prstGeom>
        </p:spPr>
      </p:pic>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Reward</a:t>
            </a:r>
            <a:endParaRPr/>
          </a:p>
        </p:txBody>
      </p:sp>
      <p:sp>
        <p:nvSpPr>
          <p:cNvPr id="283" name="Google Shape;283;p47"/>
          <p:cNvSpPr txBox="1">
            <a:spLocks noGrp="1"/>
          </p:cNvSpPr>
          <p:nvPr>
            <p:ph type="body" idx="1"/>
          </p:nvPr>
        </p:nvSpPr>
        <p:spPr>
          <a:xfrm>
            <a:off x="169000" y="1582800"/>
            <a:ext cx="8894700" cy="2681700"/>
          </a:xfrm>
          <a:prstGeom prst="rect">
            <a:avLst/>
          </a:prstGeom>
        </p:spPr>
        <p:txBody>
          <a:bodyPr spcFirstLastPara="1" wrap="square" lIns="91425" tIns="45700" rIns="91425" bIns="45700" anchor="t" anchorCtr="0">
            <a:noAutofit/>
          </a:bodyPr>
          <a:lstStyle/>
          <a:p>
            <a:pPr indent="-381000">
              <a:lnSpc>
                <a:spcPct val="100000"/>
              </a:lnSpc>
              <a:buSzPts val="2400"/>
            </a:pPr>
            <a:r>
              <a:rPr lang="en" sz="2400"/>
              <a:t>For every action at time-step </a:t>
            </a:r>
            <a:r>
              <a:rPr lang="en" sz="2400" i="1"/>
              <a:t>t</a:t>
            </a:r>
            <a:r>
              <a:rPr lang="en" sz="2400"/>
              <a:t>, Sibyl gets a reward from the environment at time-step </a:t>
            </a:r>
            <a:r>
              <a:rPr lang="en" sz="2400" i="1"/>
              <a:t>t</a:t>
            </a:r>
            <a:r>
              <a:rPr lang="en" sz="2400"/>
              <a:t> + 1</a:t>
            </a:r>
            <a:endParaRPr sz="2400"/>
          </a:p>
          <a:p>
            <a:pPr indent="-381000">
              <a:lnSpc>
                <a:spcPct val="100000"/>
              </a:lnSpc>
              <a:spcBef>
                <a:spcPts val="0"/>
              </a:spcBef>
              <a:buSzPts val="2400"/>
            </a:pPr>
            <a:r>
              <a:rPr lang="en" sz="2400">
                <a:solidFill>
                  <a:srgbClr val="0000FF"/>
                </a:solidFill>
              </a:rPr>
              <a:t>Reward</a:t>
            </a:r>
            <a:r>
              <a:rPr lang="en" sz="2400"/>
              <a:t> acts as a </a:t>
            </a:r>
            <a:r>
              <a:rPr lang="en" sz="2400" b="1">
                <a:solidFill>
                  <a:srgbClr val="38761D"/>
                </a:solidFill>
              </a:rPr>
              <a:t>feedback</a:t>
            </a:r>
            <a:r>
              <a:rPr lang="en" sz="2400">
                <a:solidFill>
                  <a:srgbClr val="674EA7"/>
                </a:solidFill>
              </a:rPr>
              <a:t> </a:t>
            </a:r>
            <a:r>
              <a:rPr lang="en" sz="2400"/>
              <a:t>to the agent’s past action</a:t>
            </a:r>
            <a:endParaRPr sz="2400"/>
          </a:p>
          <a:p>
            <a:pPr indent="-381000">
              <a:lnSpc>
                <a:spcPct val="100000"/>
              </a:lnSpc>
              <a:spcBef>
                <a:spcPts val="0"/>
              </a:spcBef>
              <a:buSzPts val="2400"/>
            </a:pPr>
            <a:r>
              <a:rPr lang="en" sz="2400" b="1">
                <a:solidFill>
                  <a:srgbClr val="BF9000"/>
                </a:solidFill>
              </a:rPr>
              <a:t>Request latency</a:t>
            </a:r>
            <a:r>
              <a:rPr lang="en" sz="2400">
                <a:solidFill>
                  <a:srgbClr val="BF9000"/>
                </a:solidFill>
              </a:rPr>
              <a:t> </a:t>
            </a:r>
            <a:r>
              <a:rPr lang="en" sz="2400"/>
              <a:t>faithfully captures the status of the hybrid storage system</a:t>
            </a:r>
            <a:endParaRPr sz="2400"/>
          </a:p>
          <a:p>
            <a:pPr indent="-381000">
              <a:lnSpc>
                <a:spcPct val="100000"/>
              </a:lnSpc>
              <a:spcBef>
                <a:spcPts val="0"/>
              </a:spcBef>
              <a:buSzPts val="2400"/>
            </a:pPr>
            <a:r>
              <a:rPr lang="en" sz="2400" b="1">
                <a:solidFill>
                  <a:srgbClr val="BF9000"/>
                </a:solidFill>
              </a:rPr>
              <a:t>Penalty</a:t>
            </a:r>
            <a:r>
              <a:rPr lang="en" sz="2400"/>
              <a:t> value is chosen to prevent the agent from aggressively servicing all the requests from the faster device</a:t>
            </a:r>
            <a:endParaRPr sz="2400"/>
          </a:p>
          <a:p>
            <a:pPr marL="0" indent="0">
              <a:buNone/>
            </a:pPr>
            <a:endParaRPr/>
          </a:p>
          <a:p>
            <a:pPr indent="0">
              <a:buNone/>
            </a:pPr>
            <a:endParaRPr/>
          </a:p>
        </p:txBody>
      </p:sp>
      <p:grpSp>
        <p:nvGrpSpPr>
          <p:cNvPr id="284" name="Google Shape;284;p47"/>
          <p:cNvGrpSpPr/>
          <p:nvPr/>
        </p:nvGrpSpPr>
        <p:grpSpPr>
          <a:xfrm>
            <a:off x="200325" y="4306369"/>
            <a:ext cx="8743350" cy="1048525"/>
            <a:chOff x="267900" y="728738"/>
            <a:chExt cx="8743350" cy="1048525"/>
          </a:xfrm>
        </p:grpSpPr>
        <p:pic>
          <p:nvPicPr>
            <p:cNvPr id="285" name="Google Shape;285;p47"/>
            <p:cNvPicPr preferRelativeResize="0"/>
            <p:nvPr/>
          </p:nvPicPr>
          <p:blipFill>
            <a:blip r:embed="rId3">
              <a:alphaModFix/>
            </a:blip>
            <a:stretch>
              <a:fillRect/>
            </a:stretch>
          </p:blipFill>
          <p:spPr>
            <a:xfrm>
              <a:off x="267900" y="728738"/>
              <a:ext cx="6657225" cy="1048525"/>
            </a:xfrm>
            <a:prstGeom prst="rect">
              <a:avLst/>
            </a:prstGeom>
            <a:noFill/>
            <a:ln>
              <a:noFill/>
            </a:ln>
          </p:spPr>
        </p:pic>
        <p:sp>
          <p:nvSpPr>
            <p:cNvPr id="286" name="Google Shape;286;p47"/>
            <p:cNvSpPr txBox="1"/>
            <p:nvPr/>
          </p:nvSpPr>
          <p:spPr>
            <a:xfrm>
              <a:off x="6982050" y="960513"/>
              <a:ext cx="2029200" cy="7848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L</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t</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latency of the request</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R</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p</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eviction penalty</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p:txBody>
        </p:sp>
      </p:gr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49"/>
          <p:cNvPicPr preferRelativeResize="0"/>
          <p:nvPr/>
        </p:nvPicPr>
        <p:blipFill rotWithShape="1">
          <a:blip r:embed="rId3">
            <a:alphaModFix/>
          </a:blip>
          <a:srcRect l="3218" t="10120" r="1851"/>
          <a:stretch/>
        </p:blipFill>
        <p:spPr>
          <a:xfrm>
            <a:off x="222051" y="1507501"/>
            <a:ext cx="8434251" cy="3637701"/>
          </a:xfrm>
          <a:prstGeom prst="rect">
            <a:avLst/>
          </a:prstGeom>
          <a:noFill/>
          <a:ln>
            <a:noFill/>
          </a:ln>
        </p:spPr>
      </p:pic>
      <p:sp>
        <p:nvSpPr>
          <p:cNvPr id="303" name="Google Shape;303;p4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Overview of Sibyl</a:t>
            </a:r>
            <a:endParaRPr/>
          </a:p>
        </p:txBody>
      </p:sp>
      <p:sp>
        <p:nvSpPr>
          <p:cNvPr id="304" name="Google Shape;304;p49"/>
          <p:cNvSpPr/>
          <p:nvPr/>
        </p:nvSpPr>
        <p:spPr>
          <a:xfrm>
            <a:off x="44350" y="496180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The two threads run asynchronously to prevent training delay from affecting the inference time</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5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Hyper-parameter Tuning</a:t>
            </a:r>
            <a:endParaRPr/>
          </a:p>
        </p:txBody>
      </p:sp>
      <p:sp>
        <p:nvSpPr>
          <p:cNvPr id="362" name="Google Shape;362;p5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r>
              <a:rPr lang="en"/>
              <a:t>Different hyper-parameter configurations were chosen using the design of experiments (DoE) technique</a:t>
            </a:r>
            <a:endParaRPr/>
          </a:p>
        </p:txBody>
      </p:sp>
      <p:pic>
        <p:nvPicPr>
          <p:cNvPr id="2" name="Picture 1">
            <a:extLst>
              <a:ext uri="{FF2B5EF4-FFF2-40B4-BE49-F238E27FC236}">
                <a16:creationId xmlns:a16="http://schemas.microsoft.com/office/drawing/2014/main" id="{8F19F3E4-FA9D-4865-8FAB-7B4A8176F931}"/>
              </a:ext>
            </a:extLst>
          </p:cNvPr>
          <p:cNvPicPr>
            <a:picLocks noChangeAspect="1"/>
          </p:cNvPicPr>
          <p:nvPr/>
        </p:nvPicPr>
        <p:blipFill rotWithShape="1">
          <a:blip r:embed="rId3"/>
          <a:srcRect t="2641" b="1"/>
          <a:stretch/>
        </p:blipFill>
        <p:spPr>
          <a:xfrm>
            <a:off x="44361" y="3481787"/>
            <a:ext cx="9144000" cy="1816834"/>
          </a:xfrm>
          <a:prstGeom prst="rect">
            <a:avLst/>
          </a:prstGeom>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80" name="Google Shape;380;p5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85000" lnSpcReduction="10000"/>
          </a:bodyPr>
          <a:lstStyle/>
          <a:p>
            <a:pPr indent="-393065">
              <a:lnSpc>
                <a:spcPct val="115000"/>
              </a:lnSpc>
              <a:buSzPct val="100000"/>
            </a:pPr>
            <a:r>
              <a:rPr lang="en"/>
              <a:t>Evaluated on a </a:t>
            </a:r>
            <a:r>
              <a:rPr lang="en" b="1">
                <a:solidFill>
                  <a:srgbClr val="0000FF"/>
                </a:solidFill>
              </a:rPr>
              <a:t>real system</a:t>
            </a:r>
            <a:r>
              <a:rPr lang="en"/>
              <a:t> with different hybrid storage configurations</a:t>
            </a:r>
            <a:endParaRPr/>
          </a:p>
          <a:p>
            <a:pPr indent="-393065">
              <a:lnSpc>
                <a:spcPct val="115000"/>
              </a:lnSpc>
              <a:spcBef>
                <a:spcPts val="0"/>
              </a:spcBef>
              <a:buSzPct val="100000"/>
            </a:pPr>
            <a:r>
              <a:rPr lang="en"/>
              <a:t>Hybrid storage system constitutes one contiguous logical block address space </a:t>
            </a:r>
            <a:endParaRPr/>
          </a:p>
          <a:p>
            <a:pPr indent="-393065">
              <a:lnSpc>
                <a:spcPct val="115000"/>
              </a:lnSpc>
              <a:spcBef>
                <a:spcPts val="0"/>
              </a:spcBef>
              <a:buSzPct val="100000"/>
            </a:pPr>
            <a:r>
              <a:rPr lang="en"/>
              <a:t>A custom block driver was implemented to manage the I/O requests to the storage devices</a:t>
            </a:r>
            <a:endParaRPr/>
          </a:p>
          <a:p>
            <a:pPr indent="-393065">
              <a:lnSpc>
                <a:spcPct val="115000"/>
              </a:lnSpc>
              <a:spcBef>
                <a:spcPts val="0"/>
              </a:spcBef>
              <a:buSzPct val="100000"/>
            </a:pPr>
            <a:r>
              <a:rPr lang="en"/>
              <a:t>We evaluate </a:t>
            </a:r>
            <a:r>
              <a:rPr lang="en" b="1">
                <a:solidFill>
                  <a:srgbClr val="000CFF"/>
                </a:solidFill>
              </a:rPr>
              <a:t>three </a:t>
            </a:r>
            <a:r>
              <a:rPr lang="en"/>
              <a:t>different hybrid storage configurations</a:t>
            </a:r>
            <a:endParaRPr/>
          </a:p>
          <a:p>
            <a:pPr lvl="1" indent="-369569">
              <a:lnSpc>
                <a:spcPct val="115000"/>
              </a:lnSpc>
              <a:spcBef>
                <a:spcPts val="0"/>
              </a:spcBef>
              <a:buSzPct val="100000"/>
            </a:pPr>
            <a:r>
              <a:rPr lang="en"/>
              <a:t>Performance-optimized (H&amp;M)</a:t>
            </a:r>
            <a:endParaRPr/>
          </a:p>
          <a:p>
            <a:pPr lvl="1" indent="-369569">
              <a:lnSpc>
                <a:spcPct val="115000"/>
              </a:lnSpc>
              <a:spcBef>
                <a:spcPts val="0"/>
              </a:spcBef>
              <a:buSzPct val="100000"/>
            </a:pPr>
            <a:r>
              <a:rPr lang="en"/>
              <a:t>Cost-optimized (H&amp;L)</a:t>
            </a:r>
            <a:endParaRPr/>
          </a:p>
          <a:p>
            <a:pPr lvl="1" indent="-369569">
              <a:lnSpc>
                <a:spcPct val="115000"/>
              </a:lnSpc>
              <a:spcBef>
                <a:spcPts val="0"/>
              </a:spcBef>
              <a:buSzPct val="100000"/>
            </a:pPr>
            <a:r>
              <a:rPr lang="en"/>
              <a:t>Tri-hybrid storage system </a:t>
            </a:r>
            <a:endParaRP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6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pic>
        <p:nvPicPr>
          <p:cNvPr id="2" name="Picture 1">
            <a:extLst>
              <a:ext uri="{FF2B5EF4-FFF2-40B4-BE49-F238E27FC236}">
                <a16:creationId xmlns:a16="http://schemas.microsoft.com/office/drawing/2014/main" id="{6CE49124-D854-4D4C-82A2-7FF8370CCA65}"/>
              </a:ext>
            </a:extLst>
          </p:cNvPr>
          <p:cNvPicPr>
            <a:picLocks noChangeAspect="1"/>
          </p:cNvPicPr>
          <p:nvPr/>
        </p:nvPicPr>
        <p:blipFill rotWithShape="1">
          <a:blip r:embed="rId3"/>
          <a:srcRect t="1096"/>
          <a:stretch/>
        </p:blipFill>
        <p:spPr>
          <a:xfrm>
            <a:off x="506079" y="1687888"/>
            <a:ext cx="7723522" cy="3867324"/>
          </a:xfrm>
          <a:prstGeom prst="rect">
            <a:avLst/>
          </a:prstGeom>
        </p:spPr>
      </p:pic>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6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92" name="Google Shape;392;p61"/>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92500" lnSpcReduction="20000"/>
          </a:bodyPr>
          <a:lstStyle/>
          <a:p>
            <a:pPr>
              <a:lnSpc>
                <a:spcPct val="115000"/>
              </a:lnSpc>
            </a:pPr>
            <a:r>
              <a:rPr lang="en"/>
              <a:t>18 different workloads from MSR Cambridge and FileBench suites</a:t>
            </a:r>
            <a:endParaRPr/>
          </a:p>
          <a:p>
            <a:pPr>
              <a:lnSpc>
                <a:spcPct val="115000"/>
              </a:lnSpc>
              <a:spcBef>
                <a:spcPts val="0"/>
              </a:spcBef>
            </a:pPr>
            <a:r>
              <a:rPr lang="en"/>
              <a:t>Sibyl is compared against </a:t>
            </a:r>
            <a:r>
              <a:rPr lang="en" b="1">
                <a:solidFill>
                  <a:srgbClr val="0000FF"/>
                </a:solidFill>
              </a:rPr>
              <a:t>four baselines</a:t>
            </a:r>
            <a:endParaRPr b="1">
              <a:solidFill>
                <a:srgbClr val="0000FF"/>
              </a:solidFill>
            </a:endParaRPr>
          </a:p>
          <a:p>
            <a:pPr lvl="1">
              <a:lnSpc>
                <a:spcPct val="115000"/>
              </a:lnSpc>
              <a:spcBef>
                <a:spcPts val="0"/>
              </a:spcBef>
            </a:pPr>
            <a:r>
              <a:rPr lang="en"/>
              <a:t>Heuristic-based policies</a:t>
            </a:r>
            <a:endParaRPr/>
          </a:p>
          <a:p>
            <a:pPr lvl="2">
              <a:lnSpc>
                <a:spcPct val="115000"/>
              </a:lnSpc>
              <a:spcBef>
                <a:spcPts val="0"/>
              </a:spcBef>
            </a:pPr>
            <a:r>
              <a:rPr lang="en"/>
              <a:t>Cold data eviction (CDE) </a:t>
            </a:r>
            <a:r>
              <a:rPr lang="en" sz="1100"/>
              <a:t>[Matsui et. al., “Design of Hybrid SSDs With Storage Class Memory and NAND Flash Memory,” IEEE 2017]</a:t>
            </a:r>
            <a:endParaRPr sz="1100"/>
          </a:p>
          <a:p>
            <a:pPr lvl="2">
              <a:lnSpc>
                <a:spcPct val="115000"/>
              </a:lnSpc>
              <a:spcBef>
                <a:spcPts val="0"/>
              </a:spcBef>
            </a:pPr>
            <a:r>
              <a:rPr lang="en"/>
              <a:t>History Page Scheduler (HPS) </a:t>
            </a:r>
            <a:r>
              <a:rPr lang="en" sz="1100"/>
              <a:t>[Meswani et.al., “Heterogeneous Memory Architectures: A HW/SW Approach for Mixing Die-stacked and Off-package Memories,” HPCA, 2015]</a:t>
            </a:r>
            <a:endParaRPr sz="1100"/>
          </a:p>
          <a:p>
            <a:pPr lvl="1">
              <a:lnSpc>
                <a:spcPct val="115000"/>
              </a:lnSpc>
              <a:spcBef>
                <a:spcPts val="0"/>
              </a:spcBef>
            </a:pPr>
            <a:r>
              <a:rPr lang="en"/>
              <a:t>Supervised learning-based policies</a:t>
            </a:r>
            <a:endParaRPr/>
          </a:p>
          <a:p>
            <a:pPr lvl="2">
              <a:lnSpc>
                <a:spcPct val="115000"/>
              </a:lnSpc>
              <a:spcBef>
                <a:spcPts val="0"/>
              </a:spcBef>
            </a:pPr>
            <a:r>
              <a:rPr lang="en"/>
              <a:t>Recurrent neural network (RNN)-based technique adapted from Kleio </a:t>
            </a:r>
            <a:r>
              <a:rPr lang="en" sz="1100"/>
              <a:t>[Doudali et.al., “Kleio: A Hybrid Memory Page Scheduler with Machine Intelligence,” HPDC, 2019]</a:t>
            </a:r>
            <a:endParaRPr sz="1100"/>
          </a:p>
          <a:p>
            <a:pPr lvl="2">
              <a:lnSpc>
                <a:spcPct val="115000"/>
              </a:lnSpc>
              <a:spcBef>
                <a:spcPts val="0"/>
              </a:spcBef>
            </a:pPr>
            <a:r>
              <a:rPr lang="en"/>
              <a:t>Neural network-based classifier based on Archivist </a:t>
            </a:r>
            <a:r>
              <a:rPr lang="en" sz="1100"/>
              <a:t>[Ren et.al., “Archivist: A Machine Learning Assisted Data Placement Mechanism for Hybrid Storage Systems,” ICCD, 2019 ]</a:t>
            </a:r>
            <a:endParaRPr sz="1100"/>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62"/>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Latency Improvement</a:t>
            </a:r>
            <a:endParaRPr dirty="0"/>
          </a:p>
        </p:txBody>
      </p:sp>
      <p:graphicFrame>
        <p:nvGraphicFramePr>
          <p:cNvPr id="398" name="Google Shape;398;p62"/>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dirty="0"/>
                        <a:t>HPS</a:t>
                      </a:r>
                      <a:endParaRPr b="1" dirty="0"/>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28.1%</a:t>
                      </a:r>
                      <a:endParaRPr/>
                    </a:p>
                  </a:txBody>
                  <a:tcPr marL="91425" marR="91425" marT="91425" marB="91425"/>
                </a:tc>
                <a:tc>
                  <a:txBody>
                    <a:bodyPr/>
                    <a:lstStyle/>
                    <a:p>
                      <a:pPr marL="0" lvl="0" indent="0" algn="ctr" rtl="0">
                        <a:spcBef>
                          <a:spcPts val="0"/>
                        </a:spcBef>
                        <a:spcAft>
                          <a:spcPts val="0"/>
                        </a:spcAft>
                        <a:buNone/>
                      </a:pPr>
                      <a:r>
                        <a:rPr lang="en"/>
                        <a:t>23.2%</a:t>
                      </a:r>
                      <a:endParaRPr/>
                    </a:p>
                  </a:txBody>
                  <a:tcPr marL="91425" marR="91425" marT="91425" marB="91425"/>
                </a:tc>
                <a:tc>
                  <a:txBody>
                    <a:bodyPr/>
                    <a:lstStyle/>
                    <a:p>
                      <a:pPr marL="0" lvl="0" indent="0" algn="ctr" rtl="0">
                        <a:spcBef>
                          <a:spcPts val="0"/>
                        </a:spcBef>
                        <a:spcAft>
                          <a:spcPts val="0"/>
                        </a:spcAft>
                        <a:buNone/>
                      </a:pPr>
                      <a:r>
                        <a:rPr lang="en"/>
                        <a:t>36.1%</a:t>
                      </a:r>
                      <a:endParaRPr/>
                    </a:p>
                  </a:txBody>
                  <a:tcPr marL="91425" marR="91425" marT="91425" marB="91425"/>
                </a:tc>
                <a:tc>
                  <a:txBody>
                    <a:bodyPr/>
                    <a:lstStyle/>
                    <a:p>
                      <a:pPr marL="0" lvl="0" indent="0" algn="ctr" rtl="0">
                        <a:spcBef>
                          <a:spcPts val="0"/>
                        </a:spcBef>
                        <a:spcAft>
                          <a:spcPts val="0"/>
                        </a:spcAft>
                        <a:buNone/>
                      </a:pPr>
                      <a:r>
                        <a:rPr lang="en"/>
                        <a:t>21.6%</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19.9%</a:t>
                      </a:r>
                      <a:endParaRPr/>
                    </a:p>
                  </a:txBody>
                  <a:tcPr marL="91425" marR="91425" marT="91425" marB="91425"/>
                </a:tc>
                <a:tc>
                  <a:txBody>
                    <a:bodyPr/>
                    <a:lstStyle/>
                    <a:p>
                      <a:pPr marL="0" lvl="0" indent="0" algn="ctr" rtl="0">
                        <a:spcBef>
                          <a:spcPts val="0"/>
                        </a:spcBef>
                        <a:spcAft>
                          <a:spcPts val="0"/>
                        </a:spcAft>
                        <a:buNone/>
                      </a:pPr>
                      <a:r>
                        <a:rPr lang="en"/>
                        <a:t>45.9%</a:t>
                      </a:r>
                      <a:endParaRPr/>
                    </a:p>
                  </a:txBody>
                  <a:tcPr marL="91425" marR="91425" marT="91425" marB="91425"/>
                </a:tc>
                <a:tc>
                  <a:txBody>
                    <a:bodyPr/>
                    <a:lstStyle/>
                    <a:p>
                      <a:pPr marL="0" lvl="0" indent="0" algn="ctr" rtl="0">
                        <a:spcBef>
                          <a:spcPts val="0"/>
                        </a:spcBef>
                        <a:spcAft>
                          <a:spcPts val="0"/>
                        </a:spcAft>
                        <a:buNone/>
                      </a:pPr>
                      <a:r>
                        <a:rPr lang="en"/>
                        <a:t>68.8%</a:t>
                      </a:r>
                      <a:endParaRPr/>
                    </a:p>
                  </a:txBody>
                  <a:tcPr marL="91425" marR="91425" marT="91425" marB="91425"/>
                </a:tc>
                <a:tc>
                  <a:txBody>
                    <a:bodyPr/>
                    <a:lstStyle/>
                    <a:p>
                      <a:pPr marL="0" lvl="0" indent="0" algn="ctr" rtl="0">
                        <a:spcBef>
                          <a:spcPts val="0"/>
                        </a:spcBef>
                        <a:spcAft>
                          <a:spcPts val="0"/>
                        </a:spcAft>
                        <a:buNone/>
                      </a:pPr>
                      <a:r>
                        <a:rPr lang="en" dirty="0"/>
                        <a:t>34.1%</a:t>
                      </a: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ACB60D5B-13A6-4367-90BF-5136D62AC0D3}"/>
              </a:ext>
            </a:extLst>
          </p:cNvPr>
          <p:cNvPicPr>
            <a:picLocks noChangeAspect="1"/>
          </p:cNvPicPr>
          <p:nvPr/>
        </p:nvPicPr>
        <p:blipFill rotWithShape="1">
          <a:blip r:embed="rId3"/>
          <a:srcRect b="57245"/>
          <a:stretch/>
        </p:blipFill>
        <p:spPr>
          <a:xfrm>
            <a:off x="0" y="1835516"/>
            <a:ext cx="9144000" cy="1499688"/>
          </a:xfrm>
          <a:prstGeom prst="rect">
            <a:avLst/>
          </a:prstGeom>
        </p:spPr>
      </p:pic>
      <p:sp>
        <p:nvSpPr>
          <p:cNvPr id="10" name="Google Shape;220;p38">
            <a:extLst>
              <a:ext uri="{FF2B5EF4-FFF2-40B4-BE49-F238E27FC236}">
                <a16:creationId xmlns:a16="http://schemas.microsoft.com/office/drawing/2014/main" id="{D2CFE3B6-B5FD-49E8-B054-BB417E7FA347}"/>
              </a:ext>
            </a:extLst>
          </p:cNvPr>
          <p:cNvSpPr txBox="1"/>
          <p:nvPr/>
        </p:nvSpPr>
        <p:spPr>
          <a:xfrm>
            <a:off x="1165841" y="3184396"/>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F763D39C-492B-4DE2-80FE-74596E869A96}"/>
              </a:ext>
            </a:extLst>
          </p:cNvPr>
          <p:cNvSpPr txBox="1"/>
          <p:nvPr/>
        </p:nvSpPr>
        <p:spPr>
          <a:xfrm>
            <a:off x="6191396" y="3180118"/>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6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Throughput Improvement</a:t>
            </a:r>
            <a:endParaRPr dirty="0"/>
          </a:p>
        </p:txBody>
      </p:sp>
      <p:graphicFrame>
        <p:nvGraphicFramePr>
          <p:cNvPr id="409" name="Google Shape;409;p63"/>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a:t>HPS</a:t>
                      </a:r>
                      <a:endParaRPr b="1"/>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32.6%</a:t>
                      </a:r>
                      <a:endParaRPr/>
                    </a:p>
                  </a:txBody>
                  <a:tcPr marL="91425" marR="91425" marT="91425" marB="91425"/>
                </a:tc>
                <a:tc>
                  <a:txBody>
                    <a:bodyPr/>
                    <a:lstStyle/>
                    <a:p>
                      <a:pPr marL="0" lvl="0" indent="0" algn="ctr" rtl="0">
                        <a:spcBef>
                          <a:spcPts val="0"/>
                        </a:spcBef>
                        <a:spcAft>
                          <a:spcPts val="0"/>
                        </a:spcAft>
                        <a:buNone/>
                      </a:pPr>
                      <a:r>
                        <a:rPr lang="en"/>
                        <a:t>21.9%</a:t>
                      </a:r>
                      <a:endParaRPr/>
                    </a:p>
                  </a:txBody>
                  <a:tcPr marL="91425" marR="91425" marT="91425" marB="91425"/>
                </a:tc>
                <a:tc>
                  <a:txBody>
                    <a:bodyPr/>
                    <a:lstStyle/>
                    <a:p>
                      <a:pPr marL="0" lvl="0" indent="0" algn="ctr" rtl="0">
                        <a:spcBef>
                          <a:spcPts val="0"/>
                        </a:spcBef>
                        <a:spcAft>
                          <a:spcPts val="0"/>
                        </a:spcAft>
                        <a:buNone/>
                      </a:pPr>
                      <a:r>
                        <a:rPr lang="en"/>
                        <a:t>54.2%</a:t>
                      </a:r>
                      <a:endParaRPr/>
                    </a:p>
                  </a:txBody>
                  <a:tcPr marL="91425" marR="91425" marT="91425" marB="91425"/>
                </a:tc>
                <a:tc>
                  <a:txBody>
                    <a:bodyPr/>
                    <a:lstStyle/>
                    <a:p>
                      <a:pPr marL="0" lvl="0" indent="0" algn="ctr" rtl="0">
                        <a:spcBef>
                          <a:spcPts val="0"/>
                        </a:spcBef>
                        <a:spcAft>
                          <a:spcPts val="0"/>
                        </a:spcAft>
                        <a:buNone/>
                      </a:pPr>
                      <a:r>
                        <a:rPr lang="en"/>
                        <a:t>22.7%</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22.8%</a:t>
                      </a:r>
                      <a:endParaRPr/>
                    </a:p>
                  </a:txBody>
                  <a:tcPr marL="91425" marR="91425" marT="91425" marB="91425"/>
                </a:tc>
                <a:tc>
                  <a:txBody>
                    <a:bodyPr/>
                    <a:lstStyle/>
                    <a:p>
                      <a:pPr marL="0" lvl="0" indent="0" algn="ctr" rtl="0">
                        <a:spcBef>
                          <a:spcPts val="0"/>
                        </a:spcBef>
                        <a:spcAft>
                          <a:spcPts val="0"/>
                        </a:spcAft>
                        <a:buNone/>
                      </a:pPr>
                      <a:r>
                        <a:rPr lang="en"/>
                        <a:t>49.1%</a:t>
                      </a:r>
                      <a:endParaRPr/>
                    </a:p>
                  </a:txBody>
                  <a:tcPr marL="91425" marR="91425" marT="91425" marB="91425"/>
                </a:tc>
                <a:tc>
                  <a:txBody>
                    <a:bodyPr/>
                    <a:lstStyle/>
                    <a:p>
                      <a:pPr marL="0" lvl="0" indent="0" algn="ctr" rtl="0">
                        <a:spcBef>
                          <a:spcPts val="0"/>
                        </a:spcBef>
                        <a:spcAft>
                          <a:spcPts val="0"/>
                        </a:spcAft>
                        <a:buNone/>
                      </a:pPr>
                      <a:r>
                        <a:rPr lang="en"/>
                        <a:t>86.9%</a:t>
                      </a:r>
                      <a:endParaRPr/>
                    </a:p>
                  </a:txBody>
                  <a:tcPr marL="91425" marR="91425" marT="91425" marB="91425"/>
                </a:tc>
                <a:tc>
                  <a:txBody>
                    <a:bodyPr/>
                    <a:lstStyle/>
                    <a:p>
                      <a:pPr marL="0" lvl="0" indent="0" algn="ctr" rtl="0">
                        <a:spcBef>
                          <a:spcPts val="0"/>
                        </a:spcBef>
                        <a:spcAft>
                          <a:spcPts val="0"/>
                        </a:spcAft>
                        <a:buNone/>
                      </a:pPr>
                      <a:r>
                        <a:rPr lang="en"/>
                        <a:t>41.9%</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46ECDCD-8A2A-4115-949F-898C5C09B88F}"/>
              </a:ext>
            </a:extLst>
          </p:cNvPr>
          <p:cNvPicPr>
            <a:picLocks noChangeAspect="1"/>
          </p:cNvPicPr>
          <p:nvPr/>
        </p:nvPicPr>
        <p:blipFill rotWithShape="1">
          <a:blip r:embed="rId3"/>
          <a:srcRect t="54888" b="1737"/>
          <a:stretch/>
        </p:blipFill>
        <p:spPr>
          <a:xfrm>
            <a:off x="44361" y="1778877"/>
            <a:ext cx="9144000" cy="1521427"/>
          </a:xfrm>
          <a:prstGeom prst="rect">
            <a:avLst/>
          </a:prstGeom>
        </p:spPr>
      </p:pic>
      <p:sp>
        <p:nvSpPr>
          <p:cNvPr id="10" name="Google Shape;220;p38">
            <a:extLst>
              <a:ext uri="{FF2B5EF4-FFF2-40B4-BE49-F238E27FC236}">
                <a16:creationId xmlns:a16="http://schemas.microsoft.com/office/drawing/2014/main" id="{34D85BBD-FD5D-4224-80BF-EA1CF62F261E}"/>
              </a:ext>
            </a:extLst>
          </p:cNvPr>
          <p:cNvSpPr txBox="1"/>
          <p:nvPr/>
        </p:nvSpPr>
        <p:spPr>
          <a:xfrm>
            <a:off x="1033218" y="3251643"/>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CAACEEB8-A286-47D1-A937-2E6416EE18C2}"/>
              </a:ext>
            </a:extLst>
          </p:cNvPr>
          <p:cNvSpPr txBox="1"/>
          <p:nvPr/>
        </p:nvSpPr>
        <p:spPr>
          <a:xfrm>
            <a:off x="6058773" y="3247365"/>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6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in Tri-Hybrid System</a:t>
            </a:r>
            <a:endParaRPr/>
          </a:p>
        </p:txBody>
      </p:sp>
      <p:sp>
        <p:nvSpPr>
          <p:cNvPr id="421" name="Google Shape;421;p64"/>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Sibyl outperforms the heuristic-based data placement policy for tri-hybrid system by 48.2% on average across all workloads</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pic>
        <p:nvPicPr>
          <p:cNvPr id="2" name="Picture 1">
            <a:extLst>
              <a:ext uri="{FF2B5EF4-FFF2-40B4-BE49-F238E27FC236}">
                <a16:creationId xmlns:a16="http://schemas.microsoft.com/office/drawing/2014/main" id="{EE35149E-502E-4F25-9F5A-4BB7930654F5}"/>
              </a:ext>
            </a:extLst>
          </p:cNvPr>
          <p:cNvPicPr>
            <a:picLocks noChangeAspect="1"/>
          </p:cNvPicPr>
          <p:nvPr/>
        </p:nvPicPr>
        <p:blipFill>
          <a:blip r:embed="rId3"/>
          <a:stretch>
            <a:fillRect/>
          </a:stretch>
        </p:blipFill>
        <p:spPr>
          <a:xfrm>
            <a:off x="1162050" y="2314575"/>
            <a:ext cx="6819900" cy="2228850"/>
          </a:xfrm>
          <a:prstGeom prst="rect">
            <a:avLst/>
          </a:prstGeom>
        </p:spPr>
      </p:pic>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pic>
        <p:nvPicPr>
          <p:cNvPr id="2" name="Picture 1">
            <a:extLst>
              <a:ext uri="{FF2B5EF4-FFF2-40B4-BE49-F238E27FC236}">
                <a16:creationId xmlns:a16="http://schemas.microsoft.com/office/drawing/2014/main" id="{35CE519F-5A30-4D73-BDD8-89D8CF9889E6}"/>
              </a:ext>
            </a:extLst>
          </p:cNvPr>
          <p:cNvPicPr>
            <a:picLocks noChangeAspect="1"/>
          </p:cNvPicPr>
          <p:nvPr/>
        </p:nvPicPr>
        <p:blipFill>
          <a:blip r:embed="rId3"/>
          <a:stretch>
            <a:fillRect/>
          </a:stretch>
        </p:blipFill>
        <p:spPr>
          <a:xfrm>
            <a:off x="-17887" y="1466536"/>
            <a:ext cx="9144000" cy="3363635"/>
          </a:xfrm>
          <a:prstGeom prst="rect">
            <a:avLst/>
          </a:prstGeom>
        </p:spPr>
      </p:pic>
      <p:sp>
        <p:nvSpPr>
          <p:cNvPr id="426" name="Google Shape;426;p6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for Unseen Workloads</a:t>
            </a:r>
            <a:endParaRPr/>
          </a:p>
        </p:txBody>
      </p:sp>
      <p:sp>
        <p:nvSpPr>
          <p:cNvPr id="427" name="Google Shape;427;p65"/>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In H&amp;M (H&amp;L) configurations, Sibyl outperforms RNN-HSS and Archivist by 46.1% (54.6%) and 8.5% (44.1%) respectively</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pic>
        <p:nvPicPr>
          <p:cNvPr id="4" name="Google Shape;441;p67">
            <a:extLst>
              <a:ext uri="{FF2B5EF4-FFF2-40B4-BE49-F238E27FC236}">
                <a16:creationId xmlns:a16="http://schemas.microsoft.com/office/drawing/2014/main" id="{58EE8D30-1B72-4296-BDEB-12B1E3E936E1}"/>
              </a:ext>
            </a:extLst>
          </p:cNvPr>
          <p:cNvPicPr preferRelativeResize="0"/>
          <p:nvPr/>
        </p:nvPicPr>
        <p:blipFill>
          <a:blip r:embed="rId4">
            <a:alphaModFix/>
          </a:blip>
          <a:stretch>
            <a:fillRect/>
          </a:stretch>
        </p:blipFill>
        <p:spPr>
          <a:xfrm>
            <a:off x="224841" y="1411002"/>
            <a:ext cx="9144002" cy="4133349"/>
          </a:xfrm>
          <a:prstGeom prst="rect">
            <a:avLst/>
          </a:prstGeom>
          <a:noFill/>
          <a:ln>
            <a:noFill/>
          </a:ln>
        </p:spPr>
      </p:pic>
      <p:sp>
        <p:nvSpPr>
          <p:cNvPr id="5" name="Google Shape;442;p67">
            <a:extLst>
              <a:ext uri="{FF2B5EF4-FFF2-40B4-BE49-F238E27FC236}">
                <a16:creationId xmlns:a16="http://schemas.microsoft.com/office/drawing/2014/main" id="{87BBB55B-37E2-46D9-B2BB-60ACADE022D0}"/>
              </a:ext>
            </a:extLst>
          </p:cNvPr>
          <p:cNvSpPr/>
          <p:nvPr/>
        </p:nvSpPr>
        <p:spPr>
          <a:xfrm>
            <a:off x="0" y="3076202"/>
            <a:ext cx="9144000" cy="9444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Sibyl consistently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provides highest performance</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by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dynamically adapting</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its data-placement policy</a:t>
            </a:r>
            <a:endParaRPr kumimoji="0" sz="2600" b="0" i="0" u="none" strike="noStrike" kern="0" cap="none" spc="0" normalizeH="0" baseline="0" noProof="0" dirty="0">
              <a:ln>
                <a:noFill/>
              </a:ln>
              <a:solidFill>
                <a:srgbClr val="FFFFFF"/>
              </a:solidFill>
              <a:effectLst/>
              <a:uLnTx/>
              <a:uFillTx/>
              <a:latin typeface="Lato"/>
              <a:ea typeface="Lato"/>
              <a:cs typeface="Lato"/>
              <a:sym typeface="Lato"/>
            </a:endParaRPr>
          </a:p>
        </p:txBody>
      </p:sp>
    </p:spTree>
    <p:extLst>
      <p:ext uri="{BB962C8B-B14F-4D97-AF65-F5344CB8AC3E}">
        <p14:creationId xmlns:p14="http://schemas.microsoft.com/office/powerpoint/2010/main" val="462399052"/>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Overhead Analysis</a:t>
            </a:r>
            <a:endParaRPr/>
          </a:p>
        </p:txBody>
      </p:sp>
      <p:sp>
        <p:nvSpPr>
          <p:cNvPr id="448" name="Google Shape;448;p68"/>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a:lnSpc>
                <a:spcPct val="100000"/>
              </a:lnSpc>
            </a:pPr>
            <a:r>
              <a:rPr lang="en" b="1" dirty="0"/>
              <a:t>Performance Overhead</a:t>
            </a:r>
            <a:endParaRPr b="1" dirty="0"/>
          </a:p>
          <a:p>
            <a:pPr lvl="1">
              <a:lnSpc>
                <a:spcPct val="100000"/>
              </a:lnSpc>
              <a:spcBef>
                <a:spcPts val="0"/>
              </a:spcBef>
            </a:pPr>
            <a:r>
              <a:rPr lang="en" b="1" dirty="0">
                <a:solidFill>
                  <a:srgbClr val="000CFF"/>
                </a:solidFill>
              </a:rPr>
              <a:t>~10ns</a:t>
            </a:r>
            <a:r>
              <a:rPr lang="en" b="1" dirty="0"/>
              <a:t> </a:t>
            </a:r>
            <a:r>
              <a:rPr lang="en" dirty="0"/>
              <a:t>for every inference on the evaluated system; this is several orders of magnitude less than I/O latency of high-end SSD</a:t>
            </a:r>
            <a:endParaRPr dirty="0"/>
          </a:p>
          <a:p>
            <a:pPr>
              <a:lnSpc>
                <a:spcPct val="100000"/>
              </a:lnSpc>
              <a:spcBef>
                <a:spcPts val="0"/>
              </a:spcBef>
            </a:pPr>
            <a:r>
              <a:rPr lang="en" b="1" dirty="0"/>
              <a:t>Implementation Overhead</a:t>
            </a:r>
            <a:endParaRPr b="1" dirty="0"/>
          </a:p>
          <a:p>
            <a:pPr lvl="1">
              <a:lnSpc>
                <a:spcPct val="100000"/>
              </a:lnSpc>
              <a:spcBef>
                <a:spcPts val="0"/>
              </a:spcBef>
            </a:pPr>
            <a:r>
              <a:rPr lang="en" b="1" dirty="0">
                <a:solidFill>
                  <a:srgbClr val="000CFF"/>
                </a:solidFill>
              </a:rPr>
              <a:t>124.4 KiB</a:t>
            </a:r>
            <a:r>
              <a:rPr lang="en" dirty="0"/>
              <a:t> of implementation overhead </a:t>
            </a:r>
            <a:endParaRPr dirty="0"/>
          </a:p>
          <a:p>
            <a:pPr>
              <a:lnSpc>
                <a:spcPct val="100000"/>
              </a:lnSpc>
              <a:spcBef>
                <a:spcPts val="0"/>
              </a:spcBef>
            </a:pPr>
            <a:r>
              <a:rPr lang="en" b="1" dirty="0"/>
              <a:t>Metadata overhead</a:t>
            </a:r>
            <a:endParaRPr b="1" dirty="0"/>
          </a:p>
          <a:p>
            <a:pPr lvl="1">
              <a:lnSpc>
                <a:spcPct val="100000"/>
              </a:lnSpc>
              <a:spcBef>
                <a:spcPts val="0"/>
              </a:spcBef>
            </a:pPr>
            <a:r>
              <a:rPr lang="en" dirty="0"/>
              <a:t>0.1% of the total storage capacity when using a 4 KiB data placement granularity </a:t>
            </a:r>
            <a:endParaRPr dirty="0"/>
          </a:p>
          <a:p>
            <a:pPr lvl="1">
              <a:lnSpc>
                <a:spcPct val="100000"/>
              </a:lnSpc>
              <a:spcBef>
                <a:spcPts val="0"/>
              </a:spcBef>
            </a:pPr>
            <a:r>
              <a:rPr lang="en" b="1" dirty="0">
                <a:solidFill>
                  <a:srgbClr val="000CFF"/>
                </a:solidFill>
              </a:rPr>
              <a:t>40-bit </a:t>
            </a:r>
            <a:r>
              <a:rPr lang="en" dirty="0"/>
              <a:t>metadata overhead per data placement unit</a:t>
            </a:r>
            <a:endParaRPr dirty="0"/>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For More on Sybil</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324835994"/>
      </p:ext>
    </p:extLst>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77CD4A3-FD8F-FD4E-99EA-F5EDB1D89C51}"/>
              </a:ext>
            </a:extLst>
          </p:cNvPr>
          <p:cNvSpPr txBox="1"/>
          <p:nvPr/>
        </p:nvSpPr>
        <p:spPr>
          <a:xfrm>
            <a:off x="1669975" y="5055245"/>
            <a:ext cx="572785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We need to rethink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(of all controllers)</a:t>
            </a:r>
          </a:p>
        </p:txBody>
      </p:sp>
    </p:spTree>
    <p:extLst>
      <p:ext uri="{BB962C8B-B14F-4D97-AF65-F5344CB8AC3E}">
        <p14:creationId xmlns:p14="http://schemas.microsoft.com/office/powerpoint/2010/main" val="25122312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Data-Driven</a:t>
            </a:r>
          </a:p>
          <a:p>
            <a:pPr marL="0" indent="0" algn="ctr" eaLnBrk="1" hangingPunct="1">
              <a:buNone/>
            </a:pPr>
            <a:r>
              <a:rPr lang="en-US" sz="6000" dirty="0">
                <a:solidFill>
                  <a:srgbClr val="0432FF"/>
                </a:solidFill>
                <a:latin typeface="Tahoma" charset="0"/>
                <a:ea typeface="ＭＳ Ｐゴシック" charset="0"/>
                <a:cs typeface="ＭＳ Ｐゴシック" charset="0"/>
              </a:rPr>
              <a:t>(Self-Optimizing)</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381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600605852"/>
      </p:ext>
    </p:extLst>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Data-Aware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26259161"/>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4725144"/>
            <a:ext cx="6984776"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7942124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CE99-5A9A-3B4D-B9AE-CED1929518D6}"/>
              </a:ext>
            </a:extLst>
          </p:cNvPr>
          <p:cNvSpPr>
            <a:spLocks noGrp="1"/>
          </p:cNvSpPr>
          <p:nvPr>
            <p:ph type="title"/>
          </p:nvPr>
        </p:nvSpPr>
        <p:spPr/>
        <p:txBody>
          <a:bodyPr/>
          <a:lstStyle/>
          <a:p>
            <a:r>
              <a:rPr lang="en-US" dirty="0"/>
              <a:t>Data-Aware Architectures</a:t>
            </a:r>
          </a:p>
        </p:txBody>
      </p:sp>
      <p:sp>
        <p:nvSpPr>
          <p:cNvPr id="3" name="Content Placeholder 2">
            <a:extLst>
              <a:ext uri="{FF2B5EF4-FFF2-40B4-BE49-F238E27FC236}">
                <a16:creationId xmlns:a16="http://schemas.microsoft.com/office/drawing/2014/main" id="{2A999E97-8C3D-FC48-9E08-0D96B2348D48}"/>
              </a:ext>
            </a:extLst>
          </p:cNvPr>
          <p:cNvSpPr>
            <a:spLocks noGrp="1"/>
          </p:cNvSpPr>
          <p:nvPr>
            <p:ph idx="1"/>
          </p:nvPr>
        </p:nvSpPr>
        <p:spPr/>
        <p:txBody>
          <a:bodyPr/>
          <a:lstStyle/>
          <a:p>
            <a:r>
              <a:rPr lang="en-US" dirty="0"/>
              <a:t>A data-aware architecture </a:t>
            </a:r>
            <a:r>
              <a:rPr lang="en-US" dirty="0">
                <a:solidFill>
                  <a:srgbClr val="0000FF"/>
                </a:solidFill>
              </a:rPr>
              <a:t>understands what it can do with and to each piece of data</a:t>
            </a:r>
          </a:p>
          <a:p>
            <a:endParaRPr lang="en-US" dirty="0"/>
          </a:p>
          <a:p>
            <a:r>
              <a:rPr lang="en-US" dirty="0"/>
              <a:t>It makes use of different properties of data to improve performance, efficiency and other metrics</a:t>
            </a:r>
          </a:p>
          <a:p>
            <a:pPr lvl="1"/>
            <a:r>
              <a:rPr lang="en-US" dirty="0"/>
              <a:t>Compressibility</a:t>
            </a:r>
          </a:p>
          <a:p>
            <a:pPr lvl="1"/>
            <a:r>
              <a:rPr lang="en-US" dirty="0"/>
              <a:t>Approximability</a:t>
            </a:r>
          </a:p>
          <a:p>
            <a:pPr lvl="1"/>
            <a:r>
              <a:rPr lang="en-US" dirty="0"/>
              <a:t>Locality</a:t>
            </a:r>
          </a:p>
          <a:p>
            <a:pPr lvl="1"/>
            <a:r>
              <a:rPr lang="en-US" dirty="0"/>
              <a:t>Sparsity</a:t>
            </a:r>
          </a:p>
          <a:p>
            <a:pPr lvl="1"/>
            <a:r>
              <a:rPr lang="en-US" dirty="0"/>
              <a:t>Criticality for Computation X</a:t>
            </a:r>
          </a:p>
          <a:p>
            <a:pPr lvl="1"/>
            <a:r>
              <a:rPr lang="en-US" dirty="0"/>
              <a:t>Access Semantics</a:t>
            </a:r>
          </a:p>
          <a:p>
            <a:pPr lvl="1"/>
            <a:r>
              <a:rPr lang="en-US" dirty="0"/>
              <a:t>…</a:t>
            </a:r>
          </a:p>
          <a:p>
            <a:endParaRPr lang="en-US" dirty="0"/>
          </a:p>
          <a:p>
            <a:endParaRPr lang="en-US" dirty="0"/>
          </a:p>
        </p:txBody>
      </p:sp>
      <p:sp>
        <p:nvSpPr>
          <p:cNvPr id="4" name="Slide Number Placeholder 3">
            <a:extLst>
              <a:ext uri="{FF2B5EF4-FFF2-40B4-BE49-F238E27FC236}">
                <a16:creationId xmlns:a16="http://schemas.microsoft.com/office/drawing/2014/main" id="{188C744D-F38D-264E-AC4F-A7A830C2B66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832050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84E8-46D7-1745-BA18-D06529D28974}"/>
              </a:ext>
            </a:extLst>
          </p:cNvPr>
          <p:cNvSpPr>
            <a:spLocks noGrp="1"/>
          </p:cNvSpPr>
          <p:nvPr>
            <p:ph type="title"/>
          </p:nvPr>
        </p:nvSpPr>
        <p:spPr/>
        <p:txBody>
          <a:bodyPr/>
          <a:lstStyle/>
          <a:p>
            <a:r>
              <a:rPr lang="en-US" dirty="0"/>
              <a:t>One Problem: Limited Expressiveness</a:t>
            </a:r>
          </a:p>
        </p:txBody>
      </p:sp>
      <p:sp>
        <p:nvSpPr>
          <p:cNvPr id="3" name="Content Placeholder 2">
            <a:extLst>
              <a:ext uri="{FF2B5EF4-FFF2-40B4-BE49-F238E27FC236}">
                <a16:creationId xmlns:a16="http://schemas.microsoft.com/office/drawing/2014/main" id="{F313CB78-6E64-104A-B227-ECFB269415F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98A73B4-6E72-424A-8FAB-A5668B1645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2A1BD76-0C0A-1B44-A8C0-61EA9A13B35D}"/>
              </a:ext>
            </a:extLst>
          </p:cNvPr>
          <p:cNvPicPr>
            <a:picLocks noChangeAspect="1"/>
          </p:cNvPicPr>
          <p:nvPr/>
        </p:nvPicPr>
        <p:blipFill>
          <a:blip r:embed="rId2"/>
          <a:stretch>
            <a:fillRect/>
          </a:stretch>
        </p:blipFill>
        <p:spPr>
          <a:xfrm>
            <a:off x="50800" y="1114896"/>
            <a:ext cx="9042400" cy="4978400"/>
          </a:xfrm>
          <a:prstGeom prst="rect">
            <a:avLst/>
          </a:prstGeom>
        </p:spPr>
      </p:pic>
    </p:spTree>
    <p:extLst>
      <p:ext uri="{BB962C8B-B14F-4D97-AF65-F5344CB8AC3E}">
        <p14:creationId xmlns:p14="http://schemas.microsoft.com/office/powerpoint/2010/main" val="2757160528"/>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CB68-5CE5-1D4D-AAE5-65AE904DEBFF}"/>
              </a:ext>
            </a:extLst>
          </p:cNvPr>
          <p:cNvSpPr>
            <a:spLocks noGrp="1"/>
          </p:cNvSpPr>
          <p:nvPr>
            <p:ph type="title"/>
          </p:nvPr>
        </p:nvSpPr>
        <p:spPr/>
        <p:txBody>
          <a:bodyPr/>
          <a:lstStyle/>
          <a:p>
            <a:r>
              <a:rPr lang="en-US" dirty="0"/>
              <a:t>A Solution: More Expressive Interfaces</a:t>
            </a:r>
          </a:p>
        </p:txBody>
      </p:sp>
      <p:sp>
        <p:nvSpPr>
          <p:cNvPr id="3" name="Content Placeholder 2">
            <a:extLst>
              <a:ext uri="{FF2B5EF4-FFF2-40B4-BE49-F238E27FC236}">
                <a16:creationId xmlns:a16="http://schemas.microsoft.com/office/drawing/2014/main" id="{F5DB3EEF-AAAD-9847-820E-EB0F1C17AC9A}"/>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68108765-1E1B-D049-A72B-B6772BD3CE3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EB3FB78E-168C-4E4F-B6BE-1657460704D9}"/>
              </a:ext>
            </a:extLst>
          </p:cNvPr>
          <p:cNvPicPr>
            <a:picLocks noChangeAspect="1"/>
          </p:cNvPicPr>
          <p:nvPr/>
        </p:nvPicPr>
        <p:blipFill>
          <a:blip r:embed="rId2"/>
          <a:stretch>
            <a:fillRect/>
          </a:stretch>
        </p:blipFill>
        <p:spPr>
          <a:xfrm>
            <a:off x="25400" y="1196752"/>
            <a:ext cx="9093200" cy="5041900"/>
          </a:xfrm>
          <a:prstGeom prst="rect">
            <a:avLst/>
          </a:prstGeom>
        </p:spPr>
      </p:pic>
    </p:spTree>
    <p:extLst>
      <p:ext uri="{BB962C8B-B14F-4D97-AF65-F5344CB8AC3E}">
        <p14:creationId xmlns:p14="http://schemas.microsoft.com/office/powerpoint/2010/main" val="155931442"/>
      </p:ext>
    </p:extLst>
  </p:cSld>
  <p:clrMapOvr>
    <a:masterClrMapping/>
  </p:clrMapOvr>
  <p:transition/>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3542587766"/>
      </p:ext>
    </p:extLst>
  </p:cSld>
  <p:clrMapOvr>
    <a:masterClrMapping/>
  </p:clrMapOvr>
  <p:transition/>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3991B8-7F35-49FA-9981-29BAA9F9D4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728" y="2105028"/>
            <a:ext cx="1237367" cy="1237367"/>
          </a:xfrm>
          <a:prstGeom prst="rect">
            <a:avLst/>
          </a:prstGeom>
        </p:spPr>
      </p:pic>
      <p:pic>
        <p:nvPicPr>
          <p:cNvPr id="6" name="Picture 5">
            <a:extLst>
              <a:ext uri="{FF2B5EF4-FFF2-40B4-BE49-F238E27FC236}">
                <a16:creationId xmlns:a16="http://schemas.microsoft.com/office/drawing/2014/main" id="{B4993BC9-5D4B-4293-97A7-507709EF1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07" y="2106504"/>
            <a:ext cx="1128113" cy="1128113"/>
          </a:xfrm>
          <a:prstGeom prst="rect">
            <a:avLst/>
          </a:prstGeom>
        </p:spPr>
      </p:pic>
      <p:sp>
        <p:nvSpPr>
          <p:cNvPr id="5" name="TextBox 4">
            <a:extLst>
              <a:ext uri="{FF2B5EF4-FFF2-40B4-BE49-F238E27FC236}">
                <a16:creationId xmlns:a16="http://schemas.microsoft.com/office/drawing/2014/main" id="{B0A2F924-D4FF-4583-9854-973945A4B695}"/>
              </a:ext>
            </a:extLst>
          </p:cNvPr>
          <p:cNvSpPr txBox="1"/>
          <p:nvPr/>
        </p:nvSpPr>
        <p:spPr>
          <a:xfrm flipH="1">
            <a:off x="494811" y="3272846"/>
            <a:ext cx="2638861"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p:txBody>
      </p:sp>
      <p:pic>
        <p:nvPicPr>
          <p:cNvPr id="18" name="Picture 17">
            <a:extLst>
              <a:ext uri="{FF2B5EF4-FFF2-40B4-BE49-F238E27FC236}">
                <a16:creationId xmlns:a16="http://schemas.microsoft.com/office/drawing/2014/main" id="{01AE6EB5-79BF-4D70-914C-C84B3DCB875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5872" y="2192903"/>
            <a:ext cx="1879548" cy="1167299"/>
          </a:xfrm>
          <a:prstGeom prst="rect">
            <a:avLst/>
          </a:prstGeom>
        </p:spPr>
      </p:pic>
      <p:sp>
        <p:nvSpPr>
          <p:cNvPr id="20" name="TextBox 19">
            <a:extLst>
              <a:ext uri="{FF2B5EF4-FFF2-40B4-BE49-F238E27FC236}">
                <a16:creationId xmlns:a16="http://schemas.microsoft.com/office/drawing/2014/main" id="{0787DFDD-470B-4059-8EEC-86837AF6B966}"/>
              </a:ext>
            </a:extLst>
          </p:cNvPr>
          <p:cNvSpPr txBox="1"/>
          <p:nvPr/>
        </p:nvSpPr>
        <p:spPr>
          <a:xfrm flipH="1">
            <a:off x="3279616" y="3262833"/>
            <a:ext cx="2509582"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Patterns</a:t>
            </a:r>
          </a:p>
        </p:txBody>
      </p:sp>
      <p:sp>
        <p:nvSpPr>
          <p:cNvPr id="21" name="Rectangle: Rounded Corners 20">
            <a:extLst>
              <a:ext uri="{FF2B5EF4-FFF2-40B4-BE49-F238E27FC236}">
                <a16:creationId xmlns:a16="http://schemas.microsoft.com/office/drawing/2014/main" id="{D61563F4-CD91-4629-8FDF-B7195EF30523}"/>
              </a:ext>
            </a:extLst>
          </p:cNvPr>
          <p:cNvSpPr/>
          <p:nvPr/>
        </p:nvSpPr>
        <p:spPr>
          <a:xfrm>
            <a:off x="6237768" y="2337277"/>
            <a:ext cx="142118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Integer</a:t>
            </a:r>
          </a:p>
        </p:txBody>
      </p:sp>
      <p:sp>
        <p:nvSpPr>
          <p:cNvPr id="22" name="Rectangle: Rounded Corners 21">
            <a:extLst>
              <a:ext uri="{FF2B5EF4-FFF2-40B4-BE49-F238E27FC236}">
                <a16:creationId xmlns:a16="http://schemas.microsoft.com/office/drawing/2014/main" id="{CB2AB60C-8BA2-4B9C-A08D-CD4BEEC88CAC}"/>
              </a:ext>
            </a:extLst>
          </p:cNvPr>
          <p:cNvSpPr/>
          <p:nvPr/>
        </p:nvSpPr>
        <p:spPr>
          <a:xfrm>
            <a:off x="7784132" y="2333679"/>
            <a:ext cx="103667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Float</a:t>
            </a:r>
          </a:p>
        </p:txBody>
      </p:sp>
      <p:sp>
        <p:nvSpPr>
          <p:cNvPr id="23" name="Rectangle: Rounded Corners 22">
            <a:extLst>
              <a:ext uri="{FF2B5EF4-FFF2-40B4-BE49-F238E27FC236}">
                <a16:creationId xmlns:a16="http://schemas.microsoft.com/office/drawing/2014/main" id="{07303329-9C49-48CB-A100-26045C765F97}"/>
              </a:ext>
            </a:extLst>
          </p:cNvPr>
          <p:cNvSpPr/>
          <p:nvPr/>
        </p:nvSpPr>
        <p:spPr>
          <a:xfrm>
            <a:off x="8133873" y="2931327"/>
            <a:ext cx="878751"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Char</a:t>
            </a:r>
          </a:p>
        </p:txBody>
      </p:sp>
      <p:sp>
        <p:nvSpPr>
          <p:cNvPr id="24" name="TextBox 23">
            <a:extLst>
              <a:ext uri="{FF2B5EF4-FFF2-40B4-BE49-F238E27FC236}">
                <a16:creationId xmlns:a16="http://schemas.microsoft.com/office/drawing/2014/main" id="{EDA2F559-0016-4202-BD6C-AD7935DB6E63}"/>
              </a:ext>
            </a:extLst>
          </p:cNvPr>
          <p:cNvSpPr txBox="1"/>
          <p:nvPr/>
        </p:nvSpPr>
        <p:spPr>
          <a:xfrm flipH="1">
            <a:off x="6251849" y="2869483"/>
            <a:ext cx="1964068" cy="80021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Type/Layout</a:t>
            </a:r>
          </a:p>
        </p:txBody>
      </p:sp>
      <p:sp>
        <p:nvSpPr>
          <p:cNvPr id="35" name="Title 34"/>
          <p:cNvSpPr>
            <a:spLocks noGrp="1"/>
          </p:cNvSpPr>
          <p:nvPr>
            <p:ph type="title"/>
          </p:nvPr>
        </p:nvSpPr>
        <p:spPr>
          <a:xfrm>
            <a:off x="628649" y="365126"/>
            <a:ext cx="8440247" cy="955675"/>
          </a:xfrm>
        </p:spPr>
        <p:txBody>
          <a:bodyPr>
            <a:normAutofit fontScale="90000"/>
          </a:bodyPr>
          <a:lstStyle/>
          <a:p>
            <a:r>
              <a:rPr lang="en-US" dirty="0"/>
              <a:t>SW provides key program information to HW</a:t>
            </a:r>
          </a:p>
        </p:txBody>
      </p:sp>
      <p:cxnSp>
        <p:nvCxnSpPr>
          <p:cNvPr id="10" name="Straight Connector 9">
            <a:extLst>
              <a:ext uri="{FF2B5EF4-FFF2-40B4-BE49-F238E27FC236}">
                <a16:creationId xmlns:a16="http://schemas.microsoft.com/office/drawing/2014/main" id="{3B71DAEE-2F87-435F-81CD-5D4295A0126F}"/>
              </a:ext>
            </a:extLst>
          </p:cNvPr>
          <p:cNvCxnSpPr>
            <a:cxnSpLocks/>
          </p:cNvCxnSpPr>
          <p:nvPr/>
        </p:nvCxnSpPr>
        <p:spPr>
          <a:xfrm flipV="1">
            <a:off x="265923" y="4683397"/>
            <a:ext cx="8649478" cy="873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2A4EB21E-D3D1-4869-97DE-F215B5B33D61}"/>
              </a:ext>
            </a:extLst>
          </p:cNvPr>
          <p:cNvSpPr txBox="1"/>
          <p:nvPr/>
        </p:nvSpPr>
        <p:spPr>
          <a:xfrm flipH="1">
            <a:off x="-45868" y="4683397"/>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Hardware</a:t>
            </a:r>
          </a:p>
        </p:txBody>
      </p:sp>
      <p:sp>
        <p:nvSpPr>
          <p:cNvPr id="37" name="TextBox 36">
            <a:extLst>
              <a:ext uri="{FF2B5EF4-FFF2-40B4-BE49-F238E27FC236}">
                <a16:creationId xmlns:a16="http://schemas.microsoft.com/office/drawing/2014/main" id="{82E67385-FE4B-4070-9C61-70B8E17EBA00}"/>
              </a:ext>
            </a:extLst>
          </p:cNvPr>
          <p:cNvSpPr txBox="1"/>
          <p:nvPr/>
        </p:nvSpPr>
        <p:spPr>
          <a:xfrm flipH="1">
            <a:off x="-97153" y="4045588"/>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Software</a:t>
            </a:r>
          </a:p>
        </p:txBody>
      </p:sp>
      <p:sp>
        <p:nvSpPr>
          <p:cNvPr id="40" name="Arrow: Down 39">
            <a:extLst>
              <a:ext uri="{FF2B5EF4-FFF2-40B4-BE49-F238E27FC236}">
                <a16:creationId xmlns:a16="http://schemas.microsoft.com/office/drawing/2014/main" id="{2C99635E-5D71-411C-BAD9-1845C4F15533}"/>
              </a:ext>
            </a:extLst>
          </p:cNvPr>
          <p:cNvSpPr/>
          <p:nvPr/>
        </p:nvSpPr>
        <p:spPr>
          <a:xfrm rot="19472651">
            <a:off x="2592758" y="3786904"/>
            <a:ext cx="844414" cy="1299664"/>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Arrow: Down 42">
            <a:extLst>
              <a:ext uri="{FF2B5EF4-FFF2-40B4-BE49-F238E27FC236}">
                <a16:creationId xmlns:a16="http://schemas.microsoft.com/office/drawing/2014/main" id="{3ECF43C9-97D8-4982-868C-0F03361FFE37}"/>
              </a:ext>
            </a:extLst>
          </p:cNvPr>
          <p:cNvSpPr/>
          <p:nvPr/>
        </p:nvSpPr>
        <p:spPr>
          <a:xfrm>
            <a:off x="4668745" y="3828874"/>
            <a:ext cx="844414" cy="1087161"/>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Arrow: Down 43">
            <a:extLst>
              <a:ext uri="{FF2B5EF4-FFF2-40B4-BE49-F238E27FC236}">
                <a16:creationId xmlns:a16="http://schemas.microsoft.com/office/drawing/2014/main" id="{B7190F64-A422-42CC-B544-CB47EAE6FC93}"/>
              </a:ext>
            </a:extLst>
          </p:cNvPr>
          <p:cNvSpPr/>
          <p:nvPr/>
        </p:nvSpPr>
        <p:spPr>
          <a:xfrm rot="2564361">
            <a:off x="7182070" y="3732216"/>
            <a:ext cx="844414" cy="1374758"/>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Rounded Corners 41">
            <a:extLst>
              <a:ext uri="{FF2B5EF4-FFF2-40B4-BE49-F238E27FC236}">
                <a16:creationId xmlns:a16="http://schemas.microsoft.com/office/drawing/2014/main" id="{AE2827BF-1B17-4339-9CD3-BDAE8AD4D3E5}"/>
              </a:ext>
            </a:extLst>
          </p:cNvPr>
          <p:cNvSpPr/>
          <p:nvPr/>
        </p:nvSpPr>
        <p:spPr>
          <a:xfrm>
            <a:off x="3995936" y="5155647"/>
            <a:ext cx="2130061" cy="692774"/>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Prefetcher</a:t>
            </a:r>
          </a:p>
        </p:txBody>
      </p:sp>
      <p:sp>
        <p:nvSpPr>
          <p:cNvPr id="45" name="Rectangle: Rounded Corners 44">
            <a:extLst>
              <a:ext uri="{FF2B5EF4-FFF2-40B4-BE49-F238E27FC236}">
                <a16:creationId xmlns:a16="http://schemas.microsoft.com/office/drawing/2014/main" id="{5781B6E8-05D5-4ACA-8442-AE049D461113}"/>
              </a:ext>
            </a:extLst>
          </p:cNvPr>
          <p:cNvSpPr/>
          <p:nvPr/>
        </p:nvSpPr>
        <p:spPr>
          <a:xfrm>
            <a:off x="323198" y="2125267"/>
            <a:ext cx="5698277"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Rounded Corners 48">
            <a:extLst>
              <a:ext uri="{FF2B5EF4-FFF2-40B4-BE49-F238E27FC236}">
                <a16:creationId xmlns:a16="http://schemas.microsoft.com/office/drawing/2014/main" id="{18CC260B-AFFA-4223-A40E-2E8F90AAC016}"/>
              </a:ext>
            </a:extLst>
          </p:cNvPr>
          <p:cNvSpPr/>
          <p:nvPr/>
        </p:nvSpPr>
        <p:spPr>
          <a:xfrm>
            <a:off x="6219760" y="5120710"/>
            <a:ext cx="2849136" cy="801663"/>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Compression</a:t>
            </a:r>
          </a:p>
        </p:txBody>
      </p:sp>
      <p:sp>
        <p:nvSpPr>
          <p:cNvPr id="50" name="Rectangle: Rounded Corners 49">
            <a:extLst>
              <a:ext uri="{FF2B5EF4-FFF2-40B4-BE49-F238E27FC236}">
                <a16:creationId xmlns:a16="http://schemas.microsoft.com/office/drawing/2014/main" id="{7F4B9DF8-AF1F-4C7D-AFD8-7448B9A114C5}"/>
              </a:ext>
            </a:extLst>
          </p:cNvPr>
          <p:cNvSpPr/>
          <p:nvPr/>
        </p:nvSpPr>
        <p:spPr>
          <a:xfrm>
            <a:off x="6112584" y="2138890"/>
            <a:ext cx="2956313"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Rounded Corners 50">
            <a:extLst>
              <a:ext uri="{FF2B5EF4-FFF2-40B4-BE49-F238E27FC236}">
                <a16:creationId xmlns:a16="http://schemas.microsoft.com/office/drawing/2014/main" id="{ED35D88E-99D6-4529-83EC-E7624E517F56}"/>
              </a:ext>
            </a:extLst>
          </p:cNvPr>
          <p:cNvSpPr/>
          <p:nvPr/>
        </p:nvSpPr>
        <p:spPr>
          <a:xfrm>
            <a:off x="1512904" y="5210976"/>
            <a:ext cx="2362074" cy="1094678"/>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Placement</a:t>
            </a:r>
          </a:p>
        </p:txBody>
      </p:sp>
    </p:spTree>
    <p:custDataLst>
      <p:tags r:id="rId1"/>
    </p:custDataLst>
    <p:extLst>
      <p:ext uri="{BB962C8B-B14F-4D97-AF65-F5344CB8AC3E}">
        <p14:creationId xmlns:p14="http://schemas.microsoft.com/office/powerpoint/2010/main" val="175822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45"/>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P spid="21" grpId="0" animBg="1"/>
      <p:bldP spid="22" grpId="0" animBg="1"/>
      <p:bldP spid="23" grpId="0" animBg="1"/>
      <p:bldP spid="24" grpId="0"/>
      <p:bldP spid="40" grpId="0" animBg="1"/>
      <p:bldP spid="43" grpId="0" animBg="1"/>
      <p:bldP spid="44" grpId="0" animBg="1"/>
      <p:bldP spid="42" grpId="0" animBg="1"/>
      <p:bldP spid="45" grpId="0" animBg="1"/>
      <p:bldP spid="45" grpId="1" animBg="1"/>
      <p:bldP spid="49" grpId="0" animBg="1"/>
      <p:bldP spid="50" grpId="0" animBg="1"/>
      <p:bldP spid="51" grpId="0" animBg="1"/>
    </p:bldLst>
  </p:timing>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D972-B5BE-4A0C-8424-0310661C5073}"/>
              </a:ext>
            </a:extLst>
          </p:cNvPr>
          <p:cNvSpPr>
            <a:spLocks noGrp="1"/>
          </p:cNvSpPr>
          <p:nvPr>
            <p:ph type="title"/>
          </p:nvPr>
        </p:nvSpPr>
        <p:spPr>
          <a:xfrm>
            <a:off x="449138" y="365126"/>
            <a:ext cx="8515350" cy="955675"/>
          </a:xfrm>
        </p:spPr>
        <p:txBody>
          <a:bodyPr>
            <a:normAutofit fontScale="90000"/>
          </a:bodyPr>
          <a:lstStyle/>
          <a:p>
            <a:r>
              <a:rPr lang="en-US" dirty="0"/>
              <a:t>Broader goal: Enable many cross-layer optimizations</a:t>
            </a:r>
          </a:p>
        </p:txBody>
      </p:sp>
      <p:sp>
        <p:nvSpPr>
          <p:cNvPr id="14" name="Content Placeholder 2">
            <a:extLst>
              <a:ext uri="{FF2B5EF4-FFF2-40B4-BE49-F238E27FC236}">
                <a16:creationId xmlns:a16="http://schemas.microsoft.com/office/drawing/2014/main" id="{82F06B10-C072-410E-B4C6-F602076608B0}"/>
              </a:ext>
            </a:extLst>
          </p:cNvPr>
          <p:cNvSpPr txBox="1">
            <a:spLocks/>
          </p:cNvSpPr>
          <p:nvPr/>
        </p:nvSpPr>
        <p:spPr>
          <a:xfrm>
            <a:off x="3165373" y="1966058"/>
            <a:ext cx="3292577" cy="3932299"/>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4275"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 in DRAM</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Compression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Approximation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DRAM 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NVM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NUCA/NUMA 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15" name="Content Placeholder 2">
            <a:extLst>
              <a:ext uri="{FF2B5EF4-FFF2-40B4-BE49-F238E27FC236}">
                <a16:creationId xmlns:a16="http://schemas.microsoft.com/office/drawing/2014/main" id="{0A4DCB55-87DF-43C3-86A5-28025ED3192E}"/>
              </a:ext>
            </a:extLst>
          </p:cNvPr>
          <p:cNvSpPr txBox="1">
            <a:spLocks/>
          </p:cNvSpPr>
          <p:nvPr/>
        </p:nvSpPr>
        <p:spPr>
          <a:xfrm>
            <a:off x="395536" y="1966059"/>
            <a:ext cx="3292577" cy="18947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3000"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Express: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semantics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Working set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Reuse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frequency</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6" name="Content Placeholder 2">
            <a:extLst>
              <a:ext uri="{FF2B5EF4-FFF2-40B4-BE49-F238E27FC236}">
                <a16:creationId xmlns:a16="http://schemas.microsoft.com/office/drawing/2014/main" id="{82A2138D-4F9F-4C0D-9ABE-0897AE0F9410}"/>
              </a:ext>
            </a:extLst>
          </p:cNvPr>
          <p:cNvSpPr txBox="1">
            <a:spLocks/>
          </p:cNvSpPr>
          <p:nvPr/>
        </p:nvSpPr>
        <p:spPr>
          <a:xfrm>
            <a:off x="6363218" y="1966058"/>
            <a:ext cx="2673278" cy="354024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Benefits: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More efficient HW:</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Performance</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Reduced SW burden:</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Programmability</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Portability</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514350" marR="0" lvl="1" indent="-171450" algn="l" defTabSz="685800" rtl="0" eaLnBrk="1" fontAlgn="auto" latinLnBrk="0" hangingPunct="1">
              <a:lnSpc>
                <a:spcPct val="90000"/>
              </a:lnSpc>
              <a:spcBef>
                <a:spcPts val="750"/>
              </a:spcBef>
              <a:spcAft>
                <a:spcPts val="0"/>
              </a:spcAft>
              <a:buClr>
                <a:srgbClr val="008000"/>
              </a:buClr>
              <a:buSzTx/>
              <a:buFont typeface="Myriad Pro Cond" panose="020B0506030403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Tree>
    <p:custDataLst>
      <p:tags r:id="rId1"/>
    </p:custDataLst>
    <p:extLst>
      <p:ext uri="{BB962C8B-B14F-4D97-AF65-F5344CB8AC3E}">
        <p14:creationId xmlns:p14="http://schemas.microsoft.com/office/powerpoint/2010/main" val="224965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wd">
                                    <p:tmAbs val="100"/>
                                  </p:iterate>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iterate type="wd">
                                    <p:tmAbs val="100"/>
                                  </p:iterate>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iterate type="wd">
                                    <p:tmAbs val="100"/>
                                  </p:iterate>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iterate type="wd">
                                    <p:tmAbs val="100"/>
                                  </p:iterate>
                                  <p:childTnLst>
                                    <p:set>
                                      <p:cBhvr>
                                        <p:cTn id="12" dur="1" fill="hold">
                                          <p:stCondLst>
                                            <p:cond delay="0"/>
                                          </p:stCondLst>
                                        </p:cTn>
                                        <p:tgtEl>
                                          <p:spTgt spid="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iterate type="wd">
                                    <p:tmAbs val="100"/>
                                  </p:iterate>
                                  <p:childTnLst>
                                    <p:set>
                                      <p:cBhvr>
                                        <p:cTn id="14" dur="1" fill="hold">
                                          <p:stCondLst>
                                            <p:cond delay="0"/>
                                          </p:stCondLst>
                                        </p:cTn>
                                        <p:tgtEl>
                                          <p:spTgt spid="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iterate type="wd">
                                    <p:tmAbs val="100"/>
                                  </p:iterate>
                                  <p:childTnLst>
                                    <p:set>
                                      <p:cBhvr>
                                        <p:cTn id="16" dur="1" fill="hold">
                                          <p:stCondLst>
                                            <p:cond delay="0"/>
                                          </p:stCondLst>
                                        </p:cTn>
                                        <p:tgtEl>
                                          <p:spTgt spid="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iterate type="wd">
                                    <p:tmAbs val="100"/>
                                  </p:iterate>
                                  <p:childTnLst>
                                    <p:set>
                                      <p:cBhvr>
                                        <p:cTn id="18" dur="1" fill="hold">
                                          <p:stCondLst>
                                            <p:cond delay="0"/>
                                          </p:stCondLst>
                                        </p:cTn>
                                        <p:tgtEl>
                                          <p:spTgt spid="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iterate type="wd">
                                    <p:tmAbs val="100"/>
                                  </p:iterate>
                                  <p:childTnLst>
                                    <p:set>
                                      <p:cBhvr>
                                        <p:cTn id="20"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iterate type="wd">
                                    <p:tmAbs val="100"/>
                                  </p:iterate>
                                  <p:childTnLst>
                                    <p:set>
                                      <p:cBhvr>
                                        <p:cTn id="24" dur="1" fill="hold">
                                          <p:stCondLst>
                                            <p:cond delay="0"/>
                                          </p:stCondLst>
                                        </p:cTn>
                                        <p:tgtEl>
                                          <p:spTgt spid="1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iterate type="wd">
                                    <p:tmAbs val="100"/>
                                  </p:iterate>
                                  <p:childTnLst>
                                    <p:set>
                                      <p:cBhvr>
                                        <p:cTn id="26" dur="1" fill="hold">
                                          <p:stCondLst>
                                            <p:cond delay="0"/>
                                          </p:stCondLst>
                                        </p:cTn>
                                        <p:tgtEl>
                                          <p:spTgt spid="1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iterate type="wd">
                                    <p:tmAbs val="100"/>
                                  </p:iterate>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iterate type="wd">
                                    <p:tmAbs val="100"/>
                                  </p:iterate>
                                  <p:childTnLst>
                                    <p:set>
                                      <p:cBhvr>
                                        <p:cTn id="30" dur="1" fill="hold">
                                          <p:stCondLst>
                                            <p:cond delay="0"/>
                                          </p:stCondLst>
                                        </p:cTn>
                                        <p:tgtEl>
                                          <p:spTgt spid="1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iterate type="wd">
                                    <p:tmAbs val="100"/>
                                  </p:iterate>
                                  <p:childTnLst>
                                    <p:set>
                                      <p:cBhvr>
                                        <p:cTn id="32" dur="1" fill="hold">
                                          <p:stCondLst>
                                            <p:cond delay="0"/>
                                          </p:stCondLst>
                                        </p:cTn>
                                        <p:tgtEl>
                                          <p:spTgt spid="1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iterate type="wd">
                                    <p:tmAbs val="100"/>
                                  </p:iterate>
                                  <p:childTnLst>
                                    <p:set>
                                      <p:cBhvr>
                                        <p:cTn id="34" dur="1" fill="hold">
                                          <p:stCondLst>
                                            <p:cond delay="0"/>
                                          </p:stCondLst>
                                        </p:cTn>
                                        <p:tgtEl>
                                          <p:spTgt spid="1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iterate type="wd">
                                    <p:tmAbs val="100"/>
                                  </p:iterate>
                                  <p:childTnLst>
                                    <p:set>
                                      <p:cBhvr>
                                        <p:cTn id="36" dur="1" fill="hold">
                                          <p:stCondLst>
                                            <p:cond delay="0"/>
                                          </p:stCondLst>
                                        </p:cTn>
                                        <p:tgtEl>
                                          <p:spTgt spid="1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iterate type="wd">
                                    <p:tmAbs val="100"/>
                                  </p:iterate>
                                  <p:childTnLst>
                                    <p:set>
                                      <p:cBhvr>
                                        <p:cTn id="38" dur="1" fill="hold">
                                          <p:stCondLst>
                                            <p:cond delay="0"/>
                                          </p:stCondLst>
                                        </p:cTn>
                                        <p:tgtEl>
                                          <p:spTgt spid="14">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iterate type="wd">
                                    <p:tmAbs val="100"/>
                                  </p:iterate>
                                  <p:childTnLst>
                                    <p:set>
                                      <p:cBhvr>
                                        <p:cTn id="40"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iterate type="wd">
                                    <p:tmAbs val="100"/>
                                  </p:iterate>
                                  <p:childTnLst>
                                    <p:set>
                                      <p:cBhvr>
                                        <p:cTn id="4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iterate type="wd">
                                    <p:tmAbs val="100"/>
                                  </p:iterate>
                                  <p:childTnLst>
                                    <p:set>
                                      <p:cBhvr>
                                        <p:cTn id="4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iterate type="wd">
                                    <p:tmAbs val="100"/>
                                  </p:iterate>
                                  <p:childTnLst>
                                    <p:set>
                                      <p:cBhvr>
                                        <p:cTn id="5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iterate type="wd">
                                    <p:tmAbs val="100"/>
                                  </p:iterate>
                                  <p:childTnLst>
                                    <p:set>
                                      <p:cBhvr>
                                        <p:cTn id="5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iterate type="wd">
                                    <p:tmAbs val="100"/>
                                  </p:iterate>
                                  <p:childTnLst>
                                    <p:set>
                                      <p:cBhvr>
                                        <p:cTn id="6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iterate type="wd">
                                    <p:tmAbs val="100"/>
                                  </p:iterate>
                                  <p:childTnLst>
                                    <p:set>
                                      <p:cBhvr>
                                        <p:cTn id="6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A59-8247-407A-9C4B-CD69EE16BAAD}"/>
              </a:ext>
            </a:extLst>
          </p:cNvPr>
          <p:cNvSpPr>
            <a:spLocks noGrp="1"/>
          </p:cNvSpPr>
          <p:nvPr>
            <p:ph type="title"/>
          </p:nvPr>
        </p:nvSpPr>
        <p:spPr>
          <a:xfrm>
            <a:off x="628650" y="365126"/>
            <a:ext cx="8335838" cy="955675"/>
          </a:xfrm>
        </p:spPr>
        <p:txBody>
          <a:bodyPr>
            <a:normAutofit fontScale="90000"/>
          </a:bodyPr>
          <a:lstStyle/>
          <a:p>
            <a:r>
              <a:rPr lang="en-US" dirty="0"/>
              <a:t>Our approach: Rich cross-layer abstractions</a:t>
            </a:r>
          </a:p>
        </p:txBody>
      </p:sp>
      <p:sp>
        <p:nvSpPr>
          <p:cNvPr id="5" name="Rectangle: Rounded Corners 4">
            <a:extLst>
              <a:ext uri="{FF2B5EF4-FFF2-40B4-BE49-F238E27FC236}">
                <a16:creationId xmlns:a16="http://schemas.microsoft.com/office/drawing/2014/main" id="{0AC2723D-D586-4C6E-A9D2-EF15BEB31BDF}"/>
              </a:ext>
            </a:extLst>
          </p:cNvPr>
          <p:cNvSpPr/>
          <p:nvPr/>
        </p:nvSpPr>
        <p:spPr>
          <a:xfrm>
            <a:off x="5445054" y="3093453"/>
            <a:ext cx="2049258" cy="7848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Cross-layer Abstraction + Interfaces</a:t>
            </a:r>
          </a:p>
        </p:txBody>
      </p:sp>
      <p:sp>
        <p:nvSpPr>
          <p:cNvPr id="3" name="Content Placeholder 2">
            <a:extLst>
              <a:ext uri="{FF2B5EF4-FFF2-40B4-BE49-F238E27FC236}">
                <a16:creationId xmlns:a16="http://schemas.microsoft.com/office/drawing/2014/main" id="{D8DE5F4F-9DD7-4A27-B3E1-CE2BF73AC64C}"/>
              </a:ext>
            </a:extLst>
          </p:cNvPr>
          <p:cNvSpPr>
            <a:spLocks noGrp="1"/>
          </p:cNvSpPr>
          <p:nvPr>
            <p:ph idx="1"/>
          </p:nvPr>
        </p:nvSpPr>
        <p:spPr>
          <a:xfrm>
            <a:off x="508001" y="2368722"/>
            <a:ext cx="5032929" cy="3314015"/>
          </a:xfrm>
        </p:spPr>
        <p:txBody>
          <a:bodyPr>
            <a:normAutofit/>
          </a:bodyPr>
          <a:lstStyle/>
          <a:p>
            <a:pPr marL="385763" indent="-385763">
              <a:spcBef>
                <a:spcPts val="0"/>
              </a:spcBef>
              <a:buSzPct val="100000"/>
              <a:buFont typeface="+mj-lt"/>
              <a:buAutoNum type="arabicPeriod"/>
            </a:pPr>
            <a:r>
              <a:rPr lang="en-US" dirty="0">
                <a:solidFill>
                  <a:srgbClr val="0000FF"/>
                </a:solidFill>
              </a:rPr>
              <a:t>Generality:  Enable a wide range of cross-layer approaches</a:t>
            </a:r>
          </a:p>
          <a:p>
            <a:pPr marL="728663" lvl="1" indent="-385763">
              <a:spcBef>
                <a:spcPts val="0"/>
              </a:spcBef>
              <a:buSzPct val="100000"/>
              <a:buFont typeface="+mj-lt"/>
              <a:buAutoNum type="arabicPeriod"/>
            </a:pPr>
            <a:endParaRPr lang="en-US" sz="2100" dirty="0">
              <a:solidFill>
                <a:srgbClr val="0000FF"/>
              </a:solidFill>
            </a:endParaRPr>
          </a:p>
          <a:p>
            <a:pPr marL="385763" indent="-385763">
              <a:spcBef>
                <a:spcPts val="0"/>
              </a:spcBef>
              <a:buSzPct val="100000"/>
              <a:buFont typeface="+mj-lt"/>
              <a:buAutoNum type="arabicPeriod"/>
            </a:pPr>
            <a:r>
              <a:rPr lang="en-US" dirty="0">
                <a:solidFill>
                  <a:srgbClr val="0000FF"/>
                </a:solidFill>
              </a:rPr>
              <a:t>Minimize programmer effort</a:t>
            </a:r>
          </a:p>
          <a:p>
            <a:pPr marL="385763" indent="-385763">
              <a:spcBef>
                <a:spcPts val="0"/>
              </a:spcBef>
              <a:buSzPct val="100000"/>
              <a:buFont typeface="+mj-lt"/>
              <a:buAutoNum type="arabicPeriod"/>
            </a:pPr>
            <a:endParaRPr lang="en-US" dirty="0">
              <a:solidFill>
                <a:srgbClr val="0000FF"/>
              </a:solidFill>
            </a:endParaRPr>
          </a:p>
          <a:p>
            <a:pPr marL="385763" indent="-385763">
              <a:spcBef>
                <a:spcPts val="0"/>
              </a:spcBef>
              <a:buSzPct val="100000"/>
              <a:buFont typeface="+mj-lt"/>
              <a:buAutoNum type="arabicPeriod"/>
            </a:pPr>
            <a:r>
              <a:rPr lang="en-US" dirty="0">
                <a:solidFill>
                  <a:srgbClr val="0000FF"/>
                </a:solidFill>
              </a:rPr>
              <a:t>Overhead</a:t>
            </a:r>
          </a:p>
          <a:p>
            <a:pPr lvl="1">
              <a:buFont typeface="Myriad Pro Cond" panose="020B0506030403020204" pitchFamily="34" charset="0"/>
              <a:buChar char="−"/>
            </a:pPr>
            <a:endParaRPr lang="en-US" sz="2100" dirty="0"/>
          </a:p>
        </p:txBody>
      </p:sp>
      <p:sp>
        <p:nvSpPr>
          <p:cNvPr id="4" name="Slide Number Placeholder 3">
            <a:extLst>
              <a:ext uri="{FF2B5EF4-FFF2-40B4-BE49-F238E27FC236}">
                <a16:creationId xmlns:a16="http://schemas.microsoft.com/office/drawing/2014/main" id="{8B83974F-CC10-4FB1-BA86-F506D448AB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7EBB9B-B08F-4F4F-A422-C245B70DFA91}" type="slidenum">
              <a:rPr kumimoji="0" lang="en-US" sz="1800" b="1" i="0" u="none" strike="noStrike" kern="1200" cap="none" spc="0" normalizeH="0" baseline="0" noProof="0" smtClean="0">
                <a:ln>
                  <a:noFill/>
                </a:ln>
                <a:solidFill>
                  <a:srgbClr val="C00000"/>
                </a:solidFill>
                <a:effectLst/>
                <a:uLnTx/>
                <a:uFillTx/>
                <a:latin typeface="Myriad Pro Cond" panose="020B0506030403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endParaRPr>
          </a:p>
        </p:txBody>
      </p:sp>
      <p:sp>
        <p:nvSpPr>
          <p:cNvPr id="8" name="Rounded Rectangle 18">
            <a:extLst>
              <a:ext uri="{FF2B5EF4-FFF2-40B4-BE49-F238E27FC236}">
                <a16:creationId xmlns:a16="http://schemas.microsoft.com/office/drawing/2014/main" id="{A01E438F-3C56-45CE-8E6B-52251FE1C654}"/>
              </a:ext>
            </a:extLst>
          </p:cNvPr>
          <p:cNvSpPr/>
          <p:nvPr/>
        </p:nvSpPr>
        <p:spPr>
          <a:xfrm>
            <a:off x="5631547" y="2030464"/>
            <a:ext cx="1638410" cy="51778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Program</a:t>
            </a:r>
          </a:p>
        </p:txBody>
      </p:sp>
      <p:sp>
        <p:nvSpPr>
          <p:cNvPr id="10" name="Rounded Rectangle 12">
            <a:extLst>
              <a:ext uri="{FF2B5EF4-FFF2-40B4-BE49-F238E27FC236}">
                <a16:creationId xmlns:a16="http://schemas.microsoft.com/office/drawing/2014/main" id="{8D5B50EE-F1CD-4FEF-A0FC-30609082820F}"/>
              </a:ext>
            </a:extLst>
          </p:cNvPr>
          <p:cNvSpPr/>
          <p:nvPr/>
        </p:nvSpPr>
        <p:spPr>
          <a:xfrm>
            <a:off x="6783041" y="5365649"/>
            <a:ext cx="1383076" cy="40988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Caches</a:t>
            </a:r>
          </a:p>
        </p:txBody>
      </p:sp>
      <p:sp>
        <p:nvSpPr>
          <p:cNvPr id="11" name="Rounded Rectangle 13">
            <a:extLst>
              <a:ext uri="{FF2B5EF4-FFF2-40B4-BE49-F238E27FC236}">
                <a16:creationId xmlns:a16="http://schemas.microsoft.com/office/drawing/2014/main" id="{D5233536-D125-45E1-8A8C-3A21A1A8AFD4}"/>
              </a:ext>
            </a:extLst>
          </p:cNvPr>
          <p:cNvSpPr/>
          <p:nvPr/>
        </p:nvSpPr>
        <p:spPr>
          <a:xfrm>
            <a:off x="6783041" y="4123795"/>
            <a:ext cx="1389358" cy="65251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Controller</a:t>
            </a:r>
          </a:p>
        </p:txBody>
      </p:sp>
      <p:sp>
        <p:nvSpPr>
          <p:cNvPr id="12" name="Rounded Rectangle 14">
            <a:extLst>
              <a:ext uri="{FF2B5EF4-FFF2-40B4-BE49-F238E27FC236}">
                <a16:creationId xmlns:a16="http://schemas.microsoft.com/office/drawing/2014/main" id="{0FEAAC8A-E52D-47D0-A0B8-BDBEF014B75B}"/>
              </a:ext>
            </a:extLst>
          </p:cNvPr>
          <p:cNvSpPr/>
          <p:nvPr/>
        </p:nvSpPr>
        <p:spPr>
          <a:xfrm>
            <a:off x="4788025" y="4232103"/>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OS</a:t>
            </a:r>
          </a:p>
        </p:txBody>
      </p:sp>
      <p:sp>
        <p:nvSpPr>
          <p:cNvPr id="13" name="Rounded Rectangle 15">
            <a:extLst>
              <a:ext uri="{FF2B5EF4-FFF2-40B4-BE49-F238E27FC236}">
                <a16:creationId xmlns:a16="http://schemas.microsoft.com/office/drawing/2014/main" id="{38C2C38C-DD7F-4AE4-8902-5A541B2142AE}"/>
              </a:ext>
            </a:extLst>
          </p:cNvPr>
          <p:cNvSpPr/>
          <p:nvPr/>
        </p:nvSpPr>
        <p:spPr>
          <a:xfrm>
            <a:off x="6776760" y="4815557"/>
            <a:ext cx="1389357" cy="481259"/>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Prefetcher</a:t>
            </a:r>
          </a:p>
        </p:txBody>
      </p:sp>
      <p:cxnSp>
        <p:nvCxnSpPr>
          <p:cNvPr id="9" name="Straight Arrow Connector 8">
            <a:extLst>
              <a:ext uri="{FF2B5EF4-FFF2-40B4-BE49-F238E27FC236}">
                <a16:creationId xmlns:a16="http://schemas.microsoft.com/office/drawing/2014/main" id="{9105439E-146D-4AAF-8959-AA6CD817972A}"/>
              </a:ext>
            </a:extLst>
          </p:cNvPr>
          <p:cNvCxnSpPr>
            <a:cxnSpLocks/>
            <a:stCxn id="8" idx="2"/>
            <a:endCxn id="5" idx="0"/>
          </p:cNvCxnSpPr>
          <p:nvPr/>
        </p:nvCxnSpPr>
        <p:spPr>
          <a:xfrm>
            <a:off x="6450751" y="2548243"/>
            <a:ext cx="18932" cy="545210"/>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0D822A-8B11-4A12-BCBC-FC9C474DB20F}"/>
              </a:ext>
            </a:extLst>
          </p:cNvPr>
          <p:cNvCxnSpPr>
            <a:cxnSpLocks/>
          </p:cNvCxnSpPr>
          <p:nvPr/>
        </p:nvCxnSpPr>
        <p:spPr>
          <a:xfrm>
            <a:off x="6457511" y="3892155"/>
            <a:ext cx="0" cy="361051"/>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sp>
        <p:nvSpPr>
          <p:cNvPr id="35" name="Rounded Rectangle 14">
            <a:extLst>
              <a:ext uri="{FF2B5EF4-FFF2-40B4-BE49-F238E27FC236}">
                <a16:creationId xmlns:a16="http://schemas.microsoft.com/office/drawing/2014/main" id="{41A6389B-7E98-449E-A0F3-389D3895B2D4}"/>
              </a:ext>
            </a:extLst>
          </p:cNvPr>
          <p:cNvSpPr/>
          <p:nvPr/>
        </p:nvSpPr>
        <p:spPr>
          <a:xfrm>
            <a:off x="4788025" y="5329391"/>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Driver</a:t>
            </a:r>
          </a:p>
        </p:txBody>
      </p:sp>
      <p:sp>
        <p:nvSpPr>
          <p:cNvPr id="36" name="Rounded Rectangle 14">
            <a:extLst>
              <a:ext uri="{FF2B5EF4-FFF2-40B4-BE49-F238E27FC236}">
                <a16:creationId xmlns:a16="http://schemas.microsoft.com/office/drawing/2014/main" id="{0608708D-BBFA-4089-97A0-993DD60B1A99}"/>
              </a:ext>
            </a:extLst>
          </p:cNvPr>
          <p:cNvSpPr/>
          <p:nvPr/>
        </p:nvSpPr>
        <p:spPr>
          <a:xfrm>
            <a:off x="4788025" y="4767225"/>
            <a:ext cx="1317428" cy="481260"/>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Compiler</a:t>
            </a:r>
          </a:p>
        </p:txBody>
      </p:sp>
      <p:sp>
        <p:nvSpPr>
          <p:cNvPr id="27" name="TextBox 26">
            <a:extLst>
              <a:ext uri="{FF2B5EF4-FFF2-40B4-BE49-F238E27FC236}">
                <a16:creationId xmlns:a16="http://schemas.microsoft.com/office/drawing/2014/main" id="{F10DF4E2-EA40-439F-82C3-5A1EB25E3E62}"/>
              </a:ext>
            </a:extLst>
          </p:cNvPr>
          <p:cNvSpPr txBox="1"/>
          <p:nvPr/>
        </p:nvSpPr>
        <p:spPr>
          <a:xfrm>
            <a:off x="149263" y="4776306"/>
            <a:ext cx="3985779" cy="10618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sng"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Approach</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Flexibly associate specific semantic information with any </a:t>
            </a:r>
            <a:r>
              <a:rPr kumimoji="0" lang="en-US" sz="21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data &amp; code</a:t>
            </a:r>
            <a:r>
              <a:rPr kumimoji="0" lang="en-US" sz="2100" b="1" i="0" u="none" strike="noStrike" kern="1200" cap="none" spc="0" normalizeH="0" baseline="0" noProof="0" dirty="0">
                <a:ln>
                  <a:noFill/>
                </a:ln>
                <a:solidFill>
                  <a:srgbClr val="44546A"/>
                </a:solidFill>
                <a:effectLst/>
                <a:uLnTx/>
                <a:uFillTx/>
                <a:latin typeface="Myriad Pro Cond" panose="020B0506030403020204" pitchFamily="34" charset="0"/>
                <a:ea typeface="+mn-ea"/>
                <a:cs typeface="+mn-cs"/>
              </a:rPr>
              <a:t> </a:t>
            </a:r>
          </a:p>
        </p:txBody>
      </p:sp>
      <p:cxnSp>
        <p:nvCxnSpPr>
          <p:cNvPr id="45" name="Connector: Curved 44">
            <a:extLst>
              <a:ext uri="{FF2B5EF4-FFF2-40B4-BE49-F238E27FC236}">
                <a16:creationId xmlns:a16="http://schemas.microsoft.com/office/drawing/2014/main" id="{2308B2D1-16AE-4F06-97CE-E54C88FC05D7}"/>
              </a:ext>
            </a:extLst>
          </p:cNvPr>
          <p:cNvCxnSpPr>
            <a:cxnSpLocks/>
          </p:cNvCxnSpPr>
          <p:nvPr/>
        </p:nvCxnSpPr>
        <p:spPr>
          <a:xfrm>
            <a:off x="7269956" y="2331748"/>
            <a:ext cx="770219" cy="2816723"/>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41EEAE70-6847-478C-8A4D-DE4352E05C7C}"/>
              </a:ext>
            </a:extLst>
          </p:cNvPr>
          <p:cNvCxnSpPr>
            <a:cxnSpLocks/>
            <a:endCxn id="35" idx="3"/>
          </p:cNvCxnSpPr>
          <p:nvPr/>
        </p:nvCxnSpPr>
        <p:spPr>
          <a:xfrm rot="5400000">
            <a:off x="5114912" y="3375260"/>
            <a:ext cx="3156198" cy="1206282"/>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F97CCC7F-587C-40AC-B596-5A42A6740D46}"/>
              </a:ext>
            </a:extLst>
          </p:cNvPr>
          <p:cNvCxnSpPr>
            <a:cxnSpLocks/>
            <a:stCxn id="11" idx="3"/>
            <a:endCxn id="8" idx="3"/>
          </p:cNvCxnSpPr>
          <p:nvPr/>
        </p:nvCxnSpPr>
        <p:spPr>
          <a:xfrm flipH="1" flipV="1">
            <a:off x="7269957" y="2289354"/>
            <a:ext cx="902442" cy="2160697"/>
          </a:xfrm>
          <a:prstGeom prst="curvedConnector3">
            <a:avLst>
              <a:gd name="adj1" fmla="val -25331"/>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63" name="Rectangle: Rounded Corners 62">
            <a:extLst>
              <a:ext uri="{FF2B5EF4-FFF2-40B4-BE49-F238E27FC236}">
                <a16:creationId xmlns:a16="http://schemas.microsoft.com/office/drawing/2014/main" id="{80278FCB-F26A-4978-9A23-64923A687A6B}"/>
              </a:ext>
            </a:extLst>
          </p:cNvPr>
          <p:cNvSpPr/>
          <p:nvPr/>
        </p:nvSpPr>
        <p:spPr>
          <a:xfrm>
            <a:off x="5445055" y="3067446"/>
            <a:ext cx="2075582" cy="855369"/>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Expressive Memory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r>
              <a:rPr kumimoji="0" lang="en-US" sz="2100" b="1" i="0" u="none" strike="noStrike" kern="1200" cap="none" spc="0" normalizeH="0" baseline="0" noProof="0" dirty="0" err="1">
                <a:ln>
                  <a:noFill/>
                </a:ln>
                <a:solidFill>
                  <a:prstClr val="white"/>
                </a:solidFill>
                <a:effectLst/>
                <a:uLnTx/>
                <a:uFillTx/>
                <a:latin typeface="Myriad Pro Cond" panose="020B0506030403020204" pitchFamily="34" charset="0"/>
                <a:ea typeface="+mn-ea"/>
                <a:cs typeface="+mn-cs"/>
              </a:rPr>
              <a:t>XMem</a:t>
            </a: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p>
        </p:txBody>
      </p:sp>
    </p:spTree>
    <p:extLst>
      <p:ext uri="{BB962C8B-B14F-4D97-AF65-F5344CB8AC3E}">
        <p14:creationId xmlns:p14="http://schemas.microsoft.com/office/powerpoint/2010/main" val="9372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63" grpId="0" animBg="1"/>
    </p:bldLst>
  </p:timing>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51E-D431-624B-9ADA-7AF62F498320}"/>
              </a:ext>
            </a:extLst>
          </p:cNvPr>
          <p:cNvSpPr txBox="1">
            <a:spLocks/>
          </p:cNvSpPr>
          <p:nvPr/>
        </p:nvSpPr>
        <p:spPr>
          <a:xfrm>
            <a:off x="75991" y="73723"/>
            <a:ext cx="8987622" cy="740193"/>
          </a:xfrm>
          <a:prstGeom prst="rect">
            <a:avLst/>
          </a:prstGeom>
        </p:spPr>
        <p:txBody>
          <a:bodyPr/>
          <a:lstStyle>
            <a:lvl1pPr algn="l" defTabSz="914400" rtl="0" eaLnBrk="1" latinLnBrk="0" hangingPunct="1">
              <a:lnSpc>
                <a:spcPct val="90000"/>
              </a:lnSpc>
              <a:spcBef>
                <a:spcPct val="0"/>
              </a:spcBef>
              <a:buNone/>
              <a:defRPr sz="4800" kern="1200">
                <a:solidFill>
                  <a:schemeClr val="tx1"/>
                </a:solidFill>
                <a:latin typeface="Cambria" panose="02040503050406030204" pitchFamily="18"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Example: </a:t>
            </a:r>
            <a:r>
              <a:rPr kumimoji="0" lang="en-US" sz="4400" b="1" i="0" u="none" strike="noStrike" kern="1200" cap="none" spc="0" normalizeH="0" baseline="0" noProof="0" dirty="0" err="1">
                <a:ln>
                  <a:noFill/>
                </a:ln>
                <a:solidFill>
                  <a:sysClr val="windowText" lastClr="000000"/>
                </a:solidFill>
                <a:effectLst/>
                <a:uLnTx/>
                <a:uFillTx/>
                <a:latin typeface="Cambria" panose="02040503050406030204" pitchFamily="18" charset="0"/>
                <a:ea typeface="+mj-ea"/>
                <a:cs typeface="+mj-cs"/>
              </a:rPr>
              <a:t>XMem</a:t>
            </a:r>
            <a:r>
              <a:rPr kumimoji="0" lang="en-US" sz="2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 </a:t>
            </a:r>
            <a:endParaRPr kumimoji="0" lang="en-US" sz="32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endParaRPr>
          </a:p>
        </p:txBody>
      </p:sp>
      <p:sp>
        <p:nvSpPr>
          <p:cNvPr id="3" name="Content Placeholder 2">
            <a:extLst>
              <a:ext uri="{FF2B5EF4-FFF2-40B4-BE49-F238E27FC236}">
                <a16:creationId xmlns:a16="http://schemas.microsoft.com/office/drawing/2014/main" id="{120B351E-4C42-164C-A932-4FA343798BBE}"/>
              </a:ext>
            </a:extLst>
          </p:cNvPr>
          <p:cNvSpPr txBox="1">
            <a:spLocks/>
          </p:cNvSpPr>
          <p:nvPr/>
        </p:nvSpPr>
        <p:spPr>
          <a:xfrm>
            <a:off x="200686" y="813916"/>
            <a:ext cx="8818627" cy="5781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a:ln>
                  <a:noFill/>
                </a:ln>
                <a:solidFill>
                  <a:srgbClr val="237114"/>
                </a:solidFill>
                <a:effectLst/>
                <a:uLnTx/>
                <a:uFillTx/>
                <a:latin typeface="Cambria" panose="02040503050406030204" pitchFamily="18" charset="0"/>
                <a:ea typeface="+mn-ea"/>
                <a:cs typeface="+mn-cs"/>
              </a:rPr>
              <a:t>Goal</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convey data semantics to the hardware enables more intelligent management of resources.</a:t>
            </a: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XMem</a:t>
            </a:r>
            <a:r>
              <a:rPr kumimoji="0" lang="en-CA"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introduces a new HW/SW abstraction, called </a:t>
            </a:r>
            <a:r>
              <a:rPr kumimoji="0" lang="en-CA" sz="2800" b="0" i="1"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Atom,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 conveying data semantics</a:t>
            </a:r>
            <a:endParaRPr kumimoji="0" lang="en-CA" sz="2800" b="0" i="1"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4" name="Slide Number Placeholder 2">
            <a:extLst>
              <a:ext uri="{FF2B5EF4-FFF2-40B4-BE49-F238E27FC236}">
                <a16:creationId xmlns:a16="http://schemas.microsoft.com/office/drawing/2014/main" id="{67A38FE9-16BA-CB49-8452-ADF758FBDFBE}"/>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0CF43C-0A86-4E39-9C12-F39370374F43}" type="slidenum">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5A540D96-A2CD-5E4E-A721-E0471AD2DBB8}"/>
              </a:ext>
            </a:extLst>
          </p:cNvPr>
          <p:cNvGrpSpPr/>
          <p:nvPr/>
        </p:nvGrpSpPr>
        <p:grpSpPr>
          <a:xfrm>
            <a:off x="385984" y="3398201"/>
            <a:ext cx="8539843" cy="3255111"/>
            <a:chOff x="479470" y="3480905"/>
            <a:chExt cx="8539843" cy="3255111"/>
          </a:xfrm>
        </p:grpSpPr>
        <p:cxnSp>
          <p:nvCxnSpPr>
            <p:cNvPr id="37" name="Straight Connector 36">
              <a:extLst>
                <a:ext uri="{FF2B5EF4-FFF2-40B4-BE49-F238E27FC236}">
                  <a16:creationId xmlns:a16="http://schemas.microsoft.com/office/drawing/2014/main" id="{7B930CBC-C7A6-384A-8381-1AD36EA57E53}"/>
                </a:ext>
              </a:extLst>
            </p:cNvPr>
            <p:cNvCxnSpPr/>
            <p:nvPr/>
          </p:nvCxnSpPr>
          <p:spPr>
            <a:xfrm>
              <a:off x="479470" y="5155914"/>
              <a:ext cx="8286750" cy="24494"/>
            </a:xfrm>
            <a:prstGeom prst="line">
              <a:avLst/>
            </a:prstGeom>
            <a:noFill/>
            <a:ln w="38100" cap="flat" cmpd="sng" algn="ctr">
              <a:solidFill>
                <a:srgbClr val="E7E6E6">
                  <a:lumMod val="50000"/>
                </a:srgbClr>
              </a:solidFill>
              <a:prstDash val="solid"/>
              <a:miter lim="800000"/>
            </a:ln>
            <a:effectLst/>
          </p:spPr>
        </p:cxnSp>
        <p:sp>
          <p:nvSpPr>
            <p:cNvPr id="38" name="TextBox 37">
              <a:extLst>
                <a:ext uri="{FF2B5EF4-FFF2-40B4-BE49-F238E27FC236}">
                  <a16:creationId xmlns:a16="http://schemas.microsoft.com/office/drawing/2014/main" id="{CAC879C3-D033-F94C-A371-9D6D0267BC7A}"/>
                </a:ext>
              </a:extLst>
            </p:cNvPr>
            <p:cNvSpPr txBox="1"/>
            <p:nvPr/>
          </p:nvSpPr>
          <p:spPr>
            <a:xfrm>
              <a:off x="512102" y="4246031"/>
              <a:ext cx="161646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Software</a:t>
              </a:r>
            </a:p>
          </p:txBody>
        </p:sp>
        <p:sp>
          <p:nvSpPr>
            <p:cNvPr id="39" name="TextBox 38">
              <a:extLst>
                <a:ext uri="{FF2B5EF4-FFF2-40B4-BE49-F238E27FC236}">
                  <a16:creationId xmlns:a16="http://schemas.microsoft.com/office/drawing/2014/main" id="{4FA54174-02D5-F54D-A301-6D4F471790B2}"/>
                </a:ext>
              </a:extLst>
            </p:cNvPr>
            <p:cNvSpPr txBox="1"/>
            <p:nvPr/>
          </p:nvSpPr>
          <p:spPr>
            <a:xfrm>
              <a:off x="539108" y="5710586"/>
              <a:ext cx="1738296"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Hardware</a:t>
              </a:r>
            </a:p>
          </p:txBody>
        </p:sp>
        <p:sp>
          <p:nvSpPr>
            <p:cNvPr id="40" name="Rounded Rectangle 39">
              <a:extLst>
                <a:ext uri="{FF2B5EF4-FFF2-40B4-BE49-F238E27FC236}">
                  <a16:creationId xmlns:a16="http://schemas.microsoft.com/office/drawing/2014/main" id="{B862AE14-F7EE-2447-A63C-FD324289BCEE}"/>
                </a:ext>
              </a:extLst>
            </p:cNvPr>
            <p:cNvSpPr/>
            <p:nvPr/>
          </p:nvSpPr>
          <p:spPr>
            <a:xfrm>
              <a:off x="1132060" y="4841325"/>
              <a:ext cx="1085927"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Atom:1</a:t>
              </a:r>
            </a:p>
          </p:txBody>
        </p:sp>
        <p:sp>
          <p:nvSpPr>
            <p:cNvPr id="41" name="Rounded Rectangle 40">
              <a:extLst>
                <a:ext uri="{FF2B5EF4-FFF2-40B4-BE49-F238E27FC236}">
                  <a16:creationId xmlns:a16="http://schemas.microsoft.com/office/drawing/2014/main" id="{63C59353-12E0-C146-A4EB-BCCBC2ED27AC}"/>
                </a:ext>
              </a:extLst>
            </p:cNvPr>
            <p:cNvSpPr/>
            <p:nvPr/>
          </p:nvSpPr>
          <p:spPr>
            <a:xfrm>
              <a:off x="3850402" y="3480905"/>
              <a:ext cx="1889678" cy="604010"/>
            </a:xfrm>
            <a:prstGeom prst="roundRect">
              <a:avLst/>
            </a:prstGeom>
            <a:solidFill>
              <a:srgbClr val="009900"/>
            </a:solidFill>
            <a:ln w="381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Application</a:t>
              </a:r>
            </a:p>
          </p:txBody>
        </p:sp>
        <p:sp>
          <p:nvSpPr>
            <p:cNvPr id="42" name="Rounded Rectangle 41">
              <a:extLst>
                <a:ext uri="{FF2B5EF4-FFF2-40B4-BE49-F238E27FC236}">
                  <a16:creationId xmlns:a16="http://schemas.microsoft.com/office/drawing/2014/main" id="{DEF1E9FE-683E-CD40-8767-7D312EF6193A}"/>
                </a:ext>
              </a:extLst>
            </p:cNvPr>
            <p:cNvSpPr/>
            <p:nvPr/>
          </p:nvSpPr>
          <p:spPr>
            <a:xfrm>
              <a:off x="4181841" y="4849489"/>
              <a:ext cx="1029802"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2</a:t>
              </a:r>
            </a:p>
          </p:txBody>
        </p:sp>
        <p:sp>
          <p:nvSpPr>
            <p:cNvPr id="43" name="Rounded Rectangle 42">
              <a:extLst>
                <a:ext uri="{FF2B5EF4-FFF2-40B4-BE49-F238E27FC236}">
                  <a16:creationId xmlns:a16="http://schemas.microsoft.com/office/drawing/2014/main" id="{4C39FC10-9678-634F-B131-30AF4FDA168B}"/>
                </a:ext>
              </a:extLst>
            </p:cNvPr>
            <p:cNvSpPr/>
            <p:nvPr/>
          </p:nvSpPr>
          <p:spPr>
            <a:xfrm>
              <a:off x="6630241" y="4841325"/>
              <a:ext cx="1028616"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3</a:t>
              </a:r>
            </a:p>
          </p:txBody>
        </p:sp>
        <p:sp>
          <p:nvSpPr>
            <p:cNvPr id="44" name="Rectangle: Rounded Corners 2">
              <a:extLst>
                <a:ext uri="{FF2B5EF4-FFF2-40B4-BE49-F238E27FC236}">
                  <a16:creationId xmlns:a16="http://schemas.microsoft.com/office/drawing/2014/main" id="{8A0CFFA0-7B29-2A4E-8A2D-36EA7322FA91}"/>
                </a:ext>
              </a:extLst>
            </p:cNvPr>
            <p:cNvSpPr/>
            <p:nvPr/>
          </p:nvSpPr>
          <p:spPr>
            <a:xfrm>
              <a:off x="3143338" y="6099683"/>
              <a:ext cx="3283688" cy="636333"/>
            </a:xfrm>
            <a:prstGeom prst="roundRect">
              <a:avLst/>
            </a:prstGeom>
            <a:solidFill>
              <a:srgbClr val="5B9BD5">
                <a:lumMod val="75000"/>
              </a:srgbClr>
            </a:solidFill>
            <a:ln w="1905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System/Architecture</a:t>
              </a:r>
            </a:p>
          </p:txBody>
        </p:sp>
        <p:cxnSp>
          <p:nvCxnSpPr>
            <p:cNvPr id="45" name="Straight Arrow Connector 44">
              <a:extLst>
                <a:ext uri="{FF2B5EF4-FFF2-40B4-BE49-F238E27FC236}">
                  <a16:creationId xmlns:a16="http://schemas.microsoft.com/office/drawing/2014/main" id="{2299B66B-46EB-B241-8631-D8F18550F601}"/>
                </a:ext>
              </a:extLst>
            </p:cNvPr>
            <p:cNvCxnSpPr>
              <a:cxnSpLocks/>
            </p:cNvCxnSpPr>
            <p:nvPr/>
          </p:nvCxnSpPr>
          <p:spPr>
            <a:xfrm flipH="1">
              <a:off x="2156847" y="5180408"/>
              <a:ext cx="557788" cy="235475"/>
            </a:xfrm>
            <a:prstGeom prst="straightConnector1">
              <a:avLst/>
            </a:prstGeom>
            <a:noFill/>
            <a:ln w="57150" cap="flat" cmpd="sng" algn="ctr">
              <a:solidFill>
                <a:sysClr val="windowText" lastClr="000000"/>
              </a:solidFill>
              <a:prstDash val="solid"/>
              <a:miter lim="800000"/>
              <a:tailEnd type="arrow"/>
            </a:ln>
            <a:effectLst/>
          </p:spPr>
        </p:cxnSp>
        <p:sp>
          <p:nvSpPr>
            <p:cNvPr id="46" name="Rounded Rectangle 45">
              <a:extLst>
                <a:ext uri="{FF2B5EF4-FFF2-40B4-BE49-F238E27FC236}">
                  <a16:creationId xmlns:a16="http://schemas.microsoft.com/office/drawing/2014/main" id="{9816DC82-1420-934C-8696-96B136E7670E}"/>
                </a:ext>
              </a:extLst>
            </p:cNvPr>
            <p:cNvSpPr/>
            <p:nvPr/>
          </p:nvSpPr>
          <p:spPr>
            <a:xfrm>
              <a:off x="2611415" y="4821644"/>
              <a:ext cx="1416929" cy="706010"/>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7" name="Straight Arrow Connector 46">
              <a:extLst>
                <a:ext uri="{FF2B5EF4-FFF2-40B4-BE49-F238E27FC236}">
                  <a16:creationId xmlns:a16="http://schemas.microsoft.com/office/drawing/2014/main" id="{5F662D9D-1E95-F14F-908D-E4257ACE47DA}"/>
                </a:ext>
              </a:extLst>
            </p:cNvPr>
            <p:cNvCxnSpPr>
              <a:cxnSpLocks/>
              <a:stCxn id="48" idx="1"/>
            </p:cNvCxnSpPr>
            <p:nvPr/>
          </p:nvCxnSpPr>
          <p:spPr>
            <a:xfrm flipH="1">
              <a:off x="5155098" y="5190164"/>
              <a:ext cx="334848" cy="231795"/>
            </a:xfrm>
            <a:prstGeom prst="straightConnector1">
              <a:avLst/>
            </a:prstGeom>
            <a:noFill/>
            <a:ln w="57150" cap="flat" cmpd="sng" algn="ctr">
              <a:solidFill>
                <a:sysClr val="windowText" lastClr="000000"/>
              </a:solidFill>
              <a:prstDash val="solid"/>
              <a:miter lim="800000"/>
              <a:tailEnd type="arrow"/>
            </a:ln>
            <a:effectLst/>
          </p:spPr>
        </p:cxnSp>
        <p:sp>
          <p:nvSpPr>
            <p:cNvPr id="48" name="Rounded Rectangle 47">
              <a:extLst>
                <a:ext uri="{FF2B5EF4-FFF2-40B4-BE49-F238E27FC236}">
                  <a16:creationId xmlns:a16="http://schemas.microsoft.com/office/drawing/2014/main" id="{2B59C32D-ED35-B247-915E-D40382DE2740}"/>
                </a:ext>
              </a:extLst>
            </p:cNvPr>
            <p:cNvSpPr/>
            <p:nvPr/>
          </p:nvSpPr>
          <p:spPr>
            <a:xfrm>
              <a:off x="5489947" y="4847000"/>
              <a:ext cx="986798" cy="686328"/>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9" name="Straight Arrow Connector 48">
              <a:extLst>
                <a:ext uri="{FF2B5EF4-FFF2-40B4-BE49-F238E27FC236}">
                  <a16:creationId xmlns:a16="http://schemas.microsoft.com/office/drawing/2014/main" id="{5FE2C305-2C0A-844D-91AA-231133B3ADD5}"/>
                </a:ext>
              </a:extLst>
            </p:cNvPr>
            <p:cNvCxnSpPr>
              <a:cxnSpLocks/>
              <a:stCxn id="50" idx="1"/>
            </p:cNvCxnSpPr>
            <p:nvPr/>
          </p:nvCxnSpPr>
          <p:spPr>
            <a:xfrm flipH="1">
              <a:off x="7595054" y="5198413"/>
              <a:ext cx="348897" cy="217470"/>
            </a:xfrm>
            <a:prstGeom prst="straightConnector1">
              <a:avLst/>
            </a:prstGeom>
            <a:noFill/>
            <a:ln w="57150" cap="flat" cmpd="sng" algn="ctr">
              <a:solidFill>
                <a:sysClr val="windowText" lastClr="000000"/>
              </a:solidFill>
              <a:prstDash val="solid"/>
              <a:miter lim="800000"/>
              <a:tailEnd type="arrow"/>
            </a:ln>
            <a:effectLst/>
          </p:spPr>
        </p:cxnSp>
        <p:sp>
          <p:nvSpPr>
            <p:cNvPr id="50" name="Rounded Rectangle 49">
              <a:extLst>
                <a:ext uri="{FF2B5EF4-FFF2-40B4-BE49-F238E27FC236}">
                  <a16:creationId xmlns:a16="http://schemas.microsoft.com/office/drawing/2014/main" id="{BD83F1BE-3599-4C4B-9B96-D202933B7C09}"/>
                </a:ext>
              </a:extLst>
            </p:cNvPr>
            <p:cNvSpPr/>
            <p:nvPr/>
          </p:nvSpPr>
          <p:spPr>
            <a:xfrm>
              <a:off x="7943951" y="4841326"/>
              <a:ext cx="1075362" cy="714175"/>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51" name="Straight Arrow Connector 50">
              <a:extLst>
                <a:ext uri="{FF2B5EF4-FFF2-40B4-BE49-F238E27FC236}">
                  <a16:creationId xmlns:a16="http://schemas.microsoft.com/office/drawing/2014/main" id="{528DEB36-1A9A-2B49-BFF5-065367350276}"/>
                </a:ext>
              </a:extLst>
            </p:cNvPr>
            <p:cNvCxnSpPr>
              <a:cxnSpLocks/>
            </p:cNvCxnSpPr>
            <p:nvPr/>
          </p:nvCxnSpPr>
          <p:spPr>
            <a:xfrm>
              <a:off x="4785182" y="4084915"/>
              <a:ext cx="0" cy="577404"/>
            </a:xfrm>
            <a:prstGeom prst="straightConnector1">
              <a:avLst/>
            </a:prstGeom>
            <a:noFill/>
            <a:ln w="76200" cap="flat" cmpd="sng" algn="ctr">
              <a:solidFill>
                <a:srgbClr val="E7E6E6">
                  <a:lumMod val="50000"/>
                </a:srgbClr>
              </a:solidFill>
              <a:prstDash val="solid"/>
              <a:miter lim="800000"/>
              <a:tailEnd type="stealth" w="lg" len="lg"/>
            </a:ln>
            <a:effectLst/>
          </p:spPr>
        </p:cxnSp>
        <p:cxnSp>
          <p:nvCxnSpPr>
            <p:cNvPr id="52" name="Straight Arrow Connector 51">
              <a:extLst>
                <a:ext uri="{FF2B5EF4-FFF2-40B4-BE49-F238E27FC236}">
                  <a16:creationId xmlns:a16="http://schemas.microsoft.com/office/drawing/2014/main" id="{E4736AAB-D6E4-1B48-947F-5EBDEBAA811D}"/>
                </a:ext>
              </a:extLst>
            </p:cNvPr>
            <p:cNvCxnSpPr>
              <a:cxnSpLocks/>
            </p:cNvCxnSpPr>
            <p:nvPr/>
          </p:nvCxnSpPr>
          <p:spPr>
            <a:xfrm flipH="1">
              <a:off x="4785182" y="5563292"/>
              <a:ext cx="947" cy="511824"/>
            </a:xfrm>
            <a:prstGeom prst="straightConnector1">
              <a:avLst/>
            </a:prstGeom>
            <a:noFill/>
            <a:ln w="76200" cap="flat" cmpd="sng" algn="ctr">
              <a:solidFill>
                <a:srgbClr val="E7E6E6">
                  <a:lumMod val="50000"/>
                </a:srgbClr>
              </a:solidFill>
              <a:prstDash val="solid"/>
              <a:miter lim="800000"/>
              <a:tailEnd type="stealth" w="lg" len="lg"/>
            </a:ln>
            <a:effectLst/>
          </p:spPr>
        </p:cxnSp>
      </p:grpSp>
      <p:sp>
        <p:nvSpPr>
          <p:cNvPr id="54" name="Rectangle 53">
            <a:extLst>
              <a:ext uri="{FF2B5EF4-FFF2-40B4-BE49-F238E27FC236}">
                <a16:creationId xmlns:a16="http://schemas.microsoft.com/office/drawing/2014/main" id="{F4931071-36A2-9246-9657-523B72E9ACC0}"/>
              </a:ext>
            </a:extLst>
          </p:cNvPr>
          <p:cNvSpPr/>
          <p:nvPr/>
        </p:nvSpPr>
        <p:spPr>
          <a:xfrm>
            <a:off x="1219200" y="3932535"/>
            <a:ext cx="6705600" cy="1512209"/>
          </a:xfrm>
          <a:prstGeom prst="rect">
            <a:avLst/>
          </a:prstGeom>
          <a:ln w="12700">
            <a:solidFill>
              <a:schemeClr val="tx1"/>
            </a:solidFill>
          </a:ln>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malloc ( size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a:t>
            </a: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CreateAtom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INT</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Regular</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MapAtom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size );</a:t>
            </a:r>
          </a:p>
        </p:txBody>
      </p:sp>
      <p:sp>
        <p:nvSpPr>
          <p:cNvPr id="5" name="Rectangle 4">
            <a:extLst>
              <a:ext uri="{FF2B5EF4-FFF2-40B4-BE49-F238E27FC236}">
                <a16:creationId xmlns:a16="http://schemas.microsoft.com/office/drawing/2014/main" id="{8AE8D61E-7AF5-3640-8E4F-DC08D91D7DF6}"/>
              </a:ext>
            </a:extLst>
          </p:cNvPr>
          <p:cNvSpPr/>
          <p:nvPr/>
        </p:nvSpPr>
        <p:spPr>
          <a:xfrm>
            <a:off x="1069462" y="6642102"/>
            <a:ext cx="708107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000" b="0" i="0" u="none" strike="noStrike" kern="1200" cap="none" spc="0" normalizeH="0" baseline="0" noProof="0" dirty="0">
                <a:ln>
                  <a:noFill/>
                </a:ln>
                <a:solidFill>
                  <a:prstClr val="black"/>
                </a:solidFill>
                <a:effectLst/>
                <a:uLnTx/>
                <a:uFillTx/>
                <a:latin typeface="LinBiolinumTB"/>
                <a:ea typeface="+mn-ea"/>
                <a:cs typeface="+mn-cs"/>
              </a:rPr>
              <a:t>Vijaykumar+, “</a:t>
            </a:r>
            <a:r>
              <a:rPr kumimoji="0" lang="en-CA" sz="1000" b="1" i="0" u="none" strike="noStrike" kern="1200" cap="none" spc="0" normalizeH="0" baseline="0" noProof="0" dirty="0">
                <a:ln>
                  <a:noFill/>
                </a:ln>
                <a:solidFill>
                  <a:srgbClr val="0000FF"/>
                </a:solidFill>
                <a:effectLst/>
                <a:uLnTx/>
                <a:uFillTx/>
                <a:latin typeface="LinBiolinumTB"/>
                <a:ea typeface="+mn-ea"/>
                <a:cs typeface="+mn-cs"/>
              </a:rPr>
              <a:t>A Case for Richer Cross-layer Abstractions: Bridging the Semantic Gap with Expressive Memory</a:t>
            </a:r>
            <a:r>
              <a:rPr kumimoji="0" lang="en-CA" sz="1000" b="0" i="0" u="none" strike="noStrike" kern="1200" cap="none" spc="0" normalizeH="0" baseline="0" noProof="0" dirty="0">
                <a:ln>
                  <a:noFill/>
                </a:ln>
                <a:solidFill>
                  <a:prstClr val="black"/>
                </a:solidFill>
                <a:effectLst/>
                <a:uLnTx/>
                <a:uFillTx/>
                <a:latin typeface="LinBiolinumTB"/>
                <a:ea typeface="+mn-ea"/>
                <a:cs typeface="+mn-cs"/>
              </a:rPr>
              <a:t>”, ISCA 2018 </a:t>
            </a:r>
            <a:endParaRPr kumimoji="0" lang="en-CA" sz="1000" b="0" i="0" u="none" strike="noStrike" kern="1200" cap="none" spc="0" normalizeH="0" baseline="0" noProof="0" dirty="0">
              <a:ln>
                <a:noFill/>
              </a:ln>
              <a:solidFill>
                <a:prstClr val="black"/>
              </a:solidFill>
              <a:effectLst/>
              <a:uLnTx/>
              <a:uFillTx/>
              <a:latin typeface="Myriad Pro Cond"/>
              <a:ea typeface="+mn-ea"/>
              <a:cs typeface="+mn-cs"/>
            </a:endParaRPr>
          </a:p>
        </p:txBody>
      </p:sp>
    </p:spTree>
    <p:extLst>
      <p:ext uri="{BB962C8B-B14F-4D97-AF65-F5344CB8AC3E}">
        <p14:creationId xmlns:p14="http://schemas.microsoft.com/office/powerpoint/2010/main" val="8766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p:cTn id="12" dur="500"/>
                                        <p:tgtEl>
                                          <p:spTgt spid="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53"/>
                                        </p:tgtEl>
                                      </p:cBhvr>
                                    </p:animEffect>
                                    <p:set>
                                      <p:cBhvr>
                                        <p:cTn id="17" dur="1" fill="hold">
                                          <p:stCondLst>
                                            <p:cond delay="499"/>
                                          </p:stCondLst>
                                        </p:cTn>
                                        <p:tgtEl>
                                          <p:spTgt spid="53"/>
                                        </p:tgtEl>
                                        <p:attrNameLst>
                                          <p:attrName>style.visibility</p:attrName>
                                        </p:attrNameLst>
                                      </p:cBhvr>
                                      <p:to>
                                        <p:strVal val="hidden"/>
                                      </p:to>
                                    </p:se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Effect transition="in" filter="fade">
                                      <p:cBhvr>
                                        <p:cTn id="2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Lst>
  </p:timing>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6D52-A3A4-BB4C-95B5-D7873A3CAACD}"/>
              </a:ext>
            </a:extLst>
          </p:cNvPr>
          <p:cNvSpPr>
            <a:spLocks noGrp="1"/>
          </p:cNvSpPr>
          <p:nvPr>
            <p:ph type="title"/>
          </p:nvPr>
        </p:nvSpPr>
        <p:spPr/>
        <p:txBody>
          <a:bodyPr/>
          <a:lstStyle/>
          <a:p>
            <a:r>
              <a:rPr lang="en-US" dirty="0" err="1"/>
              <a:t>XMem</a:t>
            </a:r>
            <a:r>
              <a:rPr lang="en-US" dirty="0"/>
              <a:t> Aids/Enables Many Optimizations</a:t>
            </a:r>
          </a:p>
        </p:txBody>
      </p:sp>
      <p:sp>
        <p:nvSpPr>
          <p:cNvPr id="3" name="Content Placeholder 2">
            <a:extLst>
              <a:ext uri="{FF2B5EF4-FFF2-40B4-BE49-F238E27FC236}">
                <a16:creationId xmlns:a16="http://schemas.microsoft.com/office/drawing/2014/main" id="{07CA2F28-2488-E747-BAA8-A1CAE698496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D2B23E-41F9-6F47-9E06-4386E4593C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07" y="958340"/>
            <a:ext cx="8323585" cy="5817110"/>
          </a:xfrm>
          <a:prstGeom prst="rect">
            <a:avLst/>
          </a:prstGeom>
        </p:spPr>
      </p:pic>
    </p:spTree>
    <p:extLst>
      <p:ext uri="{BB962C8B-B14F-4D97-AF65-F5344CB8AC3E}">
        <p14:creationId xmlns:p14="http://schemas.microsoft.com/office/powerpoint/2010/main" val="2320365883"/>
      </p:ext>
    </p:extLst>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2322878891"/>
      </p:ext>
    </p:extLst>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 for GPUs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Eiman</a:t>
            </a:r>
            <a:r>
              <a:rPr lang="en-US" sz="1700" dirty="0"/>
              <a:t> Ebrahimi, Kevin Hsieh,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"The Locality Descriptor: A Holistic Cross-Layer Abstraction to Express Data Locality in GPUs"</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D7E19532-BD2E-4D40-9F98-09CE73A3DF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949144"/>
            <a:ext cx="9144000" cy="1928128"/>
          </a:xfrm>
          <a:prstGeom prst="rect">
            <a:avLst/>
          </a:prstGeom>
        </p:spPr>
      </p:pic>
    </p:spTree>
    <p:extLst>
      <p:ext uri="{BB962C8B-B14F-4D97-AF65-F5344CB8AC3E}">
        <p14:creationId xmlns:p14="http://schemas.microsoft.com/office/powerpoint/2010/main" val="1703106478"/>
      </p:ext>
    </p:extLst>
  </p:cSld>
  <p:clrMapOvr>
    <a:masterClrMapping/>
  </p:clrMapOvr>
  <p:transition/>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92-269C-457A-B20A-B7A5F0F0B485}"/>
              </a:ext>
            </a:extLst>
          </p:cNvPr>
          <p:cNvSpPr>
            <a:spLocks noGrp="1"/>
          </p:cNvSpPr>
          <p:nvPr>
            <p:ph type="title"/>
          </p:nvPr>
        </p:nvSpPr>
        <p:spPr>
          <a:xfrm>
            <a:off x="628650" y="44624"/>
            <a:ext cx="8335838" cy="1325563"/>
          </a:xfrm>
        </p:spPr>
        <p:txBody>
          <a:bodyPr/>
          <a:lstStyle/>
          <a:p>
            <a:r>
              <a:rPr lang="en-US" dirty="0"/>
              <a:t>Locality Descriptor: Executive Summary	</a:t>
            </a:r>
          </a:p>
        </p:txBody>
      </p:sp>
      <p:sp>
        <p:nvSpPr>
          <p:cNvPr id="3" name="Content Placeholder 2">
            <a:extLst>
              <a:ext uri="{FF2B5EF4-FFF2-40B4-BE49-F238E27FC236}">
                <a16:creationId xmlns:a16="http://schemas.microsoft.com/office/drawing/2014/main" id="{80F2BD30-CBCA-4434-A216-A2E0185BADBF}"/>
              </a:ext>
            </a:extLst>
          </p:cNvPr>
          <p:cNvSpPr>
            <a:spLocks noGrp="1"/>
          </p:cNvSpPr>
          <p:nvPr>
            <p:ph idx="1"/>
          </p:nvPr>
        </p:nvSpPr>
        <p:spPr>
          <a:xfrm>
            <a:off x="628650" y="980728"/>
            <a:ext cx="7886700" cy="3686447"/>
          </a:xfrm>
        </p:spPr>
        <p:txBody>
          <a:bodyPr>
            <a:normAutofit/>
          </a:bodyPr>
          <a:lstStyle/>
          <a:p>
            <a:pPr marL="0" indent="0">
              <a:buNone/>
            </a:pPr>
            <a:r>
              <a:rPr lang="en-US" sz="2400" dirty="0"/>
              <a:t>Exploiting data locality in GPUs is a challenging task</a:t>
            </a:r>
          </a:p>
          <a:p>
            <a:pPr marL="0" indent="0">
              <a:buNone/>
            </a:pPr>
            <a:endParaRPr lang="en-US" sz="2400" dirty="0"/>
          </a:p>
          <a:p>
            <a:pPr marL="0" indent="0">
              <a:buNone/>
            </a:pPr>
            <a:r>
              <a:rPr lang="en-US" sz="2400" dirty="0"/>
              <a:t> </a:t>
            </a:r>
          </a:p>
        </p:txBody>
      </p:sp>
      <p:sp>
        <p:nvSpPr>
          <p:cNvPr id="4" name="Slide Number Placeholder 3">
            <a:extLst>
              <a:ext uri="{FF2B5EF4-FFF2-40B4-BE49-F238E27FC236}">
                <a16:creationId xmlns:a16="http://schemas.microsoft.com/office/drawing/2014/main" id="{BF8FE8C8-A79D-407E-A205-4017C269B3B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C27E80B-A655-44B0-A6D9-E5EAFBEBB6E2}" type="slidenum">
              <a:rPr kumimoji="0" lang="en-US" sz="2100" b="1" i="0" u="none" strike="noStrike" kern="1200" cap="none" spc="0" normalizeH="0" baseline="0" noProof="0">
                <a:ln>
                  <a:noFill/>
                </a:ln>
                <a:solidFill>
                  <a:srgbClr val="009900"/>
                </a:solidFill>
                <a:effectLst/>
                <a:uLnTx/>
                <a:uFillTx/>
                <a:latin typeface="Myriad Pro Cond" panose="020B0506030403020204" pitchFamily="34" charset="0"/>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395</a:t>
            </a:fld>
            <a:endParaRPr kumimoji="0" lang="en-US" sz="21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endParaRPr>
          </a:p>
        </p:txBody>
      </p:sp>
      <p:cxnSp>
        <p:nvCxnSpPr>
          <p:cNvPr id="5" name="Straight Connector 4">
            <a:extLst>
              <a:ext uri="{FF2B5EF4-FFF2-40B4-BE49-F238E27FC236}">
                <a16:creationId xmlns:a16="http://schemas.microsoft.com/office/drawing/2014/main" id="{493BAEB3-AD5E-48BD-B590-F0690B4389C6}"/>
              </a:ext>
            </a:extLst>
          </p:cNvPr>
          <p:cNvCxnSpPr>
            <a:cxnSpLocks/>
          </p:cNvCxnSpPr>
          <p:nvPr/>
        </p:nvCxnSpPr>
        <p:spPr>
          <a:xfrm flipV="1">
            <a:off x="791028" y="3259005"/>
            <a:ext cx="7264695" cy="5582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8DFBE08-2984-4940-A95C-2F3D0E1E23DB}"/>
              </a:ext>
            </a:extLst>
          </p:cNvPr>
          <p:cNvSpPr txBox="1"/>
          <p:nvPr/>
        </p:nvSpPr>
        <p:spPr>
          <a:xfrm>
            <a:off x="1033087" y="2792560"/>
            <a:ext cx="13329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Software</a:t>
            </a:r>
          </a:p>
        </p:txBody>
      </p:sp>
      <p:sp>
        <p:nvSpPr>
          <p:cNvPr id="7" name="TextBox 6">
            <a:extLst>
              <a:ext uri="{FF2B5EF4-FFF2-40B4-BE49-F238E27FC236}">
                <a16:creationId xmlns:a16="http://schemas.microsoft.com/office/drawing/2014/main" id="{4D3F1C57-D769-4444-A47C-26D446398268}"/>
              </a:ext>
            </a:extLst>
          </p:cNvPr>
          <p:cNvSpPr txBox="1"/>
          <p:nvPr/>
        </p:nvSpPr>
        <p:spPr>
          <a:xfrm>
            <a:off x="996802" y="3433660"/>
            <a:ext cx="14294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Hardware</a:t>
            </a:r>
          </a:p>
        </p:txBody>
      </p:sp>
      <p:sp>
        <p:nvSpPr>
          <p:cNvPr id="8" name="Rounded Rectangle 10">
            <a:extLst>
              <a:ext uri="{FF2B5EF4-FFF2-40B4-BE49-F238E27FC236}">
                <a16:creationId xmlns:a16="http://schemas.microsoft.com/office/drawing/2014/main" id="{E834AA96-55DB-4219-B2E2-E98D86DD52C3}"/>
              </a:ext>
            </a:extLst>
          </p:cNvPr>
          <p:cNvSpPr/>
          <p:nvPr/>
        </p:nvSpPr>
        <p:spPr>
          <a:xfrm>
            <a:off x="3403748" y="2793434"/>
            <a:ext cx="2336504" cy="938375"/>
          </a:xfrm>
          <a:prstGeom prst="round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Locality Descriptor</a:t>
            </a:r>
          </a:p>
        </p:txBody>
      </p:sp>
      <p:sp>
        <p:nvSpPr>
          <p:cNvPr id="9" name="Rounded Rectangle 12">
            <a:extLst>
              <a:ext uri="{FF2B5EF4-FFF2-40B4-BE49-F238E27FC236}">
                <a16:creationId xmlns:a16="http://schemas.microsoft.com/office/drawing/2014/main" id="{B89AF638-A934-4E67-B482-0BA483680391}"/>
              </a:ext>
            </a:extLst>
          </p:cNvPr>
          <p:cNvSpPr/>
          <p:nvPr/>
        </p:nvSpPr>
        <p:spPr>
          <a:xfrm>
            <a:off x="2106553" y="4000599"/>
            <a:ext cx="175422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p:txBody>
      </p:sp>
      <p:sp>
        <p:nvSpPr>
          <p:cNvPr id="10" name="Rounded Rectangle 13">
            <a:extLst>
              <a:ext uri="{FF2B5EF4-FFF2-40B4-BE49-F238E27FC236}">
                <a16:creationId xmlns:a16="http://schemas.microsoft.com/office/drawing/2014/main" id="{02B28CB2-305E-48D8-B92E-31253B312AE1}"/>
              </a:ext>
            </a:extLst>
          </p:cNvPr>
          <p:cNvSpPr/>
          <p:nvPr/>
        </p:nvSpPr>
        <p:spPr>
          <a:xfrm>
            <a:off x="3924166" y="4000599"/>
            <a:ext cx="1588333"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CTA Scheduling</a:t>
            </a:r>
          </a:p>
        </p:txBody>
      </p:sp>
      <p:sp>
        <p:nvSpPr>
          <p:cNvPr id="11" name="Rounded Rectangle 14">
            <a:extLst>
              <a:ext uri="{FF2B5EF4-FFF2-40B4-BE49-F238E27FC236}">
                <a16:creationId xmlns:a16="http://schemas.microsoft.com/office/drawing/2014/main" id="{80C90216-0299-431B-8D9A-CC6FE7153F96}"/>
              </a:ext>
            </a:extLst>
          </p:cNvPr>
          <p:cNvSpPr/>
          <p:nvPr/>
        </p:nvSpPr>
        <p:spPr>
          <a:xfrm>
            <a:off x="542479" y="4000599"/>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a:t>
            </a:r>
          </a:p>
        </p:txBody>
      </p:sp>
      <p:sp>
        <p:nvSpPr>
          <p:cNvPr id="12" name="Rounded Rectangle 15">
            <a:extLst>
              <a:ext uri="{FF2B5EF4-FFF2-40B4-BE49-F238E27FC236}">
                <a16:creationId xmlns:a16="http://schemas.microsoft.com/office/drawing/2014/main" id="{7CE33DE2-43DA-448A-BB45-EDEDF70F3DD3}"/>
              </a:ext>
            </a:extLst>
          </p:cNvPr>
          <p:cNvSpPr/>
          <p:nvPr/>
        </p:nvSpPr>
        <p:spPr>
          <a:xfrm>
            <a:off x="5615009" y="4000599"/>
            <a:ext cx="1511281"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Prefetching</a:t>
            </a:r>
          </a:p>
        </p:txBody>
      </p:sp>
      <p:sp>
        <p:nvSpPr>
          <p:cNvPr id="13" name="Rounded Rectangle 16">
            <a:extLst>
              <a:ext uri="{FF2B5EF4-FFF2-40B4-BE49-F238E27FC236}">
                <a16:creationId xmlns:a16="http://schemas.microsoft.com/office/drawing/2014/main" id="{E3F2E7C4-DA69-4246-80A5-5673AF88D9C9}"/>
              </a:ext>
            </a:extLst>
          </p:cNvPr>
          <p:cNvSpPr/>
          <p:nvPr/>
        </p:nvSpPr>
        <p:spPr>
          <a:xfrm>
            <a:off x="7305853" y="3992228"/>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p:txBody>
      </p:sp>
      <p:sp>
        <p:nvSpPr>
          <p:cNvPr id="14" name="Rounded Rectangle 18">
            <a:extLst>
              <a:ext uri="{FF2B5EF4-FFF2-40B4-BE49-F238E27FC236}">
                <a16:creationId xmlns:a16="http://schemas.microsoft.com/office/drawing/2014/main" id="{C440EAF8-F8BE-4322-94BE-FDE64250A110}"/>
              </a:ext>
            </a:extLst>
          </p:cNvPr>
          <p:cNvSpPr/>
          <p:nvPr/>
        </p:nvSpPr>
        <p:spPr>
          <a:xfrm>
            <a:off x="3403748" y="1891863"/>
            <a:ext cx="2336504" cy="55236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Application</a:t>
            </a:r>
          </a:p>
        </p:txBody>
      </p:sp>
      <p:cxnSp>
        <p:nvCxnSpPr>
          <p:cNvPr id="15" name="Straight Arrow Connector 14">
            <a:extLst>
              <a:ext uri="{FF2B5EF4-FFF2-40B4-BE49-F238E27FC236}">
                <a16:creationId xmlns:a16="http://schemas.microsoft.com/office/drawing/2014/main" id="{89588B05-7A37-45C9-8BC1-09D8D6F0E05F}"/>
              </a:ext>
            </a:extLst>
          </p:cNvPr>
          <p:cNvCxnSpPr>
            <a:stCxn id="14" idx="2"/>
            <a:endCxn id="8" idx="0"/>
          </p:cNvCxnSpPr>
          <p:nvPr/>
        </p:nvCxnSpPr>
        <p:spPr>
          <a:xfrm>
            <a:off x="4572000" y="2444232"/>
            <a:ext cx="0" cy="349202"/>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F3009-5F6E-4C47-BA22-11F4C078015A}"/>
              </a:ext>
            </a:extLst>
          </p:cNvPr>
          <p:cNvCxnSpPr>
            <a:stCxn id="8" idx="2"/>
          </p:cNvCxnSpPr>
          <p:nvPr/>
        </p:nvCxnSpPr>
        <p:spPr>
          <a:xfrm flipH="1">
            <a:off x="1253698" y="3731809"/>
            <a:ext cx="3318302" cy="32066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E69072D-0619-45F0-9146-BB822E23DC1C}"/>
              </a:ext>
            </a:extLst>
          </p:cNvPr>
          <p:cNvCxnSpPr>
            <a:cxnSpLocks/>
            <a:stCxn id="8" idx="2"/>
            <a:endCxn id="9" idx="0"/>
          </p:cNvCxnSpPr>
          <p:nvPr/>
        </p:nvCxnSpPr>
        <p:spPr>
          <a:xfrm flipH="1">
            <a:off x="2983667" y="3731809"/>
            <a:ext cx="1588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66DAEBC-6009-4F86-9D78-B32ADE64AF2C}"/>
              </a:ext>
            </a:extLst>
          </p:cNvPr>
          <p:cNvCxnSpPr>
            <a:cxnSpLocks/>
            <a:stCxn id="8" idx="2"/>
            <a:endCxn id="10" idx="0"/>
          </p:cNvCxnSpPr>
          <p:nvPr/>
        </p:nvCxnSpPr>
        <p:spPr>
          <a:xfrm>
            <a:off x="4572000" y="3731809"/>
            <a:ext cx="146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D4F787B-9148-4497-B9C5-C9319AE2589B}"/>
              </a:ext>
            </a:extLst>
          </p:cNvPr>
          <p:cNvCxnSpPr>
            <a:cxnSpLocks/>
            <a:stCxn id="8" idx="2"/>
          </p:cNvCxnSpPr>
          <p:nvPr/>
        </p:nvCxnSpPr>
        <p:spPr>
          <a:xfrm>
            <a:off x="4572000" y="3731809"/>
            <a:ext cx="1843070" cy="36473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9F0CF1E-057C-4318-AB0A-511EB435E057}"/>
              </a:ext>
            </a:extLst>
          </p:cNvPr>
          <p:cNvCxnSpPr>
            <a:cxnSpLocks/>
            <a:stCxn id="8" idx="2"/>
            <a:endCxn id="13" idx="0"/>
          </p:cNvCxnSpPr>
          <p:nvPr/>
        </p:nvCxnSpPr>
        <p:spPr>
          <a:xfrm>
            <a:off x="4572000" y="3731809"/>
            <a:ext cx="3445072" cy="260419"/>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A9D6397-3E2D-4065-A187-F9E22ECD890B}"/>
              </a:ext>
            </a:extLst>
          </p:cNvPr>
          <p:cNvSpPr txBox="1"/>
          <p:nvPr/>
        </p:nvSpPr>
        <p:spPr>
          <a:xfrm>
            <a:off x="173870" y="1671537"/>
            <a:ext cx="2903363" cy="140807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Flexible, architecture-agnostic interface</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cxnSp>
        <p:nvCxnSpPr>
          <p:cNvPr id="45" name="Straight Arrow Connector 44">
            <a:extLst>
              <a:ext uri="{FF2B5EF4-FFF2-40B4-BE49-F238E27FC236}">
                <a16:creationId xmlns:a16="http://schemas.microsoft.com/office/drawing/2014/main" id="{4CB79797-2559-4A02-9004-E3877BDF3D5F}"/>
              </a:ext>
            </a:extLst>
          </p:cNvPr>
          <p:cNvCxnSpPr>
            <a:cxnSpLocks/>
          </p:cNvCxnSpPr>
          <p:nvPr/>
        </p:nvCxnSpPr>
        <p:spPr>
          <a:xfrm flipH="1" flipV="1">
            <a:off x="2170734" y="2344704"/>
            <a:ext cx="2358183" cy="237555"/>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17BCB93-D798-4457-9FCA-A3819E1EE285}"/>
              </a:ext>
            </a:extLst>
          </p:cNvPr>
          <p:cNvCxnSpPr>
            <a:cxnSpLocks/>
          </p:cNvCxnSpPr>
          <p:nvPr/>
        </p:nvCxnSpPr>
        <p:spPr>
          <a:xfrm flipV="1">
            <a:off x="5977720" y="3079610"/>
            <a:ext cx="803512" cy="731861"/>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4496694-3407-42CF-B245-828A7AC4FE4C}"/>
              </a:ext>
            </a:extLst>
          </p:cNvPr>
          <p:cNvSpPr txBox="1"/>
          <p:nvPr/>
        </p:nvSpPr>
        <p:spPr>
          <a:xfrm>
            <a:off x="6669235" y="1953400"/>
            <a:ext cx="2545193" cy="103874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Access to program semantics</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70" name="Rectangle 69">
            <a:extLst>
              <a:ext uri="{FF2B5EF4-FFF2-40B4-BE49-F238E27FC236}">
                <a16:creationId xmlns:a16="http://schemas.microsoft.com/office/drawing/2014/main" id="{21F2E53B-CAFF-41D6-A20E-F5BE7CD02E7E}"/>
              </a:ext>
            </a:extLst>
          </p:cNvPr>
          <p:cNvSpPr/>
          <p:nvPr/>
        </p:nvSpPr>
        <p:spPr>
          <a:xfrm>
            <a:off x="0" y="4973455"/>
            <a:ext cx="9144000" cy="1755549"/>
          </a:xfrm>
          <a:prstGeom prst="rect">
            <a:avLst/>
          </a:prstGeom>
          <a:solidFill>
            <a:srgbClr val="0054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Performance Benefits: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26.6% (up to 46.6%)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cache locality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53.7% (up to 2.8x)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NUMA locality</a:t>
            </a:r>
          </a:p>
        </p:txBody>
      </p:sp>
    </p:spTree>
    <p:extLst>
      <p:ext uri="{BB962C8B-B14F-4D97-AF65-F5344CB8AC3E}">
        <p14:creationId xmlns:p14="http://schemas.microsoft.com/office/powerpoint/2010/main" val="306581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0">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70">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P spid="10" grpId="0" animBg="1"/>
      <p:bldP spid="11" grpId="0" animBg="1"/>
      <p:bldP spid="12" grpId="0" animBg="1"/>
      <p:bldP spid="13" grpId="0" animBg="1"/>
      <p:bldP spid="14" grpId="0" animBg="1"/>
      <p:bldP spid="44" grpId="0"/>
      <p:bldP spid="52" grpId="0"/>
      <p:bldP spid="70" grpId="0" animBg="1"/>
    </p:bldLst>
  </p:timing>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Example: Hybrid Memory Management</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SoC</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59985" y="4365104"/>
            <a:ext cx="816120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and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3542327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 Example: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5240152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Chart 49"/>
          <p:cNvGraphicFramePr/>
          <p:nvPr/>
        </p:nvGraphicFramePr>
        <p:xfrm>
          <a:off x="0" y="1085850"/>
          <a:ext cx="9144000" cy="5370459"/>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980379" y="4376031"/>
            <a:ext cx="1937964" cy="1199692"/>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47" name="Oval 46"/>
          <p:cNvSpPr/>
          <p:nvPr/>
        </p:nvSpPr>
        <p:spPr>
          <a:xfrm>
            <a:off x="6459276" y="4521805"/>
            <a:ext cx="1937964" cy="1199692"/>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 name="Title 1"/>
          <p:cNvSpPr>
            <a:spLocks noGrp="1"/>
          </p:cNvSpPr>
          <p:nvPr>
            <p:ph type="title"/>
          </p:nvPr>
        </p:nvSpPr>
        <p:spPr/>
        <p:txBody>
          <a:bodyPr>
            <a:noAutofit/>
          </a:bodyPr>
          <a:lstStyle/>
          <a:p>
            <a:r>
              <a:rPr lang="en-US" sz="4000" dirty="0"/>
              <a:t>Exploiting Memory Error Tolerance </a:t>
            </a:r>
            <a:br>
              <a:rPr lang="en-US" sz="4000" dirty="0"/>
            </a:br>
            <a:r>
              <a:rPr lang="en-US" sz="4000" dirty="0"/>
              <a:t>with Hybrid Memory Systems</a:t>
            </a:r>
          </a:p>
        </p:txBody>
      </p:sp>
      <p:sp>
        <p:nvSpPr>
          <p:cNvPr id="178" name="Rounded Rectangle 177"/>
          <p:cNvSpPr/>
          <p:nvPr/>
        </p:nvSpPr>
        <p:spPr>
          <a:xfrm>
            <a:off x="253076" y="1315568"/>
            <a:ext cx="8637848" cy="5310051"/>
          </a:xfrm>
          <a:prstGeom prst="roundRect">
            <a:avLst>
              <a:gd name="adj" fmla="val 5588"/>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a:ea typeface="+mn-ea"/>
                <a:cs typeface="+mn-cs"/>
              </a:rPr>
              <a:t>H</a:t>
            </a:r>
            <a:r>
              <a:rPr kumimoji="0" lang="en-US" sz="3600" b="0" i="0" u="none" strike="noStrike" kern="1200" cap="none" spc="0" normalizeH="0" baseline="0" noProof="0" dirty="0">
                <a:ln>
                  <a:noFill/>
                </a:ln>
                <a:solidFill>
                  <a:prstClr val="black"/>
                </a:solidFill>
                <a:effectLst/>
                <a:uLnTx/>
                <a:uFillTx/>
                <a:latin typeface="Calibri"/>
                <a:ea typeface="+mn-ea"/>
                <a:cs typeface="+mn-cs"/>
              </a:rPr>
              <a:t>eterogeneous-</a:t>
            </a:r>
            <a:r>
              <a:rPr kumimoji="0" lang="en-US" sz="3600" b="1" i="0" u="none" strike="noStrike" kern="1200" cap="none" spc="0" normalizeH="0" baseline="0" noProof="0" dirty="0">
                <a:ln>
                  <a:noFill/>
                </a:ln>
                <a:solidFill>
                  <a:prstClr val="black"/>
                </a:solidFill>
                <a:effectLst/>
                <a:uLnTx/>
                <a:uFillTx/>
                <a:latin typeface="Calibri"/>
                <a:ea typeface="+mn-ea"/>
                <a:cs typeface="+mn-cs"/>
              </a:rPr>
              <a:t>R</a:t>
            </a:r>
            <a:r>
              <a:rPr kumimoji="0" lang="en-US" sz="3600" b="0" i="0" u="none" strike="noStrike" kern="1200" cap="none" spc="0" normalizeH="0" baseline="0" noProof="0" dirty="0">
                <a:ln>
                  <a:noFill/>
                </a:ln>
                <a:solidFill>
                  <a:prstClr val="black"/>
                </a:solidFill>
                <a:effectLst/>
                <a:uLnTx/>
                <a:uFillTx/>
                <a:latin typeface="Calibri"/>
                <a:ea typeface="+mn-ea"/>
                <a:cs typeface="+mn-cs"/>
              </a:rPr>
              <a:t>eliability </a:t>
            </a:r>
            <a:r>
              <a:rPr kumimoji="0" lang="en-US" sz="3600" b="1" i="0" u="none" strike="noStrike" kern="1200" cap="none" spc="0" normalizeH="0" baseline="0" noProof="0" dirty="0">
                <a:ln>
                  <a:noFill/>
                </a:ln>
                <a:solidFill>
                  <a:prstClr val="black"/>
                </a:solidFill>
                <a:effectLst/>
                <a:uLnTx/>
                <a:uFillTx/>
                <a:latin typeface="Calibri"/>
                <a:ea typeface="+mn-ea"/>
                <a:cs typeface="+mn-cs"/>
              </a:rPr>
              <a:t>M</a:t>
            </a:r>
            <a:r>
              <a:rPr kumimoji="0" lang="en-US" sz="3600" b="0" i="0" u="none" strike="noStrike" kern="1200" cap="none" spc="0" normalizeH="0" baseline="0" noProof="0" dirty="0">
                <a:ln>
                  <a:noFill/>
                </a:ln>
                <a:solidFill>
                  <a:prstClr val="black"/>
                </a:solidFill>
                <a:effectLst/>
                <a:uLnTx/>
                <a:uFillTx/>
                <a:latin typeface="Calibri"/>
                <a:ea typeface="+mn-ea"/>
                <a:cs typeface="+mn-cs"/>
              </a:rPr>
              <a:t>emory </a:t>
            </a:r>
            <a:r>
              <a:rPr kumimoji="0" lang="en-US" sz="2400" b="1" i="0" u="none" strike="noStrike" kern="1200" cap="none" spc="0" normalizeH="0" baseline="0" noProof="0" dirty="0">
                <a:ln>
                  <a:noFill/>
                </a:ln>
                <a:solidFill>
                  <a:srgbClr val="1A5712"/>
                </a:solidFill>
                <a:effectLst/>
                <a:uLnTx/>
                <a:uFillTx/>
                <a:latin typeface="Calibri"/>
                <a:ea typeface="+mn-ea"/>
                <a:cs typeface="+mn-cs"/>
              </a:rPr>
              <a:t>[DSN 2014]</a:t>
            </a:r>
          </a:p>
        </p:txBody>
      </p:sp>
      <p:grpSp>
        <p:nvGrpSpPr>
          <p:cNvPr id="179" name="Group 178"/>
          <p:cNvGrpSpPr/>
          <p:nvPr/>
        </p:nvGrpSpPr>
        <p:grpSpPr>
          <a:xfrm>
            <a:off x="4919376" y="3377171"/>
            <a:ext cx="3294984" cy="935806"/>
            <a:chOff x="221980" y="1649582"/>
            <a:chExt cx="3011077" cy="855174"/>
          </a:xfrm>
        </p:grpSpPr>
        <p:grpSp>
          <p:nvGrpSpPr>
            <p:cNvPr id="180" name="Group 179"/>
            <p:cNvGrpSpPr/>
            <p:nvPr/>
          </p:nvGrpSpPr>
          <p:grpSpPr>
            <a:xfrm>
              <a:off x="221980" y="1649582"/>
              <a:ext cx="3011077" cy="855174"/>
              <a:chOff x="221980" y="1649582"/>
              <a:chExt cx="3011077" cy="855174"/>
            </a:xfrm>
          </p:grpSpPr>
          <p:pic>
            <p:nvPicPr>
              <p:cNvPr id="189"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190" name="Rectangle 189"/>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81" name="Rectangle 180"/>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2" name="Rectangle 181"/>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3" name="Rectangle 182"/>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4" name="Rectangle 183"/>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5" name="Rectangle 184"/>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6" name="Rectangle 185"/>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7" name="Rectangle 186"/>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8" name="Rectangle 187"/>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191" name="Group 190"/>
          <p:cNvGrpSpPr/>
          <p:nvPr/>
        </p:nvGrpSpPr>
        <p:grpSpPr>
          <a:xfrm>
            <a:off x="865026" y="3377171"/>
            <a:ext cx="3294984" cy="935806"/>
            <a:chOff x="221980" y="1649582"/>
            <a:chExt cx="3011077" cy="855174"/>
          </a:xfrm>
        </p:grpSpPr>
        <p:grpSp>
          <p:nvGrpSpPr>
            <p:cNvPr id="192" name="Group 191"/>
            <p:cNvGrpSpPr/>
            <p:nvPr/>
          </p:nvGrpSpPr>
          <p:grpSpPr>
            <a:xfrm>
              <a:off x="221980" y="1649582"/>
              <a:ext cx="3011077" cy="855174"/>
              <a:chOff x="221980" y="1649582"/>
              <a:chExt cx="3011077" cy="855174"/>
            </a:xfrm>
          </p:grpSpPr>
          <p:pic>
            <p:nvPicPr>
              <p:cNvPr id="202"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203" name="Rectangle 202"/>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93" name="Rectangle 192"/>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4" name="Rectangle 193"/>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5" name="Rectangle 194"/>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6" name="Rectangle 195"/>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7" name="Rectangle 196"/>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8" name="Rectangle 197"/>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9" name="Rectangle 198"/>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0" name="Rectangle 199"/>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1" name="Rectangle 200"/>
            <p:cNvSpPr/>
            <p:nvPr/>
          </p:nvSpPr>
          <p:spPr>
            <a:xfrm>
              <a:off x="163200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04" name="Rounded Rectangle 203"/>
          <p:cNvSpPr/>
          <p:nvPr/>
        </p:nvSpPr>
        <p:spPr>
          <a:xfrm>
            <a:off x="4881721" y="3362543"/>
            <a:ext cx="3394592" cy="949808"/>
          </a:xfrm>
          <a:prstGeom prst="roundRect">
            <a:avLst>
              <a:gd name="adj" fmla="val 9236"/>
            </a:avLst>
          </a:prstGeom>
          <a:solidFill>
            <a:srgbClr val="B5C1D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Low-cost memory</a:t>
            </a:r>
          </a:p>
        </p:txBody>
      </p:sp>
      <p:sp>
        <p:nvSpPr>
          <p:cNvPr id="205" name="Rounded Rectangle 204"/>
          <p:cNvSpPr/>
          <p:nvPr/>
        </p:nvSpPr>
        <p:spPr>
          <a:xfrm>
            <a:off x="827106" y="3362543"/>
            <a:ext cx="3390488" cy="949808"/>
          </a:xfrm>
          <a:prstGeom prst="roundRect">
            <a:avLst>
              <a:gd name="adj" fmla="val 10776"/>
            </a:avLst>
          </a:prstGeom>
          <a:solidFill>
            <a:srgbClr val="375DA1">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Reliable memory</a:t>
            </a:r>
          </a:p>
        </p:txBody>
      </p:sp>
      <p:sp>
        <p:nvSpPr>
          <p:cNvPr id="206" name="Rectangle 205"/>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7" name="Oval 206"/>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08" name="Rectangle 207"/>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9" name="Oval 208"/>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12" name="TextBox 211"/>
          <p:cNvSpPr txBox="1"/>
          <p:nvPr/>
        </p:nvSpPr>
        <p:spPr>
          <a:xfrm>
            <a:off x="844757" y="4534981"/>
            <a:ext cx="333937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ECC protected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Well-tested chips</a:t>
            </a:r>
          </a:p>
        </p:txBody>
      </p:sp>
      <p:sp>
        <p:nvSpPr>
          <p:cNvPr id="213" name="TextBox 212"/>
          <p:cNvSpPr txBox="1"/>
          <p:nvPr/>
        </p:nvSpPr>
        <p:spPr>
          <a:xfrm>
            <a:off x="4932283" y="4534981"/>
            <a:ext cx="329346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libri"/>
                <a:ea typeface="+mn-ea"/>
                <a:cs typeface="+mn-cs"/>
              </a:rPr>
              <a:t>NoECC</a:t>
            </a:r>
            <a:r>
              <a:rPr kumimoji="0" lang="en-US" sz="3200" b="0" i="0" u="none" strike="noStrike" kern="1200" cap="none" spc="0" normalizeH="0" baseline="0" noProof="0" dirty="0">
                <a:ln>
                  <a:noFill/>
                </a:ln>
                <a:solidFill>
                  <a:prstClr val="black"/>
                </a:solidFill>
                <a:effectLst/>
                <a:uLnTx/>
                <a:uFillTx/>
                <a:latin typeface="Calibri"/>
                <a:ea typeface="+mn-ea"/>
                <a:cs typeface="+mn-cs"/>
              </a:rPr>
              <a:t> or Parity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Less-tested chips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600" b="0" i="0" u="none" strike="noStrike" kern="1200" cap="none" spc="0" normalizeH="0" baseline="0" noProof="0">
              <a:ln>
                <a:noFill/>
              </a:ln>
              <a:solidFill>
                <a:prstClr val="black"/>
              </a:solidFill>
              <a:effectLst/>
              <a:uLnTx/>
              <a:uFillTx/>
              <a:latin typeface="Calibri"/>
              <a:ea typeface="+mn-ea"/>
              <a:cs typeface="+mn-cs"/>
            </a:endParaRPr>
          </a:p>
        </p:txBody>
      </p:sp>
      <p:sp>
        <p:nvSpPr>
          <p:cNvPr id="3" name="Rectangle 2"/>
          <p:cNvSpPr/>
          <p:nvPr/>
        </p:nvSpPr>
        <p:spPr>
          <a:xfrm>
            <a:off x="-36512" y="4437112"/>
            <a:ext cx="9073008" cy="1569660"/>
          </a:xfrm>
          <a:prstGeom prst="rect">
            <a:avLst/>
          </a:prstGeom>
          <a:solidFill>
            <a:schemeClr val="bg1"/>
          </a:solidFill>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On Microsoft’s Web Search workload</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Reduces server hardware </a:t>
            </a:r>
            <a:r>
              <a:rPr kumimoji="0" lang="en-US" sz="3200" b="0" i="0" u="none" strike="noStrike" kern="1200" cap="none" spc="0" normalizeH="0" baseline="0" noProof="0" dirty="0">
                <a:ln>
                  <a:noFill/>
                </a:ln>
                <a:solidFill>
                  <a:srgbClr val="4A66AC"/>
                </a:solidFill>
                <a:effectLst/>
                <a:uLnTx/>
                <a:uFillTx/>
                <a:latin typeface="Calibri"/>
                <a:ea typeface="+mn-ea"/>
                <a:cs typeface="+mn-cs"/>
              </a:rPr>
              <a:t>cost </a:t>
            </a:r>
            <a:r>
              <a:rPr kumimoji="0" lang="en-US" sz="3200" b="0" i="0" u="none" strike="noStrike" kern="1200" cap="none" spc="0" normalizeH="0" baseline="0" noProof="0" dirty="0">
                <a:ln>
                  <a:noFill/>
                </a:ln>
                <a:solidFill>
                  <a:prstClr val="black"/>
                </a:solidFill>
                <a:effectLst/>
                <a:uLnTx/>
                <a:uFillTx/>
                <a:latin typeface="Calibri"/>
                <a:ea typeface="+mn-ea"/>
                <a:cs typeface="+mn-cs"/>
              </a:rPr>
              <a:t>by </a:t>
            </a:r>
            <a:r>
              <a:rPr kumimoji="0" lang="en-US" sz="3200" b="0" i="0" u="none" strike="noStrike" kern="1200" cap="none" spc="0" normalizeH="0" baseline="0" noProof="0" dirty="0">
                <a:ln>
                  <a:noFill/>
                </a:ln>
                <a:solidFill>
                  <a:srgbClr val="FF0000"/>
                </a:solidFill>
                <a:effectLst/>
                <a:uLnTx/>
                <a:uFillTx/>
                <a:latin typeface="Calibri"/>
                <a:ea typeface="+mn-ea"/>
                <a:cs typeface="+mn-cs"/>
              </a:rPr>
              <a:t>4.7 %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Achieves single server </a:t>
            </a:r>
            <a:r>
              <a:rPr kumimoji="0" lang="en-US" sz="3200" b="0" i="0" u="none" strike="noStrike" kern="1200" cap="none" spc="0" normalizeH="0" baseline="0" noProof="0" dirty="0">
                <a:ln>
                  <a:noFill/>
                </a:ln>
                <a:solidFill>
                  <a:srgbClr val="4A66AC"/>
                </a:solidFill>
                <a:effectLst/>
                <a:uLnTx/>
                <a:uFillTx/>
                <a:latin typeface="Calibri"/>
                <a:ea typeface="+mn-ea"/>
                <a:cs typeface="+mn-cs"/>
              </a:rPr>
              <a:t>availability</a:t>
            </a:r>
            <a:r>
              <a:rPr kumimoji="0" lang="en-US" sz="3200" b="0" i="0" u="none" strike="noStrike" kern="1200" cap="none" spc="0" normalizeH="0" baseline="0" noProof="0" dirty="0">
                <a:ln>
                  <a:noFill/>
                </a:ln>
                <a:solidFill>
                  <a:prstClr val="black"/>
                </a:solidFill>
                <a:effectLst/>
                <a:uLnTx/>
                <a:uFillTx/>
                <a:latin typeface="Calibri"/>
                <a:ea typeface="+mn-ea"/>
                <a:cs typeface="+mn-cs"/>
              </a:rPr>
              <a:t> target of </a:t>
            </a:r>
            <a:r>
              <a:rPr kumimoji="0" lang="en-US" sz="3200" b="0" i="0" u="none" strike="noStrike" kern="1200" cap="none" spc="0" normalizeH="0" baseline="0" noProof="0" dirty="0">
                <a:ln>
                  <a:noFill/>
                </a:ln>
                <a:solidFill>
                  <a:srgbClr val="FF0000"/>
                </a:solidFill>
                <a:effectLst/>
                <a:uLnTx/>
                <a:uFillTx/>
                <a:latin typeface="Calibri"/>
                <a:ea typeface="+mn-ea"/>
                <a:cs typeface="+mn-cs"/>
              </a:rPr>
              <a:t>99.90 %</a:t>
            </a:r>
          </a:p>
        </p:txBody>
      </p:sp>
    </p:spTree>
    <p:extLst>
      <p:ext uri="{BB962C8B-B14F-4D97-AF65-F5344CB8AC3E}">
        <p14:creationId xmlns:p14="http://schemas.microsoft.com/office/powerpoint/2010/main" val="2690533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7.40741E-7 L -0.09236 -0.40671 " pathEditMode="relative" rAng="0" ptsTypes="AA">
                                      <p:cBhvr>
                                        <p:cTn id="14" dur="2000" fill="hold"/>
                                        <p:tgtEl>
                                          <p:spTgt spid="47"/>
                                        </p:tgtEl>
                                        <p:attrNameLst>
                                          <p:attrName>ppt_x</p:attrName>
                                          <p:attrName>ppt_y</p:attrName>
                                        </p:attrNameLst>
                                      </p:cBhvr>
                                      <p:rCtr x="-4618" y="-20347"/>
                                    </p:animMotion>
                                  </p:childTnLst>
                                </p:cTn>
                              </p:par>
                              <p:par>
                                <p:cTn id="15" presetID="42" presetClass="path" presetSubtype="0" accel="50000" decel="50000" fill="hold" grpId="1" nodeType="withEffect">
                                  <p:stCondLst>
                                    <p:cond delay="0"/>
                                  </p:stCondLst>
                                  <p:childTnLst>
                                    <p:animMotion origin="layout" path="M -4.44444E-6 -2.96296E-6 L 0.06094 -0.38657 " pathEditMode="relative" rAng="0" ptsTypes="AA">
                                      <p:cBhvr>
                                        <p:cTn id="16" dur="2000" fill="hold"/>
                                        <p:tgtEl>
                                          <p:spTgt spid="45"/>
                                        </p:tgtEl>
                                        <p:attrNameLst>
                                          <p:attrName>ppt_x</p:attrName>
                                          <p:attrName>ppt_y</p:attrName>
                                        </p:attrNameLst>
                                      </p:cBhvr>
                                      <p:rCtr x="3038" y="-19329"/>
                                    </p:animMotion>
                                  </p:childTnLst>
                                </p:cTn>
                              </p:par>
                              <p:par>
                                <p:cTn id="17" presetID="10" presetClass="exit" presetSubtype="0" fill="hold" grpId="2" nodeType="withEffect">
                                  <p:stCondLst>
                                    <p:cond delay="1250"/>
                                  </p:stCondLst>
                                  <p:childTnLst>
                                    <p:animEffect transition="out" filter="fade">
                                      <p:cBhvr>
                                        <p:cTn id="18" dur="500"/>
                                        <p:tgtEl>
                                          <p:spTgt spid="47"/>
                                        </p:tgtEl>
                                      </p:cBhvr>
                                    </p:animEffect>
                                    <p:set>
                                      <p:cBhvr>
                                        <p:cTn id="19" dur="1" fill="hold">
                                          <p:stCondLst>
                                            <p:cond delay="499"/>
                                          </p:stCondLst>
                                        </p:cTn>
                                        <p:tgtEl>
                                          <p:spTgt spid="47"/>
                                        </p:tgtEl>
                                        <p:attrNameLst>
                                          <p:attrName>style.visibility</p:attrName>
                                        </p:attrNameLst>
                                      </p:cBhvr>
                                      <p:to>
                                        <p:strVal val="hidden"/>
                                      </p:to>
                                    </p:set>
                                  </p:childTnLst>
                                </p:cTn>
                              </p:par>
                              <p:par>
                                <p:cTn id="20" presetID="10" presetClass="exit" presetSubtype="0" fill="hold" grpId="2" nodeType="withEffect">
                                  <p:stCondLst>
                                    <p:cond delay="1250"/>
                                  </p:stCondLst>
                                  <p:childTnLst>
                                    <p:animEffect transition="out" filter="fade">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par>
                                <p:cTn id="23" presetID="10" presetClass="exit" presetSubtype="0" fill="hold" grpId="0" nodeType="withEffect">
                                  <p:stCondLst>
                                    <p:cond delay="1500"/>
                                  </p:stCondLst>
                                  <p:childTnLst>
                                    <p:animEffect transition="out" filter="fade">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par>
                                <p:cTn id="26" presetID="10" presetClass="entr" presetSubtype="0" fill="hold" grpId="0" nodeType="withEffect">
                                  <p:stCondLst>
                                    <p:cond delay="1250"/>
                                  </p:stCondLst>
                                  <p:childTnLst>
                                    <p:set>
                                      <p:cBhvr>
                                        <p:cTn id="27" dur="1" fill="hold">
                                          <p:stCondLst>
                                            <p:cond delay="0"/>
                                          </p:stCondLst>
                                        </p:cTn>
                                        <p:tgtEl>
                                          <p:spTgt spid="207"/>
                                        </p:tgtEl>
                                        <p:attrNameLst>
                                          <p:attrName>style.visibility</p:attrName>
                                        </p:attrNameLst>
                                      </p:cBhvr>
                                      <p:to>
                                        <p:strVal val="visible"/>
                                      </p:to>
                                    </p:set>
                                    <p:animEffect transition="in" filter="fade">
                                      <p:cBhvr>
                                        <p:cTn id="28" dur="500"/>
                                        <p:tgtEl>
                                          <p:spTgt spid="207"/>
                                        </p:tgtEl>
                                      </p:cBhvr>
                                    </p:animEffect>
                                  </p:childTnLst>
                                </p:cTn>
                              </p:par>
                              <p:par>
                                <p:cTn id="29" presetID="10" presetClass="entr" presetSubtype="0" fill="hold" grpId="0" nodeType="withEffect">
                                  <p:stCondLst>
                                    <p:cond delay="1250"/>
                                  </p:stCondLst>
                                  <p:childTnLst>
                                    <p:set>
                                      <p:cBhvr>
                                        <p:cTn id="30" dur="1" fill="hold">
                                          <p:stCondLst>
                                            <p:cond delay="0"/>
                                          </p:stCondLst>
                                        </p:cTn>
                                        <p:tgtEl>
                                          <p:spTgt spid="206"/>
                                        </p:tgtEl>
                                        <p:attrNameLst>
                                          <p:attrName>style.visibility</p:attrName>
                                        </p:attrNameLst>
                                      </p:cBhvr>
                                      <p:to>
                                        <p:strVal val="visible"/>
                                      </p:to>
                                    </p:set>
                                    <p:animEffect transition="in" filter="fade">
                                      <p:cBhvr>
                                        <p:cTn id="31" dur="500"/>
                                        <p:tgtEl>
                                          <p:spTgt spid="206"/>
                                        </p:tgtEl>
                                      </p:cBhvr>
                                    </p:animEffect>
                                  </p:childTnLst>
                                </p:cTn>
                              </p:par>
                              <p:par>
                                <p:cTn id="32" presetID="10" presetClass="entr" presetSubtype="0" fill="hold" nodeType="withEffect">
                                  <p:stCondLst>
                                    <p:cond delay="1750"/>
                                  </p:stCondLst>
                                  <p:childTnLst>
                                    <p:set>
                                      <p:cBhvr>
                                        <p:cTn id="33" dur="1" fill="hold">
                                          <p:stCondLst>
                                            <p:cond delay="0"/>
                                          </p:stCondLst>
                                        </p:cTn>
                                        <p:tgtEl>
                                          <p:spTgt spid="179"/>
                                        </p:tgtEl>
                                        <p:attrNameLst>
                                          <p:attrName>style.visibility</p:attrName>
                                        </p:attrNameLst>
                                      </p:cBhvr>
                                      <p:to>
                                        <p:strVal val="visible"/>
                                      </p:to>
                                    </p:set>
                                    <p:animEffect transition="in" filter="fade">
                                      <p:cBhvr>
                                        <p:cTn id="34" dur="500"/>
                                        <p:tgtEl>
                                          <p:spTgt spid="179"/>
                                        </p:tgtEl>
                                      </p:cBhvr>
                                    </p:animEffect>
                                  </p:childTnLst>
                                </p:cTn>
                              </p:par>
                              <p:par>
                                <p:cTn id="35" presetID="10" presetClass="entr" presetSubtype="0" fill="hold" nodeType="withEffect">
                                  <p:stCondLst>
                                    <p:cond delay="1750"/>
                                  </p:stCondLst>
                                  <p:childTnLst>
                                    <p:set>
                                      <p:cBhvr>
                                        <p:cTn id="36" dur="1" fill="hold">
                                          <p:stCondLst>
                                            <p:cond delay="0"/>
                                          </p:stCondLst>
                                        </p:cTn>
                                        <p:tgtEl>
                                          <p:spTgt spid="191"/>
                                        </p:tgtEl>
                                        <p:attrNameLst>
                                          <p:attrName>style.visibility</p:attrName>
                                        </p:attrNameLst>
                                      </p:cBhvr>
                                      <p:to>
                                        <p:strVal val="visible"/>
                                      </p:to>
                                    </p:set>
                                    <p:animEffect transition="in" filter="fade">
                                      <p:cBhvr>
                                        <p:cTn id="37" dur="500"/>
                                        <p:tgtEl>
                                          <p:spTgt spid="19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4"/>
                                        </p:tgtEl>
                                        <p:attrNameLst>
                                          <p:attrName>style.visibility</p:attrName>
                                        </p:attrNameLst>
                                      </p:cBhvr>
                                      <p:to>
                                        <p:strVal val="visible"/>
                                      </p:to>
                                    </p:set>
                                    <p:animEffect transition="in" filter="fade">
                                      <p:cBhvr>
                                        <p:cTn id="42" dur="500"/>
                                        <p:tgtEl>
                                          <p:spTgt spid="20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5"/>
                                        </p:tgtEl>
                                        <p:attrNameLst>
                                          <p:attrName>style.visibility</p:attrName>
                                        </p:attrNameLst>
                                      </p:cBhvr>
                                      <p:to>
                                        <p:strVal val="visible"/>
                                      </p:to>
                                    </p:set>
                                    <p:animEffect transition="in" filter="fade">
                                      <p:cBhvr>
                                        <p:cTn id="45" dur="500"/>
                                        <p:tgtEl>
                                          <p:spTgt spid="205"/>
                                        </p:tgtEl>
                                      </p:cBhvr>
                                    </p:animEffect>
                                  </p:childTnLst>
                                </p:cTn>
                              </p:par>
                            </p:childTnLst>
                          </p:cTn>
                        </p:par>
                        <p:par>
                          <p:cTn id="46" fill="hold">
                            <p:stCondLst>
                              <p:cond delay="500"/>
                            </p:stCondLst>
                            <p:childTnLst>
                              <p:par>
                                <p:cTn id="47" presetID="1" presetClass="entr" presetSubtype="0" fill="hold" grpId="0" nodeType="afterEffect">
                                  <p:stCondLst>
                                    <p:cond delay="0"/>
                                  </p:stCondLst>
                                  <p:childTnLst>
                                    <p:set>
                                      <p:cBhvr>
                                        <p:cTn id="48" dur="1" fill="hold">
                                          <p:stCondLst>
                                            <p:cond delay="0"/>
                                          </p:stCondLst>
                                        </p:cTn>
                                        <p:tgtEl>
                                          <p:spTgt spid="20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8"/>
                                        </p:tgtEl>
                                        <p:attrNameLst>
                                          <p:attrName>style.visibility</p:attrName>
                                        </p:attrNameLst>
                                      </p:cBhvr>
                                      <p:to>
                                        <p:strVal val="visible"/>
                                      </p:to>
                                    </p:set>
                                  </p:childTnLst>
                                </p:cTn>
                              </p:par>
                              <p:par>
                                <p:cTn id="51" presetID="42" presetClass="path" presetSubtype="0" accel="50000" decel="50000" fill="hold" grpId="2" nodeType="withEffect">
                                  <p:stCondLst>
                                    <p:cond delay="0"/>
                                  </p:stCondLst>
                                  <p:childTnLst>
                                    <p:animMotion origin="layout" path="M -4.44444E-6 1.11111E-6 L -4.44444E-6 0.22106 " pathEditMode="relative" rAng="0" ptsTypes="AA">
                                      <p:cBhvr>
                                        <p:cTn id="52" dur="2000" fill="hold"/>
                                        <p:tgtEl>
                                          <p:spTgt spid="209"/>
                                        </p:tgtEl>
                                        <p:attrNameLst>
                                          <p:attrName>ppt_x</p:attrName>
                                          <p:attrName>ppt_y</p:attrName>
                                        </p:attrNameLst>
                                      </p:cBhvr>
                                      <p:rCtr x="0" y="11042"/>
                                    </p:animMotion>
                                  </p:childTnLst>
                                </p:cTn>
                              </p:par>
                              <p:par>
                                <p:cTn id="53" presetID="42" presetClass="path" presetSubtype="0" accel="50000" decel="50000" fill="hold" grpId="2" nodeType="withEffect">
                                  <p:stCondLst>
                                    <p:cond delay="0"/>
                                  </p:stCondLst>
                                  <p:childTnLst>
                                    <p:animMotion origin="layout" path="M -1.94444E-6 1.11111E-6 L -1.94444E-6 0.21898 " pathEditMode="relative" rAng="0" ptsTypes="AA">
                                      <p:cBhvr>
                                        <p:cTn id="54" dur="2000" fill="hold"/>
                                        <p:tgtEl>
                                          <p:spTgt spid="208"/>
                                        </p:tgtEl>
                                        <p:attrNameLst>
                                          <p:attrName>ppt_x</p:attrName>
                                          <p:attrName>ppt_y</p:attrName>
                                        </p:attrNameLst>
                                      </p:cBhvr>
                                      <p:rCtr x="0" y="10949"/>
                                    </p:animMotion>
                                  </p:childTnLst>
                                </p:cTn>
                              </p:par>
                              <p:par>
                                <p:cTn id="55" presetID="6" presetClass="emph" presetSubtype="0" fill="hold" grpId="1" nodeType="withEffect">
                                  <p:stCondLst>
                                    <p:cond delay="0"/>
                                  </p:stCondLst>
                                  <p:childTnLst>
                                    <p:animScale>
                                      <p:cBhvr>
                                        <p:cTn id="56" dur="2000" fill="hold"/>
                                        <p:tgtEl>
                                          <p:spTgt spid="209"/>
                                        </p:tgtEl>
                                      </p:cBhvr>
                                      <p:by x="50000" y="50000"/>
                                    </p:animScale>
                                  </p:childTnLst>
                                </p:cTn>
                              </p:par>
                              <p:par>
                                <p:cTn id="57" presetID="6" presetClass="emph" presetSubtype="0" fill="hold" grpId="1" nodeType="withEffect">
                                  <p:stCondLst>
                                    <p:cond delay="0"/>
                                  </p:stCondLst>
                                  <p:childTnLst>
                                    <p:animScale>
                                      <p:cBhvr>
                                        <p:cTn id="58" dur="2000" fill="hold"/>
                                        <p:tgtEl>
                                          <p:spTgt spid="208"/>
                                        </p:tgtEl>
                                      </p:cBhvr>
                                      <p:by x="50000" y="50000"/>
                                    </p:animScale>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78"/>
                                        </p:tgtEl>
                                        <p:attrNameLst>
                                          <p:attrName>style.visibility</p:attrName>
                                        </p:attrNameLst>
                                      </p:cBhvr>
                                      <p:to>
                                        <p:strVal val="visible"/>
                                      </p:to>
                                    </p:set>
                                    <p:animEffect transition="in" filter="wipe(up)">
                                      <p:cBhvr>
                                        <p:cTn id="63" dur="500"/>
                                        <p:tgtEl>
                                          <p:spTgt spid="178"/>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13"/>
                                        </p:tgtEl>
                                        <p:attrNameLst>
                                          <p:attrName>style.visibility</p:attrName>
                                        </p:attrNameLst>
                                      </p:cBhvr>
                                      <p:to>
                                        <p:strVal val="visible"/>
                                      </p:to>
                                    </p:set>
                                    <p:animEffect transition="in" filter="fade">
                                      <p:cBhvr>
                                        <p:cTn id="68" dur="500"/>
                                        <p:tgtEl>
                                          <p:spTgt spid="21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12"/>
                                        </p:tgtEl>
                                        <p:attrNameLst>
                                          <p:attrName>style.visibility</p:attrName>
                                        </p:attrNameLst>
                                      </p:cBhvr>
                                      <p:to>
                                        <p:strVal val="visible"/>
                                      </p:to>
                                    </p:set>
                                    <p:animEffect transition="in" filter="fade">
                                      <p:cBhvr>
                                        <p:cTn id="71" dur="500"/>
                                        <p:tgtEl>
                                          <p:spTgt spid="212"/>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AsOne/>
      </p:bldGraphic>
      <p:bldP spid="45" grpId="0" animBg="1"/>
      <p:bldP spid="45" grpId="1" animBg="1"/>
      <p:bldP spid="45" grpId="2" animBg="1"/>
      <p:bldP spid="47" grpId="0" animBg="1"/>
      <p:bldP spid="47" grpId="1" animBg="1"/>
      <p:bldP spid="47" grpId="2" animBg="1"/>
      <p:bldP spid="178" grpId="0" animBg="1"/>
      <p:bldP spid="204" grpId="0" animBg="1"/>
      <p:bldP spid="205" grpId="0" animBg="1"/>
      <p:bldP spid="206" grpId="0" animBg="1"/>
      <p:bldP spid="207" grpId="0" animBg="1"/>
      <p:bldP spid="208" grpId="0" animBg="1"/>
      <p:bldP spid="208" grpId="1" animBg="1"/>
      <p:bldP spid="208" grpId="2" animBg="1"/>
      <p:bldP spid="209" grpId="0" animBg="1"/>
      <p:bldP spid="209" grpId="1" animBg="1"/>
      <p:bldP spid="209" grpId="2" animBg="1"/>
      <p:bldP spid="212" grpId="0"/>
      <p:bldP spid="213" grpId="0"/>
      <p:bldP spid="3" grpId="0" animBg="1"/>
    </p:bldLst>
  </p:timing>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57905" y="4529872"/>
            <a:ext cx="7032878" cy="956782"/>
            <a:chOff x="1057905" y="4543667"/>
            <a:chExt cx="7032878" cy="956782"/>
          </a:xfrm>
        </p:grpSpPr>
        <p:sp>
          <p:nvSpPr>
            <p:cNvPr id="38" name="Down Arrow 37"/>
            <p:cNvSpPr/>
            <p:nvPr/>
          </p:nvSpPr>
          <p:spPr>
            <a:xfrm>
              <a:off x="7253465" y="4543667"/>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Down Arrow 38"/>
            <p:cNvSpPr/>
            <p:nvPr/>
          </p:nvSpPr>
          <p:spPr>
            <a:xfrm>
              <a:off x="1057905" y="4543669"/>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9" name="Group 8"/>
          <p:cNvGrpSpPr/>
          <p:nvPr/>
        </p:nvGrpSpPr>
        <p:grpSpPr>
          <a:xfrm>
            <a:off x="1057905" y="2445128"/>
            <a:ext cx="7032878" cy="956782"/>
            <a:chOff x="1057905" y="2445128"/>
            <a:chExt cx="7032878" cy="956782"/>
          </a:xfrm>
        </p:grpSpPr>
        <p:sp>
          <p:nvSpPr>
            <p:cNvPr id="35" name="Down Arrow 34"/>
            <p:cNvSpPr/>
            <p:nvPr/>
          </p:nvSpPr>
          <p:spPr>
            <a:xfrm>
              <a:off x="7253465" y="2445128"/>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Down Arrow 55"/>
            <p:cNvSpPr/>
            <p:nvPr/>
          </p:nvSpPr>
          <p:spPr>
            <a:xfrm>
              <a:off x="1057905" y="2445130"/>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Rounded Rectangle 3"/>
          <p:cNvSpPr/>
          <p:nvPr/>
        </p:nvSpPr>
        <p:spPr>
          <a:xfrm>
            <a:off x="290253" y="1306738"/>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normAutofit/>
          </a:bodyPr>
          <a:lstStyle/>
          <a:p>
            <a:r>
              <a:rPr lang="en-US" sz="4400" dirty="0"/>
              <a:t>Heterogeneous-Reliability Memory</a:t>
            </a:r>
          </a:p>
        </p:txBody>
      </p:sp>
      <p:grpSp>
        <p:nvGrpSpPr>
          <p:cNvPr id="40" name="Group 39"/>
          <p:cNvGrpSpPr/>
          <p:nvPr/>
        </p:nvGrpSpPr>
        <p:grpSpPr>
          <a:xfrm>
            <a:off x="676479" y="1484379"/>
            <a:ext cx="7780548" cy="800460"/>
            <a:chOff x="644685" y="3285404"/>
            <a:chExt cx="7780548" cy="800460"/>
          </a:xfrm>
        </p:grpSpPr>
        <p:sp>
          <p:nvSpPr>
            <p:cNvPr id="5" name="Cloud 4"/>
            <p:cNvSpPr/>
            <p:nvPr/>
          </p:nvSpPr>
          <p:spPr>
            <a:xfrm>
              <a:off x="644685"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A</a:t>
              </a:r>
            </a:p>
          </p:txBody>
        </p:sp>
        <p:sp>
          <p:nvSpPr>
            <p:cNvPr id="6" name="Cloud 5"/>
            <p:cNvSpPr/>
            <p:nvPr/>
          </p:nvSpPr>
          <p:spPr>
            <a:xfrm>
              <a:off x="1941443"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B</a:t>
              </a:r>
            </a:p>
          </p:txBody>
        </p:sp>
        <p:sp>
          <p:nvSpPr>
            <p:cNvPr id="11" name="Cloud 10"/>
            <p:cNvSpPr/>
            <p:nvPr/>
          </p:nvSpPr>
          <p:spPr>
            <a:xfrm>
              <a:off x="3238201"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A</a:t>
              </a:r>
            </a:p>
          </p:txBody>
        </p:sp>
        <p:sp>
          <p:nvSpPr>
            <p:cNvPr id="12" name="Cloud 11"/>
            <p:cNvSpPr/>
            <p:nvPr/>
          </p:nvSpPr>
          <p:spPr>
            <a:xfrm>
              <a:off x="4534959" y="3285406"/>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B</a:t>
              </a:r>
            </a:p>
          </p:txBody>
        </p:sp>
        <p:sp>
          <p:nvSpPr>
            <p:cNvPr id="13" name="Cloud 12"/>
            <p:cNvSpPr/>
            <p:nvPr/>
          </p:nvSpPr>
          <p:spPr>
            <a:xfrm>
              <a:off x="5831717" y="3285405"/>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A</a:t>
              </a:r>
            </a:p>
          </p:txBody>
        </p:sp>
        <p:sp>
          <p:nvSpPr>
            <p:cNvPr id="14" name="Cloud 13"/>
            <p:cNvSpPr/>
            <p:nvPr/>
          </p:nvSpPr>
          <p:spPr>
            <a:xfrm>
              <a:off x="7128475" y="3285404"/>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B</a:t>
              </a:r>
            </a:p>
          </p:txBody>
        </p:sp>
      </p:grpSp>
      <p:sp>
        <p:nvSpPr>
          <p:cNvPr id="52" name="Rectangle 51"/>
          <p:cNvSpPr/>
          <p:nvPr/>
        </p:nvSpPr>
        <p:spPr>
          <a:xfrm>
            <a:off x="890513" y="4513248"/>
            <a:ext cx="7367662"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2</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Map</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data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HRM</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system enabled by</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SW/HW cooperative solutions</a:t>
            </a: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Rounded Rectangle 43"/>
          <p:cNvSpPr/>
          <p:nvPr/>
        </p:nvSpPr>
        <p:spPr>
          <a:xfrm>
            <a:off x="1663665" y="2397925"/>
            <a:ext cx="5821358" cy="1055608"/>
          </a:xfrm>
          <a:prstGeom prst="round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Characterize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classify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memory error tolerance</a:t>
            </a:r>
          </a:p>
        </p:txBody>
      </p:sp>
      <p:grpSp>
        <p:nvGrpSpPr>
          <p:cNvPr id="20" name="Group 18"/>
          <p:cNvGrpSpPr/>
          <p:nvPr/>
        </p:nvGrpSpPr>
        <p:grpSpPr>
          <a:xfrm>
            <a:off x="253075" y="5359622"/>
            <a:ext cx="8707801" cy="1267072"/>
            <a:chOff x="253075" y="5359622"/>
            <a:chExt cx="8707801" cy="1267072"/>
          </a:xfrm>
        </p:grpSpPr>
        <p:sp>
          <p:nvSpPr>
            <p:cNvPr id="33" name="Rounded Rectangle 21"/>
            <p:cNvSpPr/>
            <p:nvPr/>
          </p:nvSpPr>
          <p:spPr>
            <a:xfrm>
              <a:off x="253075" y="5476783"/>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28"/>
            <p:cNvGrpSpPr/>
            <p:nvPr/>
          </p:nvGrpSpPr>
          <p:grpSpPr>
            <a:xfrm>
              <a:off x="676479" y="5712919"/>
              <a:ext cx="7780548" cy="710040"/>
              <a:chOff x="676479" y="5712919"/>
              <a:chExt cx="7780548" cy="710040"/>
            </a:xfrm>
          </p:grpSpPr>
          <p:sp>
            <p:nvSpPr>
              <p:cNvPr id="58" name="Rounded Rectangle 33"/>
              <p:cNvSpPr/>
              <p:nvPr/>
            </p:nvSpPr>
            <p:spPr>
              <a:xfrm>
                <a:off x="676479" y="5724440"/>
                <a:ext cx="1296758"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Reliable memory</a:t>
                </a:r>
              </a:p>
            </p:txBody>
          </p:sp>
          <p:sp>
            <p:nvSpPr>
              <p:cNvPr id="60" name="Rounded Rectangle 35"/>
              <p:cNvSpPr/>
              <p:nvPr/>
            </p:nvSpPr>
            <p:spPr>
              <a:xfrm>
                <a:off x="1973237" y="5724440"/>
                <a:ext cx="3890274"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Parity memory </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software recovery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Par+R</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61" name="Rounded Rectangle 36"/>
              <p:cNvSpPr/>
              <p:nvPr/>
            </p:nvSpPr>
            <p:spPr>
              <a:xfrm>
                <a:off x="5863511" y="5712919"/>
                <a:ext cx="2593516"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Low-cost memory</a:t>
                </a:r>
              </a:p>
            </p:txBody>
          </p:sp>
        </p:grpSp>
        <p:sp>
          <p:nvSpPr>
            <p:cNvPr id="43" name="TextBox 29"/>
            <p:cNvSpPr txBox="1"/>
            <p:nvPr/>
          </p:nvSpPr>
          <p:spPr>
            <a:xfrm>
              <a:off x="7485023" y="5359622"/>
              <a:ext cx="14758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Unreliable</a:t>
              </a:r>
            </a:p>
          </p:txBody>
        </p:sp>
        <p:sp>
          <p:nvSpPr>
            <p:cNvPr id="45" name="TextBox 30"/>
            <p:cNvSpPr txBox="1"/>
            <p:nvPr/>
          </p:nvSpPr>
          <p:spPr>
            <a:xfrm>
              <a:off x="265997" y="5372982"/>
              <a:ext cx="11747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Reliable</a:t>
              </a:r>
            </a:p>
          </p:txBody>
        </p:sp>
      </p:grpSp>
      <p:grpSp>
        <p:nvGrpSpPr>
          <p:cNvPr id="29" name="Group 28"/>
          <p:cNvGrpSpPr/>
          <p:nvPr/>
        </p:nvGrpSpPr>
        <p:grpSpPr>
          <a:xfrm>
            <a:off x="220417" y="3391760"/>
            <a:ext cx="8800185" cy="1268831"/>
            <a:chOff x="220417" y="3391760"/>
            <a:chExt cx="8800185" cy="1268831"/>
          </a:xfrm>
        </p:grpSpPr>
        <p:grpSp>
          <p:nvGrpSpPr>
            <p:cNvPr id="10" name="Group 9"/>
            <p:cNvGrpSpPr/>
            <p:nvPr/>
          </p:nvGrpSpPr>
          <p:grpSpPr>
            <a:xfrm>
              <a:off x="220417" y="3391760"/>
              <a:ext cx="8800185" cy="1268831"/>
              <a:chOff x="220417" y="3391760"/>
              <a:chExt cx="8800185" cy="1268831"/>
            </a:xfrm>
          </p:grpSpPr>
          <p:sp>
            <p:nvSpPr>
              <p:cNvPr id="32" name="Rounded Rectangle 31"/>
              <p:cNvSpPr/>
              <p:nvPr/>
            </p:nvSpPr>
            <p:spPr>
              <a:xfrm>
                <a:off x="290253" y="3391760"/>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220417" y="4198926"/>
                <a:ext cx="15350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Vulnerable</a:t>
                </a:r>
              </a:p>
            </p:txBody>
          </p:sp>
          <p:sp>
            <p:nvSpPr>
              <p:cNvPr id="42" name="TextBox 41"/>
              <p:cNvSpPr txBox="1"/>
              <p:nvPr/>
            </p:nvSpPr>
            <p:spPr>
              <a:xfrm>
                <a:off x="7816105" y="4198926"/>
                <a:ext cx="12044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Calibri" panose="020F0502020204030204"/>
                    <a:ea typeface="+mn-ea"/>
                    <a:cs typeface="+mn-cs"/>
                  </a:rPr>
                  <a:t>Tolerant</a:t>
                </a:r>
              </a:p>
            </p:txBody>
          </p:sp>
        </p:grpSp>
        <p:grpSp>
          <p:nvGrpSpPr>
            <p:cNvPr id="22" name="Group 21"/>
            <p:cNvGrpSpPr/>
            <p:nvPr/>
          </p:nvGrpSpPr>
          <p:grpSpPr>
            <a:xfrm>
              <a:off x="677394" y="3515307"/>
              <a:ext cx="7779633" cy="897736"/>
              <a:chOff x="677394" y="3515307"/>
              <a:chExt cx="7779633" cy="897736"/>
            </a:xfrm>
          </p:grpSpPr>
          <p:sp>
            <p:nvSpPr>
              <p:cNvPr id="15" name="Rectangle 14"/>
              <p:cNvSpPr/>
              <p:nvPr/>
            </p:nvSpPr>
            <p:spPr>
              <a:xfrm>
                <a:off x="677394" y="3515307"/>
                <a:ext cx="1296758" cy="800457"/>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A</a:t>
                </a:r>
              </a:p>
            </p:txBody>
          </p:sp>
          <p:sp>
            <p:nvSpPr>
              <p:cNvPr id="17" name="Oval 16"/>
              <p:cNvSpPr/>
              <p:nvPr/>
            </p:nvSpPr>
            <p:spPr>
              <a:xfrm>
                <a:off x="5862596"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A</a:t>
                </a:r>
              </a:p>
            </p:txBody>
          </p:sp>
          <p:sp>
            <p:nvSpPr>
              <p:cNvPr id="21" name="Oval 20"/>
              <p:cNvSpPr/>
              <p:nvPr/>
            </p:nvSpPr>
            <p:spPr>
              <a:xfrm>
                <a:off x="7160269"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B</a:t>
                </a:r>
              </a:p>
            </p:txBody>
          </p:sp>
          <p:grpSp>
            <p:nvGrpSpPr>
              <p:cNvPr id="23" name="Group 22"/>
              <p:cNvGrpSpPr/>
              <p:nvPr/>
            </p:nvGrpSpPr>
            <p:grpSpPr>
              <a:xfrm>
                <a:off x="3270910" y="3515307"/>
                <a:ext cx="1296758" cy="897736"/>
                <a:chOff x="3238201" y="4595275"/>
                <a:chExt cx="1296758" cy="897736"/>
              </a:xfrm>
            </p:grpSpPr>
            <p:sp>
              <p:nvSpPr>
                <p:cNvPr id="24" name="Isosceles Triangle 23"/>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24"/>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A</a:t>
                  </a:r>
                </a:p>
              </p:txBody>
            </p:sp>
          </p:grpSp>
          <p:grpSp>
            <p:nvGrpSpPr>
              <p:cNvPr id="26" name="Group 25"/>
              <p:cNvGrpSpPr/>
              <p:nvPr/>
            </p:nvGrpSpPr>
            <p:grpSpPr>
              <a:xfrm>
                <a:off x="4566753" y="3515307"/>
                <a:ext cx="1296758" cy="897736"/>
                <a:chOff x="3238201" y="4595275"/>
                <a:chExt cx="1296758" cy="897736"/>
              </a:xfrm>
            </p:grpSpPr>
            <p:sp>
              <p:nvSpPr>
                <p:cNvPr id="27" name="Isosceles Triangle 2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Rectangle 2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B</a:t>
                  </a:r>
                </a:p>
              </p:txBody>
            </p:sp>
          </p:grpSp>
          <p:grpSp>
            <p:nvGrpSpPr>
              <p:cNvPr id="46" name="Group 45"/>
              <p:cNvGrpSpPr/>
              <p:nvPr/>
            </p:nvGrpSpPr>
            <p:grpSpPr>
              <a:xfrm>
                <a:off x="1990606" y="3515307"/>
                <a:ext cx="1296758" cy="897736"/>
                <a:chOff x="3238201" y="4595275"/>
                <a:chExt cx="1296758" cy="897736"/>
              </a:xfrm>
            </p:grpSpPr>
            <p:sp>
              <p:nvSpPr>
                <p:cNvPr id="47" name="Isosceles Triangle 4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Rectangle 4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B</a:t>
                  </a:r>
                </a:p>
              </p:txBody>
            </p:sp>
          </p:grpSp>
        </p:grpSp>
      </p:grpSp>
      <p:sp>
        <p:nvSpPr>
          <p:cNvPr id="19" name="Slide Number Placeholder 1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399</a:t>
            </a:fld>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6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par>
                                <p:cTn id="8" presetID="22" presetClass="entr" presetSubtype="1"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iterate type="lt">
                                    <p:tmPct val="0"/>
                                  </p:iterate>
                                  <p:childTnLst>
                                    <p:set>
                                      <p:cBhvr>
                                        <p:cTn id="14" dur="1" fill="hold">
                                          <p:stCondLst>
                                            <p:cond delay="0"/>
                                          </p:stCondLst>
                                        </p:cTn>
                                        <p:tgtEl>
                                          <p:spTgt spid="44"/>
                                        </p:tgtEl>
                                        <p:attrNameLst>
                                          <p:attrName>style.visibility</p:attrName>
                                        </p:attrNameLst>
                                      </p:cBhvr>
                                      <p:to>
                                        <p:strVal val="visible"/>
                                      </p:to>
                                    </p:set>
                                    <p:animEffect transition="in" filter="wipe(up)">
                                      <p:cBhvr>
                                        <p:cTn id="15" dur="500"/>
                                        <p:tgtEl>
                                          <p:spTgt spid="44"/>
                                        </p:tgtEl>
                                      </p:cBhvr>
                                    </p:animEffect>
                                  </p:childTnLst>
                                </p:cTn>
                              </p:par>
                              <p:par>
                                <p:cTn id="16" presetID="22" presetClass="entr" presetSubtype="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22" presetClass="entr" presetSubtype="1"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up)">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500"/>
                                        <p:tgtEl>
                                          <p:spTgt spid="7"/>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up)">
                                      <p:cBhvr>
                                        <p:cTn id="30" dur="500"/>
                                        <p:tgtEl>
                                          <p:spTgt spid="52"/>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up)">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2" grpId="0"/>
      <p:bldP spid="44" grpId="0"/>
    </p:bldLst>
  </p:timing>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More on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solidFill>
                  <a:srgbClr val="0432FF"/>
                </a:solidFill>
              </a:rPr>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6554959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Data-Aware Cross-Layer Hybrid System Management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401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330955127"/>
      </p:ext>
    </p:extLst>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6CF7-8A7A-7F49-93EB-D1EB3265D4AB}"/>
              </a:ext>
            </a:extLst>
          </p:cNvPr>
          <p:cNvSpPr>
            <a:spLocks noGrp="1"/>
          </p:cNvSpPr>
          <p:nvPr>
            <p:ph type="title"/>
          </p:nvPr>
        </p:nvSpPr>
        <p:spPr/>
        <p:txBody>
          <a:bodyPr/>
          <a:lstStyle/>
          <a:p>
            <a:r>
              <a:rPr lang="en-US" dirty="0"/>
              <a:t>Another Example: EDEN for DNNs</a:t>
            </a:r>
          </a:p>
        </p:txBody>
      </p:sp>
      <p:sp>
        <p:nvSpPr>
          <p:cNvPr id="3" name="Content Placeholder 2">
            <a:extLst>
              <a:ext uri="{FF2B5EF4-FFF2-40B4-BE49-F238E27FC236}">
                <a16:creationId xmlns:a16="http://schemas.microsoft.com/office/drawing/2014/main" id="{CFEED0F3-2DF8-844D-8E32-56660BCA7F42}"/>
              </a:ext>
            </a:extLst>
          </p:cNvPr>
          <p:cNvSpPr>
            <a:spLocks noGrp="1"/>
          </p:cNvSpPr>
          <p:nvPr>
            <p:ph idx="1"/>
          </p:nvPr>
        </p:nvSpPr>
        <p:spPr/>
        <p:txBody>
          <a:bodyPr/>
          <a:lstStyle/>
          <a:p>
            <a:r>
              <a:rPr lang="en-US" dirty="0"/>
              <a:t>Deep Neural Network evaluation is very DRAM-intensive (especially for large networks)</a:t>
            </a:r>
          </a:p>
          <a:p>
            <a:endParaRPr lang="en-US" dirty="0"/>
          </a:p>
          <a:p>
            <a:pPr marL="0" indent="0">
              <a:buNone/>
            </a:pPr>
            <a:r>
              <a:rPr lang="en-US" dirty="0">
                <a:solidFill>
                  <a:srgbClr val="FF0000"/>
                </a:solidFill>
              </a:rPr>
              <a:t>1. Some data and layers in DNNs are very tolerant to errors</a:t>
            </a:r>
          </a:p>
          <a:p>
            <a:pPr marL="0" indent="0">
              <a:buNone/>
            </a:pPr>
            <a:endParaRPr lang="en-US" dirty="0"/>
          </a:p>
          <a:p>
            <a:pPr marL="0" indent="0">
              <a:buNone/>
            </a:pPr>
            <a:r>
              <a:rPr lang="en-US" dirty="0">
                <a:solidFill>
                  <a:srgbClr val="1A5712"/>
                </a:solidFill>
              </a:rPr>
              <a:t>2. Reduce DRAM latency and voltage on such data and layers</a:t>
            </a:r>
          </a:p>
          <a:p>
            <a:pPr marL="0" indent="0">
              <a:buNone/>
            </a:pPr>
            <a:endParaRPr lang="en-US" dirty="0"/>
          </a:p>
          <a:p>
            <a:pPr marL="0" indent="0">
              <a:buNone/>
            </a:pPr>
            <a:r>
              <a:rPr lang="en-US" dirty="0">
                <a:solidFill>
                  <a:srgbClr val="8C0000"/>
                </a:solidFill>
              </a:rPr>
              <a:t>3. While still achieving a user-specified DNN accuracy target by making training DRAM-error-aware</a:t>
            </a:r>
          </a:p>
          <a:p>
            <a:endParaRPr lang="en-US" dirty="0"/>
          </a:p>
          <a:p>
            <a:pPr marL="0" indent="0" algn="ctr">
              <a:buNone/>
            </a:pPr>
            <a:r>
              <a:rPr lang="en-US" b="1" dirty="0">
                <a:solidFill>
                  <a:srgbClr val="0000FF"/>
                </a:solidFill>
              </a:rPr>
              <a:t>Data-aware management of DRAM latency and voltage for Deep Neural Network Inference</a:t>
            </a:r>
          </a:p>
        </p:txBody>
      </p:sp>
      <p:sp>
        <p:nvSpPr>
          <p:cNvPr id="4" name="Slide Number Placeholder 3">
            <a:extLst>
              <a:ext uri="{FF2B5EF4-FFF2-40B4-BE49-F238E27FC236}">
                <a16:creationId xmlns:a16="http://schemas.microsoft.com/office/drawing/2014/main" id="{4B39E494-28EC-504C-A60C-18172219B2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520917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Shape 623"/>
        <p:cNvGrpSpPr/>
        <p:nvPr/>
      </p:nvGrpSpPr>
      <p:grpSpPr>
        <a:xfrm>
          <a:off x="0" y="0"/>
          <a:ext cx="0" cy="0"/>
          <a:chOff x="0" y="0"/>
          <a:chExt cx="0" cy="0"/>
        </a:xfrm>
      </p:grpSpPr>
      <p:sp>
        <p:nvSpPr>
          <p:cNvPr id="625" name="Google Shape;625;p67"/>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403</a:t>
            </a:fld>
            <a:endParaRPr kumimoji="0" sz="1000" b="0" i="0" u="none" strike="noStrike" kern="0" cap="none" spc="0" normalizeH="0" baseline="0" noProof="0">
              <a:ln>
                <a:noFill/>
              </a:ln>
              <a:solidFill>
                <a:srgbClr val="595959"/>
              </a:solidFill>
              <a:effectLst/>
              <a:uLnTx/>
              <a:uFillTx/>
              <a:latin typeface="Arial"/>
              <a:ea typeface="+mn-ea"/>
              <a:cs typeface="Arial"/>
              <a:sym typeface="Arial"/>
            </a:endParaRPr>
          </a:p>
        </p:txBody>
      </p:sp>
      <p:pic>
        <p:nvPicPr>
          <p:cNvPr id="627" name="Google Shape;627;p67"/>
          <p:cNvPicPr preferRelativeResize="0"/>
          <p:nvPr/>
        </p:nvPicPr>
        <p:blipFill>
          <a:blip r:embed="rId3">
            <a:alphaModFix/>
          </a:blip>
          <a:stretch>
            <a:fillRect/>
          </a:stretch>
        </p:blipFill>
        <p:spPr>
          <a:xfrm>
            <a:off x="215206" y="1769834"/>
            <a:ext cx="8380095" cy="2647541"/>
          </a:xfrm>
          <a:prstGeom prst="rect">
            <a:avLst/>
          </a:prstGeom>
          <a:noFill/>
          <a:ln>
            <a:noFill/>
          </a:ln>
        </p:spPr>
      </p:pic>
      <p:sp>
        <p:nvSpPr>
          <p:cNvPr id="628" name="Google Shape;628;p67"/>
          <p:cNvSpPr txBox="1">
            <a:spLocks noGrp="1"/>
          </p:cNvSpPr>
          <p:nvPr>
            <p:ph type="body" idx="1"/>
          </p:nvPr>
        </p:nvSpPr>
        <p:spPr>
          <a:xfrm>
            <a:off x="150283" y="943578"/>
            <a:ext cx="8786379" cy="524951"/>
          </a:xfrm>
          <a:prstGeom prst="rect">
            <a:avLst/>
          </a:prstGeom>
        </p:spPr>
        <p:txBody>
          <a:bodyPr spcFirstLastPara="1" wrap="square" lIns="91425" tIns="91425" rIns="91425" bIns="91425" anchor="t" anchorCtr="0">
            <a:noAutofit/>
          </a:bodyPr>
          <a:lstStyle/>
          <a:p>
            <a:pPr marL="0" indent="0">
              <a:lnSpc>
                <a:spcPct val="100000"/>
              </a:lnSpc>
              <a:buNone/>
            </a:pPr>
            <a:r>
              <a:rPr lang="en" b="1" dirty="0">
                <a:solidFill>
                  <a:schemeClr val="dk1"/>
                </a:solidFill>
                <a:latin typeface="Cambria"/>
                <a:ea typeface="Cambria"/>
                <a:cs typeface="Cambria"/>
                <a:sym typeface="Cambria"/>
              </a:rPr>
              <a:t>Mapping example of ResNet-50</a:t>
            </a:r>
            <a:r>
              <a:rPr lang="en" b="1" dirty="0">
                <a:solidFill>
                  <a:srgbClr val="000000"/>
                </a:solidFill>
                <a:latin typeface="Cambria"/>
                <a:ea typeface="Cambria"/>
                <a:cs typeface="Cambria"/>
                <a:sym typeface="Cambria"/>
              </a:rPr>
              <a:t>:</a:t>
            </a:r>
            <a:endParaRPr b="1"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3BCE78A8-5D4F-D64C-81DC-F6E39F0741F1}"/>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Example DNN Data Type to DRAM Mapping</a:t>
            </a:r>
          </a:p>
        </p:txBody>
      </p:sp>
      <p:pic>
        <p:nvPicPr>
          <p:cNvPr id="10" name="Google Shape;59;p13">
            <a:extLst>
              <a:ext uri="{FF2B5EF4-FFF2-40B4-BE49-F238E27FC236}">
                <a16:creationId xmlns:a16="http://schemas.microsoft.com/office/drawing/2014/main" id="{49DC5ECD-EFDF-0944-8D3D-42A5E5B8E176}"/>
              </a:ext>
            </a:extLst>
          </p:cNvPr>
          <p:cNvPicPr preferRelativeResize="0">
            <a:picLocks noChangeAspect="1"/>
          </p:cNvPicPr>
          <p:nvPr/>
        </p:nvPicPr>
        <p:blipFill>
          <a:blip r:embed="rId4" cstate="screen">
            <a:alphaModFix/>
            <a:extLst>
              <a:ext uri="{28A0092B-C50C-407E-A947-70E740481C1C}">
                <a14:useLocalDpi xmlns:a14="http://schemas.microsoft.com/office/drawing/2010/main"/>
              </a:ext>
            </a:extLst>
          </a:blip>
          <a:stretch>
            <a:fillRect/>
          </a:stretch>
        </p:blipFill>
        <p:spPr>
          <a:xfrm>
            <a:off x="67276" y="6634352"/>
            <a:ext cx="677549" cy="130349"/>
          </a:xfrm>
          <a:prstGeom prst="rect">
            <a:avLst/>
          </a:prstGeom>
          <a:noFill/>
          <a:ln>
            <a:noFill/>
          </a:ln>
        </p:spPr>
      </p:pic>
      <p:sp>
        <p:nvSpPr>
          <p:cNvPr id="11" name="Google Shape;571;p61">
            <a:extLst>
              <a:ext uri="{FF2B5EF4-FFF2-40B4-BE49-F238E27FC236}">
                <a16:creationId xmlns:a16="http://schemas.microsoft.com/office/drawing/2014/main" id="{6FA00487-75FE-714D-A841-FD476F91319F}"/>
              </a:ext>
            </a:extLst>
          </p:cNvPr>
          <p:cNvSpPr txBox="1"/>
          <p:nvPr/>
        </p:nvSpPr>
        <p:spPr>
          <a:xfrm>
            <a:off x="215205" y="4252851"/>
            <a:ext cx="8786379" cy="1273012"/>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FF"/>
                </a:solidFill>
                <a:effectLst/>
                <a:uLnTx/>
                <a:uFillTx/>
                <a:latin typeface="Cambria"/>
                <a:ea typeface="Cambria"/>
                <a:cs typeface="Cambria"/>
                <a:sym typeface="Cambria"/>
              </a:rPr>
              <a:t>Map more error-tolerant DNN layers </a:t>
            </a:r>
          </a:p>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0" i="0" u="none" strike="noStrike" kern="0" cap="none" spc="0" normalizeH="0" baseline="0" noProof="0" dirty="0">
                <a:ln>
                  <a:noFill/>
                </a:ln>
                <a:solidFill>
                  <a:srgbClr val="FF0000"/>
                </a:solidFill>
                <a:effectLst/>
                <a:uLnTx/>
                <a:uFillTx/>
                <a:latin typeface="Cambria"/>
                <a:ea typeface="Cambria"/>
                <a:cs typeface="Cambria"/>
                <a:sym typeface="Cambria"/>
              </a:rPr>
              <a:t>to DRAM partitions </a:t>
            </a:r>
            <a:r>
              <a:rPr kumimoji="0" lang="en-US" sz="2667" b="1" i="0" u="none" strike="noStrike" kern="0" cap="none" spc="0" normalizeH="0" baseline="0" noProof="0" dirty="0">
                <a:ln>
                  <a:noFill/>
                </a:ln>
                <a:solidFill>
                  <a:srgbClr val="FF0000"/>
                </a:solidFill>
                <a:effectLst/>
                <a:uLnTx/>
                <a:uFillTx/>
                <a:latin typeface="Cambria"/>
                <a:ea typeface="Cambria"/>
                <a:cs typeface="Cambria"/>
                <a:sym typeface="Cambria"/>
              </a:rPr>
              <a:t>with lower voltage/latency</a:t>
            </a:r>
          </a:p>
        </p:txBody>
      </p:sp>
      <p:sp>
        <p:nvSpPr>
          <p:cNvPr id="4" name="Oval 3">
            <a:extLst>
              <a:ext uri="{FF2B5EF4-FFF2-40B4-BE49-F238E27FC236}">
                <a16:creationId xmlns:a16="http://schemas.microsoft.com/office/drawing/2014/main" id="{4D7AE04A-9220-494C-B1F0-9D1B2DCF30EB}"/>
              </a:ext>
            </a:extLst>
          </p:cNvPr>
          <p:cNvSpPr/>
          <p:nvPr/>
        </p:nvSpPr>
        <p:spPr>
          <a:xfrm>
            <a:off x="2169194" y="3053176"/>
            <a:ext cx="364613" cy="370325"/>
          </a:xfrm>
          <a:prstGeom prst="ellipse">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Arial"/>
                <a:ea typeface="+mn-ea"/>
                <a:cs typeface="+mn-cs"/>
                <a:sym typeface="Arial"/>
              </a:rPr>
              <a:t>1</a:t>
            </a:r>
          </a:p>
        </p:txBody>
      </p:sp>
      <p:sp>
        <p:nvSpPr>
          <p:cNvPr id="13" name="Oval 12">
            <a:extLst>
              <a:ext uri="{FF2B5EF4-FFF2-40B4-BE49-F238E27FC236}">
                <a16:creationId xmlns:a16="http://schemas.microsoft.com/office/drawing/2014/main" id="{6BDBA303-B9BC-9347-A2C5-F3BD52862A08}"/>
              </a:ext>
            </a:extLst>
          </p:cNvPr>
          <p:cNvSpPr/>
          <p:nvPr/>
        </p:nvSpPr>
        <p:spPr>
          <a:xfrm>
            <a:off x="3880995" y="2601491"/>
            <a:ext cx="364613" cy="370325"/>
          </a:xfrm>
          <a:prstGeom prst="ellipse">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2</a:t>
            </a:r>
          </a:p>
        </p:txBody>
      </p:sp>
      <p:sp>
        <p:nvSpPr>
          <p:cNvPr id="14" name="Oval 13">
            <a:extLst>
              <a:ext uri="{FF2B5EF4-FFF2-40B4-BE49-F238E27FC236}">
                <a16:creationId xmlns:a16="http://schemas.microsoft.com/office/drawing/2014/main" id="{0D9A0732-D08D-0347-83AB-9542B8D45F9B}"/>
              </a:ext>
            </a:extLst>
          </p:cNvPr>
          <p:cNvSpPr/>
          <p:nvPr/>
        </p:nvSpPr>
        <p:spPr>
          <a:xfrm>
            <a:off x="5644226" y="2480074"/>
            <a:ext cx="364613" cy="370325"/>
          </a:xfrm>
          <a:prstGeom prst="ellipse">
            <a:avLst/>
          </a:prstGeom>
          <a:solidFill>
            <a:srgbClr val="00B05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3</a:t>
            </a:r>
          </a:p>
        </p:txBody>
      </p:sp>
      <p:sp>
        <p:nvSpPr>
          <p:cNvPr id="15" name="Oval 14">
            <a:extLst>
              <a:ext uri="{FF2B5EF4-FFF2-40B4-BE49-F238E27FC236}">
                <a16:creationId xmlns:a16="http://schemas.microsoft.com/office/drawing/2014/main" id="{6713410C-D9C2-AB42-B5EC-6E0D72C30270}"/>
              </a:ext>
            </a:extLst>
          </p:cNvPr>
          <p:cNvSpPr/>
          <p:nvPr/>
        </p:nvSpPr>
        <p:spPr>
          <a:xfrm>
            <a:off x="7371283" y="2280396"/>
            <a:ext cx="364613" cy="370325"/>
          </a:xfrm>
          <a:prstGeom prst="ellipse">
            <a:avLst/>
          </a:prstGeom>
          <a:solidFill>
            <a:srgbClr val="081CF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4</a:t>
            </a:r>
          </a:p>
        </p:txBody>
      </p:sp>
      <p:sp>
        <p:nvSpPr>
          <p:cNvPr id="5" name="Rectangle 4">
            <a:extLst>
              <a:ext uri="{FF2B5EF4-FFF2-40B4-BE49-F238E27FC236}">
                <a16:creationId xmlns:a16="http://schemas.microsoft.com/office/drawing/2014/main" id="{86870D0F-D82B-6C41-9C97-B5BC74049CF6}"/>
              </a:ext>
            </a:extLst>
          </p:cNvPr>
          <p:cNvSpPr/>
          <p:nvPr/>
        </p:nvSpPr>
        <p:spPr>
          <a:xfrm>
            <a:off x="1758510" y="270179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&lt;2%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 name="Rectangle 21">
            <a:extLst>
              <a:ext uri="{FF2B5EF4-FFF2-40B4-BE49-F238E27FC236}">
                <a16:creationId xmlns:a16="http://schemas.microsoft.com/office/drawing/2014/main" id="{F474518B-A4B8-CB44-8B10-FDDD86409945}"/>
              </a:ext>
            </a:extLst>
          </p:cNvPr>
          <p:cNvSpPr/>
          <p:nvPr/>
        </p:nvSpPr>
        <p:spPr>
          <a:xfrm>
            <a:off x="3385155" y="2232177"/>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&lt;5%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Rectangle 22">
            <a:extLst>
              <a:ext uri="{FF2B5EF4-FFF2-40B4-BE49-F238E27FC236}">
                <a16:creationId xmlns:a16="http://schemas.microsoft.com/office/drawing/2014/main" id="{45CB6589-1569-0F48-9749-33E96B6F8FDD}"/>
              </a:ext>
            </a:extLst>
          </p:cNvPr>
          <p:cNvSpPr/>
          <p:nvPr/>
        </p:nvSpPr>
        <p:spPr>
          <a:xfrm>
            <a:off x="5155586" y="2148409"/>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&lt;6%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4" name="Rectangle 23">
            <a:extLst>
              <a:ext uri="{FF2B5EF4-FFF2-40B4-BE49-F238E27FC236}">
                <a16:creationId xmlns:a16="http://schemas.microsoft.com/office/drawing/2014/main" id="{A2BB1C28-C771-9843-B1FF-40A448FE0B0A}"/>
              </a:ext>
            </a:extLst>
          </p:cNvPr>
          <p:cNvSpPr/>
          <p:nvPr/>
        </p:nvSpPr>
        <p:spPr>
          <a:xfrm>
            <a:off x="6875443" y="182190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&lt;8%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571;p61">
            <a:extLst>
              <a:ext uri="{FF2B5EF4-FFF2-40B4-BE49-F238E27FC236}">
                <a16:creationId xmlns:a16="http://schemas.microsoft.com/office/drawing/2014/main" id="{2167F442-27C0-7A42-AAB9-583DC0150870}"/>
              </a:ext>
            </a:extLst>
          </p:cNvPr>
          <p:cNvSpPr txBox="1"/>
          <p:nvPr/>
        </p:nvSpPr>
        <p:spPr>
          <a:xfrm>
            <a:off x="215205" y="5636018"/>
            <a:ext cx="8786379" cy="811549"/>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00"/>
                </a:solidFill>
                <a:effectLst/>
                <a:uLnTx/>
                <a:uFillTx/>
                <a:latin typeface="Cambria"/>
                <a:ea typeface="Cambria"/>
                <a:cs typeface="Cambria"/>
                <a:sym typeface="Cambria"/>
              </a:rPr>
              <a:t>4 DRAM partitions </a:t>
            </a:r>
            <a:r>
              <a:rPr kumimoji="0" lang="en-US" sz="2667" b="0" i="0" u="none" strike="noStrike" kern="0" cap="none" spc="0" normalizeH="0" baseline="0" noProof="0" dirty="0">
                <a:ln>
                  <a:noFill/>
                </a:ln>
                <a:solidFill>
                  <a:srgbClr val="000000"/>
                </a:solidFill>
                <a:effectLst/>
                <a:uLnTx/>
                <a:uFillTx/>
                <a:latin typeface="Cambria"/>
                <a:ea typeface="Cambria"/>
                <a:cs typeface="Cambria"/>
                <a:sym typeface="Cambria"/>
              </a:rPr>
              <a:t>with different error rates</a:t>
            </a:r>
          </a:p>
        </p:txBody>
      </p:sp>
    </p:spTree>
    <p:extLst>
      <p:ext uri="{BB962C8B-B14F-4D97-AF65-F5344CB8AC3E}">
        <p14:creationId xmlns:p14="http://schemas.microsoft.com/office/powerpoint/2010/main" val="69102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13" grpId="0" animBg="1"/>
      <p:bldP spid="14" grpId="0" animBg="1"/>
      <p:bldP spid="15" grpId="0" animBg="1"/>
      <p:bldP spid="5" grpId="0"/>
      <p:bldP spid="22" grpId="0"/>
      <p:bldP spid="23" grpId="0"/>
      <p:bldP spid="24" grpId="0"/>
      <p:bldP spid="25" grpId="0" animBg="1"/>
    </p:bldLst>
  </p:timing>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4" name="Google Shape;374;p41"/>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404</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375" name="Google Shape;375;p41"/>
          <p:cNvSpPr txBox="1">
            <a:spLocks noGrp="1"/>
          </p:cNvSpPr>
          <p:nvPr>
            <p:ph type="body" idx="1"/>
          </p:nvPr>
        </p:nvSpPr>
        <p:spPr>
          <a:xfrm>
            <a:off x="349049" y="772449"/>
            <a:ext cx="8520600" cy="18537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 b="1" u="sng" dirty="0">
                <a:solidFill>
                  <a:schemeClr val="tx1"/>
                </a:solidFill>
                <a:latin typeface="Cambria"/>
                <a:ea typeface="Cambria"/>
                <a:cs typeface="Cambria"/>
                <a:sym typeface="Cambria"/>
              </a:rPr>
              <a:t>Key idea</a:t>
            </a:r>
            <a:r>
              <a:rPr lang="en" b="1" dirty="0">
                <a:solidFill>
                  <a:schemeClr val="tx1"/>
                </a:solidFill>
                <a:latin typeface="Cambria"/>
                <a:ea typeface="Cambria"/>
                <a:cs typeface="Cambria"/>
                <a:sym typeface="Cambria"/>
              </a:rPr>
              <a:t>: </a:t>
            </a:r>
            <a:r>
              <a:rPr lang="en" sz="2667" dirty="0">
                <a:solidFill>
                  <a:schemeClr val="dk1"/>
                </a:solidFill>
                <a:latin typeface="Cambria"/>
                <a:ea typeface="Cambria"/>
                <a:cs typeface="Cambria"/>
                <a:sym typeface="Cambria"/>
              </a:rPr>
              <a:t>Enable </a:t>
            </a:r>
            <a:r>
              <a:rPr lang="en" sz="2667" b="1" dirty="0">
                <a:solidFill>
                  <a:srgbClr val="B45F06"/>
                </a:solidFill>
                <a:latin typeface="Cambria"/>
                <a:ea typeface="Cambria"/>
                <a:cs typeface="Cambria"/>
                <a:sym typeface="Cambria"/>
              </a:rPr>
              <a:t>accurate, efficient</a:t>
            </a:r>
            <a:r>
              <a:rPr lang="en" sz="2667" b="1" dirty="0">
                <a:solidFill>
                  <a:srgbClr val="5B0F00"/>
                </a:solidFill>
                <a:latin typeface="Cambria"/>
                <a:ea typeface="Cambria"/>
                <a:cs typeface="Cambria"/>
                <a:sym typeface="Cambria"/>
              </a:rPr>
              <a:t> </a:t>
            </a:r>
            <a:r>
              <a:rPr lang="en" sz="2667" dirty="0">
                <a:solidFill>
                  <a:schemeClr val="dk1"/>
                </a:solidFill>
                <a:latin typeface="Cambria"/>
                <a:ea typeface="Cambria"/>
                <a:cs typeface="Cambria"/>
                <a:sym typeface="Cambria"/>
              </a:rPr>
              <a:t>DNN inference using </a:t>
            </a:r>
            <a:r>
              <a:rPr lang="en" sz="2667" b="1" dirty="0">
                <a:solidFill>
                  <a:srgbClr val="B45F06"/>
                </a:solidFill>
                <a:latin typeface="Cambria"/>
                <a:ea typeface="Cambria"/>
                <a:cs typeface="Cambria"/>
                <a:sym typeface="Cambria"/>
              </a:rPr>
              <a:t>approximate DRAM</a:t>
            </a:r>
            <a:r>
              <a:rPr lang="en" sz="2667" dirty="0">
                <a:solidFill>
                  <a:schemeClr val="dk1"/>
                </a:solidFill>
                <a:latin typeface="Cambria"/>
                <a:ea typeface="Cambria"/>
                <a:cs typeface="Cambria"/>
                <a:sym typeface="Cambria"/>
              </a:rPr>
              <a:t> </a:t>
            </a:r>
          </a:p>
          <a:p>
            <a:pPr marL="0" indent="0">
              <a:buClr>
                <a:schemeClr val="dk1"/>
              </a:buClr>
              <a:buSzPts val="1100"/>
              <a:buNone/>
            </a:pPr>
            <a:endParaRPr lang="en" sz="2667" dirty="0">
              <a:solidFill>
                <a:schemeClr val="dk1"/>
              </a:solidFill>
              <a:latin typeface="Cambria"/>
              <a:ea typeface="Cambria"/>
              <a:cs typeface="Cambria"/>
              <a:sym typeface="Cambria"/>
            </a:endParaRPr>
          </a:p>
          <a:p>
            <a:pPr marL="0" indent="0">
              <a:buClr>
                <a:schemeClr val="dk1"/>
              </a:buClr>
              <a:buSzPts val="1100"/>
              <a:buNone/>
            </a:pPr>
            <a:r>
              <a:rPr lang="en" sz="2667" b="1" dirty="0">
                <a:solidFill>
                  <a:schemeClr val="dk1"/>
                </a:solidFill>
                <a:latin typeface="Cambria"/>
                <a:ea typeface="Cambria"/>
                <a:cs typeface="Cambria"/>
                <a:sym typeface="Cambria"/>
              </a:rPr>
              <a:t>EDEN</a:t>
            </a:r>
            <a:r>
              <a:rPr lang="en" sz="2667" dirty="0">
                <a:solidFill>
                  <a:schemeClr val="dk1"/>
                </a:solidFill>
                <a:latin typeface="Cambria"/>
                <a:ea typeface="Cambria"/>
                <a:cs typeface="Cambria"/>
                <a:sym typeface="Cambria"/>
              </a:rPr>
              <a:t> is an </a:t>
            </a:r>
            <a:r>
              <a:rPr lang="en" sz="2667" b="1" dirty="0">
                <a:solidFill>
                  <a:schemeClr val="dk1"/>
                </a:solidFill>
                <a:latin typeface="Cambria"/>
                <a:ea typeface="Cambria"/>
                <a:cs typeface="Cambria"/>
                <a:sym typeface="Cambria"/>
              </a:rPr>
              <a:t>iterative</a:t>
            </a:r>
            <a:r>
              <a:rPr lang="en" sz="2667" dirty="0">
                <a:solidFill>
                  <a:schemeClr val="dk1"/>
                </a:solidFill>
                <a:latin typeface="Cambria"/>
                <a:ea typeface="Cambria"/>
                <a:cs typeface="Cambria"/>
                <a:sym typeface="Cambria"/>
              </a:rPr>
              <a:t> process that has </a:t>
            </a:r>
            <a:r>
              <a:rPr lang="en" sz="2667" b="1" u="sng" dirty="0">
                <a:solidFill>
                  <a:srgbClr val="274E13"/>
                </a:solidFill>
                <a:latin typeface="Cambria"/>
                <a:ea typeface="Cambria"/>
                <a:cs typeface="Cambria"/>
                <a:sym typeface="Cambria"/>
              </a:rPr>
              <a:t>3 key steps</a:t>
            </a:r>
            <a:endParaRPr sz="2667" u="sng"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B48501AA-DC18-6C49-8AE0-ECBF10466C7E}"/>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EDEN: Overview</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44E3F6C0-61D5-8041-A61A-244B27314E48}"/>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grpSp>
        <p:nvGrpSpPr>
          <p:cNvPr id="9" name="Group 8">
            <a:extLst>
              <a:ext uri="{FF2B5EF4-FFF2-40B4-BE49-F238E27FC236}">
                <a16:creationId xmlns:a16="http://schemas.microsoft.com/office/drawing/2014/main" id="{C0A675A9-990B-224C-889D-9436662921F4}"/>
              </a:ext>
            </a:extLst>
          </p:cNvPr>
          <p:cNvGrpSpPr/>
          <p:nvPr/>
        </p:nvGrpSpPr>
        <p:grpSpPr>
          <a:xfrm>
            <a:off x="48516" y="2744627"/>
            <a:ext cx="8792317" cy="3810348"/>
            <a:chOff x="1" y="2043807"/>
            <a:chExt cx="6594238" cy="2857761"/>
          </a:xfrm>
        </p:grpSpPr>
        <p:pic>
          <p:nvPicPr>
            <p:cNvPr id="5" name="Picture 4">
              <a:extLst>
                <a:ext uri="{FF2B5EF4-FFF2-40B4-BE49-F238E27FC236}">
                  <a16:creationId xmlns:a16="http://schemas.microsoft.com/office/drawing/2014/main" id="{514CEB99-0D10-B749-83DE-A0A96CA2B79A}"/>
                </a:ext>
              </a:extLst>
            </p:cNvPr>
            <p:cNvPicPr>
              <a:picLocks noChangeAspect="1"/>
            </p:cNvPicPr>
            <p:nvPr/>
          </p:nvPicPr>
          <p:blipFill>
            <a:blip r:embed="rId4"/>
            <a:stretch>
              <a:fillRect/>
            </a:stretch>
          </p:blipFill>
          <p:spPr>
            <a:xfrm>
              <a:off x="410855" y="2043807"/>
              <a:ext cx="6183384" cy="2857761"/>
            </a:xfrm>
            <a:prstGeom prst="rect">
              <a:avLst/>
            </a:prstGeom>
          </p:spPr>
        </p:pic>
        <p:sp>
          <p:nvSpPr>
            <p:cNvPr id="15" name="Google Shape;234;p29">
              <a:extLst>
                <a:ext uri="{FF2B5EF4-FFF2-40B4-BE49-F238E27FC236}">
                  <a16:creationId xmlns:a16="http://schemas.microsoft.com/office/drawing/2014/main" id="{028EBE68-2940-CB4E-9E1A-41E956C4528E}"/>
                </a:ext>
              </a:extLst>
            </p:cNvPr>
            <p:cNvSpPr/>
            <p:nvPr/>
          </p:nvSpPr>
          <p:spPr>
            <a:xfrm>
              <a:off x="1" y="2159899"/>
              <a:ext cx="1466849" cy="2518427"/>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234;p29">
              <a:extLst>
                <a:ext uri="{FF2B5EF4-FFF2-40B4-BE49-F238E27FC236}">
                  <a16:creationId xmlns:a16="http://schemas.microsoft.com/office/drawing/2014/main" id="{E6106311-5243-FB4A-ACC9-1CC6592C786C}"/>
                </a:ext>
              </a:extLst>
            </p:cNvPr>
            <p:cNvSpPr/>
            <p:nvPr/>
          </p:nvSpPr>
          <p:spPr>
            <a:xfrm>
              <a:off x="5647345" y="2043807"/>
              <a:ext cx="946894" cy="2857761"/>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234;p29">
              <a:extLst>
                <a:ext uri="{FF2B5EF4-FFF2-40B4-BE49-F238E27FC236}">
                  <a16:creationId xmlns:a16="http://schemas.microsoft.com/office/drawing/2014/main" id="{066B7375-2760-DB4D-A79A-906847163A82}"/>
                </a:ext>
              </a:extLst>
            </p:cNvPr>
            <p:cNvSpPr/>
            <p:nvPr/>
          </p:nvSpPr>
          <p:spPr>
            <a:xfrm>
              <a:off x="2158409" y="2159898"/>
              <a:ext cx="3488936" cy="29218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234;p29">
              <a:extLst>
                <a:ext uri="{FF2B5EF4-FFF2-40B4-BE49-F238E27FC236}">
                  <a16:creationId xmlns:a16="http://schemas.microsoft.com/office/drawing/2014/main" id="{87854133-2D5E-9A42-9965-A88F61C555C7}"/>
                </a:ext>
              </a:extLst>
            </p:cNvPr>
            <p:cNvSpPr/>
            <p:nvPr/>
          </p:nvSpPr>
          <p:spPr>
            <a:xfrm>
              <a:off x="2946232" y="2276367"/>
              <a:ext cx="1221731" cy="22105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234;p29">
              <a:extLst>
                <a:ext uri="{FF2B5EF4-FFF2-40B4-BE49-F238E27FC236}">
                  <a16:creationId xmlns:a16="http://schemas.microsoft.com/office/drawing/2014/main" id="{7336BDBA-98DC-C74E-AF4C-AF7A1724A984}"/>
                </a:ext>
              </a:extLst>
            </p:cNvPr>
            <p:cNvSpPr/>
            <p:nvPr/>
          </p:nvSpPr>
          <p:spPr>
            <a:xfrm>
              <a:off x="4167963" y="3887226"/>
              <a:ext cx="1499190" cy="9610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234;p29">
              <a:extLst>
                <a:ext uri="{FF2B5EF4-FFF2-40B4-BE49-F238E27FC236}">
                  <a16:creationId xmlns:a16="http://schemas.microsoft.com/office/drawing/2014/main" id="{505862AE-BE22-274D-9023-6B68CA0C1492}"/>
                </a:ext>
              </a:extLst>
            </p:cNvPr>
            <p:cNvSpPr/>
            <p:nvPr/>
          </p:nvSpPr>
          <p:spPr>
            <a:xfrm>
              <a:off x="2083852" y="3394074"/>
              <a:ext cx="862380" cy="168275"/>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799307943"/>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Shape 812"/>
        <p:cNvGrpSpPr/>
        <p:nvPr/>
      </p:nvGrpSpPr>
      <p:grpSpPr>
        <a:xfrm>
          <a:off x="0" y="0"/>
          <a:ext cx="0" cy="0"/>
          <a:chOff x="0" y="0"/>
          <a:chExt cx="0" cy="0"/>
        </a:xfrm>
      </p:grpSpPr>
      <p:sp>
        <p:nvSpPr>
          <p:cNvPr id="815" name="Google Shape;815;p80"/>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405</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7" name="Google Shape;109;p19">
            <a:extLst>
              <a:ext uri="{FF2B5EF4-FFF2-40B4-BE49-F238E27FC236}">
                <a16:creationId xmlns:a16="http://schemas.microsoft.com/office/drawing/2014/main" id="{9BB2C108-0840-8747-B18A-E514BFF10E83}"/>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DRAM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02A60539-678B-724F-A801-48F256FD2FA3}"/>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pic>
        <p:nvPicPr>
          <p:cNvPr id="5" name="Picture 4">
            <a:extLst>
              <a:ext uri="{FF2B5EF4-FFF2-40B4-BE49-F238E27FC236}">
                <a16:creationId xmlns:a16="http://schemas.microsoft.com/office/drawing/2014/main" id="{FC560B8A-BD00-244C-8CF1-B85FE03E9705}"/>
              </a:ext>
            </a:extLst>
          </p:cNvPr>
          <p:cNvPicPr>
            <a:picLocks noChangeAspect="1"/>
          </p:cNvPicPr>
          <p:nvPr/>
        </p:nvPicPr>
        <p:blipFill>
          <a:blip r:embed="rId4"/>
          <a:stretch>
            <a:fillRect/>
          </a:stretch>
        </p:blipFill>
        <p:spPr>
          <a:xfrm>
            <a:off x="744826" y="1500140"/>
            <a:ext cx="8038213" cy="2730685"/>
          </a:xfrm>
          <a:prstGeom prst="rect">
            <a:avLst/>
          </a:prstGeom>
        </p:spPr>
      </p:pic>
      <p:sp>
        <p:nvSpPr>
          <p:cNvPr id="13" name="Google Shape;786;p77">
            <a:extLst>
              <a:ext uri="{FF2B5EF4-FFF2-40B4-BE49-F238E27FC236}">
                <a16:creationId xmlns:a16="http://schemas.microsoft.com/office/drawing/2014/main" id="{C65447BC-80B0-9242-BF36-CE71B8D0BA74}"/>
              </a:ext>
            </a:extLst>
          </p:cNvPr>
          <p:cNvSpPr txBox="1">
            <a:spLocks noGrp="1"/>
          </p:cNvSpPr>
          <p:nvPr>
            <p:ph type="body" idx="1"/>
          </p:nvPr>
        </p:nvSpPr>
        <p:spPr>
          <a:xfrm>
            <a:off x="2" y="4591897"/>
            <a:ext cx="9143999" cy="1396649"/>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114297" indent="0" algn="ctr">
              <a:buNone/>
            </a:pPr>
            <a:r>
              <a:rPr lang="en-US" sz="3200" b="1" dirty="0">
                <a:solidFill>
                  <a:schemeClr val="tx1"/>
                </a:solidFill>
                <a:latin typeface="Cambria"/>
                <a:ea typeface="Cambria"/>
                <a:cs typeface="Cambria"/>
                <a:sym typeface="Cambria"/>
              </a:rPr>
              <a:t>Average </a:t>
            </a:r>
            <a:r>
              <a:rPr lang="en-US" sz="3200" b="1" dirty="0">
                <a:solidFill>
                  <a:srgbClr val="F400E6"/>
                </a:solidFill>
                <a:latin typeface="Cambria"/>
                <a:ea typeface="Cambria"/>
                <a:cs typeface="Cambria"/>
                <a:sym typeface="Cambria"/>
              </a:rPr>
              <a:t>21%</a:t>
            </a:r>
            <a:r>
              <a:rPr lang="en-US" sz="3200" b="1" dirty="0">
                <a:solidFill>
                  <a:schemeClr val="tx1"/>
                </a:solidFill>
                <a:latin typeface="Cambria"/>
                <a:ea typeface="Cambria"/>
                <a:cs typeface="Cambria"/>
                <a:sym typeface="Cambria"/>
              </a:rPr>
              <a:t> DRAM energy</a:t>
            </a:r>
            <a:r>
              <a:rPr lang="en-US" sz="3200" dirty="0">
                <a:solidFill>
                  <a:schemeClr val="tx1"/>
                </a:solidFill>
                <a:latin typeface="Cambria"/>
                <a:ea typeface="Cambria"/>
                <a:cs typeface="Cambria"/>
                <a:sym typeface="Cambria"/>
              </a:rPr>
              <a:t> </a:t>
            </a:r>
            <a:r>
              <a:rPr lang="en-US" sz="3200" b="1" dirty="0">
                <a:solidFill>
                  <a:schemeClr val="tx1"/>
                </a:solidFill>
                <a:latin typeface="Cambria"/>
                <a:ea typeface="Cambria"/>
                <a:cs typeface="Cambria"/>
                <a:sym typeface="Cambria"/>
              </a:rPr>
              <a:t>reduction</a:t>
            </a:r>
            <a:r>
              <a:rPr lang="en-US" sz="3200" dirty="0">
                <a:solidFill>
                  <a:schemeClr val="tx1"/>
                </a:solidFill>
                <a:latin typeface="Cambria"/>
                <a:ea typeface="Cambria"/>
                <a:cs typeface="Cambria"/>
                <a:sym typeface="Cambria"/>
              </a:rPr>
              <a:t> </a:t>
            </a:r>
          </a:p>
          <a:p>
            <a:pPr marL="114297" indent="0" algn="ctr">
              <a:buNone/>
            </a:pPr>
            <a:r>
              <a:rPr lang="en-US" sz="3200" dirty="0">
                <a:solidFill>
                  <a:schemeClr val="tx1"/>
                </a:solidFill>
                <a:latin typeface="Cambria"/>
                <a:ea typeface="Cambria"/>
                <a:cs typeface="Cambria"/>
                <a:sym typeface="Cambria"/>
              </a:rPr>
              <a:t>maintaining accuracy within 1% of original</a:t>
            </a:r>
          </a:p>
        </p:txBody>
      </p:sp>
    </p:spTree>
    <p:extLst>
      <p:ext uri="{BB962C8B-B14F-4D97-AF65-F5344CB8AC3E}">
        <p14:creationId xmlns:p14="http://schemas.microsoft.com/office/powerpoint/2010/main" val="3470007498"/>
      </p:ext>
    </p:extLst>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4" name="Google Shape;824;p81"/>
          <p:cNvSpPr txBox="1">
            <a:spLocks noGrp="1"/>
          </p:cNvSpPr>
          <p:nvPr>
            <p:ph type="sldNum" idx="12"/>
          </p:nvPr>
        </p:nvSpPr>
        <p:spPr>
          <a:xfrm>
            <a:off x="8595301" y="6451368"/>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406</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pic>
        <p:nvPicPr>
          <p:cNvPr id="825" name="Google Shape;825;p81"/>
          <p:cNvPicPr preferRelativeResize="0"/>
          <p:nvPr/>
        </p:nvPicPr>
        <p:blipFill>
          <a:blip r:embed="rId3">
            <a:alphaModFix/>
          </a:blip>
          <a:stretch>
            <a:fillRect/>
          </a:stretch>
        </p:blipFill>
        <p:spPr>
          <a:xfrm>
            <a:off x="942415" y="1209956"/>
            <a:ext cx="6928500" cy="2484525"/>
          </a:xfrm>
          <a:prstGeom prst="rect">
            <a:avLst/>
          </a:prstGeom>
          <a:noFill/>
          <a:ln>
            <a:noFill/>
          </a:ln>
        </p:spPr>
      </p:pic>
      <p:sp>
        <p:nvSpPr>
          <p:cNvPr id="826" name="Google Shape;826;p81"/>
          <p:cNvSpPr/>
          <p:nvPr/>
        </p:nvSpPr>
        <p:spPr>
          <a:xfrm>
            <a:off x="0" y="3779129"/>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 sz="3000" b="1" i="0" u="none" strike="noStrike" kern="0" cap="none" spc="0" normalizeH="0" baseline="0" noProof="0" dirty="0">
                <a:ln>
                  <a:noFill/>
                </a:ln>
                <a:solidFill>
                  <a:srgbClr val="FF0000"/>
                </a:solidFill>
                <a:effectLst/>
                <a:uLnTx/>
                <a:uFillTx/>
                <a:latin typeface="Cambria"/>
                <a:ea typeface="Cambria"/>
                <a:cs typeface="Cambria"/>
                <a:sym typeface="Cambria"/>
              </a:rPr>
              <a:t>8%</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system speedup</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Some workloads achieve</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 sz="3000" b="1" i="0" u="none" strike="noStrike" kern="0" cap="none" spc="0" normalizeH="0" baseline="0" noProof="0" dirty="0">
                <a:ln>
                  <a:noFill/>
                </a:ln>
                <a:solidFill>
                  <a:srgbClr val="F400E6"/>
                </a:solidFill>
                <a:effectLst/>
                <a:uLnTx/>
                <a:uFillTx/>
                <a:latin typeface="Cambria"/>
                <a:ea typeface="Cambria"/>
                <a:cs typeface="Cambria"/>
                <a:sym typeface="Cambria"/>
              </a:rPr>
              <a:t>17%</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speedup</a:t>
            </a:r>
            <a:endParaRPr kumimoji="0" sz="3000" b="1"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7" name="Google Shape;109;p19">
            <a:extLst>
              <a:ext uri="{FF2B5EF4-FFF2-40B4-BE49-F238E27FC236}">
                <a16:creationId xmlns:a16="http://schemas.microsoft.com/office/drawing/2014/main" id="{9EF00454-0276-B64E-A7DA-B5BDA89E63FA}"/>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Performance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2D02DFC1-DC5E-4247-AC76-284FAFB65B41}"/>
              </a:ext>
            </a:extLst>
          </p:cNvPr>
          <p:cNvPicPr preferRelativeResize="0">
            <a:picLocks noChangeAspect="1"/>
          </p:cNvPicPr>
          <p:nvPr/>
        </p:nvPicPr>
        <p:blipFill>
          <a:blip r:embed="rId4">
            <a:alphaModFix/>
          </a:blip>
          <a:stretch>
            <a:fillRect/>
          </a:stretch>
        </p:blipFill>
        <p:spPr>
          <a:xfrm>
            <a:off x="67276" y="6634352"/>
            <a:ext cx="677549" cy="130349"/>
          </a:xfrm>
          <a:prstGeom prst="rect">
            <a:avLst/>
          </a:prstGeom>
          <a:noFill/>
          <a:ln>
            <a:noFill/>
          </a:ln>
        </p:spPr>
      </p:pic>
      <p:sp>
        <p:nvSpPr>
          <p:cNvPr id="11" name="Google Shape;835;p82">
            <a:extLst>
              <a:ext uri="{FF2B5EF4-FFF2-40B4-BE49-F238E27FC236}">
                <a16:creationId xmlns:a16="http://schemas.microsoft.com/office/drawing/2014/main" id="{895824B8-7497-D249-999C-A0BECDD71D1A}"/>
              </a:ext>
            </a:extLst>
          </p:cNvPr>
          <p:cNvSpPr/>
          <p:nvPr/>
        </p:nvSpPr>
        <p:spPr>
          <a:xfrm>
            <a:off x="0" y="5156825"/>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EDEN achieves </a:t>
            </a:r>
            <a:r>
              <a:rPr kumimoji="0" lang="en" sz="3000" b="1" i="0" u="none" strike="noStrike" kern="0" cap="none" spc="0" normalizeH="0" baseline="0" noProof="0" dirty="0">
                <a:ln>
                  <a:noFill/>
                </a:ln>
                <a:solidFill>
                  <a:srgbClr val="0070C0"/>
                </a:solidFill>
                <a:effectLst/>
                <a:uLnTx/>
                <a:uFillTx/>
                <a:latin typeface="Cambria"/>
                <a:ea typeface="Cambria"/>
                <a:cs typeface="Cambria"/>
                <a:sym typeface="Cambria"/>
              </a:rPr>
              <a:t>close to the ideal </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speedup</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possible via </a:t>
            </a:r>
            <a:r>
              <a:rPr kumimoji="0" lang="en" sz="3000" b="0" i="0" u="none" strike="noStrike" kern="0" cap="none" spc="0" normalizeH="0" baseline="0" noProof="0" dirty="0" err="1">
                <a:ln>
                  <a:noFill/>
                </a:ln>
                <a:solidFill>
                  <a:srgbClr val="000000"/>
                </a:solidFill>
                <a:effectLst/>
                <a:uLnTx/>
                <a:uFillTx/>
                <a:latin typeface="Cambria"/>
                <a:ea typeface="Cambria"/>
                <a:cs typeface="Cambria"/>
                <a:sym typeface="Cambria"/>
              </a:rPr>
              <a:t>tRCD</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 scaling</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9" name="Rectangle 8">
            <a:extLst>
              <a:ext uri="{FF2B5EF4-FFF2-40B4-BE49-F238E27FC236}">
                <a16:creationId xmlns:a16="http://schemas.microsoft.com/office/drawing/2014/main" id="{2282FC98-F460-4344-BCA5-083FF82A2BD3}"/>
              </a:ext>
            </a:extLst>
          </p:cNvPr>
          <p:cNvSpPr/>
          <p:nvPr/>
        </p:nvSpPr>
        <p:spPr>
          <a:xfrm>
            <a:off x="5643277" y="1583265"/>
            <a:ext cx="712699" cy="1288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A1B1C7AF-8371-0F4E-9052-4A71FDD7690B}"/>
              </a:ext>
            </a:extLst>
          </p:cNvPr>
          <p:cNvSpPr/>
          <p:nvPr/>
        </p:nvSpPr>
        <p:spPr>
          <a:xfrm>
            <a:off x="5577493" y="1463016"/>
            <a:ext cx="622286" cy="338554"/>
          </a:xfrm>
          <a:prstGeom prst="rect">
            <a:avLst/>
          </a:prstGeom>
        </p:spPr>
        <p:txBody>
          <a:bodyPr wrap="non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Cambria"/>
                <a:ea typeface="Cambria"/>
                <a:cs typeface="Cambria"/>
                <a:sym typeface="Cambria"/>
              </a:rPr>
              <a:t>Ideal</a:t>
            </a:r>
            <a:endParaRPr kumimoji="0" lang="en-US"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98945784"/>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2" name="Google Shape;842;p83"/>
          <p:cNvSpPr txBox="1">
            <a:spLocks noGrp="1"/>
          </p:cNvSpPr>
          <p:nvPr>
            <p:ph type="sldNum" idx="12"/>
          </p:nvPr>
        </p:nvSpPr>
        <p:spPr>
          <a:xfrm>
            <a:off x="8595301" y="6437552"/>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407</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6" name="Google Shape;109;p19">
            <a:extLst>
              <a:ext uri="{FF2B5EF4-FFF2-40B4-BE49-F238E27FC236}">
                <a16:creationId xmlns:a16="http://schemas.microsoft.com/office/drawing/2014/main" id="{506E2FF2-99A4-F643-9ABF-39D0FF259417}"/>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GPU, </a:t>
            </a:r>
            <a:r>
              <a:rPr kumimoji="0" lang="en-US" sz="3200" b="1" i="0" u="none" strike="noStrike" kern="0" cap="none" spc="0" normalizeH="0" baseline="0" noProof="0" dirty="0" err="1">
                <a:ln>
                  <a:noFill/>
                </a:ln>
                <a:solidFill>
                  <a:srgbClr val="000000"/>
                </a:solidFill>
                <a:effectLst/>
                <a:uLnTx/>
                <a:uFillTx/>
                <a:latin typeface="Cambria" panose="02040503050406030204" pitchFamily="18" charset="0"/>
                <a:ea typeface="+mn-ea"/>
                <a:cs typeface="Arial"/>
                <a:sym typeface="Arial"/>
              </a:rPr>
              <a:t>Eyeriss</a:t>
            </a: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 and TPU: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9" name="Google Shape;59;p13">
            <a:extLst>
              <a:ext uri="{FF2B5EF4-FFF2-40B4-BE49-F238E27FC236}">
                <a16:creationId xmlns:a16="http://schemas.microsoft.com/office/drawing/2014/main" id="{EDBBE29E-8BAA-9640-9F8D-F3A666C3D709}"/>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sp>
        <p:nvSpPr>
          <p:cNvPr id="10" name="Google Shape;786;p77">
            <a:extLst>
              <a:ext uri="{FF2B5EF4-FFF2-40B4-BE49-F238E27FC236}">
                <a16:creationId xmlns:a16="http://schemas.microsoft.com/office/drawing/2014/main" id="{B6C1BDFB-4804-4045-8073-9271818092B5}"/>
              </a:ext>
            </a:extLst>
          </p:cNvPr>
          <p:cNvSpPr txBox="1">
            <a:spLocks/>
          </p:cNvSpPr>
          <p:nvPr/>
        </p:nvSpPr>
        <p:spPr>
          <a:xfrm>
            <a:off x="2" y="1982878"/>
            <a:ext cx="9143999" cy="3379993"/>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685800" marR="0" lvl="1"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2pPr>
            <a:lvl3pPr marL="1028700" marR="0" lvl="2"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3pPr>
            <a:lvl4pPr marL="1371600" marR="0" lvl="3"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4pPr>
            <a:lvl5pPr marL="1714500" marR="0" lvl="4"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5pPr>
            <a:lvl6pPr marL="2057400" marR="0" lvl="5"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6pPr>
            <a:lvl7pPr marL="2400300" marR="0" lvl="6"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7pPr>
            <a:lvl8pPr marL="2743200" marR="0" lvl="7"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8pPr>
            <a:lvl9pPr marL="3086100" marR="0" lvl="8" indent="-238125" algn="l" rtl="0">
              <a:lnSpc>
                <a:spcPct val="115000"/>
              </a:lnSpc>
              <a:spcBef>
                <a:spcPts val="1200"/>
              </a:spcBef>
              <a:spcAft>
                <a:spcPts val="1200"/>
              </a:spcAft>
              <a:buClr>
                <a:schemeClr val="dk2"/>
              </a:buClr>
              <a:buSzPts val="1400"/>
              <a:buFont typeface="Arial"/>
              <a:buChar char="■"/>
              <a:defRPr sz="1050" b="0" i="0" u="none" strike="noStrike" cap="none">
                <a:solidFill>
                  <a:schemeClr val="dk2"/>
                </a:solidFill>
                <a:latin typeface="Arial"/>
                <a:ea typeface="Arial"/>
                <a:cs typeface="Arial"/>
                <a:sym typeface="Arial"/>
              </a:defRPr>
            </a:lvl9pPr>
          </a:lstStyle>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GPU</a:t>
            </a:r>
            <a:r>
              <a:rPr kumimoji="0" lang="en-US" sz="32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US" sz="3200" b="1" i="0" u="none" strike="noStrike" kern="0" cap="none" spc="0" normalizeH="0" baseline="0" noProof="0" dirty="0">
                <a:ln>
                  <a:noFill/>
                </a:ln>
                <a:solidFill>
                  <a:srgbClr val="38761D"/>
                </a:solidFill>
                <a:effectLst/>
                <a:uLnTx/>
                <a:uFillTx/>
                <a:latin typeface="Cambria"/>
                <a:ea typeface="Cambria"/>
                <a:cs typeface="Cambria"/>
                <a:sym typeface="Cambria"/>
              </a:rPr>
              <a:t>37%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err="1">
                <a:ln>
                  <a:noFill/>
                </a:ln>
                <a:solidFill>
                  <a:srgbClr val="000000"/>
                </a:solidFill>
                <a:effectLst/>
                <a:uLnTx/>
                <a:uFillTx/>
                <a:latin typeface="Cambria"/>
                <a:ea typeface="Cambria"/>
                <a:cs typeface="Cambria"/>
                <a:sym typeface="Cambria"/>
              </a:rPr>
              <a:t>Eyeriss</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rPr>
              <a:t>31%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TPU</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990000"/>
                </a:solidFill>
                <a:effectLst/>
                <a:uLnTx/>
                <a:uFillTx/>
                <a:latin typeface="Cambria"/>
                <a:ea typeface="Cambria"/>
                <a:cs typeface="Cambria"/>
                <a:sym typeface="Cambria"/>
              </a:rPr>
              <a:t>32% energy reduction</a:t>
            </a:r>
            <a:endParaRPr kumimoji="0" lang="en-US" sz="3200" b="0" i="0" u="none" strike="noStrike" kern="0" cap="none" spc="0" normalizeH="0" baseline="0" noProof="0" dirty="0">
              <a:ln>
                <a:noFill/>
              </a:ln>
              <a:solidFill>
                <a:srgbClr val="990000"/>
              </a:solidFill>
              <a:effectLst/>
              <a:uLnTx/>
              <a:uFillTx/>
              <a:latin typeface="Cambria"/>
              <a:ea typeface="Cambria"/>
              <a:cs typeface="Cambria"/>
              <a:sym typeface="Cambria"/>
            </a:endParaRPr>
          </a:p>
        </p:txBody>
      </p:sp>
    </p:spTree>
    <p:extLst>
      <p:ext uri="{BB962C8B-B14F-4D97-AF65-F5344CB8AC3E}">
        <p14:creationId xmlns:p14="http://schemas.microsoft.com/office/powerpoint/2010/main" val="1902553852"/>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EDEN: Data-Aware Efficient DNN Inference</a:t>
            </a:r>
          </a:p>
        </p:txBody>
      </p:sp>
      <p:sp>
        <p:nvSpPr>
          <p:cNvPr id="3" name="Content Placeholder 2"/>
          <p:cNvSpPr>
            <a:spLocks noGrp="1"/>
          </p:cNvSpPr>
          <p:nvPr>
            <p:ph idx="1"/>
          </p:nvPr>
        </p:nvSpPr>
        <p:spPr>
          <a:xfrm>
            <a:off x="228600" y="980728"/>
            <a:ext cx="8807896" cy="5051648"/>
          </a:xfrm>
        </p:spPr>
        <p:txBody>
          <a:bodyPr/>
          <a:lstStyle/>
          <a:p>
            <a:r>
              <a:rPr lang="en-US" sz="2000" dirty="0"/>
              <a:t>Skanda </a:t>
            </a:r>
            <a:r>
              <a:rPr lang="en-US" sz="2000" dirty="0" err="1"/>
              <a:t>Koppula</a:t>
            </a:r>
            <a:r>
              <a:rPr lang="en-US" sz="2000" dirty="0"/>
              <a:t>, Lois </a:t>
            </a:r>
            <a:r>
              <a:rPr lang="en-US" sz="2000" dirty="0" err="1"/>
              <a:t>Orosa</a:t>
            </a:r>
            <a:r>
              <a:rPr lang="en-US" sz="2000" dirty="0"/>
              <a:t>, A. </a:t>
            </a:r>
            <a:r>
              <a:rPr lang="en-US" sz="2000" dirty="0" err="1"/>
              <a:t>Giray</a:t>
            </a:r>
            <a:r>
              <a:rPr lang="en-US" sz="2000" dirty="0"/>
              <a:t> </a:t>
            </a:r>
            <a:r>
              <a:rPr lang="en-US" sz="2000" dirty="0" err="1"/>
              <a:t>Yaglikci</a:t>
            </a:r>
            <a:r>
              <a:rPr lang="en-US" sz="2000" dirty="0"/>
              <a:t>, </a:t>
            </a:r>
            <a:r>
              <a:rPr lang="en-US" sz="2000" dirty="0" err="1"/>
              <a:t>Roknoddin</a:t>
            </a:r>
            <a:r>
              <a:rPr lang="en-US" sz="2000" dirty="0"/>
              <a:t> Azizi, Taha </a:t>
            </a:r>
            <a:r>
              <a:rPr lang="en-US" sz="2000" dirty="0" err="1"/>
              <a:t>Shahroodi</a:t>
            </a:r>
            <a:r>
              <a:rPr lang="en-US" sz="2000" dirty="0"/>
              <a:t>, Konstantinos </a:t>
            </a:r>
            <a:r>
              <a:rPr lang="en-US" sz="2000" dirty="0" err="1"/>
              <a:t>Kanellopoulos</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"EDEN: Enabling Energy-Efficient, High-Performance Deep Neural Network Inference Using Approximate DRAM"</a:t>
            </a:r>
            <a:br>
              <a:rPr lang="en-US" sz="2000" dirty="0">
                <a:solidFill>
                  <a:srgbClr val="0432FF"/>
                </a:solidFill>
              </a:rPr>
            </a:br>
            <a:r>
              <a:rPr lang="en-US" sz="2000" i="1" dirty="0"/>
              <a:t>Proceedings of the </a:t>
            </a:r>
            <a:r>
              <a:rPr lang="en-US" sz="2000" i="1" dirty="0">
                <a:hlinkClick r:id="rId3"/>
              </a:rPr>
              <a:t>52nd International Symposium on Microarchitecture</a:t>
            </a:r>
            <a:r>
              <a:rPr lang="en-US" sz="2000" i="1" dirty="0"/>
              <a:t> (</a:t>
            </a:r>
            <a:r>
              <a:rPr lang="en-US" sz="2000" b="1" i="1" dirty="0"/>
              <a:t>MICRO</a:t>
            </a:r>
            <a:r>
              <a:rPr lang="en-US" sz="2000" i="1" dirty="0"/>
              <a:t>)</a:t>
            </a:r>
            <a:r>
              <a:rPr lang="en-US" sz="2000" dirty="0"/>
              <a:t>, Columbus, OH, USA, October 2019.</a:t>
            </a:r>
            <a:br>
              <a:rPr lang="en-US" sz="2000" dirty="0"/>
            </a:br>
            <a:r>
              <a:rPr lang="en-US" sz="2000" dirty="0"/>
              <a:t>[</a:t>
            </a:r>
            <a:r>
              <a:rPr lang="en-US" sz="2000" dirty="0">
                <a:hlinkClick r:id="rId4"/>
              </a:rPr>
              <a:t>Lightning Talk 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Video</a:t>
            </a:r>
            <a:r>
              <a:rPr lang="en-US" sz="2000" dirty="0"/>
              <a:t> (90 seconds)]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0E42FC0-77B3-B442-82F2-B805EFEC421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03576"/>
            <a:ext cx="9144000" cy="1828800"/>
          </a:xfrm>
          <a:prstGeom prst="rect">
            <a:avLst/>
          </a:prstGeom>
        </p:spPr>
      </p:pic>
    </p:spTree>
    <p:extLst>
      <p:ext uri="{BB962C8B-B14F-4D97-AF65-F5344CB8AC3E}">
        <p14:creationId xmlns:p14="http://schemas.microsoft.com/office/powerpoint/2010/main" val="4130107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AB44-5A91-FE45-AC17-96506CC6861F}"/>
              </a:ext>
            </a:extLst>
          </p:cNvPr>
          <p:cNvSpPr>
            <a:spLocks noGrp="1"/>
          </p:cNvSpPr>
          <p:nvPr>
            <p:ph type="title"/>
          </p:nvPr>
        </p:nvSpPr>
        <p:spPr/>
        <p:txBody>
          <a:bodyPr/>
          <a:lstStyle/>
          <a:p>
            <a:r>
              <a:rPr lang="en-US" dirty="0"/>
              <a:t>SMASH: SW/HW Indexing Acceleration</a:t>
            </a:r>
          </a:p>
        </p:txBody>
      </p:sp>
      <p:sp>
        <p:nvSpPr>
          <p:cNvPr id="3" name="Content Placeholder 2">
            <a:extLst>
              <a:ext uri="{FF2B5EF4-FFF2-40B4-BE49-F238E27FC236}">
                <a16:creationId xmlns:a16="http://schemas.microsoft.com/office/drawing/2014/main" id="{CA49CF32-39A0-6D45-B253-C5079FCA88CD}"/>
              </a:ext>
            </a:extLst>
          </p:cNvPr>
          <p:cNvSpPr>
            <a:spLocks noGrp="1"/>
          </p:cNvSpPr>
          <p:nvPr>
            <p:ph idx="1"/>
          </p:nvPr>
        </p:nvSpPr>
        <p:spPr>
          <a:xfrm>
            <a:off x="228600" y="1047974"/>
            <a:ext cx="8610600" cy="5195664"/>
          </a:xfrm>
        </p:spPr>
        <p:txBody>
          <a:bodyPr/>
          <a:lstStyle/>
          <a:p>
            <a:r>
              <a:rPr lang="en-US" sz="1800" dirty="0"/>
              <a:t>Konstantinos </a:t>
            </a:r>
            <a:r>
              <a:rPr lang="en-US" sz="1800" dirty="0" err="1"/>
              <a:t>Kanellopoulos</a:t>
            </a:r>
            <a:r>
              <a:rPr lang="en-US" sz="1800" dirty="0"/>
              <a:t>, Nandita Vijaykumar, Christina </a:t>
            </a:r>
            <a:r>
              <a:rPr lang="en-US" sz="1800" dirty="0" err="1"/>
              <a:t>Giannoula</a:t>
            </a:r>
            <a:r>
              <a:rPr lang="en-US" sz="1800" dirty="0"/>
              <a:t>, </a:t>
            </a:r>
            <a:r>
              <a:rPr lang="en-US" sz="1800" dirty="0" err="1"/>
              <a:t>Roknoddin</a:t>
            </a:r>
            <a:r>
              <a:rPr lang="en-US" sz="1800" dirty="0"/>
              <a:t> Azizi, Skanda </a:t>
            </a:r>
            <a:r>
              <a:rPr lang="en-US" sz="1800" dirty="0" err="1"/>
              <a:t>Koppula</a:t>
            </a:r>
            <a:r>
              <a:rPr lang="en-US" sz="1800" dirty="0"/>
              <a:t>, Nika Mansouri </a:t>
            </a:r>
            <a:r>
              <a:rPr lang="en-US" sz="1800" dirty="0" err="1"/>
              <a:t>Ghiasi</a:t>
            </a:r>
            <a:r>
              <a:rPr lang="en-US" sz="1800" dirty="0"/>
              <a:t>, Taha </a:t>
            </a:r>
            <a:r>
              <a:rPr lang="en-US" sz="1800" dirty="0" err="1"/>
              <a:t>Shahroodi</a:t>
            </a:r>
            <a:r>
              <a:rPr lang="en-US" sz="1800" dirty="0"/>
              <a:t>, Juan Gomez-Luna,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"SMASH: Co-designing Software Compression and Hardware-Accelerated Indexing for Efficient Sparse Matrix Operations"</a:t>
            </a:r>
            <a:br>
              <a:rPr lang="en-US" sz="1800" dirty="0">
                <a:solidFill>
                  <a:srgbClr val="0432FF"/>
                </a:solidFill>
              </a:rPr>
            </a:br>
            <a:r>
              <a:rPr lang="en-US" sz="1800" i="1" dirty="0"/>
              <a:t>Proceedings of the </a:t>
            </a:r>
            <a:r>
              <a:rPr lang="en-US" sz="1800" i="1" dirty="0">
                <a:hlinkClick r:id="rId3"/>
              </a:rPr>
              <a:t>52nd International Symposium on Microarchitecture</a:t>
            </a:r>
            <a:r>
              <a:rPr lang="en-US" sz="1800" i="1" dirty="0"/>
              <a:t> (</a:t>
            </a:r>
            <a:r>
              <a:rPr lang="en-US" sz="1800" b="1" i="1" dirty="0"/>
              <a:t>MICRO</a:t>
            </a:r>
            <a:r>
              <a:rPr lang="en-US" sz="1800" i="1" dirty="0"/>
              <a:t>)</a:t>
            </a:r>
            <a:r>
              <a:rPr lang="en-US" sz="1800" dirty="0"/>
              <a:t>, Columbus, OH, USA, October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Poster (pptx)</a:t>
            </a:r>
            <a:r>
              <a:rPr lang="en-US" sz="1800" dirty="0"/>
              <a:t> </a:t>
            </a:r>
            <a:r>
              <a:rPr lang="en-US" sz="1800" dirty="0">
                <a:hlinkClick r:id="rId9"/>
              </a:rPr>
              <a:t>(pdf)</a:t>
            </a:r>
            <a:r>
              <a:rPr lang="en-US" sz="1800" dirty="0"/>
              <a:t>]</a:t>
            </a:r>
            <a:br>
              <a:rPr lang="en-US" sz="1800" dirty="0"/>
            </a:br>
            <a:r>
              <a:rPr lang="en-US" sz="1800" dirty="0"/>
              <a:t>[</a:t>
            </a:r>
            <a:r>
              <a:rPr lang="en-US" sz="1800" dirty="0">
                <a:hlinkClick r:id="rId10"/>
              </a:rPr>
              <a:t>Lightning Talk Video</a:t>
            </a:r>
            <a:r>
              <a:rPr lang="en-US" sz="1800" dirty="0"/>
              <a:t> (90 seconds)]</a:t>
            </a:r>
            <a:br>
              <a:rPr lang="en-US" sz="1800" dirty="0"/>
            </a:br>
            <a:r>
              <a:rPr lang="en-US" sz="1800" dirty="0"/>
              <a:t>[</a:t>
            </a:r>
            <a:r>
              <a:rPr lang="en-US" sz="1800" dirty="0">
                <a:hlinkClick r:id="rId11"/>
              </a:rPr>
              <a:t>Full Talk Lecture</a:t>
            </a:r>
            <a:r>
              <a:rPr lang="en-US" sz="1800" dirty="0"/>
              <a:t> (30 minutes)]</a:t>
            </a:r>
          </a:p>
          <a:p>
            <a:pPr marL="0" indent="0">
              <a:buNone/>
            </a:pPr>
            <a:endParaRPr lang="en-US" sz="1800" dirty="0"/>
          </a:p>
        </p:txBody>
      </p:sp>
      <p:sp>
        <p:nvSpPr>
          <p:cNvPr id="4" name="Slide Number Placeholder 3">
            <a:extLst>
              <a:ext uri="{FF2B5EF4-FFF2-40B4-BE49-F238E27FC236}">
                <a16:creationId xmlns:a16="http://schemas.microsoft.com/office/drawing/2014/main" id="{CB407FFA-CEF7-8B47-9DEF-04352233615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6D1AD02-6233-8D47-A15C-B34366589E3A}"/>
              </a:ext>
            </a:extLst>
          </p:cNvPr>
          <p:cNvPicPr>
            <a:picLocks noChangeAspect="1"/>
          </p:cNvPicPr>
          <p:nvPr/>
        </p:nvPicPr>
        <p:blipFill>
          <a:blip r:embed="rId12"/>
          <a:stretch>
            <a:fillRect/>
          </a:stretch>
        </p:blipFill>
        <p:spPr>
          <a:xfrm>
            <a:off x="495300" y="4694238"/>
            <a:ext cx="8077200" cy="2006600"/>
          </a:xfrm>
          <a:prstGeom prst="rect">
            <a:avLst/>
          </a:prstGeom>
        </p:spPr>
      </p:pic>
    </p:spTree>
    <p:extLst>
      <p:ext uri="{BB962C8B-B14F-4D97-AF65-F5344CB8AC3E}">
        <p14:creationId xmlns:p14="http://schemas.microsoft.com/office/powerpoint/2010/main" val="1351054471"/>
      </p:ext>
    </p:extLst>
  </p:cSld>
  <p:clrMapOvr>
    <a:masterClrMapping/>
  </p:clrMapOvr>
  <p:transition/>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7209-9645-0B46-930C-11ED6A584BF2}"/>
              </a:ext>
            </a:extLst>
          </p:cNvPr>
          <p:cNvSpPr>
            <a:spLocks noGrp="1"/>
          </p:cNvSpPr>
          <p:nvPr>
            <p:ph type="title"/>
          </p:nvPr>
        </p:nvSpPr>
        <p:spPr/>
        <p:txBody>
          <a:bodyPr/>
          <a:lstStyle/>
          <a:p>
            <a:r>
              <a:rPr lang="en-US" dirty="0"/>
              <a:t>Data-Aware Virtual Memory Framework</a:t>
            </a:r>
          </a:p>
        </p:txBody>
      </p:sp>
      <p:sp>
        <p:nvSpPr>
          <p:cNvPr id="3" name="Content Placeholder 2">
            <a:extLst>
              <a:ext uri="{FF2B5EF4-FFF2-40B4-BE49-F238E27FC236}">
                <a16:creationId xmlns:a16="http://schemas.microsoft.com/office/drawing/2014/main" id="{A4D302F9-879E-9545-8810-B4A40431FA8A}"/>
              </a:ext>
            </a:extLst>
          </p:cNvPr>
          <p:cNvSpPr>
            <a:spLocks noGrp="1"/>
          </p:cNvSpPr>
          <p:nvPr>
            <p:ph idx="1"/>
          </p:nvPr>
        </p:nvSpPr>
        <p:spPr>
          <a:xfrm>
            <a:off x="-252536" y="980728"/>
            <a:ext cx="9396536" cy="5267672"/>
          </a:xfrm>
        </p:spPr>
        <p:txBody>
          <a:bodyPr/>
          <a:lstStyle/>
          <a:p>
            <a:r>
              <a:rPr lang="en-US" sz="1500" dirty="0"/>
              <a:t>Nastaran Hajinazar, </a:t>
            </a:r>
            <a:r>
              <a:rPr lang="en-US" sz="1500" dirty="0" err="1"/>
              <a:t>Pratyush</a:t>
            </a:r>
            <a:r>
              <a:rPr lang="en-US" sz="1500" dirty="0"/>
              <a:t> Patel, Minesh Patel, Konstantinos </a:t>
            </a:r>
            <a:r>
              <a:rPr lang="en-US" sz="1500" dirty="0" err="1"/>
              <a:t>Kanellopoulos</a:t>
            </a:r>
            <a:r>
              <a:rPr lang="en-US" sz="1500" dirty="0"/>
              <a:t>, Saugata Ghose, </a:t>
            </a:r>
            <a:r>
              <a:rPr lang="en-US" sz="1500" dirty="0" err="1"/>
              <a:t>Rachata</a:t>
            </a:r>
            <a:r>
              <a:rPr lang="en-US" sz="1500" dirty="0"/>
              <a:t> Ausavarungnirun, Geraldo Francisco de Oliveira Jr., Jonathan </a:t>
            </a:r>
            <a:r>
              <a:rPr lang="en-US" sz="1500" dirty="0" err="1"/>
              <a:t>Appavoo</a:t>
            </a:r>
            <a:r>
              <a:rPr lang="en-US" sz="1500" dirty="0"/>
              <a:t>, </a:t>
            </a:r>
            <a:r>
              <a:rPr lang="en-US" sz="1500" dirty="0" err="1"/>
              <a:t>Vivek</a:t>
            </a:r>
            <a:r>
              <a:rPr lang="en-US" sz="1500" dirty="0"/>
              <a:t> Seshadri,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"The Virtual Block Interface: A Flexible Alternative to the Conventional Virtual Memory Framework"</a:t>
            </a:r>
            <a:br>
              <a:rPr lang="en-US" sz="1500" dirty="0">
                <a:solidFill>
                  <a:srgbClr val="0432FF"/>
                </a:solidFill>
              </a:rPr>
            </a:br>
            <a:r>
              <a:rPr lang="en-US" sz="1500" i="1" dirty="0"/>
              <a:t>Proceedings of the </a:t>
            </a:r>
            <a:r>
              <a:rPr lang="en-US" sz="1500" i="1" dirty="0">
                <a:hlinkClick r:id="rId3"/>
              </a:rPr>
              <a:t>47th International Symposium on Computer Architecture</a:t>
            </a:r>
            <a:r>
              <a:rPr lang="en-US" sz="1500" i="1" dirty="0"/>
              <a:t> (</a:t>
            </a:r>
            <a:r>
              <a:rPr lang="en-US" sz="1500" b="1" i="1" dirty="0"/>
              <a:t>ISCA</a:t>
            </a:r>
            <a:r>
              <a:rPr lang="en-US" sz="1500" i="1" dirty="0"/>
              <a:t>)</a:t>
            </a:r>
            <a:r>
              <a:rPr lang="en-US" sz="1500" dirty="0"/>
              <a:t>, Virtual, June 2020.</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Lightning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ARM Research Summit Poster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(26 minutes)]</a:t>
            </a:r>
            <a:br>
              <a:rPr lang="en-US" sz="1500" dirty="0"/>
            </a:br>
            <a:r>
              <a:rPr lang="en-US" sz="1500" dirty="0"/>
              <a:t>[</a:t>
            </a:r>
            <a:r>
              <a:rPr lang="en-US" sz="1500" dirty="0">
                <a:hlinkClick r:id="rId11"/>
              </a:rPr>
              <a:t>Lightning Talk Video</a:t>
            </a:r>
            <a:r>
              <a:rPr lang="en-US" sz="1500" dirty="0"/>
              <a:t> (3 minutes)]</a:t>
            </a:r>
            <a:br>
              <a:rPr lang="en-US" sz="1500" dirty="0"/>
            </a:br>
            <a:r>
              <a:rPr lang="en-US" sz="1500" dirty="0"/>
              <a:t>[</a:t>
            </a:r>
            <a:r>
              <a:rPr lang="en-US" sz="1500" dirty="0">
                <a:hlinkClick r:id="rId12"/>
              </a:rPr>
              <a:t>Lecture Video</a:t>
            </a:r>
            <a:r>
              <a:rPr lang="en-US" sz="1500" dirty="0"/>
              <a:t> (43 minutes)]</a:t>
            </a:r>
          </a:p>
        </p:txBody>
      </p:sp>
      <p:sp>
        <p:nvSpPr>
          <p:cNvPr id="4" name="Slide Number Placeholder 3">
            <a:extLst>
              <a:ext uri="{FF2B5EF4-FFF2-40B4-BE49-F238E27FC236}">
                <a16:creationId xmlns:a16="http://schemas.microsoft.com/office/drawing/2014/main" id="{6AD9E591-012B-1345-A778-27FE2B1F6C6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55B63ED-C98F-6C4C-93A8-8B36C7C45686}"/>
              </a:ext>
            </a:extLst>
          </p:cNvPr>
          <p:cNvPicPr>
            <a:picLocks noChangeAspect="1"/>
          </p:cNvPicPr>
          <p:nvPr/>
        </p:nvPicPr>
        <p:blipFill>
          <a:blip r:embed="rId13"/>
          <a:stretch>
            <a:fillRect/>
          </a:stretch>
        </p:blipFill>
        <p:spPr>
          <a:xfrm>
            <a:off x="46813" y="4038898"/>
            <a:ext cx="9081132" cy="2188716"/>
          </a:xfrm>
          <a:prstGeom prst="rect">
            <a:avLst/>
          </a:prstGeom>
        </p:spPr>
      </p:pic>
    </p:spTree>
    <p:extLst>
      <p:ext uri="{BB962C8B-B14F-4D97-AF65-F5344CB8AC3E}">
        <p14:creationId xmlns:p14="http://schemas.microsoft.com/office/powerpoint/2010/main" val="2810610478"/>
      </p:ext>
    </p:extLst>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SW/HW Climate Modeling Accelerator</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423826618"/>
      </p:ext>
    </p:extLst>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HW/SW Time Series Analysis Accelerator</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782804464"/>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231554212"/>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111536735"/>
      </p:ext>
    </p:extLst>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639362540"/>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933423166"/>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Data-Aware</a:t>
            </a:r>
          </a:p>
          <a:p>
            <a:pPr marL="0" indent="0" algn="ctr" eaLnBrk="1" hangingPunct="1">
              <a:buNone/>
            </a:pPr>
            <a:r>
              <a:rPr lang="en-US" sz="6000" dirty="0">
                <a:solidFill>
                  <a:srgbClr val="0432FF"/>
                </a:solidFill>
                <a:latin typeface="Tahoma" charset="0"/>
                <a:ea typeface="ＭＳ Ｐゴシック" charset="0"/>
                <a:cs typeface="ＭＳ Ｐゴシック" charset="0"/>
              </a:rPr>
              <a:t>(Expressive)</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72856737"/>
      </p:ext>
    </p:extLst>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a:t>
            </a:r>
            <a:r>
              <a:rPr lang="en-US" b="1" dirty="0"/>
              <a:t>Rethink</a:t>
            </a:r>
            <a:r>
              <a:rPr lang="en-US" dirty="0"/>
              <a: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71691" y="5805264"/>
            <a:ext cx="484139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case by case</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619075949"/>
      </p:ext>
    </p:extLst>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484784"/>
            <a:ext cx="7924800" cy="1752600"/>
          </a:xfrm>
        </p:spPr>
        <p:txBody>
          <a:bodyPr/>
          <a:lstStyle/>
          <a:p>
            <a:pPr algn="ctr"/>
            <a:r>
              <a:rPr lang="en-US" b="1" dirty="0"/>
              <a:t>Principled Architectures &amp; What They Can Enable</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47314937"/>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2686972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2171580548"/>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2269955352"/>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087142"/>
      </p:ext>
    </p:extLst>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p:txBody>
          <a:bodyPr/>
          <a:lstStyle/>
          <a:p>
            <a:r>
              <a:rPr lang="en-US" altLang="en-US" dirty="0">
                <a:ea typeface="ＭＳ Ｐゴシック" charset="-128"/>
              </a:rPr>
              <a:t>The Overarching Principle</a:t>
            </a:r>
          </a:p>
        </p:txBody>
      </p:sp>
      <p:sp>
        <p:nvSpPr>
          <p:cNvPr id="220162"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8D6394D-EA62-3948-BF63-BCCE7E92300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66700" y="1066800"/>
            <a:ext cx="8610600"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4267200"/>
            <a:ext cx="91440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4140163"/>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3139516036"/>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 y="1066800"/>
            <a:ext cx="8610600" cy="51943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886941885"/>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448398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428</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1658618315"/>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31259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tLang="en-US" dirty="0">
                <a:ea typeface="ＭＳ Ｐゴシック" charset="-128"/>
              </a:rPr>
              <a:t>The Overarching Principle</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B3B4E2E-30E6-F248-9444-D019D8D0019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17091" name="Picture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47800" y="914400"/>
            <a:ext cx="6350000"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5214938"/>
            <a:ext cx="9144000"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2391428"/>
      </p:ext>
    </p:extLst>
  </p:cSld>
  <p:clrMapOvr>
    <a:masterClrMapping/>
  </p:clrMapOvr>
  <p:transition/>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192831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028356964"/>
      </p:ext>
    </p:extLst>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7183655"/>
      </p:ext>
    </p:extLst>
  </p:cSld>
  <p:clrMapOvr>
    <a:masterClrMapping/>
  </p:clrMapOvr>
  <p:transition spd="slow" advClick="0"/>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7437668"/>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8000455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28539137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19777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515446383"/>
      </p:ext>
    </p:extLst>
  </p:cSld>
  <p:clrMapOvr>
    <a:masterClrMapping/>
  </p:clrMapOvr>
  <p:transition/>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440</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40+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11855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979085208"/>
      </p:ext>
    </p:extLst>
  </p:cSld>
  <p:clrMapOvr>
    <a:masterClrMapping/>
  </p:clrMapOvr>
  <p:transition/>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1188175622"/>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443</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964664636"/>
      </p:ext>
    </p:extLst>
  </p:cSld>
  <p:clrMapOvr>
    <a:masterClrMapping/>
  </p:clrMapOvr>
  <p:transition/>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0896778"/>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2769702956"/>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5834-7BF4-9943-8A82-003424C4F6FF}"/>
              </a:ext>
            </a:extLst>
          </p:cNvPr>
          <p:cNvSpPr>
            <a:spLocks noGrp="1"/>
          </p:cNvSpPr>
          <p:nvPr>
            <p:ph type="title"/>
          </p:nvPr>
        </p:nvSpPr>
        <p:spPr/>
        <p:txBody>
          <a:bodyPr/>
          <a:lstStyle/>
          <a:p>
            <a:r>
              <a:rPr lang="en-US" dirty="0"/>
              <a:t>SAFARI PhD and Post-Doc Alumni</a:t>
            </a:r>
          </a:p>
        </p:txBody>
      </p:sp>
      <p:sp>
        <p:nvSpPr>
          <p:cNvPr id="3" name="Content Placeholder 2">
            <a:extLst>
              <a:ext uri="{FF2B5EF4-FFF2-40B4-BE49-F238E27FC236}">
                <a16:creationId xmlns:a16="http://schemas.microsoft.com/office/drawing/2014/main" id="{0208545D-6BE8-214F-8FA8-31D6D671DB8F}"/>
              </a:ext>
            </a:extLst>
          </p:cNvPr>
          <p:cNvSpPr>
            <a:spLocks noGrp="1"/>
          </p:cNvSpPr>
          <p:nvPr>
            <p:ph idx="1"/>
          </p:nvPr>
        </p:nvSpPr>
        <p:spPr>
          <a:xfrm>
            <a:off x="228600" y="908720"/>
            <a:ext cx="8915400" cy="5267672"/>
          </a:xfrm>
        </p:spPr>
        <p:txBody>
          <a:bodyPr/>
          <a:lstStyle/>
          <a:p>
            <a:r>
              <a:rPr lang="en-US" sz="1800" dirty="0">
                <a:solidFill>
                  <a:srgbClr val="0000FF"/>
                </a:solidFill>
                <a:hlinkClick r:id="rId2">
                  <a:extLst>
                    <a:ext uri="{A12FA001-AC4F-418D-AE19-62706E023703}">
                      <ahyp:hlinkClr xmlns:ahyp="http://schemas.microsoft.com/office/drawing/2018/hyperlinkcolor" val="tx"/>
                    </a:ext>
                  </a:extLst>
                </a:hlinkClick>
              </a:rPr>
              <a:t>https://safari.ethz.ch/safari-alumni/</a:t>
            </a:r>
            <a:endParaRPr lang="en-US" sz="1800" dirty="0">
              <a:solidFill>
                <a:srgbClr val="0000FF"/>
              </a:solidFill>
            </a:endParaRPr>
          </a:p>
          <a:p>
            <a:endParaRPr lang="en-US" sz="800" dirty="0"/>
          </a:p>
          <a:p>
            <a:endParaRPr lang="en-US" sz="800" dirty="0"/>
          </a:p>
          <a:p>
            <a:r>
              <a:rPr lang="en-US" sz="1200" dirty="0" err="1"/>
              <a:t>Minesh</a:t>
            </a:r>
            <a:r>
              <a:rPr lang="en-US" sz="1200" dirty="0"/>
              <a:t> Patel (ETH Zurich), </a:t>
            </a:r>
            <a:r>
              <a:rPr lang="en-US" sz="1200" dirty="0">
                <a:solidFill>
                  <a:srgbClr val="FF0000"/>
                </a:solidFill>
              </a:rPr>
              <a:t>MICRO 2020 and DSN 2020 Best Paper Awards; ISCA Hall of Fame 2021</a:t>
            </a:r>
          </a:p>
          <a:p>
            <a:r>
              <a:rPr lang="en-US" sz="1200" dirty="0" err="1"/>
              <a:t>Damla</a:t>
            </a:r>
            <a:r>
              <a:rPr lang="en-US" sz="1200" dirty="0"/>
              <a:t> </a:t>
            </a:r>
            <a:r>
              <a:rPr lang="en-US" sz="1200" dirty="0" err="1"/>
              <a:t>Senol</a:t>
            </a:r>
            <a:r>
              <a:rPr lang="en-US" sz="1200" dirty="0"/>
              <a:t> Cali (</a:t>
            </a:r>
            <a:r>
              <a:rPr lang="en-US" sz="1200" dirty="0" err="1"/>
              <a:t>Bionano</a:t>
            </a:r>
            <a:r>
              <a:rPr lang="en-US" sz="1200" dirty="0"/>
              <a:t> Genomics), </a:t>
            </a:r>
            <a:r>
              <a:rPr lang="en-US" sz="1200" dirty="0">
                <a:solidFill>
                  <a:srgbClr val="FF0000"/>
                </a:solidFill>
              </a:rPr>
              <a:t>SRC TECHCON 2019 Best Student Presentation Award</a:t>
            </a:r>
          </a:p>
          <a:p>
            <a:r>
              <a:rPr lang="en-US" sz="1200" dirty="0" err="1"/>
              <a:t>Nastaran</a:t>
            </a:r>
            <a:r>
              <a:rPr lang="en-US" sz="1200" dirty="0"/>
              <a:t> </a:t>
            </a:r>
            <a:r>
              <a:rPr lang="en-US" sz="1200" dirty="0" err="1"/>
              <a:t>Hajinazar</a:t>
            </a:r>
            <a:r>
              <a:rPr lang="en-US" sz="1200" dirty="0"/>
              <a:t> (ETH Zurich)</a:t>
            </a:r>
          </a:p>
          <a:p>
            <a:r>
              <a:rPr lang="en-US" sz="1200" dirty="0"/>
              <a:t>Gagandeep Singh (ETH Zurich), </a:t>
            </a:r>
            <a:r>
              <a:rPr lang="en-US" sz="1200" dirty="0">
                <a:solidFill>
                  <a:srgbClr val="FF0000"/>
                </a:solidFill>
              </a:rPr>
              <a:t>FPL 2020 Best Paper Award Finalist</a:t>
            </a:r>
          </a:p>
          <a:p>
            <a:r>
              <a:rPr lang="en-US" sz="1200" dirty="0" err="1"/>
              <a:t>Amirali</a:t>
            </a:r>
            <a:r>
              <a:rPr lang="en-US" sz="1200" dirty="0"/>
              <a:t> </a:t>
            </a:r>
            <a:r>
              <a:rPr lang="en-US" sz="1200" dirty="0" err="1"/>
              <a:t>Boroumand</a:t>
            </a:r>
            <a:r>
              <a:rPr lang="en-US" sz="1200" dirty="0"/>
              <a:t> (Stanford Univ </a:t>
            </a:r>
            <a:r>
              <a:rPr lang="en-US" sz="1200" dirty="0">
                <a:sym typeface="Wingdings" pitchFamily="2" charset="2"/>
              </a:rPr>
              <a:t> Google</a:t>
            </a:r>
            <a:r>
              <a:rPr lang="en-US" sz="1200" dirty="0"/>
              <a:t>), </a:t>
            </a:r>
            <a:r>
              <a:rPr lang="en-US" sz="1200" dirty="0">
                <a:solidFill>
                  <a:srgbClr val="FF0000"/>
                </a:solidFill>
              </a:rPr>
              <a:t>SRC TECHCON 2018 Best Student Presentation Award</a:t>
            </a:r>
            <a:endParaRPr lang="en-US" sz="1200" dirty="0"/>
          </a:p>
          <a:p>
            <a:r>
              <a:rPr lang="en-US" sz="1200" dirty="0" err="1"/>
              <a:t>Jeremie</a:t>
            </a:r>
            <a:r>
              <a:rPr lang="en-US" sz="1200" dirty="0"/>
              <a:t> Kim (ETH Zurich), </a:t>
            </a:r>
            <a:r>
              <a:rPr lang="en-US" sz="1200" dirty="0">
                <a:solidFill>
                  <a:srgbClr val="FF0000"/>
                </a:solidFill>
              </a:rPr>
              <a:t>EDAA Outstanding Dissertation Award 2020; IEEE Micro Top Picks 2019; ISCA/MICRO </a:t>
            </a:r>
            <a:r>
              <a:rPr lang="en-US" sz="1200" dirty="0" err="1">
                <a:solidFill>
                  <a:srgbClr val="FF0000"/>
                </a:solidFill>
              </a:rPr>
              <a:t>HoF</a:t>
            </a:r>
            <a:r>
              <a:rPr lang="en-US" sz="1200" dirty="0">
                <a:solidFill>
                  <a:srgbClr val="FF0000"/>
                </a:solidFill>
              </a:rPr>
              <a:t> 2021</a:t>
            </a:r>
          </a:p>
          <a:p>
            <a:r>
              <a:rPr lang="en-US" sz="1200" dirty="0"/>
              <a:t>Nandita Vijaykumar (Univ. of Toronto, Assistant Professor), </a:t>
            </a:r>
            <a:r>
              <a:rPr lang="en-US" sz="1200" dirty="0">
                <a:solidFill>
                  <a:srgbClr val="FF0000"/>
                </a:solidFill>
              </a:rPr>
              <a:t>ISCA Hall of Fame 2021</a:t>
            </a:r>
          </a:p>
          <a:p>
            <a:r>
              <a:rPr lang="en-US" sz="1200" dirty="0"/>
              <a:t>Kevin Hsieh (Microsoft Research, Senior Researcher)</a:t>
            </a:r>
          </a:p>
          <a:p>
            <a:r>
              <a:rPr lang="en-US" sz="1200" dirty="0"/>
              <a:t>Justin Meza (Facebook), </a:t>
            </a:r>
            <a:r>
              <a:rPr lang="en-US" sz="1200" dirty="0" err="1">
                <a:solidFill>
                  <a:srgbClr val="FF0000"/>
                </a:solidFill>
              </a:rPr>
              <a:t>HiPEAC</a:t>
            </a:r>
            <a:r>
              <a:rPr lang="en-US" sz="1200" dirty="0">
                <a:solidFill>
                  <a:srgbClr val="FF0000"/>
                </a:solidFill>
              </a:rPr>
              <a:t> 2015 Best Student Presentation Award; ICCD 2012 Best Paper Award</a:t>
            </a:r>
            <a:endParaRPr lang="en-US" sz="1200" dirty="0"/>
          </a:p>
          <a:p>
            <a:r>
              <a:rPr lang="en-US" sz="1200" dirty="0"/>
              <a:t>Mohammed Alser (ETH Zurich), </a:t>
            </a:r>
            <a:r>
              <a:rPr lang="en-US" sz="1200" dirty="0">
                <a:solidFill>
                  <a:srgbClr val="FF0000"/>
                </a:solidFill>
              </a:rPr>
              <a:t>IEEE Turkey Best PhD Thesis Award 2018</a:t>
            </a:r>
          </a:p>
          <a:p>
            <a:r>
              <a:rPr lang="en-US" sz="1200" dirty="0"/>
              <a:t>Yixin Luo (Google), </a:t>
            </a:r>
            <a:r>
              <a:rPr lang="en-US" sz="1200" dirty="0">
                <a:solidFill>
                  <a:srgbClr val="FF0000"/>
                </a:solidFill>
              </a:rPr>
              <a:t>HPCA 2015 Best Paper Session</a:t>
            </a:r>
          </a:p>
          <a:p>
            <a:r>
              <a:rPr lang="en-US" sz="1200" dirty="0"/>
              <a:t>Kevin Chang (Facebook), </a:t>
            </a:r>
            <a:r>
              <a:rPr lang="en-US" sz="1200" dirty="0">
                <a:solidFill>
                  <a:srgbClr val="FF0000"/>
                </a:solidFill>
              </a:rPr>
              <a:t>SRC TECHCON 2016 Best Student Presentation Award</a:t>
            </a:r>
            <a:endParaRPr lang="en-US" sz="1200" dirty="0"/>
          </a:p>
          <a:p>
            <a:r>
              <a:rPr lang="en-US" sz="1200" dirty="0" err="1"/>
              <a:t>Rachata</a:t>
            </a:r>
            <a:r>
              <a:rPr lang="en-US" sz="1200" dirty="0"/>
              <a:t> Ausavarungnirun (KMUNTB, Assistant Professor), </a:t>
            </a:r>
            <a:r>
              <a:rPr lang="en-US" sz="1200" dirty="0">
                <a:solidFill>
                  <a:srgbClr val="FF0000"/>
                </a:solidFill>
              </a:rPr>
              <a:t>NOCS 2015 and NOCS 2012 Best Paper Award Finalist</a:t>
            </a:r>
            <a:endParaRPr lang="en-US" sz="1200" dirty="0"/>
          </a:p>
          <a:p>
            <a:r>
              <a:rPr lang="en-US" sz="1200" dirty="0"/>
              <a:t>Gennady Pekhimenko (Univ. of Toronto, Assistant Professor), </a:t>
            </a:r>
            <a:r>
              <a:rPr lang="en-US" sz="1200" dirty="0">
                <a:solidFill>
                  <a:srgbClr val="FF0000"/>
                </a:solidFill>
              </a:rPr>
              <a:t>ISCA Hall of Fame 2021; ASPLOS 2015 SRC Winner</a:t>
            </a:r>
          </a:p>
          <a:p>
            <a:r>
              <a:rPr lang="en-US" sz="1200" dirty="0" err="1"/>
              <a:t>Vivek</a:t>
            </a:r>
            <a:r>
              <a:rPr lang="en-US" sz="1200" dirty="0"/>
              <a:t> Seshadri (Microsoft Research)</a:t>
            </a:r>
          </a:p>
          <a:p>
            <a:r>
              <a:rPr lang="en-US" sz="1200" dirty="0" err="1"/>
              <a:t>Donghyuk</a:t>
            </a:r>
            <a:r>
              <a:rPr lang="en-US" sz="1200" dirty="0"/>
              <a:t> Lee (NVIDIA Research, Senior Researcher), </a:t>
            </a:r>
            <a:r>
              <a:rPr lang="en-US" sz="1200" dirty="0">
                <a:solidFill>
                  <a:srgbClr val="FF0000"/>
                </a:solidFill>
              </a:rPr>
              <a:t>HPCA Hall of Fame 2018</a:t>
            </a:r>
          </a:p>
          <a:p>
            <a:r>
              <a:rPr lang="en-US" sz="1200" dirty="0" err="1"/>
              <a:t>Yoongu</a:t>
            </a:r>
            <a:r>
              <a:rPr lang="en-US" sz="1200" dirty="0"/>
              <a:t> Kim (Software Robotics </a:t>
            </a:r>
            <a:r>
              <a:rPr lang="en-US" sz="1200" dirty="0">
                <a:sym typeface="Wingdings" pitchFamily="2" charset="2"/>
              </a:rPr>
              <a:t> </a:t>
            </a:r>
            <a:r>
              <a:rPr lang="en-US" sz="1200" dirty="0"/>
              <a:t>Google), </a:t>
            </a:r>
            <a:r>
              <a:rPr lang="en-US" sz="1200" dirty="0">
                <a:solidFill>
                  <a:srgbClr val="FF0000"/>
                </a:solidFill>
              </a:rPr>
              <a:t>TCAD’19 Top Pick Award; IEEE Micro Top Picks’10</a:t>
            </a:r>
            <a:r>
              <a:rPr lang="en-US" sz="1200">
                <a:solidFill>
                  <a:srgbClr val="FF0000"/>
                </a:solidFill>
              </a:rPr>
              <a:t>; HPCA’10 </a:t>
            </a:r>
            <a:r>
              <a:rPr lang="en-US" sz="1200" dirty="0">
                <a:solidFill>
                  <a:srgbClr val="FF0000"/>
                </a:solidFill>
              </a:rPr>
              <a:t>Best Paper Session</a:t>
            </a:r>
          </a:p>
          <a:p>
            <a:r>
              <a:rPr lang="en-US" sz="1200" dirty="0"/>
              <a:t>Lavanya Subramanian (Intel Labs </a:t>
            </a:r>
            <a:r>
              <a:rPr lang="en-US" sz="1200" dirty="0">
                <a:sym typeface="Wingdings" pitchFamily="2" charset="2"/>
              </a:rPr>
              <a:t> Facebook)</a:t>
            </a:r>
          </a:p>
          <a:p>
            <a:endParaRPr lang="en-US" sz="1200" dirty="0">
              <a:sym typeface="Wingdings" pitchFamily="2" charset="2"/>
            </a:endParaRPr>
          </a:p>
          <a:p>
            <a:r>
              <a:rPr lang="en-US" sz="1200" dirty="0">
                <a:sym typeface="Wingdings" pitchFamily="2" charset="2"/>
              </a:rPr>
              <a:t>Samira Khan (Univ. of Virginia, </a:t>
            </a:r>
            <a:r>
              <a:rPr lang="en-US" sz="1200" dirty="0"/>
              <a:t>Assistant Professor), </a:t>
            </a:r>
            <a:r>
              <a:rPr lang="en-US" sz="1200" dirty="0">
                <a:solidFill>
                  <a:srgbClr val="FF0000"/>
                </a:solidFill>
              </a:rPr>
              <a:t>HPCA 2014 Best Paper Session</a:t>
            </a:r>
            <a:endParaRPr lang="en-US" sz="1200" dirty="0"/>
          </a:p>
          <a:p>
            <a:r>
              <a:rPr lang="en-US" sz="1200" dirty="0"/>
              <a:t>Saugata Ghose (Univ. of Illinois, Assistant Professor), </a:t>
            </a:r>
            <a:r>
              <a:rPr lang="en-US" sz="1200" dirty="0">
                <a:solidFill>
                  <a:srgbClr val="FF0000"/>
                </a:solidFill>
              </a:rPr>
              <a:t>DFRWS-EU 2017 Best Paper Award</a:t>
            </a:r>
          </a:p>
          <a:p>
            <a:r>
              <a:rPr lang="en-US" sz="1200" dirty="0"/>
              <a:t>Jawad Haj-Yahya (Huawei Research Zurich, Principal Researcher)</a:t>
            </a:r>
          </a:p>
          <a:p>
            <a:endParaRPr lang="en-US" dirty="0"/>
          </a:p>
        </p:txBody>
      </p:sp>
      <p:sp>
        <p:nvSpPr>
          <p:cNvPr id="4" name="Slide Number Placeholder 3">
            <a:extLst>
              <a:ext uri="{FF2B5EF4-FFF2-40B4-BE49-F238E27FC236}">
                <a16:creationId xmlns:a16="http://schemas.microsoft.com/office/drawing/2014/main" id="{C3C01774-BE9E-3D42-B94B-B8FF6A08115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29066267"/>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Learning and Scholarship</a:t>
            </a:r>
          </a:p>
        </p:txBody>
      </p:sp>
      <p:sp>
        <p:nvSpPr>
          <p:cNvPr id="3" name="Content Placeholder 2"/>
          <p:cNvSpPr>
            <a:spLocks noGrp="1"/>
          </p:cNvSpPr>
          <p:nvPr>
            <p:ph idx="1"/>
          </p:nvPr>
        </p:nvSpPr>
        <p:spPr>
          <a:xfrm>
            <a:off x="0" y="2276872"/>
            <a:ext cx="9144000" cy="2088232"/>
          </a:xfrm>
        </p:spPr>
        <p:txBody>
          <a:bodyPr/>
          <a:lstStyle/>
          <a:p>
            <a:pPr marL="0" indent="0" algn="ctr">
              <a:buNone/>
            </a:pPr>
            <a:r>
              <a:rPr lang="en-US" sz="6400" dirty="0">
                <a:solidFill>
                  <a:srgbClr val="0000FF"/>
                </a:solidFill>
              </a:rPr>
              <a:t>Focus on</a:t>
            </a:r>
          </a:p>
          <a:p>
            <a:pPr marL="0" indent="0" algn="ctr">
              <a:buNone/>
            </a:pPr>
            <a:r>
              <a:rPr lang="en-US" sz="6400" dirty="0">
                <a:solidFill>
                  <a:srgbClr val="FF0000"/>
                </a:solidFill>
              </a:rPr>
              <a:t>learning and scholarship</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35622075"/>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449</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189851481"/>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Learning and Scholarship</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2564904"/>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The quality of your work defines your impact</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23896364"/>
      </p:ext>
    </p:extLst>
  </p:cSld>
  <p:clrMapOvr>
    <a:masterClrMapping/>
  </p:clrMapOvr>
  <p:transition/>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Good Mindset, Goals &amp; Focus</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1950368"/>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You can make a      </a:t>
            </a:r>
            <a:r>
              <a:rPr kumimoji="0" lang="en-US" sz="6400" b="0" i="0" u="none" strike="noStrike" kern="0" cap="none" spc="0" normalizeH="0" baseline="0" noProof="0" dirty="0">
                <a:ln>
                  <a:noFill/>
                </a:ln>
                <a:solidFill>
                  <a:srgbClr val="FF0000"/>
                </a:solidFill>
                <a:effectLst/>
                <a:uLnTx/>
                <a:uFillTx/>
                <a:latin typeface="Tahoma"/>
                <a:ea typeface="+mn-ea"/>
                <a:cs typeface="+mn-cs"/>
              </a:rPr>
              <a:t>good impact</a:t>
            </a:r>
            <a:r>
              <a:rPr kumimoji="0" lang="en-US" sz="6400" b="0" i="0" u="none" strike="noStrike" kern="0" cap="none" spc="0" normalizeH="0" baseline="0" noProof="0" dirty="0">
                <a:ln>
                  <a:noFill/>
                </a:ln>
                <a:solidFill>
                  <a:srgbClr val="0000FF"/>
                </a:solidFill>
                <a:effectLst/>
                <a:uLnTx/>
                <a:uFillTx/>
                <a:latin typeface="Tahoma"/>
                <a:ea typeface="+mn-ea"/>
                <a:cs typeface="+mn-cs"/>
              </a:rPr>
              <a:t>               on the world</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60626443"/>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07585820"/>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795450970"/>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624853011"/>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2166163845"/>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811078133"/>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51928851"/>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2881198840"/>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3649544137"/>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2151754154"/>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343338593"/>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72816"/>
            <a:ext cx="7924800" cy="1752600"/>
          </a:xfrm>
        </p:spPr>
        <p:txBody>
          <a:bodyPr/>
          <a:lstStyle/>
          <a:p>
            <a:pPr algn="ctr"/>
            <a:r>
              <a:rPr lang="en-US" dirty="0"/>
              <a:t>Open-Source Artifacts</a:t>
            </a:r>
          </a:p>
        </p:txBody>
      </p:sp>
      <p:sp>
        <p:nvSpPr>
          <p:cNvPr id="3" name="Subtitle 2"/>
          <p:cNvSpPr>
            <a:spLocks noGrp="1"/>
          </p:cNvSpPr>
          <p:nvPr>
            <p:ph type="subTitle" idx="1"/>
          </p:nvPr>
        </p:nvSpPr>
        <p:spPr/>
        <p:txBody>
          <a:bodyPr/>
          <a:lstStyle/>
          <a:p>
            <a:r>
              <a:rPr lang="en-US" b="1" dirty="0">
                <a:solidFill>
                  <a:srgbClr val="0432FF"/>
                </a:solidFill>
                <a:hlinkClick r:id="rId2">
                  <a:extLst>
                    <a:ext uri="{A12FA001-AC4F-418D-AE19-62706E023703}">
                      <ahyp:hlinkClr xmlns:ahyp="http://schemas.microsoft.com/office/drawing/2018/hyperlinkcolor" val="tx"/>
                    </a:ext>
                  </a:extLst>
                </a:hlinkClick>
              </a:rPr>
              <a:t>https://github.com/CMU-SAFARI</a:t>
            </a:r>
            <a:r>
              <a:rPr lang="en-US" b="1" dirty="0">
                <a:solidFill>
                  <a:srgbClr val="0432FF"/>
                </a:solidFill>
              </a:rPr>
              <a:t>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464</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7796002"/>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4196525473"/>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EF9-6311-1645-A0CB-2E4DC613C3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D4E5EE-14A7-4C49-8B8C-B0C403B9FC06}"/>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7C2AC1-FD9E-7A4A-BF0C-C9A332C41C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EC307D-DE3D-4346-9EEC-849FEAAACE63}"/>
              </a:ext>
            </a:extLst>
          </p:cNvPr>
          <p:cNvPicPr>
            <a:picLocks noChangeAspect="1"/>
          </p:cNvPicPr>
          <p:nvPr/>
        </p:nvPicPr>
        <p:blipFill>
          <a:blip r:embed="rId2"/>
          <a:stretch>
            <a:fillRect/>
          </a:stretch>
        </p:blipFill>
        <p:spPr>
          <a:xfrm>
            <a:off x="1879725" y="7184"/>
            <a:ext cx="5384549" cy="6858000"/>
          </a:xfrm>
          <a:prstGeom prst="rect">
            <a:avLst/>
          </a:prstGeom>
        </p:spPr>
      </p:pic>
      <p:sp>
        <p:nvSpPr>
          <p:cNvPr id="6" name="TextBox 5">
            <a:extLst>
              <a:ext uri="{FF2B5EF4-FFF2-40B4-BE49-F238E27FC236}">
                <a16:creationId xmlns:a16="http://schemas.microsoft.com/office/drawing/2014/main" id="{B9871ED2-6771-8148-B0D9-0B21E966C7C8}"/>
              </a:ext>
            </a:extLst>
          </p:cNvPr>
          <p:cNvSpPr txBox="1"/>
          <p:nvPr/>
        </p:nvSpPr>
        <p:spPr>
          <a:xfrm>
            <a:off x="4963649" y="5269399"/>
            <a:ext cx="41553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https://github.com/CMU-SAFARI</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886081560"/>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b="1" dirty="0">
                <a:solidFill>
                  <a:srgbClr val="0432FF"/>
                </a:solidFill>
              </a:rPr>
              <a:t>Computing Research and Education </a:t>
            </a:r>
            <a:r>
              <a:rPr lang="en-US" dirty="0">
                <a:solidFill>
                  <a:srgbClr val="0432FF"/>
                </a:solidFill>
              </a:rPr>
              <a:t>(@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b="1" dirty="0">
                <a:solidFill>
                  <a:srgbClr val="0432FF"/>
                </a:solidFill>
              </a:rPr>
              <a:t>Maurice Wilkes Award Speech </a:t>
            </a:r>
            <a:r>
              <a:rPr lang="en-US" dirty="0">
                <a:solidFill>
                  <a:srgbClr val="0432FF"/>
                </a:solidFill>
              </a:rPr>
              <a:t>(10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93069693"/>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597368860"/>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 (II)</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"Computer Architecture: Why Is It So Important and Exciting Today?"</a:t>
            </a:r>
            <a:r>
              <a:rPr lang="en-US" sz="1800" dirty="0">
                <a:solidFill>
                  <a:srgbClr val="0432FF"/>
                </a:solidFill>
              </a:rPr>
              <a:t>  </a:t>
            </a:r>
            <a:br>
              <a:rPr lang="en-US" sz="1800" dirty="0">
                <a:solidFill>
                  <a:srgbClr val="0432FF"/>
                </a:solidFill>
              </a:rPr>
            </a:br>
            <a:r>
              <a:rPr lang="en-US" sz="1800" dirty="0"/>
              <a:t>Invited Lecture at </a:t>
            </a:r>
            <a:r>
              <a:rPr lang="en-US" sz="1800" i="1" dirty="0">
                <a:hlinkClick r:id="rId3"/>
              </a:rPr>
              <a:t>Izmir Institute of Technology (</a:t>
            </a:r>
            <a:r>
              <a:rPr lang="en-US" sz="1800" b="1" i="1" dirty="0">
                <a:hlinkClick r:id="rId3"/>
              </a:rPr>
              <a:t>IYTE</a:t>
            </a:r>
            <a:r>
              <a:rPr lang="en-US" sz="1800" i="1" dirty="0">
                <a:hlinkClick r:id="rId3"/>
              </a:rPr>
              <a:t>) </a:t>
            </a:r>
            <a:r>
              <a:rPr lang="en-US" sz="1800" dirty="0"/>
              <a:t>, Virtual, 16 October 2020. </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 </a:t>
            </a:r>
            <a:br>
              <a:rPr lang="en-US" sz="1800" dirty="0"/>
            </a:br>
            <a:r>
              <a:rPr lang="en-US" sz="1800" dirty="0"/>
              <a:t>[</a:t>
            </a:r>
            <a:r>
              <a:rPr lang="en-US" sz="1800" dirty="0">
                <a:hlinkClick r:id="rId5"/>
              </a:rPr>
              <a:t>Talk Video</a:t>
            </a:r>
            <a:r>
              <a:rPr lang="en-US" sz="1800" dirty="0"/>
              <a:t> (2 hours 12 minutes)]</a:t>
            </a:r>
          </a:p>
          <a:p>
            <a:pPr marL="0" indent="0">
              <a:buNone/>
            </a:pPr>
            <a:br>
              <a:rPr lang="en-US" sz="1800" dirty="0"/>
            </a:br>
            <a:endParaRPr lang="en-US" sz="1800" dirty="0"/>
          </a:p>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6">
                  <a:extLst>
                    <a:ext uri="{A12FA001-AC4F-418D-AE19-62706E023703}">
                      <ahyp:hlinkClr xmlns:ahyp="http://schemas.microsoft.com/office/drawing/2018/hyperlinkcolor" val="tx"/>
                    </a:ext>
                  </a:extLst>
                </a:hlinkClick>
              </a:rPr>
              <a:t>"Applying to Graduate School &amp; Doing Impactful Research"</a:t>
            </a:r>
            <a:r>
              <a:rPr lang="en-US" sz="1800" dirty="0">
                <a:solidFill>
                  <a:srgbClr val="0432FF"/>
                </a:solidFill>
              </a:rPr>
              <a:t> </a:t>
            </a:r>
            <a:br>
              <a:rPr lang="en-US" sz="1800" dirty="0">
                <a:solidFill>
                  <a:srgbClr val="0432FF"/>
                </a:solidFill>
              </a:rPr>
            </a:br>
            <a:r>
              <a:rPr lang="en-US" sz="1800" i="1" dirty="0"/>
              <a:t>Invited Panel Talk at </a:t>
            </a:r>
            <a:r>
              <a:rPr lang="en-US" sz="1800" i="1" dirty="0">
                <a:hlinkClick r:id="rId7"/>
              </a:rPr>
              <a:t>the 3rd Undergraduate Mentoring Workshop</a:t>
            </a:r>
            <a:r>
              <a:rPr lang="en-US" sz="1800" i="1" dirty="0"/>
              <a:t>, held with </a:t>
            </a:r>
            <a:r>
              <a:rPr lang="en-US" sz="1800" i="1" dirty="0">
                <a:hlinkClick r:id="rId8"/>
              </a:rPr>
              <a:t>the 48th International Symposium on Computer Architecture (</a:t>
            </a:r>
            <a:r>
              <a:rPr lang="en-US" sz="1800" b="1" i="1" dirty="0">
                <a:hlinkClick r:id="rId8"/>
              </a:rPr>
              <a:t>ISCA</a:t>
            </a:r>
            <a:r>
              <a:rPr lang="en-US" sz="1800" i="1" dirty="0">
                <a:hlinkClick r:id="rId8"/>
              </a:rPr>
              <a:t>)</a:t>
            </a:r>
            <a:r>
              <a:rPr lang="en-US" sz="1800" dirty="0"/>
              <a:t>, Virtual, 18 June 2021. </a:t>
            </a:r>
            <a:br>
              <a:rPr lang="en-US" sz="1800" dirty="0"/>
            </a:br>
            <a:r>
              <a:rPr lang="en-US" sz="1800" dirty="0"/>
              <a:t>[</a:t>
            </a:r>
            <a:r>
              <a:rPr lang="en-US" sz="1800" dirty="0">
                <a:hlinkClick r:id="rId6"/>
              </a:rPr>
              <a:t>Slides (pptx)</a:t>
            </a:r>
            <a:r>
              <a:rPr lang="en-US" sz="1800" dirty="0"/>
              <a:t> </a:t>
            </a:r>
            <a:r>
              <a:rPr lang="en-US" sz="1800" dirty="0">
                <a:hlinkClick r:id="rId9"/>
              </a:rPr>
              <a:t>(pdf)</a:t>
            </a:r>
            <a:r>
              <a:rPr lang="en-US" sz="1800" dirty="0"/>
              <a:t>] </a:t>
            </a:r>
            <a:br>
              <a:rPr lang="en-US" sz="1800" dirty="0"/>
            </a:br>
            <a:r>
              <a:rPr lang="en-US" sz="1800" dirty="0"/>
              <a:t>[</a:t>
            </a:r>
            <a:r>
              <a:rPr lang="en-US" sz="1800" dirty="0">
                <a:hlinkClick r:id="rId10"/>
              </a:rPr>
              <a:t>Talk Video</a:t>
            </a:r>
            <a:r>
              <a:rPr lang="en-US" sz="1800" dirty="0"/>
              <a:t> (50 minutes)]</a:t>
            </a:r>
          </a:p>
          <a:p>
            <a:endParaRPr lang="en-US" sz="1800" dirty="0"/>
          </a:p>
        </p:txBody>
      </p:sp>
      <p:sp>
        <p:nvSpPr>
          <p:cNvPr id="4" name="Slide Number Placeholder 3">
            <a:extLst>
              <a:ext uri="{FF2B5EF4-FFF2-40B4-BE49-F238E27FC236}">
                <a16:creationId xmlns:a16="http://schemas.microsoft.com/office/drawing/2014/main" id="{F184A087-14E4-E548-89F4-24CDE0339BC5}"/>
              </a:ext>
            </a:extLst>
          </p:cNvPr>
          <p:cNvSpPr>
            <a:spLocks noGrp="1"/>
          </p:cNvSpPr>
          <p:nvPr>
            <p:ph type="sldNum" sz="quarter" idx="11"/>
          </p:nvPr>
        </p:nvSpPr>
        <p:spPr>
          <a:xfrm>
            <a:off x="6553200" y="6363164"/>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3464129"/>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917450673"/>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Videos,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472</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539552" y="1748408"/>
            <a:ext cx="7924800" cy="1752600"/>
          </a:xfrm>
        </p:spPr>
        <p:txBody>
          <a:bodyPr/>
          <a:lstStyle/>
          <a:p>
            <a:pPr algn="ctr"/>
            <a:r>
              <a:rPr lang="en-US" b="1" dirty="0"/>
              <a:t>Fundamental Thinking</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3505326"/>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Bottom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365250"/>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7" name="Rounded Rectangle 6">
            <a:extLst>
              <a:ext uri="{FF2B5EF4-FFF2-40B4-BE49-F238E27FC236}">
                <a16:creationId xmlns:a16="http://schemas.microsoft.com/office/drawing/2014/main" id="{9B95BAA4-53D5-604E-9EC0-8B877CDEF2AE}"/>
              </a:ext>
            </a:extLst>
          </p:cNvPr>
          <p:cNvSpPr>
            <a:spLocks noChangeArrowheads="1"/>
          </p:cNvSpPr>
          <p:nvPr/>
        </p:nvSpPr>
        <p:spPr bwMode="auto">
          <a:xfrm rot="5400000">
            <a:off x="4281766" y="-328332"/>
            <a:ext cx="685802" cy="881006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126581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a:xfrm>
            <a:off x="228600" y="152400"/>
            <a:ext cx="8801100" cy="1066800"/>
          </a:xfrm>
        </p:spPr>
        <p:txBody>
          <a:bodyPr/>
          <a:lstStyle/>
          <a:p>
            <a:r>
              <a:rPr lang="en-US" dirty="0"/>
              <a:t>Historical: Opportunities at the Bottom (II)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043243"/>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9928123C-4476-AE4B-9C5A-5D3E508DA06D}"/>
              </a:ext>
            </a:extLst>
          </p:cNvPr>
          <p:cNvPicPr>
            <a:picLocks noChangeAspect="1"/>
          </p:cNvPicPr>
          <p:nvPr/>
        </p:nvPicPr>
        <p:blipFill>
          <a:blip r:embed="rId4"/>
          <a:stretch>
            <a:fillRect/>
          </a:stretch>
        </p:blipFill>
        <p:spPr>
          <a:xfrm>
            <a:off x="128900" y="2244222"/>
            <a:ext cx="9015100" cy="4133169"/>
          </a:xfrm>
          <a:prstGeom prst="rect">
            <a:avLst/>
          </a:prstGeom>
        </p:spPr>
      </p:pic>
      <p:sp>
        <p:nvSpPr>
          <p:cNvPr id="9" name="Rounded Rectangle 8">
            <a:extLst>
              <a:ext uri="{FF2B5EF4-FFF2-40B4-BE49-F238E27FC236}">
                <a16:creationId xmlns:a16="http://schemas.microsoft.com/office/drawing/2014/main" id="{C4720344-C867-1C41-B64E-FE4EFFC6C483}"/>
              </a:ext>
            </a:extLst>
          </p:cNvPr>
          <p:cNvSpPr>
            <a:spLocks noChangeArrowheads="1"/>
          </p:cNvSpPr>
          <p:nvPr/>
        </p:nvSpPr>
        <p:spPr bwMode="auto">
          <a:xfrm rot="5400000">
            <a:off x="4152899" y="-876298"/>
            <a:ext cx="304801" cy="7239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ounded Rectangle 9">
            <a:extLst>
              <a:ext uri="{FF2B5EF4-FFF2-40B4-BE49-F238E27FC236}">
                <a16:creationId xmlns:a16="http://schemas.microsoft.com/office/drawing/2014/main" id="{51EDBF09-41DC-954E-9549-BDB80BB20B31}"/>
              </a:ext>
            </a:extLst>
          </p:cNvPr>
          <p:cNvSpPr>
            <a:spLocks noChangeArrowheads="1"/>
          </p:cNvSpPr>
          <p:nvPr/>
        </p:nvSpPr>
        <p:spPr bwMode="auto">
          <a:xfrm rot="5400000">
            <a:off x="2760008" y="2762770"/>
            <a:ext cx="304801" cy="560518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7423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Top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31B5361F-3180-4243-8082-039A7DAA89F0}"/>
              </a:ext>
            </a:extLst>
          </p:cNvPr>
          <p:cNvPicPr>
            <a:picLocks noChangeAspect="1"/>
          </p:cNvPicPr>
          <p:nvPr/>
        </p:nvPicPr>
        <p:blipFill>
          <a:blip r:embed="rId2"/>
          <a:stretch>
            <a:fillRect/>
          </a:stretch>
        </p:blipFill>
        <p:spPr>
          <a:xfrm>
            <a:off x="647700" y="952548"/>
            <a:ext cx="7772400" cy="2353614"/>
          </a:xfrm>
          <a:prstGeom prst="rect">
            <a:avLst/>
          </a:prstGeom>
        </p:spPr>
      </p:pic>
      <p:pic>
        <p:nvPicPr>
          <p:cNvPr id="8" name="Picture 7">
            <a:extLst>
              <a:ext uri="{FF2B5EF4-FFF2-40B4-BE49-F238E27FC236}">
                <a16:creationId xmlns:a16="http://schemas.microsoft.com/office/drawing/2014/main" id="{2C7DB7AA-3E97-5149-BF89-D41F9EC53DA7}"/>
              </a:ext>
            </a:extLst>
          </p:cNvPr>
          <p:cNvPicPr>
            <a:picLocks noChangeAspect="1"/>
          </p:cNvPicPr>
          <p:nvPr/>
        </p:nvPicPr>
        <p:blipFill>
          <a:blip r:embed="rId3"/>
          <a:stretch>
            <a:fillRect/>
          </a:stretch>
        </p:blipFill>
        <p:spPr>
          <a:xfrm>
            <a:off x="669823" y="3306162"/>
            <a:ext cx="7641559" cy="3194330"/>
          </a:xfrm>
          <a:prstGeom prst="rect">
            <a:avLst/>
          </a:prstGeom>
        </p:spPr>
      </p:pic>
      <p:sp>
        <p:nvSpPr>
          <p:cNvPr id="9" name="TextBox 8">
            <a:extLst>
              <a:ext uri="{FF2B5EF4-FFF2-40B4-BE49-F238E27FC236}">
                <a16:creationId xmlns:a16="http://schemas.microsoft.com/office/drawing/2014/main" id="{C91EA970-BACF-D24D-891E-30115D48E063}"/>
              </a:ext>
            </a:extLst>
          </p:cNvPr>
          <p:cNvSpPr txBox="1"/>
          <p:nvPr/>
        </p:nvSpPr>
        <p:spPr>
          <a:xfrm>
            <a:off x="2133600" y="6520161"/>
            <a:ext cx="433003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https://science.sciencemag.org/content/368/6495/eaam9744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Rounded Rectangle 9">
            <a:extLst>
              <a:ext uri="{FF2B5EF4-FFF2-40B4-BE49-F238E27FC236}">
                <a16:creationId xmlns:a16="http://schemas.microsoft.com/office/drawing/2014/main" id="{4F867AE1-F55C-794D-8D43-774BF77D8794}"/>
              </a:ext>
            </a:extLst>
          </p:cNvPr>
          <p:cNvSpPr>
            <a:spLocks noChangeArrowheads="1"/>
          </p:cNvSpPr>
          <p:nvPr/>
        </p:nvSpPr>
        <p:spPr bwMode="auto">
          <a:xfrm rot="5400000">
            <a:off x="4062525" y="2562019"/>
            <a:ext cx="550544" cy="7326406"/>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94897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66B1-FE74-5F49-B72C-C4E12203B1F8}"/>
              </a:ext>
            </a:extLst>
          </p:cNvPr>
          <p:cNvSpPr>
            <a:spLocks noGrp="1"/>
          </p:cNvSpPr>
          <p:nvPr>
            <p:ph type="title"/>
          </p:nvPr>
        </p:nvSpPr>
        <p:spPr/>
        <p:txBody>
          <a:bodyPr/>
          <a:lstStyle/>
          <a:p>
            <a:r>
              <a:rPr lang="en-US" dirty="0"/>
              <a:t>Axiom, Revisited</a:t>
            </a:r>
          </a:p>
        </p:txBody>
      </p:sp>
      <p:sp>
        <p:nvSpPr>
          <p:cNvPr id="3" name="Content Placeholder 2">
            <a:extLst>
              <a:ext uri="{FF2B5EF4-FFF2-40B4-BE49-F238E27FC236}">
                <a16:creationId xmlns:a16="http://schemas.microsoft.com/office/drawing/2014/main" id="{CB66A599-B824-4843-AF11-2B71A9C93A75}"/>
              </a:ext>
            </a:extLst>
          </p:cNvPr>
          <p:cNvSpPr>
            <a:spLocks noGrp="1"/>
          </p:cNvSpPr>
          <p:nvPr>
            <p:ph idx="1"/>
          </p:nvPr>
        </p:nvSpPr>
        <p:spPr>
          <a:xfrm>
            <a:off x="0" y="997527"/>
            <a:ext cx="9144000" cy="5193723"/>
          </a:xfrm>
        </p:spPr>
        <p:txBody>
          <a:bodyPr/>
          <a:lstStyle/>
          <a:p>
            <a:pPr marL="0" indent="0" algn="ctr">
              <a:buNone/>
            </a:pPr>
            <a:endParaRPr lang="en-US" dirty="0">
              <a:solidFill>
                <a:srgbClr val="FF0000"/>
              </a:solidFill>
            </a:endParaRPr>
          </a:p>
          <a:p>
            <a:pPr marL="0" indent="0" algn="ctr">
              <a:buNone/>
            </a:pPr>
            <a:r>
              <a:rPr lang="en-US" dirty="0">
                <a:solidFill>
                  <a:srgbClr val="0432FF"/>
                </a:solidFill>
              </a:rPr>
              <a:t>There </a:t>
            </a:r>
            <a:r>
              <a:rPr lang="en-US" b="1" dirty="0">
                <a:solidFill>
                  <a:srgbClr val="0432FF"/>
                </a:solidFill>
              </a:rPr>
              <a:t>is</a:t>
            </a:r>
            <a:r>
              <a:rPr lang="en-US" dirty="0">
                <a:solidFill>
                  <a:srgbClr val="0432FF"/>
                </a:solidFill>
              </a:rPr>
              <a:t> plenty of room both at the top and at the bottom </a:t>
            </a:r>
          </a:p>
          <a:p>
            <a:pPr marL="0" indent="0" algn="ctr">
              <a:buNone/>
            </a:pPr>
            <a:endParaRPr lang="en-US" dirty="0">
              <a:solidFill>
                <a:srgbClr val="0432FF"/>
              </a:solidFill>
            </a:endParaRPr>
          </a:p>
          <a:p>
            <a:pPr marL="0" indent="0" algn="ctr">
              <a:buNone/>
            </a:pPr>
            <a:r>
              <a:rPr lang="en-US" dirty="0">
                <a:solidFill>
                  <a:srgbClr val="0432FF"/>
                </a:solidFill>
              </a:rPr>
              <a:t>but </a:t>
            </a:r>
            <a:r>
              <a:rPr lang="en-US" b="1" dirty="0">
                <a:solidFill>
                  <a:srgbClr val="0432FF"/>
                </a:solidFill>
              </a:rPr>
              <a:t>much more so </a:t>
            </a:r>
          </a:p>
          <a:p>
            <a:pPr marL="0" indent="0" algn="ctr">
              <a:buNone/>
            </a:pPr>
            <a:endParaRPr lang="en-US" dirty="0">
              <a:solidFill>
                <a:srgbClr val="FF0000"/>
              </a:solidFill>
            </a:endParaRPr>
          </a:p>
          <a:p>
            <a:pPr marL="0" indent="0" algn="ctr">
              <a:buNone/>
            </a:pPr>
            <a:r>
              <a:rPr lang="en-US" dirty="0">
                <a:solidFill>
                  <a:srgbClr val="0432FF"/>
                </a:solidFill>
              </a:rPr>
              <a:t>when you </a:t>
            </a:r>
          </a:p>
          <a:p>
            <a:pPr marL="0" indent="0" algn="ctr">
              <a:buNone/>
            </a:pPr>
            <a:endParaRPr lang="en-US" dirty="0">
              <a:solidFill>
                <a:srgbClr val="FF0000"/>
              </a:solidFill>
            </a:endParaRPr>
          </a:p>
          <a:p>
            <a:pPr marL="0" indent="0" algn="ctr">
              <a:buNone/>
            </a:pPr>
            <a:r>
              <a:rPr lang="en-US" sz="2800" b="1" dirty="0">
                <a:solidFill>
                  <a:srgbClr val="FF0000"/>
                </a:solidFill>
              </a:rPr>
              <a:t>communicate well between and optimize across </a:t>
            </a:r>
          </a:p>
          <a:p>
            <a:pPr marL="0" indent="0" algn="ctr">
              <a:buNone/>
            </a:pPr>
            <a:endParaRPr lang="en-US" dirty="0">
              <a:solidFill>
                <a:srgbClr val="FF0000"/>
              </a:solidFill>
            </a:endParaRPr>
          </a:p>
          <a:p>
            <a:pPr marL="0" indent="0" algn="ctr">
              <a:buNone/>
            </a:pPr>
            <a:r>
              <a:rPr lang="en-US" sz="2800" b="1" dirty="0">
                <a:solidFill>
                  <a:srgbClr val="FF0000"/>
                </a:solidFill>
              </a:rPr>
              <a:t>the top and the bottom</a:t>
            </a:r>
          </a:p>
          <a:p>
            <a:pPr algn="ctr"/>
            <a:endParaRPr lang="en-US" dirty="0"/>
          </a:p>
        </p:txBody>
      </p:sp>
      <p:sp>
        <p:nvSpPr>
          <p:cNvPr id="4" name="Slide Number Placeholder 3">
            <a:extLst>
              <a:ext uri="{FF2B5EF4-FFF2-40B4-BE49-F238E27FC236}">
                <a16:creationId xmlns:a16="http://schemas.microsoft.com/office/drawing/2014/main" id="{01C6DBCF-4A40-DA49-A434-B8DA39AFA3DD}"/>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324156315"/>
      </p:ext>
    </p:extLst>
  </p:cSld>
  <p:clrMapOvr>
    <a:masterClrMapping/>
  </p:clrMapOvr>
  <p:transition/>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Hence the Expanded View</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925946719"/>
      </p:ext>
    </p:extLst>
  </p:cSld>
  <p:clrMapOvr>
    <a:masterClrMapping/>
  </p:clrMapOvr>
  <p:transition/>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69076701"/>
      </p:ext>
    </p:extLst>
  </p:cSld>
  <p:clrMapOvr>
    <a:masterClrMapping/>
  </p:clrMapOvr>
  <p:transition/>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End of 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480</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4428974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8.5|1.1|0.7|1.2|0.5|13.7|1|5.9|1.2|10"/>
</p:tagLst>
</file>

<file path=ppt/tags/tag2.xml><?xml version="1.0" encoding="utf-8"?>
<p:tagLst xmlns:a="http://schemas.openxmlformats.org/drawingml/2006/main" xmlns:r="http://schemas.openxmlformats.org/officeDocument/2006/relationships" xmlns:p="http://schemas.openxmlformats.org/presentationml/2006/main">
  <p:tag name="TIMING" val="|1.9|5.2|1.7"/>
</p:tagLst>
</file>

<file path=ppt/tags/tag3.xml><?xml version="1.0" encoding="utf-8"?>
<p:tagLst xmlns:a="http://schemas.openxmlformats.org/drawingml/2006/main" xmlns:r="http://schemas.openxmlformats.org/officeDocument/2006/relationships" xmlns:p="http://schemas.openxmlformats.org/presentationml/2006/main">
  <p:tag name="TIMING" val="|4.5|0.7|1|6.4|2.9|2.7"/>
</p:tagLst>
</file>

<file path=ppt/tags/tag4.xml><?xml version="1.0" encoding="utf-8"?>
<p:tagLst xmlns:a="http://schemas.openxmlformats.org/drawingml/2006/main" xmlns:r="http://schemas.openxmlformats.org/officeDocument/2006/relationships" xmlns:p="http://schemas.openxmlformats.org/presentationml/2006/main">
  <p:tag name="TIMING" val="|2.2|4.6|8.2|3.6"/>
</p:tagLst>
</file>

<file path=ppt/tags/tag5.xml><?xml version="1.0" encoding="utf-8"?>
<p:tagLst xmlns:a="http://schemas.openxmlformats.org/drawingml/2006/main" xmlns:r="http://schemas.openxmlformats.org/officeDocument/2006/relationships" xmlns:p="http://schemas.openxmlformats.org/presentationml/2006/main">
  <p:tag name="TIMING" val="|5.6|1.4|3.1|5.3"/>
</p:tagLst>
</file>

<file path=ppt/tags/tag6.xml><?xml version="1.0" encoding="utf-8"?>
<p:tagLst xmlns:a="http://schemas.openxmlformats.org/drawingml/2006/main" xmlns:r="http://schemas.openxmlformats.org/officeDocument/2006/relationships" xmlns:p="http://schemas.openxmlformats.org/presentationml/2006/main">
  <p:tag name="TIMING" val="|12|5.3|1.3|11.4|5.3|2.1"/>
</p:tagLst>
</file>

<file path=ppt/tags/tag7.xml><?xml version="1.0" encoding="utf-8"?>
<p:tagLst xmlns:a="http://schemas.openxmlformats.org/drawingml/2006/main" xmlns:r="http://schemas.openxmlformats.org/officeDocument/2006/relationships" xmlns:p="http://schemas.openxmlformats.org/presentationml/2006/main">
  <p:tag name="TIMING" val="|2.2|3.1"/>
</p:tagLst>
</file>

<file path=ppt/theme/_rels/theme3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5.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1.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8.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43.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10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1.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5.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7.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5.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6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846AF6C8-510F-B843-927B-D228E6D21AE1}" vid="{401B834B-21C8-DD47-A919-8F9510F7175F}"/>
    </a:ext>
  </a:extLst>
</a:theme>
</file>

<file path=ppt/theme/theme79.xml><?xml version="1.0" encoding="utf-8"?>
<a:theme xmlns:a="http://schemas.openxmlformats.org/drawingml/2006/main" name="10_Office Theme">
  <a:themeElements>
    <a:clrScheme name="Nandita">
      <a:dk1>
        <a:sysClr val="windowText" lastClr="000000"/>
      </a:dk1>
      <a:lt1>
        <a:sysClr val="window" lastClr="FFFFFF"/>
      </a:lt1>
      <a:dk2>
        <a:srgbClr val="44546A"/>
      </a:dk2>
      <a:lt2>
        <a:srgbClr val="D8D8D8"/>
      </a:lt2>
      <a:accent1>
        <a:srgbClr val="008000"/>
      </a:accent1>
      <a:accent2>
        <a:srgbClr val="FF9933"/>
      </a:accent2>
      <a:accent3>
        <a:srgbClr val="1D6FA9"/>
      </a:accent3>
      <a:accent4>
        <a:srgbClr val="15537E"/>
      </a:accent4>
      <a:accent5>
        <a:srgbClr val="C00000"/>
      </a:accent5>
      <a:accent6>
        <a:srgbClr val="FFD966"/>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2800" b="1" dirty="0" smtClean="0">
            <a:latin typeface="Myriad Pro Cond" panose="020B07060304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400" b="1" dirty="0" smtClean="0">
            <a:latin typeface="Myriad Pro Cond" panose="020B07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80.xml><?xml version="1.0" encoding="utf-8"?>
<a:theme xmlns:a="http://schemas.openxmlformats.org/drawingml/2006/main" name="1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9900"/>
      </a:accent5>
      <a:accent6>
        <a:srgbClr val="777777"/>
      </a:accent6>
      <a:hlink>
        <a:srgbClr val="0000FF"/>
      </a:hlink>
      <a:folHlink>
        <a:srgbClr val="800080"/>
      </a:folHlink>
    </a:clrScheme>
    <a:fontScheme name="Sesha">
      <a:majorFont>
        <a:latin typeface="Myriad Pro Cond"/>
        <a:ea typeface=""/>
        <a:cs typeface=""/>
      </a:majorFont>
      <a:minorFont>
        <a:latin typeface="Myriad Pro C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2"/>
          </a:solidFill>
          <a:headEnd type="none" w="med" len="med"/>
          <a:tailEnd type="arrow" w="med" len="me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1.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b="1" dirty="0" smtClean="0">
            <a:latin typeface="Myriad Pro Cond" panose="020B05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3.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1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7.xml><?xml version="1.0" encoding="utf-8"?>
<a:theme xmlns:a="http://schemas.openxmlformats.org/drawingml/2006/main" name="14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8.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3.xml><?xml version="1.0" encoding="utf-8"?>
<a:theme xmlns:a="http://schemas.openxmlformats.org/drawingml/2006/main" name="3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7.xml><?xml version="1.0" encoding="utf-8"?>
<a:theme xmlns:a="http://schemas.openxmlformats.org/drawingml/2006/main" name="17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9.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0.xml><?xml version="1.0" encoding="utf-8"?>
<a:theme xmlns:a="http://schemas.openxmlformats.org/drawingml/2006/main" name="20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Override>
</file>

<file path=docProps/app.xml><?xml version="1.0" encoding="utf-8"?>
<Properties xmlns="http://schemas.openxmlformats.org/officeDocument/2006/extended-properties" xmlns:vt="http://schemas.openxmlformats.org/officeDocument/2006/docPropsVTypes">
  <Template/>
  <TotalTime>335943</TotalTime>
  <Words>31119</Words>
  <Application>Microsoft Macintosh PowerPoint</Application>
  <PresentationFormat>On-screen Show (4:3)</PresentationFormat>
  <Paragraphs>4596</Paragraphs>
  <Slides>480</Slides>
  <Notes>113</Notes>
  <HiddenSlides>0</HiddenSlides>
  <MMClips>0</MMClips>
  <ScaleCrop>false</ScaleCrop>
  <HeadingPairs>
    <vt:vector size="8" baseType="variant">
      <vt:variant>
        <vt:lpstr>Fonts Used</vt:lpstr>
      </vt:variant>
      <vt:variant>
        <vt:i4>41</vt:i4>
      </vt:variant>
      <vt:variant>
        <vt:lpstr>Theme</vt:lpstr>
      </vt:variant>
      <vt:variant>
        <vt:i4>100</vt:i4>
      </vt:variant>
      <vt:variant>
        <vt:lpstr>Embedded OLE Servers</vt:lpstr>
      </vt:variant>
      <vt:variant>
        <vt:i4>1</vt:i4>
      </vt:variant>
      <vt:variant>
        <vt:lpstr>Slide Titles</vt:lpstr>
      </vt:variant>
      <vt:variant>
        <vt:i4>480</vt:i4>
      </vt:variant>
    </vt:vector>
  </HeadingPairs>
  <TitlesOfParts>
    <vt:vector size="622" baseType="lpstr">
      <vt:lpstr>Adobe Garamond Pro</vt:lpstr>
      <vt:lpstr>Arial</vt:lpstr>
      <vt:lpstr>Arial</vt:lpstr>
      <vt:lpstr>Arial Black</vt:lpstr>
      <vt:lpstr>Arial Narrow</vt:lpstr>
      <vt:lpstr>Calibri</vt:lpstr>
      <vt:lpstr>Calibri Light</vt:lpstr>
      <vt:lpstr>Cambria</vt:lpstr>
      <vt:lpstr>Cambria Math</vt:lpstr>
      <vt:lpstr>Candara</vt:lpstr>
      <vt:lpstr>Chalkduster</vt:lpstr>
      <vt:lpstr>Comic Sans MS</vt:lpstr>
      <vt:lpstr>Consolas</vt:lpstr>
      <vt:lpstr>Corbel</vt:lpstr>
      <vt:lpstr>Courier New</vt:lpstr>
      <vt:lpstr>europa</vt:lpstr>
      <vt:lpstr>Futura Medium</vt:lpstr>
      <vt:lpstr>Garamond</vt:lpstr>
      <vt:lpstr>Gill Sans</vt:lpstr>
      <vt:lpstr>Gill Sans MT</vt:lpstr>
      <vt:lpstr>Helvetica Neue</vt:lpstr>
      <vt:lpstr>Lato</vt:lpstr>
      <vt:lpstr>Lato Black</vt:lpstr>
      <vt:lpstr>LinBiolinumTB</vt:lpstr>
      <vt:lpstr>Lucida Grande</vt:lpstr>
      <vt:lpstr>Lucida Sans</vt:lpstr>
      <vt:lpstr>medium-content-sans-serif-font</vt:lpstr>
      <vt:lpstr>Myriad Pro Bold Cond</vt:lpstr>
      <vt:lpstr>Myriad Pro Cond</vt:lpstr>
      <vt:lpstr>Nunito</vt:lpstr>
      <vt:lpstr>Nunito SemiBold</vt:lpstr>
      <vt:lpstr>Palatino Linotype</vt:lpstr>
      <vt:lpstr>Segoe UI</vt:lpstr>
      <vt:lpstr>Segoe UI Symbol</vt:lpstr>
      <vt:lpstr>Tahoma</vt:lpstr>
      <vt:lpstr>Times New Roman</vt:lpstr>
      <vt:lpstr>Trebuchet MS</vt:lpstr>
      <vt:lpstr>Twentieth Century</vt:lpstr>
      <vt:lpstr>Verdana</vt:lpstr>
      <vt:lpstr>Wingdings</vt:lpstr>
      <vt:lpstr>Zapf Dingbats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Title &amp; Bullets</vt:lpstr>
      <vt:lpstr>156_Edge</vt:lpstr>
      <vt:lpstr>159_Edge</vt:lpstr>
      <vt:lpstr>safari</vt:lpstr>
      <vt:lpstr>153_Edge</vt:lpstr>
      <vt:lpstr>5_Edge</vt:lpstr>
      <vt:lpstr>7_Edge</vt:lpstr>
      <vt:lpstr>18_Edge</vt:lpstr>
      <vt:lpstr>4_sesha-theme</vt:lpstr>
      <vt:lpstr>19_Edge</vt:lpstr>
      <vt:lpstr>11_Edge</vt:lpstr>
      <vt:lpstr>14_Edge</vt:lpstr>
      <vt:lpstr>2_Edge</vt:lpstr>
      <vt:lpstr>40_Edge</vt:lpstr>
      <vt:lpstr>15_Edge</vt:lpstr>
      <vt:lpstr>99_Edge</vt:lpstr>
      <vt:lpstr>137_Edge</vt:lpstr>
      <vt:lpstr>24_Edge</vt:lpstr>
      <vt:lpstr>155_Edge</vt:lpstr>
      <vt:lpstr>62_Edge</vt:lpstr>
      <vt:lpstr>27_Edge</vt:lpstr>
      <vt:lpstr>28_Edge</vt:lpstr>
      <vt:lpstr>100_Edge</vt:lpstr>
      <vt:lpstr>29_Edge</vt:lpstr>
      <vt:lpstr>41_Edge</vt:lpstr>
      <vt:lpstr>101_Edge</vt:lpstr>
      <vt:lpstr>6_Office Theme</vt:lpstr>
      <vt:lpstr>20_Edge</vt:lpstr>
      <vt:lpstr>21_Edge</vt:lpstr>
      <vt:lpstr>26_Edge</vt:lpstr>
      <vt:lpstr>7_Office Theme</vt:lpstr>
      <vt:lpstr>22_Edge</vt:lpstr>
      <vt:lpstr>1_Office Theme</vt:lpstr>
      <vt:lpstr>16_Edge</vt:lpstr>
      <vt:lpstr>12_Edge</vt:lpstr>
      <vt:lpstr>Metropolitan_bullet</vt:lpstr>
      <vt:lpstr>25_Edge</vt:lpstr>
      <vt:lpstr>32_Edge</vt:lpstr>
      <vt:lpstr>5_Office Theme</vt:lpstr>
      <vt:lpstr>157_Edge</vt:lpstr>
      <vt:lpstr>3_Office Theme</vt:lpstr>
      <vt:lpstr>67_Edge</vt:lpstr>
      <vt:lpstr>10_Edge</vt:lpstr>
      <vt:lpstr>60_Edge</vt:lpstr>
      <vt:lpstr>9_Office Theme</vt:lpstr>
      <vt:lpstr>10_Office Theme</vt:lpstr>
      <vt:lpstr>1_sesha-theme</vt:lpstr>
      <vt:lpstr>11_Office Theme</vt:lpstr>
      <vt:lpstr>Simple Light</vt:lpstr>
      <vt:lpstr>31_Edge</vt:lpstr>
      <vt:lpstr>30_Edge</vt:lpstr>
      <vt:lpstr>33_Edge</vt:lpstr>
      <vt:lpstr>13_Office Theme</vt:lpstr>
      <vt:lpstr>14_Office Theme</vt:lpstr>
      <vt:lpstr>5_sesha-theme</vt:lpstr>
      <vt:lpstr>27_Office Theme</vt:lpstr>
      <vt:lpstr>15_Office Theme</vt:lpstr>
      <vt:lpstr>16_Office Theme</vt:lpstr>
      <vt:lpstr>12_Office Theme</vt:lpstr>
      <vt:lpstr>34_Edge</vt:lpstr>
      <vt:lpstr>4_Office Theme</vt:lpstr>
      <vt:lpstr>8_Office Theme</vt:lpstr>
      <vt:lpstr>Office Theme</vt:lpstr>
      <vt:lpstr>17_Office Theme</vt:lpstr>
      <vt:lpstr>18_Office Theme</vt:lpstr>
      <vt:lpstr>19_Office Theme</vt:lpstr>
      <vt:lpstr>20_Office Theme</vt:lpstr>
      <vt:lpstr>Visio</vt:lpstr>
      <vt:lpstr>Memory-Centric Computing</vt:lpstr>
      <vt:lpstr>The Problem</vt:lpstr>
      <vt:lpstr>Data is Key for AI, ML, Genomics, …</vt:lpstr>
      <vt:lpstr>Huge Demand for Performance &amp; Efficiency</vt:lpstr>
      <vt:lpstr>Data is Key for Future Workloads</vt:lpstr>
      <vt:lpstr>Data Overwhelms Modern Machines </vt:lpstr>
      <vt:lpstr>PowerPoint Presentation</vt:lpstr>
      <vt:lpstr>PowerPoint Presentation</vt:lpstr>
      <vt:lpstr>Data is Key for Future Workloads</vt:lpstr>
      <vt:lpstr>PowerPoint Presentation</vt:lpstr>
      <vt:lpstr>We Need Faster &amp; Scalable Genome Analysis</vt:lpstr>
      <vt:lpstr>New Genome Sequencing Technologies</vt:lpstr>
      <vt:lpstr>New Genome Sequencing Technologies</vt:lpstr>
      <vt:lpstr>One Problem with (Genome) Analysis Today</vt:lpstr>
      <vt:lpstr>Accelerating Genome Analysis [IEEE MICRO 2020]</vt:lpstr>
      <vt:lpstr>Beginner Reading on Genome Analysis</vt:lpstr>
      <vt:lpstr>FPGA-based Near-Memory Analytics</vt:lpstr>
      <vt:lpstr>Near-Memory Acceleration using FPGAs</vt:lpstr>
      <vt:lpstr>Performance &amp; Energy Greatly Improve</vt:lpstr>
      <vt:lpstr>GenASM Framework [MICRO 2020]</vt:lpstr>
      <vt:lpstr>In-Storage Genome Filtering [ASPLOS 2022] </vt:lpstr>
      <vt:lpstr>Accelerating Sequence-to-Graph Mapping</vt:lpstr>
      <vt:lpstr>Future of Genome Sequencing &amp; Analysis</vt:lpstr>
      <vt:lpstr>More on Fast &amp; Efficient Genome Analysis …</vt:lpstr>
      <vt:lpstr>Detailed Lectures on Genome Analysis</vt:lpstr>
      <vt:lpstr>Data Overwhelms Modern Machines …</vt:lpstr>
      <vt:lpstr>A Computing System</vt:lpstr>
      <vt:lpstr>Perils of Processor-Centric Design</vt:lpstr>
      <vt:lpstr>Deeper and Larger Memory Hierarchies</vt:lpstr>
      <vt:lpstr>AMD’s 3D Last Level Cache (2021)</vt:lpstr>
      <vt:lpstr>Deeper and Larger Memory Hierarchies</vt:lpstr>
      <vt:lpstr>Deeper and Larger Memory Hierarchies</vt:lpstr>
      <vt:lpstr>PowerPoint Presentation</vt:lpstr>
      <vt:lpstr>PowerPoint Presentation</vt:lpstr>
      <vt:lpstr>Axiom</vt:lpstr>
      <vt:lpstr>How to Handle Data Well</vt:lpstr>
      <vt:lpstr>Corollaries: Computing Systems Today …</vt:lpstr>
      <vt:lpstr>Fundamentally Better Architectures</vt:lpstr>
      <vt:lpstr>We Need to Revisit the Entire Stack</vt:lpstr>
      <vt:lpstr>A Blueprint for Fundamentally Better Architectures</vt:lpstr>
      <vt:lpstr>Data-Centric (Memory-Centric) Architectures</vt:lpstr>
      <vt:lpstr>Data-Centric Architectures: Properties</vt:lpstr>
      <vt:lpstr>Processing Data           Where It Makes Sense</vt:lpstr>
      <vt:lpstr>Process Data Where It Makes Sense </vt:lpstr>
      <vt:lpstr>Processing in/near Memory: An Old Idea</vt:lpstr>
      <vt:lpstr>Processing in/near Memory: An Old Idea</vt:lpstr>
      <vt:lpstr>Why In-Memory Computation Today?</vt:lpstr>
      <vt:lpstr>Processing-in-Memory Landscape Today</vt:lpstr>
      <vt:lpstr>Why In-Memory Computation Today?</vt:lpstr>
      <vt:lpstr>Memory Scaling Issues Are Real</vt:lpstr>
      <vt:lpstr>As Memory Scales, It Becomes Unreliable</vt:lpstr>
      <vt:lpstr>Infrastructures to Understand Such Issues</vt:lpstr>
      <vt:lpstr>Memory Testing Infrastructures</vt:lpstr>
      <vt:lpstr>Updated Memory Testing Infrastructure</vt:lpstr>
      <vt:lpstr>A Curious Phenomenon [Kim et al., ISCA 2014]</vt:lpstr>
      <vt:lpstr>PowerPoint Presentation</vt:lpstr>
      <vt:lpstr>Modern Memory is Prone to Disturbance Errors</vt:lpstr>
      <vt:lpstr>Most DRAM Modules Are Vulnerable</vt:lpstr>
      <vt:lpstr>The RowHammer Vulnerability</vt:lpstr>
      <vt:lpstr>The Story of RowHammer Tutorial …</vt:lpstr>
      <vt:lpstr>10 Years of RowHammer in 20 Minutes</vt:lpstr>
      <vt:lpstr>Memory Scaling Issues Are Real</vt:lpstr>
      <vt:lpstr>Memory Scaling Issues Are Real</vt:lpstr>
      <vt:lpstr>Memory Scaling Issues Are Real</vt:lpstr>
      <vt:lpstr>Hybrid Memory Enables Better Scaling</vt:lpstr>
      <vt:lpstr>The Push from Circuits and Devices</vt:lpstr>
      <vt:lpstr>An Example Intelligent Controller</vt:lpstr>
      <vt:lpstr>Industry Is Writing Papers About It, Too</vt:lpstr>
      <vt:lpstr>Call for Intelligent Memory Controllers</vt:lpstr>
      <vt:lpstr>Another Example Intelligent Controller</vt:lpstr>
      <vt:lpstr>Aside: Intelligent Controller for NAND Flash</vt:lpstr>
      <vt:lpstr>Intelligent Flash Controllers [PIEEE’17]</vt:lpstr>
      <vt:lpstr>Intel Optane Persistent Memory (2019)</vt:lpstr>
      <vt:lpstr>Emerging Memories Also Need Intelligent Controllers</vt:lpstr>
      <vt:lpstr>The Takeaway</vt:lpstr>
      <vt:lpstr>The Push from Circuits and Devices</vt:lpstr>
      <vt:lpstr>Why In-Memory Computation Today?</vt:lpstr>
      <vt:lpstr>Three Key Systems &amp; Application Trends</vt:lpstr>
      <vt:lpstr>Do We Want This?</vt:lpstr>
      <vt:lpstr>Or This?</vt:lpstr>
      <vt:lpstr>Challenge and Opportunity for Future</vt:lpstr>
      <vt:lpstr>The Problem</vt:lpstr>
      <vt:lpstr>The Problem</vt:lpstr>
      <vt:lpstr>A Computing System</vt:lpstr>
      <vt:lpstr>A Computing System</vt:lpstr>
      <vt:lpstr>Today’s Computing Systems</vt:lpstr>
      <vt:lpstr>It’s the Memory, Stupid!</vt:lpstr>
      <vt:lpstr>The Performance Perspective </vt:lpstr>
      <vt:lpstr>The Performance Perspective</vt:lpstr>
      <vt:lpstr>The Performance Perspective (Today)</vt:lpstr>
      <vt:lpstr>The Performance Perspective (Today)</vt:lpstr>
      <vt:lpstr>Perils of Processor-Centric Design</vt:lpstr>
      <vt:lpstr>Perils of Processor-Centric Design</vt:lpstr>
      <vt:lpstr>The Energy Perspective</vt:lpstr>
      <vt:lpstr>Data Movement vs. Computation Energy</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PIM Course (Spring 2022)</vt:lpstr>
      <vt:lpstr>We Need to Think Differently from the Past Approaches</vt:lpstr>
      <vt:lpstr>Processing in Memory:   Two Approaches</vt:lpstr>
      <vt:lpstr>Approach 1: Processing Using Memory</vt:lpstr>
      <vt:lpstr>Starting Simple: Data Copy and Initialization</vt:lpstr>
      <vt:lpstr>Future Systems: In-Memory Copy</vt:lpstr>
      <vt:lpstr>RowClone: In-DRAM Row Copy</vt:lpstr>
      <vt:lpstr>RowClone: Latency and Energy Savings</vt:lpstr>
      <vt:lpstr>More on RowClone</vt:lpstr>
      <vt:lpstr>RowClone in Off-the-Shelf DRAM Chips</vt:lpstr>
      <vt:lpstr>Real Processing Using Memory Prototype</vt:lpstr>
      <vt:lpstr>Real Processing-using-Memory Prototype</vt:lpstr>
      <vt:lpstr>Real Processing-using-Memory Prototype</vt:lpstr>
      <vt:lpstr>Microbenchmark Copy/Initialization Throughput</vt:lpstr>
      <vt:lpstr>Lecture on RowClone &amp; Processing using DRAM</vt:lpstr>
      <vt:lpstr>Mindset: Memory as an Accelerator</vt:lpstr>
      <vt:lpstr>(Truly) In-Memory Computation </vt:lpstr>
      <vt:lpstr>In-DRAM AND/OR: Triple Row Activation</vt:lpstr>
      <vt:lpstr>Bulk Bitwise Operations in Workloads</vt:lpstr>
      <vt:lpstr>In-DRAM Acceleration of Database Queries</vt:lpstr>
      <vt:lpstr>More on Ambit</vt:lpstr>
      <vt:lpstr>In-DRAM Bulk Bitwise Execution</vt:lpstr>
      <vt:lpstr>SIMDRAM Framework</vt:lpstr>
      <vt:lpstr>SIMDRAM Framework: Overview </vt:lpstr>
      <vt:lpstr>SIMDRAM Key Results</vt:lpstr>
      <vt:lpstr>More on SIMDRAM</vt:lpstr>
      <vt:lpstr>In-DRAM Lookup-Table Based Execution</vt:lpstr>
      <vt:lpstr>In-DRAM Physical Unclonable Functions</vt:lpstr>
      <vt:lpstr>In-DRAM True Random Number Generation</vt:lpstr>
      <vt:lpstr>In-DRAM True Random Number Generation</vt:lpstr>
      <vt:lpstr>In-DRAM True Random Number Generation</vt:lpstr>
      <vt:lpstr>In-Flash Bulk Bitwise Execution</vt:lpstr>
      <vt:lpstr>Pinatubo: RowClone and Bitwise Ops in PCM</vt:lpstr>
      <vt:lpstr>Pinatubo: RowClone and Bitwise Ops in PCM</vt:lpstr>
      <vt:lpstr>In-Memory Crossbar Array Operations</vt:lpstr>
      <vt:lpstr>Aside: In-Memory Crossbar Computation</vt:lpstr>
      <vt:lpstr>Aside: In-Memory Crossbar Computation</vt:lpstr>
      <vt:lpstr>Readings on Processing using NVM</vt:lpstr>
      <vt:lpstr>Accelerating Genome Analysis w/ Processing using NVM</vt:lpstr>
      <vt:lpstr>Processing in Memory:   Two Approaches</vt:lpstr>
      <vt:lpstr>Mindset: Memory as an Accelerator</vt:lpstr>
      <vt:lpstr>Accelerating In-Memory Graph Analytics</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In-Storage Genomic Data Filtering [ASPLOS 2022] </vt:lpstr>
      <vt:lpstr>Genome Sequence Analysis</vt:lpstr>
      <vt:lpstr>Compute-Centric Accelerators</vt:lpstr>
      <vt:lpstr>Key Idea: In-Storage Filtering</vt:lpstr>
      <vt:lpstr>GenStore</vt:lpstr>
      <vt:lpstr>In-Storage Genomic Data Filtering [ASPLOS 2022] </vt:lpstr>
      <vt:lpstr>Google Workloads  for Consumer Devices: Mitigating Data Movement Bottlenecks</vt:lpstr>
      <vt:lpstr>Consumer Devices</vt:lpstr>
      <vt:lpstr>Popular Consumer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Sequence-to-Graph Mapping</vt:lpstr>
      <vt:lpstr>Accelerating Basecalling + Read Mapping</vt:lpstr>
      <vt:lpstr>Accelerating Time Series Analysis</vt:lpstr>
      <vt:lpstr>Accelerating Graph Pattern Mining</vt:lpstr>
      <vt:lpstr>Accelerating HTAP Database Systems</vt:lpstr>
      <vt:lpstr>Accelerating Neural Network Inference</vt:lpstr>
      <vt:lpstr>Google Neural Network Models for Edge Devices:  Analyzing and Mitigating  Machine Learning Inference Bottlenecks</vt:lpstr>
      <vt:lpstr>Executive Summary</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FPGA-based Processing Near Memory</vt:lpstr>
      <vt:lpstr>Near-Memory Acceleration Using FPGAs</vt:lpstr>
      <vt:lpstr>Performance &amp; Energy Greatly Improve</vt:lpstr>
      <vt:lpstr>We Need to Revisit the Entire Stack</vt:lpstr>
      <vt:lpstr>PIM Review and Open Problems</vt:lpstr>
      <vt:lpstr>PIM Review and Open Problems (II)</vt:lpstr>
      <vt:lpstr>Processing in Memory:  Adoption Challenges</vt:lpstr>
      <vt:lpstr>Eliminating the Adoption Barriers</vt:lpstr>
      <vt:lpstr>Potential Barriers to Adoption of PIM</vt:lpstr>
      <vt:lpstr>We Need to Revisit the Entire Stack</vt:lpstr>
      <vt:lpstr>Adoption: Accelerating Key Applications (I)</vt:lpstr>
      <vt:lpstr>Adoption: Accelerating Key Applications (II)</vt:lpstr>
      <vt:lpstr>Adoption: Accelerating Key Applications (III)</vt:lpstr>
      <vt:lpstr>Adoption: Accelerating Key Applications (IV)</vt:lpstr>
      <vt:lpstr>Adoption: Accelerating Key Applications (V)</vt:lpstr>
      <vt:lpstr>Adoption: Accelerating Key Applications (VI)</vt:lpstr>
      <vt:lpstr>Adoption: Accelerating Key Applications (VII)</vt:lpstr>
      <vt:lpstr>Adoption: Accelerating Key Applications (VIII)</vt:lpstr>
      <vt:lpstr>Adoption: Accelerating Key Applications (IX)</vt:lpstr>
      <vt:lpstr>Adoption: Accelerating Key Applications (X)</vt:lpstr>
      <vt:lpstr>Adoption: Accelerating Key Applications (XI)</vt:lpstr>
      <vt:lpstr>Adoption: How to Keep It Simple?</vt:lpstr>
      <vt:lpstr>Adoption: How to Maintain Coherence? (I)</vt:lpstr>
      <vt:lpstr>Challenge: Coherence for Hybrid CPU-PIM Apps</vt:lpstr>
      <vt:lpstr>Adoption: How to Maintain Coherence? (II)</vt:lpstr>
      <vt:lpstr>Adoption: How to Support Synchronization?</vt:lpstr>
      <vt:lpstr>Adoption: How to Support Virtual Memory?</vt:lpstr>
      <vt:lpstr>Eliminating the Adoption Barriers</vt:lpstr>
      <vt:lpstr>Processing-in-Memory Landscape Today</vt:lpstr>
      <vt:lpstr>UPMEM Processing-in-DRAM Engine (2019)</vt:lpstr>
      <vt:lpstr>UPMEM Memory Modules</vt:lpstr>
      <vt:lpstr>2,560-DPU Processing-in-Memory System</vt:lpstr>
      <vt:lpstr>More on the UPMEM PIM System</vt:lpstr>
      <vt:lpstr>Experimental Analysis of the UPMEM PIM Engine</vt:lpstr>
      <vt:lpstr>PowerPoint Presentation</vt:lpstr>
      <vt:lpstr>Recent SRC TECHCON Presentation</vt:lpstr>
      <vt:lpstr>Key Takeaway 1</vt:lpstr>
      <vt:lpstr>Key Takeaway 2</vt:lpstr>
      <vt:lpstr>Key Takeaway 3</vt:lpstr>
      <vt:lpstr>PowerPoint Presentation</vt:lpstr>
      <vt:lpstr>UPMEM PIM System Summary &amp; Analysis</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ML Training on a Real PIM System</vt:lpstr>
      <vt:lpstr>ML Training on a Real PIM System</vt:lpstr>
      <vt:lpstr>ML Training on Real PIM Talk Video</vt:lpstr>
      <vt:lpstr>SpMV Multiplication on Real PIM Systems</vt:lpstr>
      <vt:lpstr>PowerPoint Presentation</vt:lpstr>
      <vt:lpstr>PowerPoint Presentation</vt:lpstr>
      <vt:lpstr>SparseP Talk Video</vt:lpstr>
      <vt:lpstr>Samsung Function-in-Memory DRAM (2021)</vt:lpstr>
      <vt:lpstr>Samsung Function-in-Memory DRAM (2021)</vt:lpstr>
      <vt:lpstr>Samsung Function-in-Memory DRAM (2021)</vt:lpstr>
      <vt:lpstr>Samsung Function-in-Memory DRAM (2021)</vt:lpstr>
      <vt:lpstr>Samsung Function-in-Memory DRAM (2021)</vt:lpstr>
      <vt:lpstr>Samsung AxDIMM (2021)</vt:lpstr>
      <vt:lpstr>SK Hynix Accelerator-in-Memory (2022)</vt:lpstr>
      <vt:lpstr>AliBaba PIM Recommendation System (2022)</vt:lpstr>
      <vt:lpstr>More Developments Ongoing (2022)</vt:lpstr>
      <vt:lpstr>Eliminating the Adoption Barriers</vt:lpstr>
      <vt:lpstr>DAMOV Analysis Methodology &amp; Workloads</vt:lpstr>
      <vt:lpstr>When to Employ Near-Data Processing? </vt:lpstr>
      <vt:lpstr>Step 1: Application Profiling </vt:lpstr>
      <vt:lpstr>Step 3: Memory Bottleneck Analysis</vt:lpstr>
      <vt:lpstr>DAMOV is Open Source</vt:lpstr>
      <vt:lpstr>DAMOV is Open Source</vt:lpstr>
      <vt:lpstr>More on DAMOV Analysis Methodology &amp; Workloads</vt:lpstr>
      <vt:lpstr>More on DAMOV Methods &amp; Benchmarks</vt:lpstr>
      <vt:lpstr>Challenge and Opportunity for Future</vt:lpstr>
      <vt:lpstr>Challenge and Opportunity for Future</vt:lpstr>
      <vt:lpstr>Challenge and Opportunity for Future</vt:lpstr>
      <vt:lpstr>More Info in This Longer Tutorial…</vt:lpstr>
      <vt:lpstr>Latest Longer &amp; Detailed Tutorial on PIM</vt:lpstr>
      <vt:lpstr>Concluding Remarks</vt:lpstr>
      <vt:lpstr>Concluding Remarks</vt:lpstr>
      <vt:lpstr>Fundamentally Better Architectures</vt:lpstr>
      <vt:lpstr>PowerPoint Presentation</vt:lpstr>
      <vt:lpstr>We Need to Revisit the Entire Stack</vt:lpstr>
      <vt:lpstr>We Need to Exploit Good Principles</vt:lpstr>
      <vt:lpstr>A Blueprint for Fundamentally Better Architectures</vt:lpstr>
      <vt:lpstr>Funding Acknowledgments</vt:lpstr>
      <vt:lpstr>Acknowledgments</vt:lpstr>
      <vt:lpstr>PowerPoint Presentation</vt:lpstr>
      <vt:lpstr>SAFARI Newsletter December 2021 Edition</vt:lpstr>
      <vt:lpstr>Referenced Papers, Talks, Artifacts</vt:lpstr>
      <vt:lpstr>Open Source Tools: SAFARI GitHub</vt:lpstr>
      <vt:lpstr>Special Research Sessions &amp; Courses</vt:lpstr>
      <vt:lpstr>Comp Arch (Fall 2021)</vt:lpstr>
      <vt:lpstr>DDCA (Spring 2022)</vt:lpstr>
      <vt:lpstr>PIM Course (Spring 2022)</vt:lpstr>
      <vt:lpstr>Genomics (Spring 2022)</vt:lpstr>
      <vt:lpstr>Hetero. Systems (Spring’22)</vt:lpstr>
      <vt:lpstr>HW/SW Co-Design (Spring 2022)</vt:lpstr>
      <vt:lpstr>Solid-State Drives (Spring 2022)</vt:lpstr>
      <vt:lpstr> RowHammer &amp; DRAM Exploration (Fall 2022)</vt:lpstr>
      <vt:lpstr>Exploration of Emerging Memory Systems (Fall 2022)</vt:lpstr>
      <vt:lpstr>Memory-Centric Computing</vt:lpstr>
      <vt:lpstr>Backup Slides</vt:lpstr>
      <vt:lpstr>Aside: Intelligent Controller for NAND Flash</vt:lpstr>
      <vt:lpstr>Intelligent Flash Controllers [PIEEE’17]</vt:lpstr>
      <vt:lpstr>System Desirables</vt:lpstr>
      <vt:lpstr>SAFARI Research Group</vt:lpstr>
      <vt:lpstr>SAFARI Newsletter April 2020 Edition</vt:lpstr>
      <vt:lpstr>SAFARI Newsletter January 2021 Edition</vt:lpstr>
      <vt:lpstr>SAFARI Newsletter December 2021 Edition</vt:lpstr>
      <vt:lpstr>A Talk on Impactful Research &amp; Teaching</vt:lpstr>
      <vt:lpstr>An Interview on Computing Futures</vt:lpstr>
      <vt:lpstr>Latest Longer &amp; Detailed Tutorial on PIM</vt:lpstr>
      <vt:lpstr>Latest Longer &amp; Detailed Tutorial on PIM</vt:lpstr>
      <vt:lpstr>Detailed Lectures on PIM (I)</vt:lpstr>
      <vt:lpstr>Detailed Lectures on PIM (II)</vt:lpstr>
      <vt:lpstr>Comp Arch (Current)</vt:lpstr>
      <vt:lpstr>PIM Course (Current)</vt:lpstr>
      <vt:lpstr>PowerPoint Presentation</vt:lpstr>
      <vt:lpstr>Data-Driven Architectures</vt:lpstr>
      <vt:lpstr>Corollaries: Architectures Today …</vt:lpstr>
      <vt:lpstr>Exploiting Data to Design             Intelligent Architectures</vt:lpstr>
      <vt:lpstr>System Architecture Design Today</vt:lpstr>
      <vt:lpstr>An Intelligent Architecture</vt:lpstr>
      <vt:lpstr>Self-Optimizing  Memory Controllers</vt:lpstr>
      <vt:lpstr>Memory Controller</vt:lpstr>
      <vt:lpstr>Why are Memory Controllers Difficult to Design?</vt:lpstr>
      <vt:lpstr>Many Memory Timing Constraints</vt:lpstr>
      <vt:lpstr>Many Memory Timing Constraints</vt:lpstr>
      <vt:lpstr>Memory Controller Design Is Becoming More Difficult</vt:lpstr>
      <vt:lpstr>Reality and Dream</vt:lpstr>
      <vt:lpstr>Self-Optimizing DRAM Controllers</vt:lpstr>
      <vt:lpstr>Self-Optimizing DRAM Controllers</vt:lpstr>
      <vt:lpstr>Self-Optimizing DRAM Controllers</vt:lpstr>
      <vt:lpstr>Self-Optimizing DRAM Controllers</vt:lpstr>
      <vt:lpstr>States, Actions, Rewards</vt:lpstr>
      <vt:lpstr>Performance Results</vt:lpstr>
      <vt:lpstr>Self Optimizing DRAM Controllers</vt:lpstr>
      <vt:lpstr>More on Self-Optimizing DRAM Controllers</vt:lpstr>
      <vt:lpstr>Self-Optimizing Memory Prefetchers</vt:lpstr>
      <vt:lpstr>PowerPoint Presentation</vt:lpstr>
      <vt:lpstr>Executive Summary</vt:lpstr>
      <vt:lpstr>Key Shortcomings in Prior Prefetchers</vt:lpstr>
      <vt:lpstr>Our Goal</vt:lpstr>
      <vt:lpstr>Our Proposal</vt:lpstr>
      <vt:lpstr>Basics of Reinforcement Learning (RL)</vt:lpstr>
      <vt:lpstr>Formulating Prefetching as RL</vt:lpstr>
      <vt:lpstr>Pythia Overview</vt:lpstr>
      <vt:lpstr>Simulation Methodology</vt:lpstr>
      <vt:lpstr>Basic Pythia Configuration</vt:lpstr>
      <vt:lpstr>Performance with Varying Core Count</vt:lpstr>
      <vt:lpstr>Performance with Varying Core Count</vt:lpstr>
      <vt:lpstr>Performance with Varying DRAM Bandwidth</vt:lpstr>
      <vt:lpstr>Performance with Varying DRAM Bandwidth</vt:lpstr>
      <vt:lpstr>Pythia’s Overhead</vt:lpstr>
      <vt:lpstr>More in the Paper</vt:lpstr>
      <vt:lpstr>Pythia is Open Source</vt:lpstr>
      <vt:lpstr>PowerPoint Presentation</vt:lpstr>
      <vt:lpstr>Self-Optimizing Memory Prefetchers</vt:lpstr>
      <vt:lpstr>Self-Optimizing Hybrid Storage Systems</vt:lpstr>
      <vt:lpstr>Sibyl:  Adaptive and Extensible Data Placement in Hybrid Storage Systems Using Online Reinforcement Learning</vt:lpstr>
      <vt:lpstr>Executive Summary</vt:lpstr>
      <vt:lpstr>Hybrid Storage Systems</vt:lpstr>
      <vt:lpstr>Key Shortcomings of Prior Data Placement Techniques</vt:lpstr>
      <vt:lpstr>Lack of Adaptability (1/2) </vt:lpstr>
      <vt:lpstr>Lack of Adaptability (2/2)</vt:lpstr>
      <vt:lpstr>Lack of Device Awareness</vt:lpstr>
      <vt:lpstr>Lack of Extensibility</vt:lpstr>
      <vt:lpstr>Our Goal</vt:lpstr>
      <vt:lpstr>Basics of Reinforcement Learning</vt:lpstr>
      <vt:lpstr>Applying RL to Data Placement</vt:lpstr>
      <vt:lpstr>RL State</vt:lpstr>
      <vt:lpstr>Reward</vt:lpstr>
      <vt:lpstr>Overview of Sibyl</vt:lpstr>
      <vt:lpstr>Hyper-parameter Tuning</vt:lpstr>
      <vt:lpstr>Evaluation Methodology</vt:lpstr>
      <vt:lpstr>Evaluation Methodology</vt:lpstr>
      <vt:lpstr>Evaluation Methodology</vt:lpstr>
      <vt:lpstr>Latency Improvement</vt:lpstr>
      <vt:lpstr>Throughput Improvement</vt:lpstr>
      <vt:lpstr>Latency in Tri-Hybrid System</vt:lpstr>
      <vt:lpstr>Latency for Unseen Workloads</vt:lpstr>
      <vt:lpstr>Sensitivity to Fast Storage Capacity</vt:lpstr>
      <vt:lpstr>Sensitivity to Fast Storage Capacity</vt:lpstr>
      <vt:lpstr>Overhead Analysis</vt:lpstr>
      <vt:lpstr>For More on Sybil</vt:lpstr>
      <vt:lpstr>An Intelligent Architecture</vt:lpstr>
      <vt:lpstr>Challenge and Opportunity for Future</vt:lpstr>
      <vt:lpstr>Data-Aware Architectures</vt:lpstr>
      <vt:lpstr>Corollaries: Architectures Today …</vt:lpstr>
      <vt:lpstr>Data-Aware Architectures</vt:lpstr>
      <vt:lpstr>One Problem: Limited Expressiveness</vt:lpstr>
      <vt:lpstr>A Solution: More Expressive Interfaces</vt:lpstr>
      <vt:lpstr>Expressive (Memory) Interfaces</vt:lpstr>
      <vt:lpstr>SW provides key program information to HW</vt:lpstr>
      <vt:lpstr>Broader goal: Enable many cross-layer optimizations</vt:lpstr>
      <vt:lpstr>Our approach: Rich cross-layer abstractions</vt:lpstr>
      <vt:lpstr>PowerPoint Presentation</vt:lpstr>
      <vt:lpstr>XMem Aids/Enables Many Optimizations</vt:lpstr>
      <vt:lpstr>Expressive (Memory) Interfaces</vt:lpstr>
      <vt:lpstr>Expressive (Memory) Interfaces for GPUs</vt:lpstr>
      <vt:lpstr>Locality Descriptor: Executive Summary </vt:lpstr>
      <vt:lpstr>An Example: Hybrid Memory Management</vt:lpstr>
      <vt:lpstr>An Example: Heterogeneous-Reliability Memory</vt:lpstr>
      <vt:lpstr>Exploiting Memory Error Tolerance  with Hybrid Memory Systems</vt:lpstr>
      <vt:lpstr>Heterogeneous-Reliability Memory</vt:lpstr>
      <vt:lpstr>More on Heterogeneous-Reliability Memory</vt:lpstr>
      <vt:lpstr>Data-Aware Cross-Layer Hybrid System Management</vt:lpstr>
      <vt:lpstr>Another Example: EDEN for DNNs</vt:lpstr>
      <vt:lpstr>PowerPoint Presentation</vt:lpstr>
      <vt:lpstr>PowerPoint Presentation</vt:lpstr>
      <vt:lpstr>PowerPoint Presentation</vt:lpstr>
      <vt:lpstr>PowerPoint Presentation</vt:lpstr>
      <vt:lpstr>PowerPoint Presentation</vt:lpstr>
      <vt:lpstr>EDEN: Data-Aware Efficient DNN Inference</vt:lpstr>
      <vt:lpstr>SMASH: SW/HW Indexing Acceleration</vt:lpstr>
      <vt:lpstr>Data-Aware Virtual Memory Framework</vt:lpstr>
      <vt:lpstr>SW/HW Climate Modeling Accelerator</vt:lpstr>
      <vt:lpstr>HW/SW Time Series Analysis Accelerator</vt:lpstr>
      <vt:lpstr>FPGA-based Processing Near Memory</vt:lpstr>
      <vt:lpstr>Accelerating Linked Data Structures</vt:lpstr>
      <vt:lpstr>Accelerating Approximate String Matching</vt:lpstr>
      <vt:lpstr>Accelerating Genome Analysis [IEEE MICRO 2020]</vt:lpstr>
      <vt:lpstr>Challenge and Opportunity for Future</vt:lpstr>
      <vt:lpstr>We Need to Rethink the Entire Stack</vt:lpstr>
      <vt:lpstr>Principled Architectures &amp; What They Can Enable</vt:lpstr>
      <vt:lpstr>A Quote from A Famous Architect</vt:lpstr>
      <vt:lpstr>Precedent-Based Design?</vt:lpstr>
      <vt:lpstr>Principled Design</vt:lpstr>
      <vt:lpstr>PowerPoint Presentation</vt:lpstr>
      <vt:lpstr>The Overarching Principle</vt:lpstr>
      <vt:lpstr>Another Example: Precedent-Based Design</vt:lpstr>
      <vt:lpstr>Principled Design</vt:lpstr>
      <vt:lpstr>Another Principled Design</vt:lpstr>
      <vt:lpstr>Another Principled Design</vt:lpstr>
      <vt:lpstr>Principle Applied to Another Structure</vt:lpstr>
      <vt:lpstr>The Overarching Principle</vt:lpstr>
      <vt:lpstr>Overarching Principles for Computing?</vt:lpstr>
      <vt:lpstr>Readings, Videos, Reference Materials</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April 2020 Edition</vt:lpstr>
      <vt:lpstr>SAFARI Newsletter January 2021 Edition</vt:lpstr>
      <vt:lpstr>SAFARI Newsletter December 2021 Edition</vt:lpstr>
      <vt:lpstr>Papers, Talks, Artifacts</vt:lpstr>
      <vt:lpstr>Open Source Tools: SAFARI GitHub</vt:lpstr>
      <vt:lpstr>SAFARI PhD and Post-Doc Alumni</vt:lpstr>
      <vt:lpstr>Principle: Teaching and Research</vt:lpstr>
      <vt:lpstr>Principle: Learning and Scholarship</vt:lpstr>
      <vt:lpstr>Principle: Insight and Ideas</vt:lpstr>
      <vt:lpstr>Principle: Learning and Scholarship</vt:lpstr>
      <vt:lpstr>Principle: Good Mindset, Goals &amp; Focus</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PIM Course (Current)</vt:lpstr>
      <vt:lpstr>SAFARI Live Seminars (I)</vt:lpstr>
      <vt:lpstr>SAFARI Live Seminars (II)</vt:lpstr>
      <vt:lpstr>Open-Source Artifacts</vt:lpstr>
      <vt:lpstr>Open Source Tools: SAFARI GitHub</vt:lpstr>
      <vt:lpstr>PowerPoint Presentation</vt:lpstr>
      <vt:lpstr>An Interview on Research and Education</vt:lpstr>
      <vt:lpstr>More Thoughts and Suggestions</vt:lpstr>
      <vt:lpstr>More Thoughts and Suggestions (II)</vt:lpstr>
      <vt:lpstr>A Talk on Impactful Research &amp; Teaching</vt:lpstr>
      <vt:lpstr>An Interview on Computing Futures</vt:lpstr>
      <vt:lpstr>Papers, Talks, Videos, Artifacts</vt:lpstr>
      <vt:lpstr>Fundamental Thinking</vt:lpstr>
      <vt:lpstr>Historical: Opportunities at the Bottom </vt:lpstr>
      <vt:lpstr>Historical: Opportunities at the Bottom (II) </vt:lpstr>
      <vt:lpstr>Historical: Opportunities at the Top </vt:lpstr>
      <vt:lpstr>Axiom, Revisited</vt:lpstr>
      <vt:lpstr>Hence the Expanded View</vt:lpstr>
      <vt:lpstr>Fundamentally Better Architectures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3169</cp:revision>
  <cp:lastPrinted>2017-12-05T03:30:35Z</cp:lastPrinted>
  <dcterms:created xsi:type="dcterms:W3CDTF">2010-10-08T20:41:54Z</dcterms:created>
  <dcterms:modified xsi:type="dcterms:W3CDTF">2022-10-24T15:23:39Z</dcterms:modified>
</cp:coreProperties>
</file>