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1.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4.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theme/theme67.xml" ContentType="application/vnd.openxmlformats-officedocument.theme+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theme/theme68.xml" ContentType="application/vnd.openxmlformats-officedocument.theme+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theme/theme69.xml" ContentType="application/vnd.openxmlformats-officedocument.theme+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0.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theme/theme71.xml" ContentType="application/vnd.openxmlformats-officedocument.theme+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theme/theme72.xml" ContentType="application/vnd.openxmlformats-officedocument.theme+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3.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4.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7.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78.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79.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theme/theme80.xml" ContentType="application/vnd.openxmlformats-officedocument.theme+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theme/theme81.xml" ContentType="application/vnd.openxmlformats-officedocument.theme+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theme/theme82.xml" ContentType="application/vnd.openxmlformats-officedocument.theme+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theme/theme83.xml" ContentType="application/vnd.openxmlformats-officedocument.theme+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theme/theme84.xml" ContentType="application/vnd.openxmlformats-officedocument.theme+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theme/theme85.xml" ContentType="application/vnd.openxmlformats-officedocument.theme+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theme/theme86.xml" ContentType="application/vnd.openxmlformats-officedocument.theme+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theme/theme87.xml" ContentType="application/vnd.openxmlformats-officedocument.theme+xml"/>
  <Override PartName="/ppt/theme/theme88.xml" ContentType="application/vnd.openxmlformats-officedocument.theme+xml"/>
  <Override PartName="/ppt/theme/theme8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notesSlides/notesSlide25.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tags/tag3.xml" ContentType="application/vnd.openxmlformats-officedocument.presentationml.tags+xml"/>
  <Override PartName="/ppt/notesSlides/notesSlide38.xml" ContentType="application/vnd.openxmlformats-officedocument.presentationml.notesSlide+xml"/>
  <Override PartName="/ppt/tags/tag4.xml" ContentType="application/vnd.openxmlformats-officedocument.presentationml.tags+xml"/>
  <Override PartName="/ppt/notesSlides/notesSlide39.xml" ContentType="application/vnd.openxmlformats-officedocument.presentationml.notesSlide+xml"/>
  <Override PartName="/ppt/tags/tag5.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18.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notesSlides/notesSlide53.xml" ContentType="application/vnd.openxmlformats-officedocument.presentationml.notesSlide+xml"/>
  <Override PartName="/ppt/charts/chart21.xml" ContentType="application/vnd.openxmlformats-officedocument.drawingml.chart+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22" r:id="rId56"/>
    <p:sldMasterId id="2147488747" r:id="rId57"/>
    <p:sldMasterId id="2147488785" r:id="rId58"/>
    <p:sldMasterId id="2147488892" r:id="rId59"/>
    <p:sldMasterId id="2147488975" r:id="rId60"/>
    <p:sldMasterId id="2147488978" r:id="rId61"/>
    <p:sldMasterId id="2147488991" r:id="rId62"/>
    <p:sldMasterId id="2147489003" r:id="rId63"/>
    <p:sldMasterId id="2147489016" r:id="rId64"/>
    <p:sldMasterId id="2147489028" r:id="rId65"/>
    <p:sldMasterId id="2147489066" r:id="rId66"/>
    <p:sldMasterId id="2147489084" r:id="rId67"/>
    <p:sldMasterId id="2147489216" r:id="rId68"/>
    <p:sldMasterId id="2147489228" r:id="rId69"/>
    <p:sldMasterId id="2147489240" r:id="rId70"/>
    <p:sldMasterId id="2147489252" r:id="rId71"/>
    <p:sldMasterId id="2147489265" r:id="rId72"/>
    <p:sldMasterId id="2147489277" r:id="rId73"/>
    <p:sldMasterId id="2147489289" r:id="rId74"/>
    <p:sldMasterId id="2147489302" r:id="rId75"/>
    <p:sldMasterId id="2147489315" r:id="rId76"/>
    <p:sldMasterId id="2147489327" r:id="rId77"/>
    <p:sldMasterId id="2147489339" r:id="rId78"/>
    <p:sldMasterId id="2147489351" r:id="rId79"/>
    <p:sldMasterId id="2147489365" r:id="rId80"/>
    <p:sldMasterId id="2147489377" r:id="rId81"/>
    <p:sldMasterId id="2147489384" r:id="rId82"/>
    <p:sldMasterId id="2147489397" r:id="rId83"/>
    <p:sldMasterId id="2147489409" r:id="rId84"/>
    <p:sldMasterId id="2147489421" r:id="rId85"/>
    <p:sldMasterId id="2147489426" r:id="rId86"/>
    <p:sldMasterId id="2147489439" r:id="rId87"/>
  </p:sldMasterIdLst>
  <p:notesMasterIdLst>
    <p:notesMasterId r:id="rId429"/>
  </p:notesMasterIdLst>
  <p:handoutMasterIdLst>
    <p:handoutMasterId r:id="rId430"/>
  </p:handoutMasterIdLst>
  <p:sldIdLst>
    <p:sldId id="5652" r:id="rId88"/>
    <p:sldId id="5219" r:id="rId89"/>
    <p:sldId id="5218" r:id="rId90"/>
    <p:sldId id="5220" r:id="rId91"/>
    <p:sldId id="5221" r:id="rId92"/>
    <p:sldId id="5222" r:id="rId93"/>
    <p:sldId id="5223" r:id="rId94"/>
    <p:sldId id="4457" r:id="rId95"/>
    <p:sldId id="4436" r:id="rId96"/>
    <p:sldId id="4696" r:id="rId97"/>
    <p:sldId id="5742" r:id="rId98"/>
    <p:sldId id="5835" r:id="rId99"/>
    <p:sldId id="5715" r:id="rId100"/>
    <p:sldId id="5224" r:id="rId101"/>
    <p:sldId id="5225" r:id="rId102"/>
    <p:sldId id="5232" r:id="rId103"/>
    <p:sldId id="5227" r:id="rId104"/>
    <p:sldId id="5226" r:id="rId105"/>
    <p:sldId id="5228" r:id="rId106"/>
    <p:sldId id="5229" r:id="rId107"/>
    <p:sldId id="5230" r:id="rId108"/>
    <p:sldId id="5374" r:id="rId109"/>
    <p:sldId id="5388" r:id="rId110"/>
    <p:sldId id="5233" r:id="rId111"/>
    <p:sldId id="5743" r:id="rId112"/>
    <p:sldId id="5744" r:id="rId113"/>
    <p:sldId id="5745" r:id="rId114"/>
    <p:sldId id="5746" r:id="rId115"/>
    <p:sldId id="3582" r:id="rId116"/>
    <p:sldId id="3609" r:id="rId117"/>
    <p:sldId id="4145" r:id="rId118"/>
    <p:sldId id="5577" r:id="rId119"/>
    <p:sldId id="5578" r:id="rId120"/>
    <p:sldId id="5579" r:id="rId121"/>
    <p:sldId id="3584" r:id="rId122"/>
    <p:sldId id="5748" r:id="rId123"/>
    <p:sldId id="3586" r:id="rId124"/>
    <p:sldId id="3848" r:id="rId125"/>
    <p:sldId id="5749" r:id="rId126"/>
    <p:sldId id="5750" r:id="rId127"/>
    <p:sldId id="5751" r:id="rId128"/>
    <p:sldId id="5839" r:id="rId129"/>
    <p:sldId id="5747" r:id="rId130"/>
    <p:sldId id="5752" r:id="rId131"/>
    <p:sldId id="552" r:id="rId132"/>
    <p:sldId id="5690" r:id="rId133"/>
    <p:sldId id="5840" r:id="rId134"/>
    <p:sldId id="5691" r:id="rId135"/>
    <p:sldId id="4146" r:id="rId136"/>
    <p:sldId id="5061" r:id="rId137"/>
    <p:sldId id="5162" r:id="rId138"/>
    <p:sldId id="5063" r:id="rId139"/>
    <p:sldId id="5066" r:id="rId140"/>
    <p:sldId id="5071" r:id="rId141"/>
    <p:sldId id="5072" r:id="rId142"/>
    <p:sldId id="5084" r:id="rId143"/>
    <p:sldId id="5689" r:id="rId144"/>
    <p:sldId id="5833" r:id="rId145"/>
    <p:sldId id="5753" r:id="rId146"/>
    <p:sldId id="3983" r:id="rId147"/>
    <p:sldId id="3604" r:id="rId148"/>
    <p:sldId id="5754" r:id="rId149"/>
    <p:sldId id="5234" r:id="rId150"/>
    <p:sldId id="5235" r:id="rId151"/>
    <p:sldId id="5236" r:id="rId152"/>
    <p:sldId id="5237" r:id="rId153"/>
    <p:sldId id="5238" r:id="rId154"/>
    <p:sldId id="5239" r:id="rId155"/>
    <p:sldId id="5240" r:id="rId156"/>
    <p:sldId id="5241" r:id="rId157"/>
    <p:sldId id="5242" r:id="rId158"/>
    <p:sldId id="5400" r:id="rId159"/>
    <p:sldId id="5244" r:id="rId160"/>
    <p:sldId id="5245" r:id="rId161"/>
    <p:sldId id="5246" r:id="rId162"/>
    <p:sldId id="5247" r:id="rId163"/>
    <p:sldId id="5248" r:id="rId164"/>
    <p:sldId id="5249" r:id="rId165"/>
    <p:sldId id="5509" r:id="rId166"/>
    <p:sldId id="5251" r:id="rId167"/>
    <p:sldId id="5252" r:id="rId168"/>
    <p:sldId id="5253" r:id="rId169"/>
    <p:sldId id="5254" r:id="rId170"/>
    <p:sldId id="5540" r:id="rId171"/>
    <p:sldId id="5259" r:id="rId172"/>
    <p:sldId id="5260" r:id="rId173"/>
    <p:sldId id="5261" r:id="rId174"/>
    <p:sldId id="5262" r:id="rId175"/>
    <p:sldId id="5263" r:id="rId176"/>
    <p:sldId id="5264" r:id="rId177"/>
    <p:sldId id="5265" r:id="rId178"/>
    <p:sldId id="5266" r:id="rId179"/>
    <p:sldId id="5267" r:id="rId180"/>
    <p:sldId id="5268" r:id="rId181"/>
    <p:sldId id="5269" r:id="rId182"/>
    <p:sldId id="1331" r:id="rId183"/>
    <p:sldId id="5270" r:id="rId184"/>
    <p:sldId id="5273" r:id="rId185"/>
    <p:sldId id="5274" r:id="rId186"/>
    <p:sldId id="5413" r:id="rId187"/>
    <p:sldId id="5277" r:id="rId188"/>
    <p:sldId id="4167" r:id="rId189"/>
    <p:sldId id="5279" r:id="rId190"/>
    <p:sldId id="5593" r:id="rId191"/>
    <p:sldId id="5755" r:id="rId192"/>
    <p:sldId id="5756" r:id="rId193"/>
    <p:sldId id="5280" r:id="rId194"/>
    <p:sldId id="5281" r:id="rId195"/>
    <p:sldId id="5282" r:id="rId196"/>
    <p:sldId id="5283" r:id="rId197"/>
    <p:sldId id="5284" r:id="rId198"/>
    <p:sldId id="5285" r:id="rId199"/>
    <p:sldId id="5286" r:id="rId200"/>
    <p:sldId id="5287" r:id="rId201"/>
    <p:sldId id="5288" r:id="rId202"/>
    <p:sldId id="5289" r:id="rId203"/>
    <p:sldId id="5290" r:id="rId204"/>
    <p:sldId id="5291" r:id="rId205"/>
    <p:sldId id="5292" r:id="rId206"/>
    <p:sldId id="5294" r:id="rId207"/>
    <p:sldId id="5295" r:id="rId208"/>
    <p:sldId id="5296" r:id="rId209"/>
    <p:sldId id="5298" r:id="rId210"/>
    <p:sldId id="5468" r:id="rId211"/>
    <p:sldId id="5532" r:id="rId212"/>
    <p:sldId id="5467" r:id="rId213"/>
    <p:sldId id="5302" r:id="rId214"/>
    <p:sldId id="5303" r:id="rId215"/>
    <p:sldId id="5304" r:id="rId216"/>
    <p:sldId id="5305" r:id="rId217"/>
    <p:sldId id="5533" r:id="rId218"/>
    <p:sldId id="5534" r:id="rId219"/>
    <p:sldId id="5311" r:id="rId220"/>
    <p:sldId id="5312" r:id="rId221"/>
    <p:sldId id="5313" r:id="rId222"/>
    <p:sldId id="5314" r:id="rId223"/>
    <p:sldId id="4279" r:id="rId224"/>
    <p:sldId id="3372" r:id="rId225"/>
    <p:sldId id="5759" r:id="rId226"/>
    <p:sldId id="5834" r:id="rId227"/>
    <p:sldId id="5837" r:id="rId228"/>
    <p:sldId id="5836" r:id="rId229"/>
    <p:sldId id="5208" r:id="rId230"/>
    <p:sldId id="5760" r:id="rId231"/>
    <p:sldId id="5761" r:id="rId232"/>
    <p:sldId id="3381" r:id="rId233"/>
    <p:sldId id="5762" r:id="rId234"/>
    <p:sldId id="5763" r:id="rId235"/>
    <p:sldId id="5764" r:id="rId236"/>
    <p:sldId id="5351" r:id="rId237"/>
    <p:sldId id="5470" r:id="rId238"/>
    <p:sldId id="5471" r:id="rId239"/>
    <p:sldId id="5355" r:id="rId240"/>
    <p:sldId id="5543" r:id="rId241"/>
    <p:sldId id="5155" r:id="rId242"/>
    <p:sldId id="3781" r:id="rId243"/>
    <p:sldId id="3782" r:id="rId244"/>
    <p:sldId id="3908" r:id="rId245"/>
    <p:sldId id="5765" r:id="rId246"/>
    <p:sldId id="5766" r:id="rId247"/>
    <p:sldId id="5767" r:id="rId248"/>
    <p:sldId id="5768" r:id="rId249"/>
    <p:sldId id="5769" r:id="rId250"/>
    <p:sldId id="3910" r:id="rId251"/>
    <p:sldId id="3796" r:id="rId252"/>
    <p:sldId id="5597" r:id="rId253"/>
    <p:sldId id="5558" r:id="rId254"/>
    <p:sldId id="3792" r:id="rId255"/>
    <p:sldId id="5336" r:id="rId256"/>
    <p:sldId id="5337" r:id="rId257"/>
    <p:sldId id="5231" r:id="rId258"/>
    <p:sldId id="5341" r:id="rId259"/>
    <p:sldId id="4920" r:id="rId260"/>
    <p:sldId id="5485" r:id="rId261"/>
    <p:sldId id="5486" r:id="rId262"/>
    <p:sldId id="5487" r:id="rId263"/>
    <p:sldId id="5488" r:id="rId264"/>
    <p:sldId id="5489" r:id="rId265"/>
    <p:sldId id="5490" r:id="rId266"/>
    <p:sldId id="5491" r:id="rId267"/>
    <p:sldId id="5492" r:id="rId268"/>
    <p:sldId id="5493" r:id="rId269"/>
    <p:sldId id="5494" r:id="rId270"/>
    <p:sldId id="5495" r:id="rId271"/>
    <p:sldId id="5496" r:id="rId272"/>
    <p:sldId id="5497" r:id="rId273"/>
    <p:sldId id="5498" r:id="rId274"/>
    <p:sldId id="5499" r:id="rId275"/>
    <p:sldId id="5500" r:id="rId276"/>
    <p:sldId id="5345" r:id="rId277"/>
    <p:sldId id="5343" r:id="rId278"/>
    <p:sldId id="5348" r:id="rId279"/>
    <p:sldId id="5342" r:id="rId280"/>
    <p:sldId id="5372" r:id="rId281"/>
    <p:sldId id="5586" r:id="rId282"/>
    <p:sldId id="5396" r:id="rId283"/>
    <p:sldId id="3853" r:id="rId284"/>
    <p:sldId id="4876" r:id="rId285"/>
    <p:sldId id="4875" r:id="rId286"/>
    <p:sldId id="5788" r:id="rId287"/>
    <p:sldId id="5360" r:id="rId288"/>
    <p:sldId id="5612" r:id="rId289"/>
    <p:sldId id="5613" r:id="rId290"/>
    <p:sldId id="5787" r:id="rId291"/>
    <p:sldId id="5365" r:id="rId292"/>
    <p:sldId id="5614" r:id="rId293"/>
    <p:sldId id="5366" r:id="rId294"/>
    <p:sldId id="5777" r:id="rId295"/>
    <p:sldId id="5778" r:id="rId296"/>
    <p:sldId id="5779" r:id="rId297"/>
    <p:sldId id="5368" r:id="rId298"/>
    <p:sldId id="5771" r:id="rId299"/>
    <p:sldId id="5772" r:id="rId300"/>
    <p:sldId id="5773" r:id="rId301"/>
    <p:sldId id="5775" r:id="rId302"/>
    <p:sldId id="5774" r:id="rId303"/>
    <p:sldId id="5776" r:id="rId304"/>
    <p:sldId id="5700" r:id="rId305"/>
    <p:sldId id="5409" r:id="rId306"/>
    <p:sldId id="5841" r:id="rId307"/>
    <p:sldId id="5359" r:id="rId308"/>
    <p:sldId id="5790" r:id="rId309"/>
    <p:sldId id="5791" r:id="rId310"/>
    <p:sldId id="5792" r:id="rId311"/>
    <p:sldId id="5793" r:id="rId312"/>
    <p:sldId id="5794" r:id="rId313"/>
    <p:sldId id="5795" r:id="rId314"/>
    <p:sldId id="5796" r:id="rId315"/>
    <p:sldId id="5797" r:id="rId316"/>
    <p:sldId id="5798" r:id="rId317"/>
    <p:sldId id="5799" r:id="rId318"/>
    <p:sldId id="5800" r:id="rId319"/>
    <p:sldId id="5801" r:id="rId320"/>
    <p:sldId id="1863" r:id="rId321"/>
    <p:sldId id="4834" r:id="rId322"/>
    <p:sldId id="5782" r:id="rId323"/>
    <p:sldId id="5057" r:id="rId324"/>
    <p:sldId id="5537" r:id="rId325"/>
    <p:sldId id="5680" r:id="rId326"/>
    <p:sldId id="5371" r:id="rId327"/>
    <p:sldId id="5783" r:id="rId328"/>
    <p:sldId id="5046" r:id="rId329"/>
    <p:sldId id="5047" r:id="rId330"/>
    <p:sldId id="5048" r:id="rId331"/>
    <p:sldId id="5049" r:id="rId332"/>
    <p:sldId id="5050" r:id="rId333"/>
    <p:sldId id="5504" r:id="rId334"/>
    <p:sldId id="5721" r:id="rId335"/>
    <p:sldId id="5722" r:id="rId336"/>
    <p:sldId id="5723" r:id="rId337"/>
    <p:sldId id="5724" r:id="rId338"/>
    <p:sldId id="5725" r:id="rId339"/>
    <p:sldId id="5644" r:id="rId340"/>
    <p:sldId id="5726" r:id="rId341"/>
    <p:sldId id="5728" r:id="rId342"/>
    <p:sldId id="5757" r:id="rId343"/>
    <p:sldId id="5415" r:id="rId344"/>
    <p:sldId id="5522" r:id="rId345"/>
    <p:sldId id="5758" r:id="rId346"/>
    <p:sldId id="5481" r:id="rId347"/>
    <p:sldId id="5483" r:id="rId348"/>
    <p:sldId id="5510" r:id="rId349"/>
    <p:sldId id="5442" r:id="rId350"/>
    <p:sldId id="5527" r:id="rId351"/>
    <p:sldId id="5530" r:id="rId352"/>
    <p:sldId id="5531" r:id="rId353"/>
    <p:sldId id="5196" r:id="rId354"/>
    <p:sldId id="5195" r:id="rId355"/>
    <p:sldId id="5594" r:id="rId356"/>
    <p:sldId id="5595" r:id="rId357"/>
    <p:sldId id="5596" r:id="rId358"/>
    <p:sldId id="5405" r:id="rId359"/>
    <p:sldId id="5404" r:id="rId360"/>
    <p:sldId id="5378" r:id="rId361"/>
    <p:sldId id="5516" r:id="rId362"/>
    <p:sldId id="5605" r:id="rId363"/>
    <p:sldId id="5648" r:id="rId364"/>
    <p:sldId id="5649" r:id="rId365"/>
    <p:sldId id="679" r:id="rId366"/>
    <p:sldId id="716" r:id="rId367"/>
    <p:sldId id="712" r:id="rId368"/>
    <p:sldId id="688" r:id="rId369"/>
    <p:sldId id="710" r:id="rId370"/>
    <p:sldId id="2535" r:id="rId371"/>
    <p:sldId id="2532" r:id="rId372"/>
    <p:sldId id="5389" r:id="rId373"/>
    <p:sldId id="5391" r:id="rId374"/>
    <p:sldId id="5384" r:id="rId375"/>
    <p:sldId id="3583" r:id="rId376"/>
    <p:sldId id="3614" r:id="rId377"/>
    <p:sldId id="3615" r:id="rId378"/>
    <p:sldId id="5385" r:id="rId379"/>
    <p:sldId id="5394" r:id="rId380"/>
    <p:sldId id="5395" r:id="rId381"/>
    <p:sldId id="5386" r:id="rId382"/>
    <p:sldId id="5390" r:id="rId383"/>
    <p:sldId id="5392" r:id="rId384"/>
    <p:sldId id="3835" r:id="rId385"/>
    <p:sldId id="1413" r:id="rId386"/>
    <p:sldId id="4827" r:id="rId387"/>
    <p:sldId id="3602" r:id="rId388"/>
    <p:sldId id="5505" r:id="rId389"/>
    <p:sldId id="5507" r:id="rId390"/>
    <p:sldId id="1201" r:id="rId391"/>
    <p:sldId id="3156" r:id="rId392"/>
    <p:sldId id="5379" r:id="rId393"/>
    <p:sldId id="5377" r:id="rId394"/>
    <p:sldId id="1089" r:id="rId395"/>
    <p:sldId id="1098" r:id="rId396"/>
    <p:sldId id="1099" r:id="rId397"/>
    <p:sldId id="1096" r:id="rId398"/>
    <p:sldId id="1097" r:id="rId399"/>
    <p:sldId id="5646" r:id="rId400"/>
    <p:sldId id="5784" r:id="rId401"/>
    <p:sldId id="5786" r:id="rId402"/>
    <p:sldId id="256" r:id="rId403"/>
    <p:sldId id="257" r:id="rId404"/>
    <p:sldId id="258" r:id="rId405"/>
    <p:sldId id="259" r:id="rId406"/>
    <p:sldId id="260" r:id="rId407"/>
    <p:sldId id="5785" r:id="rId408"/>
    <p:sldId id="5506" r:id="rId409"/>
    <p:sldId id="4907" r:id="rId410"/>
    <p:sldId id="4918" r:id="rId411"/>
    <p:sldId id="5393" r:id="rId412"/>
    <p:sldId id="4906" r:id="rId413"/>
    <p:sldId id="5508" r:id="rId414"/>
    <p:sldId id="4914" r:id="rId415"/>
    <p:sldId id="5158" r:id="rId416"/>
    <p:sldId id="4233" r:id="rId417"/>
    <p:sldId id="4234" r:id="rId418"/>
    <p:sldId id="4235" r:id="rId419"/>
    <p:sldId id="4236" r:id="rId420"/>
    <p:sldId id="4237" r:id="rId421"/>
    <p:sldId id="4238" r:id="rId422"/>
    <p:sldId id="4239" r:id="rId423"/>
    <p:sldId id="4240" r:id="rId424"/>
    <p:sldId id="4241" r:id="rId425"/>
    <p:sldId id="1198" r:id="rId426"/>
    <p:sldId id="4242" r:id="rId427"/>
    <p:sldId id="5159" r:id="rId42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8C0000"/>
    <a:srgbClr val="1A5712"/>
    <a:srgbClr val="0000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31" autoAdjust="0"/>
    <p:restoredTop sz="99433" autoAdjust="0"/>
  </p:normalViewPr>
  <p:slideViewPr>
    <p:cSldViewPr>
      <p:cViewPr varScale="1">
        <p:scale>
          <a:sx n="93" d="100"/>
          <a:sy n="93" d="100"/>
        </p:scale>
        <p:origin x="64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0.xml"/><Relationship Id="rId299" Type="http://schemas.openxmlformats.org/officeDocument/2006/relationships/slide" Target="slides/slide21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2.xml"/><Relationship Id="rId324" Type="http://schemas.openxmlformats.org/officeDocument/2006/relationships/slide" Target="slides/slide237.xml"/><Relationship Id="rId366" Type="http://schemas.openxmlformats.org/officeDocument/2006/relationships/slide" Target="slides/slide279.xml"/><Relationship Id="rId170" Type="http://schemas.openxmlformats.org/officeDocument/2006/relationships/slide" Target="slides/slide83.xml"/><Relationship Id="rId226" Type="http://schemas.openxmlformats.org/officeDocument/2006/relationships/slide" Target="slides/slide139.xml"/><Relationship Id="rId433" Type="http://schemas.openxmlformats.org/officeDocument/2006/relationships/theme" Target="theme/theme1.xml"/><Relationship Id="rId268" Type="http://schemas.openxmlformats.org/officeDocument/2006/relationships/slide" Target="slides/slide181.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1.xml"/><Relationship Id="rId335" Type="http://schemas.openxmlformats.org/officeDocument/2006/relationships/slide" Target="slides/slide248.xml"/><Relationship Id="rId377" Type="http://schemas.openxmlformats.org/officeDocument/2006/relationships/slide" Target="slides/slide290.xml"/><Relationship Id="rId5" Type="http://schemas.openxmlformats.org/officeDocument/2006/relationships/slideMaster" Target="slideMasters/slideMaster5.xml"/><Relationship Id="rId181" Type="http://schemas.openxmlformats.org/officeDocument/2006/relationships/slide" Target="slides/slide94.xml"/><Relationship Id="rId237" Type="http://schemas.openxmlformats.org/officeDocument/2006/relationships/slide" Target="slides/slide150.xml"/><Relationship Id="rId402" Type="http://schemas.openxmlformats.org/officeDocument/2006/relationships/slide" Target="slides/slide315.xml"/><Relationship Id="rId279" Type="http://schemas.openxmlformats.org/officeDocument/2006/relationships/slide" Target="slides/slide192.xml"/><Relationship Id="rId43" Type="http://schemas.openxmlformats.org/officeDocument/2006/relationships/slideMaster" Target="slideMasters/slideMaster43.xml"/><Relationship Id="rId139" Type="http://schemas.openxmlformats.org/officeDocument/2006/relationships/slide" Target="slides/slide52.xml"/><Relationship Id="rId290" Type="http://schemas.openxmlformats.org/officeDocument/2006/relationships/slide" Target="slides/slide203.xml"/><Relationship Id="rId304" Type="http://schemas.openxmlformats.org/officeDocument/2006/relationships/slide" Target="slides/slide217.xml"/><Relationship Id="rId346" Type="http://schemas.openxmlformats.org/officeDocument/2006/relationships/slide" Target="slides/slide259.xml"/><Relationship Id="rId388" Type="http://schemas.openxmlformats.org/officeDocument/2006/relationships/slide" Target="slides/slide301.xml"/><Relationship Id="rId85" Type="http://schemas.openxmlformats.org/officeDocument/2006/relationships/slideMaster" Target="slideMasters/slideMaster85.xml"/><Relationship Id="rId150" Type="http://schemas.openxmlformats.org/officeDocument/2006/relationships/slide" Target="slides/slide63.xml"/><Relationship Id="rId192" Type="http://schemas.openxmlformats.org/officeDocument/2006/relationships/slide" Target="slides/slide105.xml"/><Relationship Id="rId206" Type="http://schemas.openxmlformats.org/officeDocument/2006/relationships/slide" Target="slides/slide119.xml"/><Relationship Id="rId413" Type="http://schemas.openxmlformats.org/officeDocument/2006/relationships/slide" Target="slides/slide326.xml"/><Relationship Id="rId248" Type="http://schemas.openxmlformats.org/officeDocument/2006/relationships/slide" Target="slides/slide161.xml"/><Relationship Id="rId12" Type="http://schemas.openxmlformats.org/officeDocument/2006/relationships/slideMaster" Target="slideMasters/slideMaster12.xml"/><Relationship Id="rId108" Type="http://schemas.openxmlformats.org/officeDocument/2006/relationships/slide" Target="slides/slide21.xml"/><Relationship Id="rId315" Type="http://schemas.openxmlformats.org/officeDocument/2006/relationships/slide" Target="slides/slide228.xml"/><Relationship Id="rId357" Type="http://schemas.openxmlformats.org/officeDocument/2006/relationships/slide" Target="slides/slide270.xml"/><Relationship Id="rId54" Type="http://schemas.openxmlformats.org/officeDocument/2006/relationships/slideMaster" Target="slideMasters/slideMaster54.xml"/><Relationship Id="rId96" Type="http://schemas.openxmlformats.org/officeDocument/2006/relationships/slide" Target="slides/slide9.xml"/><Relationship Id="rId161" Type="http://schemas.openxmlformats.org/officeDocument/2006/relationships/slide" Target="slides/slide74.xml"/><Relationship Id="rId217" Type="http://schemas.openxmlformats.org/officeDocument/2006/relationships/slide" Target="slides/slide130.xml"/><Relationship Id="rId399" Type="http://schemas.openxmlformats.org/officeDocument/2006/relationships/slide" Target="slides/slide312.xml"/><Relationship Id="rId259" Type="http://schemas.openxmlformats.org/officeDocument/2006/relationships/slide" Target="slides/slide172.xml"/><Relationship Id="rId424" Type="http://schemas.openxmlformats.org/officeDocument/2006/relationships/slide" Target="slides/slide337.xml"/><Relationship Id="rId23" Type="http://schemas.openxmlformats.org/officeDocument/2006/relationships/slideMaster" Target="slideMasters/slideMaster23.xml"/><Relationship Id="rId119" Type="http://schemas.openxmlformats.org/officeDocument/2006/relationships/slide" Target="slides/slide32.xml"/><Relationship Id="rId270" Type="http://schemas.openxmlformats.org/officeDocument/2006/relationships/slide" Target="slides/slide183.xml"/><Relationship Id="rId326" Type="http://schemas.openxmlformats.org/officeDocument/2006/relationships/slide" Target="slides/slide239.xml"/><Relationship Id="rId65" Type="http://schemas.openxmlformats.org/officeDocument/2006/relationships/slideMaster" Target="slideMasters/slideMaster65.xml"/><Relationship Id="rId130" Type="http://schemas.openxmlformats.org/officeDocument/2006/relationships/slide" Target="slides/slide43.xml"/><Relationship Id="rId368" Type="http://schemas.openxmlformats.org/officeDocument/2006/relationships/slide" Target="slides/slide281.xml"/><Relationship Id="rId172" Type="http://schemas.openxmlformats.org/officeDocument/2006/relationships/slide" Target="slides/slide85.xml"/><Relationship Id="rId228" Type="http://schemas.openxmlformats.org/officeDocument/2006/relationships/slide" Target="slides/slide141.xml"/><Relationship Id="rId281" Type="http://schemas.openxmlformats.org/officeDocument/2006/relationships/slide" Target="slides/slide194.xml"/><Relationship Id="rId337" Type="http://schemas.openxmlformats.org/officeDocument/2006/relationships/slide" Target="slides/slide25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4.xml"/><Relationship Id="rId379" Type="http://schemas.openxmlformats.org/officeDocument/2006/relationships/slide" Target="slides/slide292.xml"/><Relationship Id="rId7" Type="http://schemas.openxmlformats.org/officeDocument/2006/relationships/slideMaster" Target="slideMasters/slideMaster7.xml"/><Relationship Id="rId183" Type="http://schemas.openxmlformats.org/officeDocument/2006/relationships/slide" Target="slides/slide96.xml"/><Relationship Id="rId239" Type="http://schemas.openxmlformats.org/officeDocument/2006/relationships/slide" Target="slides/slide152.xml"/><Relationship Id="rId390" Type="http://schemas.openxmlformats.org/officeDocument/2006/relationships/slide" Target="slides/slide303.xml"/><Relationship Id="rId404" Type="http://schemas.openxmlformats.org/officeDocument/2006/relationships/slide" Target="slides/slide317.xml"/><Relationship Id="rId250" Type="http://schemas.openxmlformats.org/officeDocument/2006/relationships/slide" Target="slides/slide163.xml"/><Relationship Id="rId292" Type="http://schemas.openxmlformats.org/officeDocument/2006/relationships/slide" Target="slides/slide205.xml"/><Relationship Id="rId306" Type="http://schemas.openxmlformats.org/officeDocument/2006/relationships/slide" Target="slides/slide219.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3.xml"/><Relationship Id="rId348" Type="http://schemas.openxmlformats.org/officeDocument/2006/relationships/slide" Target="slides/slide261.xml"/><Relationship Id="rId152" Type="http://schemas.openxmlformats.org/officeDocument/2006/relationships/slide" Target="slides/slide65.xml"/><Relationship Id="rId194" Type="http://schemas.openxmlformats.org/officeDocument/2006/relationships/slide" Target="slides/slide107.xml"/><Relationship Id="rId208" Type="http://schemas.openxmlformats.org/officeDocument/2006/relationships/slide" Target="slides/slide121.xml"/><Relationship Id="rId415" Type="http://schemas.openxmlformats.org/officeDocument/2006/relationships/slide" Target="slides/slide328.xml"/><Relationship Id="rId261" Type="http://schemas.openxmlformats.org/officeDocument/2006/relationships/slide" Target="slides/slide17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0.xml"/><Relationship Id="rId359" Type="http://schemas.openxmlformats.org/officeDocument/2006/relationships/slide" Target="slides/slide272.xml"/><Relationship Id="rId98" Type="http://schemas.openxmlformats.org/officeDocument/2006/relationships/slide" Target="slides/slide11.xml"/><Relationship Id="rId121" Type="http://schemas.openxmlformats.org/officeDocument/2006/relationships/slide" Target="slides/slide34.xml"/><Relationship Id="rId163" Type="http://schemas.openxmlformats.org/officeDocument/2006/relationships/slide" Target="slides/slide76.xml"/><Relationship Id="rId219" Type="http://schemas.openxmlformats.org/officeDocument/2006/relationships/slide" Target="slides/slide132.xml"/><Relationship Id="rId370" Type="http://schemas.openxmlformats.org/officeDocument/2006/relationships/slide" Target="slides/slide283.xml"/><Relationship Id="rId426" Type="http://schemas.openxmlformats.org/officeDocument/2006/relationships/slide" Target="slides/slide339.xml"/><Relationship Id="rId230" Type="http://schemas.openxmlformats.org/officeDocument/2006/relationships/slide" Target="slides/slide14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5.xml"/><Relationship Id="rId328" Type="http://schemas.openxmlformats.org/officeDocument/2006/relationships/slide" Target="slides/slide241.xml"/><Relationship Id="rId132" Type="http://schemas.openxmlformats.org/officeDocument/2006/relationships/slide" Target="slides/slide45.xml"/><Relationship Id="rId174" Type="http://schemas.openxmlformats.org/officeDocument/2006/relationships/slide" Target="slides/slide87.xml"/><Relationship Id="rId381" Type="http://schemas.openxmlformats.org/officeDocument/2006/relationships/slide" Target="slides/slide294.xml"/><Relationship Id="rId241" Type="http://schemas.openxmlformats.org/officeDocument/2006/relationships/slide" Target="slides/slide154.xml"/><Relationship Id="rId36" Type="http://schemas.openxmlformats.org/officeDocument/2006/relationships/slideMaster" Target="slideMasters/slideMaster36.xml"/><Relationship Id="rId283" Type="http://schemas.openxmlformats.org/officeDocument/2006/relationships/slide" Target="slides/slide196.xml"/><Relationship Id="rId339" Type="http://schemas.openxmlformats.org/officeDocument/2006/relationships/slide" Target="slides/slide252.xml"/><Relationship Id="rId78" Type="http://schemas.openxmlformats.org/officeDocument/2006/relationships/slideMaster" Target="slideMasters/slideMaster78.xml"/><Relationship Id="rId101" Type="http://schemas.openxmlformats.org/officeDocument/2006/relationships/slide" Target="slides/slide14.xml"/><Relationship Id="rId143" Type="http://schemas.openxmlformats.org/officeDocument/2006/relationships/slide" Target="slides/slide56.xml"/><Relationship Id="rId185" Type="http://schemas.openxmlformats.org/officeDocument/2006/relationships/slide" Target="slides/slide98.xml"/><Relationship Id="rId350" Type="http://schemas.openxmlformats.org/officeDocument/2006/relationships/slide" Target="slides/slide263.xml"/><Relationship Id="rId406" Type="http://schemas.openxmlformats.org/officeDocument/2006/relationships/slide" Target="slides/slide319.xml"/><Relationship Id="rId9" Type="http://schemas.openxmlformats.org/officeDocument/2006/relationships/slideMaster" Target="slideMasters/slideMaster9.xml"/><Relationship Id="rId210" Type="http://schemas.openxmlformats.org/officeDocument/2006/relationships/slide" Target="slides/slide123.xml"/><Relationship Id="rId392" Type="http://schemas.openxmlformats.org/officeDocument/2006/relationships/slide" Target="slides/slide305.xml"/><Relationship Id="rId252" Type="http://schemas.openxmlformats.org/officeDocument/2006/relationships/slide" Target="slides/slide165.xml"/><Relationship Id="rId294" Type="http://schemas.openxmlformats.org/officeDocument/2006/relationships/slide" Target="slides/slide207.xml"/><Relationship Id="rId308" Type="http://schemas.openxmlformats.org/officeDocument/2006/relationships/slide" Target="slides/slide221.xml"/><Relationship Id="rId47" Type="http://schemas.openxmlformats.org/officeDocument/2006/relationships/slideMaster" Target="slideMasters/slideMaster47.xml"/><Relationship Id="rId89" Type="http://schemas.openxmlformats.org/officeDocument/2006/relationships/slide" Target="slides/slide2.xml"/><Relationship Id="rId112" Type="http://schemas.openxmlformats.org/officeDocument/2006/relationships/slide" Target="slides/slide25.xml"/><Relationship Id="rId154" Type="http://schemas.openxmlformats.org/officeDocument/2006/relationships/slide" Target="slides/slide67.xml"/><Relationship Id="rId361" Type="http://schemas.openxmlformats.org/officeDocument/2006/relationships/slide" Target="slides/slide274.xml"/><Relationship Id="rId196" Type="http://schemas.openxmlformats.org/officeDocument/2006/relationships/slide" Target="slides/slide109.xml"/><Relationship Id="rId417" Type="http://schemas.openxmlformats.org/officeDocument/2006/relationships/slide" Target="slides/slide330.xml"/><Relationship Id="rId16" Type="http://schemas.openxmlformats.org/officeDocument/2006/relationships/slideMaster" Target="slideMasters/slideMaster16.xml"/><Relationship Id="rId221" Type="http://schemas.openxmlformats.org/officeDocument/2006/relationships/slide" Target="slides/slide134.xml"/><Relationship Id="rId263" Type="http://schemas.openxmlformats.org/officeDocument/2006/relationships/slide" Target="slides/slide176.xml"/><Relationship Id="rId319" Type="http://schemas.openxmlformats.org/officeDocument/2006/relationships/slide" Target="slides/slide232.xml"/><Relationship Id="rId58" Type="http://schemas.openxmlformats.org/officeDocument/2006/relationships/slideMaster" Target="slideMasters/slideMaster58.xml"/><Relationship Id="rId123" Type="http://schemas.openxmlformats.org/officeDocument/2006/relationships/slide" Target="slides/slide36.xml"/><Relationship Id="rId330" Type="http://schemas.openxmlformats.org/officeDocument/2006/relationships/slide" Target="slides/slide243.xml"/><Relationship Id="rId165" Type="http://schemas.openxmlformats.org/officeDocument/2006/relationships/slide" Target="slides/slide78.xml"/><Relationship Id="rId372" Type="http://schemas.openxmlformats.org/officeDocument/2006/relationships/slide" Target="slides/slide285.xml"/><Relationship Id="rId428" Type="http://schemas.openxmlformats.org/officeDocument/2006/relationships/slide" Target="slides/slide341.xml"/><Relationship Id="rId232" Type="http://schemas.openxmlformats.org/officeDocument/2006/relationships/slide" Target="slides/slide145.xml"/><Relationship Id="rId274" Type="http://schemas.openxmlformats.org/officeDocument/2006/relationships/slide" Target="slides/slide18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7.xml"/><Relationship Id="rId80" Type="http://schemas.openxmlformats.org/officeDocument/2006/relationships/slideMaster" Target="slideMasters/slideMaster80.xml"/><Relationship Id="rId176" Type="http://schemas.openxmlformats.org/officeDocument/2006/relationships/slide" Target="slides/slide89.xml"/><Relationship Id="rId341" Type="http://schemas.openxmlformats.org/officeDocument/2006/relationships/slide" Target="slides/slide254.xml"/><Relationship Id="rId383" Type="http://schemas.openxmlformats.org/officeDocument/2006/relationships/slide" Target="slides/slide296.xml"/><Relationship Id="rId201" Type="http://schemas.openxmlformats.org/officeDocument/2006/relationships/slide" Target="slides/slide114.xml"/><Relationship Id="rId243" Type="http://schemas.openxmlformats.org/officeDocument/2006/relationships/slide" Target="slides/slide156.xml"/><Relationship Id="rId285" Type="http://schemas.openxmlformats.org/officeDocument/2006/relationships/slide" Target="slides/slide198.xml"/><Relationship Id="rId38" Type="http://schemas.openxmlformats.org/officeDocument/2006/relationships/slideMaster" Target="slideMasters/slideMaster38.xml"/><Relationship Id="rId103" Type="http://schemas.openxmlformats.org/officeDocument/2006/relationships/slide" Target="slides/slide16.xml"/><Relationship Id="rId310" Type="http://schemas.openxmlformats.org/officeDocument/2006/relationships/slide" Target="slides/slide223.xml"/><Relationship Id="rId91" Type="http://schemas.openxmlformats.org/officeDocument/2006/relationships/slide" Target="slides/slide4.xml"/><Relationship Id="rId145" Type="http://schemas.openxmlformats.org/officeDocument/2006/relationships/slide" Target="slides/slide58.xml"/><Relationship Id="rId187" Type="http://schemas.openxmlformats.org/officeDocument/2006/relationships/slide" Target="slides/slide100.xml"/><Relationship Id="rId352" Type="http://schemas.openxmlformats.org/officeDocument/2006/relationships/slide" Target="slides/slide265.xml"/><Relationship Id="rId394" Type="http://schemas.openxmlformats.org/officeDocument/2006/relationships/slide" Target="slides/slide307.xml"/><Relationship Id="rId408" Type="http://schemas.openxmlformats.org/officeDocument/2006/relationships/slide" Target="slides/slide321.xml"/><Relationship Id="rId212" Type="http://schemas.openxmlformats.org/officeDocument/2006/relationships/slide" Target="slides/slide125.xml"/><Relationship Id="rId254" Type="http://schemas.openxmlformats.org/officeDocument/2006/relationships/slide" Target="slides/slide16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27.xml"/><Relationship Id="rId275" Type="http://schemas.openxmlformats.org/officeDocument/2006/relationships/slide" Target="slides/slide188.xml"/><Relationship Id="rId296" Type="http://schemas.openxmlformats.org/officeDocument/2006/relationships/slide" Target="slides/slide209.xml"/><Relationship Id="rId300" Type="http://schemas.openxmlformats.org/officeDocument/2006/relationships/slide" Target="slides/slide213.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48.xml"/><Relationship Id="rId156" Type="http://schemas.openxmlformats.org/officeDocument/2006/relationships/slide" Target="slides/slide69.xml"/><Relationship Id="rId177" Type="http://schemas.openxmlformats.org/officeDocument/2006/relationships/slide" Target="slides/slide90.xml"/><Relationship Id="rId198" Type="http://schemas.openxmlformats.org/officeDocument/2006/relationships/slide" Target="slides/slide111.xml"/><Relationship Id="rId321" Type="http://schemas.openxmlformats.org/officeDocument/2006/relationships/slide" Target="slides/slide234.xml"/><Relationship Id="rId342" Type="http://schemas.openxmlformats.org/officeDocument/2006/relationships/slide" Target="slides/slide255.xml"/><Relationship Id="rId363" Type="http://schemas.openxmlformats.org/officeDocument/2006/relationships/slide" Target="slides/slide276.xml"/><Relationship Id="rId384" Type="http://schemas.openxmlformats.org/officeDocument/2006/relationships/slide" Target="slides/slide297.xml"/><Relationship Id="rId419" Type="http://schemas.openxmlformats.org/officeDocument/2006/relationships/slide" Target="slides/slide332.xml"/><Relationship Id="rId202" Type="http://schemas.openxmlformats.org/officeDocument/2006/relationships/slide" Target="slides/slide115.xml"/><Relationship Id="rId223" Type="http://schemas.openxmlformats.org/officeDocument/2006/relationships/slide" Target="slides/slide136.xml"/><Relationship Id="rId244" Type="http://schemas.openxmlformats.org/officeDocument/2006/relationships/slide" Target="slides/slide157.xml"/><Relationship Id="rId430" Type="http://schemas.openxmlformats.org/officeDocument/2006/relationships/handoutMaster" Target="handoutMasters/handoutMaster1.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78.xml"/><Relationship Id="rId286" Type="http://schemas.openxmlformats.org/officeDocument/2006/relationships/slide" Target="slides/slide199.xml"/><Relationship Id="rId50" Type="http://schemas.openxmlformats.org/officeDocument/2006/relationships/slideMaster" Target="slideMasters/slideMaster50.xml"/><Relationship Id="rId104" Type="http://schemas.openxmlformats.org/officeDocument/2006/relationships/slide" Target="slides/slide17.xml"/><Relationship Id="rId125" Type="http://schemas.openxmlformats.org/officeDocument/2006/relationships/slide" Target="slides/slide38.xml"/><Relationship Id="rId146" Type="http://schemas.openxmlformats.org/officeDocument/2006/relationships/slide" Target="slides/slide59.xml"/><Relationship Id="rId167" Type="http://schemas.openxmlformats.org/officeDocument/2006/relationships/slide" Target="slides/slide80.xml"/><Relationship Id="rId188" Type="http://schemas.openxmlformats.org/officeDocument/2006/relationships/slide" Target="slides/slide101.xml"/><Relationship Id="rId311" Type="http://schemas.openxmlformats.org/officeDocument/2006/relationships/slide" Target="slides/slide224.xml"/><Relationship Id="rId332" Type="http://schemas.openxmlformats.org/officeDocument/2006/relationships/slide" Target="slides/slide245.xml"/><Relationship Id="rId353" Type="http://schemas.openxmlformats.org/officeDocument/2006/relationships/slide" Target="slides/slide266.xml"/><Relationship Id="rId374" Type="http://schemas.openxmlformats.org/officeDocument/2006/relationships/slide" Target="slides/slide287.xml"/><Relationship Id="rId395" Type="http://schemas.openxmlformats.org/officeDocument/2006/relationships/slide" Target="slides/slide308.xml"/><Relationship Id="rId409" Type="http://schemas.openxmlformats.org/officeDocument/2006/relationships/slide" Target="slides/slide322.xml"/><Relationship Id="rId71" Type="http://schemas.openxmlformats.org/officeDocument/2006/relationships/slideMaster" Target="slideMasters/slideMaster71.xml"/><Relationship Id="rId92" Type="http://schemas.openxmlformats.org/officeDocument/2006/relationships/slide" Target="slides/slide5.xml"/><Relationship Id="rId213" Type="http://schemas.openxmlformats.org/officeDocument/2006/relationships/slide" Target="slides/slide126.xml"/><Relationship Id="rId234" Type="http://schemas.openxmlformats.org/officeDocument/2006/relationships/slide" Target="slides/slide147.xml"/><Relationship Id="rId420" Type="http://schemas.openxmlformats.org/officeDocument/2006/relationships/slide" Target="slides/slide33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68.xml"/><Relationship Id="rId276" Type="http://schemas.openxmlformats.org/officeDocument/2006/relationships/slide" Target="slides/slide189.xml"/><Relationship Id="rId297" Type="http://schemas.openxmlformats.org/officeDocument/2006/relationships/slide" Target="slides/slide210.xml"/><Relationship Id="rId40" Type="http://schemas.openxmlformats.org/officeDocument/2006/relationships/slideMaster" Target="slideMasters/slideMaster40.xml"/><Relationship Id="rId115" Type="http://schemas.openxmlformats.org/officeDocument/2006/relationships/slide" Target="slides/slide28.xml"/><Relationship Id="rId136" Type="http://schemas.openxmlformats.org/officeDocument/2006/relationships/slide" Target="slides/slide49.xml"/><Relationship Id="rId157" Type="http://schemas.openxmlformats.org/officeDocument/2006/relationships/slide" Target="slides/slide70.xml"/><Relationship Id="rId178" Type="http://schemas.openxmlformats.org/officeDocument/2006/relationships/slide" Target="slides/slide91.xml"/><Relationship Id="rId301" Type="http://schemas.openxmlformats.org/officeDocument/2006/relationships/slide" Target="slides/slide214.xml"/><Relationship Id="rId322" Type="http://schemas.openxmlformats.org/officeDocument/2006/relationships/slide" Target="slides/slide235.xml"/><Relationship Id="rId343" Type="http://schemas.openxmlformats.org/officeDocument/2006/relationships/slide" Target="slides/slide256.xml"/><Relationship Id="rId364" Type="http://schemas.openxmlformats.org/officeDocument/2006/relationships/slide" Target="slides/slide277.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2.xml"/><Relationship Id="rId203" Type="http://schemas.openxmlformats.org/officeDocument/2006/relationships/slide" Target="slides/slide116.xml"/><Relationship Id="rId385" Type="http://schemas.openxmlformats.org/officeDocument/2006/relationships/slide" Target="slides/slide298.xml"/><Relationship Id="rId19" Type="http://schemas.openxmlformats.org/officeDocument/2006/relationships/slideMaster" Target="slideMasters/slideMaster19.xml"/><Relationship Id="rId224" Type="http://schemas.openxmlformats.org/officeDocument/2006/relationships/slide" Target="slides/slide137.xml"/><Relationship Id="rId245" Type="http://schemas.openxmlformats.org/officeDocument/2006/relationships/slide" Target="slides/slide158.xml"/><Relationship Id="rId266" Type="http://schemas.openxmlformats.org/officeDocument/2006/relationships/slide" Target="slides/slide179.xml"/><Relationship Id="rId287" Type="http://schemas.openxmlformats.org/officeDocument/2006/relationships/slide" Target="slides/slide200.xml"/><Relationship Id="rId410" Type="http://schemas.openxmlformats.org/officeDocument/2006/relationships/slide" Target="slides/slide323.xml"/><Relationship Id="rId431" Type="http://schemas.openxmlformats.org/officeDocument/2006/relationships/presProps" Target="presProps.xml"/><Relationship Id="rId30" Type="http://schemas.openxmlformats.org/officeDocument/2006/relationships/slideMaster" Target="slideMasters/slideMaster30.xml"/><Relationship Id="rId105" Type="http://schemas.openxmlformats.org/officeDocument/2006/relationships/slide" Target="slides/slide18.xml"/><Relationship Id="rId126" Type="http://schemas.openxmlformats.org/officeDocument/2006/relationships/slide" Target="slides/slide39.xml"/><Relationship Id="rId147" Type="http://schemas.openxmlformats.org/officeDocument/2006/relationships/slide" Target="slides/slide60.xml"/><Relationship Id="rId168" Type="http://schemas.openxmlformats.org/officeDocument/2006/relationships/slide" Target="slides/slide81.xml"/><Relationship Id="rId312" Type="http://schemas.openxmlformats.org/officeDocument/2006/relationships/slide" Target="slides/slide225.xml"/><Relationship Id="rId333" Type="http://schemas.openxmlformats.org/officeDocument/2006/relationships/slide" Target="slides/slide246.xml"/><Relationship Id="rId354" Type="http://schemas.openxmlformats.org/officeDocument/2006/relationships/slide" Target="slides/slide267.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6.xml"/><Relationship Id="rId189" Type="http://schemas.openxmlformats.org/officeDocument/2006/relationships/slide" Target="slides/slide102.xml"/><Relationship Id="rId375" Type="http://schemas.openxmlformats.org/officeDocument/2006/relationships/slide" Target="slides/slide288.xml"/><Relationship Id="rId396" Type="http://schemas.openxmlformats.org/officeDocument/2006/relationships/slide" Target="slides/slide309.xml"/><Relationship Id="rId3" Type="http://schemas.openxmlformats.org/officeDocument/2006/relationships/slideMaster" Target="slideMasters/slideMaster3.xml"/><Relationship Id="rId214" Type="http://schemas.openxmlformats.org/officeDocument/2006/relationships/slide" Target="slides/slide127.xml"/><Relationship Id="rId235" Type="http://schemas.openxmlformats.org/officeDocument/2006/relationships/slide" Target="slides/slide148.xml"/><Relationship Id="rId256" Type="http://schemas.openxmlformats.org/officeDocument/2006/relationships/slide" Target="slides/slide169.xml"/><Relationship Id="rId277" Type="http://schemas.openxmlformats.org/officeDocument/2006/relationships/slide" Target="slides/slide190.xml"/><Relationship Id="rId298" Type="http://schemas.openxmlformats.org/officeDocument/2006/relationships/slide" Target="slides/slide211.xml"/><Relationship Id="rId400" Type="http://schemas.openxmlformats.org/officeDocument/2006/relationships/slide" Target="slides/slide313.xml"/><Relationship Id="rId421" Type="http://schemas.openxmlformats.org/officeDocument/2006/relationships/slide" Target="slides/slide334.xml"/><Relationship Id="rId116" Type="http://schemas.openxmlformats.org/officeDocument/2006/relationships/slide" Target="slides/slide29.xml"/><Relationship Id="rId137" Type="http://schemas.openxmlformats.org/officeDocument/2006/relationships/slide" Target="slides/slide50.xml"/><Relationship Id="rId158" Type="http://schemas.openxmlformats.org/officeDocument/2006/relationships/slide" Target="slides/slide71.xml"/><Relationship Id="rId302" Type="http://schemas.openxmlformats.org/officeDocument/2006/relationships/slide" Target="slides/slide215.xml"/><Relationship Id="rId323" Type="http://schemas.openxmlformats.org/officeDocument/2006/relationships/slide" Target="slides/slide236.xml"/><Relationship Id="rId344" Type="http://schemas.openxmlformats.org/officeDocument/2006/relationships/slide" Target="slides/slide25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2.xml"/><Relationship Id="rId365" Type="http://schemas.openxmlformats.org/officeDocument/2006/relationships/slide" Target="slides/slide278.xml"/><Relationship Id="rId386" Type="http://schemas.openxmlformats.org/officeDocument/2006/relationships/slide" Target="slides/slide299.xml"/><Relationship Id="rId190" Type="http://schemas.openxmlformats.org/officeDocument/2006/relationships/slide" Target="slides/slide103.xml"/><Relationship Id="rId204" Type="http://schemas.openxmlformats.org/officeDocument/2006/relationships/slide" Target="slides/slide117.xml"/><Relationship Id="rId225" Type="http://schemas.openxmlformats.org/officeDocument/2006/relationships/slide" Target="slides/slide138.xml"/><Relationship Id="rId246" Type="http://schemas.openxmlformats.org/officeDocument/2006/relationships/slide" Target="slides/slide159.xml"/><Relationship Id="rId267" Type="http://schemas.openxmlformats.org/officeDocument/2006/relationships/slide" Target="slides/slide180.xml"/><Relationship Id="rId288" Type="http://schemas.openxmlformats.org/officeDocument/2006/relationships/slide" Target="slides/slide201.xml"/><Relationship Id="rId411" Type="http://schemas.openxmlformats.org/officeDocument/2006/relationships/slide" Target="slides/slide324.xml"/><Relationship Id="rId432" Type="http://schemas.openxmlformats.org/officeDocument/2006/relationships/viewProps" Target="viewProps.xml"/><Relationship Id="rId106" Type="http://schemas.openxmlformats.org/officeDocument/2006/relationships/slide" Target="slides/slide19.xml"/><Relationship Id="rId127" Type="http://schemas.openxmlformats.org/officeDocument/2006/relationships/slide" Target="slides/slide40.xml"/><Relationship Id="rId313" Type="http://schemas.openxmlformats.org/officeDocument/2006/relationships/slide" Target="slides/slide22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7.xml"/><Relationship Id="rId148" Type="http://schemas.openxmlformats.org/officeDocument/2006/relationships/slide" Target="slides/slide61.xml"/><Relationship Id="rId169" Type="http://schemas.openxmlformats.org/officeDocument/2006/relationships/slide" Target="slides/slide82.xml"/><Relationship Id="rId334" Type="http://schemas.openxmlformats.org/officeDocument/2006/relationships/slide" Target="slides/slide247.xml"/><Relationship Id="rId355" Type="http://schemas.openxmlformats.org/officeDocument/2006/relationships/slide" Target="slides/slide268.xml"/><Relationship Id="rId376" Type="http://schemas.openxmlformats.org/officeDocument/2006/relationships/slide" Target="slides/slide289.xml"/><Relationship Id="rId397" Type="http://schemas.openxmlformats.org/officeDocument/2006/relationships/slide" Target="slides/slide310.xml"/><Relationship Id="rId4" Type="http://schemas.openxmlformats.org/officeDocument/2006/relationships/slideMaster" Target="slideMasters/slideMaster4.xml"/><Relationship Id="rId180" Type="http://schemas.openxmlformats.org/officeDocument/2006/relationships/slide" Target="slides/slide93.xml"/><Relationship Id="rId215" Type="http://schemas.openxmlformats.org/officeDocument/2006/relationships/slide" Target="slides/slide128.xml"/><Relationship Id="rId236" Type="http://schemas.openxmlformats.org/officeDocument/2006/relationships/slide" Target="slides/slide149.xml"/><Relationship Id="rId257" Type="http://schemas.openxmlformats.org/officeDocument/2006/relationships/slide" Target="slides/slide170.xml"/><Relationship Id="rId278" Type="http://schemas.openxmlformats.org/officeDocument/2006/relationships/slide" Target="slides/slide191.xml"/><Relationship Id="rId401" Type="http://schemas.openxmlformats.org/officeDocument/2006/relationships/slide" Target="slides/slide314.xml"/><Relationship Id="rId422" Type="http://schemas.openxmlformats.org/officeDocument/2006/relationships/slide" Target="slides/slide335.xml"/><Relationship Id="rId303" Type="http://schemas.openxmlformats.org/officeDocument/2006/relationships/slide" Target="slides/slide216.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1.xml"/><Relationship Id="rId345" Type="http://schemas.openxmlformats.org/officeDocument/2006/relationships/slide" Target="slides/slide258.xml"/><Relationship Id="rId387" Type="http://schemas.openxmlformats.org/officeDocument/2006/relationships/slide" Target="slides/slide300.xml"/><Relationship Id="rId191" Type="http://schemas.openxmlformats.org/officeDocument/2006/relationships/slide" Target="slides/slide104.xml"/><Relationship Id="rId205" Type="http://schemas.openxmlformats.org/officeDocument/2006/relationships/slide" Target="slides/slide118.xml"/><Relationship Id="rId247" Type="http://schemas.openxmlformats.org/officeDocument/2006/relationships/slide" Target="slides/slide160.xml"/><Relationship Id="rId412" Type="http://schemas.openxmlformats.org/officeDocument/2006/relationships/slide" Target="slides/slide325.xml"/><Relationship Id="rId107" Type="http://schemas.openxmlformats.org/officeDocument/2006/relationships/slide" Target="slides/slide20.xml"/><Relationship Id="rId289" Type="http://schemas.openxmlformats.org/officeDocument/2006/relationships/slide" Target="slides/slide20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2.xml"/><Relationship Id="rId314" Type="http://schemas.openxmlformats.org/officeDocument/2006/relationships/slide" Target="slides/slide227.xml"/><Relationship Id="rId356" Type="http://schemas.openxmlformats.org/officeDocument/2006/relationships/slide" Target="slides/slide269.xml"/><Relationship Id="rId398" Type="http://schemas.openxmlformats.org/officeDocument/2006/relationships/slide" Target="slides/slide311.xml"/><Relationship Id="rId95" Type="http://schemas.openxmlformats.org/officeDocument/2006/relationships/slide" Target="slides/slide8.xml"/><Relationship Id="rId160" Type="http://schemas.openxmlformats.org/officeDocument/2006/relationships/slide" Target="slides/slide73.xml"/><Relationship Id="rId216" Type="http://schemas.openxmlformats.org/officeDocument/2006/relationships/slide" Target="slides/slide129.xml"/><Relationship Id="rId423" Type="http://schemas.openxmlformats.org/officeDocument/2006/relationships/slide" Target="slides/slide336.xml"/><Relationship Id="rId258" Type="http://schemas.openxmlformats.org/officeDocument/2006/relationships/slide" Target="slides/slide17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1.xml"/><Relationship Id="rId325" Type="http://schemas.openxmlformats.org/officeDocument/2006/relationships/slide" Target="slides/slide238.xml"/><Relationship Id="rId367" Type="http://schemas.openxmlformats.org/officeDocument/2006/relationships/slide" Target="slides/slide280.xml"/><Relationship Id="rId171" Type="http://schemas.openxmlformats.org/officeDocument/2006/relationships/slide" Target="slides/slide84.xml"/><Relationship Id="rId227" Type="http://schemas.openxmlformats.org/officeDocument/2006/relationships/slide" Target="slides/slide140.xml"/><Relationship Id="rId269" Type="http://schemas.openxmlformats.org/officeDocument/2006/relationships/slide" Target="slides/slide182.xml"/><Relationship Id="rId434" Type="http://schemas.openxmlformats.org/officeDocument/2006/relationships/tableStyles" Target="tableStyles.xml"/><Relationship Id="rId33" Type="http://schemas.openxmlformats.org/officeDocument/2006/relationships/slideMaster" Target="slideMasters/slideMaster33.xml"/><Relationship Id="rId129" Type="http://schemas.openxmlformats.org/officeDocument/2006/relationships/slide" Target="slides/slide42.xml"/><Relationship Id="rId280" Type="http://schemas.openxmlformats.org/officeDocument/2006/relationships/slide" Target="slides/slide193.xml"/><Relationship Id="rId336" Type="http://schemas.openxmlformats.org/officeDocument/2006/relationships/slide" Target="slides/slide249.xml"/><Relationship Id="rId75" Type="http://schemas.openxmlformats.org/officeDocument/2006/relationships/slideMaster" Target="slideMasters/slideMaster75.xml"/><Relationship Id="rId140" Type="http://schemas.openxmlformats.org/officeDocument/2006/relationships/slide" Target="slides/slide53.xml"/><Relationship Id="rId182" Type="http://schemas.openxmlformats.org/officeDocument/2006/relationships/slide" Target="slides/slide95.xml"/><Relationship Id="rId378" Type="http://schemas.openxmlformats.org/officeDocument/2006/relationships/slide" Target="slides/slide291.xml"/><Relationship Id="rId403" Type="http://schemas.openxmlformats.org/officeDocument/2006/relationships/slide" Target="slides/slide316.xml"/><Relationship Id="rId6" Type="http://schemas.openxmlformats.org/officeDocument/2006/relationships/slideMaster" Target="slideMasters/slideMaster6.xml"/><Relationship Id="rId238" Type="http://schemas.openxmlformats.org/officeDocument/2006/relationships/slide" Target="slides/slide151.xml"/><Relationship Id="rId291" Type="http://schemas.openxmlformats.org/officeDocument/2006/relationships/slide" Target="slides/slide204.xml"/><Relationship Id="rId305" Type="http://schemas.openxmlformats.org/officeDocument/2006/relationships/slide" Target="slides/slide218.xml"/><Relationship Id="rId347" Type="http://schemas.openxmlformats.org/officeDocument/2006/relationships/slide" Target="slides/slide260.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4.xml"/><Relationship Id="rId389" Type="http://schemas.openxmlformats.org/officeDocument/2006/relationships/slide" Target="slides/slide302.xml"/><Relationship Id="rId193" Type="http://schemas.openxmlformats.org/officeDocument/2006/relationships/slide" Target="slides/slide106.xml"/><Relationship Id="rId207" Type="http://schemas.openxmlformats.org/officeDocument/2006/relationships/slide" Target="slides/slide120.xml"/><Relationship Id="rId249" Type="http://schemas.openxmlformats.org/officeDocument/2006/relationships/slide" Target="slides/slide162.xml"/><Relationship Id="rId414" Type="http://schemas.openxmlformats.org/officeDocument/2006/relationships/slide" Target="slides/slide327.xml"/><Relationship Id="rId13" Type="http://schemas.openxmlformats.org/officeDocument/2006/relationships/slideMaster" Target="slideMasters/slideMaster13.xml"/><Relationship Id="rId109" Type="http://schemas.openxmlformats.org/officeDocument/2006/relationships/slide" Target="slides/slide22.xml"/><Relationship Id="rId260" Type="http://schemas.openxmlformats.org/officeDocument/2006/relationships/slide" Target="slides/slide173.xml"/><Relationship Id="rId316" Type="http://schemas.openxmlformats.org/officeDocument/2006/relationships/slide" Target="slides/slide229.xml"/><Relationship Id="rId55" Type="http://schemas.openxmlformats.org/officeDocument/2006/relationships/slideMaster" Target="slideMasters/slideMaster55.xml"/><Relationship Id="rId97" Type="http://schemas.openxmlformats.org/officeDocument/2006/relationships/slide" Target="slides/slide10.xml"/><Relationship Id="rId120" Type="http://schemas.openxmlformats.org/officeDocument/2006/relationships/slide" Target="slides/slide33.xml"/><Relationship Id="rId358" Type="http://schemas.openxmlformats.org/officeDocument/2006/relationships/slide" Target="slides/slide271.xml"/><Relationship Id="rId162" Type="http://schemas.openxmlformats.org/officeDocument/2006/relationships/slide" Target="slides/slide75.xml"/><Relationship Id="rId218" Type="http://schemas.openxmlformats.org/officeDocument/2006/relationships/slide" Target="slides/slide131.xml"/><Relationship Id="rId425" Type="http://schemas.openxmlformats.org/officeDocument/2006/relationships/slide" Target="slides/slide338.xml"/><Relationship Id="rId271" Type="http://schemas.openxmlformats.org/officeDocument/2006/relationships/slide" Target="slides/slide18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4.xml"/><Relationship Id="rId327" Type="http://schemas.openxmlformats.org/officeDocument/2006/relationships/slide" Target="slides/slide240.xml"/><Relationship Id="rId369" Type="http://schemas.openxmlformats.org/officeDocument/2006/relationships/slide" Target="slides/slide282.xml"/><Relationship Id="rId173" Type="http://schemas.openxmlformats.org/officeDocument/2006/relationships/slide" Target="slides/slide86.xml"/><Relationship Id="rId229" Type="http://schemas.openxmlformats.org/officeDocument/2006/relationships/slide" Target="slides/slide142.xml"/><Relationship Id="rId380" Type="http://schemas.openxmlformats.org/officeDocument/2006/relationships/slide" Target="slides/slide293.xml"/><Relationship Id="rId240" Type="http://schemas.openxmlformats.org/officeDocument/2006/relationships/slide" Target="slides/slide153.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3.xml"/><Relationship Id="rId282" Type="http://schemas.openxmlformats.org/officeDocument/2006/relationships/slide" Target="slides/slide195.xml"/><Relationship Id="rId338" Type="http://schemas.openxmlformats.org/officeDocument/2006/relationships/slide" Target="slides/slide251.xml"/><Relationship Id="rId8" Type="http://schemas.openxmlformats.org/officeDocument/2006/relationships/slideMaster" Target="slideMasters/slideMaster8.xml"/><Relationship Id="rId142" Type="http://schemas.openxmlformats.org/officeDocument/2006/relationships/slide" Target="slides/slide55.xml"/><Relationship Id="rId184" Type="http://schemas.openxmlformats.org/officeDocument/2006/relationships/slide" Target="slides/slide97.xml"/><Relationship Id="rId391" Type="http://schemas.openxmlformats.org/officeDocument/2006/relationships/slide" Target="slides/slide304.xml"/><Relationship Id="rId405" Type="http://schemas.openxmlformats.org/officeDocument/2006/relationships/slide" Target="slides/slide318.xml"/><Relationship Id="rId251" Type="http://schemas.openxmlformats.org/officeDocument/2006/relationships/slide" Target="slides/slide164.xml"/><Relationship Id="rId46" Type="http://schemas.openxmlformats.org/officeDocument/2006/relationships/slideMaster" Target="slideMasters/slideMaster46.xml"/><Relationship Id="rId293" Type="http://schemas.openxmlformats.org/officeDocument/2006/relationships/slide" Target="slides/slide206.xml"/><Relationship Id="rId307" Type="http://schemas.openxmlformats.org/officeDocument/2006/relationships/slide" Target="slides/slide220.xml"/><Relationship Id="rId349" Type="http://schemas.openxmlformats.org/officeDocument/2006/relationships/slide" Target="slides/slide262.xml"/><Relationship Id="rId88" Type="http://schemas.openxmlformats.org/officeDocument/2006/relationships/slide" Target="slides/slide1.xml"/><Relationship Id="rId111" Type="http://schemas.openxmlformats.org/officeDocument/2006/relationships/slide" Target="slides/slide24.xml"/><Relationship Id="rId153" Type="http://schemas.openxmlformats.org/officeDocument/2006/relationships/slide" Target="slides/slide66.xml"/><Relationship Id="rId195" Type="http://schemas.openxmlformats.org/officeDocument/2006/relationships/slide" Target="slides/slide108.xml"/><Relationship Id="rId209" Type="http://schemas.openxmlformats.org/officeDocument/2006/relationships/slide" Target="slides/slide122.xml"/><Relationship Id="rId360" Type="http://schemas.openxmlformats.org/officeDocument/2006/relationships/slide" Target="slides/slide273.xml"/><Relationship Id="rId416" Type="http://schemas.openxmlformats.org/officeDocument/2006/relationships/slide" Target="slides/slide329.xml"/><Relationship Id="rId220" Type="http://schemas.openxmlformats.org/officeDocument/2006/relationships/slide" Target="slides/slide133.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5.xml"/><Relationship Id="rId318" Type="http://schemas.openxmlformats.org/officeDocument/2006/relationships/slide" Target="slides/slide231.xml"/><Relationship Id="rId99" Type="http://schemas.openxmlformats.org/officeDocument/2006/relationships/slide" Target="slides/slide12.xml"/><Relationship Id="rId122" Type="http://schemas.openxmlformats.org/officeDocument/2006/relationships/slide" Target="slides/slide35.xml"/><Relationship Id="rId164" Type="http://schemas.openxmlformats.org/officeDocument/2006/relationships/slide" Target="slides/slide77.xml"/><Relationship Id="rId371" Type="http://schemas.openxmlformats.org/officeDocument/2006/relationships/slide" Target="slides/slide284.xml"/><Relationship Id="rId427" Type="http://schemas.openxmlformats.org/officeDocument/2006/relationships/slide" Target="slides/slide340.xml"/><Relationship Id="rId26" Type="http://schemas.openxmlformats.org/officeDocument/2006/relationships/slideMaster" Target="slideMasters/slideMaster26.xml"/><Relationship Id="rId231" Type="http://schemas.openxmlformats.org/officeDocument/2006/relationships/slide" Target="slides/slide144.xml"/><Relationship Id="rId273" Type="http://schemas.openxmlformats.org/officeDocument/2006/relationships/slide" Target="slides/slide186.xml"/><Relationship Id="rId329" Type="http://schemas.openxmlformats.org/officeDocument/2006/relationships/slide" Target="slides/slide242.xml"/><Relationship Id="rId68" Type="http://schemas.openxmlformats.org/officeDocument/2006/relationships/slideMaster" Target="slideMasters/slideMaster68.xml"/><Relationship Id="rId133" Type="http://schemas.openxmlformats.org/officeDocument/2006/relationships/slide" Target="slides/slide46.xml"/><Relationship Id="rId175" Type="http://schemas.openxmlformats.org/officeDocument/2006/relationships/slide" Target="slides/slide88.xml"/><Relationship Id="rId340" Type="http://schemas.openxmlformats.org/officeDocument/2006/relationships/slide" Target="slides/slide253.xml"/><Relationship Id="rId200" Type="http://schemas.openxmlformats.org/officeDocument/2006/relationships/slide" Target="slides/slide113.xml"/><Relationship Id="rId382" Type="http://schemas.openxmlformats.org/officeDocument/2006/relationships/slide" Target="slides/slide295.xml"/><Relationship Id="rId242" Type="http://schemas.openxmlformats.org/officeDocument/2006/relationships/slide" Target="slides/slide155.xml"/><Relationship Id="rId284" Type="http://schemas.openxmlformats.org/officeDocument/2006/relationships/slide" Target="slides/slide197.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5.xml"/><Relationship Id="rId144" Type="http://schemas.openxmlformats.org/officeDocument/2006/relationships/slide" Target="slides/slide57.xml"/><Relationship Id="rId90" Type="http://schemas.openxmlformats.org/officeDocument/2006/relationships/slide" Target="slides/slide3.xml"/><Relationship Id="rId186" Type="http://schemas.openxmlformats.org/officeDocument/2006/relationships/slide" Target="slides/slide99.xml"/><Relationship Id="rId351" Type="http://schemas.openxmlformats.org/officeDocument/2006/relationships/slide" Target="slides/slide264.xml"/><Relationship Id="rId393" Type="http://schemas.openxmlformats.org/officeDocument/2006/relationships/slide" Target="slides/slide306.xml"/><Relationship Id="rId407" Type="http://schemas.openxmlformats.org/officeDocument/2006/relationships/slide" Target="slides/slide320.xml"/><Relationship Id="rId211" Type="http://schemas.openxmlformats.org/officeDocument/2006/relationships/slide" Target="slides/slide124.xml"/><Relationship Id="rId253" Type="http://schemas.openxmlformats.org/officeDocument/2006/relationships/slide" Target="slides/slide166.xml"/><Relationship Id="rId295" Type="http://schemas.openxmlformats.org/officeDocument/2006/relationships/slide" Target="slides/slide208.xml"/><Relationship Id="rId309" Type="http://schemas.openxmlformats.org/officeDocument/2006/relationships/slide" Target="slides/slide222.xml"/><Relationship Id="rId48" Type="http://schemas.openxmlformats.org/officeDocument/2006/relationships/slideMaster" Target="slideMasters/slideMaster48.xml"/><Relationship Id="rId113" Type="http://schemas.openxmlformats.org/officeDocument/2006/relationships/slide" Target="slides/slide26.xml"/><Relationship Id="rId320" Type="http://schemas.openxmlformats.org/officeDocument/2006/relationships/slide" Target="slides/slide233.xml"/><Relationship Id="rId155" Type="http://schemas.openxmlformats.org/officeDocument/2006/relationships/slide" Target="slides/slide68.xml"/><Relationship Id="rId197" Type="http://schemas.openxmlformats.org/officeDocument/2006/relationships/slide" Target="slides/slide110.xml"/><Relationship Id="rId362" Type="http://schemas.openxmlformats.org/officeDocument/2006/relationships/slide" Target="slides/slide275.xml"/><Relationship Id="rId418" Type="http://schemas.openxmlformats.org/officeDocument/2006/relationships/slide" Target="slides/slide331.xml"/><Relationship Id="rId222" Type="http://schemas.openxmlformats.org/officeDocument/2006/relationships/slide" Target="slides/slide135.xml"/><Relationship Id="rId264" Type="http://schemas.openxmlformats.org/officeDocument/2006/relationships/slide" Target="slides/slide17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7.xml"/><Relationship Id="rId70" Type="http://schemas.openxmlformats.org/officeDocument/2006/relationships/slideMaster" Target="slideMasters/slideMaster70.xml"/><Relationship Id="rId166" Type="http://schemas.openxmlformats.org/officeDocument/2006/relationships/slide" Target="slides/slide79.xml"/><Relationship Id="rId331" Type="http://schemas.openxmlformats.org/officeDocument/2006/relationships/slide" Target="slides/slide244.xml"/><Relationship Id="rId373" Type="http://schemas.openxmlformats.org/officeDocument/2006/relationships/slide" Target="slides/slide286.xml"/><Relationship Id="rId429" Type="http://schemas.openxmlformats.org/officeDocument/2006/relationships/notesMaster" Target="notesMasters/notesMaster1.xml"/><Relationship Id="rId1" Type="http://schemas.openxmlformats.org/officeDocument/2006/relationships/slideMaster" Target="slideMasters/slideMaster1.xml"/><Relationship Id="rId233" Type="http://schemas.openxmlformats.org/officeDocument/2006/relationships/slide" Target="slides/slide146.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Saugata\Documents\Postdoc\Papers\Repositories\dramcharacterizationpaper\camera-2019-sigmetrics\figure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8.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4421667119196"/>
          <c:y val="0.12168575518969223"/>
          <c:w val="0.86758405738075839"/>
          <c:h val="0.42711710541132852"/>
        </c:manualLayout>
      </c:layout>
      <c:lineChart>
        <c:grouping val="standard"/>
        <c:varyColors val="0"/>
        <c:ser>
          <c:idx val="1"/>
          <c:order val="0"/>
          <c:tx>
            <c:strRef>
              <c:f>'OS-IPC'!$F$1</c:f>
              <c:strCache>
                <c:ptCount val="1"/>
                <c:pt idx="0">
                  <c:v>DDR4</c:v>
                </c:pt>
              </c:strCache>
            </c:strRef>
          </c:tx>
          <c:spPr>
            <a:ln w="19050" cap="rnd">
              <a:solidFill>
                <a:schemeClr val="accent1"/>
              </a:solidFill>
              <a:round/>
            </a:ln>
            <a:effectLst/>
          </c:spPr>
          <c:marker>
            <c:symbol val="circle"/>
            <c:size val="5"/>
            <c:spPr>
              <a:noFill/>
              <a:ln w="15875">
                <a:solidFill>
                  <a:schemeClr val="accent1"/>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'OS-IPC'!$F$2:$F$21</c:f>
              <c:numCache>
                <c:formatCode>General</c:formatCode>
                <c:ptCount val="20"/>
                <c:pt idx="0">
                  <c:v>1.0002</c:v>
                </c:pt>
                <c:pt idx="1">
                  <c:v>0.999</c:v>
                </c:pt>
                <c:pt idx="2">
                  <c:v>0.99750000000000005</c:v>
                </c:pt>
                <c:pt idx="3">
                  <c:v>1</c:v>
                </c:pt>
                <c:pt idx="4">
                  <c:v>1</c:v>
                </c:pt>
                <c:pt idx="5">
                  <c:v>1</c:v>
                </c:pt>
                <c:pt idx="6">
                  <c:v>1</c:v>
                </c:pt>
                <c:pt idx="7">
                  <c:v>0.99519999999999997</c:v>
                </c:pt>
                <c:pt idx="8">
                  <c:v>0.99370000000000003</c:v>
                </c:pt>
                <c:pt idx="9">
                  <c:v>0.99350000000000005</c:v>
                </c:pt>
                <c:pt idx="10">
                  <c:v>0.99339999999999995</c:v>
                </c:pt>
                <c:pt idx="11">
                  <c:v>0.99319999999999997</c:v>
                </c:pt>
                <c:pt idx="12">
                  <c:v>1.0017</c:v>
                </c:pt>
                <c:pt idx="13">
                  <c:v>1.0083</c:v>
                </c:pt>
                <c:pt idx="14">
                  <c:v>1.008</c:v>
                </c:pt>
                <c:pt idx="15">
                  <c:v>1.0074000000000001</c:v>
                </c:pt>
                <c:pt idx="16">
                  <c:v>0.99380000000000002</c:v>
                </c:pt>
                <c:pt idx="17">
                  <c:v>0.999</c:v>
                </c:pt>
                <c:pt idx="18">
                  <c:v>0.99399999999999999</c:v>
                </c:pt>
                <c:pt idx="19">
                  <c:v>0.99550000000000005</c:v>
                </c:pt>
              </c:numCache>
            </c:numRef>
          </c:val>
          <c:smooth val="0"/>
          <c:extLst>
            <c:ext xmlns:c16="http://schemas.microsoft.com/office/drawing/2014/chart" uri="{C3380CC4-5D6E-409C-BE32-E72D297353CC}">
              <c16:uniqueId val="{00000000-1179-4083-A315-1ED978CE30E1}"/>
            </c:ext>
          </c:extLst>
        </c:ser>
        <c:ser>
          <c:idx val="2"/>
          <c:order val="1"/>
          <c:tx>
            <c:strRef>
              <c:f>'OS-IPC'!$G$1</c:f>
              <c:strCache>
                <c:ptCount val="1"/>
                <c:pt idx="0">
                  <c:v>GDDR5</c:v>
                </c:pt>
              </c:strCache>
            </c:strRef>
          </c:tx>
          <c:spPr>
            <a:ln w="19050" cap="rnd">
              <a:solidFill>
                <a:schemeClr val="accent6"/>
              </a:solidFill>
              <a:round/>
            </a:ln>
            <a:effectLst/>
          </c:spPr>
          <c:marker>
            <c:symbol val="triangle"/>
            <c:size val="5"/>
            <c:spPr>
              <a:noFill/>
              <a:ln w="15875">
                <a:solidFill>
                  <a:schemeClr val="accent6"/>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'OS-IPC'!$G$2:$G$21</c:f>
              <c:numCache>
                <c:formatCode>General</c:formatCode>
                <c:ptCount val="20"/>
                <c:pt idx="0">
                  <c:v>1.0033000000000001</c:v>
                </c:pt>
                <c:pt idx="1">
                  <c:v>1.0125</c:v>
                </c:pt>
                <c:pt idx="2">
                  <c:v>1.1306</c:v>
                </c:pt>
                <c:pt idx="3">
                  <c:v>1.0011000000000001</c:v>
                </c:pt>
                <c:pt idx="4">
                  <c:v>1.0012000000000001</c:v>
                </c:pt>
                <c:pt idx="5">
                  <c:v>1.0011000000000001</c:v>
                </c:pt>
                <c:pt idx="6">
                  <c:v>1.0011000000000001</c:v>
                </c:pt>
                <c:pt idx="7">
                  <c:v>1.0266</c:v>
                </c:pt>
                <c:pt idx="8">
                  <c:v>1.0328999999999999</c:v>
                </c:pt>
                <c:pt idx="9">
                  <c:v>1.0356000000000001</c:v>
                </c:pt>
                <c:pt idx="10">
                  <c:v>1.0347</c:v>
                </c:pt>
                <c:pt idx="11">
                  <c:v>1.0344</c:v>
                </c:pt>
                <c:pt idx="12">
                  <c:v>1.0577000000000001</c:v>
                </c:pt>
                <c:pt idx="13">
                  <c:v>1.0519000000000001</c:v>
                </c:pt>
                <c:pt idx="14">
                  <c:v>1.0523</c:v>
                </c:pt>
                <c:pt idx="15">
                  <c:v>1.0513999999999999</c:v>
                </c:pt>
                <c:pt idx="16">
                  <c:v>1.1046</c:v>
                </c:pt>
                <c:pt idx="17">
                  <c:v>1.103</c:v>
                </c:pt>
                <c:pt idx="18">
                  <c:v>1.1076999999999999</c:v>
                </c:pt>
                <c:pt idx="19">
                  <c:v>1.1242000000000001</c:v>
                </c:pt>
              </c:numCache>
            </c:numRef>
          </c:val>
          <c:smooth val="0"/>
          <c:extLst>
            <c:ext xmlns:c16="http://schemas.microsoft.com/office/drawing/2014/chart" uri="{C3380CC4-5D6E-409C-BE32-E72D297353CC}">
              <c16:uniqueId val="{00000001-1179-4083-A315-1ED978CE30E1}"/>
            </c:ext>
          </c:extLst>
        </c:ser>
        <c:ser>
          <c:idx val="3"/>
          <c:order val="2"/>
          <c:tx>
            <c:strRef>
              <c:f>'OS-IPC'!$H$1</c:f>
              <c:strCache>
                <c:ptCount val="1"/>
                <c:pt idx="0">
                  <c:v>HBM</c:v>
                </c:pt>
              </c:strCache>
            </c:strRef>
          </c:tx>
          <c:spPr>
            <a:ln w="19050" cap="rnd">
              <a:solidFill>
                <a:schemeClr val="accent3">
                  <a:lumMod val="75000"/>
                </a:schemeClr>
              </a:solidFill>
              <a:round/>
            </a:ln>
            <a:effectLst/>
          </c:spPr>
          <c:marker>
            <c:symbol val="plus"/>
            <c:size val="5"/>
            <c:spPr>
              <a:noFill/>
              <a:ln w="15875">
                <a:solidFill>
                  <a:schemeClr val="accent3">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'OS-IPC'!$H$2:$H$21</c:f>
              <c:numCache>
                <c:formatCode>General</c:formatCode>
                <c:ptCount val="20"/>
                <c:pt idx="0">
                  <c:v>0.99580000000000002</c:v>
                </c:pt>
                <c:pt idx="1">
                  <c:v>1.0007999999999999</c:v>
                </c:pt>
                <c:pt idx="2">
                  <c:v>1.0849</c:v>
                </c:pt>
                <c:pt idx="3">
                  <c:v>0.99939999999999996</c:v>
                </c:pt>
                <c:pt idx="4">
                  <c:v>0.99929999999999997</c:v>
                </c:pt>
                <c:pt idx="5">
                  <c:v>0.999</c:v>
                </c:pt>
                <c:pt idx="6">
                  <c:v>0.99919999999999998</c:v>
                </c:pt>
                <c:pt idx="7">
                  <c:v>1.0135000000000001</c:v>
                </c:pt>
                <c:pt idx="8">
                  <c:v>1.0163</c:v>
                </c:pt>
                <c:pt idx="9">
                  <c:v>1.0206</c:v>
                </c:pt>
                <c:pt idx="10">
                  <c:v>1.0177</c:v>
                </c:pt>
                <c:pt idx="11">
                  <c:v>1.0179</c:v>
                </c:pt>
                <c:pt idx="12">
                  <c:v>0.99070000000000003</c:v>
                </c:pt>
                <c:pt idx="13">
                  <c:v>0.96789999999999998</c:v>
                </c:pt>
                <c:pt idx="14">
                  <c:v>0.96479999999999999</c:v>
                </c:pt>
                <c:pt idx="15">
                  <c:v>0.9657</c:v>
                </c:pt>
                <c:pt idx="16">
                  <c:v>1.1134999999999999</c:v>
                </c:pt>
                <c:pt idx="17">
                  <c:v>1.0660000000000001</c:v>
                </c:pt>
                <c:pt idx="18">
                  <c:v>1.1202000000000001</c:v>
                </c:pt>
                <c:pt idx="19">
                  <c:v>1.1205000000000001</c:v>
                </c:pt>
              </c:numCache>
            </c:numRef>
          </c:val>
          <c:smooth val="0"/>
          <c:extLst>
            <c:ext xmlns:c16="http://schemas.microsoft.com/office/drawing/2014/chart" uri="{C3380CC4-5D6E-409C-BE32-E72D297353CC}">
              <c16:uniqueId val="{00000002-1179-4083-A315-1ED978CE30E1}"/>
            </c:ext>
          </c:extLst>
        </c:ser>
        <c:ser>
          <c:idx val="4"/>
          <c:order val="3"/>
          <c:tx>
            <c:strRef>
              <c:f>'OS-IPC'!$I$1</c:f>
              <c:strCache>
                <c:ptCount val="1"/>
                <c:pt idx="0">
                  <c:v>HMC</c:v>
                </c:pt>
              </c:strCache>
            </c:strRef>
          </c:tx>
          <c:spPr>
            <a:ln w="19050" cap="rnd">
              <a:solidFill>
                <a:schemeClr val="accent2">
                  <a:lumMod val="75000"/>
                </a:schemeClr>
              </a:solidFill>
              <a:round/>
            </a:ln>
            <a:effectLst/>
          </c:spPr>
          <c:marker>
            <c:symbol val="x"/>
            <c:size val="5"/>
            <c:spPr>
              <a:noFill/>
              <a:ln w="15875">
                <a:solidFill>
                  <a:schemeClr val="accent2">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'OS-IPC'!$I$2:$I$21</c:f>
              <c:numCache>
                <c:formatCode>General</c:formatCode>
                <c:ptCount val="20"/>
                <c:pt idx="0">
                  <c:v>0.98899999999999999</c:v>
                </c:pt>
                <c:pt idx="1">
                  <c:v>0.96409999999999996</c:v>
                </c:pt>
                <c:pt idx="2">
                  <c:v>0.97209999999999996</c:v>
                </c:pt>
                <c:pt idx="3">
                  <c:v>0.99739999999999995</c:v>
                </c:pt>
                <c:pt idx="4">
                  <c:v>0.99750000000000005</c:v>
                </c:pt>
                <c:pt idx="5">
                  <c:v>0.99670000000000003</c:v>
                </c:pt>
                <c:pt idx="6">
                  <c:v>0.99660000000000004</c:v>
                </c:pt>
                <c:pt idx="7">
                  <c:v>1.0190999999999999</c:v>
                </c:pt>
                <c:pt idx="8">
                  <c:v>1.0233000000000001</c:v>
                </c:pt>
                <c:pt idx="9">
                  <c:v>1.03</c:v>
                </c:pt>
                <c:pt idx="10">
                  <c:v>1.0261</c:v>
                </c:pt>
                <c:pt idx="11">
                  <c:v>1.0255000000000001</c:v>
                </c:pt>
                <c:pt idx="12">
                  <c:v>0.87190000000000001</c:v>
                </c:pt>
                <c:pt idx="13">
                  <c:v>0.86329999999999996</c:v>
                </c:pt>
                <c:pt idx="14">
                  <c:v>0.8548</c:v>
                </c:pt>
                <c:pt idx="15">
                  <c:v>0.86070000000000002</c:v>
                </c:pt>
                <c:pt idx="16">
                  <c:v>0.98099999999999998</c:v>
                </c:pt>
                <c:pt idx="17">
                  <c:v>0.94099999999999995</c:v>
                </c:pt>
                <c:pt idx="18">
                  <c:v>0.98670000000000002</c:v>
                </c:pt>
                <c:pt idx="19">
                  <c:v>0.98109999999999997</c:v>
                </c:pt>
              </c:numCache>
            </c:numRef>
          </c:val>
          <c:smooth val="0"/>
          <c:extLst>
            <c:ext xmlns:c16="http://schemas.microsoft.com/office/drawing/2014/chart" uri="{C3380CC4-5D6E-409C-BE32-E72D297353CC}">
              <c16:uniqueId val="{00000003-1179-4083-A315-1ED978CE30E1}"/>
            </c:ext>
          </c:extLst>
        </c:ser>
        <c:dLbls>
          <c:showLegendKey val="0"/>
          <c:showVal val="0"/>
          <c:showCatName val="0"/>
          <c:showSerName val="0"/>
          <c:showPercent val="0"/>
          <c:showBubbleSize val="0"/>
        </c:dLbls>
        <c:marker val="1"/>
        <c:smooth val="0"/>
        <c:axId val="694360000"/>
        <c:axId val="694380384"/>
      </c:lineChart>
      <c:catAx>
        <c:axId val="694360000"/>
        <c:scaling>
          <c:orientation val="minMax"/>
        </c:scaling>
        <c:delete val="0"/>
        <c:axPos val="b"/>
        <c:majorGridlines>
          <c:spPr>
            <a:ln w="9525" cap="flat" cmpd="sng" algn="ctr">
              <a:noFill/>
              <a:round/>
            </a:ln>
            <a:effectLst/>
          </c:spPr>
        </c:majorGridlines>
        <c:numFmt formatCode="General" sourceLinked="1"/>
        <c:majorTickMark val="none"/>
        <c:minorTickMark val="cross"/>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94380384"/>
        <c:crosses val="autoZero"/>
        <c:auto val="1"/>
        <c:lblAlgn val="ctr"/>
        <c:lblOffset val="100"/>
        <c:noMultiLvlLbl val="0"/>
      </c:catAx>
      <c:valAx>
        <c:axId val="694380384"/>
        <c:scaling>
          <c:orientation val="minMax"/>
          <c:max val="1.2"/>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Speedup</a:t>
                </a:r>
              </a:p>
            </c:rich>
          </c:tx>
          <c:layout>
            <c:manualLayout>
              <c:xMode val="edge"/>
              <c:yMode val="edge"/>
              <c:x val="1.5763078106615983E-2"/>
              <c:y val="0.188042237294595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4360000"/>
        <c:crosses val="autoZero"/>
        <c:crossBetween val="between"/>
        <c:majorUnit val="0.1"/>
      </c:valAx>
      <c:spPr>
        <a:noFill/>
        <a:ln>
          <a:solidFill>
            <a:schemeClr val="tx1"/>
          </a:solidFill>
        </a:ln>
        <a:effectLst/>
      </c:spPr>
    </c:plotArea>
    <c:legend>
      <c:legendPos val="t"/>
      <c:layout>
        <c:manualLayout>
          <c:xMode val="edge"/>
          <c:yMode val="edge"/>
          <c:x val="0.13022290635427686"/>
          <c:y val="3.0303030303030304E-2"/>
          <c:w val="0.84852338161440855"/>
          <c:h val="9.745287520878070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extLst>
              <c:ext xmlns:c16="http://schemas.microsoft.com/office/drawing/2014/chart" uri="{C3380CC4-5D6E-409C-BE32-E72D297353CC}">
                <c16:uniqueId val="{00000000-6A2E-064E-BF0A-880B8B19E64C}"/>
              </c:ext>
            </c:extLst>
          </c:dPt>
          <c:dPt>
            <c:idx val="4"/>
            <c:marker>
              <c:spPr>
                <a:solidFill>
                  <a:schemeClr val="tx1"/>
                </a:solidFill>
                <a:ln>
                  <a:noFill/>
                </a:ln>
              </c:spPr>
            </c:marker>
            <c:bubble3D val="0"/>
            <c:extLst>
              <c:ext xmlns:c16="http://schemas.microsoft.com/office/drawing/2014/chart" uri="{C3380CC4-5D6E-409C-BE32-E72D297353CC}">
                <c16:uniqueId val="{00000001-6A2E-064E-BF0A-880B8B19E64C}"/>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6A2E-064E-BF0A-880B8B19E64C}"/>
            </c:ext>
          </c:extLst>
        </c:ser>
        <c:dLbls>
          <c:showLegendKey val="0"/>
          <c:showVal val="0"/>
          <c:showCatName val="0"/>
          <c:showSerName val="0"/>
          <c:showPercent val="0"/>
          <c:showBubbleSize val="0"/>
        </c:dLbls>
        <c:axId val="-1370632768"/>
        <c:axId val="-1785966416"/>
      </c:scatterChart>
      <c:valAx>
        <c:axId val="-1370632768"/>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85966416"/>
        <c:crosses val="autoZero"/>
        <c:crossBetween val="midCat"/>
        <c:majorUnit val="10"/>
      </c:valAx>
      <c:valAx>
        <c:axId val="-1785966416"/>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632768"/>
        <c:crosses val="autoZero"/>
        <c:crossBetween val="midCat"/>
        <c:majorUnit val="1"/>
      </c:valAx>
    </c:plotArea>
    <c:plotVisOnly val="1"/>
    <c:dispBlanksAs val="gap"/>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498"/>
          <c:y val="8.9722421061003699E-2"/>
          <c:w val="0.64258779075029404"/>
          <c:h val="0.71270381430327001"/>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c:v>
                </c:pt>
                <c:pt idx="1">
                  <c:v>0.49</c:v>
                </c:pt>
                <c:pt idx="2">
                  <c:v>1.49</c:v>
                </c:pt>
              </c:numCache>
            </c:numRef>
          </c:val>
          <c:extLst>
            <c:ext xmlns:c16="http://schemas.microsoft.com/office/drawing/2014/chart" uri="{C3380CC4-5D6E-409C-BE32-E72D297353CC}">
              <c16:uniqueId val="{00000000-8843-CB45-885C-CB350DE98F7A}"/>
            </c:ext>
          </c:extLst>
        </c:ser>
        <c:dLbls>
          <c:showLegendKey val="0"/>
          <c:showVal val="0"/>
          <c:showCatName val="0"/>
          <c:showSerName val="0"/>
          <c:showPercent val="0"/>
          <c:showBubbleSize val="0"/>
        </c:dLbls>
        <c:gapWidth val="50"/>
        <c:axId val="-1503752656"/>
        <c:axId val="-1503745792"/>
      </c:barChart>
      <c:catAx>
        <c:axId val="-1503752656"/>
        <c:scaling>
          <c:orientation val="minMax"/>
        </c:scaling>
        <c:delete val="1"/>
        <c:axPos val="b"/>
        <c:numFmt formatCode="General" sourceLinked="0"/>
        <c:majorTickMark val="out"/>
        <c:minorTickMark val="none"/>
        <c:tickLblPos val="nextTo"/>
        <c:crossAx val="-1503745792"/>
        <c:crosses val="autoZero"/>
        <c:auto val="1"/>
        <c:lblAlgn val="ctr"/>
        <c:lblOffset val="100"/>
        <c:noMultiLvlLbl val="0"/>
      </c:catAx>
      <c:valAx>
        <c:axId val="-1503745792"/>
        <c:scaling>
          <c:orientation val="minMax"/>
          <c:max val="1.5"/>
          <c:min val="0"/>
        </c:scaling>
        <c:delete val="0"/>
        <c:axPos val="l"/>
        <c:majorGridlines/>
        <c:numFmt formatCode="0%" sourceLinked="0"/>
        <c:majorTickMark val="out"/>
        <c:minorTickMark val="none"/>
        <c:tickLblPos val="nextTo"/>
        <c:txPr>
          <a:bodyPr/>
          <a:lstStyle/>
          <a:p>
            <a:pPr>
              <a:defRPr sz="1600"/>
            </a:pPr>
            <a:endParaRPr lang="en-US"/>
          </a:p>
        </c:txPr>
        <c:crossAx val="-150375265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3.6564430193441501E-2"/>
          <c:w val="0.62821987268810797"/>
          <c:h val="0.75608764511344895"/>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c:v>
                </c:pt>
                <c:pt idx="1">
                  <c:v>0.56000000000000005</c:v>
                </c:pt>
                <c:pt idx="2">
                  <c:v>1.23</c:v>
                </c:pt>
              </c:numCache>
            </c:numRef>
          </c:val>
          <c:extLst>
            <c:ext xmlns:c16="http://schemas.microsoft.com/office/drawing/2014/chart" uri="{C3380CC4-5D6E-409C-BE32-E72D297353CC}">
              <c16:uniqueId val="{00000000-634E-A14E-8F01-8089E350C562}"/>
            </c:ext>
          </c:extLst>
        </c:ser>
        <c:dLbls>
          <c:showLegendKey val="0"/>
          <c:showVal val="0"/>
          <c:showCatName val="0"/>
          <c:showSerName val="0"/>
          <c:showPercent val="0"/>
          <c:showBubbleSize val="0"/>
        </c:dLbls>
        <c:gapWidth val="50"/>
        <c:axId val="-1503759360"/>
        <c:axId val="-1786377616"/>
      </c:barChart>
      <c:catAx>
        <c:axId val="-1503759360"/>
        <c:scaling>
          <c:orientation val="minMax"/>
        </c:scaling>
        <c:delete val="1"/>
        <c:axPos val="b"/>
        <c:numFmt formatCode="General" sourceLinked="0"/>
        <c:majorTickMark val="out"/>
        <c:minorTickMark val="none"/>
        <c:tickLblPos val="nextTo"/>
        <c:crossAx val="-1786377616"/>
        <c:crosses val="autoZero"/>
        <c:auto val="1"/>
        <c:lblAlgn val="ctr"/>
        <c:lblOffset val="100"/>
        <c:noMultiLvlLbl val="0"/>
      </c:catAx>
      <c:valAx>
        <c:axId val="-1786377616"/>
        <c:scaling>
          <c:orientation val="minMax"/>
          <c:max val="1.6"/>
          <c:min val="0"/>
        </c:scaling>
        <c:delete val="0"/>
        <c:axPos val="l"/>
        <c:majorGridlines/>
        <c:numFmt formatCode="0%" sourceLinked="0"/>
        <c:majorTickMark val="out"/>
        <c:minorTickMark val="none"/>
        <c:tickLblPos val="nextTo"/>
        <c:txPr>
          <a:bodyPr/>
          <a:lstStyle/>
          <a:p>
            <a:pPr>
              <a:defRPr sz="1800"/>
            </a:pPr>
            <a:endParaRPr lang="en-US"/>
          </a:p>
        </c:txPr>
        <c:crossAx val="-1503759360"/>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extLst>
              <c:ext xmlns:c16="http://schemas.microsoft.com/office/drawing/2014/chart" uri="{C3380CC4-5D6E-409C-BE32-E72D297353CC}">
                <c16:uniqueId val="{00000000-534F-2848-94AC-F5120DA6CA17}"/>
              </c:ext>
            </c:extLst>
          </c:dPt>
          <c:dPt>
            <c:idx val="4"/>
            <c:bubble3D val="0"/>
            <c:extLst>
              <c:ext xmlns:c16="http://schemas.microsoft.com/office/drawing/2014/chart" uri="{C3380CC4-5D6E-409C-BE32-E72D297353CC}">
                <c16:uniqueId val="{00000001-534F-2848-94AC-F5120DA6CA17}"/>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534F-2848-94AC-F5120DA6CA17}"/>
            </c:ext>
          </c:extLst>
        </c:ser>
        <c:dLbls>
          <c:showLegendKey val="0"/>
          <c:showVal val="0"/>
          <c:showCatName val="0"/>
          <c:showSerName val="0"/>
          <c:showPercent val="0"/>
          <c:showBubbleSize val="0"/>
        </c:dLbls>
        <c:axId val="-1370889504"/>
        <c:axId val="-1746795440"/>
      </c:scatterChart>
      <c:valAx>
        <c:axId val="-1370889504"/>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46795440"/>
        <c:crosses val="autoZero"/>
        <c:crossBetween val="midCat"/>
        <c:majorUnit val="10"/>
      </c:valAx>
      <c:valAx>
        <c:axId val="-1746795440"/>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889504"/>
        <c:crosses val="autoZero"/>
        <c:crossBetween val="midCat"/>
        <c:majorUnit val="1"/>
      </c:valAx>
    </c:plotArea>
    <c:plotVisOnly val="1"/>
    <c:dispBlanksAs val="gap"/>
    <c:showDLblsOverMax val="0"/>
  </c:chart>
  <c:spPr>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1.1240000000000001</c:v>
                </c:pt>
                <c:pt idx="1">
                  <c:v>1.115</c:v>
                </c:pt>
                <c:pt idx="2">
                  <c:v>1.107</c:v>
                </c:pt>
              </c:numCache>
            </c:numRef>
          </c:val>
          <c:extLst>
            <c:ext xmlns:c16="http://schemas.microsoft.com/office/drawing/2014/chart" uri="{C3380CC4-5D6E-409C-BE32-E72D297353CC}">
              <c16:uniqueId val="{00000000-DD51-2242-ADF1-403C739B52EC}"/>
            </c:ext>
          </c:extLst>
        </c:ser>
        <c:dLbls>
          <c:showLegendKey val="0"/>
          <c:showVal val="0"/>
          <c:showCatName val="0"/>
          <c:showSerName val="0"/>
          <c:showPercent val="0"/>
          <c:showBubbleSize val="0"/>
        </c:dLbls>
        <c:gapWidth val="150"/>
        <c:axId val="-1871175664"/>
        <c:axId val="-1871171728"/>
      </c:barChart>
      <c:catAx>
        <c:axId val="-1871175664"/>
        <c:scaling>
          <c:orientation val="minMax"/>
        </c:scaling>
        <c:delete val="0"/>
        <c:axPos val="b"/>
        <c:numFmt formatCode="General" sourceLinked="0"/>
        <c:majorTickMark val="out"/>
        <c:minorTickMark val="none"/>
        <c:tickLblPos val="nextTo"/>
        <c:txPr>
          <a:bodyPr/>
          <a:lstStyle/>
          <a:p>
            <a:pPr>
              <a:defRPr sz="1800"/>
            </a:pPr>
            <a:endParaRPr lang="en-US"/>
          </a:p>
        </c:txPr>
        <c:crossAx val="-1871171728"/>
        <c:crosses val="autoZero"/>
        <c:auto val="1"/>
        <c:lblAlgn val="ctr"/>
        <c:lblOffset val="0"/>
        <c:noMultiLvlLbl val="0"/>
      </c:catAx>
      <c:valAx>
        <c:axId val="-187117172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75664"/>
        <c:crosses val="autoZero"/>
        <c:crossBetween val="between"/>
      </c:valAx>
    </c:plotArea>
    <c:plotVisOnly val="1"/>
    <c:dispBlanksAs val="gap"/>
    <c:showDLblsOverMax val="0"/>
  </c:chart>
  <c:spPr>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0.76900000000000002</c:v>
                </c:pt>
                <c:pt idx="1">
                  <c:v>0.755</c:v>
                </c:pt>
                <c:pt idx="2">
                  <c:v>0.73699999999999999</c:v>
                </c:pt>
              </c:numCache>
            </c:numRef>
          </c:val>
          <c:extLst>
            <c:ext xmlns:c16="http://schemas.microsoft.com/office/drawing/2014/chart" uri="{C3380CC4-5D6E-409C-BE32-E72D297353CC}">
              <c16:uniqueId val="{00000000-63F2-4F4E-A326-EB38268489EF}"/>
            </c:ext>
          </c:extLst>
        </c:ser>
        <c:dLbls>
          <c:showLegendKey val="0"/>
          <c:showVal val="0"/>
          <c:showCatName val="0"/>
          <c:showSerName val="0"/>
          <c:showPercent val="0"/>
          <c:showBubbleSize val="0"/>
        </c:dLbls>
        <c:gapWidth val="150"/>
        <c:axId val="-1871136384"/>
        <c:axId val="-1871132368"/>
      </c:barChart>
      <c:catAx>
        <c:axId val="-1871136384"/>
        <c:scaling>
          <c:orientation val="minMax"/>
        </c:scaling>
        <c:delete val="0"/>
        <c:axPos val="b"/>
        <c:numFmt formatCode="General" sourceLinked="0"/>
        <c:majorTickMark val="out"/>
        <c:minorTickMark val="none"/>
        <c:tickLblPos val="nextTo"/>
        <c:txPr>
          <a:bodyPr/>
          <a:lstStyle/>
          <a:p>
            <a:pPr>
              <a:defRPr sz="1800"/>
            </a:pPr>
            <a:endParaRPr lang="en-US"/>
          </a:p>
        </c:txPr>
        <c:crossAx val="-1871132368"/>
        <c:crosses val="autoZero"/>
        <c:auto val="1"/>
        <c:lblAlgn val="ctr"/>
        <c:lblOffset val="0"/>
        <c:noMultiLvlLbl val="0"/>
      </c:catAx>
      <c:valAx>
        <c:axId val="-187113236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36384"/>
        <c:crosses val="autoZero"/>
        <c:crossBetween val="between"/>
      </c:valAx>
    </c:plotArea>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0.10345</cdr:x>
      <cdr:y>0.33242</cdr:y>
    </cdr:from>
    <cdr:to>
      <cdr:x>0.9817</cdr:x>
      <cdr:y>0.33242</cdr:y>
    </cdr:to>
    <cdr:cxnSp macro="">
      <cdr:nvCxnSpPr>
        <cdr:cNvPr id="2" name="Straight Connector 1">
          <a:extLst xmlns:a="http://schemas.openxmlformats.org/drawingml/2006/main">
            <a:ext uri="{FF2B5EF4-FFF2-40B4-BE49-F238E27FC236}">
              <a16:creationId xmlns:a16="http://schemas.microsoft.com/office/drawing/2014/main" id="{5B9D220D-D202-F741-B460-64E2A645BF5B}"/>
            </a:ext>
          </a:extLst>
        </cdr:cNvPr>
        <cdr:cNvCxnSpPr/>
      </cdr:nvCxnSpPr>
      <cdr:spPr>
        <a:xfrm xmlns:a="http://schemas.openxmlformats.org/drawingml/2006/main">
          <a:off x="914400" y="959389"/>
          <a:ext cx="776304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cdr:x>
      <cdr:y>0.96298</cdr:y>
    </cdr:from>
    <cdr:to>
      <cdr:x>0.41221</cdr:x>
      <cdr:y>0.96298</cdr:y>
    </cdr:to>
    <cdr:cxnSp macro="">
      <cdr:nvCxnSpPr>
        <cdr:cNvPr id="3" name="Straight Connector 2">
          <a:extLst xmlns:a="http://schemas.openxmlformats.org/drawingml/2006/main">
            <a:ext uri="{FF2B5EF4-FFF2-40B4-BE49-F238E27FC236}">
              <a16:creationId xmlns:a16="http://schemas.microsoft.com/office/drawing/2014/main" id="{1B964EC0-CEAE-C040-9D7C-CF9B759DC831}"/>
            </a:ext>
          </a:extLst>
        </cdr:cNvPr>
        <cdr:cNvCxnSpPr/>
      </cdr:nvCxnSpPr>
      <cdr:spPr>
        <a:xfrm xmlns:a="http://schemas.openxmlformats.org/drawingml/2006/main">
          <a:off x="2209800" y="2779233"/>
          <a:ext cx="1433806"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0.27669</cdr:x>
      <cdr:y>0.9526</cdr:y>
    </cdr:from>
    <cdr:to>
      <cdr:x>0.38552</cdr:x>
      <cdr:y>0.9889</cdr:y>
    </cdr:to>
    <cdr:sp macro="" textlink="">
      <cdr:nvSpPr>
        <cdr:cNvPr id="4" name="TextBox 2"/>
        <cdr:cNvSpPr txBox="1"/>
      </cdr:nvSpPr>
      <cdr:spPr>
        <a:xfrm xmlns:a="http://schemas.openxmlformats.org/drawingml/2006/main">
          <a:off x="2445718" y="2749273"/>
          <a:ext cx="961970" cy="104765"/>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Netperf</a:t>
          </a:r>
          <a:endParaRPr lang="en-US" sz="1800" b="1" dirty="0"/>
        </a:p>
      </cdr:txBody>
    </cdr:sp>
  </cdr:relSizeAnchor>
  <cdr:relSizeAnchor xmlns:cdr="http://schemas.openxmlformats.org/drawingml/2006/chartDrawing">
    <cdr:from>
      <cdr:x>0.43673</cdr:x>
      <cdr:y>0.96298</cdr:y>
    </cdr:from>
    <cdr:to>
      <cdr:x>0.9624</cdr:x>
      <cdr:y>0.96298</cdr:y>
    </cdr:to>
    <cdr:cxnSp macro="">
      <cdr:nvCxnSpPr>
        <cdr:cNvPr id="5" name="Straight Connector 4">
          <a:extLst xmlns:a="http://schemas.openxmlformats.org/drawingml/2006/main">
            <a:ext uri="{FF2B5EF4-FFF2-40B4-BE49-F238E27FC236}">
              <a16:creationId xmlns:a16="http://schemas.microsoft.com/office/drawing/2014/main" id="{BC302B24-9066-8244-98D4-14605F143FF1}"/>
            </a:ext>
          </a:extLst>
        </cdr:cNvPr>
        <cdr:cNvCxnSpPr/>
      </cdr:nvCxnSpPr>
      <cdr:spPr>
        <a:xfrm xmlns:a="http://schemas.openxmlformats.org/drawingml/2006/main">
          <a:off x="3860310" y="2779233"/>
          <a:ext cx="4646503"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0.57759</cdr:x>
      <cdr:y>0.90872</cdr:y>
    </cdr:from>
    <cdr:to>
      <cdr:x>0.82277</cdr:x>
      <cdr:y>1</cdr:y>
    </cdr:to>
    <cdr:sp macro="" textlink="">
      <cdr:nvSpPr>
        <cdr:cNvPr id="6" name="TextBox 2"/>
        <cdr:cNvSpPr txBox="1"/>
      </cdr:nvSpPr>
      <cdr:spPr>
        <a:xfrm xmlns:a="http://schemas.openxmlformats.org/drawingml/2006/main">
          <a:off x="5105400" y="2622629"/>
          <a:ext cx="2167195" cy="263446"/>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IOZone</a:t>
          </a:r>
          <a:r>
            <a:rPr lang="en-US" sz="1800" b="1" dirty="0"/>
            <a:t>, 64MB File</a:t>
          </a: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10/15/20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10/15/20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925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494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1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92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1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206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0533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548963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918432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5591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467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8333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0856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151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4653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my name is Haocong. I will be presenting CLR-DRAM, a low cost DRAM architecture that enables a dynamic capacity-latency trade-off.</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8536688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706079d96_65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706079d96_65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This work is motivated by the fact that workloads and systems have varying main memory capacity and latency demands.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However, commodity DRAM, as the prevalent technology for the main memory, makes a static capacity-latency trade-off at design-time.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As a result,  existing systems miss opportunities to improve performance by adapting to changes in main memory capacity and latency demands.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[Click] Therefore, our goal is to enable a dynamic DRAM capacity-latency trade-off at a fine granularity (that is, a single DRAM row), as shown pictorially in this figure.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64436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82bbd4c47_7_1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82bbd4c47_7_1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[Click] To this end, we propose CLR-DRAM, which stands for capacity-latency reconfigurable DRAM.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CLR-DRAM is a low cost DRAM architecture that enables a single DRAM row to dynamically switch between either max-capacity or high-performance mode.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The key idea of CLR-DRAM is to enable dynamic configurability of the connections between DRAM cells and sense amplifiers in the [Click] density-optimized open-bitline architecture, which is shown on the left.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To do so, CLR-DRAM, which is shown on the right, adds two types of small isolation transistors, called Type 1 and Type 2 bitline mode select transistors to enhance the connectivity between DRAM cells and sense amplifiers.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1036617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82bbd4c47_22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82bbd4c47_2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For a row to operate in max-capacity mode, CLR-DRAM enables Type 1 and disables Type 2 bitline mode select transistors to mimic exactly the same cell-to-SA connections as in the open-bitline architecture.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[Click] Doing so enables every single DRAM cell and its sense amplifier in a max-capacity row to operate individually,  achieving the same storage capacity as a row in the conventional density-optimized open-bitline architecture.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For a row to operate in high-performance mode, CLR-DRAM enables both types of bitline mode select transistors to enable two kinds of coupled operations simultaneously.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First, two adjacent DRAM cells in a row are coupled to operate as a single logical cell because they are connected to both ports of the same sense amplifier.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 high-performance mode row has reduced access latency and refresh overhead via these coupled cell and sense amplifier operations.</a:t>
            </a:r>
            <a:endParaRPr>
              <a:solidFill>
                <a:schemeClr val="dk1"/>
              </a:solidFill>
            </a:endParaRPr>
          </a:p>
        </p:txBody>
      </p:sp>
    </p:spTree>
    <p:extLst>
      <p:ext uri="{BB962C8B-B14F-4D97-AF65-F5344CB8AC3E}">
        <p14:creationId xmlns:p14="http://schemas.microsoft.com/office/powerpoint/2010/main" val="161485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0904148a5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80904148a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Our SPICE simulations show that CLR-DRAM significantly reduces all four major DRAM access latencies, ranging from 35.2% to 64.2%</a:t>
            </a:r>
            <a:endParaRPr/>
          </a:p>
          <a:p>
            <a:pPr marL="0" lvl="0" indent="0" algn="l" rtl="0">
              <a:spcBef>
                <a:spcPts val="0"/>
              </a:spcBef>
              <a:spcAft>
                <a:spcPts val="0"/>
              </a:spcAft>
              <a:buNone/>
            </a:pPr>
            <a:r>
              <a:rPr lang="en">
                <a:solidFill>
                  <a:schemeClr val="dk1"/>
                </a:solidFill>
              </a:rPr>
              <a:t>[Click] </a:t>
            </a:r>
            <a:r>
              <a:rPr lang="en"/>
              <a:t>Our system level evaluation shows that CLR-DRAM improves system performance by 18.6%, saves DRAM energy by 29.7% and reduces DRAM refresh energy by 66.1%.</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[Click] </a:t>
            </a:r>
            <a:r>
              <a:rPr lang="en"/>
              <a:t>We hope that CLR-DRAM can be exploited to develop more flexible systems that can adapt to the diverse and changing DRAM capacity and latency demands of workloads.</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2665655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understand what causes the long latency, let me take a look at the DRAM organization.</a:t>
            </a:r>
          </a:p>
          <a:p>
            <a:r>
              <a:rPr lang="en-US" baseline="0" dirty="0">
                <a:solidFill>
                  <a:srgbClr val="FFFFFF"/>
                </a:solidFill>
              </a:rPr>
              <a:t>DRAM consists of two components, the cell array and the I/O circuitry. The cell array consists of multiple </a:t>
            </a:r>
            <a:r>
              <a:rPr lang="en-US" baseline="0" dirty="0" err="1">
                <a:solidFill>
                  <a:srgbClr val="FFFFFF"/>
                </a:solidFill>
              </a:rPr>
              <a:t>subarrays</a:t>
            </a:r>
            <a:r>
              <a:rPr lang="en-US" baseline="0" dirty="0">
                <a:solidFill>
                  <a:srgbClr val="FFFFFF"/>
                </a:solidFill>
              </a:rPr>
              <a:t>. </a:t>
            </a:r>
          </a:p>
          <a:p>
            <a:r>
              <a:rPr lang="en-US" baseline="0" dirty="0"/>
              <a:t>To read from a DRAM chip, the data is first accessed from the </a:t>
            </a:r>
            <a:r>
              <a:rPr lang="en-US" baseline="0" dirty="0" err="1"/>
              <a:t>subarray</a:t>
            </a:r>
            <a:r>
              <a:rPr lang="en-US" baseline="0" dirty="0"/>
              <a:t> and then the data is transferred over the channel by the I/O circuitry. </a:t>
            </a:r>
          </a:p>
          <a:p>
            <a:r>
              <a:rPr lang="en-US" baseline="0" dirty="0">
                <a:solidFill>
                  <a:srgbClr val="FFFFFF"/>
                </a:solidFill>
              </a:rPr>
              <a:t>So, the DRAM latency is the sum of the </a:t>
            </a:r>
            <a:r>
              <a:rPr lang="en-US" baseline="0" dirty="0" err="1">
                <a:solidFill>
                  <a:srgbClr val="FFFFFF"/>
                </a:solidFill>
              </a:rPr>
              <a:t>subarray</a:t>
            </a:r>
            <a:r>
              <a:rPr lang="en-US" baseline="0" dirty="0">
                <a:solidFill>
                  <a:srgbClr val="FFFFFF"/>
                </a:solidFill>
              </a:rPr>
              <a:t> latency and the I/O latency. </a:t>
            </a:r>
          </a:p>
          <a:p>
            <a:r>
              <a:rPr lang="en-US" baseline="0" dirty="0"/>
              <a:t>We observed that the </a:t>
            </a:r>
            <a:r>
              <a:rPr lang="en-US" baseline="0" dirty="0" err="1"/>
              <a:t>subarray</a:t>
            </a:r>
            <a:r>
              <a:rPr lang="en-US" baseline="0" dirty="0"/>
              <a:t> latency is much higher than the I/O latency.</a:t>
            </a:r>
          </a:p>
          <a:p>
            <a:r>
              <a:rPr lang="en-US" baseline="0" dirty="0">
                <a:solidFill>
                  <a:srgbClr val="FFFFFF"/>
                </a:solidFill>
              </a:rPr>
              <a:t>As a result, </a:t>
            </a:r>
            <a:r>
              <a:rPr lang="en-US" baseline="0" dirty="0" err="1">
                <a:solidFill>
                  <a:srgbClr val="FFFFFF"/>
                </a:solidFill>
              </a:rPr>
              <a:t>subarray</a:t>
            </a:r>
            <a:r>
              <a:rPr lang="en-US" baseline="0" dirty="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43367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cell’s capacitor is small and can store only a small amount of charge. </a:t>
            </a:r>
          </a:p>
          <a:p>
            <a:r>
              <a:rPr lang="en-US" baseline="0" dirty="0"/>
              <a:t>That is why a </a:t>
            </a:r>
            <a:r>
              <a:rPr lang="en-US" baseline="0" dirty="0" err="1"/>
              <a:t>subarray</a:t>
            </a:r>
            <a:r>
              <a:rPr lang="en-US" baseline="0" dirty="0"/>
              <a:t> also has sense-amplifiers, which are specialized circuits that can detect the small amount of charge. </a:t>
            </a:r>
          </a:p>
          <a:p>
            <a:endParaRPr lang="en-US" baseline="0" dirty="0"/>
          </a:p>
          <a:p>
            <a:r>
              <a:rPr lang="en-US" baseline="0" dirty="0"/>
              <a:t>Unfortunately, a sense-amplifier size is about *100* times the cell size. </a:t>
            </a:r>
          </a:p>
          <a:p>
            <a:r>
              <a:rPr lang="en-US" baseline="0" dirty="0"/>
              <a:t>So, to amortize the area of the sense-amplifiers, </a:t>
            </a:r>
          </a:p>
          <a:p>
            <a:r>
              <a:rPr lang="en-US" baseline="0" dirty="0"/>
              <a:t>hundreds of cells share the same sense-amplifier through a long </a:t>
            </a:r>
            <a:r>
              <a:rPr lang="en-US" baseline="0" dirty="0" err="1"/>
              <a:t>bitline</a:t>
            </a:r>
            <a:r>
              <a:rPr lang="en-US" baseline="0" dirty="0"/>
              <a:t>. </a:t>
            </a:r>
          </a:p>
          <a:p>
            <a:endParaRPr lang="en-US" baseline="0" dirty="0"/>
          </a:p>
          <a:p>
            <a:r>
              <a:rPr lang="en-US" baseline="0" dirty="0"/>
              <a:t>However, a long </a:t>
            </a:r>
            <a:r>
              <a:rPr lang="en-US" baseline="0" dirty="0" err="1"/>
              <a:t>bitline</a:t>
            </a:r>
            <a:r>
              <a:rPr lang="en-US" baseline="0" dirty="0"/>
              <a:t> has a large capacitance that increases latency and power consumption. </a:t>
            </a:r>
          </a:p>
          <a:p>
            <a:r>
              <a:rPr lang="en-US" baseline="0" dirty="0"/>
              <a:t>Therefore, the long </a:t>
            </a:r>
            <a:r>
              <a:rPr lang="en-US" baseline="0" dirty="0" err="1"/>
              <a:t>bitline</a:t>
            </a:r>
            <a:r>
              <a:rPr lang="en-US" baseline="0" dirty="0"/>
              <a:t> is one of the dominant sources of high latency and high power consumption.</a:t>
            </a:r>
          </a:p>
          <a:p>
            <a:endParaRPr lang="en-US" baseline="0" dirty="0"/>
          </a:p>
          <a:p>
            <a:r>
              <a:rPr lang="en-US" baseline="0" dirty="0"/>
              <a:t>To understand why the </a:t>
            </a:r>
            <a:r>
              <a:rPr lang="en-US" baseline="0" dirty="0" err="1"/>
              <a:t>subarray</a:t>
            </a:r>
            <a:r>
              <a:rPr lang="en-US" baseline="0" dirty="0"/>
              <a:t> is so slow, </a:t>
            </a:r>
          </a:p>
          <a:p>
            <a:r>
              <a:rPr lang="en-US" baseline="0" dirty="0"/>
              <a:t>let me take a look at the </a:t>
            </a:r>
            <a:r>
              <a:rPr lang="en-US" baseline="0" dirty="0" err="1"/>
              <a:t>subarray</a:t>
            </a:r>
            <a:r>
              <a:rPr lang="en-US" baseline="0" dirty="0"/>
              <a:t> organization.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1373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naïve way to reduce the DRAM latency is to have short </a:t>
            </a:r>
            <a:r>
              <a:rPr lang="en-US" baseline="0" dirty="0" err="1"/>
              <a:t>bitlines</a:t>
            </a:r>
            <a:r>
              <a:rPr lang="en-US" baseline="0" dirty="0"/>
              <a:t> that have lower latency.</a:t>
            </a:r>
          </a:p>
          <a:p>
            <a:r>
              <a:rPr lang="en-US" baseline="0" dirty="0"/>
              <a:t>Unfortunately, short </a:t>
            </a:r>
            <a:r>
              <a:rPr lang="en-US" baseline="0" dirty="0" err="1"/>
              <a:t>bitlines</a:t>
            </a:r>
            <a:r>
              <a:rPr lang="en-US" baseline="0" dirty="0"/>
              <a:t> significantly increase the DRAM area.</a:t>
            </a:r>
          </a:p>
          <a:p>
            <a:r>
              <a:rPr lang="en-US" baseline="0" dirty="0"/>
              <a:t>Therefore, the </a:t>
            </a:r>
            <a:r>
              <a:rPr lang="en-US" baseline="0" dirty="0" err="1"/>
              <a:t>bitline</a:t>
            </a:r>
            <a:r>
              <a:rPr lang="en-US" baseline="0" dirty="0"/>
              <a:t> length exposes an important trade-off between area and latency.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44405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shows the trade-off between DRAM area and latency as we change the </a:t>
            </a:r>
            <a:r>
              <a:rPr lang="en-US" baseline="0" dirty="0" err="1"/>
              <a:t>bitline</a:t>
            </a:r>
            <a:r>
              <a:rPr lang="en-US" baseline="0" dirty="0"/>
              <a:t> length.</a:t>
            </a:r>
          </a:p>
          <a:p>
            <a:r>
              <a:rPr lang="en-US" baseline="0" dirty="0"/>
              <a:t>Y-axis is the normalized DRAM area compared to a DRAM using 512 cells/</a:t>
            </a:r>
            <a:r>
              <a:rPr lang="en-US" baseline="0" dirty="0" err="1"/>
              <a:t>bitline</a:t>
            </a:r>
            <a:r>
              <a:rPr lang="en-US" baseline="0" dirty="0"/>
              <a:t>. A lower value is cheaper.</a:t>
            </a:r>
          </a:p>
          <a:p>
            <a:r>
              <a:rPr lang="en-US" baseline="0" dirty="0"/>
              <a:t>X-axis shows the latency in terms of </a:t>
            </a:r>
            <a:r>
              <a:rPr lang="en-US" baseline="0" dirty="0" err="1"/>
              <a:t>tRC</a:t>
            </a:r>
            <a:r>
              <a:rPr lang="en-US" baseline="0" dirty="0"/>
              <a:t>, an important DRAM timing constraint. A lower value is faster.</a:t>
            </a:r>
          </a:p>
          <a:p>
            <a:endParaRPr lang="en-US" baseline="0" dirty="0"/>
          </a:p>
          <a:p>
            <a:r>
              <a:rPr lang="en-US" baseline="0" dirty="0"/>
              <a:t>Commodity DRAM chips use long </a:t>
            </a:r>
            <a:r>
              <a:rPr lang="en-US" baseline="0" dirty="0" err="1"/>
              <a:t>bitlines</a:t>
            </a:r>
            <a:r>
              <a:rPr lang="en-US" baseline="0" dirty="0"/>
              <a:t> to minimize area cost. On the other hand, shorter </a:t>
            </a:r>
            <a:r>
              <a:rPr lang="en-US" baseline="0" dirty="0" err="1"/>
              <a:t>bitlines</a:t>
            </a:r>
            <a:r>
              <a:rPr lang="en-US" baseline="0" dirty="0"/>
              <a:t> achieve lower latency at higher cost. </a:t>
            </a:r>
          </a:p>
          <a:p>
            <a:pPr defTabSz="931774">
              <a:defRPr/>
            </a:pPr>
            <a:r>
              <a:rPr lang="en-US" baseline="0" dirty="0"/>
              <a:t>Our goal is to achieve the best of both worlds: low latency and low area cost.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741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sum up, both long and short </a:t>
            </a:r>
            <a:r>
              <a:rPr lang="en-US" baseline="0" dirty="0" err="1"/>
              <a:t>bitline</a:t>
            </a:r>
            <a:r>
              <a:rPr lang="en-US" baseline="0" dirty="0"/>
              <a:t> do not achieve small area and low latency. </a:t>
            </a:r>
          </a:p>
          <a:p>
            <a:r>
              <a:rPr lang="en-US" baseline="0" dirty="0"/>
              <a:t>Long </a:t>
            </a:r>
            <a:r>
              <a:rPr lang="en-US" baseline="0" dirty="0" err="1"/>
              <a:t>bitline</a:t>
            </a:r>
            <a:r>
              <a:rPr lang="en-US" baseline="0" dirty="0"/>
              <a:t> has small area but has high latency while short </a:t>
            </a:r>
            <a:r>
              <a:rPr lang="en-US" baseline="0" dirty="0" err="1"/>
              <a:t>bitline</a:t>
            </a:r>
            <a:r>
              <a:rPr lang="en-US" baseline="0" dirty="0"/>
              <a:t> has low latency but has large area.</a:t>
            </a:r>
          </a:p>
          <a:p>
            <a:endParaRPr lang="en-US" baseline="0" dirty="0"/>
          </a:p>
          <a:p>
            <a:r>
              <a:rPr lang="en-US" baseline="0" dirty="0"/>
              <a:t>To achieve the best of both worlds, we first start from long </a:t>
            </a:r>
            <a:r>
              <a:rPr lang="en-US" baseline="0" dirty="0" err="1"/>
              <a:t>bitline</a:t>
            </a:r>
            <a:r>
              <a:rPr lang="en-US" baseline="0" dirty="0"/>
              <a:t>, which has small area. </a:t>
            </a:r>
          </a:p>
          <a:p>
            <a:r>
              <a:rPr lang="en-US" baseline="0" dirty="0"/>
              <a:t>After that, to achieve the low latency of short </a:t>
            </a:r>
            <a:r>
              <a:rPr lang="en-US" baseline="0" dirty="0" err="1"/>
              <a:t>bitline</a:t>
            </a:r>
            <a:r>
              <a:rPr lang="en-US" baseline="0" dirty="0"/>
              <a:t>, we divide the long </a:t>
            </a:r>
            <a:r>
              <a:rPr lang="en-US" baseline="0" dirty="0" err="1"/>
              <a:t>bitline</a:t>
            </a:r>
            <a:r>
              <a:rPr lang="en-US" baseline="0" dirty="0"/>
              <a:t> into two smaller segments. </a:t>
            </a:r>
          </a:p>
          <a:p>
            <a:r>
              <a:rPr lang="en-US" baseline="0" dirty="0"/>
              <a:t>The </a:t>
            </a:r>
            <a:r>
              <a:rPr lang="en-US" baseline="0" dirty="0" err="1"/>
              <a:t>bitline</a:t>
            </a:r>
            <a:r>
              <a:rPr lang="en-US" baseline="0" dirty="0"/>
              <a:t> length of the segment nearby the sense-amplifier is same as the length of short </a:t>
            </a:r>
            <a:r>
              <a:rPr lang="en-US" baseline="0" dirty="0" err="1"/>
              <a:t>bitline</a:t>
            </a:r>
            <a:r>
              <a:rPr lang="en-US" baseline="0" dirty="0"/>
              <a:t>. </a:t>
            </a:r>
          </a:p>
          <a:p>
            <a:r>
              <a:rPr lang="en-US" baseline="0" dirty="0"/>
              <a:t>Therefore, the latency of the segment is as low as the latency of the short </a:t>
            </a:r>
            <a:r>
              <a:rPr lang="en-US" baseline="0" dirty="0" err="1"/>
              <a:t>bitline</a:t>
            </a:r>
            <a:r>
              <a:rPr lang="en-US" baseline="0" dirty="0"/>
              <a:t>. </a:t>
            </a:r>
          </a:p>
          <a:p>
            <a:r>
              <a:rPr lang="en-US" baseline="0" dirty="0"/>
              <a:t>To isolate this fast segment from the other segment, we add isolation transistors that selectively connect the two segments.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8672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way, our proposed approach achieves small area and low latency.</a:t>
            </a:r>
          </a:p>
          <a:p>
            <a:r>
              <a:rPr lang="en-US" baseline="0" dirty="0"/>
              <a:t>We call this new DRAM architecture as Tiered-Latency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47900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compares the latency.</a:t>
            </a:r>
          </a:p>
          <a:p>
            <a:r>
              <a:rPr lang="en-US" baseline="0" dirty="0"/>
              <a:t>Y-axis is normalized latency. </a:t>
            </a:r>
          </a:p>
          <a:p>
            <a:r>
              <a:rPr lang="en-US" baseline="0" dirty="0"/>
              <a:t>Compared to commodity DRAM, TL-DRAM’s near segment has 56% lower latency, while the far segment has 23% higher latency.</a:t>
            </a:r>
          </a:p>
          <a:p>
            <a:r>
              <a:rPr lang="en-US" baseline="0" dirty="0"/>
              <a:t> </a:t>
            </a:r>
          </a:p>
          <a:p>
            <a:r>
              <a:rPr lang="en-US" baseline="0" dirty="0"/>
              <a:t>The right figure compares the power.</a:t>
            </a:r>
          </a:p>
          <a:p>
            <a:r>
              <a:rPr lang="en-US" baseline="0" dirty="0"/>
              <a:t>Y-axis is normalized power.</a:t>
            </a:r>
          </a:p>
          <a:p>
            <a:r>
              <a:rPr lang="en-US" baseline="0" dirty="0"/>
              <a:t>Compared to commodity DRAM, TL-DRAM’s near segment has 51% lower power consumption and the far segment has 49% higher power consumption. </a:t>
            </a:r>
          </a:p>
          <a:p>
            <a:endParaRPr lang="en-US" baseline="0" dirty="0"/>
          </a:p>
          <a:p>
            <a:r>
              <a:rPr lang="en-US" baseline="0" dirty="0"/>
              <a:t>Lastly, mainly due to the isolation transistor, Tiered-latency DRAM increases the die-size by about 3%.</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55336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Again, the figure shows the trade-off between area and latency in existing DRAM. </a:t>
            </a:r>
          </a:p>
          <a:p>
            <a:endParaRPr lang="en-US" baseline="0" dirty="0"/>
          </a:p>
          <a:p>
            <a:r>
              <a:rPr lang="en-US" baseline="0" dirty="0"/>
              <a:t>Unlike existing DRAM, TL-DRAM achieves low latency using the near segment while increasing the area by only 3%. </a:t>
            </a:r>
          </a:p>
          <a:p>
            <a:endParaRPr lang="en-US" baseline="0" dirty="0"/>
          </a:p>
          <a:p>
            <a:r>
              <a:rPr lang="en-US" baseline="0" dirty="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15363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ways to leverage the TL-DRAM</a:t>
            </a:r>
            <a:r>
              <a:rPr lang="en-US" baseline="0" dirty="0"/>
              <a:t> substrate by hardware or software.</a:t>
            </a:r>
          </a:p>
          <a:p>
            <a:endParaRPr lang="en-US" baseline="0" dirty="0"/>
          </a:p>
          <a:p>
            <a:r>
              <a:rPr lang="en-US" baseline="0" dirty="0"/>
              <a:t>In this slide, I describe many such ways.</a:t>
            </a:r>
          </a:p>
          <a:p>
            <a:r>
              <a:rPr lang="en-US" baseline="0" dirty="0"/>
              <a:t>First, the near segment can be used as a hardware-managed inclusive cache to the far segment.</a:t>
            </a:r>
          </a:p>
          <a:p>
            <a:r>
              <a:rPr lang="en-US" baseline="0" dirty="0"/>
              <a:t>Second, the near segment can be used as a hardware-managed exclusive cache to the far segment.</a:t>
            </a:r>
          </a:p>
          <a:p>
            <a:r>
              <a:rPr lang="en-US" baseline="0" dirty="0"/>
              <a:t>Third, the operating system can intelligently allocate frequently-accessed pages to the near segment.</a:t>
            </a:r>
          </a:p>
          <a:p>
            <a:r>
              <a:rPr lang="en-US" baseline="0" dirty="0"/>
              <a:t>Forth mechanism is to simple replace DRAM with TL-DRAM without any near segment handling</a:t>
            </a:r>
          </a:p>
          <a:p>
            <a:endParaRPr lang="en-US" baseline="0" dirty="0"/>
          </a:p>
          <a:p>
            <a:r>
              <a:rPr lang="en-US" baseline="0" dirty="0"/>
              <a:t>While our paper provides detailed explanations and evaluations of first three mechanism, </a:t>
            </a:r>
          </a:p>
          <a:p>
            <a:r>
              <a:rPr lang="en-US" baseline="0" dirty="0"/>
              <a:t>in this talk, we will focus on the first approach, which is to use the near segment as a hardware managed cache for the far segment.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8117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diagram shows TL-DRAM organization. </a:t>
            </a:r>
          </a:p>
          <a:p>
            <a:endParaRPr lang="en-US" baseline="0" dirty="0"/>
          </a:p>
          <a:p>
            <a:r>
              <a:rPr lang="en-US" baseline="0" dirty="0"/>
              <a:t>Each </a:t>
            </a:r>
            <a:r>
              <a:rPr lang="en-US" baseline="0" dirty="0" err="1"/>
              <a:t>subarray</a:t>
            </a:r>
            <a:r>
              <a:rPr lang="en-US" baseline="0" dirty="0"/>
              <a:t> consists of the sense amplifier, near segment and far segment.</a:t>
            </a:r>
          </a:p>
          <a:p>
            <a:r>
              <a:rPr lang="en-US" baseline="0" dirty="0"/>
              <a:t>In this particular approach, only the far segment capacity is exposed to the operating system and the memory controller caches the frequently accessed rows in each </a:t>
            </a:r>
            <a:r>
              <a:rPr lang="en-US" baseline="0" dirty="0" err="1"/>
              <a:t>subarray</a:t>
            </a:r>
            <a:r>
              <a:rPr lang="en-US" baseline="0" dirty="0"/>
              <a:t> to the corresponding near segment.</a:t>
            </a:r>
          </a:p>
          <a:p>
            <a:endParaRPr lang="en-US" baseline="0" dirty="0"/>
          </a:p>
          <a:p>
            <a:r>
              <a:rPr lang="en-US" baseline="0" dirty="0"/>
              <a:t>This approach has two challenges.</a:t>
            </a:r>
          </a:p>
          <a:p>
            <a:r>
              <a:rPr lang="en-US" baseline="0" dirty="0"/>
              <a:t>First, how to migrate a row between segments efficiently?  </a:t>
            </a:r>
          </a:p>
          <a:p>
            <a:r>
              <a:rPr lang="en-US" baseline="0" dirty="0"/>
              <a:t>Second, how to manage the near segment cache efficiently?</a:t>
            </a:r>
          </a:p>
          <a:p>
            <a:endParaRPr lang="en-US" baseline="0" dirty="0"/>
          </a:p>
          <a:p>
            <a:r>
              <a:rPr lang="en-US" baseline="0" dirty="0"/>
              <a:t>Let me first address first challenge.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339</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5255079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a:t>
            </a:r>
            <a:r>
              <a:rPr lang="en-US" baseline="0" dirty="0"/>
              <a:t> shows the IPC improvement of our three caching mechanisms over commodity DRAM. </a:t>
            </a:r>
          </a:p>
          <a:p>
            <a:r>
              <a:rPr lang="en-US" baseline="0" dirty="0"/>
              <a:t>All of them improve performance and benefit-based caching shows maximum performance improvement by 12.7%.</a:t>
            </a:r>
          </a:p>
          <a:p>
            <a:endParaRPr lang="en-US" baseline="0" dirty="0"/>
          </a:p>
          <a:p>
            <a:r>
              <a:rPr lang="en-US" baseline="0" dirty="0"/>
              <a:t>The right figure shows the normalized power reduction of our three caching mechanisms over commodity DRAM.</a:t>
            </a:r>
          </a:p>
          <a:p>
            <a:r>
              <a:rPr lang="en-US" baseline="0" dirty="0"/>
              <a:t> All of them reduce power consumption and benefit-based caching shows maximum power reduction by 23%.</a:t>
            </a:r>
            <a:endParaRPr lang="en-US" dirty="0"/>
          </a:p>
          <a:p>
            <a:endParaRPr lang="en-US" dirty="0"/>
          </a:p>
          <a:p>
            <a:pPr defTabSz="931717">
              <a:defRPr/>
            </a:pPr>
            <a:r>
              <a:rPr lang="en-US" baseline="0" dirty="0"/>
              <a:t>Therefore, using near segment as a cache improves performance and reduces power consumption at the cost of 3% area overhead.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1795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78.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10/15/20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10/15/20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10/15/20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10/15/20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10/15/20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10/15/20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10/15/20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10/15/20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10/15/20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10/15/20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10/15/20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10/15/20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10/15/20</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10/15/20</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10/15/20</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10/15/20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10/15/20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10/15/20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10/15/20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10/15/20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10/15/20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10/15/20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10/15/20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10/15/20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10/15/20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10/15/20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10/15/20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10/15/20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10/15/20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10/15/20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10/15/20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10/15/20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10/15/20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10/15/20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10/15/20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10/15/20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10/15/20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10/15/20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10/15/20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10/15/20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10/15/20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43562542"/>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9226439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8777697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05823364"/>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52734345"/>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43612095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14113674"/>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4179038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03999621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2057976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45539560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49511410"/>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4033770765"/>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766570332"/>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152565003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144366087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1549131694"/>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4183399816"/>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35181997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418798596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3713990285"/>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3129802159"/>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390363147"/>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845954325"/>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355159669"/>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95010859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04315204"/>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194265763"/>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261077975"/>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91902596"/>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75279254"/>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05813371"/>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428957441"/>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017149342"/>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7194672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247809248"/>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471314197"/>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325289568"/>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414421555"/>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037744900"/>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659946399"/>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009178981"/>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770407615"/>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540976149"/>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89417523"/>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154337183"/>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795252601"/>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005245716"/>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35082535"/>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57703188"/>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10528442"/>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58177979"/>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10/15/20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59182515"/>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10/15/20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80655088"/>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10/15/20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61578780"/>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22644140"/>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33724387"/>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79086202"/>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2260044"/>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224661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752462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4139997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2743477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10/15/20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820900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10/15/20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64226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10/15/20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4100794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2371614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907195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735234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49533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1"/>
            <a:ext cx="8839200" cy="3048001"/>
          </a:xfrm>
        </p:spPr>
        <p:txBody>
          <a:bodyPr/>
          <a:lstStyle>
            <a:lvl1pPr algn="ctr">
              <a:defRPr sz="3600" spc="-90"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52400" y="3886200"/>
            <a:ext cx="8839200" cy="2209800"/>
          </a:xfrm>
        </p:spPr>
        <p:txBody>
          <a:bodyPr anchor="ctr" anchorCtr="0"/>
          <a:lstStyle>
            <a:lvl1pPr marL="0" indent="0" algn="ctr">
              <a:buNone/>
              <a:defRPr>
                <a:solidFill>
                  <a:srgbClr val="69696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a:solidFill>
                  <a:srgbClr val="D4D4D4"/>
                </a:solidFill>
              </a:defRPr>
            </a:lvl1pPr>
          </a:lstStyle>
          <a:p>
            <a:r>
              <a:rPr lang="en-US" altLang="en-US" dirty="0"/>
              <a:t>Page </a:t>
            </a:r>
            <a:fld id="{C0114C80-A684-4FC2-9290-3D6457BFA549}" type="slidenum">
              <a:rPr lang="en-US" altLang="en-US" smtClean="0"/>
              <a:pPr/>
              <a:t>‹#›</a:t>
            </a:fld>
            <a:r>
              <a:rPr lang="en-US" altLang="en-US" dirty="0"/>
              <a:t> of 25</a:t>
            </a:r>
          </a:p>
        </p:txBody>
      </p:sp>
      <p:sp>
        <p:nvSpPr>
          <p:cNvPr id="12" name="Rectangle 11"/>
          <p:cNvSpPr>
            <a:spLocks noChangeAspect="1"/>
          </p:cNvSpPr>
          <p:nvPr userDrawn="1"/>
        </p:nvSpPr>
        <p:spPr>
          <a:xfrm>
            <a:off x="5848919" y="222528"/>
            <a:ext cx="1326783" cy="219456"/>
          </a:xfrm>
          <a:prstGeom prst="rect">
            <a:avLst/>
          </a:prstGeom>
          <a:blipFill dpi="0"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152" y="237744"/>
            <a:ext cx="2724912" cy="242414"/>
          </a:xfrm>
          <a:prstGeom prst="rect">
            <a:avLst/>
          </a:prstGeom>
        </p:spPr>
      </p:pic>
      <p:pic>
        <p:nvPicPr>
          <p:cNvPr id="6" name="Pictur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46224" y="172236"/>
            <a:ext cx="1354535" cy="320040"/>
          </a:xfrm>
          <a:prstGeom prst="rect">
            <a:avLst/>
          </a:prstGeom>
        </p:spPr>
      </p:pic>
    </p:spTree>
    <p:extLst>
      <p:ext uri="{BB962C8B-B14F-4D97-AF65-F5344CB8AC3E}">
        <p14:creationId xmlns:p14="http://schemas.microsoft.com/office/powerpoint/2010/main" val="2667886669"/>
      </p:ext>
    </p:extLst>
  </p:cSld>
  <p:clrMapOvr>
    <a:masterClrMapping/>
  </p:clrMapOvr>
  <p:transition>
    <p:fade/>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171700" y="6096000"/>
            <a:ext cx="6972300" cy="228600"/>
          </a:xfrm>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56E643E9-8232-44D4-8A76-E691A7C80D3B}" type="slidenum">
              <a:rPr lang="en-US" altLang="en-US"/>
              <a:pPr/>
              <a:t>‹#›</a:t>
            </a:fld>
            <a:r>
              <a:rPr lang="en-US" altLang="en-US" dirty="0"/>
              <a:t> of 25</a:t>
            </a:r>
          </a:p>
        </p:txBody>
      </p:sp>
    </p:spTree>
    <p:extLst>
      <p:ext uri="{BB962C8B-B14F-4D97-AF65-F5344CB8AC3E}">
        <p14:creationId xmlns:p14="http://schemas.microsoft.com/office/powerpoint/2010/main" val="1512576907"/>
      </p:ext>
    </p:extLst>
  </p:cSld>
  <p:clrMapOvr>
    <a:masterClrMapping/>
  </p:clrMapOvr>
  <p:transition>
    <p:fade/>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609600"/>
            <a:ext cx="9144000" cy="620236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98500" y="685800"/>
            <a:ext cx="7772400" cy="5334000"/>
          </a:xfrm>
        </p:spPr>
        <p:txBody>
          <a:bodyPr anchorCtr="1"/>
          <a:lstStyle>
            <a:lvl1pPr algn="ctr">
              <a:defRPr sz="3600" b="0" cap="none" spc="-150"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98500" y="4572000"/>
            <a:ext cx="7772400" cy="82550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11" name="Slide Number Placeholder 5"/>
          <p:cNvSpPr>
            <a:spLocks noGrp="1"/>
          </p:cNvSpPr>
          <p:nvPr>
            <p:ph type="sldNum" sz="quarter" idx="11"/>
          </p:nvPr>
        </p:nvSpPr>
        <p:spPr/>
        <p:txBody>
          <a:bodyPr/>
          <a:lstStyle>
            <a:lvl1pPr>
              <a:defRPr/>
            </a:lvl1pPr>
          </a:lstStyle>
          <a:p>
            <a:r>
              <a:rPr lang="en-US" altLang="en-US" dirty="0"/>
              <a:t>Page </a:t>
            </a:r>
            <a:fld id="{1252D094-1F6F-4D58-85D9-7DD94883DE43}" type="slidenum">
              <a:rPr lang="en-US" altLang="en-US"/>
              <a:pPr/>
              <a:t>‹#›</a:t>
            </a:fld>
            <a:r>
              <a:rPr lang="en-US" altLang="en-US" dirty="0"/>
              <a:t> of 25</a:t>
            </a:r>
          </a:p>
        </p:txBody>
      </p:sp>
    </p:spTree>
    <p:extLst>
      <p:ext uri="{BB962C8B-B14F-4D97-AF65-F5344CB8AC3E}">
        <p14:creationId xmlns:p14="http://schemas.microsoft.com/office/powerpoint/2010/main" val="2749338676"/>
      </p:ext>
    </p:extLst>
  </p:cSld>
  <p:clrMapOvr>
    <a:masterClrMapping/>
  </p:clrMapOvr>
  <p:transition>
    <p:fade/>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D2B8100E-AEB3-45CD-B31C-E5D9AB46F8E2}" type="slidenum">
              <a:rPr lang="en-US" altLang="en-US"/>
              <a:pPr/>
              <a:t>‹#›</a:t>
            </a:fld>
            <a:r>
              <a:rPr lang="en-US" altLang="en-US" dirty="0"/>
              <a:t> of 25</a:t>
            </a:r>
          </a:p>
        </p:txBody>
      </p:sp>
    </p:spTree>
    <p:extLst>
      <p:ext uri="{BB962C8B-B14F-4D97-AF65-F5344CB8AC3E}">
        <p14:creationId xmlns:p14="http://schemas.microsoft.com/office/powerpoint/2010/main" val="685814860"/>
      </p:ext>
    </p:extLst>
  </p:cSld>
  <p:clrMapOvr>
    <a:masterClrMapping/>
  </p:clrMapOvr>
  <p:transition>
    <p:fade/>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 y="838200"/>
            <a:ext cx="4344988"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2400" y="1524000"/>
            <a:ext cx="4344988"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38200"/>
            <a:ext cx="4346575"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524000"/>
            <a:ext cx="4346575"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8" name="Slide Number Placeholder 5"/>
          <p:cNvSpPr>
            <a:spLocks noGrp="1"/>
          </p:cNvSpPr>
          <p:nvPr>
            <p:ph type="sldNum" sz="quarter" idx="11"/>
          </p:nvPr>
        </p:nvSpPr>
        <p:spPr/>
        <p:txBody>
          <a:bodyPr/>
          <a:lstStyle>
            <a:lvl1pPr>
              <a:defRPr/>
            </a:lvl1pPr>
          </a:lstStyle>
          <a:p>
            <a:r>
              <a:rPr lang="en-US" altLang="en-US" dirty="0"/>
              <a:t>Page </a:t>
            </a:r>
            <a:fld id="{B98A4ED6-624C-4BEA-BCDE-327289EF7D9F}" type="slidenum">
              <a:rPr lang="en-US" altLang="en-US"/>
              <a:pPr/>
              <a:t>‹#›</a:t>
            </a:fld>
            <a:r>
              <a:rPr lang="en-US" altLang="en-US" dirty="0"/>
              <a:t> of 25</a:t>
            </a:r>
          </a:p>
        </p:txBody>
      </p:sp>
    </p:spTree>
    <p:extLst>
      <p:ext uri="{BB962C8B-B14F-4D97-AF65-F5344CB8AC3E}">
        <p14:creationId xmlns:p14="http://schemas.microsoft.com/office/powerpoint/2010/main" val="4026908563"/>
      </p:ext>
    </p:extLst>
  </p:cSld>
  <p:clrMapOvr>
    <a:masterClrMapping/>
  </p:clrMapOvr>
  <p:transition>
    <p:fade/>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4" name="Slide Number Placeholder 5"/>
          <p:cNvSpPr>
            <a:spLocks noGrp="1"/>
          </p:cNvSpPr>
          <p:nvPr>
            <p:ph type="sldNum" sz="quarter" idx="11"/>
          </p:nvPr>
        </p:nvSpPr>
        <p:spPr/>
        <p:txBody>
          <a:bodyPr/>
          <a:lstStyle>
            <a:lvl1pPr>
              <a:defRPr/>
            </a:lvl1pPr>
          </a:lstStyle>
          <a:p>
            <a:r>
              <a:rPr lang="en-US" altLang="en-US" dirty="0"/>
              <a:t>Page </a:t>
            </a:r>
            <a:fld id="{AB72A377-ED4A-4672-A396-DD11146850F5}" type="slidenum">
              <a:rPr lang="en-US" altLang="en-US"/>
              <a:pPr/>
              <a:t>‹#›</a:t>
            </a:fld>
            <a:r>
              <a:rPr lang="en-US" altLang="en-US" dirty="0"/>
              <a:t> of 25</a:t>
            </a:r>
          </a:p>
        </p:txBody>
      </p:sp>
    </p:spTree>
    <p:extLst>
      <p:ext uri="{BB962C8B-B14F-4D97-AF65-F5344CB8AC3E}">
        <p14:creationId xmlns:p14="http://schemas.microsoft.com/office/powerpoint/2010/main" val="3550097599"/>
      </p:ext>
    </p:extLst>
  </p:cSld>
  <p:clrMapOvr>
    <a:masterClrMapping/>
  </p:clrMapOvr>
  <p:transition>
    <p:fade/>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3" name="Slide Number Placeholder 5"/>
          <p:cNvSpPr>
            <a:spLocks noGrp="1"/>
          </p:cNvSpPr>
          <p:nvPr>
            <p:ph type="sldNum" sz="quarter" idx="11"/>
          </p:nvPr>
        </p:nvSpPr>
        <p:spPr/>
        <p:txBody>
          <a:bodyPr/>
          <a:lstStyle>
            <a:lvl1pPr>
              <a:defRPr/>
            </a:lvl1pPr>
          </a:lstStyle>
          <a:p>
            <a:r>
              <a:rPr lang="en-US" altLang="en-US" dirty="0"/>
              <a:t>Page </a:t>
            </a:r>
            <a:fld id="{A4A31649-8929-48A0-9489-E8D4C8D91F05}" type="slidenum">
              <a:rPr lang="en-US" altLang="en-US"/>
              <a:pPr/>
              <a:t>‹#›</a:t>
            </a:fld>
            <a:r>
              <a:rPr lang="en-US" altLang="en-US" dirty="0"/>
              <a:t> of 25</a:t>
            </a:r>
          </a:p>
        </p:txBody>
      </p:sp>
    </p:spTree>
    <p:extLst>
      <p:ext uri="{BB962C8B-B14F-4D97-AF65-F5344CB8AC3E}">
        <p14:creationId xmlns:p14="http://schemas.microsoft.com/office/powerpoint/2010/main" val="333606693"/>
      </p:ext>
    </p:extLst>
  </p:cSld>
  <p:clrMapOvr>
    <a:masterClrMapping/>
  </p:clrMapOvr>
  <p:transition>
    <p:fade/>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1" y="838200"/>
            <a:ext cx="3313113" cy="1143000"/>
          </a:xfrm>
        </p:spPr>
        <p:txBody>
          <a:bodyPr anchor="b"/>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838201"/>
            <a:ext cx="5416550" cy="510540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01" y="1981200"/>
            <a:ext cx="3313113" cy="39624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3E8FA7CC-2CE5-41D8-B4C4-AD442D4B12B0}" type="slidenum">
              <a:rPr lang="en-US" altLang="en-US"/>
              <a:pPr/>
              <a:t>‹#›</a:t>
            </a:fld>
            <a:r>
              <a:rPr lang="en-US" altLang="en-US" dirty="0"/>
              <a:t> of 25</a:t>
            </a:r>
          </a:p>
        </p:txBody>
      </p:sp>
    </p:spTree>
    <p:extLst>
      <p:ext uri="{BB962C8B-B14F-4D97-AF65-F5344CB8AC3E}">
        <p14:creationId xmlns:p14="http://schemas.microsoft.com/office/powerpoint/2010/main" val="4107116414"/>
      </p:ext>
    </p:extLst>
  </p:cSld>
  <p:clrMapOvr>
    <a:masterClrMapping/>
  </p:clrMapOvr>
  <p:transition>
    <p:fade/>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720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762001"/>
            <a:ext cx="5486400" cy="381000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1387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FC7E1FD5-A6B1-43EF-B5D9-E1445DE766F6}" type="slidenum">
              <a:rPr lang="en-US" altLang="en-US"/>
              <a:pPr/>
              <a:t>‹#›</a:t>
            </a:fld>
            <a:r>
              <a:rPr lang="en-US" altLang="en-US" dirty="0"/>
              <a:t> of 25</a:t>
            </a:r>
          </a:p>
        </p:txBody>
      </p:sp>
    </p:spTree>
    <p:extLst>
      <p:ext uri="{BB962C8B-B14F-4D97-AF65-F5344CB8AC3E}">
        <p14:creationId xmlns:p14="http://schemas.microsoft.com/office/powerpoint/2010/main" val="4105931988"/>
      </p:ext>
    </p:extLst>
  </p:cSld>
  <p:clrMapOvr>
    <a:masterClrMapping/>
  </p:clrMapOvr>
  <p:transition>
    <p:fade/>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D0BF8F6E-232C-4479-8873-848D6BC8E6C3}" type="slidenum">
              <a:rPr lang="en-US" altLang="en-US"/>
              <a:pPr/>
              <a:t>‹#›</a:t>
            </a:fld>
            <a:r>
              <a:rPr lang="en-US" altLang="en-US" dirty="0"/>
              <a:t> of 25</a:t>
            </a:r>
          </a:p>
        </p:txBody>
      </p:sp>
    </p:spTree>
    <p:extLst>
      <p:ext uri="{BB962C8B-B14F-4D97-AF65-F5344CB8AC3E}">
        <p14:creationId xmlns:p14="http://schemas.microsoft.com/office/powerpoint/2010/main" val="2101119473"/>
      </p:ext>
    </p:extLst>
  </p:cSld>
  <p:clrMapOvr>
    <a:masterClrMapping/>
  </p:clrMapOvr>
  <p:transition>
    <p:fade/>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2"/>
            <a:ext cx="2057400" cy="51054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838201"/>
            <a:ext cx="6629400" cy="51054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8C84A859-EC2B-4CC2-841B-A4A94D4856AA}" type="slidenum">
              <a:rPr lang="en-US" altLang="en-US"/>
              <a:pPr/>
              <a:t>‹#›</a:t>
            </a:fld>
            <a:r>
              <a:rPr lang="en-US" altLang="en-US" dirty="0"/>
              <a:t> of 25</a:t>
            </a:r>
          </a:p>
        </p:txBody>
      </p:sp>
    </p:spTree>
    <p:extLst>
      <p:ext uri="{BB962C8B-B14F-4D97-AF65-F5344CB8AC3E}">
        <p14:creationId xmlns:p14="http://schemas.microsoft.com/office/powerpoint/2010/main" val="1325367723"/>
      </p:ext>
    </p:extLst>
  </p:cSld>
  <p:clrMapOvr>
    <a:masterClrMapping/>
  </p:clrMapOvr>
  <p:transition>
    <p:fade/>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70844760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93620200"/>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65469553"/>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9973299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85103909"/>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12753040"/>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40819326"/>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45847332"/>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064113180"/>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09467496"/>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46236976"/>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79157760"/>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93880914"/>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10/15/20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73214887"/>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91766"/>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999395"/>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460288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10/15/20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2082109"/>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10/15/20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449263"/>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10/15/20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9858966"/>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690535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10/15/20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606102"/>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4373635"/>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10/15/20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7933754"/>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55297531"/>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785540071"/>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58325"/>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858772"/>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979818"/>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102023"/>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1536819957"/>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484388292"/>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389137839"/>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023452650"/>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910498732"/>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43489046"/>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1945983588"/>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371047030"/>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614236399"/>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170045950"/>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3950349099"/>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566403755"/>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2718658398"/>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1569884882"/>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5084628"/>
      </p:ext>
    </p:extLst>
  </p:cSld>
  <p:clrMapOvr>
    <a:masterClrMapping/>
  </p:clrMapOvr>
  <p:hf hdr="0" ftr="0" dt="0"/>
</p:sldLayout>
</file>

<file path=ppt/slideLayouts/slideLayout9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4932"/>
      </p:ext>
    </p:extLst>
  </p:cSld>
  <p:clrMapOvr>
    <a:masterClrMapping/>
  </p:clrMapOvr>
  <p:hf hdr="0" ftr="0" dt="0"/>
</p:sldLayout>
</file>

<file path=ppt/slideLayouts/slideLayout9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90039547"/>
      </p:ext>
    </p:extLst>
  </p:cSld>
  <p:clrMapOvr>
    <a:masterClrMapping/>
  </p:clrMapOvr>
  <p:hf hdr="0" ftr="0" dt="0"/>
</p:sldLayout>
</file>

<file path=ppt/slideLayouts/slideLayout9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10959721"/>
      </p:ext>
    </p:extLst>
  </p:cSld>
  <p:clrMapOvr>
    <a:masterClrMapping/>
  </p:clrMapOvr>
  <p:hf hdr="0" ftr="0" dt="0"/>
</p:sldLayout>
</file>

<file path=ppt/slideLayouts/slideLayout9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06608048"/>
      </p:ext>
    </p:extLst>
  </p:cSld>
  <p:clrMapOvr>
    <a:masterClrMapping/>
  </p:clrMapOvr>
  <p:hf hdr="0" ftr="0" dt="0"/>
</p:sldLayout>
</file>

<file path=ppt/slideLayouts/slideLayout9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434688952"/>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6891014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88848455"/>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871980027"/>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2422634"/>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1075131"/>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19265"/>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9733640"/>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1138317"/>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4426929"/>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606662"/>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367057"/>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72935547"/>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7101813"/>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3414611"/>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9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9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9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9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9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9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9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9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9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9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9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9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9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9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theme" Target="../theme/theme56.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theme" Target="../theme/theme59.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1.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image" Target="../media/image1.png"/><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2.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theme" Target="../theme/theme63.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slideLayout" Target="../slideLayouts/slideLayout684.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image" Target="../media/image1.png"/><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theme" Target="../theme/theme64.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3.xml"/><Relationship Id="rId13" Type="http://schemas.openxmlformats.org/officeDocument/2006/relationships/image" Target="../media/image1.png"/><Relationship Id="rId3" Type="http://schemas.openxmlformats.org/officeDocument/2006/relationships/slideLayout" Target="../slideLayouts/slideLayout698.xml"/><Relationship Id="rId7" Type="http://schemas.openxmlformats.org/officeDocument/2006/relationships/slideLayout" Target="../slideLayouts/slideLayout702.xml"/><Relationship Id="rId12" Type="http://schemas.openxmlformats.org/officeDocument/2006/relationships/theme" Target="../theme/theme65.xml"/><Relationship Id="rId2" Type="http://schemas.openxmlformats.org/officeDocument/2006/relationships/slideLayout" Target="../slideLayouts/slideLayout697.xml"/><Relationship Id="rId1" Type="http://schemas.openxmlformats.org/officeDocument/2006/relationships/slideLayout" Target="../slideLayouts/slideLayout696.xml"/><Relationship Id="rId6" Type="http://schemas.openxmlformats.org/officeDocument/2006/relationships/slideLayout" Target="../slideLayouts/slideLayout701.xml"/><Relationship Id="rId11" Type="http://schemas.openxmlformats.org/officeDocument/2006/relationships/slideLayout" Target="../slideLayouts/slideLayout706.xml"/><Relationship Id="rId5" Type="http://schemas.openxmlformats.org/officeDocument/2006/relationships/slideLayout" Target="../slideLayouts/slideLayout700.xml"/><Relationship Id="rId10" Type="http://schemas.openxmlformats.org/officeDocument/2006/relationships/slideLayout" Target="../slideLayouts/slideLayout705.xml"/><Relationship Id="rId4" Type="http://schemas.openxmlformats.org/officeDocument/2006/relationships/slideLayout" Target="../slideLayouts/slideLayout699.xml"/><Relationship Id="rId9" Type="http://schemas.openxmlformats.org/officeDocument/2006/relationships/slideLayout" Target="../slideLayouts/slideLayout70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6.xml"/><Relationship Id="rId13" Type="http://schemas.openxmlformats.org/officeDocument/2006/relationships/theme" Target="../theme/theme67.xml"/><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slideLayout" Target="../slideLayouts/slideLayout730.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8.xml"/><Relationship Id="rId13" Type="http://schemas.openxmlformats.org/officeDocument/2006/relationships/image" Target="../media/image1.png"/><Relationship Id="rId3" Type="http://schemas.openxmlformats.org/officeDocument/2006/relationships/slideLayout" Target="../slideLayouts/slideLayout733.xml"/><Relationship Id="rId7" Type="http://schemas.openxmlformats.org/officeDocument/2006/relationships/slideLayout" Target="../slideLayouts/slideLayout737.xml"/><Relationship Id="rId12" Type="http://schemas.openxmlformats.org/officeDocument/2006/relationships/theme" Target="../theme/theme68.xml"/><Relationship Id="rId2" Type="http://schemas.openxmlformats.org/officeDocument/2006/relationships/slideLayout" Target="../slideLayouts/slideLayout732.xml"/><Relationship Id="rId1" Type="http://schemas.openxmlformats.org/officeDocument/2006/relationships/slideLayout" Target="../slideLayouts/slideLayout731.xml"/><Relationship Id="rId6" Type="http://schemas.openxmlformats.org/officeDocument/2006/relationships/slideLayout" Target="../slideLayouts/slideLayout736.xml"/><Relationship Id="rId11" Type="http://schemas.openxmlformats.org/officeDocument/2006/relationships/slideLayout" Target="../slideLayouts/slideLayout741.xml"/><Relationship Id="rId5" Type="http://schemas.openxmlformats.org/officeDocument/2006/relationships/slideLayout" Target="../slideLayouts/slideLayout735.xml"/><Relationship Id="rId10" Type="http://schemas.openxmlformats.org/officeDocument/2006/relationships/slideLayout" Target="../slideLayouts/slideLayout740.xml"/><Relationship Id="rId4" Type="http://schemas.openxmlformats.org/officeDocument/2006/relationships/slideLayout" Target="../slideLayouts/slideLayout734.xml"/><Relationship Id="rId9" Type="http://schemas.openxmlformats.org/officeDocument/2006/relationships/slideLayout" Target="../slideLayouts/slideLayout73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9.xml"/><Relationship Id="rId13" Type="http://schemas.openxmlformats.org/officeDocument/2006/relationships/image" Target="../media/image1.png"/><Relationship Id="rId3" Type="http://schemas.openxmlformats.org/officeDocument/2006/relationships/slideLayout" Target="../slideLayouts/slideLayout744.xml"/><Relationship Id="rId7" Type="http://schemas.openxmlformats.org/officeDocument/2006/relationships/slideLayout" Target="../slideLayouts/slideLayout748.xml"/><Relationship Id="rId12" Type="http://schemas.openxmlformats.org/officeDocument/2006/relationships/theme" Target="../theme/theme69.xml"/><Relationship Id="rId2" Type="http://schemas.openxmlformats.org/officeDocument/2006/relationships/slideLayout" Target="../slideLayouts/slideLayout743.xml"/><Relationship Id="rId1" Type="http://schemas.openxmlformats.org/officeDocument/2006/relationships/slideLayout" Target="../slideLayouts/slideLayout742.xml"/><Relationship Id="rId6" Type="http://schemas.openxmlformats.org/officeDocument/2006/relationships/slideLayout" Target="../slideLayouts/slideLayout747.xml"/><Relationship Id="rId11" Type="http://schemas.openxmlformats.org/officeDocument/2006/relationships/slideLayout" Target="../slideLayouts/slideLayout752.xml"/><Relationship Id="rId5" Type="http://schemas.openxmlformats.org/officeDocument/2006/relationships/slideLayout" Target="../slideLayouts/slideLayout746.xml"/><Relationship Id="rId10" Type="http://schemas.openxmlformats.org/officeDocument/2006/relationships/slideLayout" Target="../slideLayouts/slideLayout751.xml"/><Relationship Id="rId4" Type="http://schemas.openxmlformats.org/officeDocument/2006/relationships/slideLayout" Target="../slideLayouts/slideLayout745.xml"/><Relationship Id="rId9" Type="http://schemas.openxmlformats.org/officeDocument/2006/relationships/slideLayout" Target="../slideLayouts/slideLayout750.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60.xml"/><Relationship Id="rId3" Type="http://schemas.openxmlformats.org/officeDocument/2006/relationships/slideLayout" Target="../slideLayouts/slideLayout755.xml"/><Relationship Id="rId7" Type="http://schemas.openxmlformats.org/officeDocument/2006/relationships/slideLayout" Target="../slideLayouts/slideLayout759.xml"/><Relationship Id="rId12" Type="http://schemas.openxmlformats.org/officeDocument/2006/relationships/theme" Target="../theme/theme70.xml"/><Relationship Id="rId2" Type="http://schemas.openxmlformats.org/officeDocument/2006/relationships/slideLayout" Target="../slideLayouts/slideLayout754.xml"/><Relationship Id="rId1" Type="http://schemas.openxmlformats.org/officeDocument/2006/relationships/slideLayout" Target="../slideLayouts/slideLayout753.xml"/><Relationship Id="rId6" Type="http://schemas.openxmlformats.org/officeDocument/2006/relationships/slideLayout" Target="../slideLayouts/slideLayout758.xml"/><Relationship Id="rId11" Type="http://schemas.openxmlformats.org/officeDocument/2006/relationships/slideLayout" Target="../slideLayouts/slideLayout763.xml"/><Relationship Id="rId5" Type="http://schemas.openxmlformats.org/officeDocument/2006/relationships/slideLayout" Target="../slideLayouts/slideLayout757.xml"/><Relationship Id="rId10" Type="http://schemas.openxmlformats.org/officeDocument/2006/relationships/slideLayout" Target="../slideLayouts/slideLayout762.xml"/><Relationship Id="rId4" Type="http://schemas.openxmlformats.org/officeDocument/2006/relationships/slideLayout" Target="../slideLayouts/slideLayout756.xml"/><Relationship Id="rId9" Type="http://schemas.openxmlformats.org/officeDocument/2006/relationships/slideLayout" Target="../slideLayouts/slideLayout761.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theme" Target="../theme/theme71.xml"/><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slideLayout" Target="../slideLayouts/slideLayout775.xml"/><Relationship Id="rId2" Type="http://schemas.openxmlformats.org/officeDocument/2006/relationships/slideLayout" Target="../slideLayouts/slideLayout765.xml"/><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 Id="rId14" Type="http://schemas.openxmlformats.org/officeDocument/2006/relationships/image" Target="../media/image1.png"/></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3.xml"/><Relationship Id="rId13" Type="http://schemas.openxmlformats.org/officeDocument/2006/relationships/image" Target="../media/image1.png"/><Relationship Id="rId3" Type="http://schemas.openxmlformats.org/officeDocument/2006/relationships/slideLayout" Target="../slideLayouts/slideLayout778.xml"/><Relationship Id="rId7" Type="http://schemas.openxmlformats.org/officeDocument/2006/relationships/slideLayout" Target="../slideLayouts/slideLayout782.xml"/><Relationship Id="rId12" Type="http://schemas.openxmlformats.org/officeDocument/2006/relationships/theme" Target="../theme/theme72.xml"/><Relationship Id="rId2" Type="http://schemas.openxmlformats.org/officeDocument/2006/relationships/slideLayout" Target="../slideLayouts/slideLayout777.xml"/><Relationship Id="rId1" Type="http://schemas.openxmlformats.org/officeDocument/2006/relationships/slideLayout" Target="../slideLayouts/slideLayout776.xml"/><Relationship Id="rId6" Type="http://schemas.openxmlformats.org/officeDocument/2006/relationships/slideLayout" Target="../slideLayouts/slideLayout781.xml"/><Relationship Id="rId11" Type="http://schemas.openxmlformats.org/officeDocument/2006/relationships/slideLayout" Target="../slideLayouts/slideLayout786.xml"/><Relationship Id="rId5" Type="http://schemas.openxmlformats.org/officeDocument/2006/relationships/slideLayout" Target="../slideLayouts/slideLayout780.xml"/><Relationship Id="rId10" Type="http://schemas.openxmlformats.org/officeDocument/2006/relationships/slideLayout" Target="../slideLayouts/slideLayout785.xml"/><Relationship Id="rId4" Type="http://schemas.openxmlformats.org/officeDocument/2006/relationships/slideLayout" Target="../slideLayouts/slideLayout779.xml"/><Relationship Id="rId9" Type="http://schemas.openxmlformats.org/officeDocument/2006/relationships/slideLayout" Target="../slideLayouts/slideLayout784.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4.xml"/><Relationship Id="rId13" Type="http://schemas.openxmlformats.org/officeDocument/2006/relationships/image" Target="../media/image1.png"/><Relationship Id="rId3" Type="http://schemas.openxmlformats.org/officeDocument/2006/relationships/slideLayout" Target="../slideLayouts/slideLayout789.xml"/><Relationship Id="rId7" Type="http://schemas.openxmlformats.org/officeDocument/2006/relationships/slideLayout" Target="../slideLayouts/slideLayout793.xml"/><Relationship Id="rId12" Type="http://schemas.openxmlformats.org/officeDocument/2006/relationships/theme" Target="../theme/theme73.xml"/><Relationship Id="rId2" Type="http://schemas.openxmlformats.org/officeDocument/2006/relationships/slideLayout" Target="../slideLayouts/slideLayout788.xml"/><Relationship Id="rId1" Type="http://schemas.openxmlformats.org/officeDocument/2006/relationships/slideLayout" Target="../slideLayouts/slideLayout787.xml"/><Relationship Id="rId6" Type="http://schemas.openxmlformats.org/officeDocument/2006/relationships/slideLayout" Target="../slideLayouts/slideLayout792.xml"/><Relationship Id="rId11" Type="http://schemas.openxmlformats.org/officeDocument/2006/relationships/slideLayout" Target="../slideLayouts/slideLayout797.xml"/><Relationship Id="rId5" Type="http://schemas.openxmlformats.org/officeDocument/2006/relationships/slideLayout" Target="../slideLayouts/slideLayout791.xml"/><Relationship Id="rId10" Type="http://schemas.openxmlformats.org/officeDocument/2006/relationships/slideLayout" Target="../slideLayouts/slideLayout796.xml"/><Relationship Id="rId4" Type="http://schemas.openxmlformats.org/officeDocument/2006/relationships/slideLayout" Target="../slideLayouts/slideLayout790.xml"/><Relationship Id="rId9" Type="http://schemas.openxmlformats.org/officeDocument/2006/relationships/slideLayout" Target="../slideLayouts/slideLayout795.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5.xml"/><Relationship Id="rId13" Type="http://schemas.openxmlformats.org/officeDocument/2006/relationships/theme" Target="../theme/theme74.xml"/><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slideLayout" Target="../slideLayouts/slideLayout809.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7.xml"/><Relationship Id="rId13" Type="http://schemas.openxmlformats.org/officeDocument/2006/relationships/theme" Target="../theme/theme75.xml"/><Relationship Id="rId3" Type="http://schemas.openxmlformats.org/officeDocument/2006/relationships/slideLayout" Target="../slideLayouts/slideLayout812.xml"/><Relationship Id="rId7" Type="http://schemas.openxmlformats.org/officeDocument/2006/relationships/slideLayout" Target="../slideLayouts/slideLayout816.xml"/><Relationship Id="rId12" Type="http://schemas.openxmlformats.org/officeDocument/2006/relationships/slideLayout" Target="../slideLayouts/slideLayout821.xml"/><Relationship Id="rId2" Type="http://schemas.openxmlformats.org/officeDocument/2006/relationships/slideLayout" Target="../slideLayouts/slideLayout811.xml"/><Relationship Id="rId1" Type="http://schemas.openxmlformats.org/officeDocument/2006/relationships/slideLayout" Target="../slideLayouts/slideLayout810.xml"/><Relationship Id="rId6" Type="http://schemas.openxmlformats.org/officeDocument/2006/relationships/slideLayout" Target="../slideLayouts/slideLayout815.xml"/><Relationship Id="rId11" Type="http://schemas.openxmlformats.org/officeDocument/2006/relationships/slideLayout" Target="../slideLayouts/slideLayout820.xml"/><Relationship Id="rId5" Type="http://schemas.openxmlformats.org/officeDocument/2006/relationships/slideLayout" Target="../slideLayouts/slideLayout814.xml"/><Relationship Id="rId10" Type="http://schemas.openxmlformats.org/officeDocument/2006/relationships/slideLayout" Target="../slideLayouts/slideLayout819.xml"/><Relationship Id="rId4" Type="http://schemas.openxmlformats.org/officeDocument/2006/relationships/slideLayout" Target="../slideLayouts/slideLayout813.xml"/><Relationship Id="rId9" Type="http://schemas.openxmlformats.org/officeDocument/2006/relationships/slideLayout" Target="../slideLayouts/slideLayout818.xml"/><Relationship Id="rId14" Type="http://schemas.openxmlformats.org/officeDocument/2006/relationships/image" Target="../media/image1.png"/></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9.xml"/><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6.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40.xml"/><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7.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image" Target="../media/image9.png"/><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theme" Target="../theme/theme78.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62.xml"/><Relationship Id="rId13" Type="http://schemas.openxmlformats.org/officeDocument/2006/relationships/slideLayout" Target="../slideLayouts/slideLayout867.xml"/><Relationship Id="rId3" Type="http://schemas.openxmlformats.org/officeDocument/2006/relationships/slideLayout" Target="../slideLayouts/slideLayout857.xml"/><Relationship Id="rId7" Type="http://schemas.openxmlformats.org/officeDocument/2006/relationships/slideLayout" Target="../slideLayouts/slideLayout861.xml"/><Relationship Id="rId12" Type="http://schemas.openxmlformats.org/officeDocument/2006/relationships/slideLayout" Target="../slideLayouts/slideLayout866.xml"/><Relationship Id="rId2" Type="http://schemas.openxmlformats.org/officeDocument/2006/relationships/slideLayout" Target="../slideLayouts/slideLayout856.xml"/><Relationship Id="rId1" Type="http://schemas.openxmlformats.org/officeDocument/2006/relationships/slideLayout" Target="../slideLayouts/slideLayout855.xml"/><Relationship Id="rId6" Type="http://schemas.openxmlformats.org/officeDocument/2006/relationships/slideLayout" Target="../slideLayouts/slideLayout860.xml"/><Relationship Id="rId11" Type="http://schemas.openxmlformats.org/officeDocument/2006/relationships/slideLayout" Target="../slideLayouts/slideLayout865.xml"/><Relationship Id="rId5" Type="http://schemas.openxmlformats.org/officeDocument/2006/relationships/slideLayout" Target="../slideLayouts/slideLayout859.xml"/><Relationship Id="rId15" Type="http://schemas.openxmlformats.org/officeDocument/2006/relationships/image" Target="../media/image13.png"/><Relationship Id="rId10" Type="http://schemas.openxmlformats.org/officeDocument/2006/relationships/slideLayout" Target="../slideLayouts/slideLayout864.xml"/><Relationship Id="rId4" Type="http://schemas.openxmlformats.org/officeDocument/2006/relationships/slideLayout" Target="../slideLayouts/slideLayout858.xml"/><Relationship Id="rId9" Type="http://schemas.openxmlformats.org/officeDocument/2006/relationships/slideLayout" Target="../slideLayouts/slideLayout863.xml"/><Relationship Id="rId14" Type="http://schemas.openxmlformats.org/officeDocument/2006/relationships/theme" Target="../theme/theme7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12" Type="http://schemas.openxmlformats.org/officeDocument/2006/relationships/theme" Target="../theme/theme80.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slideLayout" Target="../slideLayouts/slideLayout878.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81.xml"/><Relationship Id="rId7" Type="http://schemas.openxmlformats.org/officeDocument/2006/relationships/theme" Target="../theme/theme81.xml"/><Relationship Id="rId2" Type="http://schemas.openxmlformats.org/officeDocument/2006/relationships/slideLayout" Target="../slideLayouts/slideLayout880.xml"/><Relationship Id="rId1" Type="http://schemas.openxmlformats.org/officeDocument/2006/relationships/slideLayout" Target="../slideLayouts/slideLayout879.xml"/><Relationship Id="rId6" Type="http://schemas.openxmlformats.org/officeDocument/2006/relationships/slideLayout" Target="../slideLayouts/slideLayout884.xml"/><Relationship Id="rId5" Type="http://schemas.openxmlformats.org/officeDocument/2006/relationships/slideLayout" Target="../slideLayouts/slideLayout883.xml"/><Relationship Id="rId4" Type="http://schemas.openxmlformats.org/officeDocument/2006/relationships/slideLayout" Target="../slideLayouts/slideLayout882.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92.xml"/><Relationship Id="rId13" Type="http://schemas.openxmlformats.org/officeDocument/2006/relationships/theme" Target="../theme/theme82.xml"/><Relationship Id="rId3" Type="http://schemas.openxmlformats.org/officeDocument/2006/relationships/slideLayout" Target="../slideLayouts/slideLayout887.xml"/><Relationship Id="rId7" Type="http://schemas.openxmlformats.org/officeDocument/2006/relationships/slideLayout" Target="../slideLayouts/slideLayout891.xml"/><Relationship Id="rId12" Type="http://schemas.openxmlformats.org/officeDocument/2006/relationships/slideLayout" Target="../slideLayouts/slideLayout896.xml"/><Relationship Id="rId2" Type="http://schemas.openxmlformats.org/officeDocument/2006/relationships/slideLayout" Target="../slideLayouts/slideLayout886.xml"/><Relationship Id="rId1" Type="http://schemas.openxmlformats.org/officeDocument/2006/relationships/slideLayout" Target="../slideLayouts/slideLayout885.xml"/><Relationship Id="rId6" Type="http://schemas.openxmlformats.org/officeDocument/2006/relationships/slideLayout" Target="../slideLayouts/slideLayout890.xml"/><Relationship Id="rId11" Type="http://schemas.openxmlformats.org/officeDocument/2006/relationships/slideLayout" Target="../slideLayouts/slideLayout895.xml"/><Relationship Id="rId5" Type="http://schemas.openxmlformats.org/officeDocument/2006/relationships/slideLayout" Target="../slideLayouts/slideLayout889.xml"/><Relationship Id="rId10" Type="http://schemas.openxmlformats.org/officeDocument/2006/relationships/slideLayout" Target="../slideLayouts/slideLayout894.xml"/><Relationship Id="rId4" Type="http://schemas.openxmlformats.org/officeDocument/2006/relationships/slideLayout" Target="../slideLayouts/slideLayout888.xml"/><Relationship Id="rId9" Type="http://schemas.openxmlformats.org/officeDocument/2006/relationships/slideLayout" Target="../slideLayouts/slideLayout893.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904.xml"/><Relationship Id="rId3" Type="http://schemas.openxmlformats.org/officeDocument/2006/relationships/slideLayout" Target="../slideLayouts/slideLayout899.xml"/><Relationship Id="rId7" Type="http://schemas.openxmlformats.org/officeDocument/2006/relationships/slideLayout" Target="../slideLayouts/slideLayout903.xml"/><Relationship Id="rId12" Type="http://schemas.openxmlformats.org/officeDocument/2006/relationships/theme" Target="../theme/theme83.xml"/><Relationship Id="rId2" Type="http://schemas.openxmlformats.org/officeDocument/2006/relationships/slideLayout" Target="../slideLayouts/slideLayout898.xml"/><Relationship Id="rId1" Type="http://schemas.openxmlformats.org/officeDocument/2006/relationships/slideLayout" Target="../slideLayouts/slideLayout897.xml"/><Relationship Id="rId6" Type="http://schemas.openxmlformats.org/officeDocument/2006/relationships/slideLayout" Target="../slideLayouts/slideLayout902.xml"/><Relationship Id="rId11" Type="http://schemas.openxmlformats.org/officeDocument/2006/relationships/slideLayout" Target="../slideLayouts/slideLayout907.xml"/><Relationship Id="rId5" Type="http://schemas.openxmlformats.org/officeDocument/2006/relationships/slideLayout" Target="../slideLayouts/slideLayout901.xml"/><Relationship Id="rId10" Type="http://schemas.openxmlformats.org/officeDocument/2006/relationships/slideLayout" Target="../slideLayouts/slideLayout906.xml"/><Relationship Id="rId4" Type="http://schemas.openxmlformats.org/officeDocument/2006/relationships/slideLayout" Target="../slideLayouts/slideLayout900.xml"/><Relationship Id="rId9" Type="http://schemas.openxmlformats.org/officeDocument/2006/relationships/slideLayout" Target="../slideLayouts/slideLayout905.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915.xml"/><Relationship Id="rId3" Type="http://schemas.openxmlformats.org/officeDocument/2006/relationships/slideLayout" Target="../slideLayouts/slideLayout910.xml"/><Relationship Id="rId7" Type="http://schemas.openxmlformats.org/officeDocument/2006/relationships/slideLayout" Target="../slideLayouts/slideLayout914.xml"/><Relationship Id="rId12" Type="http://schemas.openxmlformats.org/officeDocument/2006/relationships/theme" Target="../theme/theme84.xml"/><Relationship Id="rId2" Type="http://schemas.openxmlformats.org/officeDocument/2006/relationships/slideLayout" Target="../slideLayouts/slideLayout909.xml"/><Relationship Id="rId1" Type="http://schemas.openxmlformats.org/officeDocument/2006/relationships/slideLayout" Target="../slideLayouts/slideLayout908.xml"/><Relationship Id="rId6" Type="http://schemas.openxmlformats.org/officeDocument/2006/relationships/slideLayout" Target="../slideLayouts/slideLayout913.xml"/><Relationship Id="rId11" Type="http://schemas.openxmlformats.org/officeDocument/2006/relationships/slideLayout" Target="../slideLayouts/slideLayout918.xml"/><Relationship Id="rId5" Type="http://schemas.openxmlformats.org/officeDocument/2006/relationships/slideLayout" Target="../slideLayouts/slideLayout912.xml"/><Relationship Id="rId10" Type="http://schemas.openxmlformats.org/officeDocument/2006/relationships/slideLayout" Target="../slideLayouts/slideLayout917.xml"/><Relationship Id="rId4" Type="http://schemas.openxmlformats.org/officeDocument/2006/relationships/slideLayout" Target="../slideLayouts/slideLayout911.xml"/><Relationship Id="rId9" Type="http://schemas.openxmlformats.org/officeDocument/2006/relationships/slideLayout" Target="../slideLayouts/slideLayout916.xml"/></Relationships>
</file>

<file path=ppt/slideMasters/_rels/slideMaster85.xml.rels><?xml version="1.0" encoding="UTF-8" standalone="yes"?>
<Relationships xmlns="http://schemas.openxmlformats.org/package/2006/relationships"><Relationship Id="rId3" Type="http://schemas.openxmlformats.org/officeDocument/2006/relationships/slideLayout" Target="../slideLayouts/slideLayout921.xml"/><Relationship Id="rId2" Type="http://schemas.openxmlformats.org/officeDocument/2006/relationships/slideLayout" Target="../slideLayouts/slideLayout920.xml"/><Relationship Id="rId1" Type="http://schemas.openxmlformats.org/officeDocument/2006/relationships/slideLayout" Target="../slideLayouts/slideLayout919.xml"/><Relationship Id="rId5" Type="http://schemas.openxmlformats.org/officeDocument/2006/relationships/theme" Target="../theme/theme85.xml"/><Relationship Id="rId4" Type="http://schemas.openxmlformats.org/officeDocument/2006/relationships/slideLayout" Target="../slideLayouts/slideLayout922.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30.xml"/><Relationship Id="rId13" Type="http://schemas.openxmlformats.org/officeDocument/2006/relationships/theme" Target="../theme/theme86.xml"/><Relationship Id="rId3" Type="http://schemas.openxmlformats.org/officeDocument/2006/relationships/slideLayout" Target="../slideLayouts/slideLayout925.xml"/><Relationship Id="rId7" Type="http://schemas.openxmlformats.org/officeDocument/2006/relationships/slideLayout" Target="../slideLayouts/slideLayout929.xml"/><Relationship Id="rId12" Type="http://schemas.openxmlformats.org/officeDocument/2006/relationships/slideLayout" Target="../slideLayouts/slideLayout934.xml"/><Relationship Id="rId2" Type="http://schemas.openxmlformats.org/officeDocument/2006/relationships/slideLayout" Target="../slideLayouts/slideLayout924.xml"/><Relationship Id="rId1" Type="http://schemas.openxmlformats.org/officeDocument/2006/relationships/slideLayout" Target="../slideLayouts/slideLayout923.xml"/><Relationship Id="rId6" Type="http://schemas.openxmlformats.org/officeDocument/2006/relationships/slideLayout" Target="../slideLayouts/slideLayout928.xml"/><Relationship Id="rId11" Type="http://schemas.openxmlformats.org/officeDocument/2006/relationships/slideLayout" Target="../slideLayouts/slideLayout933.xml"/><Relationship Id="rId5" Type="http://schemas.openxmlformats.org/officeDocument/2006/relationships/slideLayout" Target="../slideLayouts/slideLayout927.xml"/><Relationship Id="rId10" Type="http://schemas.openxmlformats.org/officeDocument/2006/relationships/slideLayout" Target="../slideLayouts/slideLayout932.xml"/><Relationship Id="rId4" Type="http://schemas.openxmlformats.org/officeDocument/2006/relationships/slideLayout" Target="../slideLayouts/slideLayout926.xml"/><Relationship Id="rId9" Type="http://schemas.openxmlformats.org/officeDocument/2006/relationships/slideLayout" Target="../slideLayouts/slideLayout931.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42.xml"/><Relationship Id="rId13" Type="http://schemas.openxmlformats.org/officeDocument/2006/relationships/theme" Target="../theme/theme87.xml"/><Relationship Id="rId3" Type="http://schemas.openxmlformats.org/officeDocument/2006/relationships/slideLayout" Target="../slideLayouts/slideLayout937.xml"/><Relationship Id="rId7" Type="http://schemas.openxmlformats.org/officeDocument/2006/relationships/slideLayout" Target="../slideLayouts/slideLayout941.xml"/><Relationship Id="rId12" Type="http://schemas.openxmlformats.org/officeDocument/2006/relationships/slideLayout" Target="../slideLayouts/slideLayout946.xml"/><Relationship Id="rId2" Type="http://schemas.openxmlformats.org/officeDocument/2006/relationships/slideLayout" Target="../slideLayouts/slideLayout936.xml"/><Relationship Id="rId1" Type="http://schemas.openxmlformats.org/officeDocument/2006/relationships/slideLayout" Target="../slideLayouts/slideLayout935.xml"/><Relationship Id="rId6" Type="http://schemas.openxmlformats.org/officeDocument/2006/relationships/slideLayout" Target="../slideLayouts/slideLayout940.xml"/><Relationship Id="rId11" Type="http://schemas.openxmlformats.org/officeDocument/2006/relationships/slideLayout" Target="../slideLayouts/slideLayout945.xml"/><Relationship Id="rId5" Type="http://schemas.openxmlformats.org/officeDocument/2006/relationships/slideLayout" Target="../slideLayouts/slideLayout939.xml"/><Relationship Id="rId10" Type="http://schemas.openxmlformats.org/officeDocument/2006/relationships/slideLayout" Target="../slideLayouts/slideLayout944.xml"/><Relationship Id="rId4" Type="http://schemas.openxmlformats.org/officeDocument/2006/relationships/slideLayout" Target="../slideLayouts/slideLayout938.xml"/><Relationship Id="rId9" Type="http://schemas.openxmlformats.org/officeDocument/2006/relationships/slideLayout" Target="../slideLayouts/slideLayout9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2020. 10. 15.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10/15/20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4" r:id="rId1"/>
    <p:sldLayoutId id="2147488725" r:id="rId2"/>
    <p:sldLayoutId id="2147488726" r:id="rId3"/>
    <p:sldLayoutId id="2147488727" r:id="rId4"/>
    <p:sldLayoutId id="2147488728" r:id="rId5"/>
    <p:sldLayoutId id="2147488729" r:id="rId6"/>
    <p:sldLayoutId id="2147488730" r:id="rId7"/>
    <p:sldLayoutId id="2147488731" r:id="rId8"/>
    <p:sldLayoutId id="2147488732" r:id="rId9"/>
    <p:sldLayoutId id="214748873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70985425"/>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123027250"/>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1542497"/>
      </p:ext>
    </p:extLst>
  </p:cSld>
  <p:clrMap bg1="lt1" tx1="dk1" bg2="lt2" tx2="dk2" accent1="accent1" accent2="accent2" accent3="accent3" accent4="accent4" accent5="accent5" accent6="accent6" hlink="hlink" folHlink="folHlink"/>
  <p:sldLayoutIdLst>
    <p:sldLayoutId id="2147489067" r:id="rId1"/>
    <p:sldLayoutId id="2147489068" r:id="rId2"/>
    <p:sldLayoutId id="2147489069" r:id="rId3"/>
    <p:sldLayoutId id="2147489070" r:id="rId4"/>
    <p:sldLayoutId id="2147489071" r:id="rId5"/>
    <p:sldLayoutId id="2147489072" r:id="rId6"/>
    <p:sldLayoutId id="2147489073" r:id="rId7"/>
    <p:sldLayoutId id="2147489074" r:id="rId8"/>
    <p:sldLayoutId id="2147489075" r:id="rId9"/>
    <p:sldLayoutId id="2147489076" r:id="rId10"/>
    <p:sldLayoutId id="2147489077" r:id="rId11"/>
    <p:sldLayoutId id="214748907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69759226"/>
      </p:ext>
    </p:extLst>
  </p:cSld>
  <p:clrMap bg1="lt1" tx1="dk1" bg2="lt2" tx2="dk2" accent1="accent1" accent2="accent2" accent3="accent3" accent4="accent4" accent5="accent5" accent6="accent6" hlink="hlink" folHlink="folHlink"/>
  <p:sldLayoutIdLst>
    <p:sldLayoutId id="2147489303" r:id="rId1"/>
    <p:sldLayoutId id="2147489304" r:id="rId2"/>
    <p:sldLayoutId id="2147489305" r:id="rId3"/>
    <p:sldLayoutId id="2147489306" r:id="rId4"/>
    <p:sldLayoutId id="2147489307" r:id="rId5"/>
    <p:sldLayoutId id="2147489308" r:id="rId6"/>
    <p:sldLayoutId id="2147489309" r:id="rId7"/>
    <p:sldLayoutId id="2147489310" r:id="rId8"/>
    <p:sldLayoutId id="2147489311" r:id="rId9"/>
    <p:sldLayoutId id="2147489312" r:id="rId10"/>
    <p:sldLayoutId id="2147489313" r:id="rId11"/>
    <p:sldLayoutId id="214748931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rPr>
              <a:pPr/>
              <a:t>10/15/20</a:t>
            </a:fld>
            <a:endParaRPr lang="en-US">
              <a:solidFill>
                <a:prstClr val="black">
                  <a:tint val="75000"/>
                </a:prstClr>
              </a:solidFill>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rPr>
              <a:pPr algn="ctr"/>
              <a:t>‹#›</a:t>
            </a:fld>
            <a:endParaRPr lang="en-US" sz="2000">
              <a:solidFill>
                <a:prstClr val="black"/>
              </a:solidFill>
            </a:endParaRPr>
          </a:p>
        </p:txBody>
      </p:sp>
    </p:spTree>
    <p:extLst>
      <p:ext uri="{BB962C8B-B14F-4D97-AF65-F5344CB8AC3E}">
        <p14:creationId xmlns:p14="http://schemas.microsoft.com/office/powerpoint/2010/main" val="2080786941"/>
      </p:ext>
    </p:extLst>
  </p:cSld>
  <p:clrMap bg1="lt1" tx1="dk1" bg2="lt2" tx2="dk2" accent1="accent1" accent2="accent2" accent3="accent3" accent4="accent4" accent5="accent5" accent6="accent6" hlink="hlink" folHlink="folHlink"/>
  <p:sldLayoutIdLst>
    <p:sldLayoutId id="2147489316" r:id="rId1"/>
    <p:sldLayoutId id="2147489317" r:id="rId2"/>
    <p:sldLayoutId id="2147489318" r:id="rId3"/>
    <p:sldLayoutId id="2147489319" r:id="rId4"/>
    <p:sldLayoutId id="2147489320" r:id="rId5"/>
    <p:sldLayoutId id="2147489321" r:id="rId6"/>
    <p:sldLayoutId id="2147489322" r:id="rId7"/>
    <p:sldLayoutId id="2147489323" r:id="rId8"/>
    <p:sldLayoutId id="2147489324" r:id="rId9"/>
    <p:sldLayoutId id="2147489325" r:id="rId10"/>
    <p:sldLayoutId id="2147489326" r:id="rId11"/>
  </p:sldLayoutIdLs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57F65629-F741-454D-8A3F-49FD9C45B2E3}" type="datetime1">
              <a:rPr lang="en-US" smtClean="0">
                <a:solidFill>
                  <a:prstClr val="black">
                    <a:tint val="75000"/>
                  </a:prstClr>
                </a:solidFill>
                <a:latin typeface="Calibri"/>
                <a:ea typeface=""/>
              </a:rPr>
              <a:pPr eaLnBrk="1" fontAlgn="auto" hangingPunct="1">
                <a:spcBef>
                  <a:spcPts val="0"/>
                </a:spcBef>
                <a:spcAft>
                  <a:spcPts val="0"/>
                </a:spcAft>
              </a:pPr>
              <a:t>10/15/20</a:t>
            </a:fld>
            <a:endParaRPr lang="en-US">
              <a:solidFill>
                <a:prstClr val="black">
                  <a:tint val="75000"/>
                </a:prstClr>
              </a:solidFill>
              <a:latin typeface="Calibri"/>
              <a:ea typeface=""/>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a typeface=""/>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fld id="{8B363EBC-A636-4E4F-B313-DA526F248DF6}" type="slidenum">
              <a:rPr lang="en-US" sz="2000" smtClean="0">
                <a:solidFill>
                  <a:prstClr val="black"/>
                </a:solidFill>
              </a:rPr>
              <a:pPr algn="ctr" fontAlgn="auto">
                <a:spcBef>
                  <a:spcPts val="0"/>
                </a:spcBef>
                <a:spcAft>
                  <a:spcPts val="0"/>
                </a:spcAft>
              </a:pPr>
              <a:t>‹#›</a:t>
            </a:fld>
            <a:endParaRPr lang="en-US" sz="2000">
              <a:solidFill>
                <a:prstClr val="black"/>
              </a:solidFill>
            </a:endParaRPr>
          </a:p>
        </p:txBody>
      </p:sp>
    </p:spTree>
    <p:extLst>
      <p:ext uri="{BB962C8B-B14F-4D97-AF65-F5344CB8AC3E}">
        <p14:creationId xmlns:p14="http://schemas.microsoft.com/office/powerpoint/2010/main" val="3931062243"/>
      </p:ext>
    </p:extLst>
  </p:cSld>
  <p:clrMap bg1="lt1" tx1="dk1" bg2="lt2" tx2="dk2" accent1="accent1" accent2="accent2" accent3="accent3" accent4="accent4" accent5="accent5" accent6="accent6" hlink="hlink" folHlink="folHlink"/>
  <p:sldLayoutIdLst>
    <p:sldLayoutId id="2147489328" r:id="rId1"/>
    <p:sldLayoutId id="2147489329" r:id="rId2"/>
    <p:sldLayoutId id="2147489330" r:id="rId3"/>
    <p:sldLayoutId id="2147489331" r:id="rId4"/>
    <p:sldLayoutId id="2147489332" r:id="rId5"/>
    <p:sldLayoutId id="2147489333" r:id="rId6"/>
    <p:sldLayoutId id="2147489334" r:id="rId7"/>
    <p:sldLayoutId id="2147489335" r:id="rId8"/>
    <p:sldLayoutId id="2147489336" r:id="rId9"/>
    <p:sldLayoutId id="2147489337" r:id="rId10"/>
    <p:sldLayoutId id="2147489338"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1318"/>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0" y="6583363"/>
            <a:ext cx="6172200" cy="228600"/>
          </a:xfrm>
          <a:prstGeom prst="rect">
            <a:avLst/>
          </a:prstGeom>
        </p:spPr>
        <p:txBody>
          <a:bodyPr vert="horz" lIns="45720" tIns="0" rIns="45720" bIns="0" rtlCol="0" anchor="ctr"/>
          <a:lstStyle>
            <a:lvl1pPr algn="l" fontAlgn="auto">
              <a:spcBef>
                <a:spcPts val="0"/>
              </a:spcBef>
              <a:spcAft>
                <a:spcPts val="0"/>
              </a:spcAft>
              <a:defRPr sz="1200" b="0" cap="none" spc="0" baseline="0">
                <a:solidFill>
                  <a:schemeClr val="tx1">
                    <a:lumMod val="65000"/>
                    <a:lumOff val="35000"/>
                  </a:schemeClr>
                </a:solidFill>
                <a:latin typeface="Whitney-Semibold SC" panose="02000603040000020004" pitchFamily="2" charset="0"/>
                <a:cs typeface="Arial" panose="020B0604020202020204" pitchFamily="34" charset="0"/>
              </a:defRPr>
            </a:lvl1pPr>
          </a:lstStyle>
          <a:p>
            <a:pPr>
              <a:defRPr/>
            </a:pPr>
            <a:r>
              <a:rPr lang="en-US"/>
              <a:t>Vulnerabilities in MLC NAND Flash Memory Programming</a:t>
            </a:r>
            <a:endParaRPr lang="en-US" dirty="0"/>
          </a:p>
        </p:txBody>
      </p:sp>
      <p:sp>
        <p:nvSpPr>
          <p:cNvPr id="6" name="Slide Number Placeholder 5"/>
          <p:cNvSpPr>
            <a:spLocks noGrp="1"/>
          </p:cNvSpPr>
          <p:nvPr>
            <p:ph type="sldNum" sz="quarter" idx="4"/>
          </p:nvPr>
        </p:nvSpPr>
        <p:spPr>
          <a:xfrm>
            <a:off x="7772400" y="6583363"/>
            <a:ext cx="1371600" cy="228600"/>
          </a:xfrm>
          <a:prstGeom prst="rect">
            <a:avLst/>
          </a:prstGeom>
        </p:spPr>
        <p:txBody>
          <a:bodyPr vert="horz" wrap="square" lIns="45720" tIns="0" rIns="45720" bIns="0" numCol="1" anchor="ctr" anchorCtr="0" compatLnSpc="1">
            <a:prstTxWarp prst="textNoShape">
              <a:avLst/>
            </a:prstTxWarp>
          </a:bodyPr>
          <a:lstStyle>
            <a:lvl1pPr algn="r">
              <a:defRPr sz="1200" b="0">
                <a:solidFill>
                  <a:schemeClr val="tx1">
                    <a:lumMod val="65000"/>
                    <a:lumOff val="35000"/>
                  </a:schemeClr>
                </a:solidFill>
                <a:latin typeface="Whitney-Medium" panose="02000603040000020004" pitchFamily="2" charset="0"/>
                <a:ea typeface="Whitney-Medium" panose="02000603040000020004" pitchFamily="2" charset="0"/>
                <a:cs typeface="Arial" panose="020B0604020202020204" pitchFamily="34" charset="0"/>
              </a:defRPr>
            </a:lvl1pPr>
          </a:lstStyle>
          <a:p>
            <a:r>
              <a:rPr lang="en-US" altLang="en-US" dirty="0"/>
              <a:t>Page </a:t>
            </a:r>
            <a:fld id="{BBF05047-ADC6-47BF-A318-424F854A849A}" type="slidenum">
              <a:rPr lang="en-US" altLang="en-US" smtClean="0"/>
              <a:pPr/>
              <a:t>‹#›</a:t>
            </a:fld>
            <a:r>
              <a:rPr lang="en-US" altLang="en-US" dirty="0"/>
              <a:t> of 25</a:t>
            </a:r>
          </a:p>
        </p:txBody>
      </p:sp>
      <p:pic>
        <p:nvPicPr>
          <p:cNvPr id="3" name="Picture 2"/>
          <p:cNvPicPr>
            <a:picLocks/>
          </p:cNvPicPr>
          <p:nvPr userDrawn="1"/>
        </p:nvPicPr>
        <p:blipFill>
          <a:blip r:embed="rId13" cstate="screen">
            <a:extLst>
              <a:ext uri="{28A0092B-C50C-407E-A947-70E740481C1C}">
                <a14:useLocalDpi xmlns:a14="http://schemas.microsoft.com/office/drawing/2010/main"/>
              </a:ext>
            </a:extLst>
          </a:blip>
          <a:stretch>
            <a:fillRect/>
          </a:stretch>
        </p:blipFill>
        <p:spPr>
          <a:xfrm>
            <a:off x="8023861" y="228600"/>
            <a:ext cx="1066271" cy="215085"/>
          </a:xfrm>
          <a:prstGeom prst="rect">
            <a:avLst/>
          </a:prstGeom>
        </p:spPr>
      </p:pic>
      <p:sp>
        <p:nvSpPr>
          <p:cNvPr id="12" name="Rectangle 11"/>
          <p:cNvSpPr/>
          <p:nvPr userDrawn="1"/>
        </p:nvSpPr>
        <p:spPr>
          <a:xfrm>
            <a:off x="0" y="6811963"/>
            <a:ext cx="9144000" cy="46037"/>
          </a:xfrm>
          <a:prstGeom prst="rect">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25388500"/>
      </p:ext>
    </p:extLst>
  </p:cSld>
  <p:clrMap bg1="lt1" tx1="dk1" bg2="lt2" tx2="dk2" accent1="accent1" accent2="accent2" accent3="accent3" accent4="accent4" accent5="accent5" accent6="accent6" hlink="hlink" folHlink="folHlink"/>
  <p:sldLayoutIdLst>
    <p:sldLayoutId id="2147489340" r:id="rId1"/>
    <p:sldLayoutId id="2147489341" r:id="rId2"/>
    <p:sldLayoutId id="2147489342" r:id="rId3"/>
    <p:sldLayoutId id="2147489343" r:id="rId4"/>
    <p:sldLayoutId id="2147489344" r:id="rId5"/>
    <p:sldLayoutId id="2147489345" r:id="rId6"/>
    <p:sldLayoutId id="2147489346" r:id="rId7"/>
    <p:sldLayoutId id="2147489347" r:id="rId8"/>
    <p:sldLayoutId id="2147489348" r:id="rId9"/>
    <p:sldLayoutId id="2147489349" r:id="rId10"/>
    <p:sldLayoutId id="2147489350" r:id="rId11"/>
  </p:sldLayoutIdLst>
  <p:transition>
    <p:fade/>
  </p:transition>
  <p:hf hdr="0" ftr="0" dt="0"/>
  <p:txStyles>
    <p:titleStyle>
      <a:lvl1pPr algn="l" rtl="0" eaLnBrk="1" fontAlgn="base" hangingPunct="1">
        <a:spcBef>
          <a:spcPct val="0"/>
        </a:spcBef>
        <a:spcAft>
          <a:spcPct val="0"/>
        </a:spcAft>
        <a:defRPr sz="2800" b="1" kern="1200" cap="none" spc="-100"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Adobe Garamond Pro" panose="02020502060506020403" pitchFamily="18"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Adobe Garamond Pro" panose="02020502060506020403" pitchFamily="18"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Adobe Garamond Pro" panose="02020502060506020403" pitchFamily="18"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Adobe Garamond Pro" panose="02020502060506020403" pitchFamily="18"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Adobe Garamond Pro" panose="02020502060506020403"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13601724"/>
      </p:ext>
    </p:extLst>
  </p:cSld>
  <p:clrMap bg1="lt1" tx1="dk1" bg2="lt2" tx2="dk2" accent1="accent1" accent2="accent2" accent3="accent3" accent4="accent4" accent5="accent5" accent6="accent6" hlink="hlink" folHlink="folHlink"/>
  <p:sldLayoutIdLst>
    <p:sldLayoutId id="2147489352" r:id="rId1"/>
    <p:sldLayoutId id="2147489353" r:id="rId2"/>
    <p:sldLayoutId id="2147489354" r:id="rId3"/>
    <p:sldLayoutId id="2147489355" r:id="rId4"/>
    <p:sldLayoutId id="2147489356" r:id="rId5"/>
    <p:sldLayoutId id="2147489357" r:id="rId6"/>
    <p:sldLayoutId id="2147489358" r:id="rId7"/>
    <p:sldLayoutId id="2147489359" r:id="rId8"/>
    <p:sldLayoutId id="2147489360" r:id="rId9"/>
    <p:sldLayoutId id="2147489361" r:id="rId10"/>
    <p:sldLayoutId id="2147489362" r:id="rId11"/>
    <p:sldLayoutId id="2147489363" r:id="rId12"/>
    <p:sldLayoutId id="2147489364"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10/15/20</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1354740641"/>
      </p:ext>
    </p:extLst>
  </p:cSld>
  <p:clrMap bg1="lt1" tx1="dk1" bg2="lt2" tx2="dk2" accent1="accent1" accent2="accent2" accent3="accent3" accent4="accent4" accent5="accent5" accent6="accent6" hlink="hlink" folHlink="folHlink"/>
  <p:sldLayoutIdLst>
    <p:sldLayoutId id="2147489366" r:id="rId1"/>
    <p:sldLayoutId id="2147489367" r:id="rId2"/>
    <p:sldLayoutId id="2147489368" r:id="rId3"/>
    <p:sldLayoutId id="2147489369" r:id="rId4"/>
    <p:sldLayoutId id="2147489370" r:id="rId5"/>
    <p:sldLayoutId id="2147489371" r:id="rId6"/>
    <p:sldLayoutId id="2147489372" r:id="rId7"/>
    <p:sldLayoutId id="2147489373" r:id="rId8"/>
    <p:sldLayoutId id="2147489374" r:id="rId9"/>
    <p:sldLayoutId id="2147489375" r:id="rId10"/>
    <p:sldLayoutId id="2147489376"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006335"/>
      </p:ext>
    </p:extLst>
  </p:cSld>
  <p:clrMap bg1="lt1" tx1="dk1" bg2="lt2" tx2="dk2" accent1="accent1" accent2="accent2" accent3="accent3" accent4="accent4" accent5="accent5" accent6="accent6" hlink="hlink" folHlink="folHlink"/>
  <p:sldLayoutIdLst>
    <p:sldLayoutId id="2147489378" r:id="rId1"/>
    <p:sldLayoutId id="2147489379" r:id="rId2"/>
    <p:sldLayoutId id="2147489380" r:id="rId3"/>
    <p:sldLayoutId id="2147489381" r:id="rId4"/>
    <p:sldLayoutId id="2147489382" r:id="rId5"/>
    <p:sldLayoutId id="214748938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81137604"/>
      </p:ext>
    </p:extLst>
  </p:cSld>
  <p:clrMap bg1="lt1" tx1="dk1" bg2="lt2" tx2="dk2" accent1="accent1" accent2="accent2" accent3="accent3" accent4="accent4" accent5="accent5" accent6="accent6" hlink="hlink" folHlink="folHlink"/>
  <p:sldLayoutIdLst>
    <p:sldLayoutId id="2147489385" r:id="rId1"/>
    <p:sldLayoutId id="2147489386" r:id="rId2"/>
    <p:sldLayoutId id="2147489387" r:id="rId3"/>
    <p:sldLayoutId id="2147489388" r:id="rId4"/>
    <p:sldLayoutId id="2147489389" r:id="rId5"/>
    <p:sldLayoutId id="2147489390" r:id="rId6"/>
    <p:sldLayoutId id="2147489391" r:id="rId7"/>
    <p:sldLayoutId id="2147489392" r:id="rId8"/>
    <p:sldLayoutId id="2147489393" r:id="rId9"/>
    <p:sldLayoutId id="2147489394" r:id="rId10"/>
    <p:sldLayoutId id="2147489395" r:id="rId11"/>
    <p:sldLayoutId id="21474893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990147618"/>
      </p:ext>
    </p:extLst>
  </p:cSld>
  <p:clrMap bg1="lt1" tx1="dk1" bg2="lt2" tx2="dk2" accent1="accent1" accent2="accent2" accent3="accent3" accent4="accent4" accent5="accent5" accent6="accent6" hlink="hlink" folHlink="folHlink"/>
  <p:sldLayoutIdLst>
    <p:sldLayoutId id="2147489398" r:id="rId1"/>
    <p:sldLayoutId id="2147489399" r:id="rId2"/>
    <p:sldLayoutId id="2147489400" r:id="rId3"/>
    <p:sldLayoutId id="2147489401" r:id="rId4"/>
    <p:sldLayoutId id="2147489402" r:id="rId5"/>
    <p:sldLayoutId id="2147489403" r:id="rId6"/>
    <p:sldLayoutId id="2147489404" r:id="rId7"/>
    <p:sldLayoutId id="2147489405" r:id="rId8"/>
    <p:sldLayoutId id="2147489406" r:id="rId9"/>
    <p:sldLayoutId id="2147489407" r:id="rId10"/>
    <p:sldLayoutId id="214748940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1970681"/>
      </p:ext>
    </p:extLst>
  </p:cSld>
  <p:clrMap bg1="lt1" tx1="dk1" bg2="dk2" tx2="lt2" accent1="accent1" accent2="accent2" accent3="accent3" accent4="accent4" accent5="accent5" accent6="accent6" hlink="hlink" folHlink="folHlink"/>
  <p:sldLayoutIdLst>
    <p:sldLayoutId id="2147489410" r:id="rId1"/>
    <p:sldLayoutId id="2147489411" r:id="rId2"/>
    <p:sldLayoutId id="2147489412" r:id="rId3"/>
    <p:sldLayoutId id="2147489413" r:id="rId4"/>
    <p:sldLayoutId id="2147489414" r:id="rId5"/>
    <p:sldLayoutId id="2147489415" r:id="rId6"/>
    <p:sldLayoutId id="2147489416" r:id="rId7"/>
    <p:sldLayoutId id="2147489417" r:id="rId8"/>
    <p:sldLayoutId id="2147489418" r:id="rId9"/>
    <p:sldLayoutId id="2147489419" r:id="rId10"/>
    <p:sldLayoutId id="214748942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1.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3.emf"/></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77.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6.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9.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43.xml"/></Relationships>
</file>

<file path=ppt/slides/_rels/slide3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1.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765.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3.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2.png"/><Relationship Id="rId1" Type="http://schemas.openxmlformats.org/officeDocument/2006/relationships/slideLayout" Target="../slideLayouts/slideLayout74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43.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777.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77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43.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82.xml"/></Relationships>
</file>

<file path=ppt/slides/_rels/slide3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754.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626.xml"/><Relationship Id="rId5" Type="http://schemas.openxmlformats.org/officeDocument/2006/relationships/hyperlink" Target="http://users.ece.cmu.edu/~omutlu/pub/dram-row-hammer_isca14.pdf" TargetMode="Externa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2.xml"/><Relationship Id="rId1" Type="http://schemas.openxmlformats.org/officeDocument/2006/relationships/slideLayout" Target="../slideLayouts/slideLayout626.xml"/><Relationship Id="rId4" Type="http://schemas.openxmlformats.org/officeDocument/2006/relationships/image" Target="../media/image61.jp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5.png"/><Relationship Id="rId1" Type="http://schemas.openxmlformats.org/officeDocument/2006/relationships/slideLayout" Target="../slideLayouts/slideLayout765.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6.png"/></Relationships>
</file>

<file path=ppt/slides/_rels/slide44.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49.xml"/></Relationships>
</file>

<file path=ppt/slides/_rels/slide46.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6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7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5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651.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51.xml"/><Relationship Id="rId6" Type="http://schemas.openxmlformats.org/officeDocument/2006/relationships/image" Target="../media/image75.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51.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76.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77.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637.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78.png"/></Relationships>
</file>

<file path=ppt/slides/_rels/slide58.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799.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79.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40.png"/><Relationship Id="rId1" Type="http://schemas.openxmlformats.org/officeDocument/2006/relationships/slideLayout" Target="../slideLayouts/slideLayout236.xml"/><Relationship Id="rId6" Type="http://schemas.openxmlformats.org/officeDocument/2006/relationships/image" Target="../media/image41.tiff"/><Relationship Id="rId5" Type="http://schemas.openxmlformats.org/officeDocument/2006/relationships/image" Target="../media/image43.jpeg"/><Relationship Id="rId4" Type="http://schemas.openxmlformats.org/officeDocument/2006/relationships/image" Target="../media/image85.png"/></Relationships>
</file>

<file path=ppt/slides/_rels/slide7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36.xml"/></Relationships>
</file>

<file path=ppt/slides/_rels/slide7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88.tiff"/><Relationship Id="rId4" Type="http://schemas.openxmlformats.org/officeDocument/2006/relationships/hyperlink" Target="https://people.inf.ethz.ch/omutlu/pub/mutlu_hpca03_talk.pdf"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23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8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6.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9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2.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63.xml"/></Relationships>
</file>

<file path=ppt/slides/_rels/slide9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99.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279.xml"/></Relationships>
</file>

<file path=ppt/slides/_rels/slide100.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tiff"/><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00.png"/></Relationships>
</file>

<file path=ppt/slides/_rels/slide103.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05.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09.png"/><Relationship Id="rId4" Type="http://schemas.openxmlformats.org/officeDocument/2006/relationships/image" Target="../media/image108.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4.png"/><Relationship Id="rId2" Type="http://schemas.openxmlformats.org/officeDocument/2006/relationships/notesSlide" Target="../notesSlides/notesSlide16.xml"/><Relationship Id="rId1" Type="http://schemas.openxmlformats.org/officeDocument/2006/relationships/slideLayout" Target="../slideLayouts/slideLayout468.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68.xml"/></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1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68.xml"/><Relationship Id="rId5" Type="http://schemas.openxmlformats.org/officeDocument/2006/relationships/image" Target="../media/image116.png"/><Relationship Id="rId4" Type="http://schemas.openxmlformats.org/officeDocument/2006/relationships/image" Target="../media/image115.png"/></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68.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68.xml"/></Relationships>
</file>

<file path=ppt/slides/_rels/slide13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468.xml"/></Relationships>
</file>

<file path=ppt/slides/_rels/slide133.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4.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35.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3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38.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39.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40.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4.png"/></Relationships>
</file>

<file path=ppt/slides/_rels/slide14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77.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4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4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28.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5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15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31.tiff"/><Relationship Id="rId1" Type="http://schemas.openxmlformats.org/officeDocument/2006/relationships/slideLayout" Target="../slideLayouts/slideLayout582.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32.tiff"/></Relationships>
</file>

<file path=ppt/slides/_rels/slide156.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58.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60.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6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6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63.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34.png"/></Relationships>
</file>

<file path=ppt/slides/_rels/slide16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65.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35.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136.png"/></Relationships>
</file>

<file path=ppt/slides/_rels/slide167.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37.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00.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7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512.xml"/></Relationships>
</file>

<file path=ppt/slides/_rels/slide177.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51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0.png"/></Relationships>
</file>

<file path=ppt/slides/_rels/slide18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24.xml"/></Relationships>
</file>

<file path=ppt/slides/_rels/slide18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2.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52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5.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9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24.xml"/></Relationships>
</file>

<file path=ppt/slides/_rels/slide19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524.xml"/></Relationships>
</file>

<file path=ppt/slides/_rels/slide194.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48.png"/></Relationships>
</file>

<file path=ppt/slides/_rels/slide19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24.xml"/></Relationships>
</file>

<file path=ppt/slides/_rels/slide196.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50.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98.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9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7.xml"/><Relationship Id="rId1" Type="http://schemas.openxmlformats.org/officeDocument/2006/relationships/slideLayout" Target="../slideLayouts/slideLayout253.xml"/><Relationship Id="rId4" Type="http://schemas.openxmlformats.org/officeDocument/2006/relationships/image" Target="../media/image152.jpeg"/></Relationships>
</file>

<file path=ppt/slides/_rels/slide200.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0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8.xml"/><Relationship Id="rId1" Type="http://schemas.openxmlformats.org/officeDocument/2006/relationships/slideLayout" Target="../slideLayouts/slideLayout605.xml"/><Relationship Id="rId4" Type="http://schemas.openxmlformats.org/officeDocument/2006/relationships/image" Target="../media/image154.png"/></Relationships>
</file>

<file path=ppt/slides/_rels/slide203.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55.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04.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56.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236.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1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7.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9.png"/><Relationship Id="rId1" Type="http://schemas.openxmlformats.org/officeDocument/2006/relationships/slideLayout" Target="../slideLayouts/slideLayout920.xml"/><Relationship Id="rId6" Type="http://schemas.openxmlformats.org/officeDocument/2006/relationships/hyperlink" Target="https://safari.ethz.ch/safari-newsletter-april-2020/" TargetMode="External"/><Relationship Id="rId5" Type="http://schemas.openxmlformats.org/officeDocument/2006/relationships/image" Target="../media/image160.jpeg"/><Relationship Id="rId4" Type="http://schemas.openxmlformats.org/officeDocument/2006/relationships/hyperlink" Target="http://www.safari.ethz.ch/" TargetMode="External"/></Relationships>
</file>

<file path=ppt/slides/_rels/slide219.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20.xml"/></Relationships>
</file>

<file path=ppt/slides/_rels/slide22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36.xml"/></Relationships>
</file>

<file path=ppt/slides/_rels/slide223.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36.xml"/></Relationships>
</file>

<file path=ppt/slides/_rels/slide224.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36.xml"/><Relationship Id="rId4" Type="http://schemas.openxmlformats.org/officeDocument/2006/relationships/image" Target="../media/image164.png"/></Relationships>
</file>

<file path=ppt/slides/_rels/slide225.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924.xml"/></Relationships>
</file>

<file path=ppt/slides/_rels/slide22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924.xml"/></Relationships>
</file>

<file path=ppt/slides/_rels/slide227.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36.xml"/></Relationships>
</file>

<file path=ppt/slides/_rels/slide228.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36.xml"/></Relationships>
</file>

<file path=ppt/slides/_rels/slide229.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jpeg"/><Relationship Id="rId1" Type="http://schemas.openxmlformats.org/officeDocument/2006/relationships/slideLayout" Target="../slideLayouts/slideLayout924.xml"/></Relationships>
</file>

<file path=ppt/slides/_rels/slide230.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936.xml"/></Relationships>
</file>

<file path=ppt/slides/_rels/slide231.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173.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32.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924.xml"/></Relationships>
</file>

<file path=ppt/slides/_rels/slide233.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924.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4.xml"/></Relationships>
</file>

<file path=ppt/slides/_rels/slide235.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08.xml"/><Relationship Id="rId5" Type="http://schemas.openxmlformats.org/officeDocument/2006/relationships/image" Target="../media/image177.png"/><Relationship Id="rId4" Type="http://schemas.openxmlformats.org/officeDocument/2006/relationships/hyperlink" Target="https://people.inf.ethz.ch/omutlu/projects.htm" TargetMode="External"/></Relationships>
</file>

<file path=ppt/slides/_rels/slide236.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37.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39.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40.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42.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8.png"/></Relationships>
</file>

<file path=ppt/slides/_rels/slide243.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79.png"/></Relationships>
</file>

<file path=ppt/slides/_rels/slide24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80.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4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46.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47.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6.png"/></Relationships>
</file>

<file path=ppt/slides/_rels/slide248.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47.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49.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47.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50.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5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52.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82.png"/></Relationships>
</file>

<file path=ppt/slides/_rels/slide25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570.xml"/></Relationships>
</file>

<file path=ppt/slides/_rels/slide254.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255.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4.xml"/></Relationships>
</file>

<file path=ppt/slides/_rels/slide257.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686.xml"/></Relationships>
</file>

<file path=ppt/slides/_rels/slide25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697.xml"/></Relationships>
</file>

<file path=ppt/slides/_rels/slide259.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686.xml"/></Relationships>
</file>

<file path=ppt/slides/_rels/slide260.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13.xml"/></Relationships>
</file>

<file path=ppt/slides/_rels/slide261.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13.xml"/></Relationships>
</file>

<file path=ppt/slides/_rels/slide262.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3.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7.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268.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269.xml.rels><?xml version="1.0" encoding="UTF-8" standalone="yes"?>
<Relationships xmlns="http://schemas.openxmlformats.org/package/2006/relationships"><Relationship Id="rId2" Type="http://schemas.openxmlformats.org/officeDocument/2006/relationships/image" Target="../media/image189.tiff"/><Relationship Id="rId1" Type="http://schemas.openxmlformats.org/officeDocument/2006/relationships/slideLayout" Target="../slideLayouts/slideLayout13.xml"/></Relationships>
</file>

<file path=ppt/slides/_rels/slide270.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512.xml"/></Relationships>
</file>

<file path=ppt/slides/_rels/slide271.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51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674.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674.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15.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615.xml"/></Relationships>
</file>

<file path=ppt/slides/_rels/slide276.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615.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78.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92.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7.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845.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856.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34.xml"/><Relationship Id="rId1" Type="http://schemas.openxmlformats.org/officeDocument/2006/relationships/slideLayout" Target="../slideLayouts/slideLayout869.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880.xml"/></Relationships>
</file>

<file path=ppt/slides/_rels/slide289.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13.xml"/></Relationships>
</file>

<file path=ppt/slides/_rels/slide290.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96.png"/></Relationships>
</file>

<file path=ppt/slides/_rels/slide29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880.xml"/></Relationships>
</file>

<file path=ppt/slides/_rels/slide29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5.xml"/><Relationship Id="rId1" Type="http://schemas.openxmlformats.org/officeDocument/2006/relationships/slideLayout" Target="../slideLayouts/slideLayout880.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95.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97.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hyperlink" Target="http://www.sigmetrics.org/sigmetrics2016/" TargetMode="External"/><Relationship Id="rId7" Type="http://schemas.openxmlformats.org/officeDocument/2006/relationships/image" Target="../media/image198.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98.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200.png"/></Relationships>
</file>

<file path=ppt/slides/_rels/slide29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886.xml"/><Relationship Id="rId4" Type="http://schemas.openxmlformats.org/officeDocument/2006/relationships/image" Target="../media/image201.png"/></Relationships>
</file>

<file path=ppt/slides/_rels/slide300.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202.png"/></Relationships>
</file>

<file path=ppt/slides/_rels/slide301.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203.png"/></Relationships>
</file>

<file path=ppt/slides/_rels/slide302.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204.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303.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205.png"/><Relationship Id="rId4" Type="http://schemas.openxmlformats.org/officeDocument/2006/relationships/hyperlink" Target="https://people.inf.ethz.ch/omutlu/pub/kim_isca12_talk.pptx" TargetMode="External"/></Relationships>
</file>

<file path=ppt/slides/_rels/slide304.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hyperlink" Target="http://users.ece.cmu.edu/~omutlu/pub/lee_hpca13_talk.pptx" TargetMode="External"/></Relationships>
</file>

<file path=ppt/slides/_rels/slide305.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hyperlink" Target="http://hpca22.site.ac.upc.edu/" TargetMode="External"/><Relationship Id="rId7" Type="http://schemas.openxmlformats.org/officeDocument/2006/relationships/image" Target="../media/image207.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306.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4" Type="http://schemas.openxmlformats.org/officeDocument/2006/relationships/image" Target="../media/image209.png"/></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08.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11.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10.emf"/><Relationship Id="rId5" Type="http://schemas.openxmlformats.org/officeDocument/2006/relationships/notesSlide" Target="../notesSlides/notesSlide36.xml"/><Relationship Id="rId4" Type="http://schemas.openxmlformats.org/officeDocument/2006/relationships/slideLayout" Target="../slideLayouts/slideLayout898.xml"/></Relationships>
</file>

<file path=ppt/slides/_rels/slide309.xml.rels><?xml version="1.0" encoding="UTF-8" standalone="yes"?>
<Relationships xmlns="http://schemas.openxmlformats.org/package/2006/relationships"><Relationship Id="rId8" Type="http://schemas.openxmlformats.org/officeDocument/2006/relationships/image" Target="../media/image213.emf"/><Relationship Id="rId3" Type="http://schemas.openxmlformats.org/officeDocument/2006/relationships/audio" Target="../media/media2.m4a"/><Relationship Id="rId7" Type="http://schemas.openxmlformats.org/officeDocument/2006/relationships/image" Target="../media/image210.emf"/><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212.emf"/><Relationship Id="rId5" Type="http://schemas.openxmlformats.org/officeDocument/2006/relationships/notesSlide" Target="../notesSlides/notesSlide37.xml"/><Relationship Id="rId4" Type="http://schemas.openxmlformats.org/officeDocument/2006/relationships/slideLayout" Target="../slideLayouts/slideLayout898.xml"/><Relationship Id="rId9" Type="http://schemas.openxmlformats.org/officeDocument/2006/relationships/image" Target="../media/image211.png"/></Relationships>
</file>

<file path=ppt/slides/_rels/slide310.xml.rels><?xml version="1.0" encoding="UTF-8" standalone="yes"?>
<Relationships xmlns="http://schemas.openxmlformats.org/package/2006/relationships"><Relationship Id="rId8" Type="http://schemas.openxmlformats.org/officeDocument/2006/relationships/image" Target="../media/image213.emf"/><Relationship Id="rId3" Type="http://schemas.openxmlformats.org/officeDocument/2006/relationships/audio" Target="../media/media3.m4a"/><Relationship Id="rId7" Type="http://schemas.openxmlformats.org/officeDocument/2006/relationships/image" Target="../media/image214.emf"/><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210.emf"/><Relationship Id="rId5" Type="http://schemas.openxmlformats.org/officeDocument/2006/relationships/notesSlide" Target="../notesSlides/notesSlide38.xml"/><Relationship Id="rId10" Type="http://schemas.openxmlformats.org/officeDocument/2006/relationships/image" Target="../media/image211.png"/><Relationship Id="rId4" Type="http://schemas.openxmlformats.org/officeDocument/2006/relationships/slideLayout" Target="../slideLayouts/slideLayout898.xml"/><Relationship Id="rId9" Type="http://schemas.openxmlformats.org/officeDocument/2006/relationships/image" Target="../media/image215.emf"/></Relationships>
</file>

<file path=ppt/slides/_rels/slide311.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audio" Target="../media/media4.m4a"/><Relationship Id="rId7" Type="http://schemas.openxmlformats.org/officeDocument/2006/relationships/notesSlide" Target="../notesSlides/notesSlide39.xml"/><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slideLayout" Target="../slideLayouts/slideLayout898.xml"/><Relationship Id="rId11" Type="http://schemas.openxmlformats.org/officeDocument/2006/relationships/image" Target="../media/image215.emf"/><Relationship Id="rId5" Type="http://schemas.openxmlformats.org/officeDocument/2006/relationships/audio" Target="../media/media5.m4a"/><Relationship Id="rId10" Type="http://schemas.openxmlformats.org/officeDocument/2006/relationships/image" Target="../media/image213.emf"/><Relationship Id="rId4" Type="http://schemas.microsoft.com/office/2007/relationships/media" Target="../media/media5.m4a"/><Relationship Id="rId9" Type="http://schemas.openxmlformats.org/officeDocument/2006/relationships/image" Target="../media/image216.emf"/></Relationships>
</file>

<file path=ppt/slides/_rels/slide312.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211.png"/><Relationship Id="rId5" Type="http://schemas.openxmlformats.org/officeDocument/2006/relationships/notesSlide" Target="../notesSlides/notesSlide40.xml"/><Relationship Id="rId4" Type="http://schemas.openxmlformats.org/officeDocument/2006/relationships/slideLayout" Target="../slideLayouts/slideLayout898.xml"/></Relationships>
</file>

<file path=ppt/slides/_rels/slide313.xml.rels><?xml version="1.0" encoding="UTF-8" standalone="yes"?>
<Relationships xmlns="http://schemas.openxmlformats.org/package/2006/relationships"><Relationship Id="rId8" Type="http://schemas.openxmlformats.org/officeDocument/2006/relationships/hyperlink" Target="https://people.inf.ethz.ch/omutlu/pub/CROW-DRAM-substrate-for-performance-energy-reliability_isca19-poster.pptx" TargetMode="External"/><Relationship Id="rId13" Type="http://schemas.openxmlformats.org/officeDocument/2006/relationships/image" Target="../media/image209.png"/><Relationship Id="rId3" Type="http://schemas.openxmlformats.org/officeDocument/2006/relationships/hyperlink" Target="http://iscaconf.org/isca2019/" TargetMode="External"/><Relationship Id="rId7" Type="http://schemas.openxmlformats.org/officeDocument/2006/relationships/hyperlink" Target="https://people.inf.ethz.ch/omutlu/pub/CROW-DRAM-substrate-for-performance-energy-reliability_isca19-lightning-talk.pdf" TargetMode="External"/><Relationship Id="rId12" Type="http://schemas.openxmlformats.org/officeDocument/2006/relationships/hyperlink" Target="https://github.com/CMU-SAFARI/CROW"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ROW-DRAM-substrate-for-performance-energy-reliability_isca19-lightning-talk.pptx" TargetMode="External"/><Relationship Id="rId11" Type="http://schemas.openxmlformats.org/officeDocument/2006/relationships/hyperlink" Target="https://www.youtube.com/watch?v=FckbkwW1u_E" TargetMode="External"/><Relationship Id="rId5" Type="http://schemas.openxmlformats.org/officeDocument/2006/relationships/hyperlink" Target="https://people.inf.ethz.ch/omutlu/pub/CROW-DRAM-substrate-for-performance-energy-reliability_isca19-talk.pdf" TargetMode="External"/><Relationship Id="rId10" Type="http://schemas.openxmlformats.org/officeDocument/2006/relationships/hyperlink" Target="https://www.youtube.com/watch?v=8Ml5sz63Jbc" TargetMode="External"/><Relationship Id="rId4" Type="http://schemas.openxmlformats.org/officeDocument/2006/relationships/hyperlink" Target="https://people.inf.ethz.ch/omutlu/pub/CROW-DRAM-substrate-for-performance-energy-reliability_isca19-talk.pptx" TargetMode="External"/><Relationship Id="rId9" Type="http://schemas.openxmlformats.org/officeDocument/2006/relationships/hyperlink" Target="https://people.inf.ethz.ch/omutlu/pub/CROW-DRAM-substrate-for-performance-energy-reliability_isca19-poster.pdf" TargetMode="External"/></Relationships>
</file>

<file path=ppt/slides/_rels/slide314.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7.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16.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41.xml"/><Relationship Id="rId1" Type="http://schemas.openxmlformats.org/officeDocument/2006/relationships/slideLayout" Target="../slideLayouts/slideLayout908.xml"/><Relationship Id="rId5" Type="http://schemas.openxmlformats.org/officeDocument/2006/relationships/image" Target="../media/image220.jpeg"/><Relationship Id="rId4" Type="http://schemas.openxmlformats.org/officeDocument/2006/relationships/image" Target="../media/image219.jpeg"/></Relationships>
</file>

<file path=ppt/slides/_rels/slide317.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2.xml"/><Relationship Id="rId1" Type="http://schemas.openxmlformats.org/officeDocument/2006/relationships/slideLayout" Target="../slideLayouts/slideLayout910.xml"/></Relationships>
</file>

<file path=ppt/slides/_rels/slide318.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3.xml"/><Relationship Id="rId1" Type="http://schemas.openxmlformats.org/officeDocument/2006/relationships/slideLayout" Target="../slideLayouts/slideLayout910.xml"/></Relationships>
</file>

<file path=ppt/slides/_rels/slide319.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4.xml"/><Relationship Id="rId1" Type="http://schemas.openxmlformats.org/officeDocument/2006/relationships/slideLayout" Target="../slideLayouts/slideLayout910.xml"/></Relationships>
</file>

<file path=ppt/slides/_rels/slide320.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5.xml"/><Relationship Id="rId1" Type="http://schemas.openxmlformats.org/officeDocument/2006/relationships/slideLayout" Target="../slideLayouts/slideLayout910.xml"/><Relationship Id="rId4" Type="http://schemas.openxmlformats.org/officeDocument/2006/relationships/image" Target="../media/image222.png"/></Relationships>
</file>

<file path=ppt/slides/_rels/slide321.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7.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22.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223.png"/></Relationships>
</file>

<file path=ppt/slides/_rels/slide323.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224.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324.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325.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225.png"/></Relationships>
</file>

<file path=ppt/slides/_rels/slide326.xml.rels><?xml version="1.0" encoding="UTF-8" standalone="yes"?>
<Relationships xmlns="http://schemas.openxmlformats.org/package/2006/relationships"><Relationship Id="rId8" Type="http://schemas.openxmlformats.org/officeDocument/2006/relationships/hyperlink" Target="https://github.com/CMU-SAFARI/VAMPIRE" TargetMode="External"/><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VAMPIRE-DRAM-power-characterization-and-modeling_sigmetrics18-talk.pdf" TargetMode="External"/><Relationship Id="rId2" Type="http://schemas.openxmlformats.org/officeDocument/2006/relationships/hyperlink" Target="https://people.inf.ethz.ch/omutlu/pub/VAMPIRE-DRAM-power-characterization-and-modeling_sigmetrics18_pomacs18-twocolumn.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VAMPIRE-DRAM-power-characterization-and-modeling_sigmetrics18-talk.pptx" TargetMode="External"/><Relationship Id="rId5" Type="http://schemas.openxmlformats.org/officeDocument/2006/relationships/hyperlink" Target="https://people.inf.ethz.ch/omutlu/pub/VAMPIRE-DRAM-power-characterization-and-modeling_sigmetrics18_pomacs18.pdf" TargetMode="External"/><Relationship Id="rId4" Type="http://schemas.openxmlformats.org/officeDocument/2006/relationships/hyperlink" Target="https://people.inf.ethz.ch/omutlu/pub/VAMPIRE-DRAM-power-characterization-and-modeling_sigmetrics18-abstract.pdf" TargetMode="External"/><Relationship Id="rId9" Type="http://schemas.openxmlformats.org/officeDocument/2006/relationships/image" Target="../media/image226.png"/></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810.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23.xm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23.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23.xml"/></Relationships>
</file>

<file path=ppt/slides/_rels/slide33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9.xml"/><Relationship Id="rId1" Type="http://schemas.openxmlformats.org/officeDocument/2006/relationships/slideLayout" Target="../slideLayouts/slideLayout823.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23.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23.xml"/></Relationships>
</file>

<file path=ppt/slides/_rels/slide33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52.xml"/><Relationship Id="rId1" Type="http://schemas.openxmlformats.org/officeDocument/2006/relationships/slideLayout" Target="../slideLayouts/slideLayout823.xml"/><Relationship Id="rId4" Type="http://schemas.openxmlformats.org/officeDocument/2006/relationships/chart" Target="../charts/chart20.xml"/></Relationships>
</file>

<file path=ppt/slides/_rels/slide33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53.xml"/><Relationship Id="rId1" Type="http://schemas.openxmlformats.org/officeDocument/2006/relationships/slideLayout" Target="../slideLayouts/slideLayout823.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23.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34.xml"/></Relationships>
</file>

<file path=ppt/slides/_rels/slide34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56.xml"/><Relationship Id="rId1" Type="http://schemas.openxmlformats.org/officeDocument/2006/relationships/slideLayout" Target="../slideLayouts/slideLayout823.xml"/><Relationship Id="rId4" Type="http://schemas.openxmlformats.org/officeDocument/2006/relationships/chart" Target="../charts/chart23.xml"/></Relationships>
</file>

<file path=ppt/slides/_rels/slide341.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732.xml"/><Relationship Id="rId5" Type="http://schemas.openxmlformats.org/officeDocument/2006/relationships/image" Target="../media/image206.png"/><Relationship Id="rId4" Type="http://schemas.openxmlformats.org/officeDocument/2006/relationships/hyperlink" Target="http://users.ece.cmu.edu/~omutlu/pub/lee_hpca13_talk.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13 October 2020</a:t>
            </a:r>
          </a:p>
          <a:p>
            <a:r>
              <a:rPr lang="en-US" sz="2200" dirty="0"/>
              <a:t>SYSTOR Keynote Talk (Virtual)</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51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51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23849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76431843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t>More on DRAM Refresh (IX)</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hlinkClick r:id="rId2"/>
              </a:rPr>
              <a:t>"Bit-Exact ECC Recovery (BEER): Determining DRAM On-Die ECC Functions by Exploiting DRAM Data Retention Characteristics"</a:t>
            </a:r>
            <a:br>
              <a:rPr lang="en-US" sz="1800" dirty="0"/>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3911672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56987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7285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7077845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808840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77586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a:solidFill>
                <a:srgbClr val="000000"/>
              </a:solidFill>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96358055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98648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6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076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74902556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75985037"/>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4524826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724587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9063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352166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99046145"/>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408894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88445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66648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588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60879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832554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9144000" cy="2854424"/>
          </a:xfrm>
          <a:prstGeom prst="rect">
            <a:avLst/>
          </a:prstGeom>
        </p:spPr>
      </p:pic>
    </p:spTree>
    <p:extLst>
      <p:ext uri="{BB962C8B-B14F-4D97-AF65-F5344CB8AC3E}">
        <p14:creationId xmlns:p14="http://schemas.microsoft.com/office/powerpoint/2010/main" val="2533853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223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437112"/>
            <a:ext cx="9144000" cy="1573967"/>
          </a:xfrm>
          <a:prstGeom prst="rect">
            <a:avLst/>
          </a:prstGeom>
        </p:spPr>
      </p:pic>
    </p:spTree>
    <p:extLst>
      <p:ext uri="{BB962C8B-B14F-4D97-AF65-F5344CB8AC3E}">
        <p14:creationId xmlns:p14="http://schemas.microsoft.com/office/powerpoint/2010/main" val="179982943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171</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172</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191</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192</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193</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194</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196</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202</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hlinkClick r:id="rId2"/>
              </a:rPr>
              <a:t>"SMASH: Co-designing Software Compression and Hardware-Accelerated Indexing for Efficient Sparse Matrix Operations"</a:t>
            </a:r>
            <a:br>
              <a:rPr lang="en-US" sz="1800" dirty="0"/>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fld id="{323594FA-E141-4234-AE05-360401972BE7}" type="slidenum">
              <a:rPr lang="en-US" altLang="en-US" smtClean="0"/>
              <a:pPr/>
              <a:t>204</a:t>
            </a:fld>
            <a:endParaRPr lang="en-US" altLang="en-US"/>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301186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08745353"/>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hlinkClick r:id="rId2"/>
              </a:rPr>
              <a:t>https://safari.ethz.ch/safari-newsletter-april-2020/</a:t>
            </a:r>
            <a:endParaRPr lang="en-US" dirty="0"/>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13 October 2020</a:t>
            </a:r>
          </a:p>
          <a:p>
            <a:r>
              <a:rPr lang="en-US" sz="2200" dirty="0"/>
              <a:t>SYSTOR Keynote Talk (Virtual)</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72192290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84940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621638722"/>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4236760"/>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90413089"/>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175179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56738770"/>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0264566"/>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935516"/>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34674031"/>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3930962464"/>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4240669544"/>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https://www.youtube.com/onurmutlulectures</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91152643"/>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5762572"/>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A Note on the Review Process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85466538"/>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Ambit </a:t>
            </a:r>
            <a:r>
              <a:rPr lang="en-US" sz="2600" b="1" dirty="0">
                <a:solidFill>
                  <a:srgbClr val="006633"/>
                </a:solidFill>
                <a:ea typeface="ＭＳ Ｐゴシック" pitchFamily="-106" charset="-128"/>
              </a:rPr>
              <a:t>[MICRO’17]</a:t>
            </a:r>
            <a:endParaRPr lang="en-US" dirty="0"/>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566378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Ambit </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973048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Ambit Sounds Good, No?</a:t>
            </a: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1901108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39263652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87832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E266-987E-0343-9F67-81C498594C52}"/>
              </a:ext>
            </a:extLst>
          </p:cNvPr>
          <p:cNvSpPr>
            <a:spLocks noGrp="1"/>
          </p:cNvSpPr>
          <p:nvPr>
            <p:ph type="title"/>
          </p:nvPr>
        </p:nvSpPr>
        <p:spPr/>
        <p:txBody>
          <a:bodyPr/>
          <a:lstStyle/>
          <a:p>
            <a:r>
              <a:rPr lang="en-US" dirty="0"/>
              <a:t>The Reviewer Accountability Problem</a:t>
            </a:r>
          </a:p>
        </p:txBody>
      </p:sp>
      <p:sp>
        <p:nvSpPr>
          <p:cNvPr id="4" name="Slide Number Placeholder 3">
            <a:extLst>
              <a:ext uri="{FF2B5EF4-FFF2-40B4-BE49-F238E27FC236}">
                <a16:creationId xmlns:a16="http://schemas.microsoft.com/office/drawing/2014/main" id="{C6E298D3-AA65-A240-A796-7FC4FB675D9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892B47-3E5E-1241-9593-44B651BDD2E9}"/>
              </a:ext>
            </a:extLst>
          </p:cNvPr>
          <p:cNvPicPr>
            <a:picLocks noChangeAspect="1"/>
          </p:cNvPicPr>
          <p:nvPr/>
        </p:nvPicPr>
        <p:blipFill>
          <a:blip r:embed="rId2"/>
          <a:stretch>
            <a:fillRect/>
          </a:stretch>
        </p:blipFill>
        <p:spPr>
          <a:xfrm>
            <a:off x="106961" y="2492896"/>
            <a:ext cx="8785519" cy="1573262"/>
          </a:xfrm>
          <a:prstGeom prst="rect">
            <a:avLst/>
          </a:prstGeom>
        </p:spPr>
      </p:pic>
    </p:spTree>
    <p:extLst>
      <p:ext uri="{BB962C8B-B14F-4D97-AF65-F5344CB8AC3E}">
        <p14:creationId xmlns:p14="http://schemas.microsoft.com/office/powerpoint/2010/main" val="3181402804"/>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055400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4026544917"/>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962652689"/>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Our Community Needs</a:t>
            </a:r>
          </a:p>
          <a:p>
            <a:pPr marL="0" indent="0" algn="ctr">
              <a:buNone/>
            </a:pPr>
            <a:r>
              <a:rPr lang="en-US" sz="6400" dirty="0">
                <a:solidFill>
                  <a:srgbClr val="0432FF"/>
                </a:solidFill>
              </a:rPr>
              <a:t>Accountable Reviewers</a:t>
            </a:r>
          </a:p>
        </p:txBody>
      </p:sp>
    </p:spTree>
    <p:extLst>
      <p:ext uri="{BB962C8B-B14F-4D97-AF65-F5344CB8AC3E}">
        <p14:creationId xmlns:p14="http://schemas.microsoft.com/office/powerpoint/2010/main" val="2623820264"/>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598953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03105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1579584262"/>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569357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24635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Suggestion to Researchers: Principle: Passion</a:t>
            </a:r>
          </a:p>
        </p:txBody>
      </p:sp>
      <p:sp>
        <p:nvSpPr>
          <p:cNvPr id="3" name="Content Placeholder 2"/>
          <p:cNvSpPr>
            <a:spLocks noGrp="1"/>
          </p:cNvSpPr>
          <p:nvPr>
            <p:ph idx="1"/>
          </p:nvPr>
        </p:nvSpPr>
        <p:spPr>
          <a:xfrm>
            <a:off x="-25152" y="1844824"/>
            <a:ext cx="9144000" cy="2088232"/>
          </a:xfrm>
        </p:spPr>
        <p:txBody>
          <a:bodyPr/>
          <a:lstStyle/>
          <a:p>
            <a:pPr marL="0" indent="0" algn="ctr">
              <a:buNone/>
            </a:pPr>
            <a:r>
              <a:rPr lang="en-US" sz="6400" dirty="0">
                <a:solidFill>
                  <a:srgbClr val="0000FF"/>
                </a:solidFill>
              </a:rPr>
              <a:t>Follow Your Passion</a:t>
            </a:r>
          </a:p>
          <a:p>
            <a:pPr marL="0" indent="0" algn="ctr">
              <a:buNone/>
            </a:pPr>
            <a:r>
              <a:rPr lang="en-US" sz="6400" dirty="0">
                <a:solidFill>
                  <a:srgbClr val="FF0000"/>
                </a:solidFill>
              </a:rPr>
              <a:t>(Do not get derailed</a:t>
            </a:r>
          </a:p>
          <a:p>
            <a:pPr marL="0" indent="0" algn="ctr">
              <a:buNone/>
            </a:pPr>
            <a:r>
              <a:rPr lang="en-US" sz="6400" dirty="0">
                <a:solidFill>
                  <a:srgbClr val="FF0000"/>
                </a:solidFill>
              </a:rPr>
              <a:t>by naysayers)</a:t>
            </a:r>
          </a:p>
        </p:txBody>
      </p:sp>
    </p:spTree>
    <p:extLst>
      <p:ext uri="{BB962C8B-B14F-4D97-AF65-F5344CB8AC3E}">
        <p14:creationId xmlns:p14="http://schemas.microsoft.com/office/powerpoint/2010/main" val="3777274813"/>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700" dirty="0"/>
              <a:t>Suggestion to Researchers: Principle: Resilience</a:t>
            </a:r>
          </a:p>
        </p:txBody>
      </p:sp>
      <p:sp>
        <p:nvSpPr>
          <p:cNvPr id="3" name="Content Placeholder 2"/>
          <p:cNvSpPr>
            <a:spLocks noGrp="1"/>
          </p:cNvSpPr>
          <p:nvPr>
            <p:ph idx="1"/>
          </p:nvPr>
        </p:nvSpPr>
        <p:spPr>
          <a:xfrm>
            <a:off x="-31034" y="2636912"/>
            <a:ext cx="9144000" cy="2088232"/>
          </a:xfrm>
        </p:spPr>
        <p:txBody>
          <a:bodyPr/>
          <a:lstStyle/>
          <a:p>
            <a:pPr marL="0" indent="0" algn="ctr">
              <a:buNone/>
            </a:pPr>
            <a:r>
              <a:rPr lang="en-US" sz="6400" dirty="0">
                <a:solidFill>
                  <a:srgbClr val="0000FF"/>
                </a:solidFill>
              </a:rPr>
              <a:t>Be Resilient</a:t>
            </a:r>
          </a:p>
        </p:txBody>
      </p:sp>
    </p:spTree>
    <p:extLst>
      <p:ext uri="{BB962C8B-B14F-4D97-AF65-F5344CB8AC3E}">
        <p14:creationId xmlns:p14="http://schemas.microsoft.com/office/powerpoint/2010/main" val="1530096025"/>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Tree>
    <p:extLst>
      <p:ext uri="{BB962C8B-B14F-4D97-AF65-F5344CB8AC3E}">
        <p14:creationId xmlns:p14="http://schemas.microsoft.com/office/powerpoint/2010/main" val="1827898431"/>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30708720"/>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713218241"/>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56792"/>
            <a:ext cx="7924800" cy="1752600"/>
          </a:xfrm>
        </p:spPr>
        <p:txBody>
          <a:bodyPr/>
          <a:lstStyle/>
          <a:p>
            <a:r>
              <a:rPr lang="en-US" sz="4000" dirty="0"/>
              <a:t>More Motivation </a:t>
            </a:r>
            <a:br>
              <a:rPr lang="en-US" sz="4000" dirty="0"/>
            </a:br>
            <a:r>
              <a:rPr lang="en-US" sz="4000" dirty="0"/>
              <a:t>		to Reduce Memory Latency</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28903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986633905"/>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Workload–DRAM Interactions?</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a:spcBef>
                <a:spcPts val="3000"/>
              </a:spcBef>
            </a:pPr>
            <a:r>
              <a:rPr lang="en-US" dirty="0">
                <a:solidFill>
                  <a:srgbClr val="0070C0"/>
                </a:solidFill>
                <a:latin typeface="Adobe Garamond Pro Bold" panose="02020702060506020403" pitchFamily="18" charset="0"/>
              </a:rPr>
              <a:t>So which DRAM type works best with which application?</a:t>
            </a:r>
          </a:p>
          <a:p>
            <a:pPr lvl="1"/>
            <a:r>
              <a:rPr lang="en-US" dirty="0"/>
              <a:t>Difficult to understand intuitively due to the complexity of the interaction</a:t>
            </a:r>
          </a:p>
          <a:p>
            <a:pPr lvl="1"/>
            <a:r>
              <a:rPr lang="en-US" dirty="0"/>
              <a:t>Can’t be tested methodically on real systems: new type needs a new CPU</a:t>
            </a:r>
          </a:p>
          <a:p>
            <a:pPr>
              <a:spcBef>
                <a:spcPts val="30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and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r>
              <a:rPr lang="en-US" dirty="0"/>
              <a:t> DDR3, DDR4, GDDR5, HBM, HMC, LPDDR3, LPDDR4, Wide I/O, Wide I/O 2</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279</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4520352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p:cNvCxnSpPr/>
          <p:nvPr/>
        </p:nvCxnSpPr>
        <p:spPr>
          <a:xfrm flipV="1">
            <a:off x="6195798" y="2037737"/>
            <a:ext cx="0" cy="781663"/>
          </a:xfrm>
          <a:prstGeom prst="line">
            <a:avLst/>
          </a:prstGeom>
          <a:noFill/>
          <a:ln w="50800" cap="flat" cmpd="sng" algn="ctr">
            <a:solidFill>
              <a:sysClr val="windowText" lastClr="000000"/>
            </a:solidFill>
            <a:prstDash val="solid"/>
            <a:miter lim="800000"/>
          </a:ln>
          <a:effectLst/>
        </p:spPr>
      </p:cxnSp>
      <p:cxnSp>
        <p:nvCxnSpPr>
          <p:cNvPr id="100" name="Straight Connector 99"/>
          <p:cNvCxnSpPr/>
          <p:nvPr/>
        </p:nvCxnSpPr>
        <p:spPr>
          <a:xfrm flipV="1">
            <a:off x="7033507" y="2037737"/>
            <a:ext cx="0" cy="781663"/>
          </a:xfrm>
          <a:prstGeom prst="line">
            <a:avLst/>
          </a:prstGeom>
          <a:noFill/>
          <a:ln w="50800" cap="flat" cmpd="sng" algn="ctr">
            <a:solidFill>
              <a:sysClr val="windowText" lastClr="000000"/>
            </a:solidFill>
            <a:prstDash val="solid"/>
            <a:miter lim="800000"/>
          </a:ln>
          <a:effectLst/>
        </p:spPr>
      </p:cxnSp>
      <p:cxnSp>
        <p:nvCxnSpPr>
          <p:cNvPr id="101" name="Straight Connector 100"/>
          <p:cNvCxnSpPr/>
          <p:nvPr/>
        </p:nvCxnSpPr>
        <p:spPr>
          <a:xfrm flipV="1">
            <a:off x="7859416" y="2037737"/>
            <a:ext cx="0" cy="781663"/>
          </a:xfrm>
          <a:prstGeom prst="line">
            <a:avLst/>
          </a:prstGeom>
          <a:noFill/>
          <a:ln w="50800" cap="flat" cmpd="sng" algn="ctr">
            <a:solidFill>
              <a:sysClr val="windowText" lastClr="000000"/>
            </a:solidFill>
            <a:prstDash val="solid"/>
            <a:miter lim="800000"/>
          </a:ln>
          <a:effectLst/>
        </p:spPr>
      </p:cxnSp>
      <p:cxnSp>
        <p:nvCxnSpPr>
          <p:cNvPr id="102" name="Straight Connector 101"/>
          <p:cNvCxnSpPr/>
          <p:nvPr/>
        </p:nvCxnSpPr>
        <p:spPr>
          <a:xfrm flipV="1">
            <a:off x="8697125" y="2037737"/>
            <a:ext cx="0" cy="781663"/>
          </a:xfrm>
          <a:prstGeom prst="line">
            <a:avLst/>
          </a:prstGeom>
          <a:noFill/>
          <a:ln w="50800" cap="flat" cmpd="sng" algn="ctr">
            <a:solidFill>
              <a:sysClr val="windowText" lastClr="000000"/>
            </a:solidFill>
            <a:prstDash val="solid"/>
            <a:miter lim="800000"/>
          </a:ln>
          <a:effectLst/>
        </p:spPr>
      </p:cxnSp>
      <p:sp>
        <p:nvSpPr>
          <p:cNvPr id="104" name="Rectangle 103"/>
          <p:cNvSpPr/>
          <p:nvPr/>
        </p:nvSpPr>
        <p:spPr>
          <a:xfrm>
            <a:off x="6019800" y="2209800"/>
            <a:ext cx="2880954" cy="760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a:t>Modern DRAM Types: Comparison to DDR3</a:t>
            </a:r>
            <a:endParaRPr lang="en-US" dirty="0"/>
          </a:p>
        </p:txBody>
      </p:sp>
      <p:sp>
        <p:nvSpPr>
          <p:cNvPr id="91" name="Content Placeholder 90"/>
          <p:cNvSpPr>
            <a:spLocks noGrp="1"/>
          </p:cNvSpPr>
          <p:nvPr>
            <p:ph idx="1"/>
          </p:nvPr>
        </p:nvSpPr>
        <p:spPr>
          <a:xfrm>
            <a:off x="5816272" y="810545"/>
            <a:ext cx="3175328" cy="5726782"/>
          </a:xfrm>
        </p:spPr>
        <p:txBody>
          <a:bodyPr/>
          <a:lstStyle/>
          <a:p>
            <a:r>
              <a:rPr lang="en-US" dirty="0"/>
              <a:t>Bank groups</a:t>
            </a:r>
          </a:p>
          <a:p>
            <a:endParaRPr lang="en-US" dirty="0"/>
          </a:p>
          <a:p>
            <a:endParaRPr lang="en-US" dirty="0"/>
          </a:p>
          <a:p>
            <a:endParaRPr lang="en-US" dirty="0"/>
          </a:p>
          <a:p>
            <a:endParaRPr lang="en-US" dirty="0"/>
          </a:p>
          <a:p>
            <a:endParaRPr lang="en-US" dirty="0"/>
          </a:p>
          <a:p>
            <a:r>
              <a:rPr lang="en-US" dirty="0"/>
              <a:t>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280</a:t>
            </a:fld>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endPar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endParaRPr>
          </a:p>
        </p:txBody>
      </p:sp>
      <p:graphicFrame>
        <p:nvGraphicFramePr>
          <p:cNvPr id="5" name="Table 4"/>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grpSp>
        <p:nvGrpSpPr>
          <p:cNvPr id="6" name="Group 69"/>
          <p:cNvGrpSpPr>
            <a:grpSpLocks/>
          </p:cNvGrpSpPr>
          <p:nvPr/>
        </p:nvGrpSpPr>
        <p:grpSpPr bwMode="auto">
          <a:xfrm>
            <a:off x="5879301" y="4844990"/>
            <a:ext cx="2881312" cy="1420813"/>
            <a:chOff x="1842101" y="997913"/>
            <a:chExt cx="3904876" cy="2166871"/>
          </a:xfrm>
        </p:grpSpPr>
        <p:sp>
          <p:nvSpPr>
            <p:cNvPr id="7" name="Cube 6"/>
            <p:cNvSpPr/>
            <p:nvPr/>
          </p:nvSpPr>
          <p:spPr>
            <a:xfrm>
              <a:off x="3266359" y="2765304"/>
              <a:ext cx="2480618" cy="399480"/>
            </a:xfrm>
            <a:prstGeom prst="cube">
              <a:avLst>
                <a:gd name="adj" fmla="val 73368"/>
              </a:avLst>
            </a:prstGeom>
            <a:solidFill>
              <a:srgbClr val="5B9BD5">
                <a:lumMod val="75000"/>
              </a:srgbClr>
            </a:solidFill>
            <a:ln w="12700" cap="flat" cmpd="sng" algn="ctr">
              <a:solidFill>
                <a:srgbClr val="5B9BD5">
                  <a:lumMod val="50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5"/>
            <p:cNvGrpSpPr>
              <a:grpSpLocks/>
            </p:cNvGrpSpPr>
            <p:nvPr/>
          </p:nvGrpSpPr>
          <p:grpSpPr bwMode="auto">
            <a:xfrm>
              <a:off x="3354072" y="2457854"/>
              <a:ext cx="2316193" cy="579542"/>
              <a:chOff x="1837263" y="785284"/>
              <a:chExt cx="1684869" cy="579542"/>
            </a:xfrm>
          </p:grpSpPr>
          <p:sp>
            <p:nvSpPr>
              <p:cNvPr id="54" name="Can 53"/>
              <p:cNvSpPr/>
              <p:nvPr/>
            </p:nvSpPr>
            <p:spPr>
              <a:xfrm>
                <a:off x="2125589"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Can 54"/>
              <p:cNvSpPr/>
              <p:nvPr/>
            </p:nvSpPr>
            <p:spPr>
              <a:xfrm>
                <a:off x="2565362"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Can 55"/>
              <p:cNvSpPr/>
              <p:nvPr/>
            </p:nvSpPr>
            <p:spPr>
              <a:xfrm>
                <a:off x="3005135"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Can 56"/>
              <p:cNvSpPr/>
              <p:nvPr/>
            </p:nvSpPr>
            <p:spPr>
              <a:xfrm>
                <a:off x="3444908"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Can 57"/>
              <p:cNvSpPr/>
              <p:nvPr/>
            </p:nvSpPr>
            <p:spPr>
              <a:xfrm>
                <a:off x="1981606"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Can 58"/>
              <p:cNvSpPr/>
              <p:nvPr/>
            </p:nvSpPr>
            <p:spPr>
              <a:xfrm>
                <a:off x="2421380"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Can 59"/>
              <p:cNvSpPr/>
              <p:nvPr/>
            </p:nvSpPr>
            <p:spPr>
              <a:xfrm>
                <a:off x="2861152"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Can 60"/>
              <p:cNvSpPr/>
              <p:nvPr/>
            </p:nvSpPr>
            <p:spPr>
              <a:xfrm>
                <a:off x="3300925"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Can 61"/>
              <p:cNvSpPr/>
              <p:nvPr/>
            </p:nvSpPr>
            <p:spPr>
              <a:xfrm>
                <a:off x="1837624"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Can 62"/>
              <p:cNvSpPr/>
              <p:nvPr/>
            </p:nvSpPr>
            <p:spPr>
              <a:xfrm>
                <a:off x="2277397"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Can 63"/>
              <p:cNvSpPr/>
              <p:nvPr/>
            </p:nvSpPr>
            <p:spPr>
              <a:xfrm>
                <a:off x="2717169"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Can 64"/>
              <p:cNvSpPr/>
              <p:nvPr/>
            </p:nvSpPr>
            <p:spPr>
              <a:xfrm>
                <a:off x="3156943"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 name="Cube 8"/>
            <p:cNvSpPr/>
            <p:nvPr/>
          </p:nvSpPr>
          <p:spPr>
            <a:xfrm>
              <a:off x="3266359" y="2312563"/>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9"/>
            <p:cNvGrpSpPr>
              <a:grpSpLocks/>
            </p:cNvGrpSpPr>
            <p:nvPr/>
          </p:nvGrpSpPr>
          <p:grpSpPr bwMode="auto">
            <a:xfrm>
              <a:off x="3354072" y="2004253"/>
              <a:ext cx="2316193" cy="579542"/>
              <a:chOff x="1837263" y="785284"/>
              <a:chExt cx="1684869" cy="579542"/>
            </a:xfrm>
          </p:grpSpPr>
          <p:sp>
            <p:nvSpPr>
              <p:cNvPr id="42" name="Can 41"/>
              <p:cNvSpPr/>
              <p:nvPr/>
            </p:nvSpPr>
            <p:spPr>
              <a:xfrm>
                <a:off x="2125589"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Can 42"/>
              <p:cNvSpPr/>
              <p:nvPr/>
            </p:nvSpPr>
            <p:spPr>
              <a:xfrm>
                <a:off x="2565362"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Can 43"/>
              <p:cNvSpPr/>
              <p:nvPr/>
            </p:nvSpPr>
            <p:spPr>
              <a:xfrm>
                <a:off x="3005135"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Can 44"/>
              <p:cNvSpPr/>
              <p:nvPr/>
            </p:nvSpPr>
            <p:spPr>
              <a:xfrm>
                <a:off x="3444908"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Can 45"/>
              <p:cNvSpPr/>
              <p:nvPr/>
            </p:nvSpPr>
            <p:spPr>
              <a:xfrm>
                <a:off x="1981606"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an 46"/>
              <p:cNvSpPr/>
              <p:nvPr/>
            </p:nvSpPr>
            <p:spPr>
              <a:xfrm>
                <a:off x="2421380"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Can 47"/>
              <p:cNvSpPr/>
              <p:nvPr/>
            </p:nvSpPr>
            <p:spPr>
              <a:xfrm>
                <a:off x="2861152"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Can 48"/>
              <p:cNvSpPr/>
              <p:nvPr/>
            </p:nvSpPr>
            <p:spPr>
              <a:xfrm>
                <a:off x="3300925"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Can 49"/>
              <p:cNvSpPr/>
              <p:nvPr/>
            </p:nvSpPr>
            <p:spPr>
              <a:xfrm>
                <a:off x="1837624"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Can 50"/>
              <p:cNvSpPr/>
              <p:nvPr/>
            </p:nvSpPr>
            <p:spPr>
              <a:xfrm>
                <a:off x="2277397"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Can 51"/>
              <p:cNvSpPr/>
              <p:nvPr/>
            </p:nvSpPr>
            <p:spPr>
              <a:xfrm>
                <a:off x="2717169"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Can 52"/>
              <p:cNvSpPr/>
              <p:nvPr/>
            </p:nvSpPr>
            <p:spPr>
              <a:xfrm>
                <a:off x="3156943"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Cube 10"/>
            <p:cNvSpPr/>
            <p:nvPr/>
          </p:nvSpPr>
          <p:spPr>
            <a:xfrm>
              <a:off x="3266359" y="1854977"/>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33"/>
            <p:cNvGrpSpPr>
              <a:grpSpLocks/>
            </p:cNvGrpSpPr>
            <p:nvPr/>
          </p:nvGrpSpPr>
          <p:grpSpPr bwMode="auto">
            <a:xfrm>
              <a:off x="3354072" y="1545785"/>
              <a:ext cx="2316193" cy="579542"/>
              <a:chOff x="1837263" y="785284"/>
              <a:chExt cx="1684869" cy="579542"/>
            </a:xfrm>
          </p:grpSpPr>
          <p:sp>
            <p:nvSpPr>
              <p:cNvPr id="30" name="Can 29"/>
              <p:cNvSpPr/>
              <p:nvPr/>
            </p:nvSpPr>
            <p:spPr>
              <a:xfrm>
                <a:off x="2125589"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an 30"/>
              <p:cNvSpPr/>
              <p:nvPr/>
            </p:nvSpPr>
            <p:spPr>
              <a:xfrm>
                <a:off x="2565362"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an 31"/>
              <p:cNvSpPr/>
              <p:nvPr/>
            </p:nvSpPr>
            <p:spPr>
              <a:xfrm>
                <a:off x="3005135"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an 32"/>
              <p:cNvSpPr/>
              <p:nvPr/>
            </p:nvSpPr>
            <p:spPr>
              <a:xfrm>
                <a:off x="3444908"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an 33"/>
              <p:cNvSpPr/>
              <p:nvPr/>
            </p:nvSpPr>
            <p:spPr>
              <a:xfrm>
                <a:off x="1981606"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Can 34"/>
              <p:cNvSpPr/>
              <p:nvPr/>
            </p:nvSpPr>
            <p:spPr>
              <a:xfrm>
                <a:off x="2421380"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Can 35"/>
              <p:cNvSpPr/>
              <p:nvPr/>
            </p:nvSpPr>
            <p:spPr>
              <a:xfrm>
                <a:off x="2861152"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Can 36"/>
              <p:cNvSpPr/>
              <p:nvPr/>
            </p:nvSpPr>
            <p:spPr>
              <a:xfrm>
                <a:off x="3300925"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Can 37"/>
              <p:cNvSpPr/>
              <p:nvPr/>
            </p:nvSpPr>
            <p:spPr>
              <a:xfrm>
                <a:off x="1837624"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Can 38"/>
              <p:cNvSpPr/>
              <p:nvPr/>
            </p:nvSpPr>
            <p:spPr>
              <a:xfrm>
                <a:off x="2277397"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Can 39"/>
              <p:cNvSpPr/>
              <p:nvPr/>
            </p:nvSpPr>
            <p:spPr>
              <a:xfrm>
                <a:off x="2717169"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Can 40"/>
              <p:cNvSpPr/>
              <p:nvPr/>
            </p:nvSpPr>
            <p:spPr>
              <a:xfrm>
                <a:off x="3156943"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Cube 12"/>
            <p:cNvSpPr/>
            <p:nvPr/>
          </p:nvSpPr>
          <p:spPr>
            <a:xfrm>
              <a:off x="3266359" y="13998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47"/>
            <p:cNvGrpSpPr>
              <a:grpSpLocks/>
            </p:cNvGrpSpPr>
            <p:nvPr/>
          </p:nvGrpSpPr>
          <p:grpSpPr bwMode="auto">
            <a:xfrm>
              <a:off x="3354072" y="1092184"/>
              <a:ext cx="2316193" cy="579542"/>
              <a:chOff x="1837263" y="785284"/>
              <a:chExt cx="1684869" cy="579542"/>
            </a:xfrm>
          </p:grpSpPr>
          <p:sp>
            <p:nvSpPr>
              <p:cNvPr id="18" name="Can 17"/>
              <p:cNvSpPr/>
              <p:nvPr/>
            </p:nvSpPr>
            <p:spPr>
              <a:xfrm>
                <a:off x="2125589"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an 18"/>
              <p:cNvSpPr/>
              <p:nvPr/>
            </p:nvSpPr>
            <p:spPr>
              <a:xfrm>
                <a:off x="2565362"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Can 19"/>
              <p:cNvSpPr/>
              <p:nvPr/>
            </p:nvSpPr>
            <p:spPr>
              <a:xfrm>
                <a:off x="3005135"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an 20"/>
              <p:cNvSpPr/>
              <p:nvPr/>
            </p:nvSpPr>
            <p:spPr>
              <a:xfrm>
                <a:off x="3444908"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n 21"/>
              <p:cNvSpPr/>
              <p:nvPr/>
            </p:nvSpPr>
            <p:spPr>
              <a:xfrm>
                <a:off x="1981606"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an 22"/>
              <p:cNvSpPr/>
              <p:nvPr/>
            </p:nvSpPr>
            <p:spPr>
              <a:xfrm>
                <a:off x="2421380"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an 23"/>
              <p:cNvSpPr/>
              <p:nvPr/>
            </p:nvSpPr>
            <p:spPr>
              <a:xfrm>
                <a:off x="2861152"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an 24"/>
              <p:cNvSpPr/>
              <p:nvPr/>
            </p:nvSpPr>
            <p:spPr>
              <a:xfrm>
                <a:off x="3300925"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n 25"/>
              <p:cNvSpPr/>
              <p:nvPr/>
            </p:nvSpPr>
            <p:spPr>
              <a:xfrm>
                <a:off x="1837624"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an 26"/>
              <p:cNvSpPr/>
              <p:nvPr/>
            </p:nvSpPr>
            <p:spPr>
              <a:xfrm>
                <a:off x="2277397"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an 27"/>
              <p:cNvSpPr/>
              <p:nvPr/>
            </p:nvSpPr>
            <p:spPr>
              <a:xfrm>
                <a:off x="2717169"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an 28"/>
              <p:cNvSpPr/>
              <p:nvPr/>
            </p:nvSpPr>
            <p:spPr>
              <a:xfrm>
                <a:off x="3156943"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Cube 14"/>
            <p:cNvSpPr/>
            <p:nvPr/>
          </p:nvSpPr>
          <p:spPr>
            <a:xfrm>
              <a:off x="3266359" y="9979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Left Brace 15"/>
            <p:cNvSpPr/>
            <p:nvPr/>
          </p:nvSpPr>
          <p:spPr>
            <a:xfrm>
              <a:off x="3051214" y="1305392"/>
              <a:ext cx="176419" cy="1384860"/>
            </a:xfrm>
            <a:prstGeom prst="leftBrace">
              <a:avLst>
                <a:gd name="adj1" fmla="val 112417"/>
                <a:gd name="adj2" fmla="val 50335"/>
              </a:avLst>
            </a:prstGeom>
            <a:noFill/>
            <a:ln w="28575" cap="flat" cmpd="sng" algn="ctr">
              <a:solidFill>
                <a:schemeClr val="accent3">
                  <a:lumMod val="75000"/>
                </a:scheme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842101" y="1620132"/>
              <a:ext cx="1174690" cy="754736"/>
            </a:xfrm>
            <a:prstGeom prst="rect">
              <a:avLst/>
            </a:prstGeom>
            <a:solidFill>
              <a:sysClr val="window" lastClr="FFFFFF"/>
            </a:solidFill>
          </p:spPr>
          <p:txBody>
            <a:bodyPr lIns="0" rIns="0" bIns="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Memory</a:t>
              </a:r>
              <a:b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b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Layers</a:t>
              </a:r>
            </a:p>
          </p:txBody>
        </p:sp>
      </p:grpSp>
      <p:grpSp>
        <p:nvGrpSpPr>
          <p:cNvPr id="66" name="Group 65"/>
          <p:cNvGrpSpPr/>
          <p:nvPr/>
        </p:nvGrpSpPr>
        <p:grpSpPr>
          <a:xfrm>
            <a:off x="6827037" y="4021907"/>
            <a:ext cx="1933576" cy="1004852"/>
            <a:chOff x="3515527" y="3130461"/>
            <a:chExt cx="1933576" cy="1004852"/>
          </a:xfrm>
        </p:grpSpPr>
        <p:sp>
          <p:nvSpPr>
            <p:cNvPr id="67" name="TextBox 66"/>
            <p:cNvSpPr txBox="1"/>
            <p:nvPr/>
          </p:nvSpPr>
          <p:spPr bwMode="auto">
            <a:xfrm>
              <a:off x="3515527" y="3130461"/>
              <a:ext cx="1933576" cy="784830"/>
            </a:xfrm>
            <a:prstGeom prst="rect">
              <a:avLst/>
            </a:prstGeom>
            <a:noFill/>
          </p:spPr>
          <p:txBody>
            <a:bodyPr wrap="square" lIns="0" tIns="0" rIns="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1"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high bandwidth </a:t>
              </a:r>
              <a:r>
                <a:rPr kumimoji="0" lang="en-US" sz="2000" b="0" i="0"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with</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Through-Silicon</a:t>
              </a:r>
              <a:b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0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Vias</a:t>
              </a: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(TSVs)</a:t>
              </a:r>
            </a:p>
          </p:txBody>
        </p:sp>
        <p:cxnSp>
          <p:nvCxnSpPr>
            <p:cNvPr id="68" name="Curved Connector 67"/>
            <p:cNvCxnSpPr>
              <a:cxnSpLocks noChangeShapeType="1"/>
              <a:stCxn id="67" idx="3"/>
              <a:endCxn id="21" idx="4"/>
            </p:cNvCxnSpPr>
            <p:nvPr/>
          </p:nvCxnSpPr>
          <p:spPr bwMode="auto">
            <a:xfrm flipH="1">
              <a:off x="5391953" y="3522876"/>
              <a:ext cx="57150" cy="612437"/>
            </a:xfrm>
            <a:prstGeom prst="curvedConnector3">
              <a:avLst>
                <a:gd name="adj1" fmla="val -400000"/>
              </a:avLst>
            </a:prstGeom>
            <a:noFill/>
            <a:ln w="38100" algn="ctr">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grpSp>
      <p:sp>
        <p:nvSpPr>
          <p:cNvPr id="69" name="TextBox 68"/>
          <p:cNvSpPr txBox="1"/>
          <p:nvPr/>
        </p:nvSpPr>
        <p:spPr bwMode="auto">
          <a:xfrm>
            <a:off x="6644046" y="6229290"/>
            <a:ext cx="2256708" cy="400110"/>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dedicated</a:t>
            </a:r>
            <a:r>
              <a:rPr kumimoji="0" lang="en-US" sz="20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Logic Layer</a:t>
            </a:r>
          </a:p>
        </p:txBody>
      </p:sp>
      <p:sp>
        <p:nvSpPr>
          <p:cNvPr id="80" name="Rectangle 79"/>
          <p:cNvSpPr/>
          <p:nvPr/>
        </p:nvSpPr>
        <p:spPr>
          <a:xfrm>
            <a:off x="76200" y="2336145"/>
            <a:ext cx="5663872" cy="83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76200" y="3173852"/>
            <a:ext cx="5663872" cy="1828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76200" y="4973156"/>
            <a:ext cx="5663872" cy="180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3" name="Table 82"/>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cxnSp>
        <p:nvCxnSpPr>
          <p:cNvPr id="92" name="Straight Connector 91"/>
          <p:cNvCxnSpPr/>
          <p:nvPr/>
        </p:nvCxnSpPr>
        <p:spPr>
          <a:xfrm>
            <a:off x="5841344" y="2819400"/>
            <a:ext cx="3207918" cy="0"/>
          </a:xfrm>
          <a:prstGeom prst="line">
            <a:avLst/>
          </a:prstGeom>
          <a:noFill/>
          <a:ln w="50800" cap="flat" cmpd="sng" algn="ctr">
            <a:solidFill>
              <a:sysClr val="windowText" lastClr="000000"/>
            </a:solidFill>
            <a:prstDash val="solid"/>
            <a:miter lim="800000"/>
          </a:ln>
          <a:effectLst/>
        </p:spPr>
      </p:cxnSp>
      <p:sp>
        <p:nvSpPr>
          <p:cNvPr id="93" name="Rounded Rectangle 92"/>
          <p:cNvSpPr/>
          <p:nvPr/>
        </p:nvSpPr>
        <p:spPr>
          <a:xfrm>
            <a:off x="5841344"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94" name="Rounded Rectangle 93"/>
          <p:cNvSpPr/>
          <p:nvPr/>
        </p:nvSpPr>
        <p:spPr>
          <a:xfrm>
            <a:off x="7510503"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84" name="Rounded Rectangle 83"/>
          <p:cNvSpPr/>
          <p:nvPr/>
        </p:nvSpPr>
        <p:spPr>
          <a:xfrm>
            <a:off x="5943600"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5" name="Rounded Rectangle 84"/>
          <p:cNvSpPr/>
          <p:nvPr/>
        </p:nvSpPr>
        <p:spPr>
          <a:xfrm>
            <a:off x="6768536"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6" name="Rounded Rectangle 85"/>
          <p:cNvSpPr/>
          <p:nvPr/>
        </p:nvSpPr>
        <p:spPr>
          <a:xfrm>
            <a:off x="7593472"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7" name="Rounded Rectangle 86"/>
          <p:cNvSpPr/>
          <p:nvPr/>
        </p:nvSpPr>
        <p:spPr>
          <a:xfrm>
            <a:off x="8418409"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103" name="TextBox 102"/>
          <p:cNvSpPr txBox="1"/>
          <p:nvPr/>
        </p:nvSpPr>
        <p:spPr>
          <a:xfrm>
            <a:off x="6673983" y="2801012"/>
            <a:ext cx="161262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memory channel</a:t>
            </a:r>
          </a:p>
        </p:txBody>
      </p:sp>
      <p:grpSp>
        <p:nvGrpSpPr>
          <p:cNvPr id="109" name="Group 108"/>
          <p:cNvGrpSpPr/>
          <p:nvPr/>
        </p:nvGrpSpPr>
        <p:grpSpPr>
          <a:xfrm>
            <a:off x="6191375" y="2054087"/>
            <a:ext cx="2501327" cy="176873"/>
            <a:chOff x="6348198" y="2190137"/>
            <a:chExt cx="2501327" cy="781663"/>
          </a:xfrm>
        </p:grpSpPr>
        <p:cxnSp>
          <p:nvCxnSpPr>
            <p:cNvPr id="105" name="Straight Connector 104"/>
            <p:cNvCxnSpPr/>
            <p:nvPr/>
          </p:nvCxnSpPr>
          <p:spPr>
            <a:xfrm flipV="1">
              <a:off x="6348198" y="2190137"/>
              <a:ext cx="0" cy="781663"/>
            </a:xfrm>
            <a:prstGeom prst="line">
              <a:avLst/>
            </a:prstGeom>
            <a:noFill/>
            <a:ln w="50800" cap="flat" cmpd="sng" algn="ctr">
              <a:solidFill>
                <a:sysClr val="windowText" lastClr="000000"/>
              </a:solidFill>
              <a:prstDash val="solid"/>
              <a:miter lim="800000"/>
            </a:ln>
            <a:effectLst/>
          </p:spPr>
        </p:cxnSp>
        <p:cxnSp>
          <p:nvCxnSpPr>
            <p:cNvPr id="106" name="Straight Connector 105"/>
            <p:cNvCxnSpPr/>
            <p:nvPr/>
          </p:nvCxnSpPr>
          <p:spPr>
            <a:xfrm flipV="1">
              <a:off x="7185907" y="2190137"/>
              <a:ext cx="0" cy="781663"/>
            </a:xfrm>
            <a:prstGeom prst="line">
              <a:avLst/>
            </a:prstGeom>
            <a:noFill/>
            <a:ln w="50800" cap="flat" cmpd="sng" algn="ctr">
              <a:solidFill>
                <a:sysClr val="windowText" lastClr="000000"/>
              </a:solidFill>
              <a:prstDash val="solid"/>
              <a:miter lim="800000"/>
            </a:ln>
            <a:effectLst/>
          </p:spPr>
        </p:cxnSp>
        <p:cxnSp>
          <p:nvCxnSpPr>
            <p:cNvPr id="107" name="Straight Connector 106"/>
            <p:cNvCxnSpPr/>
            <p:nvPr/>
          </p:nvCxnSpPr>
          <p:spPr>
            <a:xfrm flipV="1">
              <a:off x="8011816" y="2190137"/>
              <a:ext cx="0" cy="781663"/>
            </a:xfrm>
            <a:prstGeom prst="line">
              <a:avLst/>
            </a:prstGeom>
            <a:noFill/>
            <a:ln w="50800" cap="flat" cmpd="sng" algn="ctr">
              <a:solidFill>
                <a:sysClr val="windowText" lastClr="000000"/>
              </a:solidFill>
              <a:prstDash val="solid"/>
              <a:miter lim="800000"/>
            </a:ln>
            <a:effectLst/>
          </p:spPr>
        </p:cxnSp>
        <p:cxnSp>
          <p:nvCxnSpPr>
            <p:cNvPr id="108" name="Straight Connector 107"/>
            <p:cNvCxnSpPr/>
            <p:nvPr/>
          </p:nvCxnSpPr>
          <p:spPr>
            <a:xfrm flipV="1">
              <a:off x="8849525" y="2190137"/>
              <a:ext cx="0" cy="781663"/>
            </a:xfrm>
            <a:prstGeom prst="line">
              <a:avLst/>
            </a:prstGeom>
            <a:noFill/>
            <a:ln w="50800" cap="flat" cmpd="sng" algn="ctr">
              <a:solidFill>
                <a:sysClr val="windowText" lastClr="000000"/>
              </a:solidFill>
              <a:prstDash val="solid"/>
              <a:miter lim="800000"/>
            </a:ln>
            <a:effectLst/>
          </p:spPr>
        </p:cxnSp>
      </p:grpSp>
      <p:cxnSp>
        <p:nvCxnSpPr>
          <p:cNvPr id="110" name="Straight Connector 109"/>
          <p:cNvCxnSpPr/>
          <p:nvPr/>
        </p:nvCxnSpPr>
        <p:spPr>
          <a:xfrm>
            <a:off x="6168441" y="2230960"/>
            <a:ext cx="887187" cy="0"/>
          </a:xfrm>
          <a:prstGeom prst="line">
            <a:avLst/>
          </a:prstGeom>
          <a:noFill/>
          <a:ln w="50800" cap="flat" cmpd="sng" algn="ctr">
            <a:solidFill>
              <a:sysClr val="windowText" lastClr="000000"/>
            </a:solidFill>
            <a:prstDash val="solid"/>
            <a:miter lim="800000"/>
          </a:ln>
          <a:effectLst/>
        </p:spPr>
      </p:cxnSp>
      <p:cxnSp>
        <p:nvCxnSpPr>
          <p:cNvPr id="112" name="Straight Connector 111"/>
          <p:cNvCxnSpPr/>
          <p:nvPr/>
        </p:nvCxnSpPr>
        <p:spPr>
          <a:xfrm>
            <a:off x="7832059" y="2230960"/>
            <a:ext cx="887187" cy="0"/>
          </a:xfrm>
          <a:prstGeom prst="line">
            <a:avLst/>
          </a:prstGeom>
          <a:noFill/>
          <a:ln w="50800" cap="flat" cmpd="sng" algn="ctr">
            <a:solidFill>
              <a:sysClr val="windowText" lastClr="000000"/>
            </a:solidFill>
            <a:prstDash val="solid"/>
            <a:miter lim="800000"/>
          </a:ln>
          <a:effectLst/>
        </p:spPr>
      </p:cxnSp>
      <p:cxnSp>
        <p:nvCxnSpPr>
          <p:cNvPr id="113" name="Straight Connector 112"/>
          <p:cNvCxnSpPr/>
          <p:nvPr/>
        </p:nvCxnSpPr>
        <p:spPr>
          <a:xfrm flipV="1">
            <a:off x="6591548" y="2218157"/>
            <a:ext cx="0" cy="582856"/>
          </a:xfrm>
          <a:prstGeom prst="line">
            <a:avLst/>
          </a:prstGeom>
          <a:noFill/>
          <a:ln w="50800" cap="flat" cmpd="sng" algn="ctr">
            <a:solidFill>
              <a:sysClr val="windowText" lastClr="000000"/>
            </a:solidFill>
            <a:prstDash val="solid"/>
            <a:miter lim="800000"/>
          </a:ln>
          <a:effectLst/>
        </p:spPr>
      </p:cxnSp>
      <p:cxnSp>
        <p:nvCxnSpPr>
          <p:cNvPr id="116" name="Straight Connector 115"/>
          <p:cNvCxnSpPr/>
          <p:nvPr/>
        </p:nvCxnSpPr>
        <p:spPr>
          <a:xfrm flipV="1">
            <a:off x="8272864" y="2218157"/>
            <a:ext cx="0" cy="582856"/>
          </a:xfrm>
          <a:prstGeom prst="line">
            <a:avLst/>
          </a:prstGeom>
          <a:noFill/>
          <a:ln w="50800" cap="flat" cmpd="sng" algn="ctr">
            <a:solidFill>
              <a:sysClr val="windowText" lastClr="000000"/>
            </a:solidFill>
            <a:prstDash val="solid"/>
            <a:miter lim="800000"/>
          </a:ln>
          <a:effectLst/>
        </p:spPr>
      </p:cxnSp>
      <p:sp>
        <p:nvSpPr>
          <p:cNvPr id="120" name="Rounded Rectangle 119"/>
          <p:cNvSpPr/>
          <p:nvPr/>
        </p:nvSpPr>
        <p:spPr>
          <a:xfrm>
            <a:off x="3358453" y="23485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latency</a:t>
            </a:r>
          </a:p>
        </p:txBody>
      </p:sp>
      <p:sp>
        <p:nvSpPr>
          <p:cNvPr id="121" name="Rounded Rectangle 120"/>
          <p:cNvSpPr/>
          <p:nvPr/>
        </p:nvSpPr>
        <p:spPr>
          <a:xfrm>
            <a:off x="3358453" y="27549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area/power</a:t>
            </a:r>
          </a:p>
        </p:txBody>
      </p:sp>
      <p:sp>
        <p:nvSpPr>
          <p:cNvPr id="122" name="Rounded Rectangle 121"/>
          <p:cNvSpPr/>
          <p:nvPr/>
        </p:nvSpPr>
        <p:spPr>
          <a:xfrm>
            <a:off x="2374900" y="4200842"/>
            <a:ext cx="1600200" cy="677029"/>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narrower rows, higher latency</a:t>
            </a:r>
          </a:p>
        </p:txBody>
      </p:sp>
    </p:spTree>
    <p:extLst>
      <p:ext uri="{BB962C8B-B14F-4D97-AF65-F5344CB8AC3E}">
        <p14:creationId xmlns:p14="http://schemas.microsoft.com/office/powerpoint/2010/main" val="2870591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500"/>
                                        <p:tgtEl>
                                          <p:spTgt spid="91">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par>
                                <p:cTn id="29" presetID="10"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par>
                                <p:cTn id="32" presetID="10" presetClass="entr" presetSubtype="0" fill="hold"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xit" presetSubtype="0" fill="hold" nodeType="withEffect">
                                  <p:stCondLst>
                                    <p:cond delay="0"/>
                                  </p:stCondLst>
                                  <p:childTnLst>
                                    <p:animEffect transition="out" filter="fade">
                                      <p:cBhvr>
                                        <p:cTn id="53" dur="500"/>
                                        <p:tgtEl>
                                          <p:spTgt spid="96"/>
                                        </p:tgtEl>
                                      </p:cBhvr>
                                    </p:animEffect>
                                    <p:set>
                                      <p:cBhvr>
                                        <p:cTn id="54" dur="1" fill="hold">
                                          <p:stCondLst>
                                            <p:cond delay="499"/>
                                          </p:stCondLst>
                                        </p:cTn>
                                        <p:tgtEl>
                                          <p:spTgt spid="9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00"/>
                                        </p:tgtEl>
                                      </p:cBhvr>
                                    </p:animEffect>
                                    <p:set>
                                      <p:cBhvr>
                                        <p:cTn id="57" dur="1" fill="hold">
                                          <p:stCondLst>
                                            <p:cond delay="499"/>
                                          </p:stCondLst>
                                        </p:cTn>
                                        <p:tgtEl>
                                          <p:spTgt spid="100"/>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1"/>
                                        </p:tgtEl>
                                      </p:cBhvr>
                                    </p:animEffect>
                                    <p:set>
                                      <p:cBhvr>
                                        <p:cTn id="60" dur="1" fill="hold">
                                          <p:stCondLst>
                                            <p:cond delay="499"/>
                                          </p:stCondLst>
                                        </p:cTn>
                                        <p:tgtEl>
                                          <p:spTgt spid="101"/>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2"/>
                                        </p:tgtEl>
                                      </p:cBhvr>
                                    </p:animEffect>
                                    <p:set>
                                      <p:cBhvr>
                                        <p:cTn id="63" dur="1" fill="hold">
                                          <p:stCondLst>
                                            <p:cond delay="499"/>
                                          </p:stCondLst>
                                        </p:cTn>
                                        <p:tgtEl>
                                          <p:spTgt spid="102"/>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fade">
                                      <p:cBhvr>
                                        <p:cTn id="82" dur="500"/>
                                        <p:tgtEl>
                                          <p:spTgt spid="110"/>
                                        </p:tgtEl>
                                      </p:cBhvr>
                                    </p:animEffect>
                                  </p:childTnLst>
                                </p:cTn>
                              </p:par>
                              <p:par>
                                <p:cTn id="83" presetID="10" presetClass="entr" presetSubtype="0" fill="hold"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500"/>
                                        <p:tgtEl>
                                          <p:spTgt spid="112"/>
                                        </p:tgtEl>
                                      </p:cBhvr>
                                    </p:animEffect>
                                  </p:childTnLst>
                                </p:cTn>
                              </p:par>
                              <p:par>
                                <p:cTn id="86" presetID="10" presetClass="entr" presetSubtype="0" fill="hold" nodeType="with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500"/>
                                        <p:tgtEl>
                                          <p:spTgt spid="116"/>
                                        </p:tgtEl>
                                      </p:cBhvr>
                                    </p:animEffect>
                                  </p:childTnLst>
                                </p:cTn>
                              </p:par>
                              <p:par>
                                <p:cTn id="89" presetID="10" presetClass="entr" presetSubtype="0"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0"/>
                                  </p:stCondLst>
                                  <p:childTnLst>
                                    <p:animEffect transition="out" filter="fade">
                                      <p:cBhvr>
                                        <p:cTn id="95" dur="500"/>
                                        <p:tgtEl>
                                          <p:spTgt spid="81"/>
                                        </p:tgtEl>
                                      </p:cBhvr>
                                    </p:animEffect>
                                    <p:set>
                                      <p:cBhvr>
                                        <p:cTn id="96" dur="1" fill="hold">
                                          <p:stCondLst>
                                            <p:cond delay="499"/>
                                          </p:stCondLst>
                                        </p:cTn>
                                        <p:tgtEl>
                                          <p:spTgt spid="81"/>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20"/>
                                        </p:tgtEl>
                                      </p:cBhvr>
                                    </p:animEffect>
                                    <p:set>
                                      <p:cBhvr>
                                        <p:cTn id="99" dur="1" fill="hold">
                                          <p:stCondLst>
                                            <p:cond delay="499"/>
                                          </p:stCondLst>
                                        </p:cTn>
                                        <p:tgtEl>
                                          <p:spTgt spid="12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121"/>
                                        </p:tgtEl>
                                      </p:cBhvr>
                                    </p:animEffect>
                                    <p:set>
                                      <p:cBhvr>
                                        <p:cTn id="102" dur="1" fill="hold">
                                          <p:stCondLst>
                                            <p:cond delay="499"/>
                                          </p:stCondLst>
                                        </p:cTn>
                                        <p:tgtEl>
                                          <p:spTgt spid="12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1">
                                            <p:txEl>
                                              <p:pRg st="6" end="6"/>
                                            </p:txEl>
                                          </p:spTgt>
                                        </p:tgtEl>
                                        <p:attrNameLst>
                                          <p:attrName>style.visibility</p:attrName>
                                        </p:attrNameLst>
                                      </p:cBhvr>
                                      <p:to>
                                        <p:strVal val="visible"/>
                                      </p:to>
                                    </p:set>
                                    <p:animEffect transition="in" filter="fade">
                                      <p:cBhvr>
                                        <p:cTn id="107" dur="500"/>
                                        <p:tgtEl>
                                          <p:spTgt spid="91">
                                            <p:txEl>
                                              <p:pRg st="6" end="6"/>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fade">
                                      <p:cBhvr>
                                        <p:cTn id="118" dur="500"/>
                                        <p:tgtEl>
                                          <p:spTgt spid="66"/>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82"/>
                                        </p:tgtEl>
                                      </p:cBhvr>
                                    </p:animEffect>
                                    <p:set>
                                      <p:cBhvr>
                                        <p:cTn id="127" dur="1" fill="hold">
                                          <p:stCondLst>
                                            <p:cond delay="499"/>
                                          </p:stCondLst>
                                        </p:cTn>
                                        <p:tgtEl>
                                          <p:spTgt spid="82"/>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69" grpId="0"/>
      <p:bldP spid="80" grpId="0" animBg="1"/>
      <p:bldP spid="81" grpId="0" animBg="1"/>
      <p:bldP spid="82" grpId="0" animBg="1"/>
      <p:bldP spid="93" grpId="0" animBg="1"/>
      <p:bldP spid="94" grpId="0" animBg="1"/>
      <p:bldP spid="84" grpId="0" animBg="1"/>
      <p:bldP spid="85" grpId="0" animBg="1"/>
      <p:bldP spid="86" grpId="0" animBg="1"/>
      <p:bldP spid="87" grpId="0" animBg="1"/>
      <p:bldP spid="103" grpId="0"/>
      <p:bldP spid="120" grpId="0" animBg="1"/>
      <p:bldP spid="120" grpId="1" animBg="1"/>
      <p:bldP spid="121" grpId="0" animBg="1"/>
      <p:bldP spid="121" grpId="1" animBg="1"/>
      <p:bldP spid="122" grpId="0" animBg="1"/>
      <p:bldP spid="122" grpId="1" animBg="1"/>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Need for Lower Access Latency: Performance</a:t>
            </a:r>
          </a:p>
        </p:txBody>
      </p:sp>
      <p:sp>
        <p:nvSpPr>
          <p:cNvPr id="3" name="Content Placeholder 2"/>
          <p:cNvSpPr>
            <a:spLocks noGrp="1"/>
          </p:cNvSpPr>
          <p:nvPr>
            <p:ph idx="1"/>
          </p:nvPr>
        </p:nvSpPr>
        <p:spPr/>
        <p:txBody>
          <a:bodyPr/>
          <a:lstStyle/>
          <a:p>
            <a:r>
              <a:rPr lang="en-US" dirty="0"/>
              <a:t>New DRAM types often increase access latency in order to provide more banks, higher throughput</a:t>
            </a:r>
          </a:p>
          <a:p>
            <a:r>
              <a:rPr lang="en-US" dirty="0"/>
              <a:t>Many applications can’t make up for the increased latency</a:t>
            </a:r>
          </a:p>
          <a:p>
            <a:pPr lvl="1"/>
            <a:r>
              <a:rPr lang="en-US" dirty="0"/>
              <a:t>Especially true of common OS routines (e.g., file I/O, process forking)</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A variety of desktop/scientific, server/cloud, GPGPU applications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281</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graphicFrame>
        <p:nvGraphicFramePr>
          <p:cNvPr id="5" name="Chart 4"/>
          <p:cNvGraphicFramePr>
            <a:graphicFrameLocks/>
          </p:cNvGraphicFramePr>
          <p:nvPr>
            <p:extLst/>
          </p:nvPr>
        </p:nvGraphicFramePr>
        <p:xfrm>
          <a:off x="152400" y="2514600"/>
          <a:ext cx="8839200" cy="288607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875185"/>
            <a:ext cx="9144000" cy="708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50" normalizeH="0" baseline="0" noProof="0" dirty="0">
                <a:ln>
                  <a:noFill/>
                </a:ln>
                <a:solidFill>
                  <a:prstClr val="white"/>
                </a:solidFill>
                <a:effectLst/>
                <a:uLnTx/>
                <a:uFillTx/>
                <a:latin typeface="Adobe Garamond Pro Bold" panose="02020702060506020403" pitchFamily="18" charset="0"/>
                <a:ea typeface="+mn-ea"/>
                <a:cs typeface="+mn-cs"/>
              </a:rPr>
              <a:t>Several applications don’t benefit from more parallelism</a:t>
            </a:r>
          </a:p>
        </p:txBody>
      </p:sp>
    </p:spTree>
    <p:extLst>
      <p:ext uri="{BB962C8B-B14F-4D97-AF65-F5344CB8AC3E}">
        <p14:creationId xmlns:p14="http://schemas.microsoft.com/office/powerpoint/2010/main" val="1984809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152400" y="1066799"/>
            <a:ext cx="8839200" cy="5470527"/>
          </a:xfrm>
        </p:spPr>
        <p:txBody>
          <a:bodyPr/>
          <a:lstStyle/>
          <a:p>
            <a:pPr marL="514350" indent="-514350">
              <a:spcAft>
                <a:spcPts val="3600"/>
              </a:spcAft>
              <a:buFont typeface="+mj-lt"/>
              <a:buAutoNum type="arabicPeriod"/>
            </a:pPr>
            <a:r>
              <a:rPr lang="en-US" dirty="0">
                <a:solidFill>
                  <a:srgbClr val="0070C0"/>
                </a:solidFill>
              </a:rPr>
              <a:t>DRAM latency remains a critical bottleneck for</a:t>
            </a:r>
            <a:br>
              <a:rPr lang="en-US" dirty="0">
                <a:solidFill>
                  <a:srgbClr val="0070C0"/>
                </a:solidFill>
              </a:rPr>
            </a:br>
            <a:r>
              <a:rPr lang="en-US" dirty="0">
                <a:solidFill>
                  <a:srgbClr val="0070C0"/>
                </a:solidFill>
              </a:rPr>
              <a:t>many applications</a:t>
            </a:r>
          </a:p>
          <a:p>
            <a:pPr marL="514350" indent="-514350">
              <a:spcAft>
                <a:spcPts val="3600"/>
              </a:spcAft>
              <a:buFont typeface="+mj-lt"/>
              <a:buAutoNum type="arabicPeriod"/>
            </a:pPr>
            <a:r>
              <a:rPr lang="en-US" dirty="0">
                <a:solidFill>
                  <a:schemeClr val="accent2"/>
                </a:solidFill>
              </a:rPr>
              <a:t>Bank parallelism is not fully utilized by a wide variety</a:t>
            </a:r>
            <a:br>
              <a:rPr lang="en-US" dirty="0">
                <a:solidFill>
                  <a:schemeClr val="accent2"/>
                </a:solidFill>
              </a:rPr>
            </a:br>
            <a:r>
              <a:rPr lang="en-US" dirty="0">
                <a:solidFill>
                  <a:schemeClr val="accent2"/>
                </a:solidFill>
              </a:rPr>
              <a:t>of applications</a:t>
            </a:r>
          </a:p>
          <a:p>
            <a:pPr marL="514350" indent="-514350">
              <a:spcAft>
                <a:spcPts val="3600"/>
              </a:spcAft>
              <a:buFont typeface="+mj-lt"/>
              <a:buAutoNum type="arabicPeriod"/>
            </a:pPr>
            <a:r>
              <a:rPr lang="en-US" dirty="0"/>
              <a:t>Spatial locality continues to provide significant performance benefits if it is exploited by the memory subsystem</a:t>
            </a:r>
          </a:p>
          <a:p>
            <a:pPr marL="514350" indent="-514350">
              <a:spcAft>
                <a:spcPts val="3600"/>
              </a:spcAft>
              <a:buFont typeface="+mj-lt"/>
              <a:buAutoNum type="arabicPeriod"/>
            </a:pPr>
            <a:r>
              <a:rPr lang="en-US" dirty="0">
                <a:solidFill>
                  <a:schemeClr val="accent4"/>
                </a:solidFill>
              </a:rPr>
              <a:t>For some classes of applications, low-power memory</a:t>
            </a:r>
            <a:br>
              <a:rPr lang="en-US" dirty="0">
                <a:solidFill>
                  <a:schemeClr val="accent4"/>
                </a:solidFill>
              </a:rPr>
            </a:br>
            <a:r>
              <a:rPr lang="en-US" dirty="0">
                <a:solidFill>
                  <a:schemeClr val="accent4"/>
                </a:solidFill>
              </a:rPr>
              <a:t>can provide energy savings without sacrificing</a:t>
            </a:r>
            <a:br>
              <a:rPr lang="en-US" dirty="0">
                <a:solidFill>
                  <a:schemeClr val="accent4"/>
                </a:solidFill>
              </a:rPr>
            </a:br>
            <a:r>
              <a:rPr lang="en-US" dirty="0">
                <a:solidFill>
                  <a:schemeClr val="accent4"/>
                </a:solidFill>
              </a:rPr>
              <a:t>significant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282</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3648275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lvl="1"/>
            <a:r>
              <a:rPr lang="en-US" dirty="0"/>
              <a:t>Difficult to intuitively determine which DRAM–workload pair works best</a:t>
            </a:r>
          </a:p>
          <a:p>
            <a:pPr>
              <a:spcBef>
                <a:spcPts val="24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endParaRPr lang="en-US" dirty="0"/>
          </a:p>
          <a:p>
            <a:r>
              <a:rPr lang="en-US" dirty="0"/>
              <a:t>12 key observations on DRAM–workload behavior</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283</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
        <p:nvSpPr>
          <p:cNvPr id="5" name="Rectangle 4"/>
          <p:cNvSpPr/>
          <p:nvPr/>
        </p:nvSpPr>
        <p:spPr>
          <a:xfrm>
            <a:off x="0" y="5562600"/>
            <a:ext cx="9144000" cy="990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Open-source tools: </a:t>
            </a:r>
            <a:r>
              <a:rPr kumimoji="0" lang="it-IT" sz="2400" b="1" i="0" u="sng" strike="noStrike" kern="1200" cap="none" spc="0" normalizeH="0" baseline="0" noProof="0" dirty="0">
                <a:ln>
                  <a:noFill/>
                </a:ln>
                <a:solidFill>
                  <a:prstClr val="white"/>
                </a:solidFill>
                <a:effectLst/>
                <a:uLnTx/>
                <a:uFillTx/>
                <a:latin typeface="Adobe Garamond Pro" panose="02020502060506020403" pitchFamily="18" charset="0"/>
                <a:ea typeface="+mn-ea"/>
                <a:cs typeface="+mn-cs"/>
              </a:rPr>
              <a:t>https://github.com/CMU-SAFARI/ramulator</a:t>
            </a: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  </a:t>
            </a:r>
          </a:p>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Full paper: </a:t>
            </a:r>
            <a:r>
              <a:rPr kumimoji="0" lang="it-IT" sz="2400" b="1" i="0" u="sng" strike="noStrike" kern="1200" cap="none" spc="0" normalizeH="0" baseline="0" noProof="0" dirty="0">
                <a:ln>
                  <a:noFill/>
                </a:ln>
                <a:solidFill>
                  <a:srgbClr val="FFFF99"/>
                </a:solidFill>
                <a:effectLst/>
                <a:uLnTx/>
                <a:uFillTx/>
                <a:latin typeface="Adobe Garamond Pro" panose="02020502060506020403" pitchFamily="18" charset="0"/>
                <a:ea typeface="+mn-ea"/>
                <a:cs typeface="+mn-cs"/>
              </a:rPr>
              <a:t>https://arxiv.org/pdf/1902.07609</a:t>
            </a: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 </a:t>
            </a:r>
          </a:p>
        </p:txBody>
      </p:sp>
    </p:spTree>
    <p:extLst>
      <p:ext uri="{BB962C8B-B14F-4D97-AF65-F5344CB8AC3E}">
        <p14:creationId xmlns:p14="http://schemas.microsoft.com/office/powerpoint/2010/main" val="1856184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11346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4601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095415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287</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329909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0086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4203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110133580"/>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3534024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0925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05490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974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841816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621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34" y="4365104"/>
            <a:ext cx="9144000" cy="81886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4139586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37964"/>
            <a:ext cx="9144000" cy="2543364"/>
          </a:xfrm>
          <a:prstGeom prst="rect">
            <a:avLst/>
          </a:prstGeom>
        </p:spPr>
      </p:pic>
    </p:spTree>
    <p:extLst>
      <p:ext uri="{BB962C8B-B14F-4D97-AF65-F5344CB8AC3E}">
        <p14:creationId xmlns:p14="http://schemas.microsoft.com/office/powerpoint/2010/main" val="3093760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887077472"/>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505290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80756"/>
            <a:ext cx="9144000" cy="2180492"/>
          </a:xfrm>
          <a:prstGeom prst="rect">
            <a:avLst/>
          </a:prstGeom>
        </p:spPr>
      </p:pic>
    </p:spTree>
    <p:extLst>
      <p:ext uri="{BB962C8B-B14F-4D97-AF65-F5344CB8AC3E}">
        <p14:creationId xmlns:p14="http://schemas.microsoft.com/office/powerpoint/2010/main" val="1459454250"/>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315391"/>
            <a:ext cx="9144000" cy="2497985"/>
          </a:xfrm>
          <a:prstGeom prst="rect">
            <a:avLst/>
          </a:prstGeom>
        </p:spPr>
      </p:pic>
    </p:spTree>
    <p:extLst>
      <p:ext uri="{BB962C8B-B14F-4D97-AF65-F5344CB8AC3E}">
        <p14:creationId xmlns:p14="http://schemas.microsoft.com/office/powerpoint/2010/main" val="3799345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653136"/>
            <a:ext cx="9144000" cy="1427408"/>
          </a:xfrm>
          <a:prstGeom prst="rect">
            <a:avLst/>
          </a:prstGeom>
        </p:spPr>
      </p:pic>
    </p:spTree>
    <p:extLst>
      <p:ext uri="{BB962C8B-B14F-4D97-AF65-F5344CB8AC3E}">
        <p14:creationId xmlns:p14="http://schemas.microsoft.com/office/powerpoint/2010/main" val="2641162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755354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537180"/>
            <a:ext cx="9144000" cy="908044"/>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5526638"/>
            <a:ext cx="9144000" cy="710674"/>
          </a:xfrm>
          <a:prstGeom prst="rect">
            <a:avLst/>
          </a:prstGeom>
        </p:spPr>
      </p:pic>
    </p:spTree>
    <p:extLst>
      <p:ext uri="{BB962C8B-B14F-4D97-AF65-F5344CB8AC3E}">
        <p14:creationId xmlns:p14="http://schemas.microsoft.com/office/powerpoint/2010/main" val="920374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861418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53230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466734540"/>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206656430"/>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845281038"/>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390228631"/>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535501789"/>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1700" dirty="0"/>
              <a:t>Hasan Hassan, Minesh Patel, </a:t>
            </a:r>
            <a:r>
              <a:rPr lang="en-US" sz="1700" dirty="0" err="1"/>
              <a:t>Jeremie</a:t>
            </a:r>
            <a:r>
              <a:rPr lang="en-US" sz="1700" dirty="0"/>
              <a:t> S. Kim, A. </a:t>
            </a:r>
            <a:r>
              <a:rPr lang="en-US" sz="1700" dirty="0" err="1"/>
              <a:t>Giray</a:t>
            </a:r>
            <a:r>
              <a:rPr lang="en-US" sz="1700" dirty="0"/>
              <a:t> </a:t>
            </a:r>
            <a:r>
              <a:rPr lang="en-US" sz="1700" dirty="0" err="1"/>
              <a:t>Yaglikci</a:t>
            </a:r>
            <a:r>
              <a:rPr lang="en-US" sz="1700" dirty="0"/>
              <a:t>, Nandita Vijaykumar, Nika </a:t>
            </a:r>
            <a:r>
              <a:rPr lang="en-US" sz="1700" dirty="0" err="1"/>
              <a:t>Mansourighiasi</a:t>
            </a:r>
            <a:r>
              <a:rPr lang="en-US" sz="1700" dirty="0"/>
              <a:t>, Saugata Ghose, and Onur Mutlu,</a:t>
            </a:r>
            <a:br>
              <a:rPr lang="en-US" sz="1700" dirty="0"/>
            </a:br>
            <a:r>
              <a:rPr lang="en-US" sz="1700" b="1" dirty="0">
                <a:hlinkClick r:id="rId2"/>
              </a:rPr>
              <a:t>"CROW: A Low-Cost Substrate for Improving DRAM Performance, Energy Efficiency, and Reliability"</a:t>
            </a:r>
            <a:br>
              <a:rPr lang="en-US" sz="1700" dirty="0"/>
            </a:br>
            <a:r>
              <a:rPr lang="en-US" sz="1700" i="1" dirty="0"/>
              <a:t>Proceedings of the </a:t>
            </a:r>
            <a:r>
              <a:rPr lang="en-US" sz="1700" i="1" dirty="0">
                <a:hlinkClick r:id="rId3"/>
              </a:rPr>
              <a:t>46th International Symposium on Computer Architecture</a:t>
            </a:r>
            <a:r>
              <a:rPr lang="en-US" sz="1700" i="1" dirty="0"/>
              <a:t> (</a:t>
            </a:r>
            <a:r>
              <a:rPr lang="en-US" sz="1700" b="1" i="1" dirty="0"/>
              <a:t>ISCA</a:t>
            </a:r>
            <a:r>
              <a:rPr lang="en-US" sz="1700" i="1" dirty="0"/>
              <a:t>)</a:t>
            </a:r>
            <a:r>
              <a:rPr lang="en-US" sz="1700" dirty="0"/>
              <a:t>, Phoenix, AZ, USA, June 2019.</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Lightning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(3 minutes)]</a:t>
            </a:r>
            <a:br>
              <a:rPr lang="en-US" sz="1700" dirty="0"/>
            </a:br>
            <a:r>
              <a:rPr lang="en-US" sz="1700" dirty="0"/>
              <a:t>[</a:t>
            </a:r>
            <a:r>
              <a:rPr lang="en-US" sz="1700" dirty="0">
                <a:hlinkClick r:id="rId11"/>
              </a:rPr>
              <a:t>Full Talk Video</a:t>
            </a:r>
            <a:r>
              <a:rPr lang="en-US" sz="1700" dirty="0"/>
              <a:t> (16 minutes)]</a:t>
            </a:r>
            <a:br>
              <a:rPr lang="en-US" sz="1700" dirty="0"/>
            </a:br>
            <a:r>
              <a:rPr lang="en-US" sz="1700" dirty="0"/>
              <a:t>[</a:t>
            </a:r>
            <a:r>
              <a:rPr lang="en-US" sz="1700" dirty="0">
                <a:hlinkClick r:id="rId12"/>
              </a:rPr>
              <a:t>Source Code for CROW</a:t>
            </a:r>
            <a:r>
              <a:rPr lang="en-US" sz="1700" dirty="0"/>
              <a:t> (Ramulator and Circuit Modeling)]</a:t>
            </a: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100" y="4329801"/>
            <a:ext cx="9144000" cy="2217049"/>
          </a:xfrm>
          <a:prstGeom prst="rect">
            <a:avLst/>
          </a:prstGeom>
        </p:spPr>
      </p:pic>
    </p:spTree>
    <p:extLst>
      <p:ext uri="{BB962C8B-B14F-4D97-AF65-F5344CB8AC3E}">
        <p14:creationId xmlns:p14="http://schemas.microsoft.com/office/powerpoint/2010/main" val="38484258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460942670"/>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pPr algn="ctr"/>
            <a:r>
              <a:rPr lang="en-US" sz="4000" dirty="0"/>
              <a:t>CLR-DRAM: Capacity-Latency Reconfigurable DRAM </a:t>
            </a:r>
            <a:r>
              <a:rPr lang="en-US" sz="3000" b="1" dirty="0"/>
              <a:t>[ISCA 2020]</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13360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cstate="screen">
            <a:alphaModFix/>
            <a:extLst>
              <a:ext uri="{28A0092B-C50C-407E-A947-70E740481C1C}">
                <a14:useLocalDpi xmlns:a14="http://schemas.microsoft.com/office/drawing/2010/main"/>
              </a:ext>
            </a:extLst>
          </a:blip>
          <a:srcRect t="25649" b="27026"/>
          <a:stretch/>
        </p:blipFill>
        <p:spPr>
          <a:xfrm>
            <a:off x="6443436" y="5111650"/>
            <a:ext cx="2332391" cy="613200"/>
          </a:xfrm>
          <a:prstGeom prst="rect">
            <a:avLst/>
          </a:prstGeom>
          <a:noFill/>
          <a:ln>
            <a:noFill/>
          </a:ln>
        </p:spPr>
      </p:pic>
      <p:sp>
        <p:nvSpPr>
          <p:cNvPr id="60" name="Google Shape;60;p14"/>
          <p:cNvSpPr/>
          <p:nvPr/>
        </p:nvSpPr>
        <p:spPr>
          <a:xfrm>
            <a:off x="0" y="857250"/>
            <a:ext cx="9144000" cy="23073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1" name="Google Shape;61;p14"/>
          <p:cNvSpPr txBox="1"/>
          <p:nvPr/>
        </p:nvSpPr>
        <p:spPr>
          <a:xfrm>
            <a:off x="156000" y="1138350"/>
            <a:ext cx="8988000" cy="2026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4100" b="1" i="0" u="none" strike="noStrike" kern="0" cap="none" spc="0" normalizeH="0" baseline="0" noProof="0">
                <a:ln>
                  <a:noFill/>
                </a:ln>
                <a:solidFill>
                  <a:srgbClr val="F3F3F3"/>
                </a:solidFill>
                <a:effectLst/>
                <a:uLnTx/>
                <a:uFillTx/>
                <a:latin typeface="Cambria"/>
                <a:ea typeface="Cambria"/>
                <a:cs typeface="Cambria"/>
                <a:sym typeface="Cambria"/>
              </a:rPr>
              <a:t>CLR-DRAM:</a:t>
            </a:r>
            <a:endParaRPr kumimoji="0" sz="41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 A Low-Cost DRAM Architecture</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Enabling Dynamic Capacity-Latency Trade-off</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p:txBody>
      </p:sp>
      <p:pic>
        <p:nvPicPr>
          <p:cNvPr id="62" name="Google Shape;62;p14" descr="http://www.euroc-project.eu/fileadmin/imgEuroc/eurocConsortiumLogos/ethLogo.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9029" y="5172006"/>
            <a:ext cx="2397511" cy="492491"/>
          </a:xfrm>
          <a:prstGeom prst="rect">
            <a:avLst/>
          </a:prstGeom>
          <a:noFill/>
          <a:ln>
            <a:noFill/>
          </a:ln>
        </p:spPr>
      </p:pic>
      <p:sp>
        <p:nvSpPr>
          <p:cNvPr id="63" name="Google Shape;63;p14"/>
          <p:cNvSpPr txBox="1"/>
          <p:nvPr/>
        </p:nvSpPr>
        <p:spPr>
          <a:xfrm>
            <a:off x="228600" y="3684925"/>
            <a:ext cx="8686800" cy="91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sng" strike="noStrike" kern="0" cap="none" spc="0" normalizeH="0" baseline="0" noProof="0">
                <a:ln>
                  <a:noFill/>
                </a:ln>
                <a:solidFill>
                  <a:srgbClr val="000000"/>
                </a:solidFill>
                <a:effectLst/>
                <a:uLnTx/>
                <a:uFillTx/>
                <a:latin typeface="Cambria"/>
                <a:ea typeface="Cambria"/>
                <a:cs typeface="Cambria"/>
                <a:sym typeface="Cambria"/>
              </a:rPr>
              <a:t>Haocong Luo</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   Taha Shahroodi   Hasan Hassan   Minesh Patel     </a:t>
            </a:r>
            <a:endParaRPr kumimoji="0" sz="2000" b="1"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A. Giray Yaglıkçı</a:t>
            </a:r>
            <a:r>
              <a:rPr kumimoji="0" lang="en" sz="6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Lois Orosa   Jisung Park  Onur Mutlu </a:t>
            </a:r>
            <a:endParaRPr kumimoji="0" sz="20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64" name="Google Shape;64;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607663" y="5111651"/>
            <a:ext cx="1928674" cy="766375"/>
          </a:xfrm>
          <a:prstGeom prst="rect">
            <a:avLst/>
          </a:prstGeom>
          <a:noFill/>
          <a:ln>
            <a:noFill/>
          </a:ln>
        </p:spPr>
      </p:pic>
    </p:spTree>
    <p:extLst>
      <p:ext uri="{BB962C8B-B14F-4D97-AF65-F5344CB8AC3E}">
        <p14:creationId xmlns:p14="http://schemas.microsoft.com/office/powerpoint/2010/main" val="3937703091"/>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Google Shape;70;p15"/>
          <p:cNvSpPr txBox="1"/>
          <p:nvPr/>
        </p:nvSpPr>
        <p:spPr>
          <a:xfrm>
            <a:off x="103900" y="935250"/>
            <a:ext cx="34344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Motivation &amp; Goal</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71" name="Google Shape;71;p15"/>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317</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72" name="Google Shape;7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73" name="Google Shape;73;p15"/>
          <p:cNvSpPr txBox="1"/>
          <p:nvPr/>
        </p:nvSpPr>
        <p:spPr>
          <a:xfrm>
            <a:off x="76200" y="1475500"/>
            <a:ext cx="8572200" cy="16890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15000"/>
              </a:lnSpc>
              <a:spcBef>
                <a:spcPts val="0"/>
              </a:spcBef>
              <a:spcAft>
                <a:spcPts val="0"/>
              </a:spcAft>
              <a:buClr>
                <a:srgbClr val="000000"/>
              </a:buClr>
              <a:buSzPts val="1800"/>
              <a:buFont typeface="Arial"/>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Workloads and systems have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varying</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main memory capacity and latency demands.</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Existing commodity DRAM makes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static</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capacity-latency trade-off at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design time</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45720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980000"/>
              </a:buClr>
              <a:buSzPts val="1800"/>
              <a:buFont typeface="Cambria"/>
              <a:buChar char="●"/>
              <a:tabLst/>
              <a:defRPr/>
            </a:pP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Systems miss opportunities to improve performance by adapting to changes in main memory capacity and latency demands.</a:t>
            </a:r>
            <a:endParaRPr kumimoji="0" sz="1800" b="0"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74" name="Google Shape;74;p15"/>
          <p:cNvSpPr txBox="1"/>
          <p:nvPr/>
        </p:nvSpPr>
        <p:spPr>
          <a:xfrm>
            <a:off x="0" y="3532901"/>
            <a:ext cx="9068100" cy="7446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00000"/>
              </a:lnSpc>
              <a:spcBef>
                <a:spcPts val="0"/>
              </a:spcBef>
              <a:spcAft>
                <a:spcPts val="0"/>
              </a:spcAft>
              <a:buClr>
                <a:srgbClr val="38761D"/>
              </a:buClr>
              <a:buSzPts val="1800"/>
              <a:buFont typeface="Arial"/>
              <a:buChar char="●"/>
              <a:tabLst/>
              <a:defRPr/>
            </a:pPr>
            <a:r>
              <a:rPr kumimoji="0" lang="en" sz="1800" b="1" i="0" u="sng" strike="noStrike" kern="0" cap="none" spc="0" normalizeH="0" baseline="0" noProof="0">
                <a:ln>
                  <a:noFill/>
                </a:ln>
                <a:solidFill>
                  <a:srgbClr val="38761D"/>
                </a:solidFill>
                <a:effectLst/>
                <a:uLnTx/>
                <a:uFillTx/>
                <a:latin typeface="Cambria"/>
                <a:ea typeface="Cambria"/>
                <a:cs typeface="Cambria"/>
                <a:sym typeface="Cambria"/>
              </a:rPr>
              <a:t>Goal</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Design a low-cost DRAM architecture that can be </a:t>
            </a:r>
            <a:r>
              <a:rPr kumimoji="0" lang="en" sz="1800" b="0" i="0" u="none" strike="noStrike" kern="0" cap="none" spc="0" normalizeH="0" baseline="0" noProof="0">
                <a:ln>
                  <a:noFill/>
                </a:ln>
                <a:solidFill>
                  <a:srgbClr val="558B3D"/>
                </a:solidFill>
                <a:effectLst/>
                <a:uLnTx/>
                <a:uFillTx/>
                <a:latin typeface="Cambria"/>
                <a:ea typeface="Cambria"/>
                <a:cs typeface="Cambria"/>
                <a:sym typeface="Cambria"/>
              </a:rPr>
              <a:t>dynamically</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configured to have high capacity or low latency at a fine granularity (i.e., at the granularity of a row).</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457200" algn="l" defTabSz="914400"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75" name="Google Shape;75;p15"/>
          <p:cNvGrpSpPr/>
          <p:nvPr/>
        </p:nvGrpSpPr>
        <p:grpSpPr>
          <a:xfrm>
            <a:off x="1398884" y="4125077"/>
            <a:ext cx="6343981" cy="1609935"/>
            <a:chOff x="1398883" y="3267826"/>
            <a:chExt cx="6343981" cy="1609935"/>
          </a:xfrm>
        </p:grpSpPr>
        <p:grpSp>
          <p:nvGrpSpPr>
            <p:cNvPr id="76" name="Google Shape;76;p15"/>
            <p:cNvGrpSpPr/>
            <p:nvPr/>
          </p:nvGrpSpPr>
          <p:grpSpPr>
            <a:xfrm>
              <a:off x="1398883" y="3883501"/>
              <a:ext cx="2329539" cy="661146"/>
              <a:chOff x="713125" y="3196450"/>
              <a:chExt cx="2901045" cy="823344"/>
            </a:xfrm>
          </p:grpSpPr>
          <p:sp>
            <p:nvSpPr>
              <p:cNvPr id="77" name="Google Shape;77;p15"/>
              <p:cNvSpPr/>
              <p:nvPr/>
            </p:nvSpPr>
            <p:spPr>
              <a:xfrm>
                <a:off x="713125" y="319645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78" name="Google Shape;78;p15"/>
              <p:cNvSpPr txBox="1"/>
              <p:nvPr/>
            </p:nvSpPr>
            <p:spPr>
              <a:xfrm>
                <a:off x="815170" y="3535894"/>
                <a:ext cx="27990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High Storage Capacity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9" name="Google Shape;79;p15"/>
            <p:cNvGrpSpPr/>
            <p:nvPr/>
          </p:nvGrpSpPr>
          <p:grpSpPr>
            <a:xfrm>
              <a:off x="5413361" y="3878643"/>
              <a:ext cx="2329503" cy="666008"/>
              <a:chOff x="5712475" y="3190400"/>
              <a:chExt cx="2901000" cy="829400"/>
            </a:xfrm>
          </p:grpSpPr>
          <p:sp>
            <p:nvSpPr>
              <p:cNvPr id="80" name="Google Shape;80;p15"/>
              <p:cNvSpPr/>
              <p:nvPr/>
            </p:nvSpPr>
            <p:spPr>
              <a:xfrm>
                <a:off x="5712475" y="319040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81" name="Google Shape;81;p15"/>
              <p:cNvSpPr txBox="1"/>
              <p:nvPr/>
            </p:nvSpPr>
            <p:spPr>
              <a:xfrm>
                <a:off x="5795500" y="3535900"/>
                <a:ext cx="27369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Low Latency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2" name="Google Shape;82;p15"/>
            <p:cNvGrpSpPr/>
            <p:nvPr/>
          </p:nvGrpSpPr>
          <p:grpSpPr>
            <a:xfrm>
              <a:off x="3943238" y="3267826"/>
              <a:ext cx="1139788" cy="1609935"/>
              <a:chOff x="3881688" y="2429731"/>
              <a:chExt cx="1419413" cy="2004900"/>
            </a:xfrm>
          </p:grpSpPr>
          <p:sp>
            <p:nvSpPr>
              <p:cNvPr id="83" name="Google Shape;83;p15"/>
              <p:cNvSpPr/>
              <p:nvPr/>
            </p:nvSpPr>
            <p:spPr>
              <a:xfrm rot="2700000">
                <a:off x="4212307" y="26165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84;p15"/>
              <p:cNvSpPr/>
              <p:nvPr/>
            </p:nvSpPr>
            <p:spPr>
              <a:xfrm rot="-8100000">
                <a:off x="4068495" y="33458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110502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xEl>
                                              <p:pRg st="3" end="3"/>
                                            </p:txEl>
                                          </p:spTgt>
                                        </p:tgtEl>
                                        <p:attrNameLst>
                                          <p:attrName>style.visibility</p:attrName>
                                        </p:attrNameLst>
                                      </p:cBhvr>
                                      <p:to>
                                        <p:strVal val="visible"/>
                                      </p:to>
                                    </p:set>
                                    <p:animEffect transition="in" filter="fade">
                                      <p:cBhvr>
                                        <p:cTn id="17" dur="1000"/>
                                        <p:tgtEl>
                                          <p:spTgt spid="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Google Shape;90;p16"/>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91" name="Google Shape;91;p16"/>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318</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92" name="Google Shape;92;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93" name="Google Shape;93;p16"/>
          <p:cNvSpPr txBox="1"/>
          <p:nvPr/>
        </p:nvSpPr>
        <p:spPr>
          <a:xfrm>
            <a:off x="166250" y="144347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1" i="0" u="none" strike="noStrike" kern="0" cap="none" spc="0" normalizeH="0" baseline="0" noProof="0">
                <a:ln>
                  <a:noFill/>
                </a:ln>
                <a:solidFill>
                  <a:srgbClr val="1C4587"/>
                </a:solidFill>
                <a:effectLst/>
                <a:uLnTx/>
                <a:uFillTx/>
                <a:latin typeface="Cambria"/>
                <a:ea typeface="Cambria"/>
                <a:cs typeface="Cambria"/>
                <a:sym typeface="Cambria"/>
              </a:rPr>
              <a:t>CLR-DRAM (Capacity-Latency-Reconfigurable DRAM)</a:t>
            </a:r>
            <a:r>
              <a:rPr kumimoji="0" lang="en" sz="1600" b="0" i="0" u="none" strike="noStrike" kern="0" cap="none" spc="0" normalizeH="0" baseline="0" noProof="0">
                <a:ln>
                  <a:noFill/>
                </a:ln>
                <a:solidFill>
                  <a:srgbClr val="1C4587"/>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1C4587"/>
              </a:solidFill>
              <a:effectLst/>
              <a:uLnTx/>
              <a:uFillTx/>
              <a:latin typeface="Cambria"/>
              <a:ea typeface="Cambria"/>
              <a:cs typeface="Cambria"/>
              <a:sym typeface="Cambria"/>
            </a:endParaRPr>
          </a:p>
          <a:p>
            <a:pPr marL="628650" marR="0" lvl="1" indent="-33020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 </a:t>
            </a:r>
            <a:r>
              <a:rPr kumimoji="0" lang="en" sz="1600" b="0" i="0" u="none" strike="noStrike" kern="0" cap="none" spc="0" normalizeH="0" baseline="0" noProof="0">
                <a:ln>
                  <a:noFill/>
                </a:ln>
                <a:solidFill>
                  <a:srgbClr val="34A853"/>
                </a:solidFill>
                <a:effectLst/>
                <a:uLnTx/>
                <a:uFillTx/>
                <a:latin typeface="Cambria"/>
                <a:ea typeface="Cambria"/>
                <a:cs typeface="Cambria"/>
                <a:sym typeface="Cambria"/>
              </a:rPr>
              <a:t>low cost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DRAM architecture that enables a single DRAM row to </a:t>
            </a:r>
            <a:r>
              <a:rPr kumimoji="0" lang="en" sz="1600" b="0" i="1" u="none" strike="noStrike" kern="0" cap="none" spc="0" normalizeH="0" baseline="0" noProof="0">
                <a:ln>
                  <a:noFill/>
                </a:ln>
                <a:solidFill>
                  <a:srgbClr val="0070C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70C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switch between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max-capacity mode</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or</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4" name="Google Shape;94;p16"/>
          <p:cNvSpPr txBox="1"/>
          <p:nvPr/>
        </p:nvSpPr>
        <p:spPr>
          <a:xfrm>
            <a:off x="166250" y="225552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980000"/>
              </a:buClr>
              <a:buSzPts val="1600"/>
              <a:buFont typeface="Cambria"/>
              <a:buChar char="●"/>
              <a:tabLst/>
              <a:defRPr/>
            </a:pPr>
            <a:r>
              <a:rPr kumimoji="0" lang="en" sz="1600" b="1" i="0" u="none" strike="noStrike" kern="0" cap="none" spc="0" normalizeH="0" baseline="0" noProof="0">
                <a:ln>
                  <a:noFill/>
                </a:ln>
                <a:solidFill>
                  <a:srgbClr val="980000"/>
                </a:solidFill>
                <a:effectLst/>
                <a:uLnTx/>
                <a:uFillTx/>
                <a:latin typeface="Cambria"/>
                <a:ea typeface="Cambria"/>
                <a:cs typeface="Cambria"/>
                <a:sym typeface="Cambria"/>
              </a:rPr>
              <a:t>Key Idea</a:t>
            </a:r>
            <a:r>
              <a:rPr kumimoji="0" lang="en" sz="1600" b="0" i="0" u="none" strike="noStrike" kern="0" cap="none" spc="0" normalizeH="0" baseline="0" noProof="0">
                <a:ln>
                  <a:noFill/>
                </a:ln>
                <a:solidFill>
                  <a:srgbClr val="980000"/>
                </a:solidFill>
                <a:effectLst/>
                <a:uLnTx/>
                <a:uFillTx/>
                <a:latin typeface="Cambria"/>
                <a:ea typeface="Cambria"/>
                <a:cs typeface="Cambria"/>
                <a:sym typeface="Cambria"/>
              </a:rPr>
              <a:t>: </a:t>
            </a:r>
            <a:endParaRPr kumimoji="0" sz="1600" b="0" i="0" u="none" strike="noStrike" kern="0" cap="none" spc="0" normalizeH="0" baseline="0" noProof="0">
              <a:ln>
                <a:noFill/>
              </a:ln>
              <a:solidFill>
                <a:srgbClr val="980000"/>
              </a:solidFill>
              <a:effectLst/>
              <a:uLnTx/>
              <a:uFillTx/>
              <a:latin typeface="Cambria"/>
              <a:ea typeface="Cambria"/>
              <a:cs typeface="Cambria"/>
              <a:sym typeface="Cambria"/>
            </a:endParaRPr>
          </a:p>
          <a:p>
            <a:pPr marL="45720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600" b="0" i="1" u="none" strike="noStrike" kern="0" cap="none" spc="0" normalizeH="0" baseline="0" noProof="0">
                <a:ln>
                  <a:noFill/>
                </a:ln>
                <a:solidFill>
                  <a:srgbClr val="00000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 configure the connections between DRAM cells and sense amplifiers in the density-optimized open-bitline architecture.</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95" name="Google Shape;95;p16"/>
          <p:cNvGrpSpPr/>
          <p:nvPr/>
        </p:nvGrpSpPr>
        <p:grpSpPr>
          <a:xfrm>
            <a:off x="4994030" y="3602667"/>
            <a:ext cx="2116603" cy="1430955"/>
            <a:chOff x="5308695" y="1980522"/>
            <a:chExt cx="2825906" cy="1910487"/>
          </a:xfrm>
        </p:grpSpPr>
        <p:grpSp>
          <p:nvGrpSpPr>
            <p:cNvPr id="96" name="Google Shape;96;p16"/>
            <p:cNvGrpSpPr/>
            <p:nvPr/>
          </p:nvGrpSpPr>
          <p:grpSpPr>
            <a:xfrm>
              <a:off x="6960231" y="3525484"/>
              <a:ext cx="227765" cy="354284"/>
              <a:chOff x="5018004" y="3311112"/>
              <a:chExt cx="167795" cy="457200"/>
            </a:xfrm>
          </p:grpSpPr>
          <p:sp>
            <p:nvSpPr>
              <p:cNvPr id="97" name="Google Shape;97;p16"/>
              <p:cNvSpPr/>
              <p:nvPr/>
            </p:nvSpPr>
            <p:spPr>
              <a:xfrm>
                <a:off x="5018004" y="331111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98" name="Google Shape;98;p16"/>
              <p:cNvCxnSpPr/>
              <p:nvPr/>
            </p:nvCxnSpPr>
            <p:spPr>
              <a:xfrm>
                <a:off x="5185799" y="3463505"/>
                <a:ext cx="0" cy="152400"/>
              </a:xfrm>
              <a:prstGeom prst="straightConnector1">
                <a:avLst/>
              </a:prstGeom>
              <a:noFill/>
              <a:ln w="38100" cap="flat" cmpd="sng">
                <a:solidFill>
                  <a:srgbClr val="C00000"/>
                </a:solidFill>
                <a:prstDash val="solid"/>
                <a:round/>
                <a:headEnd type="none" w="med" len="med"/>
                <a:tailEnd type="none" w="med" len="med"/>
              </a:ln>
            </p:spPr>
          </p:cxnSp>
        </p:grpSp>
        <p:grpSp>
          <p:nvGrpSpPr>
            <p:cNvPr id="99" name="Google Shape;99;p16"/>
            <p:cNvGrpSpPr/>
            <p:nvPr/>
          </p:nvGrpSpPr>
          <p:grpSpPr>
            <a:xfrm flipH="1">
              <a:off x="6227894" y="1980522"/>
              <a:ext cx="227765" cy="354284"/>
              <a:chOff x="5016936" y="2822952"/>
              <a:chExt cx="167795" cy="457200"/>
            </a:xfrm>
          </p:grpSpPr>
          <p:sp>
            <p:nvSpPr>
              <p:cNvPr id="100" name="Google Shape;100;p16"/>
              <p:cNvSpPr/>
              <p:nvPr/>
            </p:nvSpPr>
            <p:spPr>
              <a:xfrm>
                <a:off x="5016936" y="282295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101" name="Google Shape;101;p16"/>
              <p:cNvCxnSpPr/>
              <p:nvPr/>
            </p:nvCxnSpPr>
            <p:spPr>
              <a:xfrm>
                <a:off x="5184731" y="2975345"/>
                <a:ext cx="0" cy="152400"/>
              </a:xfrm>
              <a:prstGeom prst="straightConnector1">
                <a:avLst/>
              </a:prstGeom>
              <a:noFill/>
              <a:ln w="38100" cap="flat" cmpd="sng">
                <a:solidFill>
                  <a:srgbClr val="C00000"/>
                </a:solidFill>
                <a:prstDash val="solid"/>
                <a:round/>
                <a:headEnd type="none" w="med" len="med"/>
                <a:tailEnd type="none" w="med" len="med"/>
              </a:ln>
            </p:spPr>
          </p:cxnSp>
        </p:grpSp>
        <p:sp>
          <p:nvSpPr>
            <p:cNvPr id="102" name="Google Shape;102;p16"/>
            <p:cNvSpPr txBox="1"/>
            <p:nvPr/>
          </p:nvSpPr>
          <p:spPr>
            <a:xfrm>
              <a:off x="5308695" y="2022706"/>
              <a:ext cx="9462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103" name="Google Shape;103;p16"/>
            <p:cNvSpPr txBox="1"/>
            <p:nvPr/>
          </p:nvSpPr>
          <p:spPr>
            <a:xfrm>
              <a:off x="7188400"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nvGrpSpPr>
          <p:cNvPr id="104" name="Google Shape;104;p16"/>
          <p:cNvGrpSpPr/>
          <p:nvPr/>
        </p:nvGrpSpPr>
        <p:grpSpPr>
          <a:xfrm>
            <a:off x="4994030" y="3602662"/>
            <a:ext cx="2116603" cy="1430958"/>
            <a:chOff x="5308695" y="1980517"/>
            <a:chExt cx="2825906" cy="1910492"/>
          </a:xfrm>
        </p:grpSpPr>
        <p:grpSp>
          <p:nvGrpSpPr>
            <p:cNvPr id="105" name="Google Shape;105;p16"/>
            <p:cNvGrpSpPr/>
            <p:nvPr/>
          </p:nvGrpSpPr>
          <p:grpSpPr>
            <a:xfrm flipH="1">
              <a:off x="6227687" y="3525480"/>
              <a:ext cx="223135" cy="354284"/>
              <a:chOff x="4978462" y="3305672"/>
              <a:chExt cx="198078" cy="457200"/>
            </a:xfrm>
          </p:grpSpPr>
          <p:sp>
            <p:nvSpPr>
              <p:cNvPr id="106" name="Google Shape;106;p16"/>
              <p:cNvSpPr/>
              <p:nvPr/>
            </p:nvSpPr>
            <p:spPr>
              <a:xfrm>
                <a:off x="4978462" y="3305672"/>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07" name="Google Shape;107;p16"/>
              <p:cNvCxnSpPr/>
              <p:nvPr/>
            </p:nvCxnSpPr>
            <p:spPr>
              <a:xfrm>
                <a:off x="5176540" y="3458066"/>
                <a:ext cx="0" cy="152400"/>
              </a:xfrm>
              <a:prstGeom prst="straightConnector1">
                <a:avLst/>
              </a:prstGeom>
              <a:noFill/>
              <a:ln w="38100" cap="flat" cmpd="sng">
                <a:solidFill>
                  <a:srgbClr val="1C4587"/>
                </a:solidFill>
                <a:prstDash val="solid"/>
                <a:round/>
                <a:headEnd type="none" w="med" len="med"/>
                <a:tailEnd type="none" w="med" len="med"/>
              </a:ln>
            </p:spPr>
          </p:cxnSp>
        </p:grpSp>
        <p:grpSp>
          <p:nvGrpSpPr>
            <p:cNvPr id="108" name="Google Shape;108;p16"/>
            <p:cNvGrpSpPr/>
            <p:nvPr/>
          </p:nvGrpSpPr>
          <p:grpSpPr>
            <a:xfrm>
              <a:off x="6965067" y="1980517"/>
              <a:ext cx="223135" cy="354284"/>
              <a:chOff x="4979749" y="2817513"/>
              <a:chExt cx="198078" cy="457200"/>
            </a:xfrm>
          </p:grpSpPr>
          <p:sp>
            <p:nvSpPr>
              <p:cNvPr id="109" name="Google Shape;109;p16"/>
              <p:cNvSpPr/>
              <p:nvPr/>
            </p:nvSpPr>
            <p:spPr>
              <a:xfrm>
                <a:off x="4979749" y="2817513"/>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10" name="Google Shape;110;p16"/>
              <p:cNvCxnSpPr/>
              <p:nvPr/>
            </p:nvCxnSpPr>
            <p:spPr>
              <a:xfrm>
                <a:off x="5177827" y="2969906"/>
                <a:ext cx="0" cy="152400"/>
              </a:xfrm>
              <a:prstGeom prst="straightConnector1">
                <a:avLst/>
              </a:prstGeom>
              <a:noFill/>
              <a:ln w="38100" cap="flat" cmpd="sng">
                <a:solidFill>
                  <a:srgbClr val="1C4587"/>
                </a:solidFill>
                <a:prstDash val="solid"/>
                <a:round/>
                <a:headEnd type="none" w="med" len="med"/>
                <a:tailEnd type="none" w="med" len="med"/>
              </a:ln>
            </p:spPr>
          </p:cxnSp>
        </p:grpSp>
        <p:sp>
          <p:nvSpPr>
            <p:cNvPr id="111" name="Google Shape;111;p16"/>
            <p:cNvSpPr txBox="1"/>
            <p:nvPr/>
          </p:nvSpPr>
          <p:spPr>
            <a:xfrm>
              <a:off x="5308695"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112;p16"/>
            <p:cNvSpPr txBox="1"/>
            <p:nvPr/>
          </p:nvSpPr>
          <p:spPr>
            <a:xfrm>
              <a:off x="7188400" y="1991064"/>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13" name="Google Shape;113;p16"/>
          <p:cNvCxnSpPr/>
          <p:nvPr/>
        </p:nvCxnSpPr>
        <p:spPr>
          <a:xfrm>
            <a:off x="4186253" y="4303463"/>
            <a:ext cx="925200" cy="0"/>
          </a:xfrm>
          <a:prstGeom prst="straightConnector1">
            <a:avLst/>
          </a:prstGeom>
          <a:noFill/>
          <a:ln w="76200" cap="flat" cmpd="sng">
            <a:solidFill>
              <a:srgbClr val="434343"/>
            </a:solidFill>
            <a:prstDash val="solid"/>
            <a:round/>
            <a:headEnd type="none" w="med" len="med"/>
            <a:tailEnd type="triangle" w="med" len="med"/>
          </a:ln>
        </p:spPr>
      </p:cxnSp>
      <p:grpSp>
        <p:nvGrpSpPr>
          <p:cNvPr id="114" name="Google Shape;114;p16"/>
          <p:cNvGrpSpPr/>
          <p:nvPr/>
        </p:nvGrpSpPr>
        <p:grpSpPr>
          <a:xfrm>
            <a:off x="4861326" y="3228303"/>
            <a:ext cx="2384783" cy="2580968"/>
            <a:chOff x="4888314" y="2289476"/>
            <a:chExt cx="2689200" cy="2910428"/>
          </a:xfrm>
        </p:grpSpPr>
        <p:sp>
          <p:nvSpPr>
            <p:cNvPr id="115" name="Google Shape;115;p16"/>
            <p:cNvSpPr txBox="1"/>
            <p:nvPr/>
          </p:nvSpPr>
          <p:spPr>
            <a:xfrm>
              <a:off x="4888314" y="5002204"/>
              <a:ext cx="26892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CLR-DRAM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16" name="Google Shape;116;p16"/>
            <p:cNvGrpSpPr/>
            <p:nvPr/>
          </p:nvGrpSpPr>
          <p:grpSpPr>
            <a:xfrm>
              <a:off x="5608394" y="2289476"/>
              <a:ext cx="1257289" cy="2468650"/>
              <a:chOff x="5984125" y="1480675"/>
              <a:chExt cx="1488621" cy="2922863"/>
            </a:xfrm>
          </p:grpSpPr>
          <p:sp>
            <p:nvSpPr>
              <p:cNvPr id="117" name="Google Shape;117;p16"/>
              <p:cNvSpPr/>
              <p:nvPr/>
            </p:nvSpPr>
            <p:spPr>
              <a:xfrm>
                <a:off x="6900238"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118;p16"/>
              <p:cNvSpPr/>
              <p:nvPr/>
            </p:nvSpPr>
            <p:spPr>
              <a:xfrm>
                <a:off x="6379913"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119;p16"/>
              <p:cNvSpPr/>
              <p:nvPr/>
            </p:nvSpPr>
            <p:spPr>
              <a:xfrm>
                <a:off x="6899613"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120;p16"/>
              <p:cNvSpPr/>
              <p:nvPr/>
            </p:nvSpPr>
            <p:spPr>
              <a:xfrm>
                <a:off x="6379288"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1" name="Google Shape;121;p16"/>
              <p:cNvGrpSpPr/>
              <p:nvPr/>
            </p:nvGrpSpPr>
            <p:grpSpPr>
              <a:xfrm>
                <a:off x="6388773" y="4244538"/>
                <a:ext cx="679325" cy="159000"/>
                <a:chOff x="6065025" y="1897425"/>
                <a:chExt cx="679325" cy="159000"/>
              </a:xfrm>
            </p:grpSpPr>
            <p:sp>
              <p:nvSpPr>
                <p:cNvPr id="122" name="Google Shape;122;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123;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4" name="Google Shape;124;p16"/>
              <p:cNvGrpSpPr/>
              <p:nvPr/>
            </p:nvGrpSpPr>
            <p:grpSpPr>
              <a:xfrm>
                <a:off x="6388773" y="1480675"/>
                <a:ext cx="679325" cy="159000"/>
                <a:chOff x="6065025" y="1897425"/>
                <a:chExt cx="679325" cy="159000"/>
              </a:xfrm>
            </p:grpSpPr>
            <p:sp>
              <p:nvSpPr>
                <p:cNvPr id="125" name="Google Shape;125;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126;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27" name="Google Shape;127;p16"/>
              <p:cNvCxnSpPr/>
              <p:nvPr/>
            </p:nvCxnSpPr>
            <p:spPr>
              <a:xfrm>
                <a:off x="5984125" y="2938870"/>
                <a:ext cx="1488300" cy="0"/>
              </a:xfrm>
              <a:prstGeom prst="straightConnector1">
                <a:avLst/>
              </a:prstGeom>
              <a:noFill/>
              <a:ln w="38100" cap="flat" cmpd="sng">
                <a:solidFill>
                  <a:srgbClr val="000000"/>
                </a:solidFill>
                <a:prstDash val="solid"/>
                <a:round/>
                <a:headEnd type="none" w="med" len="med"/>
                <a:tailEnd type="none" w="med" len="med"/>
              </a:ln>
            </p:spPr>
          </p:cxnSp>
          <p:cxnSp>
            <p:nvCxnSpPr>
              <p:cNvPr id="128" name="Google Shape;128;p16"/>
              <p:cNvCxnSpPr/>
              <p:nvPr/>
            </p:nvCxnSpPr>
            <p:spPr>
              <a:xfrm>
                <a:off x="5984145" y="340875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29" name="Google Shape;129;p16"/>
              <p:cNvCxnSpPr/>
              <p:nvPr/>
            </p:nvCxnSpPr>
            <p:spPr>
              <a:xfrm>
                <a:off x="5984145" y="246900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30" name="Google Shape;130;p16"/>
              <p:cNvCxnSpPr>
                <a:stCxn id="131" idx="0"/>
                <a:endCxn id="132" idx="4"/>
              </p:cNvCxnSpPr>
              <p:nvPr/>
            </p:nvCxnSpPr>
            <p:spPr>
              <a:xfrm rot="10800000">
                <a:off x="6459414" y="2641106"/>
                <a:ext cx="0" cy="595200"/>
              </a:xfrm>
              <a:prstGeom prst="straightConnector1">
                <a:avLst/>
              </a:prstGeom>
              <a:noFill/>
              <a:ln w="38100" cap="flat" cmpd="sng">
                <a:solidFill>
                  <a:srgbClr val="000000"/>
                </a:solidFill>
                <a:prstDash val="solid"/>
                <a:round/>
                <a:headEnd type="none" w="med" len="med"/>
                <a:tailEnd type="none" w="med" len="med"/>
              </a:ln>
            </p:spPr>
          </p:cxnSp>
          <p:cxnSp>
            <p:nvCxnSpPr>
              <p:cNvPr id="133" name="Google Shape;133;p16"/>
              <p:cNvCxnSpPr>
                <a:stCxn id="134" idx="4"/>
              </p:cNvCxnSpPr>
              <p:nvPr/>
            </p:nvCxnSpPr>
            <p:spPr>
              <a:xfrm rot="10800000">
                <a:off x="6978345" y="2636468"/>
                <a:ext cx="0" cy="944400"/>
              </a:xfrm>
              <a:prstGeom prst="straightConnector1">
                <a:avLst/>
              </a:prstGeom>
              <a:noFill/>
              <a:ln w="38100" cap="flat" cmpd="sng">
                <a:solidFill>
                  <a:srgbClr val="000000"/>
                </a:solidFill>
                <a:prstDash val="solid"/>
                <a:round/>
                <a:headEnd type="none" w="med" len="med"/>
                <a:tailEnd type="none" w="med" len="med"/>
              </a:ln>
            </p:spPr>
          </p:cxnSp>
          <p:sp>
            <p:nvSpPr>
              <p:cNvPr id="135" name="Google Shape;135;p16"/>
              <p:cNvSpPr/>
              <p:nvPr/>
            </p:nvSpPr>
            <p:spPr>
              <a:xfrm>
                <a:off x="6285909" y="1569704"/>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36" name="Google Shape;136;p16"/>
              <p:cNvSpPr/>
              <p:nvPr/>
            </p:nvSpPr>
            <p:spPr>
              <a:xfrm>
                <a:off x="6285909" y="3909428"/>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grpSp>
            <p:nvGrpSpPr>
              <p:cNvPr id="137" name="Google Shape;137;p16"/>
              <p:cNvGrpSpPr/>
              <p:nvPr/>
            </p:nvGrpSpPr>
            <p:grpSpPr>
              <a:xfrm>
                <a:off x="6285871" y="2296650"/>
                <a:ext cx="347086" cy="1284219"/>
                <a:chOff x="1975325" y="1580225"/>
                <a:chExt cx="365700" cy="1363000"/>
              </a:xfrm>
            </p:grpSpPr>
            <p:sp>
              <p:nvSpPr>
                <p:cNvPr id="132" name="Google Shape;132;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Google Shape;13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131;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16"/>
              <p:cNvGrpSpPr/>
              <p:nvPr/>
            </p:nvGrpSpPr>
            <p:grpSpPr>
              <a:xfrm>
                <a:off x="6804802" y="2296650"/>
                <a:ext cx="347086" cy="1284219"/>
                <a:chOff x="1975325" y="1580225"/>
                <a:chExt cx="365700" cy="1363000"/>
              </a:xfrm>
            </p:grpSpPr>
            <p:sp>
              <p:nvSpPr>
                <p:cNvPr id="140" name="Google Shape;14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Google Shape;14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Google Shape;13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2" name="Google Shape;142;p16"/>
              <p:cNvSpPr txBox="1"/>
              <p:nvPr/>
            </p:nvSpPr>
            <p:spPr>
              <a:xfrm>
                <a:off x="6239432" y="2744645"/>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43" name="Google Shape;143;p16"/>
              <p:cNvSpPr txBox="1"/>
              <p:nvPr/>
            </p:nvSpPr>
            <p:spPr>
              <a:xfrm>
                <a:off x="6773028" y="2748089"/>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nvGrpSpPr>
          <p:cNvPr id="144" name="Google Shape;144;p16"/>
          <p:cNvGrpSpPr/>
          <p:nvPr/>
        </p:nvGrpSpPr>
        <p:grpSpPr>
          <a:xfrm>
            <a:off x="6667432" y="3723360"/>
            <a:ext cx="1427519" cy="1197426"/>
            <a:chOff x="7238100" y="1989275"/>
            <a:chExt cx="1905900" cy="1598700"/>
          </a:xfrm>
        </p:grpSpPr>
        <p:sp>
          <p:nvSpPr>
            <p:cNvPr id="145" name="Google Shape;145;p16"/>
            <p:cNvSpPr txBox="1"/>
            <p:nvPr/>
          </p:nvSpPr>
          <p:spPr>
            <a:xfrm>
              <a:off x="7238100" y="2384075"/>
              <a:ext cx="1905900" cy="7986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bitline mode </a:t>
              </a:r>
              <a:endParaRPr kumimoji="0" sz="1300" b="1" i="1"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select transistors</a:t>
              </a:r>
              <a:endParaRPr kumimoji="0" sz="1300" b="1" i="1" u="none" strike="noStrike" kern="0" cap="none" spc="0" normalizeH="0" baseline="-25000" noProof="0">
                <a:ln>
                  <a:noFill/>
                </a:ln>
                <a:solidFill>
                  <a:srgbClr val="000000"/>
                </a:solidFill>
                <a:effectLst/>
                <a:uLnTx/>
                <a:uFillTx/>
                <a:latin typeface="Cambria"/>
                <a:ea typeface="Cambria"/>
                <a:cs typeface="Cambria"/>
                <a:sym typeface="Cambria"/>
              </a:endParaRPr>
            </a:p>
          </p:txBody>
        </p:sp>
        <p:cxnSp>
          <p:nvCxnSpPr>
            <p:cNvPr id="146" name="Google Shape;146;p16"/>
            <p:cNvCxnSpPr>
              <a:stCxn id="145" idx="0"/>
              <a:endCxn id="112" idx="3"/>
            </p:cNvCxnSpPr>
            <p:nvPr/>
          </p:nvCxnSpPr>
          <p:spPr>
            <a:xfrm rot="5400000" flipH="1">
              <a:off x="7813050" y="2006075"/>
              <a:ext cx="394800" cy="361200"/>
            </a:xfrm>
            <a:prstGeom prst="bentConnector2">
              <a:avLst/>
            </a:prstGeom>
            <a:noFill/>
            <a:ln w="28575" cap="flat" cmpd="sng">
              <a:solidFill>
                <a:srgbClr val="000000"/>
              </a:solidFill>
              <a:prstDash val="solid"/>
              <a:round/>
              <a:headEnd type="none" w="med" len="med"/>
              <a:tailEnd type="stealth" w="med" len="med"/>
            </a:ln>
          </p:spPr>
        </p:cxnSp>
        <p:cxnSp>
          <p:nvCxnSpPr>
            <p:cNvPr id="147" name="Google Shape;147;p16"/>
            <p:cNvCxnSpPr>
              <a:stCxn id="145" idx="2"/>
              <a:endCxn id="103" idx="3"/>
            </p:cNvCxnSpPr>
            <p:nvPr/>
          </p:nvCxnSpPr>
          <p:spPr>
            <a:xfrm rot="5400000">
              <a:off x="7807800" y="3204725"/>
              <a:ext cx="405300" cy="361200"/>
            </a:xfrm>
            <a:prstGeom prst="bentConnector2">
              <a:avLst/>
            </a:prstGeom>
            <a:noFill/>
            <a:ln w="28575" cap="flat" cmpd="sng">
              <a:solidFill>
                <a:srgbClr val="000000"/>
              </a:solidFill>
              <a:prstDash val="solid"/>
              <a:round/>
              <a:headEnd type="none" w="med" len="med"/>
              <a:tailEnd type="stealth" w="med" len="med"/>
            </a:ln>
          </p:spPr>
        </p:cxnSp>
      </p:grpSp>
      <p:grpSp>
        <p:nvGrpSpPr>
          <p:cNvPr id="148" name="Google Shape;148;p16"/>
          <p:cNvGrpSpPr/>
          <p:nvPr/>
        </p:nvGrpSpPr>
        <p:grpSpPr>
          <a:xfrm>
            <a:off x="1588200" y="3228313"/>
            <a:ext cx="3179710" cy="2580959"/>
            <a:chOff x="1197376" y="2289486"/>
            <a:chExt cx="3585600" cy="2910418"/>
          </a:xfrm>
        </p:grpSpPr>
        <p:sp>
          <p:nvSpPr>
            <p:cNvPr id="149" name="Google Shape;149;p16"/>
            <p:cNvSpPr txBox="1"/>
            <p:nvPr/>
          </p:nvSpPr>
          <p:spPr>
            <a:xfrm>
              <a:off x="1197376" y="5002204"/>
              <a:ext cx="35856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Open-bitline (Baseline)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50" name="Google Shape;150;p16"/>
            <p:cNvGrpSpPr/>
            <p:nvPr/>
          </p:nvGrpSpPr>
          <p:grpSpPr>
            <a:xfrm>
              <a:off x="2683601" y="4623775"/>
              <a:ext cx="573758" cy="134291"/>
              <a:chOff x="6065025" y="1897425"/>
              <a:chExt cx="679325" cy="159000"/>
            </a:xfrm>
          </p:grpSpPr>
          <p:sp>
            <p:nvSpPr>
              <p:cNvPr id="151" name="Google Shape;151;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 name="Google Shape;152;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3" name="Google Shape;153;p16"/>
            <p:cNvGrpSpPr/>
            <p:nvPr/>
          </p:nvGrpSpPr>
          <p:grpSpPr>
            <a:xfrm>
              <a:off x="2683612" y="2289486"/>
              <a:ext cx="573758" cy="134291"/>
              <a:chOff x="6065025" y="1897425"/>
              <a:chExt cx="679325" cy="159000"/>
            </a:xfrm>
          </p:grpSpPr>
          <p:sp>
            <p:nvSpPr>
              <p:cNvPr id="154" name="Google Shape;154;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5" name="Google Shape;155;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6" name="Google Shape;156;p16"/>
            <p:cNvSpPr/>
            <p:nvPr/>
          </p:nvSpPr>
          <p:spPr>
            <a:xfrm>
              <a:off x="3123441"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7" name="Google Shape;157;p16"/>
            <p:cNvSpPr/>
            <p:nvPr/>
          </p:nvSpPr>
          <p:spPr>
            <a:xfrm>
              <a:off x="2683988"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8" name="Google Shape;158;p16"/>
            <p:cNvSpPr/>
            <p:nvPr/>
          </p:nvSpPr>
          <p:spPr>
            <a:xfrm>
              <a:off x="3122913"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9" name="Google Shape;159;p16"/>
            <p:cNvSpPr/>
            <p:nvPr/>
          </p:nvSpPr>
          <p:spPr>
            <a:xfrm>
              <a:off x="2683460"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160" name="Google Shape;160;p16"/>
            <p:cNvCxnSpPr/>
            <p:nvPr/>
          </p:nvCxnSpPr>
          <p:spPr>
            <a:xfrm>
              <a:off x="2280112" y="3520994"/>
              <a:ext cx="1400100" cy="0"/>
            </a:xfrm>
            <a:prstGeom prst="straightConnector1">
              <a:avLst/>
            </a:prstGeom>
            <a:noFill/>
            <a:ln w="38100" cap="flat" cmpd="sng">
              <a:solidFill>
                <a:srgbClr val="000000"/>
              </a:solidFill>
              <a:prstDash val="solid"/>
              <a:round/>
              <a:headEnd type="none" w="med" len="med"/>
              <a:tailEnd type="none" w="med" len="med"/>
            </a:ln>
          </p:spPr>
        </p:cxnSp>
        <p:cxnSp>
          <p:nvCxnSpPr>
            <p:cNvPr id="161" name="Google Shape;161;p16"/>
            <p:cNvCxnSpPr/>
            <p:nvPr/>
          </p:nvCxnSpPr>
          <p:spPr>
            <a:xfrm>
              <a:off x="2280132" y="391784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2" name="Google Shape;162;p16"/>
            <p:cNvCxnSpPr/>
            <p:nvPr/>
          </p:nvCxnSpPr>
          <p:spPr>
            <a:xfrm>
              <a:off x="2280132" y="312415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3" name="Google Shape;163;p16"/>
            <p:cNvCxnSpPr>
              <a:stCxn id="164" idx="0"/>
            </p:cNvCxnSpPr>
            <p:nvPr/>
          </p:nvCxnSpPr>
          <p:spPr>
            <a:xfrm rot="10800000">
              <a:off x="2751163" y="2701607"/>
              <a:ext cx="0" cy="1070700"/>
            </a:xfrm>
            <a:prstGeom prst="straightConnector1">
              <a:avLst/>
            </a:prstGeom>
            <a:noFill/>
            <a:ln w="38100" cap="flat" cmpd="sng">
              <a:solidFill>
                <a:srgbClr val="000000"/>
              </a:solidFill>
              <a:prstDash val="solid"/>
              <a:round/>
              <a:headEnd type="none" w="med" len="med"/>
              <a:tailEnd type="none" w="med" len="med"/>
            </a:ln>
          </p:spPr>
        </p:cxnSp>
        <p:cxnSp>
          <p:nvCxnSpPr>
            <p:cNvPr id="165" name="Google Shape;165;p16"/>
            <p:cNvCxnSpPr/>
            <p:nvPr/>
          </p:nvCxnSpPr>
          <p:spPr>
            <a:xfrm rot="10800000">
              <a:off x="3189444" y="3265646"/>
              <a:ext cx="0" cy="1070700"/>
            </a:xfrm>
            <a:prstGeom prst="straightConnector1">
              <a:avLst/>
            </a:prstGeom>
            <a:noFill/>
            <a:ln w="38100" cap="flat" cmpd="sng">
              <a:solidFill>
                <a:srgbClr val="000000"/>
              </a:solidFill>
              <a:prstDash val="solid"/>
              <a:round/>
              <a:headEnd type="none" w="med" len="med"/>
              <a:tailEnd type="none" w="med" len="med"/>
            </a:ln>
          </p:spPr>
        </p:cxnSp>
        <p:grpSp>
          <p:nvGrpSpPr>
            <p:cNvPr id="166" name="Google Shape;166;p16"/>
            <p:cNvGrpSpPr/>
            <p:nvPr/>
          </p:nvGrpSpPr>
          <p:grpSpPr>
            <a:xfrm>
              <a:off x="2604590" y="2978656"/>
              <a:ext cx="293145" cy="1084675"/>
              <a:chOff x="1975325" y="1580225"/>
              <a:chExt cx="365700" cy="1363000"/>
            </a:xfrm>
          </p:grpSpPr>
          <p:sp>
            <p:nvSpPr>
              <p:cNvPr id="167" name="Google Shape;167;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 name="Google Shape;16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 name="Google Shape;16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69" name="Google Shape;169;p16"/>
            <p:cNvGrpSpPr/>
            <p:nvPr/>
          </p:nvGrpSpPr>
          <p:grpSpPr>
            <a:xfrm>
              <a:off x="3042867" y="2978656"/>
              <a:ext cx="293145" cy="1084675"/>
              <a:chOff x="1975325" y="1580225"/>
              <a:chExt cx="365700" cy="1363000"/>
            </a:xfrm>
          </p:grpSpPr>
          <p:sp>
            <p:nvSpPr>
              <p:cNvPr id="170" name="Google Shape;17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1" name="Google Shape;17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2" name="Google Shape;172;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73" name="Google Shape;173;p16"/>
            <p:cNvSpPr/>
            <p:nvPr/>
          </p:nvSpPr>
          <p:spPr>
            <a:xfrm>
              <a:off x="2604595" y="2364631"/>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4" name="Google Shape;174;p16"/>
            <p:cNvSpPr/>
            <p:nvPr/>
          </p:nvSpPr>
          <p:spPr>
            <a:xfrm>
              <a:off x="2604595" y="4340703"/>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5" name="Google Shape;175;p16"/>
            <p:cNvSpPr txBox="1"/>
            <p:nvPr/>
          </p:nvSpPr>
          <p:spPr>
            <a:xfrm>
              <a:off x="2565341" y="3356956"/>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76" name="Google Shape;176;p16"/>
            <p:cNvSpPr txBox="1"/>
            <p:nvPr/>
          </p:nvSpPr>
          <p:spPr>
            <a:xfrm>
              <a:off x="3016003" y="3359865"/>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nvGrpSpPr>
          <p:cNvPr id="177" name="Google Shape;177;p16"/>
          <p:cNvGrpSpPr/>
          <p:nvPr/>
        </p:nvGrpSpPr>
        <p:grpSpPr>
          <a:xfrm>
            <a:off x="2775277" y="3542004"/>
            <a:ext cx="761444" cy="1561154"/>
            <a:chOff x="2346410" y="1899531"/>
            <a:chExt cx="1016614" cy="2084318"/>
          </a:xfrm>
        </p:grpSpPr>
        <p:sp>
          <p:nvSpPr>
            <p:cNvPr id="178" name="Google Shape;178;p16"/>
            <p:cNvSpPr/>
            <p:nvPr/>
          </p:nvSpPr>
          <p:spPr>
            <a:xfrm>
              <a:off x="2346410" y="1899531"/>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9" name="Google Shape;179;p16"/>
            <p:cNvSpPr/>
            <p:nvPr/>
          </p:nvSpPr>
          <p:spPr>
            <a:xfrm>
              <a:off x="2880023" y="3496950"/>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80" name="Google Shape;180;p16"/>
          <p:cNvGrpSpPr/>
          <p:nvPr/>
        </p:nvGrpSpPr>
        <p:grpSpPr>
          <a:xfrm>
            <a:off x="1068042" y="3724464"/>
            <a:ext cx="2106900" cy="1196303"/>
            <a:chOff x="-237720" y="1305001"/>
            <a:chExt cx="2812950" cy="1597200"/>
          </a:xfrm>
        </p:grpSpPr>
        <p:sp>
          <p:nvSpPr>
            <p:cNvPr id="181" name="Google Shape;181;p16"/>
            <p:cNvSpPr txBox="1"/>
            <p:nvPr/>
          </p:nvSpPr>
          <p:spPr>
            <a:xfrm>
              <a:off x="-237720" y="1673401"/>
              <a:ext cx="1746300" cy="861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Each bitline is </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connected to only one SA</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p:txBody>
        </p:sp>
        <p:cxnSp>
          <p:nvCxnSpPr>
            <p:cNvPr id="182" name="Google Shape;182;p16"/>
            <p:cNvCxnSpPr>
              <a:stCxn id="181" idx="0"/>
              <a:endCxn id="178" idx="1"/>
            </p:cNvCxnSpPr>
            <p:nvPr/>
          </p:nvCxnSpPr>
          <p:spPr>
            <a:xfrm rot="-5400000">
              <a:off x="1154430" y="786001"/>
              <a:ext cx="368400" cy="1406400"/>
            </a:xfrm>
            <a:prstGeom prst="bentConnector2">
              <a:avLst/>
            </a:prstGeom>
            <a:noFill/>
            <a:ln w="28575" cap="flat" cmpd="sng">
              <a:solidFill>
                <a:srgbClr val="000000"/>
              </a:solidFill>
              <a:prstDash val="solid"/>
              <a:round/>
              <a:headEnd type="none" w="med" len="med"/>
              <a:tailEnd type="stealth" w="med" len="med"/>
            </a:ln>
          </p:spPr>
        </p:cxnSp>
        <p:cxnSp>
          <p:nvCxnSpPr>
            <p:cNvPr id="183" name="Google Shape;183;p16"/>
            <p:cNvCxnSpPr>
              <a:stCxn id="181" idx="2"/>
              <a:endCxn id="179" idx="1"/>
            </p:cNvCxnSpPr>
            <p:nvPr/>
          </p:nvCxnSpPr>
          <p:spPr>
            <a:xfrm rot="-5400000" flipH="1">
              <a:off x="1421430" y="1748401"/>
              <a:ext cx="367800" cy="1939800"/>
            </a:xfrm>
            <a:prstGeom prst="bentConnector2">
              <a:avLst/>
            </a:prstGeom>
            <a:noFill/>
            <a:ln w="28575"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315803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1000"/>
                                        <p:tgtEl>
                                          <p:spTgt spid="14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fade">
                                      <p:cBhvr>
                                        <p:cTn id="38" dur="1000"/>
                                        <p:tgtEl>
                                          <p:spTgt spid="104"/>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Google Shape;189;p17"/>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190" name="Google Shape;1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191" name="Google Shape;191;p17"/>
          <p:cNvSpPr txBox="1"/>
          <p:nvPr/>
        </p:nvSpPr>
        <p:spPr>
          <a:xfrm>
            <a:off x="166250" y="1519675"/>
            <a:ext cx="5217900" cy="7392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Max-capacity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grpSp>
        <p:nvGrpSpPr>
          <p:cNvPr id="192" name="Google Shape;192;p17"/>
          <p:cNvGrpSpPr/>
          <p:nvPr/>
        </p:nvGrpSpPr>
        <p:grpSpPr>
          <a:xfrm>
            <a:off x="499781" y="2036586"/>
            <a:ext cx="2010857" cy="2386230"/>
            <a:chOff x="499780" y="1255536"/>
            <a:chExt cx="2010857" cy="2386230"/>
          </a:xfrm>
        </p:grpSpPr>
        <p:grpSp>
          <p:nvGrpSpPr>
            <p:cNvPr id="193" name="Google Shape;193;p17"/>
            <p:cNvGrpSpPr/>
            <p:nvPr/>
          </p:nvGrpSpPr>
          <p:grpSpPr>
            <a:xfrm>
              <a:off x="499780" y="1609805"/>
              <a:ext cx="2010857" cy="1675597"/>
              <a:chOff x="5612800" y="989756"/>
              <a:chExt cx="2547000" cy="2122352"/>
            </a:xfrm>
          </p:grpSpPr>
          <p:grpSp>
            <p:nvGrpSpPr>
              <p:cNvPr id="194" name="Google Shape;194;p17"/>
              <p:cNvGrpSpPr/>
              <p:nvPr/>
            </p:nvGrpSpPr>
            <p:grpSpPr>
              <a:xfrm flipH="1">
                <a:off x="6429357" y="2658200"/>
                <a:ext cx="169070" cy="453908"/>
                <a:chOff x="5013805" y="2895606"/>
                <a:chExt cx="167795" cy="457200"/>
              </a:xfrm>
            </p:grpSpPr>
            <p:sp>
              <p:nvSpPr>
                <p:cNvPr id="195" name="Google Shape;19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196" name="Google Shape;196;p17"/>
                <p:cNvCxnSpPr/>
                <p:nvPr/>
              </p:nvCxnSpPr>
              <p:spPr>
                <a:xfrm>
                  <a:off x="5181600" y="3048000"/>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197" name="Google Shape;197;p17"/>
              <p:cNvGrpSpPr/>
              <p:nvPr/>
            </p:nvGrpSpPr>
            <p:grpSpPr>
              <a:xfrm>
                <a:off x="7145184" y="2658194"/>
                <a:ext cx="165633" cy="453908"/>
                <a:chOff x="4983522" y="2890167"/>
                <a:chExt cx="198078" cy="457200"/>
              </a:xfrm>
            </p:grpSpPr>
            <p:sp>
              <p:nvSpPr>
                <p:cNvPr id="198" name="Google Shape;19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199" name="Google Shape;19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0" name="Google Shape;200;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02" name="Google Shape;202;p17"/>
              <p:cNvGrpSpPr/>
              <p:nvPr/>
            </p:nvGrpSpPr>
            <p:grpSpPr>
              <a:xfrm>
                <a:off x="7149159" y="989756"/>
                <a:ext cx="165633" cy="453908"/>
                <a:chOff x="4983522" y="2890167"/>
                <a:chExt cx="198078" cy="457200"/>
              </a:xfrm>
            </p:grpSpPr>
            <p:sp>
              <p:nvSpPr>
                <p:cNvPr id="203" name="Google Shape;203;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204" name="Google Shape;204;p17"/>
                <p:cNvCxnSpPr/>
                <p:nvPr/>
              </p:nvCxnSpPr>
              <p:spPr>
                <a:xfrm>
                  <a:off x="5181600" y="3042561"/>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205" name="Google Shape;205;p17"/>
              <p:cNvGrpSpPr/>
              <p:nvPr/>
            </p:nvGrpSpPr>
            <p:grpSpPr>
              <a:xfrm flipH="1">
                <a:off x="6433332" y="989762"/>
                <a:ext cx="169070" cy="453908"/>
                <a:chOff x="5013805" y="2895606"/>
                <a:chExt cx="167795" cy="457200"/>
              </a:xfrm>
            </p:grpSpPr>
            <p:sp>
              <p:nvSpPr>
                <p:cNvPr id="206" name="Google Shape;206;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07" name="Google Shape;207;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8" name="Google Shape;208;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209" name="Google Shape;209;p17"/>
              <p:cNvSpPr txBox="1"/>
              <p:nvPr/>
            </p:nvSpPr>
            <p:spPr>
              <a:xfrm>
                <a:off x="7293100" y="1097225"/>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0" name="Google Shape;210;p17"/>
            <p:cNvGrpSpPr/>
            <p:nvPr/>
          </p:nvGrpSpPr>
          <p:grpSpPr>
            <a:xfrm>
              <a:off x="1228678" y="3516226"/>
              <a:ext cx="549966" cy="125540"/>
              <a:chOff x="6065025" y="1897413"/>
              <a:chExt cx="696600" cy="159013"/>
            </a:xfrm>
          </p:grpSpPr>
          <p:sp>
            <p:nvSpPr>
              <p:cNvPr id="211" name="Google Shape;211;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212;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3" name="Google Shape;213;p17"/>
            <p:cNvGrpSpPr/>
            <p:nvPr/>
          </p:nvGrpSpPr>
          <p:grpSpPr>
            <a:xfrm>
              <a:off x="1228678" y="3196966"/>
              <a:ext cx="546097" cy="125540"/>
              <a:chOff x="6065025" y="1897413"/>
              <a:chExt cx="691700" cy="159013"/>
            </a:xfrm>
          </p:grpSpPr>
          <p:sp>
            <p:nvSpPr>
              <p:cNvPr id="214" name="Google Shape;214;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Google Shape;215;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6" name="Google Shape;216;p17"/>
            <p:cNvGrpSpPr/>
            <p:nvPr/>
          </p:nvGrpSpPr>
          <p:grpSpPr>
            <a:xfrm>
              <a:off x="1218534" y="1255536"/>
              <a:ext cx="556242" cy="125540"/>
              <a:chOff x="6065025" y="1897413"/>
              <a:chExt cx="704550" cy="159013"/>
            </a:xfrm>
          </p:grpSpPr>
          <p:sp>
            <p:nvSpPr>
              <p:cNvPr id="217" name="Google Shape;217;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Google Shape;21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9" name="Google Shape;219;p17"/>
            <p:cNvGrpSpPr/>
            <p:nvPr/>
          </p:nvGrpSpPr>
          <p:grpSpPr>
            <a:xfrm>
              <a:off x="1218534" y="1571363"/>
              <a:ext cx="556242" cy="125540"/>
              <a:chOff x="6065025" y="1897413"/>
              <a:chExt cx="704550" cy="159013"/>
            </a:xfrm>
          </p:grpSpPr>
          <p:sp>
            <p:nvSpPr>
              <p:cNvPr id="220" name="Google Shape;220;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22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22" name="Google Shape;222;p17"/>
            <p:cNvCxnSpPr>
              <a:stCxn id="223" idx="0"/>
              <a:endCxn id="224" idx="0"/>
            </p:cNvCxnSpPr>
            <p:nvPr/>
          </p:nvCxnSpPr>
          <p:spPr>
            <a:xfrm rot="10800000">
              <a:off x="1280216" y="1914323"/>
              <a:ext cx="0" cy="781800"/>
            </a:xfrm>
            <a:prstGeom prst="straightConnector1">
              <a:avLst/>
            </a:prstGeom>
            <a:noFill/>
            <a:ln w="38100" cap="flat" cmpd="sng">
              <a:solidFill>
                <a:srgbClr val="000000"/>
              </a:solidFill>
              <a:prstDash val="solid"/>
              <a:round/>
              <a:headEnd type="none" w="med" len="med"/>
              <a:tailEnd type="none" w="med" len="med"/>
            </a:ln>
          </p:spPr>
        </p:cxnSp>
        <p:cxnSp>
          <p:nvCxnSpPr>
            <p:cNvPr id="225" name="Google Shape;225;p17"/>
            <p:cNvCxnSpPr>
              <a:stCxn id="226" idx="4"/>
            </p:cNvCxnSpPr>
            <p:nvPr/>
          </p:nvCxnSpPr>
          <p:spPr>
            <a:xfrm rot="10800000">
              <a:off x="1711858" y="2197059"/>
              <a:ext cx="0" cy="785700"/>
            </a:xfrm>
            <a:prstGeom prst="straightConnector1">
              <a:avLst/>
            </a:prstGeom>
            <a:noFill/>
            <a:ln w="38100" cap="flat" cmpd="sng">
              <a:solidFill>
                <a:srgbClr val="000000"/>
              </a:solidFill>
              <a:prstDash val="solid"/>
              <a:round/>
              <a:headEnd type="none" w="med" len="med"/>
              <a:tailEnd type="none" w="med" len="med"/>
            </a:ln>
          </p:spPr>
        </p:cxnSp>
        <p:sp>
          <p:nvSpPr>
            <p:cNvPr id="227" name="Google Shape;227;p17"/>
            <p:cNvSpPr/>
            <p:nvPr/>
          </p:nvSpPr>
          <p:spPr>
            <a:xfrm>
              <a:off x="1135793" y="1309666"/>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8" name="Google Shape;228;p17"/>
            <p:cNvSpPr/>
            <p:nvPr/>
          </p:nvSpPr>
          <p:spPr>
            <a:xfrm>
              <a:off x="1135793" y="3255918"/>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9" name="Google Shape;229;p17"/>
            <p:cNvSpPr txBox="1"/>
            <p:nvPr/>
          </p:nvSpPr>
          <p:spPr>
            <a:xfrm>
              <a:off x="1107175" y="228860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30" name="Google Shape;230;p17"/>
            <p:cNvSpPr txBox="1"/>
            <p:nvPr/>
          </p:nvSpPr>
          <p:spPr>
            <a:xfrm>
              <a:off x="1543592" y="228861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31" name="Google Shape;231;p17"/>
            <p:cNvCxnSpPr/>
            <p:nvPr/>
          </p:nvCxnSpPr>
          <p:spPr>
            <a:xfrm>
              <a:off x="884801" y="2448550"/>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2" name="Google Shape;232;p17"/>
            <p:cNvCxnSpPr/>
            <p:nvPr/>
          </p:nvCxnSpPr>
          <p:spPr>
            <a:xfrm>
              <a:off x="884801" y="2839443"/>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3" name="Google Shape;233;p17"/>
            <p:cNvCxnSpPr/>
            <p:nvPr/>
          </p:nvCxnSpPr>
          <p:spPr>
            <a:xfrm>
              <a:off x="884801" y="2057732"/>
              <a:ext cx="1203300" cy="0"/>
            </a:xfrm>
            <a:prstGeom prst="straightConnector1">
              <a:avLst/>
            </a:prstGeom>
            <a:noFill/>
            <a:ln w="38100" cap="flat" cmpd="sng">
              <a:solidFill>
                <a:srgbClr val="000000"/>
              </a:solidFill>
              <a:prstDash val="solid"/>
              <a:round/>
              <a:headEnd type="none" w="med" len="med"/>
              <a:tailEnd type="none" w="med" len="med"/>
            </a:ln>
          </p:spPr>
        </p:cxnSp>
        <p:grpSp>
          <p:nvGrpSpPr>
            <p:cNvPr id="234" name="Google Shape;234;p17"/>
            <p:cNvGrpSpPr/>
            <p:nvPr/>
          </p:nvGrpSpPr>
          <p:grpSpPr>
            <a:xfrm>
              <a:off x="1135856" y="1914440"/>
              <a:ext cx="288720" cy="1068319"/>
              <a:chOff x="1975325" y="1580225"/>
              <a:chExt cx="365700" cy="1363000"/>
            </a:xfrm>
          </p:grpSpPr>
          <p:sp>
            <p:nvSpPr>
              <p:cNvPr id="224" name="Google Shape;224;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235;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Google Shape;223;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6" name="Google Shape;236;p17"/>
            <p:cNvGrpSpPr/>
            <p:nvPr/>
          </p:nvGrpSpPr>
          <p:grpSpPr>
            <a:xfrm>
              <a:off x="1567498" y="1914440"/>
              <a:ext cx="288720" cy="1068319"/>
              <a:chOff x="1975325" y="1580225"/>
              <a:chExt cx="365700" cy="1363000"/>
            </a:xfrm>
          </p:grpSpPr>
          <p:sp>
            <p:nvSpPr>
              <p:cNvPr id="237" name="Google Shape;237;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8" name="Google Shape;238;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Google Shape;226;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9" name="Google Shape;239;p17"/>
            <p:cNvGrpSpPr/>
            <p:nvPr/>
          </p:nvGrpSpPr>
          <p:grpSpPr>
            <a:xfrm>
              <a:off x="1107379" y="2288662"/>
              <a:ext cx="780579" cy="319994"/>
              <a:chOff x="6382400" y="1849612"/>
              <a:chExt cx="988700" cy="405313"/>
            </a:xfrm>
          </p:grpSpPr>
          <p:sp>
            <p:nvSpPr>
              <p:cNvPr id="240" name="Google Shape;240;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41" name="Google Shape;241;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sp>
        <p:nvSpPr>
          <p:cNvPr id="242" name="Google Shape;242;p17"/>
          <p:cNvSpPr txBox="1"/>
          <p:nvPr/>
        </p:nvSpPr>
        <p:spPr>
          <a:xfrm>
            <a:off x="4662050" y="1519675"/>
            <a:ext cx="5217900" cy="4293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sp>
        <p:nvSpPr>
          <p:cNvPr id="243" name="Google Shape;243;p17"/>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grpSp>
        <p:nvGrpSpPr>
          <p:cNvPr id="244" name="Google Shape;244;p17"/>
          <p:cNvGrpSpPr/>
          <p:nvPr/>
        </p:nvGrpSpPr>
        <p:grpSpPr>
          <a:xfrm>
            <a:off x="7393380" y="2250300"/>
            <a:ext cx="1788421" cy="1988038"/>
            <a:chOff x="7469879" y="1472688"/>
            <a:chExt cx="1788421" cy="1988038"/>
          </a:xfrm>
        </p:grpSpPr>
        <p:sp>
          <p:nvSpPr>
            <p:cNvPr id="245" name="Google Shape;245;p17"/>
            <p:cNvSpPr txBox="1"/>
            <p:nvPr/>
          </p:nvSpPr>
          <p:spPr>
            <a:xfrm>
              <a:off x="7676400" y="2116775"/>
              <a:ext cx="1581900" cy="531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sense amplifiers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246" name="Google Shape;246;p17"/>
            <p:cNvCxnSpPr/>
            <p:nvPr/>
          </p:nvCxnSpPr>
          <p:spPr>
            <a:xfrm flipH="1">
              <a:off x="7528125" y="2790525"/>
              <a:ext cx="919800" cy="670200"/>
            </a:xfrm>
            <a:prstGeom prst="straightConnector1">
              <a:avLst/>
            </a:prstGeom>
            <a:noFill/>
            <a:ln w="28575" cap="flat" cmpd="sng">
              <a:solidFill>
                <a:srgbClr val="1C4587"/>
              </a:solidFill>
              <a:prstDash val="solid"/>
              <a:round/>
              <a:headEnd type="none" w="med" len="med"/>
              <a:tailEnd type="stealth" w="med" len="med"/>
            </a:ln>
          </p:spPr>
        </p:cxnSp>
        <p:cxnSp>
          <p:nvCxnSpPr>
            <p:cNvPr id="247" name="Google Shape;247;p17"/>
            <p:cNvCxnSpPr/>
            <p:nvPr/>
          </p:nvCxnSpPr>
          <p:spPr>
            <a:xfrm rot="10800000">
              <a:off x="7469879" y="1472688"/>
              <a:ext cx="972000" cy="573000"/>
            </a:xfrm>
            <a:prstGeom prst="straightConnector1">
              <a:avLst/>
            </a:prstGeom>
            <a:noFill/>
            <a:ln w="28575" cap="flat" cmpd="sng">
              <a:solidFill>
                <a:srgbClr val="1C4587"/>
              </a:solidFill>
              <a:prstDash val="solid"/>
              <a:round/>
              <a:headEnd type="none" w="med" len="med"/>
              <a:tailEnd type="stealth" w="med" len="med"/>
            </a:ln>
          </p:spPr>
        </p:cxnSp>
      </p:grpSp>
      <p:sp>
        <p:nvSpPr>
          <p:cNvPr id="248" name="Google Shape;248;p17"/>
          <p:cNvSpPr txBox="1"/>
          <p:nvPr/>
        </p:nvSpPr>
        <p:spPr>
          <a:xfrm>
            <a:off x="413150" y="4707500"/>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The same storage capacity</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as the conventional open-bitline architecture</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sp>
        <p:nvSpPr>
          <p:cNvPr id="249" name="Google Shape;249;p17"/>
          <p:cNvSpPr txBox="1"/>
          <p:nvPr/>
        </p:nvSpPr>
        <p:spPr>
          <a:xfrm>
            <a:off x="4987500" y="4692063"/>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Reduced latency and refresh overhead</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via coupled cell/SA operation</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0" name="Google Shape;250;p17"/>
          <p:cNvGrpSpPr/>
          <p:nvPr/>
        </p:nvGrpSpPr>
        <p:grpSpPr>
          <a:xfrm>
            <a:off x="1058411" y="2747475"/>
            <a:ext cx="3605215" cy="999300"/>
            <a:chOff x="1058410" y="1966425"/>
            <a:chExt cx="3605215" cy="999300"/>
          </a:xfrm>
        </p:grpSpPr>
        <p:sp>
          <p:nvSpPr>
            <p:cNvPr id="251" name="Google Shape;251;p17"/>
            <p:cNvSpPr txBox="1"/>
            <p:nvPr/>
          </p:nvSpPr>
          <p:spPr>
            <a:xfrm>
              <a:off x="2394425" y="1966425"/>
              <a:ext cx="2269200" cy="999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500" b="0" i="1" u="none" strike="noStrike" kern="0" cap="none" spc="0" normalizeH="0" baseline="0" noProof="0">
                  <a:ln>
                    <a:noFill/>
                  </a:ln>
                  <a:solidFill>
                    <a:srgbClr val="558B3D"/>
                  </a:solidFill>
                  <a:effectLst/>
                  <a:uLnTx/>
                  <a:uFillTx/>
                  <a:latin typeface="Cambria"/>
                  <a:ea typeface="Cambria"/>
                  <a:cs typeface="Cambria"/>
                  <a:sym typeface="Cambria"/>
                </a:rPr>
                <a:t>mimics</a:t>
              </a:r>
              <a:r>
                <a:rPr kumimoji="0" lang="en" sz="1500" b="1" i="1" u="none" strike="noStrike" kern="0" cap="none" spc="0" normalizeH="0" baseline="0" noProof="0">
                  <a:ln>
                    <a:noFill/>
                  </a:ln>
                  <a:solidFill>
                    <a:srgbClr val="558B3D"/>
                  </a:solidFill>
                  <a:effectLst/>
                  <a:uLnTx/>
                  <a:uFillTx/>
                  <a:latin typeface="Cambria"/>
                  <a:ea typeface="Cambria"/>
                  <a:cs typeface="Cambria"/>
                  <a:sym typeface="Cambria"/>
                </a:rPr>
                <a:t> </a:t>
              </a:r>
              <a:r>
                <a:rPr kumimoji="0" lang="en" sz="1500" b="0" i="1" u="none" strike="noStrike" kern="0" cap="none" spc="0" normalizeH="0" baseline="0" noProof="0">
                  <a:ln>
                    <a:noFill/>
                  </a:ln>
                  <a:solidFill>
                    <a:srgbClr val="000000"/>
                  </a:solidFill>
                  <a:effectLst/>
                  <a:uLnTx/>
                  <a:uFillTx/>
                  <a:latin typeface="Cambria"/>
                  <a:ea typeface="Cambria"/>
                  <a:cs typeface="Cambria"/>
                  <a:sym typeface="Cambria"/>
                </a:rPr>
                <a:t>the cell-to-SA connections as in the open-bitline architecture</a:t>
              </a:r>
              <a:endParaRPr kumimoji="0" sz="1500" b="1" i="1"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2" name="Google Shape;252;p17"/>
            <p:cNvGrpSpPr/>
            <p:nvPr/>
          </p:nvGrpSpPr>
          <p:grpSpPr>
            <a:xfrm>
              <a:off x="1058410" y="2109179"/>
              <a:ext cx="877095" cy="698589"/>
              <a:chOff x="6320375" y="1622275"/>
              <a:chExt cx="1110950" cy="884850"/>
            </a:xfrm>
          </p:grpSpPr>
          <p:cxnSp>
            <p:nvCxnSpPr>
              <p:cNvPr id="253" name="Google Shape;253;p17"/>
              <p:cNvCxnSpPr/>
              <p:nvPr/>
            </p:nvCxnSpPr>
            <p:spPr>
              <a:xfrm rot="10800000">
                <a:off x="6320375"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254" name="Google Shape;254;p17"/>
              <p:cNvCxnSpPr/>
              <p:nvPr/>
            </p:nvCxnSpPr>
            <p:spPr>
              <a:xfrm>
                <a:off x="7431325" y="1961725"/>
                <a:ext cx="0" cy="545400"/>
              </a:xfrm>
              <a:prstGeom prst="straightConnector1">
                <a:avLst/>
              </a:prstGeom>
              <a:noFill/>
              <a:ln w="28575" cap="flat" cmpd="sng">
                <a:solidFill>
                  <a:srgbClr val="FF00FF"/>
                </a:solidFill>
                <a:prstDash val="solid"/>
                <a:round/>
                <a:headEnd type="none" w="med" len="med"/>
                <a:tailEnd type="triangle" w="med" len="med"/>
              </a:ln>
            </p:spPr>
          </p:cxnSp>
        </p:grpSp>
      </p:grpSp>
      <p:grpSp>
        <p:nvGrpSpPr>
          <p:cNvPr id="255" name="Google Shape;255;p17"/>
          <p:cNvGrpSpPr/>
          <p:nvPr/>
        </p:nvGrpSpPr>
        <p:grpSpPr>
          <a:xfrm>
            <a:off x="5842559" y="2036574"/>
            <a:ext cx="2040260" cy="2421067"/>
            <a:chOff x="3264814" y="1317299"/>
            <a:chExt cx="1892986" cy="2246304"/>
          </a:xfrm>
        </p:grpSpPr>
        <p:grpSp>
          <p:nvGrpSpPr>
            <p:cNvPr id="256" name="Google Shape;256;p17"/>
            <p:cNvGrpSpPr/>
            <p:nvPr/>
          </p:nvGrpSpPr>
          <p:grpSpPr>
            <a:xfrm>
              <a:off x="3264814" y="1650798"/>
              <a:ext cx="1892986" cy="1577332"/>
              <a:chOff x="5612800" y="989756"/>
              <a:chExt cx="2547075" cy="2122352"/>
            </a:xfrm>
          </p:grpSpPr>
          <p:grpSp>
            <p:nvGrpSpPr>
              <p:cNvPr id="257" name="Google Shape;257;p17"/>
              <p:cNvGrpSpPr/>
              <p:nvPr/>
            </p:nvGrpSpPr>
            <p:grpSpPr>
              <a:xfrm flipH="1">
                <a:off x="6433332" y="989762"/>
                <a:ext cx="169070" cy="453908"/>
                <a:chOff x="5013805" y="2895606"/>
                <a:chExt cx="167795" cy="457200"/>
              </a:xfrm>
            </p:grpSpPr>
            <p:sp>
              <p:nvSpPr>
                <p:cNvPr id="258" name="Google Shape;258;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59" name="Google Shape;259;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0" name="Google Shape;260;p17"/>
              <p:cNvGrpSpPr/>
              <p:nvPr/>
            </p:nvGrpSpPr>
            <p:grpSpPr>
              <a:xfrm>
                <a:off x="5612800" y="989756"/>
                <a:ext cx="2547075" cy="2122352"/>
                <a:chOff x="5612800" y="989756"/>
                <a:chExt cx="2547075" cy="2122352"/>
              </a:xfrm>
            </p:grpSpPr>
            <p:grpSp>
              <p:nvGrpSpPr>
                <p:cNvPr id="261" name="Google Shape;261;p17"/>
                <p:cNvGrpSpPr/>
                <p:nvPr/>
              </p:nvGrpSpPr>
              <p:grpSpPr>
                <a:xfrm>
                  <a:off x="5612800" y="1097213"/>
                  <a:ext cx="2547075" cy="1930138"/>
                  <a:chOff x="5612800" y="1097213"/>
                  <a:chExt cx="2547075" cy="1930138"/>
                </a:xfrm>
              </p:grpSpPr>
              <p:sp>
                <p:nvSpPr>
                  <p:cNvPr id="262" name="Google Shape;262;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3" name="Google Shape;263;p17"/>
                  <p:cNvSpPr txBox="1"/>
                  <p:nvPr/>
                </p:nvSpPr>
                <p:spPr>
                  <a:xfrm>
                    <a:off x="7293175" y="1097213"/>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64" name="Google Shape;264;p17"/>
                <p:cNvGrpSpPr/>
                <p:nvPr/>
              </p:nvGrpSpPr>
              <p:grpSpPr>
                <a:xfrm flipH="1">
                  <a:off x="6429357" y="2658200"/>
                  <a:ext cx="169070" cy="453908"/>
                  <a:chOff x="5013805" y="2895606"/>
                  <a:chExt cx="167795" cy="457200"/>
                </a:xfrm>
              </p:grpSpPr>
              <p:sp>
                <p:nvSpPr>
                  <p:cNvPr id="265" name="Google Shape;26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6" name="Google Shape;266;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7" name="Google Shape;267;p17"/>
                <p:cNvGrpSpPr/>
                <p:nvPr/>
              </p:nvGrpSpPr>
              <p:grpSpPr>
                <a:xfrm>
                  <a:off x="7145184" y="2658194"/>
                  <a:ext cx="165633" cy="453908"/>
                  <a:chOff x="4983522" y="2890167"/>
                  <a:chExt cx="198078" cy="457200"/>
                </a:xfrm>
              </p:grpSpPr>
              <p:sp>
                <p:nvSpPr>
                  <p:cNvPr id="268" name="Google Shape;26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9" name="Google Shape;26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0" name="Google Shape;270;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71" name="Google Shape;271;p17"/>
                <p:cNvGrpSpPr/>
                <p:nvPr/>
              </p:nvGrpSpPr>
              <p:grpSpPr>
                <a:xfrm>
                  <a:off x="7149159" y="989756"/>
                  <a:ext cx="165633" cy="453908"/>
                  <a:chOff x="4983522" y="2890167"/>
                  <a:chExt cx="198078" cy="457200"/>
                </a:xfrm>
              </p:grpSpPr>
              <p:sp>
                <p:nvSpPr>
                  <p:cNvPr id="272" name="Google Shape;272;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73" name="Google Shape;273;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4" name="Google Shape;274;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cxnSp>
          <p:nvCxnSpPr>
            <p:cNvPr id="275" name="Google Shape;275;p17"/>
            <p:cNvCxnSpPr/>
            <p:nvPr/>
          </p:nvCxnSpPr>
          <p:spPr>
            <a:xfrm>
              <a:off x="4360234" y="2357202"/>
              <a:ext cx="114900" cy="0"/>
            </a:xfrm>
            <a:prstGeom prst="straightConnector1">
              <a:avLst/>
            </a:prstGeom>
            <a:noFill/>
            <a:ln w="28575" cap="flat" cmpd="sng">
              <a:solidFill>
                <a:srgbClr val="000000"/>
              </a:solidFill>
              <a:prstDash val="solid"/>
              <a:round/>
              <a:headEnd type="none" w="med" len="med"/>
              <a:tailEnd type="none" w="med" len="med"/>
            </a:ln>
          </p:spPr>
        </p:cxnSp>
        <p:grpSp>
          <p:nvGrpSpPr>
            <p:cNvPr id="276" name="Google Shape;276;p17"/>
            <p:cNvGrpSpPr/>
            <p:nvPr/>
          </p:nvGrpSpPr>
          <p:grpSpPr>
            <a:xfrm>
              <a:off x="3950968" y="3445425"/>
              <a:ext cx="517713" cy="118178"/>
              <a:chOff x="6065025" y="1897413"/>
              <a:chExt cx="696600" cy="159013"/>
            </a:xfrm>
          </p:grpSpPr>
          <p:sp>
            <p:nvSpPr>
              <p:cNvPr id="277" name="Google Shape;277;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8" name="Google Shape;27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9" name="Google Shape;279;p17"/>
            <p:cNvGrpSpPr/>
            <p:nvPr/>
          </p:nvGrpSpPr>
          <p:grpSpPr>
            <a:xfrm>
              <a:off x="3950968" y="3144885"/>
              <a:ext cx="514071" cy="118178"/>
              <a:chOff x="6065025" y="1897413"/>
              <a:chExt cx="691700" cy="159013"/>
            </a:xfrm>
          </p:grpSpPr>
          <p:sp>
            <p:nvSpPr>
              <p:cNvPr id="280" name="Google Shape;280;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1" name="Google Shape;28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2" name="Google Shape;282;p17"/>
            <p:cNvGrpSpPr/>
            <p:nvPr/>
          </p:nvGrpSpPr>
          <p:grpSpPr>
            <a:xfrm>
              <a:off x="3941418" y="1317299"/>
              <a:ext cx="523622" cy="118178"/>
              <a:chOff x="6065025" y="1897413"/>
              <a:chExt cx="704550" cy="159013"/>
            </a:xfrm>
          </p:grpSpPr>
          <p:sp>
            <p:nvSpPr>
              <p:cNvPr id="283" name="Google Shape;283;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4" name="Google Shape;284;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5" name="Google Shape;285;p17"/>
            <p:cNvGrpSpPr/>
            <p:nvPr/>
          </p:nvGrpSpPr>
          <p:grpSpPr>
            <a:xfrm>
              <a:off x="3941418" y="1614606"/>
              <a:ext cx="523622" cy="118178"/>
              <a:chOff x="6065025" y="1897413"/>
              <a:chExt cx="704550" cy="159013"/>
            </a:xfrm>
          </p:grpSpPr>
          <p:sp>
            <p:nvSpPr>
              <p:cNvPr id="286" name="Google Shape;286;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287;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88" name="Google Shape;288;p17"/>
            <p:cNvCxnSpPr>
              <a:stCxn id="289" idx="0"/>
              <a:endCxn id="290" idx="0"/>
            </p:cNvCxnSpPr>
            <p:nvPr/>
          </p:nvCxnSpPr>
          <p:spPr>
            <a:xfrm rot="10800000">
              <a:off x="3999444" y="1937480"/>
              <a:ext cx="0" cy="735900"/>
            </a:xfrm>
            <a:prstGeom prst="straightConnector1">
              <a:avLst/>
            </a:prstGeom>
            <a:noFill/>
            <a:ln w="38100" cap="flat" cmpd="sng">
              <a:solidFill>
                <a:srgbClr val="000000"/>
              </a:solidFill>
              <a:prstDash val="solid"/>
              <a:round/>
              <a:headEnd type="none" w="med" len="med"/>
              <a:tailEnd type="none" w="med" len="med"/>
            </a:ln>
          </p:spPr>
        </p:cxnSp>
        <p:cxnSp>
          <p:nvCxnSpPr>
            <p:cNvPr id="291" name="Google Shape;291;p17"/>
            <p:cNvCxnSpPr>
              <a:stCxn id="292" idx="4"/>
            </p:cNvCxnSpPr>
            <p:nvPr/>
          </p:nvCxnSpPr>
          <p:spPr>
            <a:xfrm rot="10800000">
              <a:off x="4405773" y="2203280"/>
              <a:ext cx="0" cy="739800"/>
            </a:xfrm>
            <a:prstGeom prst="straightConnector1">
              <a:avLst/>
            </a:prstGeom>
            <a:noFill/>
            <a:ln w="38100" cap="flat" cmpd="sng">
              <a:solidFill>
                <a:srgbClr val="000000"/>
              </a:solidFill>
              <a:prstDash val="solid"/>
              <a:round/>
              <a:headEnd type="none" w="med" len="med"/>
              <a:tailEnd type="none" w="med" len="med"/>
            </a:ln>
          </p:spPr>
        </p:cxnSp>
        <p:sp>
          <p:nvSpPr>
            <p:cNvPr id="293" name="Google Shape;293;p17"/>
            <p:cNvSpPr/>
            <p:nvPr/>
          </p:nvSpPr>
          <p:spPr>
            <a:xfrm>
              <a:off x="3863544" y="1368263"/>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4" name="Google Shape;294;p17"/>
            <p:cNvSpPr/>
            <p:nvPr/>
          </p:nvSpPr>
          <p:spPr>
            <a:xfrm>
              <a:off x="3863544" y="3200389"/>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5" name="Google Shape;295;p17"/>
            <p:cNvSpPr txBox="1"/>
            <p:nvPr/>
          </p:nvSpPr>
          <p:spPr>
            <a:xfrm>
              <a:off x="3836604" y="2289796"/>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6" name="Google Shape;296;p17"/>
            <p:cNvSpPr txBox="1"/>
            <p:nvPr/>
          </p:nvSpPr>
          <p:spPr>
            <a:xfrm>
              <a:off x="4247430" y="2289805"/>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97" name="Google Shape;297;p17"/>
            <p:cNvCxnSpPr/>
            <p:nvPr/>
          </p:nvCxnSpPr>
          <p:spPr>
            <a:xfrm>
              <a:off x="3627271" y="2440365"/>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8" name="Google Shape;298;p17"/>
            <p:cNvCxnSpPr/>
            <p:nvPr/>
          </p:nvCxnSpPr>
          <p:spPr>
            <a:xfrm>
              <a:off x="3627271" y="2808336"/>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9" name="Google Shape;299;p17"/>
            <p:cNvCxnSpPr/>
            <p:nvPr/>
          </p:nvCxnSpPr>
          <p:spPr>
            <a:xfrm>
              <a:off x="3627271" y="2072464"/>
              <a:ext cx="1132800" cy="0"/>
            </a:xfrm>
            <a:prstGeom prst="straightConnector1">
              <a:avLst/>
            </a:prstGeom>
            <a:noFill/>
            <a:ln w="38100" cap="flat" cmpd="sng">
              <a:solidFill>
                <a:srgbClr val="000000"/>
              </a:solidFill>
              <a:prstDash val="solid"/>
              <a:round/>
              <a:headEnd type="none" w="med" len="med"/>
              <a:tailEnd type="none" w="med" len="med"/>
            </a:ln>
          </p:spPr>
        </p:cxnSp>
        <p:sp>
          <p:nvSpPr>
            <p:cNvPr id="300" name="Google Shape;300;p17"/>
            <p:cNvSpPr/>
            <p:nvPr/>
          </p:nvSpPr>
          <p:spPr>
            <a:xfrm>
              <a:off x="4269873"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2" name="Google Shape;292;p17"/>
            <p:cNvSpPr/>
            <p:nvPr/>
          </p:nvSpPr>
          <p:spPr>
            <a:xfrm>
              <a:off x="4269873"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1" name="Google Shape;301;p17"/>
            <p:cNvSpPr/>
            <p:nvPr/>
          </p:nvSpPr>
          <p:spPr>
            <a:xfrm>
              <a:off x="4269873"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0" name="Google Shape;290;p17"/>
            <p:cNvSpPr/>
            <p:nvPr/>
          </p:nvSpPr>
          <p:spPr>
            <a:xfrm>
              <a:off x="3863544"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9" name="Google Shape;289;p17"/>
            <p:cNvSpPr/>
            <p:nvPr/>
          </p:nvSpPr>
          <p:spPr>
            <a:xfrm>
              <a:off x="3863544"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2" name="Google Shape;302;p17"/>
            <p:cNvSpPr/>
            <p:nvPr/>
          </p:nvSpPr>
          <p:spPr>
            <a:xfrm>
              <a:off x="3863544"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03" name="Google Shape;303;p17"/>
            <p:cNvGrpSpPr/>
            <p:nvPr/>
          </p:nvGrpSpPr>
          <p:grpSpPr>
            <a:xfrm>
              <a:off x="3835753" y="2289841"/>
              <a:ext cx="734802" cy="301228"/>
              <a:chOff x="3496600" y="2825900"/>
              <a:chExt cx="988700" cy="405313"/>
            </a:xfrm>
          </p:grpSpPr>
          <p:grpSp>
            <p:nvGrpSpPr>
              <p:cNvPr id="304" name="Google Shape;304;p17"/>
              <p:cNvGrpSpPr/>
              <p:nvPr/>
            </p:nvGrpSpPr>
            <p:grpSpPr>
              <a:xfrm>
                <a:off x="3539500" y="2847046"/>
                <a:ext cx="912450" cy="363000"/>
                <a:chOff x="4225300" y="2237446"/>
                <a:chExt cx="912450" cy="363000"/>
              </a:xfrm>
            </p:grpSpPr>
            <p:sp>
              <p:nvSpPr>
                <p:cNvPr id="305" name="Google Shape;305;p17"/>
                <p:cNvSpPr/>
                <p:nvPr/>
              </p:nvSpPr>
              <p:spPr>
                <a:xfrm>
                  <a:off x="477205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6" name="Google Shape;306;p17"/>
                <p:cNvSpPr/>
                <p:nvPr/>
              </p:nvSpPr>
              <p:spPr>
                <a:xfrm>
                  <a:off x="422530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307" name="Google Shape;307;p17"/>
                <p:cNvCxnSpPr/>
                <p:nvPr/>
              </p:nvCxnSpPr>
              <p:spPr>
                <a:xfrm>
                  <a:off x="4862463" y="2307000"/>
                  <a:ext cx="154500" cy="0"/>
                </a:xfrm>
                <a:prstGeom prst="straightConnector1">
                  <a:avLst/>
                </a:prstGeom>
                <a:noFill/>
                <a:ln w="28575" cap="flat" cmpd="sng">
                  <a:solidFill>
                    <a:srgbClr val="000000"/>
                  </a:solidFill>
                  <a:prstDash val="solid"/>
                  <a:round/>
                  <a:headEnd type="none" w="med" len="med"/>
                  <a:tailEnd type="none" w="med" len="med"/>
                </a:ln>
              </p:spPr>
            </p:cxnSp>
          </p:grpSp>
          <p:grpSp>
            <p:nvGrpSpPr>
              <p:cNvPr id="308" name="Google Shape;308;p17"/>
              <p:cNvGrpSpPr/>
              <p:nvPr/>
            </p:nvGrpSpPr>
            <p:grpSpPr>
              <a:xfrm>
                <a:off x="3496600" y="2825900"/>
                <a:ext cx="988700" cy="405313"/>
                <a:chOff x="6382400" y="1849612"/>
                <a:chExt cx="988700" cy="405313"/>
              </a:xfrm>
            </p:grpSpPr>
            <p:sp>
              <p:nvSpPr>
                <p:cNvPr id="309" name="Google Shape;309;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10" name="Google Shape;310;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grpSp>
        <p:nvGrpSpPr>
          <p:cNvPr id="311" name="Google Shape;311;p17"/>
          <p:cNvGrpSpPr/>
          <p:nvPr/>
        </p:nvGrpSpPr>
        <p:grpSpPr>
          <a:xfrm rot="10800000">
            <a:off x="6336338" y="3134364"/>
            <a:ext cx="1052680" cy="436865"/>
            <a:chOff x="6225246" y="1622275"/>
            <a:chExt cx="1314207" cy="545400"/>
          </a:xfrm>
        </p:grpSpPr>
        <p:cxnSp>
          <p:nvCxnSpPr>
            <p:cNvPr id="312" name="Google Shape;312;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13" name="Google Shape;313;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grpSp>
        <p:nvGrpSpPr>
          <p:cNvPr id="314" name="Google Shape;314;p17"/>
          <p:cNvGrpSpPr/>
          <p:nvPr/>
        </p:nvGrpSpPr>
        <p:grpSpPr>
          <a:xfrm>
            <a:off x="4904412" y="2758670"/>
            <a:ext cx="2399837" cy="667462"/>
            <a:chOff x="4904411" y="1977620"/>
            <a:chExt cx="2399837" cy="667462"/>
          </a:xfrm>
        </p:grpSpPr>
        <p:grpSp>
          <p:nvGrpSpPr>
            <p:cNvPr id="315" name="Google Shape;315;p17"/>
            <p:cNvGrpSpPr/>
            <p:nvPr/>
          </p:nvGrpSpPr>
          <p:grpSpPr>
            <a:xfrm>
              <a:off x="4904411" y="1977620"/>
              <a:ext cx="1417049" cy="531063"/>
              <a:chOff x="4337036" y="1424428"/>
              <a:chExt cx="1769100" cy="663000"/>
            </a:xfrm>
          </p:grpSpPr>
          <p:sp>
            <p:nvSpPr>
              <p:cNvPr id="316" name="Google Shape;316;p17"/>
              <p:cNvSpPr txBox="1"/>
              <p:nvPr/>
            </p:nvSpPr>
            <p:spPr>
              <a:xfrm>
                <a:off x="4337036" y="1424428"/>
                <a:ext cx="1124400" cy="663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cells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317" name="Google Shape;317;p17"/>
              <p:cNvCxnSpPr>
                <a:stCxn id="316" idx="3"/>
              </p:cNvCxnSpPr>
              <p:nvPr/>
            </p:nvCxnSpPr>
            <p:spPr>
              <a:xfrm>
                <a:off x="5461436" y="1755928"/>
                <a:ext cx="644700" cy="178800"/>
              </a:xfrm>
              <a:prstGeom prst="straightConnector1">
                <a:avLst/>
              </a:prstGeom>
              <a:noFill/>
              <a:ln w="28575" cap="flat" cmpd="sng">
                <a:solidFill>
                  <a:srgbClr val="1C4587"/>
                </a:solidFill>
                <a:prstDash val="solid"/>
                <a:round/>
                <a:headEnd type="none" w="med" len="med"/>
                <a:tailEnd type="stealth" w="med" len="med"/>
              </a:ln>
            </p:spPr>
          </p:cxnSp>
        </p:grpSp>
        <p:sp>
          <p:nvSpPr>
            <p:cNvPr id="318" name="Google Shape;318;p17"/>
            <p:cNvSpPr/>
            <p:nvPr/>
          </p:nvSpPr>
          <p:spPr>
            <a:xfrm>
              <a:off x="6403648" y="2281482"/>
              <a:ext cx="900600" cy="363600"/>
            </a:xfrm>
            <a:prstGeom prst="roundRect">
              <a:avLst>
                <a:gd name="adj" fmla="val 45572"/>
              </a:avLst>
            </a:prstGeom>
            <a:noFill/>
            <a:ln w="38100" cap="flat" cmpd="sng">
              <a:solidFill>
                <a:srgbClr val="1C4587"/>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19" name="Google Shape;319;p17"/>
          <p:cNvGrpSpPr/>
          <p:nvPr/>
        </p:nvGrpSpPr>
        <p:grpSpPr>
          <a:xfrm>
            <a:off x="6488453" y="2088783"/>
            <a:ext cx="730993" cy="2311102"/>
            <a:chOff x="6342450" y="762017"/>
            <a:chExt cx="912600" cy="2885271"/>
          </a:xfrm>
        </p:grpSpPr>
        <p:sp>
          <p:nvSpPr>
            <p:cNvPr id="320" name="Google Shape;320;p17"/>
            <p:cNvSpPr/>
            <p:nvPr/>
          </p:nvSpPr>
          <p:spPr>
            <a:xfrm>
              <a:off x="6342450" y="762017"/>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21" name="Google Shape;321;p17"/>
            <p:cNvSpPr/>
            <p:nvPr/>
          </p:nvSpPr>
          <p:spPr>
            <a:xfrm>
              <a:off x="6342450" y="3227288"/>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grpSp>
      <p:grpSp>
        <p:nvGrpSpPr>
          <p:cNvPr id="322" name="Google Shape;322;p17"/>
          <p:cNvGrpSpPr/>
          <p:nvPr/>
        </p:nvGrpSpPr>
        <p:grpSpPr>
          <a:xfrm>
            <a:off x="6336338" y="2915939"/>
            <a:ext cx="1052680" cy="436865"/>
            <a:chOff x="6225246" y="1622275"/>
            <a:chExt cx="1314207" cy="545400"/>
          </a:xfrm>
        </p:grpSpPr>
        <p:cxnSp>
          <p:nvCxnSpPr>
            <p:cNvPr id="323" name="Google Shape;323;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24" name="Google Shape;324;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spTree>
    <p:extLst>
      <p:ext uri="{BB962C8B-B14F-4D97-AF65-F5344CB8AC3E}">
        <p14:creationId xmlns:p14="http://schemas.microsoft.com/office/powerpoint/2010/main" val="34243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1000"/>
                                        <p:tgtEl>
                                          <p:spTgt spid="19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0"/>
                                        </p:tgtEl>
                                        <p:attrNameLst>
                                          <p:attrName>style.visibility</p:attrName>
                                        </p:attrNameLst>
                                      </p:cBhvr>
                                      <p:to>
                                        <p:strVal val="visible"/>
                                      </p:to>
                                    </p:set>
                                    <p:animEffect transition="in" filter="fade">
                                      <p:cBhvr>
                                        <p:cTn id="15" dur="1000"/>
                                        <p:tgtEl>
                                          <p:spTgt spid="2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8"/>
                                        </p:tgtEl>
                                        <p:attrNameLst>
                                          <p:attrName>style.visibility</p:attrName>
                                        </p:attrNameLst>
                                      </p:cBhvr>
                                      <p:to>
                                        <p:strVal val="visible"/>
                                      </p:to>
                                    </p:set>
                                    <p:animEffect transition="in" filter="fade">
                                      <p:cBhvr>
                                        <p:cTn id="20" dur="1000"/>
                                        <p:tgtEl>
                                          <p:spTgt spid="24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1000"/>
                                        <p:tgtEl>
                                          <p:spTgt spid="2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5"/>
                                        </p:tgtEl>
                                        <p:attrNameLst>
                                          <p:attrName>style.visibility</p:attrName>
                                        </p:attrNameLst>
                                      </p:cBhvr>
                                      <p:to>
                                        <p:strVal val="visible"/>
                                      </p:to>
                                    </p:set>
                                    <p:animEffect transition="in" filter="fade">
                                      <p:cBhvr>
                                        <p:cTn id="29" dur="1000"/>
                                        <p:tgtEl>
                                          <p:spTgt spid="2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4"/>
                                        </p:tgtEl>
                                        <p:attrNameLst>
                                          <p:attrName>style.visibility</p:attrName>
                                        </p:attrNameLst>
                                      </p:cBhvr>
                                      <p:to>
                                        <p:strVal val="visible"/>
                                      </p:to>
                                    </p:set>
                                    <p:animEffect transition="in" filter="fade">
                                      <p:cBhvr>
                                        <p:cTn id="34" dur="1000"/>
                                        <p:tgtEl>
                                          <p:spTgt spid="314"/>
                                        </p:tgtEl>
                                      </p:cBhvr>
                                    </p:animEffect>
                                  </p:childTnLst>
                                </p:cTn>
                              </p:par>
                              <p:par>
                                <p:cTn id="35" presetID="10"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animEffect transition="in" filter="fade">
                                      <p:cBhvr>
                                        <p:cTn id="37" dur="1000"/>
                                        <p:tgtEl>
                                          <p:spTgt spid="3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9"/>
                                        </p:tgtEl>
                                        <p:attrNameLst>
                                          <p:attrName>style.visibility</p:attrName>
                                        </p:attrNameLst>
                                      </p:cBhvr>
                                      <p:to>
                                        <p:strVal val="visible"/>
                                      </p:to>
                                    </p:set>
                                    <p:animEffect transition="in" filter="fade">
                                      <p:cBhvr>
                                        <p:cTn id="42" dur="1000"/>
                                        <p:tgtEl>
                                          <p:spTgt spid="31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44"/>
                                        </p:tgtEl>
                                        <p:attrNameLst>
                                          <p:attrName>style.visibility</p:attrName>
                                        </p:attrNameLst>
                                      </p:cBhvr>
                                      <p:to>
                                        <p:strVal val="visible"/>
                                      </p:to>
                                    </p:set>
                                    <p:animEffect transition="in" filter="fade">
                                      <p:cBhvr>
                                        <p:cTn id="46" dur="1000"/>
                                        <p:tgtEl>
                                          <p:spTgt spid="244"/>
                                        </p:tgtEl>
                                      </p:cBhvr>
                                    </p:animEffect>
                                  </p:childTnLst>
                                </p:cTn>
                              </p:par>
                              <p:par>
                                <p:cTn id="47" presetID="10" presetClass="entr" presetSubtype="0" fill="hold" nodeType="withEffect">
                                  <p:stCondLst>
                                    <p:cond delay="0"/>
                                  </p:stCondLst>
                                  <p:childTnLst>
                                    <p:set>
                                      <p:cBhvr>
                                        <p:cTn id="48" dur="1" fill="hold">
                                          <p:stCondLst>
                                            <p:cond delay="0"/>
                                          </p:stCondLst>
                                        </p:cTn>
                                        <p:tgtEl>
                                          <p:spTgt spid="322"/>
                                        </p:tgtEl>
                                        <p:attrNameLst>
                                          <p:attrName>style.visibility</p:attrName>
                                        </p:attrNameLst>
                                      </p:cBhvr>
                                      <p:to>
                                        <p:strVal val="visible"/>
                                      </p:to>
                                    </p:set>
                                    <p:animEffect transition="in" filter="fade">
                                      <p:cBhvr>
                                        <p:cTn id="49" dur="1200"/>
                                        <p:tgtEl>
                                          <p:spTgt spid="3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330;p18"/>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320</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331" name="Google Shape;331;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332" name="Google Shape;332;p18"/>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Key Results</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333" name="Google Shape;333;p18"/>
          <p:cNvSpPr txBox="1"/>
          <p:nvPr/>
        </p:nvSpPr>
        <p:spPr>
          <a:xfrm>
            <a:off x="0" y="1341138"/>
            <a:ext cx="4766700" cy="2409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DRAM Latency Reduction</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Activation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tRCD</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60.1%</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Restoration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tRAS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64.2%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Precharge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tRP</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46.4%</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Write-recovery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tWR</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35.2%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334" name="Google Shape;334;p18"/>
          <p:cNvSpPr txBox="1"/>
          <p:nvPr/>
        </p:nvSpPr>
        <p:spPr>
          <a:xfrm>
            <a:off x="0" y="3431200"/>
            <a:ext cx="4766700" cy="2157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System-level Benefits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Performance improvement: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18.6%</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29.7%</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refresh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66.1%</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335" name="Google Shape;335;p18"/>
          <p:cNvGrpSpPr/>
          <p:nvPr/>
        </p:nvGrpSpPr>
        <p:grpSpPr>
          <a:xfrm>
            <a:off x="5140062" y="1495300"/>
            <a:ext cx="4033489" cy="2419800"/>
            <a:chOff x="5140061" y="638050"/>
            <a:chExt cx="4033489" cy="2419800"/>
          </a:xfrm>
        </p:grpSpPr>
        <p:pic>
          <p:nvPicPr>
            <p:cNvPr id="336" name="Google Shape;336;p18" title="Char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40061" y="638050"/>
              <a:ext cx="3397863" cy="2101012"/>
            </a:xfrm>
            <a:prstGeom prst="rect">
              <a:avLst/>
            </a:prstGeom>
            <a:noFill/>
            <a:ln>
              <a:noFill/>
            </a:ln>
          </p:spPr>
        </p:pic>
        <p:cxnSp>
          <p:nvCxnSpPr>
            <p:cNvPr id="337" name="Google Shape;337;p18"/>
            <p:cNvCxnSpPr/>
            <p:nvPr/>
          </p:nvCxnSpPr>
          <p:spPr>
            <a:xfrm>
              <a:off x="5810550" y="1075000"/>
              <a:ext cx="2619900" cy="0"/>
            </a:xfrm>
            <a:prstGeom prst="straightConnector1">
              <a:avLst/>
            </a:prstGeom>
            <a:noFill/>
            <a:ln w="19050" cap="flat" cmpd="sng">
              <a:solidFill>
                <a:srgbClr val="FF0000"/>
              </a:solidFill>
              <a:prstDash val="solid"/>
              <a:round/>
              <a:headEnd type="none" w="med" len="med"/>
              <a:tailEnd type="none" w="med" len="med"/>
            </a:ln>
          </p:spPr>
        </p:cxnSp>
        <p:grpSp>
          <p:nvGrpSpPr>
            <p:cNvPr id="338" name="Google Shape;338;p18"/>
            <p:cNvGrpSpPr/>
            <p:nvPr/>
          </p:nvGrpSpPr>
          <p:grpSpPr>
            <a:xfrm>
              <a:off x="5748821" y="2573950"/>
              <a:ext cx="1572704" cy="483900"/>
              <a:chOff x="494796" y="1712125"/>
              <a:chExt cx="1572704" cy="483900"/>
            </a:xfrm>
          </p:grpSpPr>
          <p:sp>
            <p:nvSpPr>
              <p:cNvPr id="339" name="Google Shape;339;p18"/>
              <p:cNvSpPr/>
              <p:nvPr/>
            </p:nvSpPr>
            <p:spPr>
              <a:xfrm>
                <a:off x="494796" y="1811725"/>
                <a:ext cx="151800" cy="151500"/>
              </a:xfrm>
              <a:prstGeom prst="rect">
                <a:avLst/>
              </a:prstGeom>
              <a:solidFill>
                <a:srgbClr val="4285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0" name="Google Shape;340;p18"/>
              <p:cNvSpPr txBox="1"/>
              <p:nvPr/>
            </p:nvSpPr>
            <p:spPr>
              <a:xfrm>
                <a:off x="686300" y="1712125"/>
                <a:ext cx="13812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Max-capacity</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nvGrpSpPr>
            <p:cNvPr id="341" name="Google Shape;341;p18"/>
            <p:cNvGrpSpPr/>
            <p:nvPr/>
          </p:nvGrpSpPr>
          <p:grpSpPr>
            <a:xfrm>
              <a:off x="7041147" y="2573950"/>
              <a:ext cx="2132403" cy="483900"/>
              <a:chOff x="487997" y="1712125"/>
              <a:chExt cx="2132403" cy="483900"/>
            </a:xfrm>
          </p:grpSpPr>
          <p:sp>
            <p:nvSpPr>
              <p:cNvPr id="342" name="Google Shape;342;p18"/>
              <p:cNvSpPr/>
              <p:nvPr/>
            </p:nvSpPr>
            <p:spPr>
              <a:xfrm>
                <a:off x="487997" y="1811725"/>
                <a:ext cx="158700" cy="158400"/>
              </a:xfrm>
              <a:prstGeom prst="rect">
                <a:avLst/>
              </a:prstGeom>
              <a:solidFill>
                <a:srgbClr val="34A8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3" name="Google Shape;343;p18"/>
              <p:cNvSpPr txBox="1"/>
              <p:nvPr/>
            </p:nvSpPr>
            <p:spPr>
              <a:xfrm>
                <a:off x="686300" y="1712125"/>
                <a:ext cx="19341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High-performance</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sp>
        <p:nvSpPr>
          <p:cNvPr id="344" name="Google Shape;344;p18"/>
          <p:cNvSpPr txBox="1"/>
          <p:nvPr/>
        </p:nvSpPr>
        <p:spPr>
          <a:xfrm>
            <a:off x="4835375" y="3946275"/>
            <a:ext cx="4033500" cy="13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0070C0"/>
                </a:solidFill>
                <a:effectLst/>
                <a:uLnTx/>
                <a:uFillTx/>
                <a:latin typeface="Cambria"/>
                <a:ea typeface="Cambria"/>
                <a:cs typeface="Cambria"/>
                <a:sym typeface="Cambria"/>
              </a:rPr>
              <a:t>We hope that CLR-DRAM can be exploited to develop more flexible systems that can adapt to the diverse and changing DRAM capacity and latency demands of workloads.</a:t>
            </a:r>
            <a:endParaRPr kumimoji="0" sz="1200" b="1" i="0" u="none" strike="noStrike" kern="0" cap="none" spc="0" normalizeH="0" baseline="0" noProof="0">
              <a:ln>
                <a:noFill/>
              </a:ln>
              <a:solidFill>
                <a:srgbClr val="0070C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54829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1000"/>
                                        <p:tgtEl>
                                          <p:spTgt spid="333"/>
                                        </p:tgtEl>
                                      </p:cBhvr>
                                    </p:animEffect>
                                  </p:childTnLst>
                                </p:cTn>
                              </p:par>
                              <p:par>
                                <p:cTn id="8" presetID="10" presetClass="entr" presetSubtype="0" fill="hold" nodeType="withEffect">
                                  <p:stCondLst>
                                    <p:cond delay="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1000"/>
                                        <p:tgtEl>
                                          <p:spTgt spid="3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10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More on CLR-DRAM</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296617342"/>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17129"/>
            <a:ext cx="9144000" cy="2376167"/>
          </a:xfrm>
          <a:prstGeom prst="rect">
            <a:avLst/>
          </a:prstGeom>
        </p:spPr>
      </p:pic>
    </p:spTree>
    <p:extLst>
      <p:ext uri="{BB962C8B-B14F-4D97-AF65-F5344CB8AC3E}">
        <p14:creationId xmlns:p14="http://schemas.microsoft.com/office/powerpoint/2010/main" val="1280897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35372771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10898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72785"/>
            <a:ext cx="9144000" cy="1864527"/>
          </a:xfrm>
          <a:prstGeom prst="rect">
            <a:avLst/>
          </a:prstGeom>
        </p:spPr>
      </p:pic>
    </p:spTree>
    <p:extLst>
      <p:ext uri="{BB962C8B-B14F-4D97-AF65-F5344CB8AC3E}">
        <p14:creationId xmlns:p14="http://schemas.microsoft.com/office/powerpoint/2010/main" val="1312396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1600" dirty="0"/>
              <a:t>Saugata Ghose, A. </a:t>
            </a:r>
            <a:r>
              <a:rPr lang="en-US" sz="1600" dirty="0" err="1"/>
              <a:t>Giray</a:t>
            </a:r>
            <a:r>
              <a:rPr lang="en-US" sz="1600" dirty="0"/>
              <a:t> </a:t>
            </a:r>
            <a:r>
              <a:rPr lang="en-US" sz="1600" dirty="0" err="1"/>
              <a:t>Yaglikci</a:t>
            </a:r>
            <a:r>
              <a:rPr lang="en-US" sz="1600" dirty="0"/>
              <a:t>, Raghav Gupta, </a:t>
            </a:r>
            <a:r>
              <a:rPr lang="en-US" sz="1600" dirty="0" err="1"/>
              <a:t>Donghyuk</a:t>
            </a:r>
            <a:r>
              <a:rPr lang="en-US" sz="1600" dirty="0"/>
              <a:t> Lee, Kais </a:t>
            </a:r>
            <a:r>
              <a:rPr lang="en-US" sz="1600" dirty="0" err="1"/>
              <a:t>Kudrolli</a:t>
            </a:r>
            <a:r>
              <a:rPr lang="en-US" sz="1600" dirty="0"/>
              <a:t>, William X. Liu, Hasan Hassan, Kevin K. Chang, </a:t>
            </a:r>
            <a:r>
              <a:rPr lang="en-US" sz="1600" dirty="0" err="1"/>
              <a:t>Niladrish</a:t>
            </a:r>
            <a:r>
              <a:rPr lang="en-US" sz="1600" dirty="0"/>
              <a:t> Chatterjee, Aditya Agrawal, Mike O'Connor, and Onur Mutlu,</a:t>
            </a:r>
            <a:br>
              <a:rPr lang="en-US" sz="1600" dirty="0"/>
            </a:br>
            <a:r>
              <a:rPr lang="en-US" sz="1600" b="1" dirty="0">
                <a:hlinkClick r:id="rId2"/>
              </a:rPr>
              <a:t>"What Your DRAM Power Models Are Not Telling You: Lessons from a Detailed Experimental Study"</a:t>
            </a:r>
            <a:br>
              <a:rPr lang="en-US" sz="1600" dirty="0"/>
            </a:br>
            <a:r>
              <a:rPr lang="en-US" sz="1600" i="1" dirty="0"/>
              <a:t>Proceedings of the </a:t>
            </a:r>
            <a:r>
              <a:rPr lang="en-US" sz="1600" i="1" dirty="0">
                <a:hlinkClick r:id="rId3"/>
              </a:rPr>
              <a:t>ACM International Conference on Measurement and Modeling of Computer Systems</a:t>
            </a:r>
            <a:r>
              <a:rPr lang="en-US" sz="1600" i="1" dirty="0"/>
              <a:t> (</a:t>
            </a:r>
            <a:r>
              <a:rPr lang="en-US" sz="1600" b="1" i="1" dirty="0"/>
              <a:t>SIGMETRICS</a:t>
            </a:r>
            <a:r>
              <a:rPr lang="en-US" sz="1600" i="1" dirty="0"/>
              <a:t>)</a:t>
            </a:r>
            <a:r>
              <a:rPr lang="en-US" sz="1600" dirty="0"/>
              <a:t>, Irvine, CA, USA, June 2018.</a:t>
            </a:r>
            <a:br>
              <a:rPr lang="en-US" sz="1600" dirty="0"/>
            </a:br>
            <a:r>
              <a:rPr lang="en-US" sz="1600" dirty="0"/>
              <a:t>[</a:t>
            </a:r>
            <a:r>
              <a:rPr lang="en-US" sz="1600" dirty="0">
                <a:hlinkClick r:id="rId4"/>
              </a:rPr>
              <a:t>Abstract</a:t>
            </a:r>
            <a:r>
              <a:rPr lang="en-US" sz="1600" dirty="0"/>
              <a:t>]</a:t>
            </a:r>
            <a:br>
              <a:rPr lang="en-US" sz="1600" dirty="0"/>
            </a:br>
            <a:r>
              <a:rPr lang="en-US" sz="1600" dirty="0"/>
              <a:t>[</a:t>
            </a:r>
            <a:r>
              <a:rPr lang="en-US" sz="1600" dirty="0">
                <a:hlinkClick r:id="rId5"/>
              </a:rPr>
              <a:t>POMACS Journal Version (same content, different format)</a:t>
            </a:r>
            <a:r>
              <a:rPr lang="en-US" sz="1600" dirty="0"/>
              <a:t>]</a:t>
            </a:r>
            <a:br>
              <a:rPr lang="en-US" sz="1600" dirty="0"/>
            </a:br>
            <a:r>
              <a:rPr lang="en-US" sz="1600" dirty="0"/>
              <a:t>[</a:t>
            </a:r>
            <a:r>
              <a:rPr lang="en-US" sz="1600" dirty="0">
                <a:hlinkClick r:id="rId6"/>
              </a:rPr>
              <a:t>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VAMPIRE DRAM Power Model</a:t>
            </a:r>
            <a:r>
              <a:rPr lang="en-US" sz="1600" dirty="0"/>
              <a:t>]</a:t>
            </a:r>
          </a:p>
          <a:p>
            <a:pPr marL="0" indent="0">
              <a:buNone/>
            </a:pP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05064"/>
            <a:ext cx="9144000" cy="2425744"/>
          </a:xfrm>
          <a:prstGeom prst="rect">
            <a:avLst/>
          </a:prstGeom>
        </p:spPr>
      </p:pic>
    </p:spTree>
    <p:extLst>
      <p:ext uri="{BB962C8B-B14F-4D97-AF65-F5344CB8AC3E}">
        <p14:creationId xmlns:p14="http://schemas.microsoft.com/office/powerpoint/2010/main" val="4074158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9857883"/>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35066258"/>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Tiered Latency DRAM</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03804658"/>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1" i="1" u="none" strike="noStrike" kern="1200" cap="none" spc="0" normalizeH="0" baseline="0" noProof="0" dirty="0" err="1">
                <a:ln>
                  <a:noFill/>
                </a:ln>
                <a:solidFill>
                  <a:srgbClr val="FF0000"/>
                </a:solidFill>
                <a:effectLst/>
                <a:uLnTx/>
                <a:uFillTx/>
                <a:latin typeface="Calibri"/>
                <a:ea typeface="+mn-ea"/>
                <a:cs typeface="+mn-cs"/>
              </a:rPr>
              <a:t>Subarray</a:t>
            </a:r>
            <a:r>
              <a:rPr kumimoji="0" lang="en-US" sz="3200" b="1" i="1" u="none" strike="noStrike" kern="1200" cap="none" spc="0" normalizeH="0" baseline="0" noProof="0" dirty="0">
                <a:ln>
                  <a:noFill/>
                </a:ln>
                <a:solidFill>
                  <a:srgbClr val="FF0000"/>
                </a:solidFill>
                <a:effectLst/>
                <a:uLnTx/>
                <a:uFillTx/>
                <a:latin typeface="Calibri"/>
                <a:ea typeface="+mn-ea"/>
                <a:cs typeface="+mn-cs"/>
              </a:rPr>
              <a:t> Latency</a:t>
            </a:r>
            <a:r>
              <a:rPr kumimoji="0" lang="en-US" sz="3200" b="0" i="1" u="none" strike="noStrike" kern="1200" cap="none" spc="0" normalizeH="0" baseline="0" noProof="0" dirty="0">
                <a:ln>
                  <a:noFill/>
                </a:ln>
                <a:solidFill>
                  <a:prstClr val="black"/>
                </a:solidFill>
                <a:effectLst/>
                <a:uLnTx/>
                <a:uFillTx/>
                <a:latin typeface="Calibri"/>
                <a:ea typeface="+mn-ea"/>
                <a:cs typeface="+mn-cs"/>
              </a:rPr>
              <a:t> + I/O Latency</a:t>
            </a:r>
          </a:p>
        </p:txBody>
      </p:sp>
      <p:sp>
        <p:nvSpPr>
          <p:cNvPr id="2" name="Title 1"/>
          <p:cNvSpPr>
            <a:spLocks noGrp="1"/>
          </p:cNvSpPr>
          <p:nvPr>
            <p:ph type="title"/>
          </p:nvPr>
        </p:nvSpPr>
        <p:spPr>
          <a:xfrm>
            <a:off x="0" y="0"/>
            <a:ext cx="8991600" cy="838200"/>
          </a:xfrm>
        </p:spPr>
        <p:txBody>
          <a:bodyPr>
            <a:normAutofit/>
          </a:bodyPr>
          <a:lstStyle/>
          <a:p>
            <a:r>
              <a:rPr lang="en-US"/>
              <a:t>   What 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cell array</a:t>
            </a: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0" i="1" u="none" strike="noStrike" kern="1200" cap="none" spc="0" normalizeH="0" baseline="0" noProof="0" dirty="0" err="1">
                <a:ln>
                  <a:noFill/>
                </a:ln>
                <a:solidFill>
                  <a:prstClr val="black"/>
                </a:solidFill>
                <a:effectLst/>
                <a:uLnTx/>
                <a:uFillTx/>
                <a:latin typeface="Calibri"/>
                <a:ea typeface="+mn-ea"/>
                <a:cs typeface="+mn-cs"/>
              </a:rPr>
              <a:t>Subarray</a:t>
            </a:r>
            <a:r>
              <a:rPr kumimoji="0" lang="en-US" sz="3200" b="0" i="1" u="none" strike="noStrike" kern="1200" cap="none" spc="0" normalizeH="0" baseline="0" noProof="0" dirty="0">
                <a:ln>
                  <a:noFill/>
                </a:ln>
                <a:solidFill>
                  <a:prstClr val="black"/>
                </a:solidFill>
                <a:effectLst/>
                <a:uLnTx/>
                <a:uFillTx/>
                <a:latin typeface="Calibri"/>
                <a:ea typeface="+mn-ea"/>
                <a:cs typeface="+mn-cs"/>
              </a:rPr>
              <a:t> Latency + I/O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0000"/>
                  </a:solidFill>
                  <a:effectLst/>
                  <a:uLnTx/>
                  <a:uFillTx/>
                  <a:latin typeface="Calibri"/>
                  <a:ea typeface="+mn-ea"/>
                  <a:cs typeface="+mn-cs"/>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prstClr val="white"/>
                </a:solidFill>
                <a:effectLst/>
                <a:uLnTx/>
                <a:uFillTx/>
                <a:latin typeface="Calibri"/>
                <a:ea typeface="+mn-ea"/>
                <a:cs typeface="+mn-cs"/>
              </a:rPr>
              <a:t>Subarray</a:t>
            </a:r>
            <a:endParaRPr kumimoji="0" lang="en-US" sz="2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a:ea typeface="+mn-ea"/>
                <a:cs typeface="+mn-cs"/>
              </a:rPr>
              <a:t>I/O</a:t>
            </a:r>
          </a:p>
        </p:txBody>
      </p:sp>
    </p:spTree>
    <p:extLst>
      <p:ext uri="{BB962C8B-B14F-4D97-AF65-F5344CB8AC3E}">
        <p14:creationId xmlns:p14="http://schemas.microsoft.com/office/powerpoint/2010/main" val="296535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Why is the </a:t>
            </a:r>
            <a:r>
              <a:rPr lang="en-US" dirty="0" err="1"/>
              <a:t>Subarray</a:t>
            </a:r>
            <a:r>
              <a:rPr lang="en-US" dirty="0"/>
              <a:t> So Slow?</a:t>
            </a:r>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3200" b="1" i="1" u="none" strike="noStrike" kern="1200" cap="none" spc="0" normalizeH="0" baseline="0" noProof="0" dirty="0">
              <a:ln>
                <a:noFill/>
              </a:ln>
              <a:solidFill>
                <a:prstClr val="black"/>
              </a:solidFill>
              <a:effectLst/>
              <a:uLnTx/>
              <a:uFillTx/>
              <a:latin typeface="Calibri"/>
              <a:ea typeface="+mn-ea"/>
              <a:cs typeface="+mn-cs"/>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capacitor</a:t>
              </a: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access</a:t>
              </a: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transistor</a:t>
              </a: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wordline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bitline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FF0000"/>
                  </a:solidFill>
                  <a:effectLst/>
                  <a:uLnTx/>
                  <a:uFillTx/>
                  <a:latin typeface="Calibri"/>
                  <a:ea typeface="+mn-ea"/>
                  <a:cs typeface="Calibri"/>
                </a:rPr>
                <a:t>bitline</a:t>
              </a:r>
              <a:r>
                <a:rPr kumimoji="0" lang="en-US" sz="2400" b="1" i="1" u="none" strike="noStrike" kern="1200" cap="none" spc="0" normalizeH="0" baseline="0" noProof="0" dirty="0">
                  <a:ln>
                    <a:noFill/>
                  </a:ln>
                  <a:solidFill>
                    <a:srgbClr val="FF0000"/>
                  </a:solidFill>
                  <a:effectLst/>
                  <a:uLnTx/>
                  <a:uFillTx/>
                  <a:latin typeface="Calibri"/>
                  <a:ea typeface="+mn-ea"/>
                  <a:cs typeface="Calibri"/>
                </a:rPr>
                <a:t>: 512 cells</a:t>
              </a: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mn-cs"/>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006600"/>
                </a:solidFill>
                <a:effectLst/>
                <a:uLnTx/>
                <a:uFillTx/>
                <a:latin typeface="Calibri"/>
                <a:ea typeface="+mn-ea"/>
                <a:cs typeface="+mn-cs"/>
              </a:rPr>
              <a:t>Amortizes sense amplifier cost </a:t>
            </a:r>
            <a:r>
              <a:rPr kumimoji="0" lang="en-US" sz="2800" b="1" i="0" u="none" strike="noStrike" kern="1200" cap="none" spc="0" normalizeH="0" baseline="0" noProof="0" dirty="0">
                <a:ln>
                  <a:noFill/>
                </a:ln>
                <a:solidFill>
                  <a:srgbClr val="006600"/>
                </a:solidFill>
                <a:effectLst/>
                <a:uLnTx/>
                <a:uFillTx/>
                <a:latin typeface="Calibri"/>
                <a:ea typeface="+mn-ea"/>
                <a:cs typeface="+mn-cs"/>
                <a:sym typeface="Wingdings" pitchFamily="2" charset="2"/>
              </a:rPr>
              <a:t> Small area</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Large </a:t>
            </a:r>
            <a:r>
              <a:rPr kumimoji="0" lang="en-US" sz="2800" b="1" i="0" u="none" strike="noStrike" kern="1200" cap="none" spc="0" normalizeH="0" baseline="0" noProof="0" dirty="0" err="1">
                <a:ln>
                  <a:noFill/>
                </a:ln>
                <a:solidFill>
                  <a:srgbClr val="FF0000"/>
                </a:solidFill>
                <a:effectLst/>
                <a:uLnTx/>
                <a:uFillTx/>
                <a:latin typeface="Calibri"/>
                <a:ea typeface="+mn-ea"/>
                <a:cs typeface="+mn-cs"/>
                <a:sym typeface="Wingdings" pitchFamily="2" charset="2"/>
              </a:rPr>
              <a:t>bitline</a:t>
            </a: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 capacitance  High latency &amp; power</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4400" b="1" i="1" u="none" strike="noStrike" kern="1200" cap="none" spc="0" normalizeH="0" baseline="0" noProof="0" dirty="0">
              <a:ln>
                <a:noFill/>
              </a:ln>
              <a:solidFill>
                <a:srgbClr val="1F497D"/>
              </a:solidFill>
              <a:effectLst/>
              <a:uLnTx/>
              <a:uFillTx/>
              <a:latin typeface="Calibri"/>
              <a:ea typeface="+mn-ea"/>
              <a:cs typeface="+mn-cs"/>
            </a:endParaRPr>
          </a:p>
          <a:p>
            <a:pPr marL="746125" marR="0" lvl="1" indent="-346075"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Tree>
    <p:extLst>
      <p:ext uri="{BB962C8B-B14F-4D97-AF65-F5344CB8AC3E}">
        <p14:creationId xmlns:p14="http://schemas.microsoft.com/office/powerpoint/2010/main" val="86262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Smaller</a:t>
            </a: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FFFF00"/>
                </a:solidFill>
                <a:effectLst/>
                <a:uLnTx/>
                <a:uFillTx/>
                <a:latin typeface="Calibri"/>
                <a:ea typeface="+mn-ea"/>
                <a:cs typeface="+mn-cs"/>
              </a:rPr>
              <a:t>Trade-Off: Area vs. Latency</a:t>
            </a:r>
          </a:p>
        </p:txBody>
      </p:sp>
    </p:spTree>
    <p:extLst>
      <p:ext uri="{BB962C8B-B14F-4D97-AF65-F5344CB8AC3E}">
        <p14:creationId xmlns:p14="http://schemas.microsoft.com/office/powerpoint/2010/main" val="428168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3581400" y="3124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BBB59">
                    <a:lumMod val="75000"/>
                  </a:srgbClr>
                </a:solidFill>
                <a:effectLst/>
                <a:uLnTx/>
                <a:uFillTx/>
                <a:latin typeface="Calibri"/>
                <a:ea typeface="+mn-ea"/>
                <a:cs typeface="+mn-cs"/>
              </a:rPr>
              <a:t>128</a:t>
            </a:r>
          </a:p>
        </p:txBody>
      </p:sp>
      <p:sp>
        <p:nvSpPr>
          <p:cNvPr id="37" name="TextBox 36"/>
          <p:cNvSpPr txBox="1"/>
          <p:nvPr/>
        </p:nvSpPr>
        <p:spPr>
          <a:xfrm>
            <a:off x="4572000" y="36576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6019800" y="3757990"/>
            <a:ext cx="2895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504D"/>
                </a:solidFill>
                <a:effectLst/>
                <a:uLnTx/>
                <a:uFillTx/>
                <a:latin typeface="Calibri"/>
                <a:ea typeface="+mn-ea"/>
                <a:cs typeface="+mn-cs"/>
              </a:rPr>
              <a:t>512 cells/</a:t>
            </a:r>
            <a:r>
              <a:rPr kumimoji="0" lang="en-US" sz="2800" b="1" i="0" u="none" strike="noStrike" kern="1200" cap="none" spc="0" normalizeH="0" baseline="0" noProof="0" dirty="0" err="1">
                <a:ln>
                  <a:noFill/>
                </a:ln>
                <a:solidFill>
                  <a:srgbClr val="C0504D"/>
                </a:solidFill>
                <a:effectLst/>
                <a:uLnTx/>
                <a:uFillTx/>
                <a:latin typeface="Calibri"/>
                <a:ea typeface="+mn-ea"/>
                <a:cs typeface="+mn-cs"/>
              </a:rPr>
              <a:t>bitline</a:t>
            </a:r>
            <a:endParaRPr kumimoji="0" lang="en-US" sz="2800" b="1" i="0" u="none" strike="noStrike" kern="1200" cap="none" spc="0" normalizeH="0" baseline="0" noProof="0" dirty="0">
              <a:ln>
                <a:noFill/>
              </a:ln>
              <a:solidFill>
                <a:srgbClr val="C0504D"/>
              </a:solidFill>
              <a:effectLst/>
              <a:uLnTx/>
              <a:uFillTx/>
              <a:latin typeface="Calibri"/>
              <a:ea typeface="+mn-ea"/>
              <a:cs typeface="+mn-cs"/>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Commodity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Long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Fancy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Short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68546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a:ln>
                  <a:noFill/>
                </a:ln>
                <a:solidFill>
                  <a:srgbClr val="008000"/>
                </a:solidFill>
                <a:effectLst/>
                <a:uLnTx/>
                <a:uFillTx/>
                <a:latin typeface="Calibri"/>
                <a:ea typeface="+mn-ea"/>
                <a:cs typeface="+mn-cs"/>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Short </a:t>
            </a:r>
            <a:r>
              <a:rPr kumimoji="0" lang="en-US" sz="3200" b="1" i="0" u="none" strike="noStrike" kern="1200" cap="none" spc="0" normalizeH="0" baseline="0" noProof="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a:ln>
                <a:noFill/>
              </a:ln>
              <a:solidFill>
                <a:srgbClr val="FFFF00"/>
              </a:solidFill>
              <a:effectLst/>
              <a:uLnTx/>
              <a:uFillTx/>
              <a:latin typeface="Calibri"/>
              <a:ea typeface="+mn-ea"/>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Short </a:t>
              </a:r>
              <a:r>
                <a:rPr kumimoji="0" lang="en-US" sz="3200" b="1" i="1" u="none" strike="noStrike" kern="1200" cap="none" spc="0" normalizeH="0" baseline="0" noProof="0" dirty="0" err="1">
                  <a:ln>
                    <a:noFill/>
                  </a:ln>
                  <a:solidFill>
                    <a:srgbClr val="FFFF66"/>
                  </a:solidFill>
                  <a:effectLst/>
                  <a:uLnTx/>
                  <a:uFillTx/>
                  <a:latin typeface="Calibri"/>
                  <a:ea typeface="+mn-ea"/>
                  <a:cs typeface="+mn-cs"/>
                </a:rPr>
                <a:t>Bitline</a:t>
              </a:r>
              <a:r>
                <a:rPr kumimoji="0" lang="en-US" sz="3200" b="1" i="1" u="none" strike="noStrike" kern="1200" cap="none" spc="0" normalizeH="0" baseline="0" noProof="0" dirty="0">
                  <a:ln>
                    <a:noFill/>
                  </a:ln>
                  <a:solidFill>
                    <a:srgbClr val="FFFF66"/>
                  </a:solidFill>
                  <a:effectLst/>
                  <a:uLnTx/>
                  <a:uFillTx/>
                  <a:latin typeface="Calibri"/>
                  <a:ea typeface="+mn-ea"/>
                  <a:cs typeface="+mn-cs"/>
                </a:rPr>
                <a:t> </a:t>
              </a:r>
              <a:r>
                <a:rPr kumimoji="0" lang="en-US" sz="3200" b="1" i="1" u="none" strike="noStrike" kern="1200" cap="none" spc="0" normalizeH="0" baseline="0" noProof="0" dirty="0">
                  <a:ln>
                    <a:noFill/>
                  </a:ln>
                  <a:solidFill>
                    <a:srgbClr val="FFFF66"/>
                  </a:solidFill>
                  <a:effectLst/>
                  <a:uLnTx/>
                  <a:uFillTx/>
                  <a:latin typeface="Calibri"/>
                  <a:ea typeface="+mn-ea"/>
                  <a:cs typeface="+mn-cs"/>
                  <a:sym typeface="Wingdings"/>
                </a:rPr>
                <a:t> </a:t>
              </a:r>
              <a:r>
                <a:rPr kumimoji="0" lang="en-US" sz="3200" b="1" i="1" u="none" strike="noStrike" kern="1200" cap="none" spc="0" normalizeH="0" baseline="0" noProof="0" dirty="0">
                  <a:ln>
                    <a:noFill/>
                  </a:ln>
                  <a:solidFill>
                    <a:srgbClr val="FFFF66"/>
                  </a:solidFill>
                  <a:effectLst/>
                  <a:uLnTx/>
                  <a:uFillTx/>
                  <a:latin typeface="Calibri"/>
                  <a:ea typeface="+mn-ea"/>
                  <a:cs typeface="+mn-cs"/>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Add Isolation Transistors</a:t>
            </a: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64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Long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Short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Short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Low Latency</a:t>
              </a: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Small area using 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593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Commodity DRAM vs. TL-DRAM </a:t>
            </a:r>
            <a:r>
              <a:rPr lang="en-US" sz="2700" dirty="0">
                <a:solidFill>
                  <a:srgbClr val="1A5712"/>
                </a:solidFill>
              </a:rPr>
              <a:t>[HPCA 2013] </a:t>
            </a: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Latency</a:t>
            </a: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Power</a:t>
            </a: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rgbClr val="0000FF"/>
                </a:solidFill>
                <a:effectLst/>
                <a:uLnTx/>
                <a:uFillTx/>
                <a:latin typeface="Calibri"/>
                <a:ea typeface="+mn-ea"/>
                <a:cs typeface="+mn-cs"/>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0000FF"/>
                </a:solidFill>
                <a:effectLst/>
                <a:uLnTx/>
                <a:uFillTx/>
                <a:latin typeface="Calibri"/>
                <a:ea typeface="+mn-ea"/>
                <a:cs typeface="+mn-cs"/>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Latency </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r>
              <a:rPr kumimoji="0" lang="en-US" sz="3600" b="0" i="0" u="none" strike="noStrike" kern="1200" cap="none" spc="0" normalizeH="0" baseline="0" noProof="0" dirty="0" err="1">
                <a:ln>
                  <a:noFill/>
                </a:ln>
                <a:solidFill>
                  <a:prstClr val="black"/>
                </a:solidFill>
                <a:effectLst/>
                <a:uLnTx/>
                <a:uFillTx/>
                <a:latin typeface="Calibri"/>
                <a:ea typeface="+mn-ea"/>
                <a:cs typeface="+mn-cs"/>
              </a:rPr>
              <a:t>tRC</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Area Overhead</a:t>
            </a:r>
          </a:p>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a:ln>
                  <a:noFill/>
                </a:ln>
                <a:solidFill>
                  <a:srgbClr val="4F81BD">
                    <a:lumMod val="75000"/>
                  </a:srgbClr>
                </a:solidFill>
                <a:effectLst/>
                <a:uLnTx/>
                <a:uFillTx/>
                <a:latin typeface="Calibri"/>
                <a:ea typeface="+mn-ea"/>
                <a:cs typeface="+mn-cs"/>
              </a:rPr>
              <a:t>~3%</a:t>
            </a:r>
            <a:r>
              <a:rPr kumimoji="0" lang="en-US" sz="2800" b="0" i="0" u="none" strike="noStrike" kern="1200" cap="none" spc="0" normalizeH="0" baseline="0" noProof="0" dirty="0">
                <a:ln>
                  <a:noFill/>
                </a:ln>
                <a:solidFill>
                  <a:prstClr val="black"/>
                </a:solidFill>
                <a:effectLst/>
                <a:uLnTx/>
                <a:uFillTx/>
                <a:latin typeface="Calibri"/>
                <a:ea typeface="+mn-ea"/>
                <a:cs typeface="+mn-cs"/>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(52.5ns)</a:t>
            </a:r>
          </a:p>
        </p:txBody>
      </p:sp>
    </p:spTree>
    <p:extLst>
      <p:ext uri="{BB962C8B-B14F-4D97-AF65-F5344CB8AC3E}">
        <p14:creationId xmlns:p14="http://schemas.microsoft.com/office/powerpoint/2010/main" val="35430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(Die-Area)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4419600" y="2743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128</a:t>
            </a:r>
          </a:p>
        </p:txBody>
      </p:sp>
      <p:sp>
        <p:nvSpPr>
          <p:cNvPr id="37" name="TextBox 36"/>
          <p:cNvSpPr txBox="1"/>
          <p:nvPr/>
        </p:nvSpPr>
        <p:spPr>
          <a:xfrm>
            <a:off x="5105400" y="30480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5981700" y="3084493"/>
            <a:ext cx="28956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512 cells/</a:t>
            </a:r>
            <a:r>
              <a:rPr kumimoji="0" lang="en-US" sz="2800" b="1" i="0" u="none" strike="noStrike" kern="1200" cap="none" spc="0" normalizeH="0" baseline="0" noProof="0" dirty="0" err="1">
                <a:ln>
                  <a:noFill/>
                </a:ln>
                <a:solidFill>
                  <a:prstClr val="black"/>
                </a:solidFill>
                <a:effectLst/>
                <a:uLnTx/>
                <a:uFillTx/>
                <a:latin typeface="Calibri"/>
                <a:ea typeface="+mn-ea"/>
                <a:cs typeface="+mn-cs"/>
              </a:rPr>
              <a:t>bitline</a:t>
            </a: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9BBB59">
                    <a:lumMod val="50000"/>
                  </a:srgbClr>
                </a:solidFill>
                <a:effectLst/>
                <a:uLnTx/>
                <a:uFillTx/>
                <a:latin typeface="Calibri"/>
                <a:ea typeface="+mn-ea"/>
                <a:cs typeface="+mn-cs"/>
              </a:rPr>
              <a:t>Near Segment</a:t>
            </a: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Far Segment</a:t>
            </a: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182360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Leveraging Tiered-Latency DRAM </a:t>
            </a:r>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a:t>TL-DRAM is a </a:t>
            </a:r>
            <a:r>
              <a:rPr lang="en-US" sz="3200" b="1" i="1" dirty="0"/>
              <a:t>substrate</a:t>
            </a:r>
            <a:r>
              <a:rPr lang="en-US" sz="3200" dirty="0"/>
              <a:t> that can be leveraged by the hardware and/or software</a:t>
            </a:r>
          </a:p>
          <a:p>
            <a:pPr>
              <a:lnSpc>
                <a:spcPct val="85000"/>
              </a:lnSpc>
            </a:pPr>
            <a:endParaRPr lang="en-US" sz="1800" dirty="0"/>
          </a:p>
          <a:p>
            <a:pPr>
              <a:lnSpc>
                <a:spcPct val="85000"/>
              </a:lnSpc>
            </a:pPr>
            <a:r>
              <a:rPr lang="en-US" sz="3200" dirty="0"/>
              <a:t>Many potential uses</a:t>
            </a:r>
          </a:p>
          <a:p>
            <a:pPr marL="801688" lvl="1" indent="-344488">
              <a:lnSpc>
                <a:spcPct val="85000"/>
              </a:lnSpc>
              <a:buFont typeface="+mj-lt"/>
              <a:buAutoNum type="arabicPeriod"/>
            </a:pPr>
            <a:r>
              <a:rPr lang="en-US" sz="2800" dirty="0"/>
              <a:t>Use near segment as hardware-managed </a:t>
            </a:r>
            <a:r>
              <a:rPr lang="en-US" sz="2800" b="1" i="1" dirty="0"/>
              <a:t>inclusive</a:t>
            </a:r>
            <a:r>
              <a:rPr lang="en-US" sz="2800" dirty="0"/>
              <a:t> cache to far segment</a:t>
            </a:r>
          </a:p>
          <a:p>
            <a:pPr marL="801688" lvl="1" indent="-344488">
              <a:lnSpc>
                <a:spcPct val="85000"/>
              </a:lnSpc>
              <a:buFont typeface="+mj-lt"/>
              <a:buAutoNum type="arabicPeriod"/>
            </a:pPr>
            <a:r>
              <a:rPr lang="en-US" sz="2800" dirty="0"/>
              <a:t>Use near segment as hardware-managed </a:t>
            </a:r>
            <a:r>
              <a:rPr lang="en-US" sz="2800" b="1" i="1" dirty="0"/>
              <a:t>exclusive</a:t>
            </a:r>
            <a:r>
              <a:rPr lang="en-US" sz="2800" dirty="0"/>
              <a:t> cache to far segment</a:t>
            </a:r>
          </a:p>
          <a:p>
            <a:pPr marL="801688" lvl="1" indent="-344488">
              <a:lnSpc>
                <a:spcPct val="85000"/>
              </a:lnSpc>
              <a:buFont typeface="+mj-lt"/>
              <a:buAutoNum type="arabicPeriod"/>
            </a:pPr>
            <a:r>
              <a:rPr lang="en-US" sz="2800" dirty="0"/>
              <a:t>Profile-based page mapping by operating system</a:t>
            </a:r>
          </a:p>
          <a:p>
            <a:pPr marL="801688" lvl="1" indent="-344488">
              <a:lnSpc>
                <a:spcPct val="85000"/>
              </a:lnSpc>
              <a:buFont typeface="+mj-lt"/>
              <a:buAutoNum type="arabicPeriod"/>
            </a:pPr>
            <a:r>
              <a:rPr lang="en-US" sz="2800" dirty="0"/>
              <a:t>Simply replace DRAM with TL-DRAM </a:t>
            </a:r>
            <a:r>
              <a:rPr lang="en-US" sz="1000" dirty="0">
                <a:latin typeface="Wingdings"/>
                <a:ea typeface="Wingdings"/>
                <a:cs typeface="Wingdings"/>
                <a:sym typeface="Wingdings"/>
              </a:rPr>
              <a:t> </a:t>
            </a:r>
            <a:endParaRPr lang="en-US" sz="2800" dirty="0"/>
          </a:p>
          <a:p>
            <a:pPr marL="457200" lvl="1" indent="0">
              <a:lnSpc>
                <a:spcPct val="85000"/>
              </a:lnSpc>
              <a:buNone/>
            </a:pPr>
            <a:endParaRPr lang="en-US" sz="2800" dirty="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285927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rot="10800000" flipV="1">
            <a:off x="2819401"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6" name="Rectangle 35"/>
          <p:cNvSpPr/>
          <p:nvPr/>
        </p:nvSpPr>
        <p:spPr>
          <a:xfrm rot="10800000" flipV="1">
            <a:off x="2971800" y="1371600"/>
            <a:ext cx="2438393"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36"/>
          <p:cNvSpPr/>
          <p:nvPr/>
        </p:nvSpPr>
        <p:spPr>
          <a:xfrm>
            <a:off x="2971802" y="1371600"/>
            <a:ext cx="2438395"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0" y="0"/>
            <a:ext cx="9144000" cy="838200"/>
          </a:xfrm>
        </p:spPr>
        <p:txBody>
          <a:bodyPr>
            <a:normAutofit fontScale="90000"/>
          </a:bodyPr>
          <a:lstStyle/>
          <a:p>
            <a:r>
              <a:rPr lang="en-US" dirty="0"/>
              <a:t>   Near Segment as Hardware-Managed Cache</a:t>
            </a:r>
          </a:p>
        </p:txBody>
      </p:sp>
      <p:sp>
        <p:nvSpPr>
          <p:cNvPr id="46" name="Rectangle 45"/>
          <p:cNvSpPr/>
          <p:nvPr/>
        </p:nvSpPr>
        <p:spPr>
          <a:xfrm>
            <a:off x="2819400" y="8382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TL-DRAM</a:t>
            </a:r>
          </a:p>
        </p:txBody>
      </p:sp>
      <p:sp>
        <p:nvSpPr>
          <p:cNvPr id="57" name="Rectangle 56"/>
          <p:cNvSpPr/>
          <p:nvPr/>
        </p:nvSpPr>
        <p:spPr>
          <a:xfrm rot="10800000" flipV="1">
            <a:off x="2971792"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59" name="Straight Connector 58"/>
          <p:cNvCxnSpPr/>
          <p:nvPr/>
        </p:nvCxnSpPr>
        <p:spPr>
          <a:xfrm flipV="1">
            <a:off x="4191001"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2971801"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24" name="Rectangle 23"/>
          <p:cNvSpPr/>
          <p:nvPr/>
        </p:nvSpPr>
        <p:spPr>
          <a:xfrm>
            <a:off x="5562600" y="2209798"/>
            <a:ext cx="1447799"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cache</a:t>
            </a:r>
          </a:p>
        </p:txBody>
      </p:sp>
      <p:sp>
        <p:nvSpPr>
          <p:cNvPr id="26" name="Rectangle 25"/>
          <p:cNvSpPr/>
          <p:nvPr/>
        </p:nvSpPr>
        <p:spPr>
          <a:xfrm>
            <a:off x="5562601" y="1447800"/>
            <a:ext cx="121920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main</a:t>
            </a:r>
          </a:p>
        </p:txBody>
      </p:sp>
      <p:sp>
        <p:nvSpPr>
          <p:cNvPr id="27" name="Rectangle 26"/>
          <p:cNvSpPr/>
          <p:nvPr/>
        </p:nvSpPr>
        <p:spPr>
          <a:xfrm>
            <a:off x="5562600" y="1752600"/>
            <a:ext cx="1904999"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memory</a:t>
            </a:r>
          </a:p>
        </p:txBody>
      </p:sp>
      <p:sp>
        <p:nvSpPr>
          <p:cNvPr id="29" name="Content Placeholder 2"/>
          <p:cNvSpPr>
            <a:spLocks noGrp="1"/>
          </p:cNvSpPr>
          <p:nvPr>
            <p:ph idx="1"/>
          </p:nvPr>
        </p:nvSpPr>
        <p:spPr>
          <a:xfrm>
            <a:off x="228600" y="4419600"/>
            <a:ext cx="8839200" cy="1752600"/>
          </a:xfrm>
        </p:spPr>
        <p:txBody>
          <a:bodyPr/>
          <a:lstStyle/>
          <a:p>
            <a:pPr>
              <a:lnSpc>
                <a:spcPct val="85000"/>
              </a:lnSpc>
            </a:pPr>
            <a:endParaRPr lang="en-US" b="1" dirty="0"/>
          </a:p>
          <a:p>
            <a:pPr>
              <a:lnSpc>
                <a:spcPct val="85000"/>
              </a:lnSpc>
            </a:pPr>
            <a:r>
              <a:rPr lang="en-US" b="1" dirty="0"/>
              <a:t>Challenge 1: </a:t>
            </a:r>
            <a:r>
              <a:rPr lang="en-US" dirty="0"/>
              <a:t>How to efficiently migrate a row between segments?</a:t>
            </a:r>
            <a:endParaRPr lang="en-US" b="1" dirty="0">
              <a:solidFill>
                <a:srgbClr val="FF0000"/>
              </a:solidFill>
            </a:endParaRPr>
          </a:p>
          <a:p>
            <a:pPr>
              <a:lnSpc>
                <a:spcPct val="85000"/>
              </a:lnSpc>
            </a:pPr>
            <a:r>
              <a:rPr lang="en-US" b="1" dirty="0"/>
              <a:t>Challenge 2: </a:t>
            </a:r>
            <a:r>
              <a:rPr lang="en-US" dirty="0"/>
              <a:t>How to efficiently manage the cache?</a:t>
            </a:r>
          </a:p>
          <a:p>
            <a:pPr marL="0" indent="0">
              <a:lnSpc>
                <a:spcPct val="85000"/>
              </a:lnSpc>
              <a:buNone/>
            </a:pPr>
            <a:endParaRPr lang="en-US" b="1" dirty="0">
              <a:solidFill>
                <a:srgbClr val="FF0000"/>
              </a:solidFill>
            </a:endParaRPr>
          </a:p>
        </p:txBody>
      </p:sp>
      <p:grpSp>
        <p:nvGrpSpPr>
          <p:cNvPr id="3" name="Group 2"/>
          <p:cNvGrpSpPr/>
          <p:nvPr/>
        </p:nvGrpSpPr>
        <p:grpSpPr>
          <a:xfrm>
            <a:off x="2971794" y="1371599"/>
            <a:ext cx="2438412" cy="1447801"/>
            <a:chOff x="2971794" y="1371599"/>
            <a:chExt cx="2438412" cy="1447801"/>
          </a:xfrm>
        </p:grpSpPr>
        <p:sp>
          <p:nvSpPr>
            <p:cNvPr id="61" name="Rectangle 60"/>
            <p:cNvSpPr/>
            <p:nvPr/>
          </p:nvSpPr>
          <p:spPr>
            <a:xfrm rot="10800000" flipV="1">
              <a:off x="2971794" y="1371599"/>
              <a:ext cx="2438393" cy="838199"/>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63" name="Rectangle 62"/>
            <p:cNvSpPr/>
            <p:nvPr/>
          </p:nvSpPr>
          <p:spPr>
            <a:xfrm>
              <a:off x="2971801" y="1371600"/>
              <a:ext cx="2438395" cy="8381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far segment</a:t>
              </a:r>
            </a:p>
          </p:txBody>
        </p:sp>
        <p:sp>
          <p:nvSpPr>
            <p:cNvPr id="22" name="Rectangle 21"/>
            <p:cNvSpPr/>
            <p:nvPr/>
          </p:nvSpPr>
          <p:spPr>
            <a:xfrm rot="10800000" flipV="1">
              <a:off x="2971798" y="2209800"/>
              <a:ext cx="2438393" cy="304800"/>
            </a:xfrm>
            <a:prstGeom prst="rect">
              <a:avLst/>
            </a:prstGeom>
            <a:solidFill>
              <a:schemeClr val="accent3">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23" name="Rectangle 22"/>
            <p:cNvSpPr/>
            <p:nvPr/>
          </p:nvSpPr>
          <p:spPr>
            <a:xfrm>
              <a:off x="2971801" y="2158999"/>
              <a:ext cx="2438405" cy="304799"/>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near segment</a:t>
              </a:r>
            </a:p>
          </p:txBody>
        </p:sp>
        <p:sp>
          <p:nvSpPr>
            <p:cNvPr id="30" name="Rectangle 29"/>
            <p:cNvSpPr/>
            <p:nvPr/>
          </p:nvSpPr>
          <p:spPr>
            <a:xfrm rot="10800000" flipV="1">
              <a:off x="2971800" y="2514600"/>
              <a:ext cx="2438393" cy="304800"/>
            </a:xfrm>
            <a:prstGeom prst="rect">
              <a:avLst/>
            </a:prstGeom>
            <a:solidFill>
              <a:schemeClr val="tx1">
                <a:lumMod val="75000"/>
                <a:lumOff val="2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p:cNvSpPr/>
            <p:nvPr/>
          </p:nvSpPr>
          <p:spPr>
            <a:xfrm>
              <a:off x="2971803" y="2508250"/>
              <a:ext cx="2438385" cy="3047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sense amplifier</a:t>
              </a:r>
            </a:p>
          </p:txBody>
        </p:sp>
      </p:grpSp>
      <p:cxnSp>
        <p:nvCxnSpPr>
          <p:cNvPr id="33" name="Straight Connector 32"/>
          <p:cNvCxnSpPr/>
          <p:nvPr/>
        </p:nvCxnSpPr>
        <p:spPr>
          <a:xfrm>
            <a:off x="2819400"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4191001"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2590800" y="4038600"/>
            <a:ext cx="1676400"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5" name="Rounded Rectangle 24"/>
          <p:cNvSpPr/>
          <p:nvPr/>
        </p:nvSpPr>
        <p:spPr>
          <a:xfrm>
            <a:off x="228600" y="4876800"/>
            <a:ext cx="83820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4543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5" grpId="0" animBg="1"/>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Performance &amp; Power Consumption  </a:t>
            </a:r>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11.5%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Performance</a:t>
            </a: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Power</a:t>
            </a: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10.7%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4F81BD">
                    <a:lumMod val="75000"/>
                  </a:srgbClr>
                </a:solidFill>
                <a:effectLst/>
                <a:uLnTx/>
                <a:uFillTx/>
                <a:latin typeface="Calibri"/>
                <a:ea typeface="+mn-ea"/>
                <a:cs typeface="+mn-cs"/>
              </a:rPr>
              <a:t>Using near segment as a cache improves performance and reduces power consumption</a:t>
            </a:r>
          </a:p>
        </p:txBody>
      </p:sp>
      <p:sp>
        <p:nvSpPr>
          <p:cNvPr id="21" name="Rectangle 20"/>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381348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TL-DRAM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626289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6.8|4.7|6.4"/>
</p:tagLst>
</file>

<file path=ppt/tags/tag2.xml><?xml version="1.0" encoding="utf-8"?>
<p:tagLst xmlns:a="http://schemas.openxmlformats.org/drawingml/2006/main" xmlns:r="http://schemas.openxmlformats.org/officeDocument/2006/relationships" xmlns:p="http://schemas.openxmlformats.org/presentationml/2006/main">
  <p:tag name="TIMING" val="|0.7|8.6"/>
</p:tagLst>
</file>

<file path=ppt/tags/tag3.xml><?xml version="1.0" encoding="utf-8"?>
<p:tagLst xmlns:a="http://schemas.openxmlformats.org/drawingml/2006/main" xmlns:r="http://schemas.openxmlformats.org/officeDocument/2006/relationships" xmlns:p="http://schemas.openxmlformats.org/presentationml/2006/main">
  <p:tag name="TIMING" val="|19.9|10.3"/>
</p:tagLst>
</file>

<file path=ppt/tags/tag4.xml><?xml version="1.0" encoding="utf-8"?>
<p:tagLst xmlns:a="http://schemas.openxmlformats.org/drawingml/2006/main" xmlns:r="http://schemas.openxmlformats.org/officeDocument/2006/relationships" xmlns:p="http://schemas.openxmlformats.org/presentationml/2006/main">
  <p:tag name="TIMING" val="|8.4|5|6.7|4.9|9.2|10.8"/>
</p:tagLst>
</file>

<file path=ppt/tags/tag5.xml><?xml version="1.0" encoding="utf-8"?>
<p:tagLst xmlns:a="http://schemas.openxmlformats.org/drawingml/2006/main" xmlns:r="http://schemas.openxmlformats.org/officeDocument/2006/relationships" xmlns:p="http://schemas.openxmlformats.org/presentationml/2006/main">
  <p:tag name="TIMING" val="|6.4|6.4"/>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7.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8.xml><?xml version="1.0" encoding="utf-8"?>
<a:theme xmlns:a="http://schemas.openxmlformats.org/drawingml/2006/main" name="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79.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81.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4.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5.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218517</TotalTime>
  <Words>16422</Words>
  <Application>Microsoft Macintosh PowerPoint</Application>
  <PresentationFormat>On-screen Show (4:3)</PresentationFormat>
  <Paragraphs>3128</Paragraphs>
  <Slides>341</Slides>
  <Notes>56</Notes>
  <HiddenSlides>0</HiddenSlides>
  <MMClips>6</MMClips>
  <ScaleCrop>false</ScaleCrop>
  <HeadingPairs>
    <vt:vector size="8" baseType="variant">
      <vt:variant>
        <vt:lpstr>Fonts Used</vt:lpstr>
      </vt:variant>
      <vt:variant>
        <vt:i4>36</vt:i4>
      </vt:variant>
      <vt:variant>
        <vt:lpstr>Theme</vt:lpstr>
      </vt:variant>
      <vt:variant>
        <vt:i4>87</vt:i4>
      </vt:variant>
      <vt:variant>
        <vt:lpstr>Embedded OLE Servers</vt:lpstr>
      </vt:variant>
      <vt:variant>
        <vt:i4>1</vt:i4>
      </vt:variant>
      <vt:variant>
        <vt:lpstr>Slide Titles</vt:lpstr>
      </vt:variant>
      <vt:variant>
        <vt:i4>341</vt:i4>
      </vt:variant>
    </vt:vector>
  </HeadingPairs>
  <TitlesOfParts>
    <vt:vector size="465" baseType="lpstr">
      <vt:lpstr>ＭＳ Ｐゴシック</vt:lpstr>
      <vt:lpstr>ヒラギノ角ゴ ProN W3</vt:lpstr>
      <vt:lpstr>ヒラギノ角ゴ ProN W6</vt:lpstr>
      <vt:lpstr>Adobe Garamond Pro</vt:lpstr>
      <vt:lpstr>Adobe Garamond Pro Bold</vt:lpstr>
      <vt:lpstr>Apple Chancery</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Palatino Linotype</vt:lpstr>
      <vt:lpstr>Symbol</vt:lpstr>
      <vt:lpstr>Tahoma</vt:lpstr>
      <vt:lpstr>Times New Roman</vt:lpstr>
      <vt:lpstr>Verdana</vt:lpstr>
      <vt:lpstr>Vista Sans OT Medium</vt:lpstr>
      <vt:lpstr>Whitney-Bold</vt:lpstr>
      <vt:lpstr>Whitney-Medium</vt:lpstr>
      <vt:lpstr>Whitney-Semibold SC</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Simple Light</vt:lpstr>
      <vt:lpstr>15_Edge</vt:lpstr>
      <vt:lpstr>19_Office Theme</vt:lpstr>
      <vt:lpstr>16_Edge</vt:lpstr>
      <vt:lpstr>Office Theme</vt:lpstr>
      <vt:lpstr>99_Edge</vt:lpstr>
      <vt:lpstr>137_Edge</vt:lpstr>
      <vt:lpstr>67_Edge</vt:lpstr>
      <vt:lpstr>24_Edge</vt:lpstr>
      <vt:lpstr>155_Edge</vt:lpstr>
      <vt:lpstr>25_Edge</vt:lpstr>
      <vt:lpstr>62_Edge</vt:lpstr>
      <vt:lpstr>27_Edge</vt:lpstr>
      <vt:lpstr>28_Edge</vt:lpstr>
      <vt:lpstr>24_Office Theme</vt:lpstr>
      <vt:lpstr>100_Edge</vt:lpstr>
      <vt:lpstr>29_Edge</vt:lpstr>
      <vt:lpstr>41_Edge</vt:lpstr>
      <vt:lpstr>101_Edge</vt:lpstr>
      <vt:lpstr>26_Edge</vt:lpstr>
      <vt:lpstr>20_Office Theme</vt:lpstr>
      <vt:lpstr>13_Office Theme</vt:lpstr>
      <vt:lpstr>CMU-SAFARI</vt:lpstr>
      <vt:lpstr>102_Edge</vt:lpstr>
      <vt:lpstr>5_Office Theme</vt:lpstr>
      <vt:lpstr>21_Office Theme</vt:lpstr>
      <vt:lpstr>22_Edge</vt:lpstr>
      <vt:lpstr>1_Office Theme</vt:lpstr>
      <vt:lpstr>1_Simple Light</vt:lpstr>
      <vt:lpstr>6_Office Theme</vt:lpstr>
      <vt:lpstr>20_Edge</vt:lpstr>
      <vt:lpstr>21_Edge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vt:lpstr>
      <vt:lpstr>GenASM Framework [MICRO 2020]</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The Push from Circuits and Devices</vt:lpstr>
      <vt:lpstr>Memory Scaling Issues Are Real</vt:lpstr>
      <vt:lpstr>Memory Scaling Issues Are Real</vt:lpstr>
      <vt:lpstr>RowHammer in 2020 (I)</vt:lpstr>
      <vt:lpstr>Key Takeaways from 1580 Chips</vt:lpstr>
      <vt:lpstr>RowHammer in 2020 (II)</vt:lpstr>
      <vt:lpstr>RowHammer in 2020 (III)</vt:lpstr>
      <vt:lpstr>The Push from Circuits and Devices</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More on DRAM Refresh (IX)</vt:lpstr>
      <vt:lpstr>The Push from Circuits and Devices</vt:lpstr>
      <vt:lpstr>Industry Is Writing Papers About It, Too</vt:lpstr>
      <vt:lpstr>Call for Intelligent Memory Controllers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Ambit</vt:lpstr>
      <vt:lpstr>In-DRAM Bulk Bitwise Execution</vt:lpstr>
      <vt:lpstr>RowClone &amp; Bitwise Ops in Real DRAM Chips</vt:lpstr>
      <vt:lpstr>Pinatubo: RowClone and Bitwise Ops in PCM</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Simple PIM on Mobile Workloads</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PIM Review and Open Problems (II)</vt:lpstr>
      <vt:lpstr>UPMEM Processing-in-DRAM Engine (2019)</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Virtual Memory?</vt:lpstr>
      <vt:lpstr>How to Design Data Structures for PIM?</vt:lpstr>
      <vt:lpstr>Simulation Infrastructures for PIM</vt:lpstr>
      <vt:lpstr>Performance &amp; Energy Models for PIM</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More on Heterogeneous-Reliability Memory</vt:lpstr>
      <vt:lpstr>Another Example: EDEN for DNNs</vt:lpstr>
      <vt:lpstr>PowerPoint Presentation</vt:lpstr>
      <vt:lpstr>EDEN: Data-Aware Efficient DNN Inference</vt:lpstr>
      <vt:lpstr>SMASH: SW/HW Indexing Acceleration</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Funding Acknowledgments</vt:lpstr>
      <vt:lpstr>Acknowledgments</vt:lpstr>
      <vt:lpstr>Acknowledgments</vt:lpstr>
      <vt:lpstr>PowerPoint Presentation</vt:lpstr>
      <vt:lpstr>SAFARI Newsletter April 2020 Edition</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A Bit About Myself</vt:lpstr>
      <vt:lpstr>Related Overview Talks</vt:lpstr>
      <vt:lpstr>Accelerated Memory Course (~6.5 hours)</vt:lpstr>
      <vt:lpstr>Longer Memory Course (~18 hours)</vt:lpstr>
      <vt:lpstr>An Interview on Research and Education</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A Note on the Review Process</vt:lpstr>
      <vt:lpstr>Ambit [MICRO’17]</vt:lpstr>
      <vt:lpstr>Ambit </vt:lpstr>
      <vt:lpstr>Ambit Sounds Good, No?</vt:lpstr>
      <vt:lpstr>Another Review </vt:lpstr>
      <vt:lpstr>Yet Another Review</vt:lpstr>
      <vt:lpstr>The Reviewer Accountability Problem</vt:lpstr>
      <vt:lpstr>We Have a Mindset Issue…</vt:lpstr>
      <vt:lpstr>Suggestion to Community</vt:lpstr>
      <vt:lpstr>Takeaway</vt:lpstr>
      <vt:lpstr>Takeaway</vt:lpstr>
      <vt:lpstr>RowClone &amp; Bitwise Ops in Real DRAM Chips</vt:lpstr>
      <vt:lpstr>Pinatubo: RowClone and Bitwise Ops in PCM</vt:lpstr>
      <vt:lpstr>Aside: A Recommended Book</vt:lpstr>
      <vt:lpstr>PowerPoint Presentation</vt:lpstr>
      <vt:lpstr>PowerPoint Presentation</vt:lpstr>
      <vt:lpstr>Suggestion to Researchers: Principle: Passion</vt:lpstr>
      <vt:lpstr>Suggestion to Researchers: Principle: Resilience</vt:lpstr>
      <vt:lpstr>Principle: Learning and Scholarship</vt:lpstr>
      <vt:lpstr>Principle: Learning and Scholarship</vt:lpstr>
      <vt:lpstr>More Thoughts and Suggestions</vt:lpstr>
      <vt:lpstr>More Motivation    to Reduce Memory Latency</vt:lpstr>
      <vt:lpstr>Workload-DRAM Interaction Analysis</vt:lpstr>
      <vt:lpstr>Why Study Workload–DRAM Interactions?</vt:lpstr>
      <vt:lpstr>Modern DRAM Types: Comparison to DDR3</vt:lpstr>
      <vt:lpstr>4. Need for Lower Access Latency: Performance</vt:lpstr>
      <vt:lpstr>Key Takeaways</vt:lpstr>
      <vt:lpstr>Conclusion</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CROW: The Copy Row Substrate [ISCA 2019]</vt:lpstr>
      <vt:lpstr>Challenges of DRAM Scaling</vt:lpstr>
      <vt:lpstr>Conventional DRAM</vt:lpstr>
      <vt:lpstr>Copy Row DRAM (CROW)</vt:lpstr>
      <vt:lpstr>Use Cases of CROW</vt:lpstr>
      <vt:lpstr>Key Results</vt:lpstr>
      <vt:lpstr>More on CROW</vt:lpstr>
      <vt:lpstr>CLR-DRAM: Capacity-Latency Reconfigurability</vt:lpstr>
      <vt:lpstr>CLR-DRAM: Capacity-Latency Reconfigurable DRAM [ISCA 2020]</vt:lpstr>
      <vt:lpstr>PowerPoint Presentation</vt:lpstr>
      <vt:lpstr>PowerPoint Presentation</vt:lpstr>
      <vt:lpstr>PowerPoint Presentation</vt:lpstr>
      <vt:lpstr>PowerPoint Presentation</vt:lpstr>
      <vt:lpstr>PowerPoint Presentation</vt:lpstr>
      <vt:lpstr>More on CLR-DRAM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lpstr>Tiered Latency DRAM</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Near Segment as Hardware-Managed Cache</vt:lpstr>
      <vt:lpstr>   Performance &amp; Power Consumption  </vt:lpstr>
      <vt:lpstr>More on TL-DRAM</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2915</cp:revision>
  <cp:lastPrinted>2017-12-05T03:30:35Z</cp:lastPrinted>
  <dcterms:created xsi:type="dcterms:W3CDTF">2010-10-08T20:41:54Z</dcterms:created>
  <dcterms:modified xsi:type="dcterms:W3CDTF">2020-10-15T18:04:11Z</dcterms:modified>
</cp:coreProperties>
</file>