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3.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4.xml" ContentType="application/vnd.openxmlformats-officedocument.theme+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5.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46.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7.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8.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9.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50.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1.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52.xml" ContentType="application/vnd.openxmlformats-officedocument.theme+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3.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xml" ContentType="application/vnd.openxmlformats-officedocument.presentationml.tags+xml"/>
  <Override PartName="/ppt/notesSlides/notesSlide80.xml" ContentType="application/vnd.openxmlformats-officedocument.presentationml.notesSlide+xml"/>
  <Override PartName="/ppt/tags/tag2.xml" ContentType="application/vnd.openxmlformats-officedocument.presentationml.tags+xml"/>
  <Override PartName="/ppt/notesSlides/notesSlide81.xml" ContentType="application/vnd.openxmlformats-officedocument.presentationml.notesSlide+xml"/>
  <Override PartName="/ppt/tags/tag3.xml" ContentType="application/vnd.openxmlformats-officedocument.presentationml.tags+xml"/>
  <Override PartName="/ppt/notesSlides/notesSlide82.xml" ContentType="application/vnd.openxmlformats-officedocument.presentationml.notesSlide+xml"/>
  <Override PartName="/ppt/tags/tag4.xml" ContentType="application/vnd.openxmlformats-officedocument.presentationml.tags+xml"/>
  <Override PartName="/ppt/notesSlides/notesSlide83.xml" ContentType="application/vnd.openxmlformats-officedocument.presentationml.notesSlide+xml"/>
  <Override PartName="/ppt/tags/tag5.xml" ContentType="application/vnd.openxmlformats-officedocument.presentationml.tags+xml"/>
  <Override PartName="/ppt/notesSlides/notesSlide84.xml" ContentType="application/vnd.openxmlformats-officedocument.presentationml.notesSlide+xml"/>
  <Override PartName="/ppt/tags/tag6.xml" ContentType="application/vnd.openxmlformats-officedocument.presentationml.tags+xml"/>
  <Override PartName="/ppt/notesSlides/notesSlide85.xml" ContentType="application/vnd.openxmlformats-officedocument.presentationml.notesSlide+xml"/>
  <Override PartName="/ppt/tags/tag7.xml" ContentType="application/vnd.openxmlformats-officedocument.presentationml.tags+xml"/>
  <Override PartName="/ppt/notesSlides/notesSlide86.xml" ContentType="application/vnd.openxmlformats-officedocument.presentationml.notesSlide+xml"/>
  <Override PartName="/ppt/tags/tag8.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tags/tag9.xml" ContentType="application/vnd.openxmlformats-officedocument.presentationml.tags+xml"/>
  <Override PartName="/ppt/notesSlides/notesSlide89.xml" ContentType="application/vnd.openxmlformats-officedocument.presentationml.notesSlide+xml"/>
  <Override PartName="/ppt/tags/tag10.xml" ContentType="application/vnd.openxmlformats-officedocument.presentationml.tags+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11.xml" ContentType="application/vnd.openxmlformats-officedocument.presentationml.tags+xml"/>
  <Override PartName="/ppt/notesSlides/notesSlide107.xml" ContentType="application/vnd.openxmlformats-officedocument.presentationml.notesSlide+xml"/>
  <Override PartName="/ppt/tags/tag12.xml" ContentType="application/vnd.openxmlformats-officedocument.presentationml.tags+xml"/>
  <Override PartName="/ppt/notesSlides/notesSlide108.xml" ContentType="application/vnd.openxmlformats-officedocument.presentationml.notesSlide+xml"/>
  <Override PartName="/ppt/tags/tag13.xml" ContentType="application/vnd.openxmlformats-officedocument.presentationml.tags+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tags/tag14.xml" ContentType="application/vnd.openxmlformats-officedocument.presentationml.tags+xml"/>
  <Override PartName="/ppt/notesSlides/notesSlide111.xml" ContentType="application/vnd.openxmlformats-officedocument.presentationml.notesSlide+xml"/>
  <Override PartName="/ppt/tags/tag15.xml" ContentType="application/vnd.openxmlformats-officedocument.presentationml.tags+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chart11.xml" ContentType="application/vnd.openxmlformats-officedocument.drawingml.chart+xml"/>
  <Override PartName="/ppt/theme/themeOverride1.xml" ContentType="application/vnd.openxmlformats-officedocument.themeOverride+xml"/>
  <Override PartName="/ppt/charts/chart12.xml" ContentType="application/vnd.openxmlformats-officedocument.drawingml.chart+xml"/>
  <Override PartName="/ppt/theme/themeOverride2.xml" ContentType="application/vnd.openxmlformats-officedocument.themeOverride+xml"/>
  <Override PartName="/ppt/charts/chart13.xml" ContentType="application/vnd.openxmlformats-officedocument.drawingml.chart+xml"/>
  <Override PartName="/ppt/theme/themeOverride3.xml" ContentType="application/vnd.openxmlformats-officedocument.themeOverride+xml"/>
  <Override PartName="/ppt/charts/chart14.xml" ContentType="application/vnd.openxmlformats-officedocument.drawingml.chart+xml"/>
  <Override PartName="/ppt/theme/themeOverride4.xml" ContentType="application/vnd.openxmlformats-officedocument.themeOverride+xml"/>
  <Override PartName="/ppt/charts/chart15.xml" ContentType="application/vnd.openxmlformats-officedocument.drawingml.chart+xml"/>
  <Override PartName="/ppt/theme/themeOverride5.xml" ContentType="application/vnd.openxmlformats-officedocument.themeOverr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 id="2147488213" r:id="rId41"/>
    <p:sldMasterId id="2147488225" r:id="rId42"/>
    <p:sldMasterId id="2147488238" r:id="rId43"/>
    <p:sldMasterId id="2147488243" r:id="rId44"/>
    <p:sldMasterId id="2147488256" r:id="rId45"/>
    <p:sldMasterId id="2147488268" r:id="rId46"/>
    <p:sldMasterId id="2147488281" r:id="rId47"/>
    <p:sldMasterId id="2147488294" r:id="rId48"/>
    <p:sldMasterId id="2147488306" r:id="rId49"/>
    <p:sldMasterId id="2147488318" r:id="rId50"/>
    <p:sldMasterId id="2147488330" r:id="rId51"/>
    <p:sldMasterId id="2147488343" r:id="rId52"/>
    <p:sldMasterId id="2147488359" r:id="rId53"/>
    <p:sldMasterId id="2147488362" r:id="rId54"/>
  </p:sldMasterIdLst>
  <p:notesMasterIdLst>
    <p:notesMasterId r:id="rId354"/>
  </p:notesMasterIdLst>
  <p:handoutMasterIdLst>
    <p:handoutMasterId r:id="rId355"/>
  </p:handoutMasterIdLst>
  <p:sldIdLst>
    <p:sldId id="4681" r:id="rId55"/>
    <p:sldId id="4434" r:id="rId56"/>
    <p:sldId id="5208" r:id="rId57"/>
    <p:sldId id="6956" r:id="rId58"/>
    <p:sldId id="4433" r:id="rId59"/>
    <p:sldId id="4441" r:id="rId60"/>
    <p:sldId id="4442" r:id="rId61"/>
    <p:sldId id="4438" r:id="rId62"/>
    <p:sldId id="6174" r:id="rId63"/>
    <p:sldId id="6175" r:id="rId64"/>
    <p:sldId id="4443" r:id="rId65"/>
    <p:sldId id="302" r:id="rId66"/>
    <p:sldId id="5531" r:id="rId67"/>
    <p:sldId id="4439" r:id="rId68"/>
    <p:sldId id="4444" r:id="rId69"/>
    <p:sldId id="5278" r:id="rId70"/>
    <p:sldId id="4456" r:id="rId71"/>
    <p:sldId id="4457" r:id="rId72"/>
    <p:sldId id="4645" r:id="rId73"/>
    <p:sldId id="4646" r:id="rId74"/>
    <p:sldId id="4445" r:id="rId75"/>
    <p:sldId id="4658" r:id="rId76"/>
    <p:sldId id="4654" r:id="rId77"/>
    <p:sldId id="5978" r:id="rId78"/>
    <p:sldId id="6181" r:id="rId79"/>
    <p:sldId id="6176" r:id="rId80"/>
    <p:sldId id="4436" r:id="rId81"/>
    <p:sldId id="6095" r:id="rId82"/>
    <p:sldId id="6931" r:id="rId83"/>
    <p:sldId id="4675" r:id="rId84"/>
    <p:sldId id="5245" r:id="rId85"/>
    <p:sldId id="4676" r:id="rId86"/>
    <p:sldId id="5403" r:id="rId87"/>
    <p:sldId id="4750" r:id="rId88"/>
    <p:sldId id="5435" r:id="rId89"/>
    <p:sldId id="5404" r:id="rId90"/>
    <p:sldId id="5401" r:id="rId91"/>
    <p:sldId id="5444" r:id="rId92"/>
    <p:sldId id="4677" r:id="rId93"/>
    <p:sldId id="5405" r:id="rId94"/>
    <p:sldId id="4744" r:id="rId95"/>
    <p:sldId id="6177" r:id="rId96"/>
    <p:sldId id="6933" r:id="rId97"/>
    <p:sldId id="5721" r:id="rId98"/>
    <p:sldId id="5441" r:id="rId99"/>
    <p:sldId id="5440" r:id="rId100"/>
    <p:sldId id="5529" r:id="rId101"/>
    <p:sldId id="6946" r:id="rId102"/>
    <p:sldId id="5214" r:id="rId103"/>
    <p:sldId id="4777" r:id="rId104"/>
    <p:sldId id="5875" r:id="rId105"/>
    <p:sldId id="6179" r:id="rId106"/>
    <p:sldId id="4916" r:id="rId107"/>
    <p:sldId id="5755" r:id="rId108"/>
    <p:sldId id="437" r:id="rId109"/>
    <p:sldId id="4478" r:id="rId110"/>
    <p:sldId id="4753" r:id="rId111"/>
    <p:sldId id="4844" r:id="rId112"/>
    <p:sldId id="6932" r:id="rId113"/>
    <p:sldId id="5458" r:id="rId114"/>
    <p:sldId id="4779" r:id="rId115"/>
    <p:sldId id="4479" r:id="rId116"/>
    <p:sldId id="4664" r:id="rId117"/>
    <p:sldId id="4780" r:id="rId118"/>
    <p:sldId id="4781" r:id="rId119"/>
    <p:sldId id="4782" r:id="rId120"/>
    <p:sldId id="6128" r:id="rId121"/>
    <p:sldId id="6178" r:id="rId122"/>
    <p:sldId id="6180" r:id="rId123"/>
    <p:sldId id="5468" r:id="rId124"/>
    <p:sldId id="6015" r:id="rId125"/>
    <p:sldId id="4507" r:id="rId126"/>
    <p:sldId id="4573" r:id="rId127"/>
    <p:sldId id="4510" r:id="rId128"/>
    <p:sldId id="4481" r:id="rId129"/>
    <p:sldId id="4511" r:id="rId130"/>
    <p:sldId id="4483" r:id="rId131"/>
    <p:sldId id="5756" r:id="rId132"/>
    <p:sldId id="4486" r:id="rId133"/>
    <p:sldId id="4691" r:id="rId134"/>
    <p:sldId id="5238" r:id="rId135"/>
    <p:sldId id="5835" r:id="rId136"/>
    <p:sldId id="4508" r:id="rId137"/>
    <p:sldId id="5230" r:id="rId138"/>
    <p:sldId id="4487" r:id="rId139"/>
    <p:sldId id="4489" r:id="rId140"/>
    <p:sldId id="4491" r:id="rId141"/>
    <p:sldId id="4492" r:id="rId142"/>
    <p:sldId id="4493" r:id="rId143"/>
    <p:sldId id="4494" r:id="rId144"/>
    <p:sldId id="4495" r:id="rId145"/>
    <p:sldId id="4496" r:id="rId146"/>
    <p:sldId id="4498" r:id="rId147"/>
    <p:sldId id="4499" r:id="rId148"/>
    <p:sldId id="4500" r:id="rId149"/>
    <p:sldId id="4503" r:id="rId150"/>
    <p:sldId id="4512" r:id="rId151"/>
    <p:sldId id="4513" r:id="rId152"/>
    <p:sldId id="5108" r:id="rId153"/>
    <p:sldId id="4577" r:id="rId154"/>
    <p:sldId id="4785" r:id="rId155"/>
    <p:sldId id="4665" r:id="rId156"/>
    <p:sldId id="4666" r:id="rId157"/>
    <p:sldId id="5257" r:id="rId158"/>
    <p:sldId id="4667" r:id="rId159"/>
    <p:sldId id="4789" r:id="rId160"/>
    <p:sldId id="5260" r:id="rId161"/>
    <p:sldId id="5863" r:id="rId162"/>
    <p:sldId id="4578" r:id="rId163"/>
    <p:sldId id="5757" r:id="rId164"/>
    <p:sldId id="4509" r:id="rId165"/>
    <p:sldId id="4606" r:id="rId166"/>
    <p:sldId id="6957" r:id="rId167"/>
    <p:sldId id="6935" r:id="rId168"/>
    <p:sldId id="6934" r:id="rId169"/>
    <p:sldId id="4918" r:id="rId170"/>
    <p:sldId id="4847" r:id="rId171"/>
    <p:sldId id="4848" r:id="rId172"/>
    <p:sldId id="4611" r:id="rId173"/>
    <p:sldId id="4612" r:id="rId174"/>
    <p:sldId id="4649" r:id="rId175"/>
    <p:sldId id="5265" r:id="rId176"/>
    <p:sldId id="4614" r:id="rId177"/>
    <p:sldId id="4651" r:id="rId178"/>
    <p:sldId id="5268" r:id="rId179"/>
    <p:sldId id="5758" r:id="rId180"/>
    <p:sldId id="5231" r:id="rId181"/>
    <p:sldId id="5500" r:id="rId182"/>
    <p:sldId id="5814" r:id="rId183"/>
    <p:sldId id="4816" r:id="rId184"/>
    <p:sldId id="4811" r:id="rId185"/>
    <p:sldId id="6936" r:id="rId186"/>
    <p:sldId id="4791" r:id="rId187"/>
    <p:sldId id="4813" r:id="rId188"/>
    <p:sldId id="4817" r:id="rId189"/>
    <p:sldId id="5864" r:id="rId190"/>
    <p:sldId id="5865" r:id="rId191"/>
    <p:sldId id="6031" r:id="rId192"/>
    <p:sldId id="5271" r:id="rId193"/>
    <p:sldId id="5272" r:id="rId194"/>
    <p:sldId id="5273" r:id="rId195"/>
    <p:sldId id="5485" r:id="rId196"/>
    <p:sldId id="5274" r:id="rId197"/>
    <p:sldId id="5275" r:id="rId198"/>
    <p:sldId id="5276" r:id="rId199"/>
    <p:sldId id="6937" r:id="rId200"/>
    <p:sldId id="5282" r:id="rId201"/>
    <p:sldId id="5284" r:id="rId202"/>
    <p:sldId id="5866" r:id="rId203"/>
    <p:sldId id="5817" r:id="rId204"/>
    <p:sldId id="4560" r:id="rId205"/>
    <p:sldId id="5867" r:id="rId206"/>
    <p:sldId id="4655" r:id="rId207"/>
    <p:sldId id="4700" r:id="rId208"/>
    <p:sldId id="5868" r:id="rId209"/>
    <p:sldId id="5869" r:id="rId210"/>
    <p:sldId id="5870" r:id="rId211"/>
    <p:sldId id="4720" r:id="rId212"/>
    <p:sldId id="5871" r:id="rId213"/>
    <p:sldId id="4695" r:id="rId214"/>
    <p:sldId id="4699" r:id="rId215"/>
    <p:sldId id="5818" r:id="rId216"/>
    <p:sldId id="4533" r:id="rId217"/>
    <p:sldId id="4607" r:id="rId218"/>
    <p:sldId id="4650" r:id="rId219"/>
    <p:sldId id="6145" r:id="rId220"/>
    <p:sldId id="6184" r:id="rId221"/>
    <p:sldId id="993" r:id="rId222"/>
    <p:sldId id="6664" r:id="rId223"/>
    <p:sldId id="6938" r:id="rId224"/>
    <p:sldId id="5872" r:id="rId225"/>
    <p:sldId id="5220" r:id="rId226"/>
    <p:sldId id="4536" r:id="rId227"/>
    <p:sldId id="4537" r:id="rId228"/>
    <p:sldId id="4538" r:id="rId229"/>
    <p:sldId id="4539" r:id="rId230"/>
    <p:sldId id="4540" r:id="rId231"/>
    <p:sldId id="4541" r:id="rId232"/>
    <p:sldId id="4543" r:id="rId233"/>
    <p:sldId id="4544" r:id="rId234"/>
    <p:sldId id="4545" r:id="rId235"/>
    <p:sldId id="4273" r:id="rId236"/>
    <p:sldId id="3763" r:id="rId237"/>
    <p:sldId id="4546" r:id="rId238"/>
    <p:sldId id="4547" r:id="rId239"/>
    <p:sldId id="4548" r:id="rId240"/>
    <p:sldId id="4549" r:id="rId241"/>
    <p:sldId id="4550" r:id="rId242"/>
    <p:sldId id="4551" r:id="rId243"/>
    <p:sldId id="4552" r:id="rId244"/>
    <p:sldId id="4553" r:id="rId245"/>
    <p:sldId id="4619" r:id="rId246"/>
    <p:sldId id="6939" r:id="rId247"/>
    <p:sldId id="6768" r:id="rId248"/>
    <p:sldId id="1047" r:id="rId249"/>
    <p:sldId id="1048" r:id="rId250"/>
    <p:sldId id="6940" r:id="rId251"/>
    <p:sldId id="1136" r:id="rId252"/>
    <p:sldId id="6941" r:id="rId253"/>
    <p:sldId id="1050" r:id="rId254"/>
    <p:sldId id="6942" r:id="rId255"/>
    <p:sldId id="5772" r:id="rId256"/>
    <p:sldId id="5773" r:id="rId257"/>
    <p:sldId id="5843" r:id="rId258"/>
    <p:sldId id="6231" r:id="rId259"/>
    <p:sldId id="4554" r:id="rId260"/>
    <p:sldId id="6953" r:id="rId261"/>
    <p:sldId id="6950" r:id="rId262"/>
    <p:sldId id="6951" r:id="rId263"/>
    <p:sldId id="6954" r:id="rId264"/>
    <p:sldId id="4660" r:id="rId265"/>
    <p:sldId id="4639" r:id="rId266"/>
    <p:sldId id="4656" r:id="rId267"/>
    <p:sldId id="5873" r:id="rId268"/>
    <p:sldId id="5880" r:id="rId269"/>
    <p:sldId id="5874" r:id="rId270"/>
    <p:sldId id="4641" r:id="rId271"/>
    <p:sldId id="4642" r:id="rId272"/>
    <p:sldId id="4661" r:id="rId273"/>
    <p:sldId id="4684" r:id="rId274"/>
    <p:sldId id="4683" r:id="rId275"/>
    <p:sldId id="4685" r:id="rId276"/>
    <p:sldId id="4643" r:id="rId277"/>
    <p:sldId id="5759" r:id="rId278"/>
    <p:sldId id="4647" r:id="rId279"/>
    <p:sldId id="4648" r:id="rId280"/>
    <p:sldId id="5760" r:id="rId281"/>
    <p:sldId id="6955" r:id="rId282"/>
    <p:sldId id="4574" r:id="rId283"/>
    <p:sldId id="6943" r:id="rId284"/>
    <p:sldId id="6944" r:id="rId285"/>
    <p:sldId id="4609" r:id="rId286"/>
    <p:sldId id="6511" r:id="rId287"/>
    <p:sldId id="6945" r:id="rId288"/>
    <p:sldId id="5879" r:id="rId289"/>
    <p:sldId id="5876" r:id="rId290"/>
    <p:sldId id="5877" r:id="rId291"/>
    <p:sldId id="5878" r:id="rId292"/>
    <p:sldId id="6948" r:id="rId293"/>
    <p:sldId id="5964" r:id="rId294"/>
    <p:sldId id="5993" r:id="rId295"/>
    <p:sldId id="6833" r:id="rId296"/>
    <p:sldId id="6834" r:id="rId297"/>
    <p:sldId id="6835" r:id="rId298"/>
    <p:sldId id="6949" r:id="rId299"/>
    <p:sldId id="5776" r:id="rId300"/>
    <p:sldId id="5700" r:id="rId301"/>
    <p:sldId id="5855" r:id="rId302"/>
    <p:sldId id="5409" r:id="rId303"/>
    <p:sldId id="6659" r:id="rId304"/>
    <p:sldId id="6038" r:id="rId305"/>
    <p:sldId id="5966" r:id="rId306"/>
    <p:sldId id="5881" r:id="rId307"/>
    <p:sldId id="5962" r:id="rId308"/>
    <p:sldId id="5963" r:id="rId309"/>
    <p:sldId id="4758" r:id="rId310"/>
    <p:sldId id="5495" r:id="rId311"/>
    <p:sldId id="4759" r:id="rId312"/>
    <p:sldId id="5489" r:id="rId313"/>
    <p:sldId id="5488" r:id="rId314"/>
    <p:sldId id="5857" r:id="rId315"/>
    <p:sldId id="4833" r:id="rId316"/>
    <p:sldId id="5490" r:id="rId317"/>
    <p:sldId id="5858" r:id="rId318"/>
    <p:sldId id="5491" r:id="rId319"/>
    <p:sldId id="5446" r:id="rId320"/>
    <p:sldId id="5859" r:id="rId321"/>
    <p:sldId id="5447" r:id="rId322"/>
    <p:sldId id="5860" r:id="rId323"/>
    <p:sldId id="5861" r:id="rId324"/>
    <p:sldId id="5448" r:id="rId325"/>
    <p:sldId id="5862" r:id="rId326"/>
    <p:sldId id="5450" r:id="rId327"/>
    <p:sldId id="5249" r:id="rId328"/>
    <p:sldId id="5451" r:id="rId329"/>
    <p:sldId id="4659" r:id="rId330"/>
    <p:sldId id="4790" r:id="rId331"/>
    <p:sldId id="5476" r:id="rId332"/>
    <p:sldId id="5475" r:id="rId333"/>
    <p:sldId id="5472" r:id="rId334"/>
    <p:sldId id="5473" r:id="rId335"/>
    <p:sldId id="4640" r:id="rId336"/>
    <p:sldId id="305" r:id="rId337"/>
    <p:sldId id="4420" r:id="rId338"/>
    <p:sldId id="3765" r:id="rId339"/>
    <p:sldId id="3766" r:id="rId340"/>
    <p:sldId id="3767" r:id="rId341"/>
    <p:sldId id="3878" r:id="rId342"/>
    <p:sldId id="3879" r:id="rId343"/>
    <p:sldId id="3880" r:id="rId344"/>
    <p:sldId id="3881" r:id="rId345"/>
    <p:sldId id="3768" r:id="rId346"/>
    <p:sldId id="3769" r:id="rId347"/>
    <p:sldId id="3770" r:id="rId348"/>
    <p:sldId id="3771" r:id="rId349"/>
    <p:sldId id="3882" r:id="rId350"/>
    <p:sldId id="3772" r:id="rId351"/>
    <p:sldId id="3773" r:id="rId352"/>
    <p:sldId id="6958" r:id="rId3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88" autoAdjust="0"/>
    <p:restoredTop sz="94831" autoAdjust="0"/>
  </p:normalViewPr>
  <p:slideViewPr>
    <p:cSldViewPr>
      <p:cViewPr varScale="1">
        <p:scale>
          <a:sx n="174" d="100"/>
          <a:sy n="174" d="100"/>
        </p:scale>
        <p:origin x="324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3.xml"/><Relationship Id="rId299" Type="http://schemas.openxmlformats.org/officeDocument/2006/relationships/slide" Target="slides/slide245.xml"/><Relationship Id="rId21" Type="http://schemas.openxmlformats.org/officeDocument/2006/relationships/slideMaster" Target="slideMasters/slideMaster21.xml"/><Relationship Id="rId63" Type="http://schemas.openxmlformats.org/officeDocument/2006/relationships/slide" Target="slides/slide9.xml"/><Relationship Id="rId159" Type="http://schemas.openxmlformats.org/officeDocument/2006/relationships/slide" Target="slides/slide105.xml"/><Relationship Id="rId324" Type="http://schemas.openxmlformats.org/officeDocument/2006/relationships/slide" Target="slides/slide270.xml"/><Relationship Id="rId170" Type="http://schemas.openxmlformats.org/officeDocument/2006/relationships/slide" Target="slides/slide116.xml"/><Relationship Id="rId226" Type="http://schemas.openxmlformats.org/officeDocument/2006/relationships/slide" Target="slides/slide172.xml"/><Relationship Id="rId268" Type="http://schemas.openxmlformats.org/officeDocument/2006/relationships/slide" Target="slides/slide214.xml"/><Relationship Id="rId32" Type="http://schemas.openxmlformats.org/officeDocument/2006/relationships/slideMaster" Target="slideMasters/slideMaster32.xml"/><Relationship Id="rId74" Type="http://schemas.openxmlformats.org/officeDocument/2006/relationships/slide" Target="slides/slide20.xml"/><Relationship Id="rId128" Type="http://schemas.openxmlformats.org/officeDocument/2006/relationships/slide" Target="slides/slide74.xml"/><Relationship Id="rId335" Type="http://schemas.openxmlformats.org/officeDocument/2006/relationships/slide" Target="slides/slide281.xml"/><Relationship Id="rId5" Type="http://schemas.openxmlformats.org/officeDocument/2006/relationships/slideMaster" Target="slideMasters/slideMaster5.xml"/><Relationship Id="rId181" Type="http://schemas.openxmlformats.org/officeDocument/2006/relationships/slide" Target="slides/slide127.xml"/><Relationship Id="rId237" Type="http://schemas.openxmlformats.org/officeDocument/2006/relationships/slide" Target="slides/slide183.xml"/><Relationship Id="rId279" Type="http://schemas.openxmlformats.org/officeDocument/2006/relationships/slide" Target="slides/slide225.xml"/><Relationship Id="rId43" Type="http://schemas.openxmlformats.org/officeDocument/2006/relationships/slideMaster" Target="slideMasters/slideMaster43.xml"/><Relationship Id="rId139" Type="http://schemas.openxmlformats.org/officeDocument/2006/relationships/slide" Target="slides/slide85.xml"/><Relationship Id="rId290" Type="http://schemas.openxmlformats.org/officeDocument/2006/relationships/slide" Target="slides/slide236.xml"/><Relationship Id="rId304" Type="http://schemas.openxmlformats.org/officeDocument/2006/relationships/slide" Target="slides/slide250.xml"/><Relationship Id="rId346" Type="http://schemas.openxmlformats.org/officeDocument/2006/relationships/slide" Target="slides/slide292.xml"/><Relationship Id="rId85" Type="http://schemas.openxmlformats.org/officeDocument/2006/relationships/slide" Target="slides/slide31.xml"/><Relationship Id="rId150" Type="http://schemas.openxmlformats.org/officeDocument/2006/relationships/slide" Target="slides/slide96.xml"/><Relationship Id="rId192" Type="http://schemas.openxmlformats.org/officeDocument/2006/relationships/slide" Target="slides/slide138.xml"/><Relationship Id="rId206" Type="http://schemas.openxmlformats.org/officeDocument/2006/relationships/slide" Target="slides/slide152.xml"/><Relationship Id="rId248" Type="http://schemas.openxmlformats.org/officeDocument/2006/relationships/slide" Target="slides/slide194.xml"/><Relationship Id="rId12" Type="http://schemas.openxmlformats.org/officeDocument/2006/relationships/slideMaster" Target="slideMasters/slideMaster12.xml"/><Relationship Id="rId108" Type="http://schemas.openxmlformats.org/officeDocument/2006/relationships/slide" Target="slides/slide54.xml"/><Relationship Id="rId315" Type="http://schemas.openxmlformats.org/officeDocument/2006/relationships/slide" Target="slides/slide261.xml"/><Relationship Id="rId357" Type="http://schemas.openxmlformats.org/officeDocument/2006/relationships/viewProps" Target="viewProps.xml"/><Relationship Id="rId54" Type="http://schemas.openxmlformats.org/officeDocument/2006/relationships/slideMaster" Target="slideMasters/slideMaster54.xml"/><Relationship Id="rId96" Type="http://schemas.openxmlformats.org/officeDocument/2006/relationships/slide" Target="slides/slide42.xml"/><Relationship Id="rId161" Type="http://schemas.openxmlformats.org/officeDocument/2006/relationships/slide" Target="slides/slide107.xml"/><Relationship Id="rId217" Type="http://schemas.openxmlformats.org/officeDocument/2006/relationships/slide" Target="slides/slide163.xml"/><Relationship Id="rId259" Type="http://schemas.openxmlformats.org/officeDocument/2006/relationships/slide" Target="slides/slide205.xml"/><Relationship Id="rId23" Type="http://schemas.openxmlformats.org/officeDocument/2006/relationships/slideMaster" Target="slideMasters/slideMaster23.xml"/><Relationship Id="rId119" Type="http://schemas.openxmlformats.org/officeDocument/2006/relationships/slide" Target="slides/slide65.xml"/><Relationship Id="rId270" Type="http://schemas.openxmlformats.org/officeDocument/2006/relationships/slide" Target="slides/slide216.xml"/><Relationship Id="rId326" Type="http://schemas.openxmlformats.org/officeDocument/2006/relationships/slide" Target="slides/slide272.xml"/><Relationship Id="rId65" Type="http://schemas.openxmlformats.org/officeDocument/2006/relationships/slide" Target="slides/slide11.xml"/><Relationship Id="rId130" Type="http://schemas.openxmlformats.org/officeDocument/2006/relationships/slide" Target="slides/slide76.xml"/><Relationship Id="rId172" Type="http://schemas.openxmlformats.org/officeDocument/2006/relationships/slide" Target="slides/slide118.xml"/><Relationship Id="rId228" Type="http://schemas.openxmlformats.org/officeDocument/2006/relationships/slide" Target="slides/slide174.xml"/><Relationship Id="rId281" Type="http://schemas.openxmlformats.org/officeDocument/2006/relationships/slide" Target="slides/slide227.xml"/><Relationship Id="rId337" Type="http://schemas.openxmlformats.org/officeDocument/2006/relationships/slide" Target="slides/slide283.xml"/><Relationship Id="rId34" Type="http://schemas.openxmlformats.org/officeDocument/2006/relationships/slideMaster" Target="slideMasters/slideMaster34.xml"/><Relationship Id="rId76" Type="http://schemas.openxmlformats.org/officeDocument/2006/relationships/slide" Target="slides/slide22.xml"/><Relationship Id="rId141" Type="http://schemas.openxmlformats.org/officeDocument/2006/relationships/slide" Target="slides/slide87.xml"/><Relationship Id="rId7" Type="http://schemas.openxmlformats.org/officeDocument/2006/relationships/slideMaster" Target="slideMasters/slideMaster7.xml"/><Relationship Id="rId183" Type="http://schemas.openxmlformats.org/officeDocument/2006/relationships/slide" Target="slides/slide129.xml"/><Relationship Id="rId239" Type="http://schemas.openxmlformats.org/officeDocument/2006/relationships/slide" Target="slides/slide185.xml"/><Relationship Id="rId250" Type="http://schemas.openxmlformats.org/officeDocument/2006/relationships/slide" Target="slides/slide196.xml"/><Relationship Id="rId292" Type="http://schemas.openxmlformats.org/officeDocument/2006/relationships/slide" Target="slides/slide238.xml"/><Relationship Id="rId306" Type="http://schemas.openxmlformats.org/officeDocument/2006/relationships/slide" Target="slides/slide252.xml"/><Relationship Id="rId45" Type="http://schemas.openxmlformats.org/officeDocument/2006/relationships/slideMaster" Target="slideMasters/slideMaster45.xml"/><Relationship Id="rId87" Type="http://schemas.openxmlformats.org/officeDocument/2006/relationships/slide" Target="slides/slide33.xml"/><Relationship Id="rId110" Type="http://schemas.openxmlformats.org/officeDocument/2006/relationships/slide" Target="slides/slide56.xml"/><Relationship Id="rId348" Type="http://schemas.openxmlformats.org/officeDocument/2006/relationships/slide" Target="slides/slide294.xml"/><Relationship Id="rId152" Type="http://schemas.openxmlformats.org/officeDocument/2006/relationships/slide" Target="slides/slide98.xml"/><Relationship Id="rId194" Type="http://schemas.openxmlformats.org/officeDocument/2006/relationships/slide" Target="slides/slide140.xml"/><Relationship Id="rId208" Type="http://schemas.openxmlformats.org/officeDocument/2006/relationships/slide" Target="slides/slide154.xml"/><Relationship Id="rId261" Type="http://schemas.openxmlformats.org/officeDocument/2006/relationships/slide" Target="slides/slide207.xml"/><Relationship Id="rId14" Type="http://schemas.openxmlformats.org/officeDocument/2006/relationships/slideMaster" Target="slideMasters/slideMaster14.xml"/><Relationship Id="rId56" Type="http://schemas.openxmlformats.org/officeDocument/2006/relationships/slide" Target="slides/slide2.xml"/><Relationship Id="rId317" Type="http://schemas.openxmlformats.org/officeDocument/2006/relationships/slide" Target="slides/slide263.xml"/><Relationship Id="rId359" Type="http://schemas.openxmlformats.org/officeDocument/2006/relationships/tableStyles" Target="tableStyles.xml"/><Relationship Id="rId98" Type="http://schemas.openxmlformats.org/officeDocument/2006/relationships/slide" Target="slides/slide44.xml"/><Relationship Id="rId121" Type="http://schemas.openxmlformats.org/officeDocument/2006/relationships/slide" Target="slides/slide67.xml"/><Relationship Id="rId163" Type="http://schemas.openxmlformats.org/officeDocument/2006/relationships/slide" Target="slides/slide109.xml"/><Relationship Id="rId219" Type="http://schemas.openxmlformats.org/officeDocument/2006/relationships/slide" Target="slides/slide165.xml"/><Relationship Id="rId230" Type="http://schemas.openxmlformats.org/officeDocument/2006/relationships/slide" Target="slides/slide17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3.xml"/><Relationship Id="rId272" Type="http://schemas.openxmlformats.org/officeDocument/2006/relationships/slide" Target="slides/slide218.xml"/><Relationship Id="rId293" Type="http://schemas.openxmlformats.org/officeDocument/2006/relationships/slide" Target="slides/slide239.xml"/><Relationship Id="rId307" Type="http://schemas.openxmlformats.org/officeDocument/2006/relationships/slide" Target="slides/slide253.xml"/><Relationship Id="rId328" Type="http://schemas.openxmlformats.org/officeDocument/2006/relationships/slide" Target="slides/slide274.xml"/><Relationship Id="rId349" Type="http://schemas.openxmlformats.org/officeDocument/2006/relationships/slide" Target="slides/slide295.xml"/><Relationship Id="rId88" Type="http://schemas.openxmlformats.org/officeDocument/2006/relationships/slide" Target="slides/slide34.xml"/><Relationship Id="rId111" Type="http://schemas.openxmlformats.org/officeDocument/2006/relationships/slide" Target="slides/slide57.xml"/><Relationship Id="rId132" Type="http://schemas.openxmlformats.org/officeDocument/2006/relationships/slide" Target="slides/slide78.xml"/><Relationship Id="rId153" Type="http://schemas.openxmlformats.org/officeDocument/2006/relationships/slide" Target="slides/slide99.xml"/><Relationship Id="rId174" Type="http://schemas.openxmlformats.org/officeDocument/2006/relationships/slide" Target="slides/slide120.xml"/><Relationship Id="rId195" Type="http://schemas.openxmlformats.org/officeDocument/2006/relationships/slide" Target="slides/slide141.xml"/><Relationship Id="rId209" Type="http://schemas.openxmlformats.org/officeDocument/2006/relationships/slide" Target="slides/slide155.xml"/><Relationship Id="rId220" Type="http://schemas.openxmlformats.org/officeDocument/2006/relationships/slide" Target="slides/slide166.xml"/><Relationship Id="rId241" Type="http://schemas.openxmlformats.org/officeDocument/2006/relationships/slide" Target="slides/slide187.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3.xml"/><Relationship Id="rId262" Type="http://schemas.openxmlformats.org/officeDocument/2006/relationships/slide" Target="slides/slide208.xml"/><Relationship Id="rId283" Type="http://schemas.openxmlformats.org/officeDocument/2006/relationships/slide" Target="slides/slide229.xml"/><Relationship Id="rId318" Type="http://schemas.openxmlformats.org/officeDocument/2006/relationships/slide" Target="slides/slide264.xml"/><Relationship Id="rId339" Type="http://schemas.openxmlformats.org/officeDocument/2006/relationships/slide" Target="slides/slide285.xml"/><Relationship Id="rId78" Type="http://schemas.openxmlformats.org/officeDocument/2006/relationships/slide" Target="slides/slide24.xml"/><Relationship Id="rId99" Type="http://schemas.openxmlformats.org/officeDocument/2006/relationships/slide" Target="slides/slide45.xml"/><Relationship Id="rId101" Type="http://schemas.openxmlformats.org/officeDocument/2006/relationships/slide" Target="slides/slide47.xml"/><Relationship Id="rId122" Type="http://schemas.openxmlformats.org/officeDocument/2006/relationships/slide" Target="slides/slide68.xml"/><Relationship Id="rId143" Type="http://schemas.openxmlformats.org/officeDocument/2006/relationships/slide" Target="slides/slide89.xml"/><Relationship Id="rId164" Type="http://schemas.openxmlformats.org/officeDocument/2006/relationships/slide" Target="slides/slide110.xml"/><Relationship Id="rId185" Type="http://schemas.openxmlformats.org/officeDocument/2006/relationships/slide" Target="slides/slide131.xml"/><Relationship Id="rId350" Type="http://schemas.openxmlformats.org/officeDocument/2006/relationships/slide" Target="slides/slide296.xml"/><Relationship Id="rId9" Type="http://schemas.openxmlformats.org/officeDocument/2006/relationships/slideMaster" Target="slideMasters/slideMaster9.xml"/><Relationship Id="rId210" Type="http://schemas.openxmlformats.org/officeDocument/2006/relationships/slide" Target="slides/slide156.xml"/><Relationship Id="rId26" Type="http://schemas.openxmlformats.org/officeDocument/2006/relationships/slideMaster" Target="slideMasters/slideMaster26.xml"/><Relationship Id="rId231" Type="http://schemas.openxmlformats.org/officeDocument/2006/relationships/slide" Target="slides/slide177.xml"/><Relationship Id="rId252" Type="http://schemas.openxmlformats.org/officeDocument/2006/relationships/slide" Target="slides/slide198.xml"/><Relationship Id="rId273" Type="http://schemas.openxmlformats.org/officeDocument/2006/relationships/slide" Target="slides/slide219.xml"/><Relationship Id="rId294" Type="http://schemas.openxmlformats.org/officeDocument/2006/relationships/slide" Target="slides/slide240.xml"/><Relationship Id="rId308" Type="http://schemas.openxmlformats.org/officeDocument/2006/relationships/slide" Target="slides/slide254.xml"/><Relationship Id="rId329" Type="http://schemas.openxmlformats.org/officeDocument/2006/relationships/slide" Target="slides/slide275.xml"/><Relationship Id="rId47" Type="http://schemas.openxmlformats.org/officeDocument/2006/relationships/slideMaster" Target="slideMasters/slideMaster47.xml"/><Relationship Id="rId68" Type="http://schemas.openxmlformats.org/officeDocument/2006/relationships/slide" Target="slides/slide14.xml"/><Relationship Id="rId89" Type="http://schemas.openxmlformats.org/officeDocument/2006/relationships/slide" Target="slides/slide35.xml"/><Relationship Id="rId112" Type="http://schemas.openxmlformats.org/officeDocument/2006/relationships/slide" Target="slides/slide58.xml"/><Relationship Id="rId133" Type="http://schemas.openxmlformats.org/officeDocument/2006/relationships/slide" Target="slides/slide79.xml"/><Relationship Id="rId154" Type="http://schemas.openxmlformats.org/officeDocument/2006/relationships/slide" Target="slides/slide100.xml"/><Relationship Id="rId175" Type="http://schemas.openxmlformats.org/officeDocument/2006/relationships/slide" Target="slides/slide121.xml"/><Relationship Id="rId340" Type="http://schemas.openxmlformats.org/officeDocument/2006/relationships/slide" Target="slides/slide286.xml"/><Relationship Id="rId196" Type="http://schemas.openxmlformats.org/officeDocument/2006/relationships/slide" Target="slides/slide142.xml"/><Relationship Id="rId200" Type="http://schemas.openxmlformats.org/officeDocument/2006/relationships/slide" Target="slides/slide146.xml"/><Relationship Id="rId16" Type="http://schemas.openxmlformats.org/officeDocument/2006/relationships/slideMaster" Target="slideMasters/slideMaster16.xml"/><Relationship Id="rId221" Type="http://schemas.openxmlformats.org/officeDocument/2006/relationships/slide" Target="slides/slide167.xml"/><Relationship Id="rId242" Type="http://schemas.openxmlformats.org/officeDocument/2006/relationships/slide" Target="slides/slide188.xml"/><Relationship Id="rId263" Type="http://schemas.openxmlformats.org/officeDocument/2006/relationships/slide" Target="slides/slide209.xml"/><Relationship Id="rId284" Type="http://schemas.openxmlformats.org/officeDocument/2006/relationships/slide" Target="slides/slide230.xml"/><Relationship Id="rId319" Type="http://schemas.openxmlformats.org/officeDocument/2006/relationships/slide" Target="slides/slide265.xml"/><Relationship Id="rId37" Type="http://schemas.openxmlformats.org/officeDocument/2006/relationships/slideMaster" Target="slideMasters/slideMaster37.xml"/><Relationship Id="rId58" Type="http://schemas.openxmlformats.org/officeDocument/2006/relationships/slide" Target="slides/slide4.xml"/><Relationship Id="rId79" Type="http://schemas.openxmlformats.org/officeDocument/2006/relationships/slide" Target="slides/slide25.xml"/><Relationship Id="rId102" Type="http://schemas.openxmlformats.org/officeDocument/2006/relationships/slide" Target="slides/slide48.xml"/><Relationship Id="rId123" Type="http://schemas.openxmlformats.org/officeDocument/2006/relationships/slide" Target="slides/slide69.xml"/><Relationship Id="rId144" Type="http://schemas.openxmlformats.org/officeDocument/2006/relationships/slide" Target="slides/slide90.xml"/><Relationship Id="rId330" Type="http://schemas.openxmlformats.org/officeDocument/2006/relationships/slide" Target="slides/slide276.xml"/><Relationship Id="rId90" Type="http://schemas.openxmlformats.org/officeDocument/2006/relationships/slide" Target="slides/slide36.xml"/><Relationship Id="rId165" Type="http://schemas.openxmlformats.org/officeDocument/2006/relationships/slide" Target="slides/slide111.xml"/><Relationship Id="rId186" Type="http://schemas.openxmlformats.org/officeDocument/2006/relationships/slide" Target="slides/slide132.xml"/><Relationship Id="rId351" Type="http://schemas.openxmlformats.org/officeDocument/2006/relationships/slide" Target="slides/slide297.xml"/><Relationship Id="rId211" Type="http://schemas.openxmlformats.org/officeDocument/2006/relationships/slide" Target="slides/slide157.xml"/><Relationship Id="rId232" Type="http://schemas.openxmlformats.org/officeDocument/2006/relationships/slide" Target="slides/slide178.xml"/><Relationship Id="rId253" Type="http://schemas.openxmlformats.org/officeDocument/2006/relationships/slide" Target="slides/slide199.xml"/><Relationship Id="rId274" Type="http://schemas.openxmlformats.org/officeDocument/2006/relationships/slide" Target="slides/slide220.xml"/><Relationship Id="rId295" Type="http://schemas.openxmlformats.org/officeDocument/2006/relationships/slide" Target="slides/slide241.xml"/><Relationship Id="rId309" Type="http://schemas.openxmlformats.org/officeDocument/2006/relationships/slide" Target="slides/slide255.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5.xml"/><Relationship Id="rId113" Type="http://schemas.openxmlformats.org/officeDocument/2006/relationships/slide" Target="slides/slide59.xml"/><Relationship Id="rId134" Type="http://schemas.openxmlformats.org/officeDocument/2006/relationships/slide" Target="slides/slide80.xml"/><Relationship Id="rId320" Type="http://schemas.openxmlformats.org/officeDocument/2006/relationships/slide" Target="slides/slide266.xml"/><Relationship Id="rId80" Type="http://schemas.openxmlformats.org/officeDocument/2006/relationships/slide" Target="slides/slide26.xml"/><Relationship Id="rId155" Type="http://schemas.openxmlformats.org/officeDocument/2006/relationships/slide" Target="slides/slide101.xml"/><Relationship Id="rId176" Type="http://schemas.openxmlformats.org/officeDocument/2006/relationships/slide" Target="slides/slide122.xml"/><Relationship Id="rId197" Type="http://schemas.openxmlformats.org/officeDocument/2006/relationships/slide" Target="slides/slide143.xml"/><Relationship Id="rId341" Type="http://schemas.openxmlformats.org/officeDocument/2006/relationships/slide" Target="slides/slide287.xml"/><Relationship Id="rId201" Type="http://schemas.openxmlformats.org/officeDocument/2006/relationships/slide" Target="slides/slide147.xml"/><Relationship Id="rId222" Type="http://schemas.openxmlformats.org/officeDocument/2006/relationships/slide" Target="slides/slide168.xml"/><Relationship Id="rId243" Type="http://schemas.openxmlformats.org/officeDocument/2006/relationships/slide" Target="slides/slide189.xml"/><Relationship Id="rId264" Type="http://schemas.openxmlformats.org/officeDocument/2006/relationships/slide" Target="slides/slide210.xml"/><Relationship Id="rId285" Type="http://schemas.openxmlformats.org/officeDocument/2006/relationships/slide" Target="slides/slide23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5.xml"/><Relationship Id="rId103" Type="http://schemas.openxmlformats.org/officeDocument/2006/relationships/slide" Target="slides/slide49.xml"/><Relationship Id="rId124" Type="http://schemas.openxmlformats.org/officeDocument/2006/relationships/slide" Target="slides/slide70.xml"/><Relationship Id="rId310" Type="http://schemas.openxmlformats.org/officeDocument/2006/relationships/slide" Target="slides/slide256.xml"/><Relationship Id="rId70" Type="http://schemas.openxmlformats.org/officeDocument/2006/relationships/slide" Target="slides/slide16.xml"/><Relationship Id="rId91" Type="http://schemas.openxmlformats.org/officeDocument/2006/relationships/slide" Target="slides/slide37.xml"/><Relationship Id="rId145" Type="http://schemas.openxmlformats.org/officeDocument/2006/relationships/slide" Target="slides/slide91.xml"/><Relationship Id="rId166" Type="http://schemas.openxmlformats.org/officeDocument/2006/relationships/slide" Target="slides/slide112.xml"/><Relationship Id="rId187" Type="http://schemas.openxmlformats.org/officeDocument/2006/relationships/slide" Target="slides/slide133.xml"/><Relationship Id="rId331" Type="http://schemas.openxmlformats.org/officeDocument/2006/relationships/slide" Target="slides/slide277.xml"/><Relationship Id="rId352" Type="http://schemas.openxmlformats.org/officeDocument/2006/relationships/slide" Target="slides/slide298.xml"/><Relationship Id="rId1" Type="http://schemas.openxmlformats.org/officeDocument/2006/relationships/slideMaster" Target="slideMasters/slideMaster1.xml"/><Relationship Id="rId212" Type="http://schemas.openxmlformats.org/officeDocument/2006/relationships/slide" Target="slides/slide158.xml"/><Relationship Id="rId233" Type="http://schemas.openxmlformats.org/officeDocument/2006/relationships/slide" Target="slides/slide179.xml"/><Relationship Id="rId254" Type="http://schemas.openxmlformats.org/officeDocument/2006/relationships/slide" Target="slides/slide200.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0.xml"/><Relationship Id="rId275" Type="http://schemas.openxmlformats.org/officeDocument/2006/relationships/slide" Target="slides/slide221.xml"/><Relationship Id="rId296" Type="http://schemas.openxmlformats.org/officeDocument/2006/relationships/slide" Target="slides/slide242.xml"/><Relationship Id="rId300" Type="http://schemas.openxmlformats.org/officeDocument/2006/relationships/slide" Target="slides/slide246.xml"/><Relationship Id="rId60" Type="http://schemas.openxmlformats.org/officeDocument/2006/relationships/slide" Target="slides/slide6.xml"/><Relationship Id="rId81" Type="http://schemas.openxmlformats.org/officeDocument/2006/relationships/slide" Target="slides/slide27.xml"/><Relationship Id="rId135" Type="http://schemas.openxmlformats.org/officeDocument/2006/relationships/slide" Target="slides/slide81.xml"/><Relationship Id="rId156" Type="http://schemas.openxmlformats.org/officeDocument/2006/relationships/slide" Target="slides/slide102.xml"/><Relationship Id="rId177" Type="http://schemas.openxmlformats.org/officeDocument/2006/relationships/slide" Target="slides/slide123.xml"/><Relationship Id="rId198" Type="http://schemas.openxmlformats.org/officeDocument/2006/relationships/slide" Target="slides/slide144.xml"/><Relationship Id="rId321" Type="http://schemas.openxmlformats.org/officeDocument/2006/relationships/slide" Target="slides/slide267.xml"/><Relationship Id="rId342" Type="http://schemas.openxmlformats.org/officeDocument/2006/relationships/slide" Target="slides/slide288.xml"/><Relationship Id="rId202" Type="http://schemas.openxmlformats.org/officeDocument/2006/relationships/slide" Target="slides/slide148.xml"/><Relationship Id="rId223" Type="http://schemas.openxmlformats.org/officeDocument/2006/relationships/slide" Target="slides/slide169.xml"/><Relationship Id="rId244" Type="http://schemas.openxmlformats.org/officeDocument/2006/relationships/slide" Target="slides/slide190.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1.xml"/><Relationship Id="rId286" Type="http://schemas.openxmlformats.org/officeDocument/2006/relationships/slide" Target="slides/slide232.xml"/><Relationship Id="rId50" Type="http://schemas.openxmlformats.org/officeDocument/2006/relationships/slideMaster" Target="slideMasters/slideMaster50.xml"/><Relationship Id="rId104" Type="http://schemas.openxmlformats.org/officeDocument/2006/relationships/slide" Target="slides/slide50.xml"/><Relationship Id="rId125" Type="http://schemas.openxmlformats.org/officeDocument/2006/relationships/slide" Target="slides/slide71.xml"/><Relationship Id="rId146" Type="http://schemas.openxmlformats.org/officeDocument/2006/relationships/slide" Target="slides/slide92.xml"/><Relationship Id="rId167" Type="http://schemas.openxmlformats.org/officeDocument/2006/relationships/slide" Target="slides/slide113.xml"/><Relationship Id="rId188" Type="http://schemas.openxmlformats.org/officeDocument/2006/relationships/slide" Target="slides/slide134.xml"/><Relationship Id="rId311" Type="http://schemas.openxmlformats.org/officeDocument/2006/relationships/slide" Target="slides/slide257.xml"/><Relationship Id="rId332" Type="http://schemas.openxmlformats.org/officeDocument/2006/relationships/slide" Target="slides/slide278.xml"/><Relationship Id="rId353" Type="http://schemas.openxmlformats.org/officeDocument/2006/relationships/slide" Target="slides/slide299.xml"/><Relationship Id="rId71" Type="http://schemas.openxmlformats.org/officeDocument/2006/relationships/slide" Target="slides/slide17.xml"/><Relationship Id="rId92" Type="http://schemas.openxmlformats.org/officeDocument/2006/relationships/slide" Target="slides/slide38.xml"/><Relationship Id="rId213" Type="http://schemas.openxmlformats.org/officeDocument/2006/relationships/slide" Target="slides/slide159.xml"/><Relationship Id="rId234"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1.xml"/><Relationship Id="rId276" Type="http://schemas.openxmlformats.org/officeDocument/2006/relationships/slide" Target="slides/slide222.xml"/><Relationship Id="rId297" Type="http://schemas.openxmlformats.org/officeDocument/2006/relationships/slide" Target="slides/slide243.xml"/><Relationship Id="rId40" Type="http://schemas.openxmlformats.org/officeDocument/2006/relationships/slideMaster" Target="slideMasters/slideMaster40.xml"/><Relationship Id="rId115" Type="http://schemas.openxmlformats.org/officeDocument/2006/relationships/slide" Target="slides/slide61.xml"/><Relationship Id="rId136" Type="http://schemas.openxmlformats.org/officeDocument/2006/relationships/slide" Target="slides/slide82.xml"/><Relationship Id="rId157" Type="http://schemas.openxmlformats.org/officeDocument/2006/relationships/slide" Target="slides/slide103.xml"/><Relationship Id="rId178" Type="http://schemas.openxmlformats.org/officeDocument/2006/relationships/slide" Target="slides/slide124.xml"/><Relationship Id="rId301" Type="http://schemas.openxmlformats.org/officeDocument/2006/relationships/slide" Target="slides/slide247.xml"/><Relationship Id="rId322" Type="http://schemas.openxmlformats.org/officeDocument/2006/relationships/slide" Target="slides/slide268.xml"/><Relationship Id="rId343" Type="http://schemas.openxmlformats.org/officeDocument/2006/relationships/slide" Target="slides/slide289.xml"/><Relationship Id="rId61" Type="http://schemas.openxmlformats.org/officeDocument/2006/relationships/slide" Target="slides/slide7.xml"/><Relationship Id="rId82" Type="http://schemas.openxmlformats.org/officeDocument/2006/relationships/slide" Target="slides/slide28.xml"/><Relationship Id="rId199" Type="http://schemas.openxmlformats.org/officeDocument/2006/relationships/slide" Target="slides/slide145.xml"/><Relationship Id="rId203" Type="http://schemas.openxmlformats.org/officeDocument/2006/relationships/slide" Target="slides/slide149.xml"/><Relationship Id="rId19" Type="http://schemas.openxmlformats.org/officeDocument/2006/relationships/slideMaster" Target="slideMasters/slideMaster19.xml"/><Relationship Id="rId224" Type="http://schemas.openxmlformats.org/officeDocument/2006/relationships/slide" Target="slides/slide170.xml"/><Relationship Id="rId245" Type="http://schemas.openxmlformats.org/officeDocument/2006/relationships/slide" Target="slides/slide191.xml"/><Relationship Id="rId266" Type="http://schemas.openxmlformats.org/officeDocument/2006/relationships/slide" Target="slides/slide212.xml"/><Relationship Id="rId287" Type="http://schemas.openxmlformats.org/officeDocument/2006/relationships/slide" Target="slides/slide233.xml"/><Relationship Id="rId30" Type="http://schemas.openxmlformats.org/officeDocument/2006/relationships/slideMaster" Target="slideMasters/slideMaster30.xml"/><Relationship Id="rId105" Type="http://schemas.openxmlformats.org/officeDocument/2006/relationships/slide" Target="slides/slide51.xml"/><Relationship Id="rId126" Type="http://schemas.openxmlformats.org/officeDocument/2006/relationships/slide" Target="slides/slide72.xml"/><Relationship Id="rId147" Type="http://schemas.openxmlformats.org/officeDocument/2006/relationships/slide" Target="slides/slide93.xml"/><Relationship Id="rId168" Type="http://schemas.openxmlformats.org/officeDocument/2006/relationships/slide" Target="slides/slide114.xml"/><Relationship Id="rId312" Type="http://schemas.openxmlformats.org/officeDocument/2006/relationships/slide" Target="slides/slide258.xml"/><Relationship Id="rId333" Type="http://schemas.openxmlformats.org/officeDocument/2006/relationships/slide" Target="slides/slide279.xml"/><Relationship Id="rId354" Type="http://schemas.openxmlformats.org/officeDocument/2006/relationships/notesMaster" Target="notesMasters/notesMaster1.xml"/><Relationship Id="rId51" Type="http://schemas.openxmlformats.org/officeDocument/2006/relationships/slideMaster" Target="slideMasters/slideMaster51.xml"/><Relationship Id="rId72" Type="http://schemas.openxmlformats.org/officeDocument/2006/relationships/slide" Target="slides/slide18.xml"/><Relationship Id="rId93" Type="http://schemas.openxmlformats.org/officeDocument/2006/relationships/slide" Target="slides/slide39.xml"/><Relationship Id="rId189" Type="http://schemas.openxmlformats.org/officeDocument/2006/relationships/slide" Target="slides/slide135.xml"/><Relationship Id="rId3" Type="http://schemas.openxmlformats.org/officeDocument/2006/relationships/slideMaster" Target="slideMasters/slideMaster3.xml"/><Relationship Id="rId214" Type="http://schemas.openxmlformats.org/officeDocument/2006/relationships/slide" Target="slides/slide160.xml"/><Relationship Id="rId235" Type="http://schemas.openxmlformats.org/officeDocument/2006/relationships/slide" Target="slides/slide181.xml"/><Relationship Id="rId256" Type="http://schemas.openxmlformats.org/officeDocument/2006/relationships/slide" Target="slides/slide202.xml"/><Relationship Id="rId277" Type="http://schemas.openxmlformats.org/officeDocument/2006/relationships/slide" Target="slides/slide223.xml"/><Relationship Id="rId298" Type="http://schemas.openxmlformats.org/officeDocument/2006/relationships/slide" Target="slides/slide244.xml"/><Relationship Id="rId116" Type="http://schemas.openxmlformats.org/officeDocument/2006/relationships/slide" Target="slides/slide62.xml"/><Relationship Id="rId137" Type="http://schemas.openxmlformats.org/officeDocument/2006/relationships/slide" Target="slides/slide83.xml"/><Relationship Id="rId158" Type="http://schemas.openxmlformats.org/officeDocument/2006/relationships/slide" Target="slides/slide104.xml"/><Relationship Id="rId302" Type="http://schemas.openxmlformats.org/officeDocument/2006/relationships/slide" Target="slides/slide248.xml"/><Relationship Id="rId323" Type="http://schemas.openxmlformats.org/officeDocument/2006/relationships/slide" Target="slides/slide269.xml"/><Relationship Id="rId344" Type="http://schemas.openxmlformats.org/officeDocument/2006/relationships/slide" Target="slides/slide29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8.xml"/><Relationship Id="rId83" Type="http://schemas.openxmlformats.org/officeDocument/2006/relationships/slide" Target="slides/slide29.xml"/><Relationship Id="rId179" Type="http://schemas.openxmlformats.org/officeDocument/2006/relationships/slide" Target="slides/slide125.xml"/><Relationship Id="rId190" Type="http://schemas.openxmlformats.org/officeDocument/2006/relationships/slide" Target="slides/slide136.xml"/><Relationship Id="rId204" Type="http://schemas.openxmlformats.org/officeDocument/2006/relationships/slide" Target="slides/slide150.xml"/><Relationship Id="rId225" Type="http://schemas.openxmlformats.org/officeDocument/2006/relationships/slide" Target="slides/slide171.xml"/><Relationship Id="rId246" Type="http://schemas.openxmlformats.org/officeDocument/2006/relationships/slide" Target="slides/slide192.xml"/><Relationship Id="rId267" Type="http://schemas.openxmlformats.org/officeDocument/2006/relationships/slide" Target="slides/slide213.xml"/><Relationship Id="rId288" Type="http://schemas.openxmlformats.org/officeDocument/2006/relationships/slide" Target="slides/slide234.xml"/><Relationship Id="rId106" Type="http://schemas.openxmlformats.org/officeDocument/2006/relationships/slide" Target="slides/slide52.xml"/><Relationship Id="rId127" Type="http://schemas.openxmlformats.org/officeDocument/2006/relationships/slide" Target="slides/slide73.xml"/><Relationship Id="rId313" Type="http://schemas.openxmlformats.org/officeDocument/2006/relationships/slide" Target="slides/slide25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9.xml"/><Relationship Id="rId94" Type="http://schemas.openxmlformats.org/officeDocument/2006/relationships/slide" Target="slides/slide40.xml"/><Relationship Id="rId148" Type="http://schemas.openxmlformats.org/officeDocument/2006/relationships/slide" Target="slides/slide94.xml"/><Relationship Id="rId169" Type="http://schemas.openxmlformats.org/officeDocument/2006/relationships/slide" Target="slides/slide115.xml"/><Relationship Id="rId334" Type="http://schemas.openxmlformats.org/officeDocument/2006/relationships/slide" Target="slides/slide280.xml"/><Relationship Id="rId355" Type="http://schemas.openxmlformats.org/officeDocument/2006/relationships/handoutMaster" Target="handoutMasters/handoutMaster1.xml"/><Relationship Id="rId4" Type="http://schemas.openxmlformats.org/officeDocument/2006/relationships/slideMaster" Target="slideMasters/slideMaster4.xml"/><Relationship Id="rId180" Type="http://schemas.openxmlformats.org/officeDocument/2006/relationships/slide" Target="slides/slide126.xml"/><Relationship Id="rId215" Type="http://schemas.openxmlformats.org/officeDocument/2006/relationships/slide" Target="slides/slide161.xml"/><Relationship Id="rId236" Type="http://schemas.openxmlformats.org/officeDocument/2006/relationships/slide" Target="slides/slide182.xml"/><Relationship Id="rId257" Type="http://schemas.openxmlformats.org/officeDocument/2006/relationships/slide" Target="slides/slide203.xml"/><Relationship Id="rId278" Type="http://schemas.openxmlformats.org/officeDocument/2006/relationships/slide" Target="slides/slide224.xml"/><Relationship Id="rId303" Type="http://schemas.openxmlformats.org/officeDocument/2006/relationships/slide" Target="slides/slide249.xml"/><Relationship Id="rId42" Type="http://schemas.openxmlformats.org/officeDocument/2006/relationships/slideMaster" Target="slideMasters/slideMaster42.xml"/><Relationship Id="rId84" Type="http://schemas.openxmlformats.org/officeDocument/2006/relationships/slide" Target="slides/slide30.xml"/><Relationship Id="rId138" Type="http://schemas.openxmlformats.org/officeDocument/2006/relationships/slide" Target="slides/slide84.xml"/><Relationship Id="rId345" Type="http://schemas.openxmlformats.org/officeDocument/2006/relationships/slide" Target="slides/slide291.xml"/><Relationship Id="rId191" Type="http://schemas.openxmlformats.org/officeDocument/2006/relationships/slide" Target="slides/slide137.xml"/><Relationship Id="rId205" Type="http://schemas.openxmlformats.org/officeDocument/2006/relationships/slide" Target="slides/slide151.xml"/><Relationship Id="rId247" Type="http://schemas.openxmlformats.org/officeDocument/2006/relationships/slide" Target="slides/slide193.xml"/><Relationship Id="rId107" Type="http://schemas.openxmlformats.org/officeDocument/2006/relationships/slide" Target="slides/slide53.xml"/><Relationship Id="rId289" Type="http://schemas.openxmlformats.org/officeDocument/2006/relationships/slide" Target="slides/slide23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5.xml"/><Relationship Id="rId314" Type="http://schemas.openxmlformats.org/officeDocument/2006/relationships/slide" Target="slides/slide260.xml"/><Relationship Id="rId356" Type="http://schemas.openxmlformats.org/officeDocument/2006/relationships/presProps" Target="presProps.xml"/><Relationship Id="rId95" Type="http://schemas.openxmlformats.org/officeDocument/2006/relationships/slide" Target="slides/slide41.xml"/><Relationship Id="rId160" Type="http://schemas.openxmlformats.org/officeDocument/2006/relationships/slide" Target="slides/slide106.xml"/><Relationship Id="rId216" Type="http://schemas.openxmlformats.org/officeDocument/2006/relationships/slide" Target="slides/slide162.xml"/><Relationship Id="rId258" Type="http://schemas.openxmlformats.org/officeDocument/2006/relationships/slide" Target="slides/slide204.xml"/><Relationship Id="rId22" Type="http://schemas.openxmlformats.org/officeDocument/2006/relationships/slideMaster" Target="slideMasters/slideMaster22.xml"/><Relationship Id="rId64" Type="http://schemas.openxmlformats.org/officeDocument/2006/relationships/slide" Target="slides/slide10.xml"/><Relationship Id="rId118" Type="http://schemas.openxmlformats.org/officeDocument/2006/relationships/slide" Target="slides/slide64.xml"/><Relationship Id="rId325" Type="http://schemas.openxmlformats.org/officeDocument/2006/relationships/slide" Target="slides/slide271.xml"/><Relationship Id="rId171" Type="http://schemas.openxmlformats.org/officeDocument/2006/relationships/slide" Target="slides/slide117.xml"/><Relationship Id="rId227" Type="http://schemas.openxmlformats.org/officeDocument/2006/relationships/slide" Target="slides/slide173.xml"/><Relationship Id="rId269" Type="http://schemas.openxmlformats.org/officeDocument/2006/relationships/slide" Target="slides/slide215.xml"/><Relationship Id="rId33" Type="http://schemas.openxmlformats.org/officeDocument/2006/relationships/slideMaster" Target="slideMasters/slideMaster33.xml"/><Relationship Id="rId129" Type="http://schemas.openxmlformats.org/officeDocument/2006/relationships/slide" Target="slides/slide75.xml"/><Relationship Id="rId280" Type="http://schemas.openxmlformats.org/officeDocument/2006/relationships/slide" Target="slides/slide226.xml"/><Relationship Id="rId336" Type="http://schemas.openxmlformats.org/officeDocument/2006/relationships/slide" Target="slides/slide282.xml"/><Relationship Id="rId75" Type="http://schemas.openxmlformats.org/officeDocument/2006/relationships/slide" Target="slides/slide21.xml"/><Relationship Id="rId140" Type="http://schemas.openxmlformats.org/officeDocument/2006/relationships/slide" Target="slides/slide86.xml"/><Relationship Id="rId182" Type="http://schemas.openxmlformats.org/officeDocument/2006/relationships/slide" Target="slides/slide128.xml"/><Relationship Id="rId6" Type="http://schemas.openxmlformats.org/officeDocument/2006/relationships/slideMaster" Target="slideMasters/slideMaster6.xml"/><Relationship Id="rId238" Type="http://schemas.openxmlformats.org/officeDocument/2006/relationships/slide" Target="slides/slide184.xml"/><Relationship Id="rId291" Type="http://schemas.openxmlformats.org/officeDocument/2006/relationships/slide" Target="slides/slide237.xml"/><Relationship Id="rId305" Type="http://schemas.openxmlformats.org/officeDocument/2006/relationships/slide" Target="slides/slide251.xml"/><Relationship Id="rId347" Type="http://schemas.openxmlformats.org/officeDocument/2006/relationships/slide" Target="slides/slide293.xml"/><Relationship Id="rId44" Type="http://schemas.openxmlformats.org/officeDocument/2006/relationships/slideMaster" Target="slideMasters/slideMaster44.xml"/><Relationship Id="rId86" Type="http://schemas.openxmlformats.org/officeDocument/2006/relationships/slide" Target="slides/slide32.xml"/><Relationship Id="rId151" Type="http://schemas.openxmlformats.org/officeDocument/2006/relationships/slide" Target="slides/slide97.xml"/><Relationship Id="rId193" Type="http://schemas.openxmlformats.org/officeDocument/2006/relationships/slide" Target="slides/slide139.xml"/><Relationship Id="rId207" Type="http://schemas.openxmlformats.org/officeDocument/2006/relationships/slide" Target="slides/slide153.xml"/><Relationship Id="rId249" Type="http://schemas.openxmlformats.org/officeDocument/2006/relationships/slide" Target="slides/slide195.xml"/><Relationship Id="rId13" Type="http://schemas.openxmlformats.org/officeDocument/2006/relationships/slideMaster" Target="slideMasters/slideMaster13.xml"/><Relationship Id="rId109" Type="http://schemas.openxmlformats.org/officeDocument/2006/relationships/slide" Target="slides/slide55.xml"/><Relationship Id="rId260" Type="http://schemas.openxmlformats.org/officeDocument/2006/relationships/slide" Target="slides/slide206.xml"/><Relationship Id="rId316" Type="http://schemas.openxmlformats.org/officeDocument/2006/relationships/slide" Target="slides/slide262.xml"/><Relationship Id="rId55" Type="http://schemas.openxmlformats.org/officeDocument/2006/relationships/slide" Target="slides/slide1.xml"/><Relationship Id="rId97" Type="http://schemas.openxmlformats.org/officeDocument/2006/relationships/slide" Target="slides/slide43.xml"/><Relationship Id="rId120" Type="http://schemas.openxmlformats.org/officeDocument/2006/relationships/slide" Target="slides/slide66.xml"/><Relationship Id="rId358" Type="http://schemas.openxmlformats.org/officeDocument/2006/relationships/theme" Target="theme/theme1.xml"/><Relationship Id="rId162" Type="http://schemas.openxmlformats.org/officeDocument/2006/relationships/slide" Target="slides/slide108.xml"/><Relationship Id="rId218" Type="http://schemas.openxmlformats.org/officeDocument/2006/relationships/slide" Target="slides/slide164.xml"/><Relationship Id="rId271" Type="http://schemas.openxmlformats.org/officeDocument/2006/relationships/slide" Target="slides/slide217.xml"/><Relationship Id="rId24" Type="http://schemas.openxmlformats.org/officeDocument/2006/relationships/slideMaster" Target="slideMasters/slideMaster24.xml"/><Relationship Id="rId66" Type="http://schemas.openxmlformats.org/officeDocument/2006/relationships/slide" Target="slides/slide12.xml"/><Relationship Id="rId131" Type="http://schemas.openxmlformats.org/officeDocument/2006/relationships/slide" Target="slides/slide77.xml"/><Relationship Id="rId327" Type="http://schemas.openxmlformats.org/officeDocument/2006/relationships/slide" Target="slides/slide273.xml"/><Relationship Id="rId173" Type="http://schemas.openxmlformats.org/officeDocument/2006/relationships/slide" Target="slides/slide119.xml"/><Relationship Id="rId229" Type="http://schemas.openxmlformats.org/officeDocument/2006/relationships/slide" Target="slides/slide175.xml"/><Relationship Id="rId240" Type="http://schemas.openxmlformats.org/officeDocument/2006/relationships/slide" Target="slides/slide186.xml"/><Relationship Id="rId35" Type="http://schemas.openxmlformats.org/officeDocument/2006/relationships/slideMaster" Target="slideMasters/slideMaster35.xml"/><Relationship Id="rId77" Type="http://schemas.openxmlformats.org/officeDocument/2006/relationships/slide" Target="slides/slide23.xml"/><Relationship Id="rId100" Type="http://schemas.openxmlformats.org/officeDocument/2006/relationships/slide" Target="slides/slide46.xml"/><Relationship Id="rId282" Type="http://schemas.openxmlformats.org/officeDocument/2006/relationships/slide" Target="slides/slide228.xml"/><Relationship Id="rId338" Type="http://schemas.openxmlformats.org/officeDocument/2006/relationships/slide" Target="slides/slide284.xml"/><Relationship Id="rId8" Type="http://schemas.openxmlformats.org/officeDocument/2006/relationships/slideMaster" Target="slideMasters/slideMaster8.xml"/><Relationship Id="rId142" Type="http://schemas.openxmlformats.org/officeDocument/2006/relationships/slide" Target="slides/slide88.xml"/><Relationship Id="rId184" Type="http://schemas.openxmlformats.org/officeDocument/2006/relationships/slide" Target="slides/slide130.xml"/><Relationship Id="rId251" Type="http://schemas.openxmlformats.org/officeDocument/2006/relationships/slide" Target="slides/slide19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LSERCS\Desktop\ALSER%20Thesis\Thesis_September2017\Figures\fig1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017246786856"/>
          <c:y val="0.19062499999999999"/>
          <c:w val="0.67255571994620544"/>
          <c:h val="0.80625000000000002"/>
        </c:manualLayout>
      </c:layout>
      <c:doughnutChart>
        <c:varyColors val="1"/>
        <c:ser>
          <c:idx val="0"/>
          <c:order val="0"/>
          <c:tx>
            <c:strRef>
              <c:f>Sheet1!$B$1</c:f>
              <c:strCache>
                <c:ptCount val="1"/>
                <c:pt idx="0">
                  <c:v>Sales</c:v>
                </c:pt>
              </c:strCache>
            </c:strRef>
          </c:tx>
          <c:dPt>
            <c:idx val="0"/>
            <c:bubble3D val="0"/>
            <c:spPr>
              <a:solidFill>
                <a:srgbClr val="0070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EE-F341-8ADF-1897A5A91B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9DEE-F341-8ADF-1897A5A91B48}"/>
              </c:ext>
            </c:extLst>
          </c:dPt>
          <c:dPt>
            <c:idx val="2"/>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9DEE-F341-8ADF-1897A5A91B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EE-F341-8ADF-1897A5A91B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EE-F341-8ADF-1897A5A91B4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9DEE-F341-8ADF-1897A5A91B4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2-9DEE-F341-8ADF-1897A5A91B48}"/>
                </c:ext>
              </c:extLst>
            </c:dLbl>
            <c:dLbl>
              <c:idx val="3"/>
              <c:layout>
                <c:manualLayout>
                  <c:x val="-0.22171862761357872"/>
                  <c:y val="-9.0624999999999997E-2"/>
                </c:manualLayout>
              </c:layout>
              <c:showLegendKey val="0"/>
              <c:showVal val="0"/>
              <c:showCatName val="1"/>
              <c:showSerName val="0"/>
              <c:showPercent val="1"/>
              <c:showBubbleSize val="0"/>
              <c:extLst>
                <c:ext xmlns:c15="http://schemas.microsoft.com/office/drawing/2012/chart" uri="{CE6537A1-D6FC-4f65-9D91-7224C49458BB}">
                  <c15:layout>
                    <c:manualLayout>
                      <c:w val="0.20018970151876164"/>
                      <c:h val="0.21"/>
                    </c:manualLayout>
                  </c15:layout>
                </c:ext>
                <c:ext xmlns:c16="http://schemas.microsoft.com/office/drawing/2014/chart" uri="{C3380CC4-5D6E-409C-BE32-E72D297353CC}">
                  <c16:uniqueId val="{00000005-9DEE-F341-8ADF-1897A5A91B48}"/>
                </c:ext>
              </c:extLst>
            </c:dLbl>
            <c:dLbl>
              <c:idx val="4"/>
              <c:layout>
                <c:manualLayout>
                  <c:x val="0.10710387235768486"/>
                  <c:y val="-0.21824114173228346"/>
                </c:manualLayout>
              </c:layout>
              <c:spPr>
                <a:noFill/>
                <a:ln>
                  <a:noFill/>
                </a:ln>
                <a:effectLst/>
              </c:spPr>
              <c:txPr>
                <a:bodyPr rot="0" spcFirstLastPara="1" vertOverflow="ellipsis" vert="horz" wrap="square" lIns="38100" tIns="19050" rIns="38100" bIns="19050" anchor="ctr" anchorCtr="1">
                  <a:no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348129586540177"/>
                      <c:h val="0.12250000000000001"/>
                    </c:manualLayout>
                  </c15:layout>
                </c:ext>
                <c:ext xmlns:c16="http://schemas.microsoft.com/office/drawing/2014/chart" uri="{C3380CC4-5D6E-409C-BE32-E72D297353CC}">
                  <c16:uniqueId val="{00000003-9DEE-F341-8ADF-1897A5A91B48}"/>
                </c:ext>
              </c:extLst>
            </c:dLbl>
            <c:spPr>
              <a:noFill/>
              <a:ln>
                <a:noFill/>
              </a:ln>
              <a:effectLst/>
            </c:spPr>
            <c:txPr>
              <a:bodyPr rot="0" spcFirstLastPara="1" vertOverflow="ellipsis" vert="horz" wrap="square" lIns="38100" tIns="19050" rIns="38100" bIns="19050" anchor="ctr" anchorCtr="1">
                <a:sp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KSW2</c:v>
                </c:pt>
                <c:pt idx="1">
                  <c:v>Seed Chaining</c:v>
                </c:pt>
                <c:pt idx="2">
                  <c:v>Sorting Seeds</c:v>
                </c:pt>
                <c:pt idx="3">
                  <c:v>Collect Matching Seeds</c:v>
                </c:pt>
                <c:pt idx="4">
                  <c:v>Collect Minimizers</c:v>
                </c:pt>
              </c:strCache>
            </c:strRef>
          </c:cat>
          <c:val>
            <c:numRef>
              <c:f>Sheet1!$B$2:$B$6</c:f>
              <c:numCache>
                <c:formatCode>0%</c:formatCode>
                <c:ptCount val="5"/>
                <c:pt idx="0">
                  <c:v>0.46</c:v>
                </c:pt>
                <c:pt idx="1">
                  <c:v>0.16</c:v>
                </c:pt>
                <c:pt idx="2">
                  <c:v>0.28999999999999998</c:v>
                </c:pt>
                <c:pt idx="3">
                  <c:v>0.08</c:v>
                </c:pt>
                <c:pt idx="4">
                  <c:v>0.02</c:v>
                </c:pt>
              </c:numCache>
            </c:numRef>
          </c:val>
          <c:extLst>
            <c:ext xmlns:c16="http://schemas.microsoft.com/office/drawing/2014/chart" uri="{C3380CC4-5D6E-409C-BE32-E72D297353CC}">
              <c16:uniqueId val="{00000000-9DEE-F341-8ADF-1897A5A91B48}"/>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76127861041013"/>
          <c:y val="5.0925925925925923E-2"/>
          <c:w val="0.8320170522473963"/>
          <c:h val="0.74393700787401562"/>
        </c:manualLayout>
      </c:layout>
      <c:lineChart>
        <c:grouping val="standard"/>
        <c:varyColors val="0"/>
        <c:ser>
          <c:idx val="0"/>
          <c:order val="0"/>
          <c:tx>
            <c:strRef>
              <c:f>'E:\Bilkent PhD\Publications\Slider_2018\[SLIDER_Window_Size_Sweep.xlsx]ReadLength100, E=5_8_20'!$B$1</c:f>
              <c:strCache>
                <c:ptCount val="1"/>
                <c:pt idx="0">
                  <c:v>FP</c:v>
                </c:pt>
              </c:strCache>
            </c:strRef>
          </c:tx>
          <c:spPr>
            <a:ln w="28575" cap="rnd">
              <a:solidFill>
                <a:schemeClr val="accent1"/>
              </a:solidFill>
              <a:prstDash val="sysDash"/>
              <a:round/>
            </a:ln>
            <a:effectLst/>
          </c:spPr>
          <c:marker>
            <c:symbol val="circle"/>
            <c:size val="14"/>
            <c:spPr>
              <a:solidFill>
                <a:schemeClr val="bg1"/>
              </a:solidFill>
              <a:ln w="19050">
                <a:solidFill>
                  <a:schemeClr val="accent1"/>
                </a:solidFill>
                <a:round/>
              </a:ln>
              <a:effectLst/>
            </c:spPr>
          </c:marker>
          <c:dPt>
            <c:idx val="0"/>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0-C11D-1C4E-A06F-1903C56F363D}"/>
              </c:ext>
            </c:extLst>
          </c:dPt>
          <c:dPt>
            <c:idx val="1"/>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1-C11D-1C4E-A06F-1903C56F363D}"/>
              </c:ext>
            </c:extLst>
          </c:dPt>
          <c:dPt>
            <c:idx val="2"/>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2-C11D-1C4E-A06F-1903C56F363D}"/>
              </c:ext>
            </c:extLst>
          </c:dPt>
          <c:dPt>
            <c:idx val="3"/>
            <c:marker>
              <c:symbol val="circle"/>
              <c:size val="22"/>
              <c:spPr>
                <a:solidFill>
                  <a:srgbClr val="FF0000"/>
                </a:solidFill>
                <a:ln w="19050">
                  <a:solidFill>
                    <a:srgbClr val="FF0000"/>
                  </a:solidFill>
                  <a:round/>
                </a:ln>
                <a:effectLst/>
              </c:spPr>
            </c:marker>
            <c:bubble3D val="0"/>
            <c:extLst>
              <c:ext xmlns:c16="http://schemas.microsoft.com/office/drawing/2014/chart" uri="{C3380CC4-5D6E-409C-BE32-E72D297353CC}">
                <c16:uniqueId val="{00000003-C11D-1C4E-A06F-1903C56F363D}"/>
              </c:ext>
            </c:extLst>
          </c:dPt>
          <c:dLbls>
            <c:dLbl>
              <c:idx val="0"/>
              <c:layout>
                <c:manualLayout>
                  <c:x val="-3.9432853698717525E-3"/>
                  <c:y val="-2.22372139543938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1D-1C4E-A06F-1903C56F363D}"/>
                </c:ext>
              </c:extLst>
            </c:dLbl>
            <c:dLbl>
              <c:idx val="1"/>
              <c:layout>
                <c:manualLayout>
                  <c:x val="-3.8418613962847403E-2"/>
                  <c:y val="-6.29370817138906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1D-1C4E-A06F-1903C56F363D}"/>
                </c:ext>
              </c:extLst>
            </c:dLbl>
            <c:numFmt formatCode="0.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'[1]ReadLength100, E=5_8_20'!$A$2:$A$5</c:f>
              <c:numCache>
                <c:formatCode>General</c:formatCode>
                <c:ptCount val="4"/>
                <c:pt idx="0">
                  <c:v>1</c:v>
                </c:pt>
                <c:pt idx="1">
                  <c:v>2</c:v>
                </c:pt>
                <c:pt idx="2">
                  <c:v>3</c:v>
                </c:pt>
                <c:pt idx="3">
                  <c:v>4</c:v>
                </c:pt>
              </c:numCache>
            </c:numRef>
          </c:cat>
          <c:val>
            <c:numRef>
              <c:f>'[1]ReadLength100, E=5_8_20'!$B$2:$B$5</c:f>
              <c:numCache>
                <c:formatCode>General</c:formatCode>
                <c:ptCount val="4"/>
                <c:pt idx="0">
                  <c:v>0.52858899999999998</c:v>
                </c:pt>
                <c:pt idx="1">
                  <c:v>0.17299266666666666</c:v>
                </c:pt>
                <c:pt idx="2">
                  <c:v>3.6782666666666665E-2</c:v>
                </c:pt>
                <c:pt idx="3">
                  <c:v>1.1038666666666667E-2</c:v>
                </c:pt>
              </c:numCache>
            </c:numRef>
          </c:val>
          <c:smooth val="0"/>
          <c:extLst>
            <c:ext xmlns:c16="http://schemas.microsoft.com/office/drawing/2014/chart" uri="{C3380CC4-5D6E-409C-BE32-E72D297353CC}">
              <c16:uniqueId val="{00000004-C11D-1C4E-A06F-1903C56F363D}"/>
            </c:ext>
          </c:extLst>
        </c:ser>
        <c:dLbls>
          <c:dLblPos val="t"/>
          <c:showLegendKey val="0"/>
          <c:showVal val="1"/>
          <c:showCatName val="0"/>
          <c:showSerName val="0"/>
          <c:showPercent val="0"/>
          <c:showBubbleSize val="0"/>
        </c:dLbls>
        <c:marker val="1"/>
        <c:smooth val="0"/>
        <c:axId val="372567360"/>
        <c:axId val="372571672"/>
      </c:lineChart>
      <c:catAx>
        <c:axId val="37256736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Window Size (bits)</a:t>
                </a:r>
              </a:p>
            </c:rich>
          </c:tx>
          <c:layout>
            <c:manualLayout>
              <c:xMode val="edge"/>
              <c:yMode val="edge"/>
              <c:x val="0.37773884621390541"/>
              <c:y val="0.884368348763328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71672"/>
        <c:crosses val="autoZero"/>
        <c:auto val="1"/>
        <c:lblAlgn val="ctr"/>
        <c:lblOffset val="100"/>
        <c:tickMarkSkip val="1"/>
        <c:noMultiLvlLbl val="0"/>
      </c:catAx>
      <c:valAx>
        <c:axId val="372571672"/>
        <c:scaling>
          <c:orientation val="minMax"/>
          <c:max val="0.60000000000000009"/>
          <c:min val="0"/>
        </c:scaling>
        <c:delete val="0"/>
        <c:axPos val="l"/>
        <c:majorGridlines>
          <c:spPr>
            <a:ln w="9525" cap="flat" cmpd="sng" algn="ctr">
              <a:solidFill>
                <a:schemeClr val="tx2">
                  <a:lumMod val="15000"/>
                  <a:lumOff val="85000"/>
                </a:schemeClr>
              </a:solidFill>
              <a:prstDash val="dashDot"/>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False Accept Rate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out"/>
        <c:minorTickMark val="in"/>
        <c:tickLblPos val="nextTo"/>
        <c:spPr>
          <a:noFill/>
          <a:ln>
            <a:solidFill>
              <a:schemeClr val="bg1">
                <a:lumMod val="6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67360"/>
        <c:crosses val="autoZero"/>
        <c:crossBetween val="between"/>
        <c:majorUnit val="0.15000000000000002"/>
      </c:valAx>
      <c:spPr>
        <a:noFill/>
        <a:ln>
          <a:solidFill>
            <a:schemeClr val="bg1">
              <a:lumMod val="6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sz="1400" b="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CEF4-CC48-AC73-1A6D7338BD89}"/>
            </c:ext>
          </c:extLst>
        </c:ser>
        <c:dLbls>
          <c:showLegendKey val="0"/>
          <c:showVal val="0"/>
          <c:showCatName val="0"/>
          <c:showSerName val="0"/>
          <c:showPercent val="0"/>
          <c:showBubbleSize val="0"/>
        </c:dLbls>
        <c:smooth val="0"/>
        <c:axId val="343514144"/>
        <c:axId val="343513752"/>
        <c:extLst>
          <c:ext xmlns:c15="http://schemas.microsoft.com/office/drawing/2012/chart" uri="{02D57815-91ED-43cb-92C2-25804820EDAC}">
            <c15:filteredLineSeries>
              <c15:ser>
                <c:idx val="1"/>
                <c:order val="1"/>
                <c:tx>
                  <c:strRef>
                    <c:extLst>
                      <c:ext uri="{02D57815-91ED-43cb-92C2-25804820EDAC}">
                        <c15:formulaRef>
                          <c15:sqref>Sheet2!$E$1</c15:sqref>
                        </c15:formulaRef>
                      </c:ext>
                    </c:extLst>
                    <c:strCache>
                      <c:ptCount val="1"/>
                      <c:pt idx="0">
                        <c:v>Total processing time with pre-alignment (sec)</c:v>
                      </c:pt>
                    </c:strCache>
                  </c:strRef>
                </c:tx>
                <c:spPr>
                  <a:ln w="57150" cap="rnd">
                    <a:solidFill>
                      <a:srgbClr val="FF0000"/>
                    </a:solidFill>
                    <a:round/>
                  </a:ln>
                  <a:effectLst/>
                </c:spPr>
                <c:marker>
                  <c:symbol val="none"/>
                </c:marker>
                <c:cat>
                  <c:multiLvlStrRef>
                    <c:extLst>
                      <c:ex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c:ext uri="{02D57815-91ED-43cb-92C2-25804820EDAC}">
                        <c15:formulaRef>
                          <c15:sqref>Sheet2!$E$2:$E$41</c15:sqref>
                        </c15:formulaRef>
                      </c:ext>
                    </c:extLst>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CEF4-CC48-AC73-1A6D7338BD8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Sheet2!$F$1</c15:sqref>
                        </c15:formulaRef>
                      </c:ext>
                    </c:extLst>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extLst xmlns:c15="http://schemas.microsoft.com/office/drawing/2012/chart">
                      <c:ext xmlns:c15="http://schemas.microsoft.com/office/drawing/2012/char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xmlns:c15="http://schemas.microsoft.com/office/drawing/2012/chart">
                      <c:ext xmlns:c15="http://schemas.microsoft.com/office/drawing/2012/chart" uri="{02D57815-91ED-43cb-92C2-25804820EDAC}">
                        <c15:formulaRef>
                          <c15:sqref>Sheet2!$F$2:$F$41</c15:sqref>
                        </c15:formulaRef>
                      </c:ext>
                    </c:extLst>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xmlns:c15="http://schemas.microsoft.com/office/drawing/2012/chart">
                  <c:ext xmlns:c16="http://schemas.microsoft.com/office/drawing/2014/chart" uri="{C3380CC4-5D6E-409C-BE32-E72D297353CC}">
                    <c16:uniqueId val="{00000002-CEF4-CC48-AC73-1A6D7338BD89}"/>
                  </c:ext>
                </c:extLst>
              </c15:ser>
            </c15:filteredLineSeries>
          </c:ext>
        </c:extLst>
      </c:lineChart>
      <c:catAx>
        <c:axId val="343514144"/>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3752"/>
        <c:crosses val="autoZero"/>
        <c:auto val="1"/>
        <c:lblAlgn val="ctr"/>
        <c:lblOffset val="100"/>
        <c:noMultiLvlLbl val="0"/>
      </c:catAx>
      <c:valAx>
        <c:axId val="343513752"/>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14144"/>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9.2970588306999627E-2"/>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23CF-3D4D-8997-13CB5384B985}"/>
            </c:ext>
          </c:extLst>
        </c:ser>
        <c:ser>
          <c:idx val="1"/>
          <c:order val="1"/>
          <c:tx>
            <c:strRef>
              <c:f>Sheet2!$E$1</c:f>
              <c:strCache>
                <c:ptCount val="1"/>
                <c:pt idx="0">
                  <c:v>Total processing time with pre-alignment (sec)</c:v>
                </c:pt>
              </c:strCache>
            </c:strRef>
          </c:tx>
          <c:spPr>
            <a:ln w="57150" cap="rnd">
              <a:solidFill>
                <a:srgbClr val="FF0000"/>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Sheet2!$E$2:$E$41</c:f>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23CF-3D4D-8997-13CB5384B985}"/>
            </c:ext>
          </c:extLst>
        </c:ser>
        <c:ser>
          <c:idx val="2"/>
          <c:order val="2"/>
          <c:tx>
            <c:strRef>
              <c:f>Sheet2!$F$1</c:f>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Sheet2!$F$2:$F$41</c:f>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c:ext xmlns:c16="http://schemas.microsoft.com/office/drawing/2014/chart" uri="{C3380CC4-5D6E-409C-BE32-E72D297353CC}">
              <c16:uniqueId val="{00000002-23CF-3D4D-8997-13CB5384B985}"/>
            </c:ext>
          </c:extLst>
        </c:ser>
        <c:dLbls>
          <c:showLegendKey val="0"/>
          <c:showVal val="0"/>
          <c:showCatName val="0"/>
          <c:showSerName val="0"/>
          <c:showPercent val="0"/>
          <c:showBubbleSize val="0"/>
        </c:dLbls>
        <c:smooth val="0"/>
        <c:axId val="343509048"/>
        <c:axId val="343510616"/>
      </c:lineChart>
      <c:catAx>
        <c:axId val="343509048"/>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0616"/>
        <c:crosses val="autoZero"/>
        <c:auto val="1"/>
        <c:lblAlgn val="ctr"/>
        <c:lblOffset val="100"/>
        <c:noMultiLvlLbl val="0"/>
      </c:catAx>
      <c:valAx>
        <c:axId val="343510616"/>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09048"/>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0.14298683843100879"/>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9.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solidFill>
                <a:schemeClr val="bg1"/>
              </a:solidFill>
            </a:rPr>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2BDD1E04-2FDF-41FA-A2F1-3B4535B3D59E}" type="presOf" srcId="{7D2D55F8-FCC8-44D2-AD8F-0F719ACD1413}" destId="{010F66CE-98BD-4800-ACE1-BE56AF2153C7}" srcOrd="0" destOrd="0" presId="urn:microsoft.com/office/officeart/2005/8/layout/chevron1"/>
    <dgm:cxn modelId="{C155313D-99F1-4308-8E61-1FF8F88D8F44}" type="presOf" srcId="{157059EA-B005-47F3-B359-ACEC246480F2}" destId="{B3F34F1A-EBD5-4210-B039-278AB970AC0A}"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CFBA63D8-EC5F-40B7-B756-749435B10244}" srcId="{75D8D269-421E-4589-AB1F-A9BAE4D4F94B}" destId="{A4EB02FC-E72F-40C5-8036-89057538B898}" srcOrd="0" destOrd="0" parTransId="{977D1643-2FA3-462E-BB53-B26E18AABF7B}" sibTransId="{31144255-BA62-4427-8ACB-0E279FC0E134}"/>
    <dgm:cxn modelId="{D3FD3BF4-6BAD-4E0C-8B2B-705FFEF93CE4}" type="presOf" srcId="{75D8D269-421E-4589-AB1F-A9BAE4D4F94B}" destId="{4F7140BA-CD71-4ACC-82BF-B0F51D6E1104}" srcOrd="0" destOrd="0" presId="urn:microsoft.com/office/officeart/2005/8/layout/chevron1"/>
    <dgm:cxn modelId="{ABA141FC-6005-4DC4-958A-7AAAC3AED96C}" type="presOf" srcId="{A4EB02FC-E72F-40C5-8036-89057538B898}" destId="{AA2636E1-05F7-40F6-B113-6ACD4DAE7C84}" srcOrd="0" destOrd="0" presId="urn:microsoft.com/office/officeart/2005/8/layout/chevron1"/>
    <dgm:cxn modelId="{07266E81-8807-4A7D-99B7-D175536D060B}" type="presParOf" srcId="{4F7140BA-CD71-4ACC-82BF-B0F51D6E1104}" destId="{AA2636E1-05F7-40F6-B113-6ACD4DAE7C84}" srcOrd="0" destOrd="0" presId="urn:microsoft.com/office/officeart/2005/8/layout/chevron1"/>
    <dgm:cxn modelId="{A9EB3595-289E-4D33-A01C-0689582D185D}" type="presParOf" srcId="{4F7140BA-CD71-4ACC-82BF-B0F51D6E1104}" destId="{C22B9540-E5EC-44A2-85A8-DFD006AF2A50}" srcOrd="1" destOrd="0" presId="urn:microsoft.com/office/officeart/2005/8/layout/chevron1"/>
    <dgm:cxn modelId="{89312055-C62E-4CF6-8FD4-A4DF097A15E4}" type="presParOf" srcId="{4F7140BA-CD71-4ACC-82BF-B0F51D6E1104}" destId="{B3F34F1A-EBD5-4210-B039-278AB970AC0A}" srcOrd="2" destOrd="0" presId="urn:microsoft.com/office/officeart/2005/8/layout/chevron1"/>
    <dgm:cxn modelId="{6CE5E901-C83F-4CD1-9B8B-EBC0D2CE5D08}" type="presParOf" srcId="{4F7140BA-CD71-4ACC-82BF-B0F51D6E1104}" destId="{8D3A11D6-B107-4779-B1E1-97114FC09E3A}" srcOrd="3" destOrd="0" presId="urn:microsoft.com/office/officeart/2005/8/layout/chevron1"/>
    <dgm:cxn modelId="{801F53F3-C42D-4743-AFFE-F6EF8BA385FD}"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Routing Travel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Build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dirty="0"/>
            <a:t>Track the Diagonally Consecutive Matches</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latin typeface="+mn-lt"/>
            </a:rPr>
            <a:t>ACCEPT </a:t>
          </a:r>
          <a:r>
            <a:rPr lang="en-US" sz="1400" dirty="0" err="1">
              <a:latin typeface="+mn-lt"/>
            </a:rPr>
            <a:t>iff</a:t>
          </a:r>
          <a:r>
            <a:rPr lang="en-US" sz="1400" dirty="0">
              <a:latin typeface="+mn-lt"/>
            </a:rPr>
            <a:t> number of ‘1’ </a:t>
          </a:r>
          <a:r>
            <a:rPr lang="en-US" sz="1400" dirty="0">
              <a:latin typeface="+mn-lt"/>
              <a:cs typeface="Consolas" panose="020B0609020204030204" pitchFamily="49" charset="0"/>
            </a:rPr>
            <a:t>≤ Threshold</a:t>
          </a:r>
          <a:endParaRPr lang="en-US" sz="1400" dirty="0">
            <a:latin typeface="+mn-lt"/>
          </a:endParaRP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59071">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7862D617-EFF1-4CA6-93B8-A09FBB0369E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3DC35E9C-3194-41E6-AC2A-725FD58C4AE4}" type="presOf" srcId="{A4EB02FC-E72F-40C5-8036-89057538B898}" destId="{AA2636E1-05F7-40F6-B113-6ACD4DAE7C84}" srcOrd="0" destOrd="0" presId="urn:microsoft.com/office/officeart/2005/8/layout/chevron1"/>
    <dgm:cxn modelId="{42F8E5D3-DE9A-48DE-A654-332E0A5496F6}" type="presOf" srcId="{157059EA-B005-47F3-B359-ACEC246480F2}" destId="{B3F34F1A-EBD5-4210-B039-278AB970AC0A}" srcOrd="0" destOrd="0" presId="urn:microsoft.com/office/officeart/2005/8/layout/chevron1"/>
    <dgm:cxn modelId="{FD6706D8-9D48-49F2-8E19-2081010D2059}"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9D141F70-B174-48BB-B980-09AB8D3C6571}" type="presParOf" srcId="{4F7140BA-CD71-4ACC-82BF-B0F51D6E1104}" destId="{AA2636E1-05F7-40F6-B113-6ACD4DAE7C84}" srcOrd="0" destOrd="0" presId="urn:microsoft.com/office/officeart/2005/8/layout/chevron1"/>
    <dgm:cxn modelId="{ECCE6058-5BAA-408B-A566-9A0E7B945120}" type="presParOf" srcId="{4F7140BA-CD71-4ACC-82BF-B0F51D6E1104}" destId="{C22B9540-E5EC-44A2-85A8-DFD006AF2A50}" srcOrd="1" destOrd="0" presId="urn:microsoft.com/office/officeart/2005/8/layout/chevron1"/>
    <dgm:cxn modelId="{0A1CD912-42E6-4A8E-A44F-39E40D190DE3}" type="presParOf" srcId="{4F7140BA-CD71-4ACC-82BF-B0F51D6E1104}" destId="{B3F34F1A-EBD5-4210-B039-278AB970AC0A}" srcOrd="2" destOrd="0" presId="urn:microsoft.com/office/officeart/2005/8/layout/chevron1"/>
    <dgm:cxn modelId="{D57690B1-865B-4CED-AF84-98D7F01EB973}" type="presParOf" srcId="{4F7140BA-CD71-4ACC-82BF-B0F51D6E1104}" destId="{8D3A11D6-B107-4779-B1E1-97114FC09E3A}" srcOrd="3" destOrd="0" presId="urn:microsoft.com/office/officeart/2005/8/layout/chevron1"/>
    <dgm:cxn modelId="{697418CF-5345-4A3E-9952-10B4CB381AB3}"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Routing Travel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1234" y="0"/>
          <a:ext cx="2483629"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Build Neighborhood Map</a:t>
          </a:r>
        </a:p>
      </dsp:txBody>
      <dsp:txXfrm>
        <a:off x="240705" y="0"/>
        <a:ext cx="2004687" cy="478942"/>
      </dsp:txXfrm>
    </dsp:sp>
    <dsp:sp modelId="{B3F34F1A-EBD5-4210-B039-278AB970AC0A}">
      <dsp:nvSpPr>
        <dsp:cNvPr id="0" name=""/>
        <dsp:cNvSpPr/>
      </dsp:nvSpPr>
      <dsp:spPr>
        <a:xfrm>
          <a:off x="2064415" y="0"/>
          <a:ext cx="3606142" cy="478942"/>
        </a:xfrm>
        <a:prstGeom prst="chevron">
          <a:avLst/>
        </a:prstGeom>
        <a:gradFill rotWithShape="0">
          <a:gsLst>
            <a:gs pos="0">
              <a:schemeClr val="accent5">
                <a:hueOff val="2303808"/>
                <a:satOff val="-1142"/>
                <a:lumOff val="-23334"/>
                <a:alphaOff val="0"/>
                <a:shade val="51000"/>
                <a:satMod val="130000"/>
              </a:schemeClr>
            </a:gs>
            <a:gs pos="80000">
              <a:schemeClr val="accent5">
                <a:hueOff val="2303808"/>
                <a:satOff val="-1142"/>
                <a:lumOff val="-23334"/>
                <a:alphaOff val="0"/>
                <a:shade val="93000"/>
                <a:satMod val="130000"/>
              </a:schemeClr>
            </a:gs>
            <a:gs pos="100000">
              <a:schemeClr val="accent5">
                <a:hueOff val="2303808"/>
                <a:satOff val="-1142"/>
                <a:lumOff val="-2333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Track the Diagonally Consecutive Matches</a:t>
          </a:r>
        </a:p>
      </dsp:txBody>
      <dsp:txXfrm>
        <a:off x="2303886" y="0"/>
        <a:ext cx="3127200" cy="478942"/>
      </dsp:txXfrm>
    </dsp:sp>
    <dsp:sp modelId="{010F66CE-98BD-4800-ACE1-BE56AF2153C7}">
      <dsp:nvSpPr>
        <dsp:cNvPr id="0" name=""/>
        <dsp:cNvSpPr/>
      </dsp:nvSpPr>
      <dsp:spPr>
        <a:xfrm>
          <a:off x="5250109" y="0"/>
          <a:ext cx="3736943" cy="478942"/>
        </a:xfrm>
        <a:prstGeom prst="chevron">
          <a:avLst/>
        </a:prstGeom>
        <a:gradFill rotWithShape="0">
          <a:gsLst>
            <a:gs pos="0">
              <a:schemeClr val="accent5">
                <a:hueOff val="4607616"/>
                <a:satOff val="-2283"/>
                <a:lumOff val="-46667"/>
                <a:alphaOff val="0"/>
                <a:shade val="51000"/>
                <a:satMod val="130000"/>
              </a:schemeClr>
            </a:gs>
            <a:gs pos="80000">
              <a:schemeClr val="accent5">
                <a:hueOff val="4607616"/>
                <a:satOff val="-2283"/>
                <a:lumOff val="-46667"/>
                <a:alphaOff val="0"/>
                <a:shade val="93000"/>
                <a:satMod val="130000"/>
              </a:schemeClr>
            </a:gs>
            <a:gs pos="100000">
              <a:schemeClr val="accent5">
                <a:hueOff val="4607616"/>
                <a:satOff val="-2283"/>
                <a:lumOff val="-4666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latin typeface="+mn-lt"/>
            </a:rPr>
            <a:t>ACCEPT </a:t>
          </a:r>
          <a:r>
            <a:rPr lang="en-US" sz="1400" kern="1200" dirty="0" err="1">
              <a:latin typeface="+mn-lt"/>
            </a:rPr>
            <a:t>iff</a:t>
          </a:r>
          <a:r>
            <a:rPr lang="en-US" sz="1400" kern="1200" dirty="0">
              <a:latin typeface="+mn-lt"/>
            </a:rPr>
            <a:t> number of ‘1’ </a:t>
          </a:r>
          <a:r>
            <a:rPr lang="en-US" sz="1400" kern="1200" dirty="0">
              <a:latin typeface="+mn-lt"/>
              <a:cs typeface="Consolas" panose="020B0609020204030204" pitchFamily="49" charset="0"/>
            </a:rPr>
            <a:t>≤ Threshold</a:t>
          </a:r>
          <a:endParaRPr lang="en-US" sz="1400" kern="1200" dirty="0">
            <a:latin typeface="+mn-lt"/>
          </a:endParaRPr>
        </a:p>
      </dsp:txBody>
      <dsp:txXfrm>
        <a:off x="5489580" y="0"/>
        <a:ext cx="3258001"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6.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image" Target="../media/image138.emf"/><Relationship Id="rId1" Type="http://schemas.openxmlformats.org/officeDocument/2006/relationships/image" Target="../media/image137.emf"/><Relationship Id="rId4" Type="http://schemas.openxmlformats.org/officeDocument/2006/relationships/image" Target="../media/image140.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image" Target="../media/image14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image" Target="../media/image141.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image" Target="../media/image14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7.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61.emf"/><Relationship Id="rId1" Type="http://schemas.openxmlformats.org/officeDocument/2006/relationships/image" Target="../media/image16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6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4/4/22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4/4/22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nejm.org/doi/full/10.1056/NEJMoa075974"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ncbi.nlm.nih.gov/pmc/articles/PMC2880448/"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62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0713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69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15</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27268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18</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8438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624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8007ACF-AAC3-5042-8810-95271E5FFB1F}" type="slidenum">
              <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6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Genetic association study is a procedure of seeking for the SNPs potentially causing the phenotypic changes. Here in this example of blood pressure, it appears that the left SNP is more strongly associated with the blood pressure than the right SNP, because all the individual with genotype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C</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have high blood pressure, and individuals with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T</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has low blood pressure.</a:t>
            </a:r>
          </a:p>
        </p:txBody>
      </p:sp>
    </p:spTree>
    <p:extLst>
      <p:ext uri="{BB962C8B-B14F-4D97-AF65-F5344CB8AC3E}">
        <p14:creationId xmlns:p14="http://schemas.microsoft.com/office/powerpoint/2010/main" val="3453864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negative logarithm</a:t>
            </a:r>
            <a:r>
              <a:rPr lang="en-US" sz="1200" b="0" i="0" kern="1200">
                <a:solidFill>
                  <a:schemeClr val="tx1"/>
                </a:solidFill>
                <a:effectLst/>
                <a:latin typeface="+mn-lt"/>
                <a:ea typeface="+mn-ea"/>
                <a:cs typeface="+mn-cs"/>
              </a:rPr>
              <a:t> of the association p-value for each single nucleotide polymorphism (SNP) displayed on the </a:t>
            </a:r>
            <a:r>
              <a:rPr lang="en-US" sz="1200" b="1" i="0" kern="1200">
                <a:solidFill>
                  <a:schemeClr val="tx1"/>
                </a:solidFill>
                <a:effectLst/>
                <a:latin typeface="+mn-lt"/>
                <a:ea typeface="+mn-ea"/>
                <a:cs typeface="+mn-cs"/>
              </a:rPr>
              <a:t>Y</a:t>
            </a:r>
            <a:r>
              <a:rPr lang="en-US" sz="1200" b="0" i="0" kern="1200">
                <a:solidFill>
                  <a:schemeClr val="tx1"/>
                </a:solidFill>
                <a:effectLst/>
                <a:latin typeface="+mn-lt"/>
                <a:ea typeface="+mn-ea"/>
                <a:cs typeface="+mn-cs"/>
              </a:rPr>
              <a:t>-</a:t>
            </a:r>
            <a:r>
              <a:rPr lang="en-US" sz="1200" b="1" i="0" kern="1200">
                <a:solidFill>
                  <a:schemeClr val="tx1"/>
                </a:solidFill>
                <a:effectLst/>
                <a:latin typeface="+mn-lt"/>
                <a:ea typeface="+mn-ea"/>
                <a:cs typeface="+mn-cs"/>
              </a:rPr>
              <a:t>axis</a:t>
            </a:r>
            <a:r>
              <a:rPr lang="en-US" sz="1200" b="0" i="0" kern="1200">
                <a:solidFill>
                  <a:schemeClr val="tx1"/>
                </a:solidFill>
                <a:effectLst/>
                <a:latin typeface="+mn-lt"/>
                <a:ea typeface="+mn-ea"/>
                <a:cs typeface="+mn-cs"/>
              </a:rPr>
              <a:t>, meaning that each dot on the </a:t>
            </a:r>
            <a:r>
              <a:rPr lang="en-US" sz="1200" b="1" i="0" kern="1200">
                <a:solidFill>
                  <a:schemeClr val="tx1"/>
                </a:solidFill>
                <a:effectLst/>
                <a:latin typeface="+mn-lt"/>
                <a:ea typeface="+mn-ea"/>
                <a:cs typeface="+mn-cs"/>
              </a:rPr>
              <a:t>Manhattan plot</a:t>
            </a:r>
            <a:r>
              <a:rPr lang="en-US" sz="1200" b="0" i="0" kern="1200">
                <a:solidFill>
                  <a:schemeClr val="tx1"/>
                </a:solidFill>
                <a:effectLst/>
                <a:latin typeface="+mn-lt"/>
                <a:ea typeface="+mn-ea"/>
                <a:cs typeface="+mn-cs"/>
              </a:rPr>
              <a:t> signifies a SNP</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947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SNP is 1 </a:t>
            </a:r>
            <a:r>
              <a:rPr lang="en-US" err="1"/>
              <a:t>bp</a:t>
            </a:r>
            <a:r>
              <a:rPr lang="en-US"/>
              <a:t>, INDEL 1-49bp, Structural Variation &gt;=50bp</a:t>
            </a:r>
          </a:p>
          <a:p>
            <a:endParaRPr lang="en-US">
              <a:hlinkClick r:id="rId3"/>
            </a:endParaRPr>
          </a:p>
          <a:p>
            <a:endParaRPr lang="en-US">
              <a:hlinkClick r:id="rId3"/>
            </a:endParaRPr>
          </a:p>
          <a:p>
            <a:r>
              <a:rPr lang="en-US">
                <a:hlinkClick r:id="rId3"/>
              </a:rPr>
              <a:t>https://www.nejm.org/doi/full/10.1056/NEJMoa075974</a:t>
            </a:r>
            <a:endParaRPr lang="en-US"/>
          </a:p>
          <a:p>
            <a:r>
              <a:rPr lang="en-US">
                <a:hlinkClick r:id="rId4"/>
              </a:rPr>
              <a:t>https://www.ncbi.nlm.nih.gov/pmc/articles/PMC2880448/</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5270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There is also an urgent need for rapidly incorporating clinical sequencing into clinical practice for diagnosis of genetic disorders in critically ill infants [53, 54, 55, 56]. While early diagnosis in such infants shortens the clinical course and enables optimal outcomes [57, 58, 59], it is still challenging to deliver </a:t>
            </a:r>
            <a:r>
              <a:rPr lang="en-US" sz="1200" b="0" i="0" u="none" strike="noStrike" kern="1200" baseline="0" err="1">
                <a:solidFill>
                  <a:schemeClr val="tx1"/>
                </a:solidFill>
                <a:latin typeface="+mn-lt"/>
                <a:ea typeface="+mn-ea"/>
                <a:cs typeface="+mn-cs"/>
              </a:rPr>
              <a:t>ecient</a:t>
            </a:r>
            <a:r>
              <a:rPr lang="en-US" sz="1200" b="0" i="0" u="none" strike="noStrike" kern="1200" baseline="0">
                <a:solidFill>
                  <a:schemeClr val="tx1"/>
                </a:solidFill>
                <a:latin typeface="+mn-lt"/>
                <a:ea typeface="+mn-ea"/>
                <a:cs typeface="+mn-cs"/>
              </a:rPr>
              <a:t> clinical sequencing for tens to hundreds of thousands of hospitalized infants each year [60].</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1990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sz="1200"/>
              <a:t>In 2015, they sequenced DNA from surfaces across the </a:t>
            </a:r>
            <a:r>
              <a:rPr lang="en-US" sz="1200">
                <a:solidFill>
                  <a:srgbClr val="FF0000"/>
                </a:solidFill>
              </a:rPr>
              <a:t>entire New York City (NYC) </a:t>
            </a:r>
            <a:r>
              <a:rPr lang="en-US" sz="1200"/>
              <a:t>subway system.</a:t>
            </a:r>
          </a:p>
          <a:p>
            <a:pPr marL="171450" indent="-171450">
              <a:buFont typeface="Arial" panose="020B0604020202020204" pitchFamily="34" charset="0"/>
              <a:buChar char="•"/>
            </a:pPr>
            <a:r>
              <a:rPr lang="en-US" sz="1200"/>
              <a:t>~ 1,700 microbial taxa detected were dominated mostly by </a:t>
            </a:r>
            <a:r>
              <a:rPr lang="en-US" sz="1200">
                <a:solidFill>
                  <a:srgbClr val="FF0000"/>
                </a:solidFill>
              </a:rPr>
              <a:t>human skin bacteria</a:t>
            </a:r>
            <a:r>
              <a:rPr lang="en-US" sz="1200"/>
              <a:t>.</a:t>
            </a:r>
          </a:p>
          <a:p>
            <a:pPr marL="171450" indent="-171450">
              <a:buFont typeface="Arial" panose="020B0604020202020204" pitchFamily="34" charset="0"/>
              <a:buChar char="•"/>
            </a:pPr>
            <a:r>
              <a:rPr lang="en-US" sz="1200"/>
              <a:t>Almost half the DNA present on the subway surfaces matched </a:t>
            </a:r>
            <a:r>
              <a:rPr lang="en-US" sz="1200">
                <a:solidFill>
                  <a:srgbClr val="FF0000"/>
                </a:solidFill>
              </a:rPr>
              <a:t>no known organism</a:t>
            </a:r>
            <a:r>
              <a:rPr lang="en-US" sz="1200"/>
              <a:t>. </a:t>
            </a:r>
          </a:p>
          <a:p>
            <a:pPr marL="171450" indent="-171450">
              <a:buFont typeface="Arial" panose="020B0604020202020204" pitchFamily="34" charset="0"/>
              <a:buChar char="•"/>
            </a:pPr>
            <a:r>
              <a:rPr lang="en-US" sz="1200"/>
              <a:t>And though results showed that the bacteria found in the subways were mostly </a:t>
            </a:r>
            <a:r>
              <a:rPr lang="en-US" sz="1200">
                <a:solidFill>
                  <a:srgbClr val="FF0000"/>
                </a:solidFill>
              </a:rPr>
              <a:t>harmless</a:t>
            </a:r>
            <a:r>
              <a:rPr lang="en-US" sz="1200"/>
              <a:t>, they detected pathogenic agents, including fragments of the </a:t>
            </a:r>
            <a:r>
              <a:rPr lang="en-US" sz="1200" b="1">
                <a:solidFill>
                  <a:srgbClr val="FF0000"/>
                </a:solidFill>
                <a:effectLst>
                  <a:outerShdw blurRad="38100" dist="38100" dir="2700000" algn="tl">
                    <a:srgbClr val="000000">
                      <a:alpha val="43137"/>
                    </a:srgbClr>
                  </a:outerShdw>
                </a:effectLst>
              </a:rPr>
              <a:t>plague and anthrax genomes </a:t>
            </a:r>
            <a:r>
              <a:rPr lang="en-US" sz="1200"/>
              <a:t>!!</a:t>
            </a:r>
          </a:p>
          <a:p>
            <a:endParaRPr lang="en-US"/>
          </a:p>
          <a:p>
            <a:endParaRPr lang="en-US"/>
          </a:p>
          <a:p>
            <a:endParaRPr lang="en-US"/>
          </a:p>
          <a:p>
            <a:r>
              <a:rPr lang="en-US" err="1"/>
              <a:t>MegaBLAST</a:t>
            </a:r>
            <a:r>
              <a:rPr lang="en-US"/>
              <a:t>-LCA Pipeline The </a:t>
            </a:r>
            <a:r>
              <a:rPr lang="en-US" err="1"/>
              <a:t>MegaBLAST</a:t>
            </a:r>
            <a:r>
              <a:rPr lang="en-US"/>
              <a:t>-LCA pipeline consisted of five steps explained in detail below. </a:t>
            </a:r>
          </a:p>
          <a:p>
            <a:pPr marL="228600" indent="-228600">
              <a:buAutoNum type="arabicParenBoth"/>
            </a:pPr>
            <a:r>
              <a:rPr lang="en-US"/>
              <a:t>Paired-end reads were prepared for BLAST by trimming, filtering on quality scores, and converting to unpaired FASTA sequences. </a:t>
            </a:r>
          </a:p>
          <a:p>
            <a:pPr marL="228600" indent="-228600">
              <a:buAutoNum type="arabicParenBoth"/>
            </a:pPr>
            <a:r>
              <a:rPr lang="en-US"/>
              <a:t>Prepared reads were searched for in the NCBI NT database using </a:t>
            </a:r>
            <a:r>
              <a:rPr lang="en-US" err="1"/>
              <a:t>MegaBLAST</a:t>
            </a:r>
            <a:r>
              <a:rPr lang="en-US"/>
              <a:t> (default parameters). </a:t>
            </a:r>
          </a:p>
          <a:p>
            <a:pPr marL="228600" indent="-228600">
              <a:buAutoNum type="arabicParenBoth"/>
            </a:pPr>
            <a:r>
              <a:rPr lang="en-US" err="1"/>
              <a:t>MegaBLAST</a:t>
            </a:r>
            <a:r>
              <a:rPr lang="en-US"/>
              <a:t> hits were filtered such that short and low-scoring hits were ignored in subsequent analysis.</a:t>
            </a:r>
          </a:p>
          <a:p>
            <a:pPr marL="228600" indent="-228600">
              <a:buAutoNum type="arabicParenBoth"/>
            </a:pPr>
            <a:r>
              <a:rPr lang="en-US"/>
              <a:t>Reads with </a:t>
            </a:r>
            <a:r>
              <a:rPr lang="en-US" err="1"/>
              <a:t>MegaBLAST</a:t>
            </a:r>
            <a:r>
              <a:rPr lang="en-US"/>
              <a:t> hits to multiple taxa were assigned to the LCA taxa in the NCBI Taxonomy using the MEGAN algorithm. For example, hits to multiple species of the same genus are assigned to the common genus by the LCA algorithm. </a:t>
            </a:r>
          </a:p>
          <a:p>
            <a:pPr marL="228600" indent="-228600">
              <a:buAutoNum type="arabicParenBoth"/>
            </a:pPr>
            <a:r>
              <a:rPr lang="en-US"/>
              <a:t>Finally, for each sample, the total number of reads assigned to each taxon were counted. We validated our </a:t>
            </a:r>
            <a:r>
              <a:rPr lang="en-US" err="1"/>
              <a:t>MegaBLAST</a:t>
            </a:r>
            <a:r>
              <a:rPr lang="en-US"/>
              <a:t>-LCA pipeline on a mock community of 11 bacterial species (see Tables S2 and S3).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1052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986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016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320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88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028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reads can then be analyzed following two different approaches: read mapping and de novo assembly. Read mapping is the process of aligning the reads against the reference genome to detect variations in the sequenced genome. Reference genome is a DNA sequence accepted as the representation of the genomic sequence of a species. </a:t>
            </a:r>
            <a:r>
              <a:rPr lang="en-US" sz="1200" kern="1200" baseline="0" dirty="0">
                <a:solidFill>
                  <a:schemeClr val="tx1"/>
                </a:solidFill>
                <a:effectLst/>
                <a:latin typeface="+mn-lt"/>
                <a:ea typeface="+mn-ea"/>
                <a:cs typeface="+mn-cs"/>
              </a:rPr>
              <a:t>The genome of a species is copied from individual to individual across multiple generations of a population with minimal differences at every step. The genomes of different individuals of the same species have typically the same number of chromosomes and most of the same bases in each chromosome. Thus, we can talk about a reference genome of a species.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 novo assembly is the method of combining the reads to construct the original sequence when a reference genome does not exist.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428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a:solidFill>
                <a:schemeClr val="tx1"/>
              </a:solidFill>
              <a:latin typeface="+mn-lt"/>
              <a:ea typeface="+mn-ea"/>
              <a:cs typeface="+mn-cs"/>
            </a:endParaRPr>
          </a:p>
          <a:p>
            <a:r>
              <a:rPr lang="en-US" sz="1200" kern="1200" baseline="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a:solidFill>
                <a:schemeClr val="tx1"/>
              </a:solidFill>
              <a:latin typeface="+mn-lt"/>
              <a:ea typeface="+mn-ea"/>
              <a:cs typeface="+mn-cs"/>
            </a:endParaRPr>
          </a:p>
          <a:p>
            <a:r>
              <a:rPr lang="en-US" sz="1200" kern="1200">
                <a:solidFill>
                  <a:schemeClr val="tx1"/>
                </a:solidFill>
                <a:latin typeface="+mn-lt"/>
                <a:ea typeface="+mn-ea"/>
                <a:cs typeface="+mn-cs"/>
              </a:rPr>
              <a:t>A mapper’s</a:t>
            </a:r>
            <a:r>
              <a:rPr lang="en-US" sz="1200" kern="1200" baseline="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a:p>
          <a:p>
            <a:r>
              <a:rPr lang="en-US"/>
              <a:t>Mapping these short reads,</a:t>
            </a:r>
            <a:r>
              <a:rPr lang="en-US" baseline="0"/>
              <a:t> up to billions of them</a:t>
            </a:r>
            <a:r>
              <a:rPr lang="en-US"/>
              <a:t>,</a:t>
            </a:r>
            <a:r>
              <a:rPr lang="en-US" baseline="0"/>
              <a:t> with each one being 50 to 300 base-pairs long, to the reference genome is challenging.</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837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7996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panose="020F0502020204030204" pitchFamily="34" charset="0"/>
              </a:rPr>
              <a:t> (f) Once the pre-alignment filter accepts the alignment between a read and a region in the reference genome then DP-based (or non-DP based) verification algorithms are used to generate the alignment file (in BAM or SAM formats), which contains alignment information such as the exact number of differences, location of each difference, and their type.</a:t>
            </a:r>
            <a:endParaRPr lang="en-US" b="1">
              <a:effectLst/>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718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6981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4650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8161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995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4340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110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2164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028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100</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second proposed method to accelerate read mappers is to parallelize the matrix computation.</a:t>
            </a:r>
          </a:p>
          <a:p>
            <a:endParaRPr lang="en-US" baseline="0" dirty="0"/>
          </a:p>
          <a:p>
            <a:r>
              <a:rPr lang="en-US" baseline="0" dirty="0"/>
              <a:t>To explain our new matrix, here is an example of exact match sequences. Now imagine there is a base deletion for any reason.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067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102</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103</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help of another right-shifted </a:t>
            </a:r>
            <a:r>
              <a:rPr lang="en-US" baseline="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6143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105</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a:defRPr/>
            </a:pPr>
            <a:fld id="{AB959945-7217-484B-8E74-88DC87A74BB0}" type="slidenum">
              <a:rPr lang="en-US" smtClean="0">
                <a:solidFill>
                  <a:prstClr val="black"/>
                </a:solidFill>
              </a:rPr>
              <a:pPr>
                <a:defRPr/>
              </a:pPr>
              <a:t>106</a:t>
            </a:fld>
            <a:endParaRPr lang="en-US">
              <a:solidFill>
                <a:prstClr val="black"/>
              </a:solidFill>
            </a:endParaRPr>
          </a:p>
        </p:txBody>
      </p:sp>
    </p:spTree>
    <p:extLst>
      <p:ext uri="{BB962C8B-B14F-4D97-AF65-F5344CB8AC3E}">
        <p14:creationId xmlns:p14="http://schemas.microsoft.com/office/powerpoint/2010/main" val="3859587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00345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89850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112</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113</a:t>
            </a:fld>
            <a:endParaRPr lang="en-US"/>
          </a:p>
        </p:txBody>
      </p:sp>
    </p:spTree>
    <p:extLst>
      <p:ext uri="{BB962C8B-B14F-4D97-AF65-F5344CB8AC3E}">
        <p14:creationId xmlns:p14="http://schemas.microsoft.com/office/powerpoint/2010/main" val="42156179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Ideal pre-alignment filter should be both accurate and fast:</a:t>
            </a:r>
          </a:p>
          <a:p>
            <a:r>
              <a:rPr lang="en-US" sz="1200" kern="1200">
                <a:solidFill>
                  <a:schemeClr val="tx1"/>
                </a:solidFill>
                <a:effectLst/>
                <a:latin typeface="+mn-lt"/>
                <a:ea typeface="+mn-ea"/>
                <a:cs typeface="+mn-cs"/>
              </a:rPr>
              <a:t>1- Faster</a:t>
            </a:r>
            <a:r>
              <a:rPr lang="en-US" sz="1200" kern="1200" baseline="0">
                <a:solidFill>
                  <a:schemeClr val="tx1"/>
                </a:solidFill>
                <a:effectLst/>
                <a:latin typeface="+mn-lt"/>
                <a:ea typeface="+mn-ea"/>
                <a:cs typeface="+mn-cs"/>
              </a:rPr>
              <a:t> than typical aligners</a:t>
            </a:r>
            <a:r>
              <a:rPr lang="en-US" sz="1200" kern="1200">
                <a:solidFill>
                  <a:schemeClr val="tx1"/>
                </a:solidFill>
                <a:effectLst/>
                <a:latin typeface="+mn-lt"/>
                <a:ea typeface="+mn-ea"/>
                <a:cs typeface="+mn-cs"/>
              </a:rPr>
              <a:t> to compensate the computation overhead introduced by its filtering technique (as we added an extra filtering stage).</a:t>
            </a:r>
            <a:endParaRPr lang="en-US"/>
          </a:p>
          <a:p>
            <a:r>
              <a:rPr lang="en-US"/>
              <a:t>2- We</a:t>
            </a:r>
            <a:r>
              <a:rPr lang="en-US" baseline="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31810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2239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47237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08504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93534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3097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3314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995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99077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 result, read mapping must perform approximate string matching (ASM). Several algorithms exist for ASM, but state-of-the-art read mapping tools typically make use of an expensive dynamic programming based algorithm that scales quadratically in both execution time and required storage. This ASM algorithm is the major bottleneck </a:t>
            </a:r>
            <a:r>
              <a:rPr lang="en-US" sz="1200" b="0" i="0" u="none" strike="noStrike" kern="1200" dirty="0">
                <a:solidFill>
                  <a:schemeClr val="tx1"/>
                </a:solidFill>
                <a:effectLst/>
                <a:latin typeface="+mn-lt"/>
                <a:ea typeface="+mn-ea"/>
                <a:cs typeface="+mn-cs"/>
              </a:rPr>
              <a:t>for many steps of the genome sequence analysis pipeline.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our goal in this work is to design a fast and flexible framework for both short and long reads, which can be used to accelerate multiple steps of the genome sequence analysis pipeline.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1402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962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Our specialized compute units and on-chip SRAMs help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(3) Scale linearly in performance with the number of parallel compute units that we add to the system </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577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7397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5723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20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H" dirty="0"/>
              <a:t>Let’s take a look at filtering opportunities based on the input reads.</a:t>
            </a:r>
          </a:p>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(99.9%)  and </a:t>
            </a:r>
            <a:r>
              <a:rPr lang="en-GB" sz="2200" dirty="0">
                <a:solidFill>
                  <a:srgbClr val="C00000"/>
                </a:solidFill>
              </a:rPr>
              <a:t>short </a:t>
            </a:r>
            <a:r>
              <a:rPr lang="en-GB" sz="2200" dirty="0"/>
              <a:t>(e.g., up to a few hundreds of DNA characters)</a:t>
            </a:r>
          </a:p>
          <a:p>
            <a:pPr lvl="1">
              <a:spcAft>
                <a:spcPts val="800"/>
              </a:spcAft>
            </a:pPr>
            <a:r>
              <a:rPr lang="en-GB" sz="2200" b="1" dirty="0"/>
              <a:t>Long reads: </a:t>
            </a:r>
            <a:r>
              <a:rPr lang="en-GB" sz="2200" dirty="0">
                <a:solidFill>
                  <a:srgbClr val="C00000"/>
                </a:solidFill>
              </a:rPr>
              <a:t>less accurate </a:t>
            </a:r>
            <a:r>
              <a:rPr lang="en-GB" sz="2200" dirty="0"/>
              <a:t>(85-90%)  and </a:t>
            </a:r>
            <a:r>
              <a:rPr lang="en-GB" sz="2200" dirty="0">
                <a:solidFill>
                  <a:srgbClr val="629B3C"/>
                </a:solidFill>
              </a:rPr>
              <a:t>long</a:t>
            </a:r>
            <a:r>
              <a:rPr lang="en-GB" sz="2200" dirty="0">
                <a:solidFill>
                  <a:srgbClr val="22AE9B"/>
                </a:solidFill>
              </a:rPr>
              <a:t> </a:t>
            </a:r>
            <a:r>
              <a:rPr lang="en-GB" sz="2200" dirty="0"/>
              <a:t>(e.g., from hundreds to millions of DNA characters)</a:t>
            </a:r>
          </a:p>
          <a:p>
            <a:endParaRPr lang="en-CH" dirty="0"/>
          </a:p>
          <a:p>
            <a:r>
              <a:rPr lang="en-CH" dirty="0"/>
              <a:t>Based on these, We leverage two filtering opportunities</a:t>
            </a:r>
          </a:p>
          <a:p>
            <a:endParaRPr lang="en-CH" dirty="0"/>
          </a:p>
          <a:p>
            <a:r>
              <a:rPr lang="en-CH" dirty="0"/>
              <a:t>First, we can filter exactly matching reads, which are reads that match exactly to one or more subsequences of the reference genome and do not require </a:t>
            </a:r>
            <a:r>
              <a:rPr lang="en-US" sz="1200" dirty="0">
                <a:solidFill>
                  <a:srgbClr val="1982C3"/>
                </a:solidFill>
                <a:latin typeface="Corbel" panose="020B0503020204020204" pitchFamily="34" charset="0"/>
              </a:rPr>
              <a:t>approximate string matching during alignment</a:t>
            </a:r>
            <a:r>
              <a:rPr lang="en-CH" dirty="0"/>
              <a:t>. Exact matches can frequently occur in short read sets with low sequencing errors and low genetic variations</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Second, we can filter non-matching reads. Such reads do not have any </a:t>
            </a:r>
            <a:r>
              <a:rPr lang="en-GB" dirty="0"/>
              <a:t>potential matching locations in the reference genome</a:t>
            </a:r>
            <a:r>
              <a:rPr lang="en-CH" dirty="0"/>
              <a:t> can skip the expensive alignment step. Non-matching reads can frequently occur in long read sets with high sequencing errors and short or long read sets with high genetic variations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01790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960448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8769780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73543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57412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Reads lack information </a:t>
            </a:r>
            <a:r>
              <a:rPr lang="en-US" sz="1200">
                <a:solidFill>
                  <a:srgbClr val="000000"/>
                </a:solidFill>
              </a:rPr>
              <a:t>about their </a:t>
            </a:r>
            <a:r>
              <a:rPr lang="en-US" sz="1200">
                <a:solidFill>
                  <a:srgbClr val="0432FF"/>
                </a:solidFill>
              </a:rPr>
              <a:t>order</a:t>
            </a:r>
            <a:r>
              <a:rPr lang="en-US" sz="1200">
                <a:solidFill>
                  <a:srgbClr val="000000"/>
                </a:solidFill>
              </a:rPr>
              <a:t> and </a:t>
            </a:r>
            <a:r>
              <a:rPr lang="en-US" sz="1200">
                <a:solidFill>
                  <a:srgbClr val="0432FF"/>
                </a:solidFill>
              </a:rPr>
              <a:t>location</a:t>
            </a:r>
            <a:r>
              <a:rPr lang="en-US" sz="1200">
                <a:solidFill>
                  <a:srgbClr val="000000"/>
                </a:solidFill>
              </a:rPr>
              <a:t>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a typeface="Tahoma" panose="020B0604030504040204" pitchFamily="34" charset="0"/>
                <a:cs typeface="Tahoma" panose="020B0604030504040204" pitchFamily="34" charset="0"/>
              </a:rPr>
              <a:t>PICO bases/44 hours</a:t>
            </a:r>
            <a:endParaRPr lang="en-US" sz="1200">
              <a:solidFill>
                <a:srgbClr val="0000FF"/>
              </a:solidFill>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72332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009198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14589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73453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416071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99092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629269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22549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751517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t>There are three main challenges.</a:t>
            </a:r>
            <a:endParaRPr lang="en-US" baseline="0"/>
          </a:p>
          <a:p>
            <a:endParaRPr lang="en-US" baseline="0"/>
          </a:p>
          <a:p>
            <a:r>
              <a:rPr lang="en-US" baseline="0"/>
              <a:t>First. The mapper needs to find many mappings for each read. Because the read is so short, they can map to multiple locations in the reference genome. How can we efficiently find all mappings of a read?</a:t>
            </a:r>
          </a:p>
          <a:p>
            <a:endParaRPr lang="en-US" baseline="0"/>
          </a:p>
          <a:p>
            <a:r>
              <a:rPr lang="en-US" baseline="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a:p>
          <a:p>
            <a:r>
              <a:rPr lang="en-US" baseline="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61205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FF0000"/>
                </a:solidFill>
              </a:rPr>
              <a:t>a consensus reference represents </a:t>
            </a:r>
            <a:r>
              <a:rPr lang="en-US" sz="1200" b="0" i="0" kern="1200">
                <a:solidFill>
                  <a:schemeClr val="tx1"/>
                </a:solidFill>
                <a:effectLst/>
                <a:latin typeface="+mn-lt"/>
                <a:ea typeface="+mn-ea"/>
                <a:cs typeface="+mn-cs"/>
              </a:rPr>
              <a:t>the most common nucleotide at each position.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0981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79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46674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effect pre-alignment has on overall execution time?</a:t>
            </a:r>
            <a:r>
              <a:rPr lang="en-US" baseline="0" dirty="0"/>
              <a:t> Well, that depends on how much and how fast it can remove incorrect mappings </a:t>
            </a:r>
          </a:p>
          <a:p>
            <a:endParaRPr lang="en-US" baseline="0" dirty="0"/>
          </a:p>
          <a:p>
            <a:endParaRPr lang="en-US" baseline="0" dirty="0"/>
          </a:p>
          <a:p>
            <a:r>
              <a:rPr lang="en-US" sz="1200" b="0" i="0" u="none" strike="noStrike" kern="1200" baseline="0" dirty="0">
                <a:solidFill>
                  <a:schemeClr val="tx1"/>
                </a:solidFill>
                <a:latin typeface="+mn-lt"/>
                <a:ea typeface="+mn-ea"/>
                <a:cs typeface="+mn-cs"/>
              </a:rPr>
              <a:t>We make</a:t>
            </a:r>
          </a:p>
          <a:p>
            <a:r>
              <a:rPr lang="en-US" sz="1200" b="0" i="0" u="none" strike="noStrike" kern="1200" baseline="0" dirty="0">
                <a:solidFill>
                  <a:schemeClr val="tx1"/>
                </a:solidFill>
                <a:latin typeface="+mn-lt"/>
                <a:ea typeface="+mn-ea"/>
                <a:cs typeface="+mn-cs"/>
              </a:rPr>
              <a:t>two key observations. (1) The reduction in the end-to-end processing time of the</a:t>
            </a:r>
          </a:p>
          <a:p>
            <a:r>
              <a:rPr lang="en-US" sz="1200" b="0" i="0" u="none" strike="noStrike" kern="1200" baseline="0" dirty="0">
                <a:solidFill>
                  <a:schemeClr val="tx1"/>
                </a:solidFill>
                <a:latin typeface="+mn-lt"/>
                <a:ea typeface="+mn-ea"/>
                <a:cs typeface="+mn-cs"/>
              </a:rPr>
              <a:t>alignment step largely depends on the accuracy and the speed of the pre-alignment</a:t>
            </a:r>
          </a:p>
          <a:p>
            <a:r>
              <a:rPr lang="en-US" sz="1200" b="0" i="0" u="none" strike="noStrike" kern="1200" baseline="0" dirty="0" err="1">
                <a:solidFill>
                  <a:schemeClr val="tx1"/>
                </a:solidFill>
                <a:latin typeface="+mn-lt"/>
                <a:ea typeface="+mn-ea"/>
                <a:cs typeface="+mn-cs"/>
              </a:rPr>
              <a:t>lter</a:t>
            </a:r>
            <a:r>
              <a:rPr lang="en-US" sz="1200" b="0" i="0" u="none" strike="noStrike" kern="1200" baseline="0" dirty="0">
                <a:solidFill>
                  <a:schemeClr val="tx1"/>
                </a:solidFill>
                <a:latin typeface="+mn-lt"/>
                <a:ea typeface="+mn-ea"/>
                <a:cs typeface="+mn-cs"/>
              </a:rPr>
              <a:t>. (2) Pre-alignment </a:t>
            </a:r>
            <a:r>
              <a:rPr lang="en-US" sz="1200" b="0" i="0" u="none" strike="noStrike" kern="1200" baseline="0" dirty="0" err="1">
                <a:solidFill>
                  <a:schemeClr val="tx1"/>
                </a:solidFill>
                <a:latin typeface="+mn-lt"/>
                <a:ea typeface="+mn-ea"/>
                <a:cs typeface="+mn-cs"/>
              </a:rPr>
              <a:t>ltering</a:t>
            </a:r>
            <a:r>
              <a:rPr lang="en-US" sz="1200" b="0" i="0" u="none" strike="noStrike" kern="1200" baseline="0" dirty="0">
                <a:solidFill>
                  <a:schemeClr val="tx1"/>
                </a:solidFill>
                <a:latin typeface="+mn-lt"/>
                <a:ea typeface="+mn-ea"/>
                <a:cs typeface="+mn-cs"/>
              </a:rPr>
              <a:t> can provide unsatisfactory performance (as</a:t>
            </a:r>
          </a:p>
          <a:p>
            <a:r>
              <a:rPr lang="en-US" sz="1200" b="0" i="0" u="none" strike="noStrike" kern="1200" baseline="0" dirty="0">
                <a:solidFill>
                  <a:schemeClr val="tx1"/>
                </a:solidFill>
                <a:latin typeface="+mn-lt"/>
                <a:ea typeface="+mn-ea"/>
                <a:cs typeface="+mn-cs"/>
              </a:rPr>
              <a:t>highlighted in red) if it can not reject more than about 30% of the potential</a:t>
            </a:r>
          </a:p>
          <a:p>
            <a:r>
              <a:rPr lang="en-US" sz="1200" b="0" i="0" u="none" strike="noStrike" kern="1200" baseline="0" dirty="0">
                <a:solidFill>
                  <a:schemeClr val="tx1"/>
                </a:solidFill>
                <a:latin typeface="+mn-lt"/>
                <a:ea typeface="+mn-ea"/>
                <a:cs typeface="+mn-cs"/>
              </a:rPr>
              <a:t>mappings while it's only 2x-4x faster than read alignment step.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65321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5642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BFE31D43-EC5B-6D46-A530-1916B594C627}"/>
              </a:ext>
            </a:extLst>
          </p:cNvPr>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04EBC71-D16D-724D-8FF7-5920CE91FB9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431F904C-B97A-1B40-97B6-244339C6A54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556A2509-CE15-344E-9C31-67809FF8451F}"/>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endParaRPr lang="en-US" altLang="en-US"/>
          </a:p>
        </p:txBody>
      </p:sp>
      <p:sp>
        <p:nvSpPr>
          <p:cNvPr id="8" name="Rectangle 5">
            <a:extLst>
              <a:ext uri="{FF2B5EF4-FFF2-40B4-BE49-F238E27FC236}">
                <a16:creationId xmlns:a16="http://schemas.microsoft.com/office/drawing/2014/main" id="{12F90F15-1656-CF4B-B08C-66AC690C172D}"/>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93B4E89-D562-7E4F-BB45-A01C7EC4AB04}"/>
              </a:ext>
            </a:extLst>
          </p:cNvPr>
          <p:cNvSpPr>
            <a:spLocks noGrp="1" noChangeArrowheads="1"/>
          </p:cNvSpPr>
          <p:nvPr>
            <p:ph type="sldNum" sz="quarter" idx="12"/>
          </p:nvPr>
        </p:nvSpPr>
        <p:spPr/>
        <p:txBody>
          <a:bodyPr/>
          <a:lstStyle>
            <a:lvl1pPr>
              <a:defRPr sz="1200"/>
            </a:lvl1pPr>
          </a:lstStyle>
          <a:p>
            <a:pPr>
              <a:defRPr/>
            </a:pPr>
            <a:fld id="{C34B0B5A-1369-1B4C-A177-0670EE0E6C07}" type="slidenum">
              <a:rPr lang="en-US" altLang="en-US"/>
              <a:pPr>
                <a:defRPr/>
              </a:pPr>
              <a:t>‹#›</a:t>
            </a:fld>
            <a:endParaRPr lang="en-US" altLang="en-US"/>
          </a:p>
        </p:txBody>
      </p:sp>
    </p:spTree>
    <p:extLst>
      <p:ext uri="{BB962C8B-B14F-4D97-AF65-F5344CB8AC3E}">
        <p14:creationId xmlns:p14="http://schemas.microsoft.com/office/powerpoint/2010/main" val="413686650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1B42054-1F18-0A4A-82EF-3E762143C83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458C081-6DD2-3045-A7E4-50E3512BAA62}"/>
              </a:ext>
            </a:extLst>
          </p:cNvPr>
          <p:cNvSpPr>
            <a:spLocks noGrp="1" noChangeArrowheads="1"/>
          </p:cNvSpPr>
          <p:nvPr>
            <p:ph type="sldNum" sz="quarter" idx="11"/>
          </p:nvPr>
        </p:nvSpPr>
        <p:spPr>
          <a:ln/>
        </p:spPr>
        <p:txBody>
          <a:bodyPr/>
          <a:lstStyle>
            <a:lvl1pPr>
              <a:defRPr/>
            </a:lvl1pPr>
          </a:lstStyle>
          <a:p>
            <a:pPr>
              <a:defRPr/>
            </a:pPr>
            <a:fld id="{7A1B7751-9870-6541-9957-819C77D79013}" type="slidenum">
              <a:rPr lang="en-US" altLang="en-US"/>
              <a:pPr>
                <a:defRPr/>
              </a:pPr>
              <a:t>‹#›</a:t>
            </a:fld>
            <a:endParaRPr lang="en-US" altLang="en-US"/>
          </a:p>
        </p:txBody>
      </p:sp>
    </p:spTree>
    <p:extLst>
      <p:ext uri="{BB962C8B-B14F-4D97-AF65-F5344CB8AC3E}">
        <p14:creationId xmlns:p14="http://schemas.microsoft.com/office/powerpoint/2010/main" val="407933580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0E3C2E-96A6-FB43-B805-C61B23E80B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3DFB309-12FC-2F47-BBD2-4E0C7376A6F9}"/>
              </a:ext>
            </a:extLst>
          </p:cNvPr>
          <p:cNvSpPr>
            <a:spLocks noGrp="1" noChangeArrowheads="1"/>
          </p:cNvSpPr>
          <p:nvPr>
            <p:ph type="sldNum" sz="quarter" idx="11"/>
          </p:nvPr>
        </p:nvSpPr>
        <p:spPr>
          <a:ln/>
        </p:spPr>
        <p:txBody>
          <a:bodyPr/>
          <a:lstStyle>
            <a:lvl1pPr>
              <a:defRPr/>
            </a:lvl1pPr>
          </a:lstStyle>
          <a:p>
            <a:pPr>
              <a:defRPr/>
            </a:pPr>
            <a:fld id="{01232ED1-E350-194C-A5F8-DA2CB935CEB5}" type="slidenum">
              <a:rPr lang="en-US" altLang="en-US"/>
              <a:pPr>
                <a:defRPr/>
              </a:pPr>
              <a:t>‹#›</a:t>
            </a:fld>
            <a:endParaRPr lang="en-US" altLang="en-US"/>
          </a:p>
        </p:txBody>
      </p:sp>
    </p:spTree>
    <p:extLst>
      <p:ext uri="{BB962C8B-B14F-4D97-AF65-F5344CB8AC3E}">
        <p14:creationId xmlns:p14="http://schemas.microsoft.com/office/powerpoint/2010/main" val="15711691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385DE8B-6034-3746-9197-6658D810BE0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FC526EA-9A29-A34A-B0B2-82EA117C70F9}"/>
              </a:ext>
            </a:extLst>
          </p:cNvPr>
          <p:cNvSpPr>
            <a:spLocks noGrp="1" noChangeArrowheads="1"/>
          </p:cNvSpPr>
          <p:nvPr>
            <p:ph type="sldNum" sz="quarter" idx="11"/>
          </p:nvPr>
        </p:nvSpPr>
        <p:spPr>
          <a:ln/>
        </p:spPr>
        <p:txBody>
          <a:bodyPr/>
          <a:lstStyle>
            <a:lvl1pPr>
              <a:defRPr/>
            </a:lvl1pPr>
          </a:lstStyle>
          <a:p>
            <a:pPr>
              <a:defRPr/>
            </a:pPr>
            <a:fld id="{19AC7EB3-2E17-8845-AA6D-9C7858451E8F}" type="slidenum">
              <a:rPr lang="en-US" altLang="en-US"/>
              <a:pPr>
                <a:defRPr/>
              </a:pPr>
              <a:t>‹#›</a:t>
            </a:fld>
            <a:endParaRPr lang="en-US" altLang="en-US"/>
          </a:p>
        </p:txBody>
      </p:sp>
    </p:spTree>
    <p:extLst>
      <p:ext uri="{BB962C8B-B14F-4D97-AF65-F5344CB8AC3E}">
        <p14:creationId xmlns:p14="http://schemas.microsoft.com/office/powerpoint/2010/main" val="185955197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ACDC270-D2B4-6A4B-AD98-0613A7B55F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DAA2111-1F33-2644-BF78-4784F3B96198}"/>
              </a:ext>
            </a:extLst>
          </p:cNvPr>
          <p:cNvSpPr>
            <a:spLocks noGrp="1" noChangeArrowheads="1"/>
          </p:cNvSpPr>
          <p:nvPr>
            <p:ph type="sldNum" sz="quarter" idx="11"/>
          </p:nvPr>
        </p:nvSpPr>
        <p:spPr>
          <a:ln/>
        </p:spPr>
        <p:txBody>
          <a:bodyPr/>
          <a:lstStyle>
            <a:lvl1pPr>
              <a:defRPr/>
            </a:lvl1pPr>
          </a:lstStyle>
          <a:p>
            <a:pPr>
              <a:defRPr/>
            </a:pPr>
            <a:fld id="{6DFD554C-E1DE-8C47-A68D-183AFE8B58EF}" type="slidenum">
              <a:rPr lang="en-US" altLang="en-US"/>
              <a:pPr>
                <a:defRPr/>
              </a:pPr>
              <a:t>‹#›</a:t>
            </a:fld>
            <a:endParaRPr lang="en-US" altLang="en-US"/>
          </a:p>
        </p:txBody>
      </p:sp>
    </p:spTree>
    <p:extLst>
      <p:ext uri="{BB962C8B-B14F-4D97-AF65-F5344CB8AC3E}">
        <p14:creationId xmlns:p14="http://schemas.microsoft.com/office/powerpoint/2010/main" val="2521568663"/>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1F9908E9-A2C6-B34C-8842-33CF846DFF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0718952-370A-A047-8291-0486A2990A1A}"/>
              </a:ext>
            </a:extLst>
          </p:cNvPr>
          <p:cNvSpPr>
            <a:spLocks noGrp="1" noChangeArrowheads="1"/>
          </p:cNvSpPr>
          <p:nvPr>
            <p:ph type="sldNum" sz="quarter" idx="11"/>
          </p:nvPr>
        </p:nvSpPr>
        <p:spPr>
          <a:ln/>
        </p:spPr>
        <p:txBody>
          <a:bodyPr/>
          <a:lstStyle>
            <a:lvl1pPr>
              <a:defRPr/>
            </a:lvl1pPr>
          </a:lstStyle>
          <a:p>
            <a:pPr>
              <a:defRPr/>
            </a:pPr>
            <a:fld id="{D8145946-A8EE-1A41-9869-62BE7D0E15A7}" type="slidenum">
              <a:rPr lang="en-US" altLang="en-US"/>
              <a:pPr>
                <a:defRPr/>
              </a:pPr>
              <a:t>‹#›</a:t>
            </a:fld>
            <a:endParaRPr lang="en-US" altLang="en-US"/>
          </a:p>
        </p:txBody>
      </p:sp>
    </p:spTree>
    <p:extLst>
      <p:ext uri="{BB962C8B-B14F-4D97-AF65-F5344CB8AC3E}">
        <p14:creationId xmlns:p14="http://schemas.microsoft.com/office/powerpoint/2010/main" val="37850359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FEDB721-8859-1649-86FB-2767DD6B038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B290A787-BD8B-BD42-8B60-D4F3E73EA9E3}"/>
              </a:ext>
            </a:extLst>
          </p:cNvPr>
          <p:cNvSpPr>
            <a:spLocks noGrp="1" noChangeArrowheads="1"/>
          </p:cNvSpPr>
          <p:nvPr>
            <p:ph type="sldNum" sz="quarter" idx="11"/>
          </p:nvPr>
        </p:nvSpPr>
        <p:spPr>
          <a:ln/>
        </p:spPr>
        <p:txBody>
          <a:bodyPr/>
          <a:lstStyle>
            <a:lvl1pPr>
              <a:defRPr/>
            </a:lvl1pPr>
          </a:lstStyle>
          <a:p>
            <a:pPr>
              <a:defRPr/>
            </a:pPr>
            <a:fld id="{BEAA283E-B809-0342-9EFE-028DE854B66C}" type="slidenum">
              <a:rPr lang="en-US" altLang="en-US"/>
              <a:pPr>
                <a:defRPr/>
              </a:pPr>
              <a:t>‹#›</a:t>
            </a:fld>
            <a:endParaRPr lang="en-US" altLang="en-US"/>
          </a:p>
        </p:txBody>
      </p:sp>
    </p:spTree>
    <p:extLst>
      <p:ext uri="{BB962C8B-B14F-4D97-AF65-F5344CB8AC3E}">
        <p14:creationId xmlns:p14="http://schemas.microsoft.com/office/powerpoint/2010/main" val="3758404459"/>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B3021525-85F5-B24E-AF3E-0169838E83C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D1A8B58-5C95-AF42-8BD5-0FDDD0EDC291}"/>
              </a:ext>
            </a:extLst>
          </p:cNvPr>
          <p:cNvSpPr>
            <a:spLocks noGrp="1" noChangeArrowheads="1"/>
          </p:cNvSpPr>
          <p:nvPr>
            <p:ph type="sldNum" sz="quarter" idx="11"/>
          </p:nvPr>
        </p:nvSpPr>
        <p:spPr>
          <a:ln/>
        </p:spPr>
        <p:txBody>
          <a:bodyPr/>
          <a:lstStyle>
            <a:lvl1pPr>
              <a:defRPr/>
            </a:lvl1pPr>
          </a:lstStyle>
          <a:p>
            <a:pPr>
              <a:defRPr/>
            </a:pPr>
            <a:fld id="{22EF1834-4868-1043-849C-11CD7DE4AFD5}" type="slidenum">
              <a:rPr lang="en-US" altLang="en-US"/>
              <a:pPr>
                <a:defRPr/>
              </a:pPr>
              <a:t>‹#›</a:t>
            </a:fld>
            <a:endParaRPr lang="en-US" altLang="en-US"/>
          </a:p>
        </p:txBody>
      </p:sp>
    </p:spTree>
    <p:extLst>
      <p:ext uri="{BB962C8B-B14F-4D97-AF65-F5344CB8AC3E}">
        <p14:creationId xmlns:p14="http://schemas.microsoft.com/office/powerpoint/2010/main" val="14784986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D4FE086-EE0E-7B43-9DFC-0BEE36476FF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8F36788-68DC-164B-AE50-3C2B39BD2BCC}"/>
              </a:ext>
            </a:extLst>
          </p:cNvPr>
          <p:cNvSpPr>
            <a:spLocks noGrp="1" noChangeArrowheads="1"/>
          </p:cNvSpPr>
          <p:nvPr>
            <p:ph type="sldNum" sz="quarter" idx="11"/>
          </p:nvPr>
        </p:nvSpPr>
        <p:spPr>
          <a:ln/>
        </p:spPr>
        <p:txBody>
          <a:bodyPr/>
          <a:lstStyle>
            <a:lvl1pPr>
              <a:defRPr/>
            </a:lvl1pPr>
          </a:lstStyle>
          <a:p>
            <a:pPr>
              <a:defRPr/>
            </a:pPr>
            <a:fld id="{D3BBDB7A-3F9F-B341-87C1-54F26857E4CC}" type="slidenum">
              <a:rPr lang="en-US" altLang="en-US"/>
              <a:pPr>
                <a:defRPr/>
              </a:pPr>
              <a:t>‹#›</a:t>
            </a:fld>
            <a:endParaRPr lang="en-US" altLang="en-US"/>
          </a:p>
        </p:txBody>
      </p:sp>
    </p:spTree>
    <p:extLst>
      <p:ext uri="{BB962C8B-B14F-4D97-AF65-F5344CB8AC3E}">
        <p14:creationId xmlns:p14="http://schemas.microsoft.com/office/powerpoint/2010/main" val="243163701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33BC8EB-C4E9-B141-BF61-08194D340BD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395A34B-8708-3644-A2A2-C3E8EEF0BD33}"/>
              </a:ext>
            </a:extLst>
          </p:cNvPr>
          <p:cNvSpPr>
            <a:spLocks noGrp="1" noChangeArrowheads="1"/>
          </p:cNvSpPr>
          <p:nvPr>
            <p:ph type="sldNum" sz="quarter" idx="11"/>
          </p:nvPr>
        </p:nvSpPr>
        <p:spPr>
          <a:ln/>
        </p:spPr>
        <p:txBody>
          <a:bodyPr/>
          <a:lstStyle>
            <a:lvl1pPr>
              <a:defRPr/>
            </a:lvl1pPr>
          </a:lstStyle>
          <a:p>
            <a:pPr>
              <a:defRPr/>
            </a:pPr>
            <a:fld id="{73C1673D-4614-9447-AEB8-918A4FBDE1D6}" type="slidenum">
              <a:rPr lang="en-US" altLang="en-US"/>
              <a:pPr>
                <a:defRPr/>
              </a:pPr>
              <a:t>‹#›</a:t>
            </a:fld>
            <a:endParaRPr lang="en-US" altLang="en-US"/>
          </a:p>
        </p:txBody>
      </p:sp>
    </p:spTree>
    <p:extLst>
      <p:ext uri="{BB962C8B-B14F-4D97-AF65-F5344CB8AC3E}">
        <p14:creationId xmlns:p14="http://schemas.microsoft.com/office/powerpoint/2010/main" val="368627820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936AEB2-51F1-B24D-B1B9-C2A61C7E51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64A55A6-B73F-C84D-8DCE-4D96A89EBE26}"/>
              </a:ext>
            </a:extLst>
          </p:cNvPr>
          <p:cNvSpPr>
            <a:spLocks noGrp="1" noChangeArrowheads="1"/>
          </p:cNvSpPr>
          <p:nvPr>
            <p:ph type="sldNum" sz="quarter" idx="11"/>
          </p:nvPr>
        </p:nvSpPr>
        <p:spPr>
          <a:ln/>
        </p:spPr>
        <p:txBody>
          <a:bodyPr/>
          <a:lstStyle>
            <a:lvl1pPr>
              <a:defRPr/>
            </a:lvl1pPr>
          </a:lstStyle>
          <a:p>
            <a:pPr>
              <a:defRPr/>
            </a:pPr>
            <a:fld id="{31AAD42C-D65E-7341-AB0E-6CCDEBF2AAD8}" type="slidenum">
              <a:rPr lang="en-US" altLang="en-US"/>
              <a:pPr>
                <a:defRPr/>
              </a:pPr>
              <a:t>‹#›</a:t>
            </a:fld>
            <a:endParaRPr lang="en-US" altLang="en-US"/>
          </a:p>
        </p:txBody>
      </p:sp>
    </p:spTree>
    <p:extLst>
      <p:ext uri="{BB962C8B-B14F-4D97-AF65-F5344CB8AC3E}">
        <p14:creationId xmlns:p14="http://schemas.microsoft.com/office/powerpoint/2010/main" val="15886648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82492792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4185021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382064512"/>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640515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0399306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714371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05866741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760897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88653745"/>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95643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032377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576545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50452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3272832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241791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3526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62727750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3371196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01860285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155699080"/>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0148669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58384694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38073287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172719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4198206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14255109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5823039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0339366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47620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737096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83719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55326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2886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363692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2052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6357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700840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93542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9789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9732020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2796484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08019264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05920635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903345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7564180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2910022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049199456"/>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17252375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8166994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27943756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96850110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6834132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75907787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2090177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389736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0150070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4801113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2808088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1568526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23306975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8298588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05248963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1067972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9141728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50962108"/>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7337242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023720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6230477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993492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4915702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33689665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6759296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99808864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71676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96839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67132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983293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583500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0524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1745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782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2747650"/>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64100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72353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00014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165470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037675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77401071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1513944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480462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3834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6272906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4925515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28488089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9358058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811146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832675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21228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7194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08386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220166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02881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097454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5379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81136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92454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5285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66468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27476447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75042908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06711285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35600712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4949726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61893390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86214022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55897265"/>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92505452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2279079"/>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21206808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998391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35394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77134541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468646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060465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97320993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05531843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367733022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89233305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9947553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4425602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58436942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8655920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224672192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289984893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2.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58.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5" Type="http://schemas.openxmlformats.org/officeDocument/2006/relationships/theme" Target="../theme/theme43.xml"/><Relationship Id="rId4" Type="http://schemas.openxmlformats.org/officeDocument/2006/relationships/slideLayout" Target="../slideLayouts/slideLayout459.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theme" Target="../theme/theme44.xml"/><Relationship Id="rId3" Type="http://schemas.openxmlformats.org/officeDocument/2006/relationships/slideLayout" Target="../slideLayouts/slideLayout462.xml"/><Relationship Id="rId7" Type="http://schemas.openxmlformats.org/officeDocument/2006/relationships/slideLayout" Target="../slideLayouts/slideLayout466.xml"/><Relationship Id="rId12" Type="http://schemas.openxmlformats.org/officeDocument/2006/relationships/slideLayout" Target="../slideLayouts/slideLayout471.xml"/><Relationship Id="rId2" Type="http://schemas.openxmlformats.org/officeDocument/2006/relationships/slideLayout" Target="../slideLayouts/slideLayout461.xml"/><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0" Type="http://schemas.openxmlformats.org/officeDocument/2006/relationships/slideLayout" Target="../slideLayouts/slideLayout469.xml"/><Relationship Id="rId4" Type="http://schemas.openxmlformats.org/officeDocument/2006/relationships/slideLayout" Target="../slideLayouts/slideLayout463.xml"/><Relationship Id="rId9" Type="http://schemas.openxmlformats.org/officeDocument/2006/relationships/slideLayout" Target="../slideLayouts/slideLayout468.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9.xml"/><Relationship Id="rId13" Type="http://schemas.openxmlformats.org/officeDocument/2006/relationships/image" Target="../media/image1.png"/><Relationship Id="rId3" Type="http://schemas.openxmlformats.org/officeDocument/2006/relationships/slideLayout" Target="../slideLayouts/slideLayout474.xml"/><Relationship Id="rId7" Type="http://schemas.openxmlformats.org/officeDocument/2006/relationships/slideLayout" Target="../slideLayouts/slideLayout478.xml"/><Relationship Id="rId12" Type="http://schemas.openxmlformats.org/officeDocument/2006/relationships/theme" Target="../theme/theme45.xml"/><Relationship Id="rId2" Type="http://schemas.openxmlformats.org/officeDocument/2006/relationships/slideLayout" Target="../slideLayouts/slideLayout473.xml"/><Relationship Id="rId1" Type="http://schemas.openxmlformats.org/officeDocument/2006/relationships/slideLayout" Target="../slideLayouts/slideLayout472.xml"/><Relationship Id="rId6" Type="http://schemas.openxmlformats.org/officeDocument/2006/relationships/slideLayout" Target="../slideLayouts/slideLayout477.xml"/><Relationship Id="rId11" Type="http://schemas.openxmlformats.org/officeDocument/2006/relationships/slideLayout" Target="../slideLayouts/slideLayout482.xml"/><Relationship Id="rId5" Type="http://schemas.openxmlformats.org/officeDocument/2006/relationships/slideLayout" Target="../slideLayouts/slideLayout476.xml"/><Relationship Id="rId10" Type="http://schemas.openxmlformats.org/officeDocument/2006/relationships/slideLayout" Target="../slideLayouts/slideLayout481.xml"/><Relationship Id="rId4" Type="http://schemas.openxmlformats.org/officeDocument/2006/relationships/slideLayout" Target="../slideLayouts/slideLayout475.xml"/><Relationship Id="rId9" Type="http://schemas.openxmlformats.org/officeDocument/2006/relationships/slideLayout" Target="../slideLayouts/slideLayout48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0.xml"/><Relationship Id="rId13" Type="http://schemas.openxmlformats.org/officeDocument/2006/relationships/theme" Target="../theme/theme46.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slideLayout" Target="../slideLayouts/slideLayout494.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theme" Target="../theme/theme4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1.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1.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9.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1.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50.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51.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theme" Target="../theme/theme52.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slideLayout" Target="../slideLayouts/slideLayout563.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5.xml"/><Relationship Id="rId1" Type="http://schemas.openxmlformats.org/officeDocument/2006/relationships/slideLayout" Target="../slideLayouts/slideLayout564.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4.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2022. 4. 4.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9858" name="Rectangle 1026">
            <a:extLst>
              <a:ext uri="{FF2B5EF4-FFF2-40B4-BE49-F238E27FC236}">
                <a16:creationId xmlns:a16="http://schemas.microsoft.com/office/drawing/2014/main" id="{69248EF4-3E69-B545-A84A-3629A8EF2DEA}"/>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49859" name="Rectangle 1027">
            <a:extLst>
              <a:ext uri="{FF2B5EF4-FFF2-40B4-BE49-F238E27FC236}">
                <a16:creationId xmlns:a16="http://schemas.microsoft.com/office/drawing/2014/main" id="{76028715-7B83-A94D-8964-AD03F51D6623}"/>
              </a:ext>
            </a:extLst>
          </p:cNvPr>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98DCC22-FAD6-A244-9758-A06739651DC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endParaRPr lang="en-US" altLang="en-US"/>
          </a:p>
        </p:txBody>
      </p:sp>
      <p:sp>
        <p:nvSpPr>
          <p:cNvPr id="100358" name="Rectangle 1030">
            <a:extLst>
              <a:ext uri="{FF2B5EF4-FFF2-40B4-BE49-F238E27FC236}">
                <a16:creationId xmlns:a16="http://schemas.microsoft.com/office/drawing/2014/main" id="{88BD0DCB-AF21-E243-BA84-578BB3062006}"/>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latin typeface="Garamond" pitchFamily="18" charset="0"/>
              </a:defRPr>
            </a:lvl1pPr>
          </a:lstStyle>
          <a:p>
            <a:pPr>
              <a:defRPr/>
            </a:pPr>
            <a:fld id="{80C0A34F-326B-4141-AEB1-5680B50808E3}" type="slidenum">
              <a:rPr lang="en-US" altLang="en-US"/>
              <a:pPr>
                <a:defRPr/>
              </a:pPr>
              <a:t>‹#›</a:t>
            </a:fld>
            <a:endParaRPr lang="en-US" altLang="en-US"/>
          </a:p>
        </p:txBody>
      </p:sp>
      <p:sp>
        <p:nvSpPr>
          <p:cNvPr id="249862" name="Line 1032">
            <a:extLst>
              <a:ext uri="{FF2B5EF4-FFF2-40B4-BE49-F238E27FC236}">
                <a16:creationId xmlns:a16="http://schemas.microsoft.com/office/drawing/2014/main" id="{5882E6FE-A590-4046-970B-5C757A356BB7}"/>
              </a:ext>
            </a:extLst>
          </p:cNvPr>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9863" name="Line 1033">
            <a:extLst>
              <a:ext uri="{FF2B5EF4-FFF2-40B4-BE49-F238E27FC236}">
                <a16:creationId xmlns:a16="http://schemas.microsoft.com/office/drawing/2014/main" id="{0DDADD4F-5184-5647-B349-2A12A9A3454A}"/>
              </a:ext>
            </a:extLst>
          </p:cNvPr>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9864" name="Picture 7" descr="safari.png">
            <a:extLst>
              <a:ext uri="{FF2B5EF4-FFF2-40B4-BE49-F238E27FC236}">
                <a16:creationId xmlns:a16="http://schemas.microsoft.com/office/drawing/2014/main" id="{6FA29B0F-0D97-7048-8D55-3A8259A540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5207"/>
      </p:ext>
    </p:extLst>
  </p:cSld>
  <p:clrMap bg1="lt1" tx1="dk1" bg2="lt2" tx2="dk2" accent1="accent1" accent2="accent2" accent3="accent3" accent4="accent4" accent5="accent5" accent6="accent6" hlink="hlink" folHlink="folHlink"/>
  <p:sldLayoutIdLst>
    <p:sldLayoutId id="2147488214" r:id="rId1"/>
    <p:sldLayoutId id="2147488215" r:id="rId2"/>
    <p:sldLayoutId id="2147488216" r:id="rId3"/>
    <p:sldLayoutId id="2147488217" r:id="rId4"/>
    <p:sldLayoutId id="2147488218" r:id="rId5"/>
    <p:sldLayoutId id="2147488219" r:id="rId6"/>
    <p:sldLayoutId id="2147488220" r:id="rId7"/>
    <p:sldLayoutId id="2147488221" r:id="rId8"/>
    <p:sldLayoutId id="2147488222" r:id="rId9"/>
    <p:sldLayoutId id="2147488223" r:id="rId10"/>
    <p:sldLayoutId id="214748822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98587366"/>
      </p:ext>
    </p:extLst>
  </p:cSld>
  <p:clrMap bg1="lt1" tx1="dk1" bg2="lt2" tx2="dk2" accent1="accent1" accent2="accent2" accent3="accent3" accent4="accent4" accent5="accent5" accent6="accent6" hlink="hlink" folHlink="folHlink"/>
  <p:sldLayoutIdLst>
    <p:sldLayoutId id="2147488226" r:id="rId1"/>
    <p:sldLayoutId id="2147488227" r:id="rId2"/>
    <p:sldLayoutId id="2147488228" r:id="rId3"/>
    <p:sldLayoutId id="2147488229" r:id="rId4"/>
    <p:sldLayoutId id="2147488230" r:id="rId5"/>
    <p:sldLayoutId id="2147488231" r:id="rId6"/>
    <p:sldLayoutId id="2147488232" r:id="rId7"/>
    <p:sldLayoutId id="2147488233" r:id="rId8"/>
    <p:sldLayoutId id="2147488234" r:id="rId9"/>
    <p:sldLayoutId id="2147488235" r:id="rId10"/>
    <p:sldLayoutId id="2147488236" r:id="rId11"/>
    <p:sldLayoutId id="2147488237"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383698"/>
      </p:ext>
    </p:extLst>
  </p:cSld>
  <p:clrMap bg1="lt1" tx1="dk1" bg2="lt2" tx2="dk2" accent1="accent1" accent2="accent2" accent3="accent3" accent4="accent4" accent5="accent5" accent6="accent6" hlink="hlink" folHlink="folHlink"/>
  <p:sldLayoutIdLst>
    <p:sldLayoutId id="2147488239" r:id="rId1"/>
    <p:sldLayoutId id="2147488240" r:id="rId2"/>
    <p:sldLayoutId id="2147488241" r:id="rId3"/>
    <p:sldLayoutId id="214748824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42842715"/>
      </p:ext>
    </p:extLst>
  </p:cSld>
  <p:clrMap bg1="lt1" tx1="dk1" bg2="lt2" tx2="dk2" accent1="accent1" accent2="accent2" accent3="accent3" accent4="accent4" accent5="accent5" accent6="accent6" hlink="hlink" folHlink="folHlink"/>
  <p:sldLayoutIdLst>
    <p:sldLayoutId id="2147488244" r:id="rId1"/>
    <p:sldLayoutId id="2147488245" r:id="rId2"/>
    <p:sldLayoutId id="2147488246" r:id="rId3"/>
    <p:sldLayoutId id="2147488247" r:id="rId4"/>
    <p:sldLayoutId id="2147488248" r:id="rId5"/>
    <p:sldLayoutId id="2147488249" r:id="rId6"/>
    <p:sldLayoutId id="2147488250" r:id="rId7"/>
    <p:sldLayoutId id="2147488251" r:id="rId8"/>
    <p:sldLayoutId id="2147488252" r:id="rId9"/>
    <p:sldLayoutId id="2147488253" r:id="rId10"/>
    <p:sldLayoutId id="2147488254" r:id="rId11"/>
    <p:sldLayoutId id="21474882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56657446"/>
      </p:ext>
    </p:extLst>
  </p:cSld>
  <p:clrMap bg1="lt1" tx1="dk1" bg2="lt2" tx2="dk2" accent1="accent1" accent2="accent2" accent3="accent3" accent4="accent4" accent5="accent5" accent6="accent6"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87848796"/>
      </p:ext>
    </p:extLst>
  </p:cSld>
  <p:clrMap bg1="lt1" tx1="dk1" bg2="lt2" tx2="dk2" accent1="accent1" accent2="accent2" accent3="accent3" accent4="accent4" accent5="accent5" accent6="accent6" hlink="hlink" folHlink="folHlink"/>
  <p:sldLayoutIdLst>
    <p:sldLayoutId id="2147488269" r:id="rId1"/>
    <p:sldLayoutId id="2147488270" r:id="rId2"/>
    <p:sldLayoutId id="2147488271" r:id="rId3"/>
    <p:sldLayoutId id="2147488272" r:id="rId4"/>
    <p:sldLayoutId id="2147488273" r:id="rId5"/>
    <p:sldLayoutId id="2147488274" r:id="rId6"/>
    <p:sldLayoutId id="2147488275" r:id="rId7"/>
    <p:sldLayoutId id="2147488276" r:id="rId8"/>
    <p:sldLayoutId id="2147488277" r:id="rId9"/>
    <p:sldLayoutId id="2147488278" r:id="rId10"/>
    <p:sldLayoutId id="2147488279" r:id="rId11"/>
    <p:sldLayoutId id="214748828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29691858"/>
      </p:ext>
    </p:extLst>
  </p:cSld>
  <p:clrMap bg1="lt1" tx1="dk1" bg2="lt2" tx2="dk2" accent1="accent1" accent2="accent2" accent3="accent3" accent4="accent4" accent5="accent5" accent6="accent6" hlink="hlink" folHlink="folHlink"/>
  <p:sldLayoutIdLst>
    <p:sldLayoutId id="2147488282" r:id="rId1"/>
    <p:sldLayoutId id="2147488283" r:id="rId2"/>
    <p:sldLayoutId id="2147488284" r:id="rId3"/>
    <p:sldLayoutId id="2147488285" r:id="rId4"/>
    <p:sldLayoutId id="2147488286" r:id="rId5"/>
    <p:sldLayoutId id="2147488287" r:id="rId6"/>
    <p:sldLayoutId id="2147488288" r:id="rId7"/>
    <p:sldLayoutId id="2147488289" r:id="rId8"/>
    <p:sldLayoutId id="2147488290" r:id="rId9"/>
    <p:sldLayoutId id="2147488291" r:id="rId10"/>
    <p:sldLayoutId id="2147488292" r:id="rId11"/>
    <p:sldLayoutId id="214748829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25905354"/>
      </p:ext>
    </p:extLst>
  </p:cSld>
  <p:clrMap bg1="lt1" tx1="dk1" bg2="lt2" tx2="dk2" accent1="accent1" accent2="accent2" accent3="accent3" accent4="accent4" accent5="accent5" accent6="accent6" hlink="hlink" folHlink="folHlink"/>
  <p:sldLayoutIdLst>
    <p:sldLayoutId id="2147488295" r:id="rId1"/>
    <p:sldLayoutId id="2147488296" r:id="rId2"/>
    <p:sldLayoutId id="2147488297" r:id="rId3"/>
    <p:sldLayoutId id="2147488298" r:id="rId4"/>
    <p:sldLayoutId id="2147488299" r:id="rId5"/>
    <p:sldLayoutId id="2147488300" r:id="rId6"/>
    <p:sldLayoutId id="2147488301" r:id="rId7"/>
    <p:sldLayoutId id="2147488302" r:id="rId8"/>
    <p:sldLayoutId id="2147488303" r:id="rId9"/>
    <p:sldLayoutId id="2147488304" r:id="rId10"/>
    <p:sldLayoutId id="21474883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733970302"/>
      </p:ext>
    </p:extLst>
  </p:cSld>
  <p:clrMap bg1="lt1" tx1="dk1" bg2="lt2" tx2="dk2" accent1="accent1" accent2="accent2" accent3="accent3" accent4="accent4" accent5="accent5" accent6="accent6" hlink="hlink" folHlink="folHlink"/>
  <p:sldLayoutIdLst>
    <p:sldLayoutId id="214748830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 id="214748831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0768996"/>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95559"/>
      </p:ext>
    </p:extLst>
  </p:cSld>
  <p:clrMap bg1="lt1" tx1="dk1" bg2="lt2" tx2="dk2" accent1="accent1" accent2="accent2" accent3="accent3" accent4="accent4" accent5="accent5" accent6="accent6" hlink="hlink" folHlink="folHlink"/>
  <p:sldLayoutIdLst>
    <p:sldLayoutId id="2147488331" r:id="rId1"/>
    <p:sldLayoutId id="2147488332" r:id="rId2"/>
    <p:sldLayoutId id="2147488333" r:id="rId3"/>
    <p:sldLayoutId id="2147488334" r:id="rId4"/>
    <p:sldLayoutId id="2147488335" r:id="rId5"/>
    <p:sldLayoutId id="2147488336" r:id="rId6"/>
    <p:sldLayoutId id="2147488337" r:id="rId7"/>
    <p:sldLayoutId id="2147488338" r:id="rId8"/>
    <p:sldLayoutId id="2147488339" r:id="rId9"/>
    <p:sldLayoutId id="2147488340" r:id="rId10"/>
    <p:sldLayoutId id="2147488341" r:id="rId11"/>
    <p:sldLayoutId id="21474883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4551092"/>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79205"/>
      </p:ext>
    </p:extLst>
  </p:cSld>
  <p:clrMap bg1="lt1" tx1="dk1" bg2="lt2" tx2="dk2" accent1="accent1" accent2="accent2" accent3="accent3" accent4="accent4" accent5="accent5" accent6="accent6" hlink="hlink" folHlink="folHlink"/>
  <p:sldLayoutIdLst>
    <p:sldLayoutId id="2147488360" r:id="rId1"/>
    <p:sldLayoutId id="21474883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86719823"/>
      </p:ext>
    </p:extLst>
  </p:cSld>
  <p:clrMap bg1="lt1" tx1="dk1" bg2="lt2" tx2="dk2" accent1="accent1" accent2="accent2" accent3="accent3" accent4="accent4" accent5="accent5" accent6="accent6" hlink="hlink" folHlink="folHlink"/>
  <p:sldLayoutIdLst>
    <p:sldLayoutId id="2147488363" r:id="rId1"/>
    <p:sldLayoutId id="2147488364" r:id="rId2"/>
    <p:sldLayoutId id="2147488365" r:id="rId3"/>
    <p:sldLayoutId id="2147488366" r:id="rId4"/>
    <p:sldLayoutId id="2147488367" r:id="rId5"/>
    <p:sldLayoutId id="2147488368" r:id="rId6"/>
    <p:sldLayoutId id="2147488369" r:id="rId7"/>
    <p:sldLayoutId id="2147488370" r:id="rId8"/>
    <p:sldLayoutId id="2147488371" r:id="rId9"/>
    <p:sldLayoutId id="2147488372" r:id="rId10"/>
    <p:sldLayoutId id="2147488373" r:id="rId11"/>
    <p:sldLayoutId id="21474883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6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arxiv.org/pdf/2008.00961.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gif"/></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55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557.xml"/><Relationship Id="rId4" Type="http://schemas.openxmlformats.org/officeDocument/2006/relationships/hyperlink" Target="https://arxiv.org/abs/2003.0011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tiff"/><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3.jpeg"/><Relationship Id="rId7" Type="http://schemas.openxmlformats.org/officeDocument/2006/relationships/image" Target="../media/image46.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5.tiff"/><Relationship Id="rId5" Type="http://schemas.openxmlformats.org/officeDocument/2006/relationships/image" Target="../media/image44.png"/><Relationship Id="rId4" Type="http://schemas.openxmlformats.org/officeDocument/2006/relationships/image" Target="../media/image42.tiff"/><Relationship Id="rId9" Type="http://schemas.openxmlformats.org/officeDocument/2006/relationships/image" Target="../media/image48.tiff"/></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54.png"/><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4.jpg"/><Relationship Id="rId5" Type="http://schemas.openxmlformats.org/officeDocument/2006/relationships/image" Target="../media/image63.png"/><Relationship Id="rId4" Type="http://schemas.openxmlformats.org/officeDocument/2006/relationships/image" Target="../media/image62.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4.xml"/><Relationship Id="rId1" Type="http://schemas.openxmlformats.org/officeDocument/2006/relationships/slideLayout" Target="../slideLayouts/slideLayout557.xml"/><Relationship Id="rId5" Type="http://schemas.openxmlformats.org/officeDocument/2006/relationships/image" Target="../media/image66.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arxiv.org/pdf/1711.08774.pdf" TargetMode="External"/><Relationship Id="rId7" Type="http://schemas.openxmlformats.org/officeDocument/2006/relationships/image" Target="../media/image67.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5.xml"/><Relationship Id="rId1" Type="http://schemas.openxmlformats.org/officeDocument/2006/relationships/slideLayout" Target="../slideLayouts/slideLayout553.xml"/><Relationship Id="rId6" Type="http://schemas.openxmlformats.org/officeDocument/2006/relationships/image" Target="../media/image68.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6.xml"/><Relationship Id="rId7" Type="http://schemas.openxmlformats.org/officeDocument/2006/relationships/image" Target="../media/image69.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0.emf"/></Relationships>
</file>

<file path=ppt/slides/_rels/slide28.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3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75.png"/><Relationship Id="rId1" Type="http://schemas.openxmlformats.org/officeDocument/2006/relationships/slideLayout" Target="../slideLayouts/slideLayout422.xml"/></Relationships>
</file>

<file path=ppt/slides/_rels/slide32.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3.xml.rels><?xml version="1.0" encoding="UTF-8" standalone="yes"?>
<Relationships xmlns="http://schemas.openxmlformats.org/package/2006/relationships"><Relationship Id="rId3" Type="http://schemas.openxmlformats.org/officeDocument/2006/relationships/hyperlink" Target="computationalgenomics.bioinformatics.ucla.edu/portfolio/eleazar-eskin-discovering-the-causal-variants-involved-in-gwas-studie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88.jpeg"/></Relationships>
</file>

<file path=ppt/slides/_rels/slide37.xml.rels><?xml version="1.0" encoding="UTF-8" standalone="yes"?>
<Relationships xmlns="http://schemas.openxmlformats.org/package/2006/relationships"><Relationship Id="rId3" Type="http://schemas.openxmlformats.org/officeDocument/2006/relationships/hyperlink" Target="https://www.ncbi.nlm.nih.gov/pmc/articles/PMC5884823/" TargetMode="External"/><Relationship Id="rId2" Type="http://schemas.openxmlformats.org/officeDocument/2006/relationships/notesSlide" Target="../notesSlides/notesSlide20.xml"/><Relationship Id="rId1" Type="http://schemas.openxmlformats.org/officeDocument/2006/relationships/slideLayout" Target="../slideLayouts/slideLayout553.xml"/><Relationship Id="rId5" Type="http://schemas.openxmlformats.org/officeDocument/2006/relationships/image" Target="../media/image93.png"/><Relationship Id="rId4" Type="http://schemas.openxmlformats.org/officeDocument/2006/relationships/image" Target="../media/image92.png"/></Relationships>
</file>

<file path=ppt/slides/_rels/slide38.xml.rels><?xml version="1.0" encoding="UTF-8" standalone="yes"?>
<Relationships xmlns="http://schemas.openxmlformats.org/package/2006/relationships"><Relationship Id="rId3" Type="http://schemas.openxmlformats.org/officeDocument/2006/relationships/hyperlink" Target="https://www.nature.com/articles/s41576-019-0180-9" TargetMode="External"/><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hyperlink" Target="http://math.oregonstate.edu/~koslickd"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blog.wego.com/7-crowded-places-and-events-that-you-will-love/" TargetMode="External"/><Relationship Id="rId2" Type="http://schemas.openxmlformats.org/officeDocument/2006/relationships/image" Target="../media/image97.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8.tmp"/><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cell.com/cell-systems/pdfExtended/S2405-4712(15)00002-2"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www.cell.com/cell/fulltext/S0092-8674(21)00585-7" TargetMode="External"/><Relationship Id="rId1" Type="http://schemas.openxmlformats.org/officeDocument/2006/relationships/slideLayout" Target="../slideLayouts/slideLayout553.xml"/><Relationship Id="rId5" Type="http://schemas.openxmlformats.org/officeDocument/2006/relationships/image" Target="../media/image101.png"/><Relationship Id="rId4" Type="http://schemas.openxmlformats.org/officeDocument/2006/relationships/image" Target="../media/image100.png"/></Relationships>
</file>

<file path=ppt/slides/_rels/slide4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57.xml"/></Relationships>
</file>

<file path=ppt/slides/_rels/slide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medrxiv.org/content/10.1101/2020.08.04.20167874v2" TargetMode="External"/><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nature.com/articles/nature16996" TargetMode="External"/><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png"/><Relationship Id="rId7" Type="http://schemas.openxmlformats.org/officeDocument/2006/relationships/image" Target="../media/image111.jpeg"/><Relationship Id="rId2" Type="http://schemas.openxmlformats.org/officeDocument/2006/relationships/notesSlide" Target="../notesSlides/notesSlide23.xml"/><Relationship Id="rId1" Type="http://schemas.openxmlformats.org/officeDocument/2006/relationships/slideLayout" Target="../slideLayouts/slideLayout553.xml"/><Relationship Id="rId6" Type="http://schemas.openxmlformats.org/officeDocument/2006/relationships/image" Target="../media/image110.jpeg"/><Relationship Id="rId5" Type="http://schemas.openxmlformats.org/officeDocument/2006/relationships/image" Target="../media/image109.tiff"/><Relationship Id="rId4" Type="http://schemas.openxmlformats.org/officeDocument/2006/relationships/image" Target="../media/image108.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4.xml"/><Relationship Id="rId7" Type="http://schemas.openxmlformats.org/officeDocument/2006/relationships/image" Target="../media/image69.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72.jpeg"/><Relationship Id="rId10" Type="http://schemas.openxmlformats.org/officeDocument/2006/relationships/image" Target="../media/image113.jpeg"/><Relationship Id="rId4" Type="http://schemas.openxmlformats.org/officeDocument/2006/relationships/image" Target="../media/image71.png"/><Relationship Id="rId9" Type="http://schemas.openxmlformats.org/officeDocument/2006/relationships/image" Target="../media/image70.emf"/></Relationships>
</file>

<file path=ppt/slides/_rels/slide5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5.xml"/><Relationship Id="rId1" Type="http://schemas.openxmlformats.org/officeDocument/2006/relationships/slideLayout" Target="../slideLayouts/slideLayout338.xml"/></Relationships>
</file>

<file path=ppt/slides/_rels/slide5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557.xml"/><Relationship Id="rId6" Type="http://schemas.openxmlformats.org/officeDocument/2006/relationships/image" Target="../media/image119.tiff"/><Relationship Id="rId5" Type="http://schemas.openxmlformats.org/officeDocument/2006/relationships/image" Target="../media/image118.tiff"/><Relationship Id="rId4" Type="http://schemas.openxmlformats.org/officeDocument/2006/relationships/image" Target="../media/image11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9.xml"/><Relationship Id="rId1" Type="http://schemas.openxmlformats.org/officeDocument/2006/relationships/slideLayout" Target="../slideLayouts/slideLayout389.xml"/><Relationship Id="rId4" Type="http://schemas.openxmlformats.org/officeDocument/2006/relationships/image" Target="../media/image12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3.tiff"/><Relationship Id="rId2" Type="http://schemas.openxmlformats.org/officeDocument/2006/relationships/image" Target="../media/image122.tiff"/><Relationship Id="rId1" Type="http://schemas.openxmlformats.org/officeDocument/2006/relationships/slideLayout" Target="../slideLayouts/slideLayout557.xml"/></Relationships>
</file>

<file path=ppt/slides/_rels/slide6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2.xml"/><Relationship Id="rId1" Type="http://schemas.openxmlformats.org/officeDocument/2006/relationships/slideLayout" Target="../slideLayouts/slideLayout55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89.xml"/><Relationship Id="rId1" Type="http://schemas.openxmlformats.org/officeDocument/2006/relationships/vmlDrawing" Target="../drawings/vmlDrawing3.vml"/><Relationship Id="rId5" Type="http://schemas.openxmlformats.org/officeDocument/2006/relationships/image" Target="../media/image125.emf"/><Relationship Id="rId4" Type="http://schemas.openxmlformats.org/officeDocument/2006/relationships/oleObject" Target="../embeddings/oleObject5.bin"/></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3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3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34.xml"/></Relationships>
</file>

<file path=ppt/slides/_rels/slide67.xml.rels><?xml version="1.0" encoding="UTF-8" standalone="yes"?>
<Relationships xmlns="http://schemas.openxmlformats.org/package/2006/relationships"><Relationship Id="rId3" Type="http://schemas.openxmlformats.org/officeDocument/2006/relationships/hyperlink" Target="https://arxiv.org/abs/1412.0348" TargetMode="External"/><Relationship Id="rId2" Type="http://schemas.openxmlformats.org/officeDocument/2006/relationships/image" Target="../media/image126.png"/><Relationship Id="rId1" Type="http://schemas.openxmlformats.org/officeDocument/2006/relationships/slideLayout" Target="../slideLayouts/slideLayout553.xml"/></Relationships>
</file>

<file path=ppt/slides/_rels/slide68.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553.xml"/></Relationships>
</file>

<file path=ppt/slides/_rels/slide70.xml.rels><?xml version="1.0" encoding="UTF-8" standalone="yes"?>
<Relationships xmlns="http://schemas.openxmlformats.org/package/2006/relationships"><Relationship Id="rId3" Type="http://schemas.openxmlformats.org/officeDocument/2006/relationships/hyperlink" Target="https://arxiv.org/pdf/2008.00961.pdf" TargetMode="External"/><Relationship Id="rId2" Type="http://schemas.openxmlformats.org/officeDocument/2006/relationships/image" Target="../media/image29.png"/><Relationship Id="rId1" Type="http://schemas.openxmlformats.org/officeDocument/2006/relationships/slideLayout" Target="../slideLayouts/slideLayout553.xml"/></Relationships>
</file>

<file path=ppt/slides/_rels/slide7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9.xml"/></Relationships>
</file>

<file path=ppt/slides/_rels/slide78.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notesSlide" Target="../notesSlides/notesSlide42.xml"/><Relationship Id="rId1" Type="http://schemas.openxmlformats.org/officeDocument/2006/relationships/slideLayout" Target="../slideLayouts/slideLayout389.xml"/><Relationship Id="rId5" Type="http://schemas.openxmlformats.org/officeDocument/2006/relationships/hyperlink" Target="http://mrfast.sourceforge.net/" TargetMode="External"/><Relationship Id="rId4" Type="http://schemas.openxmlformats.org/officeDocument/2006/relationships/image" Target="../media/image129.tiff"/></Relationships>
</file>

<file path=ppt/slides/_rels/slide7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3.xml"/><Relationship Id="rId1" Type="http://schemas.openxmlformats.org/officeDocument/2006/relationships/slideLayout" Target="../slideLayouts/slideLayout38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8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3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1.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8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8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8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8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8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8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8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89.xml"/></Relationships>
</file>

<file path=ppt/slides/_rels/slide94.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53.xml"/><Relationship Id="rId1" Type="http://schemas.openxmlformats.org/officeDocument/2006/relationships/slideLayout" Target="../slideLayouts/slideLayout389.xml"/></Relationships>
</file>

<file path=ppt/slides/_rels/slide95.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54.xml"/><Relationship Id="rId1" Type="http://schemas.openxmlformats.org/officeDocument/2006/relationships/slideLayout" Target="../slideLayouts/slideLayout38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89.xml"/></Relationships>
</file>

<file path=ppt/slides/_rels/slide97.xml.rels><?xml version="1.0" encoding="UTF-8" standalone="yes"?>
<Relationships xmlns="http://schemas.openxmlformats.org/package/2006/relationships"><Relationship Id="rId3" Type="http://schemas.openxmlformats.org/officeDocument/2006/relationships/image" Target="../media/image131.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99.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134.tiff"/><Relationship Id="rId1" Type="http://schemas.openxmlformats.org/officeDocument/2006/relationships/slideLayout" Target="../slideLayouts/slideLayout38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89.xml"/></Relationships>
</file>

<file path=ppt/slides/_rels/slide101.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notesSlide" Target="../notesSlides/notesSlide57.xml"/><Relationship Id="rId1" Type="http://schemas.openxmlformats.org/officeDocument/2006/relationships/slideLayout" Target="../slideLayouts/slideLayout334.xml"/><Relationship Id="rId5" Type="http://schemas.microsoft.com/office/2007/relationships/hdphoto" Target="../media/hdphoto1.wdp"/><Relationship Id="rId4" Type="http://schemas.openxmlformats.org/officeDocument/2006/relationships/image" Target="../media/image135.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8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89.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389.xml"/><Relationship Id="rId1" Type="http://schemas.openxmlformats.org/officeDocument/2006/relationships/vmlDrawing" Target="../drawings/vmlDrawing4.vml"/><Relationship Id="rId5" Type="http://schemas.openxmlformats.org/officeDocument/2006/relationships/image" Target="../media/image136.emf"/><Relationship Id="rId4" Type="http://schemas.openxmlformats.org/officeDocument/2006/relationships/oleObject" Target="../embeddings/oleObject6.bin"/></Relationships>
</file>

<file path=ppt/slides/_rels/slide106.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oleObject" Target="../embeddings/oleObject9.bin"/><Relationship Id="rId3" Type="http://schemas.openxmlformats.org/officeDocument/2006/relationships/notesSlide" Target="../notesSlides/notesSlide62.xml"/><Relationship Id="rId7" Type="http://schemas.openxmlformats.org/officeDocument/2006/relationships/diagramLayout" Target="../diagrams/layout1.xml"/><Relationship Id="rId12" Type="http://schemas.openxmlformats.org/officeDocument/2006/relationships/image" Target="../media/image138.emf"/><Relationship Id="rId2" Type="http://schemas.openxmlformats.org/officeDocument/2006/relationships/slideLayout" Target="../slideLayouts/slideLayout378.xml"/><Relationship Id="rId16" Type="http://schemas.openxmlformats.org/officeDocument/2006/relationships/image" Target="../media/image140.emf"/><Relationship Id="rId1" Type="http://schemas.openxmlformats.org/officeDocument/2006/relationships/vmlDrawing" Target="../drawings/vmlDrawing5.vml"/><Relationship Id="rId6" Type="http://schemas.openxmlformats.org/officeDocument/2006/relationships/diagramData" Target="../diagrams/data1.xml"/><Relationship Id="rId11" Type="http://schemas.openxmlformats.org/officeDocument/2006/relationships/oleObject" Target="../embeddings/oleObject8.bin"/><Relationship Id="rId5" Type="http://schemas.openxmlformats.org/officeDocument/2006/relationships/image" Target="../media/image137.emf"/><Relationship Id="rId15" Type="http://schemas.openxmlformats.org/officeDocument/2006/relationships/oleObject" Target="../embeddings/oleObject10.bin"/><Relationship Id="rId10" Type="http://schemas.microsoft.com/office/2007/relationships/diagramDrawing" Target="../diagrams/drawing1.xml"/><Relationship Id="rId4" Type="http://schemas.openxmlformats.org/officeDocument/2006/relationships/oleObject" Target="../embeddings/oleObject7.bin"/><Relationship Id="rId9" Type="http://schemas.openxmlformats.org/officeDocument/2006/relationships/diagramColors" Target="../diagrams/colors1.xml"/><Relationship Id="rId14" Type="http://schemas.openxmlformats.org/officeDocument/2006/relationships/image" Target="../media/image139.emf"/></Relationships>
</file>

<file path=ppt/slides/_rels/slide10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63.xml"/><Relationship Id="rId7" Type="http://schemas.openxmlformats.org/officeDocument/2006/relationships/image" Target="../media/image142.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141.emf"/><Relationship Id="rId4" Type="http://schemas.openxmlformats.org/officeDocument/2006/relationships/oleObject" Target="../embeddings/oleObject11.bin"/><Relationship Id="rId9" Type="http://schemas.openxmlformats.org/officeDocument/2006/relationships/image" Target="../media/image143.emf"/></Relationships>
</file>

<file path=ppt/slides/_rels/slide108.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64.xml"/><Relationship Id="rId7" Type="http://schemas.openxmlformats.org/officeDocument/2006/relationships/image" Target="../media/image142.emf"/><Relationship Id="rId12" Type="http://schemas.openxmlformats.org/officeDocument/2006/relationships/image" Target="../media/image146.jpe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11" Type="http://schemas.openxmlformats.org/officeDocument/2006/relationships/image" Target="../media/image145.jpeg"/><Relationship Id="rId5" Type="http://schemas.openxmlformats.org/officeDocument/2006/relationships/image" Target="../media/image141.emf"/><Relationship Id="rId10" Type="http://schemas.openxmlformats.org/officeDocument/2006/relationships/image" Target="../media/image144.jpeg"/><Relationship Id="rId4" Type="http://schemas.openxmlformats.org/officeDocument/2006/relationships/oleObject" Target="../embeddings/oleObject11.bin"/><Relationship Id="rId9" Type="http://schemas.openxmlformats.org/officeDocument/2006/relationships/image" Target="../media/image143.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110.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134.tiff"/><Relationship Id="rId1" Type="http://schemas.openxmlformats.org/officeDocument/2006/relationships/slideLayout" Target="../slideLayouts/slideLayout38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notesSlide" Target="../notesSlides/notesSlide67.xml"/><Relationship Id="rId1" Type="http://schemas.openxmlformats.org/officeDocument/2006/relationships/slideLayout" Target="../slideLayouts/slideLayout553.xml"/></Relationships>
</file>

<file path=ppt/slides/_rels/slide115.x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notesSlide" Target="../notesSlides/notesSlide68.xml"/><Relationship Id="rId1" Type="http://schemas.openxmlformats.org/officeDocument/2006/relationships/slideLayout" Target="../slideLayouts/slideLayout400.xml"/></Relationships>
</file>

<file path=ppt/slides/_rels/slide116.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notesSlide" Target="../notesSlides/notesSlide69.xml"/><Relationship Id="rId7" Type="http://schemas.openxmlformats.org/officeDocument/2006/relationships/image" Target="../media/image136.emf"/><Relationship Id="rId2" Type="http://schemas.openxmlformats.org/officeDocument/2006/relationships/slideLayout" Target="../slideLayouts/slideLayout378.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149.emf"/><Relationship Id="rId10" Type="http://schemas.openxmlformats.org/officeDocument/2006/relationships/image" Target="../media/image146.jpeg"/><Relationship Id="rId4" Type="http://schemas.openxmlformats.org/officeDocument/2006/relationships/oleObject" Target="../embeddings/oleObject14.bin"/><Relationship Id="rId9" Type="http://schemas.openxmlformats.org/officeDocument/2006/relationships/image" Target="../media/image145.jpe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383.xml"/><Relationship Id="rId1" Type="http://schemas.openxmlformats.org/officeDocument/2006/relationships/vmlDrawing" Target="../drawings/vmlDrawing9.vml"/><Relationship Id="rId6" Type="http://schemas.openxmlformats.org/officeDocument/2006/relationships/image" Target="../media/image151.jpeg"/><Relationship Id="rId5" Type="http://schemas.openxmlformats.org/officeDocument/2006/relationships/image" Target="../media/image150.emf"/><Relationship Id="rId4" Type="http://schemas.openxmlformats.org/officeDocument/2006/relationships/oleObject" Target="../embeddings/oleObject16.bin"/></Relationships>
</file>

<file path=ppt/slides/_rels/slide118.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52.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71.xml"/><Relationship Id="rId7" Type="http://schemas.openxmlformats.org/officeDocument/2006/relationships/diagramColors" Target="../diagrams/colors2.xml"/><Relationship Id="rId2" Type="http://schemas.openxmlformats.org/officeDocument/2006/relationships/slideLayout" Target="../slideLayouts/slideLayout378.xml"/><Relationship Id="rId1" Type="http://schemas.openxmlformats.org/officeDocument/2006/relationships/vmlDrawing" Target="../drawings/vmlDrawing10.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53.emf"/><Relationship Id="rId4" Type="http://schemas.openxmlformats.org/officeDocument/2006/relationships/diagramData" Target="../diagrams/data2.xml"/><Relationship Id="rId9" Type="http://schemas.openxmlformats.org/officeDocument/2006/relationships/oleObject" Target="../embeddings/oleObject17.bin"/></Relationships>
</file>

<file path=ppt/slides/_rels/slide120.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72.xml"/><Relationship Id="rId7" Type="http://schemas.openxmlformats.org/officeDocument/2006/relationships/diagramLayout" Target="../diagrams/layout3.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11.vml"/><Relationship Id="rId6" Type="http://schemas.openxmlformats.org/officeDocument/2006/relationships/diagramData" Target="../diagrams/data3.xml"/><Relationship Id="rId11" Type="http://schemas.openxmlformats.org/officeDocument/2006/relationships/image" Target="../media/image154.emf"/><Relationship Id="rId5" Type="http://schemas.openxmlformats.org/officeDocument/2006/relationships/image" Target="../media/image153.emf"/><Relationship Id="rId10" Type="http://schemas.microsoft.com/office/2007/relationships/diagramDrawing" Target="../diagrams/drawing3.xml"/><Relationship Id="rId4" Type="http://schemas.openxmlformats.org/officeDocument/2006/relationships/oleObject" Target="../embeddings/oleObject18.bin"/><Relationship Id="rId9" Type="http://schemas.openxmlformats.org/officeDocument/2006/relationships/diagramColors" Target="../diagrams/colors3.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55.emf"/><Relationship Id="rId4" Type="http://schemas.openxmlformats.org/officeDocument/2006/relationships/oleObject" Target="../embeddings/oleObject19.bin"/></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56.emf"/></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80.xml"/></Relationships>
</file>

<file path=ppt/slides/_rels/slide124.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52.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57.emf"/><Relationship Id="rId4" Type="http://schemas.openxmlformats.org/officeDocument/2006/relationships/oleObject" Target="../embeddings/oleObject21.bin"/></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7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130.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58.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59.tiff"/><Relationship Id="rId1" Type="http://schemas.openxmlformats.org/officeDocument/2006/relationships/slideLayout" Target="../slideLayouts/slideLayout553.xml"/></Relationships>
</file>

<file path=ppt/slides/_rels/slide133.xml.rels><?xml version="1.0" encoding="UTF-8" standalone="yes"?>
<Relationships xmlns="http://schemas.openxmlformats.org/package/2006/relationships"><Relationship Id="rId3" Type="http://schemas.openxmlformats.org/officeDocument/2006/relationships/package" Target="../embeddings/Microsoft_Excel_Worksheet3.xlsx"/><Relationship Id="rId7" Type="http://schemas.openxmlformats.org/officeDocument/2006/relationships/hyperlink" Target="https://doi.org/10.1093/bioinformatics/btz234"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161.emf"/><Relationship Id="rId5" Type="http://schemas.openxmlformats.org/officeDocument/2006/relationships/package" Target="../embeddings/Microsoft_Excel_Worksheet4.xlsx"/><Relationship Id="rId4" Type="http://schemas.openxmlformats.org/officeDocument/2006/relationships/image" Target="../media/image160.emf"/></Relationships>
</file>

<file path=ppt/slides/_rels/slide1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62.emf"/></Relationships>
</file>

<file path=ppt/slides/_rels/slide136.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58.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63.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38.xml.rels><?xml version="1.0" encoding="UTF-8" standalone="yes"?>
<Relationships xmlns="http://schemas.openxmlformats.org/package/2006/relationships"><Relationship Id="rId2" Type="http://schemas.openxmlformats.org/officeDocument/2006/relationships/image" Target="../media/image159.tiff"/><Relationship Id="rId1" Type="http://schemas.openxmlformats.org/officeDocument/2006/relationships/slideLayout" Target="../slideLayouts/slideLayout553.xml"/></Relationships>
</file>

<file path=ppt/slides/_rels/slide13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tiff"/><Relationship Id="rId1" Type="http://schemas.openxmlformats.org/officeDocument/2006/relationships/slideLayout" Target="../slideLayouts/slideLayout2.xml"/><Relationship Id="rId4" Type="http://schemas.openxmlformats.org/officeDocument/2006/relationships/image" Target="../media/image166.tif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7.png"/><Relationship Id="rId7" Type="http://schemas.openxmlformats.org/officeDocument/2006/relationships/diagramColors" Target="../diagrams/colors4.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68.png"/></Relationships>
</file>

<file path=ppt/slides/_rels/slide142.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69.png"/></Relationships>
</file>

<file path=ppt/slides/_rels/slide143.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65.png"/></Relationships>
</file>

<file path=ppt/slides/_rels/slide144.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71.png"/></Relationships>
</file>

<file path=ppt/slides/_rels/slide14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47.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63.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5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445.xml"/><Relationship Id="rId1" Type="http://schemas.openxmlformats.org/officeDocument/2006/relationships/tags" Target="../tags/tag1.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84.xml"/><Relationship Id="rId1" Type="http://schemas.openxmlformats.org/officeDocument/2006/relationships/tags" Target="../tags/tag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484.xml"/><Relationship Id="rId1" Type="http://schemas.openxmlformats.org/officeDocument/2006/relationships/tags" Target="../tags/tag3.xml"/><Relationship Id="rId5" Type="http://schemas.openxmlformats.org/officeDocument/2006/relationships/image" Target="../media/image178.emf"/><Relationship Id="rId4" Type="http://schemas.openxmlformats.org/officeDocument/2006/relationships/image" Target="../media/image177.emf"/></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484.xml"/><Relationship Id="rId1" Type="http://schemas.openxmlformats.org/officeDocument/2006/relationships/tags" Target="../tags/tag4.xml"/><Relationship Id="rId5" Type="http://schemas.openxmlformats.org/officeDocument/2006/relationships/image" Target="../media/image178.emf"/><Relationship Id="rId4" Type="http://schemas.openxmlformats.org/officeDocument/2006/relationships/image" Target="../media/image177.emf"/></Relationships>
</file>

<file path=ppt/slides/_rels/slide155.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notesSlide" Target="../notesSlides/notesSlide84.xml"/><Relationship Id="rId7" Type="http://schemas.openxmlformats.org/officeDocument/2006/relationships/image" Target="../media/image182.emf"/><Relationship Id="rId2" Type="http://schemas.openxmlformats.org/officeDocument/2006/relationships/slideLayout" Target="../slideLayouts/slideLayout484.xml"/><Relationship Id="rId1" Type="http://schemas.openxmlformats.org/officeDocument/2006/relationships/tags" Target="../tags/tag5.xml"/><Relationship Id="rId6" Type="http://schemas.openxmlformats.org/officeDocument/2006/relationships/image" Target="../media/image181.emf"/><Relationship Id="rId5" Type="http://schemas.openxmlformats.org/officeDocument/2006/relationships/image" Target="../media/image180.emf"/><Relationship Id="rId4" Type="http://schemas.openxmlformats.org/officeDocument/2006/relationships/image" Target="../media/image179.emf"/></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484.xml"/><Relationship Id="rId1" Type="http://schemas.openxmlformats.org/officeDocument/2006/relationships/tags" Target="../tags/tag6.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84.xml"/><Relationship Id="rId1" Type="http://schemas.openxmlformats.org/officeDocument/2006/relationships/tags" Target="../tags/tag7.xml"/><Relationship Id="rId5" Type="http://schemas.openxmlformats.org/officeDocument/2006/relationships/image" Target="../media/image185.emf"/><Relationship Id="rId4" Type="http://schemas.openxmlformats.org/officeDocument/2006/relationships/image" Target="../media/image184.emf"/></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484.xml"/><Relationship Id="rId1" Type="http://schemas.openxmlformats.org/officeDocument/2006/relationships/tags" Target="../tags/tag8.xml"/><Relationship Id="rId5" Type="http://schemas.openxmlformats.org/officeDocument/2006/relationships/image" Target="../media/image185.emf"/><Relationship Id="rId4" Type="http://schemas.openxmlformats.org/officeDocument/2006/relationships/image" Target="../media/image184.emf"/></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84.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484.xml"/><Relationship Id="rId1" Type="http://schemas.openxmlformats.org/officeDocument/2006/relationships/tags" Target="../tags/tag9.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484.xml"/><Relationship Id="rId1" Type="http://schemas.openxmlformats.org/officeDocument/2006/relationships/tags" Target="../tags/tag10.xml"/></Relationships>
</file>

<file path=ppt/slides/_rels/slide16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186.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68.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91.xml"/><Relationship Id="rId1" Type="http://schemas.openxmlformats.org/officeDocument/2006/relationships/slideLayout" Target="../slideLayouts/slideLayout13.xml"/><Relationship Id="rId4" Type="http://schemas.openxmlformats.org/officeDocument/2006/relationships/image" Target="../media/image188.jpeg"/></Relationships>
</file>

<file path=ppt/slides/_rels/slide169.xml.rels><?xml version="1.0" encoding="UTF-8" standalone="yes"?>
<Relationships xmlns="http://schemas.openxmlformats.org/package/2006/relationships"><Relationship Id="rId3" Type="http://schemas.openxmlformats.org/officeDocument/2006/relationships/image" Target="../media/image189.tiff"/><Relationship Id="rId2" Type="http://schemas.openxmlformats.org/officeDocument/2006/relationships/notesSlide" Target="../notesSlides/notesSlide92.xml"/><Relationship Id="rId1" Type="http://schemas.openxmlformats.org/officeDocument/2006/relationships/slideLayout" Target="../slideLayouts/slideLayout13.xml"/><Relationship Id="rId4" Type="http://schemas.openxmlformats.org/officeDocument/2006/relationships/image" Target="../media/image190.tiff"/></Relationships>
</file>

<file path=ppt/slides/_rels/slide170.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186.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71.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91.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00.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00.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00.xml"/></Relationships>
</file>

<file path=ppt/slides/_rels/slide1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6.xml"/><Relationship Id="rId1" Type="http://schemas.openxmlformats.org/officeDocument/2006/relationships/slideLayout" Target="../slideLayouts/slideLayout400.xml"/><Relationship Id="rId4" Type="http://schemas.openxmlformats.org/officeDocument/2006/relationships/image" Target="../media/image192.emf"/></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0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0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00.xml"/></Relationships>
</file>

<file path=ppt/slides/_rels/slide182.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94.tiff"/><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notesSlide" Target="../notesSlides/notesSlide100.xml"/><Relationship Id="rId1" Type="http://schemas.openxmlformats.org/officeDocument/2006/relationships/slideLayout" Target="../slideLayouts/slideLayout400.xml"/></Relationships>
</file>

<file path=ppt/slides/_rels/slide185.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01.xml"/><Relationship Id="rId1" Type="http://schemas.openxmlformats.org/officeDocument/2006/relationships/slideLayout" Target="../slideLayouts/slideLayout400.xml"/><Relationship Id="rId5" Type="http://schemas.openxmlformats.org/officeDocument/2006/relationships/image" Target="../media/image197.tiff"/><Relationship Id="rId4" Type="http://schemas.openxmlformats.org/officeDocument/2006/relationships/image" Target="../media/image195.emf"/></Relationships>
</file>

<file path=ppt/slides/_rels/slide186.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02.xml"/><Relationship Id="rId1" Type="http://schemas.openxmlformats.org/officeDocument/2006/relationships/slideLayout" Target="../slideLayouts/slideLayout400.xml"/><Relationship Id="rId6" Type="http://schemas.openxmlformats.org/officeDocument/2006/relationships/image" Target="../media/image198.tiff"/><Relationship Id="rId5" Type="http://schemas.openxmlformats.org/officeDocument/2006/relationships/image" Target="../media/image197.tiff"/><Relationship Id="rId4" Type="http://schemas.openxmlformats.org/officeDocument/2006/relationships/image" Target="../media/image195.emf"/></Relationships>
</file>

<file path=ppt/slides/_rels/slide187.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notesSlide" Target="../notesSlides/notesSlide103.xml"/><Relationship Id="rId1" Type="http://schemas.openxmlformats.org/officeDocument/2006/relationships/slideLayout" Target="../slideLayouts/slideLayout400.xml"/><Relationship Id="rId4" Type="http://schemas.openxmlformats.org/officeDocument/2006/relationships/image" Target="../media/image200.emf"/></Relationships>
</file>

<file path=ppt/slides/_rels/slide188.xml.rels><?xml version="1.0" encoding="UTF-8" standalone="yes"?>
<Relationships xmlns="http://schemas.openxmlformats.org/package/2006/relationships"><Relationship Id="rId3" Type="http://schemas.openxmlformats.org/officeDocument/2006/relationships/image" Target="../media/image201.emf"/><Relationship Id="rId2" Type="http://schemas.openxmlformats.org/officeDocument/2006/relationships/notesSlide" Target="../notesSlides/notesSlide104.xml"/><Relationship Id="rId1" Type="http://schemas.openxmlformats.org/officeDocument/2006/relationships/slideLayout" Target="../slideLayouts/slideLayout400.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9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5.xml"/><Relationship Id="rId1" Type="http://schemas.openxmlformats.org/officeDocument/2006/relationships/slideLayout" Target="../slideLayouts/slideLayout400.xml"/></Relationships>
</file>

<file path=ppt/slides/_rels/slide19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6.xml"/><Relationship Id="rId1" Type="http://schemas.openxmlformats.org/officeDocument/2006/relationships/slideLayout" Target="../slideLayouts/slideLayout400.xml"/><Relationship Id="rId4" Type="http://schemas.openxmlformats.org/officeDocument/2006/relationships/image" Target="../media/image202.emf"/></Relationships>
</file>

<file path=ppt/slides/_rels/slide192.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9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203.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565.xml"/><Relationship Id="rId1" Type="http://schemas.openxmlformats.org/officeDocument/2006/relationships/tags" Target="../tags/tag11.xml"/><Relationship Id="rId5" Type="http://schemas.openxmlformats.org/officeDocument/2006/relationships/image" Target="../media/image205.svg"/><Relationship Id="rId4" Type="http://schemas.openxmlformats.org/officeDocument/2006/relationships/image" Target="../media/image204.png"/></Relationships>
</file>

<file path=ppt/slides/_rels/slide196.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notesSlide" Target="../notesSlides/notesSlide108.xml"/><Relationship Id="rId7" Type="http://schemas.openxmlformats.org/officeDocument/2006/relationships/image" Target="../media/image209.svg"/><Relationship Id="rId2" Type="http://schemas.openxmlformats.org/officeDocument/2006/relationships/slideLayout" Target="../slideLayouts/slideLayout565.xml"/><Relationship Id="rId1" Type="http://schemas.openxmlformats.org/officeDocument/2006/relationships/tags" Target="../tags/tag12.xml"/><Relationship Id="rId6" Type="http://schemas.openxmlformats.org/officeDocument/2006/relationships/image" Target="../media/image208.png"/><Relationship Id="rId11" Type="http://schemas.openxmlformats.org/officeDocument/2006/relationships/image" Target="../media/image205.svg"/><Relationship Id="rId5" Type="http://schemas.openxmlformats.org/officeDocument/2006/relationships/image" Target="../media/image207.svg"/><Relationship Id="rId10" Type="http://schemas.openxmlformats.org/officeDocument/2006/relationships/image" Target="../media/image204.png"/><Relationship Id="rId4" Type="http://schemas.openxmlformats.org/officeDocument/2006/relationships/image" Target="../media/image206.png"/><Relationship Id="rId9" Type="http://schemas.openxmlformats.org/officeDocument/2006/relationships/image" Target="../media/image211.svg"/></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565.xml"/><Relationship Id="rId1" Type="http://schemas.openxmlformats.org/officeDocument/2006/relationships/tags" Target="../tags/tag13.xml"/><Relationship Id="rId5" Type="http://schemas.openxmlformats.org/officeDocument/2006/relationships/image" Target="../media/image213.svg"/><Relationship Id="rId4" Type="http://schemas.openxmlformats.org/officeDocument/2006/relationships/image" Target="../media/image212.png"/></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65.xml"/></Relationships>
</file>

<file path=ppt/slides/_rels/slide199.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565.xml"/><Relationship Id="rId1" Type="http://schemas.openxmlformats.org/officeDocument/2006/relationships/tags" Target="../tags/tag14.xml"/><Relationship Id="rId5" Type="http://schemas.openxmlformats.org/officeDocument/2006/relationships/image" Target="../media/image213.svg"/><Relationship Id="rId4" Type="http://schemas.openxmlformats.org/officeDocument/2006/relationships/image" Target="../media/image212.png"/></Relationships>
</file>

<file path=ppt/slides/_rels/slide200.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565.xml"/><Relationship Id="rId1" Type="http://schemas.openxmlformats.org/officeDocument/2006/relationships/tags" Target="../tags/tag15.xml"/><Relationship Id="rId5" Type="http://schemas.openxmlformats.org/officeDocument/2006/relationships/image" Target="../media/image213.svg"/><Relationship Id="rId4" Type="http://schemas.openxmlformats.org/officeDocument/2006/relationships/image" Target="../media/image212.png"/></Relationships>
</file>

<file path=ppt/slides/_rels/slide201.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203.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214.png"/><Relationship Id="rId4" Type="http://schemas.openxmlformats.org/officeDocument/2006/relationships/hyperlink" Target="https://arxiv.org/pdf/1903.03988.pdf"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215.png"/></Relationships>
</file>

<file path=ppt/slides/_rels/slide20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arxiv.org/pdf/1711.08774.pdf" TargetMode="External"/><Relationship Id="rId7" Type="http://schemas.openxmlformats.org/officeDocument/2006/relationships/image" Target="../media/image67.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08.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arxiv.org/pdf/1711.08774.pdf" TargetMode="External"/><Relationship Id="rId7" Type="http://schemas.openxmlformats.org/officeDocument/2006/relationships/image" Target="../media/image67.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219.tiff"/><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220.tiff"/></Relationships>
</file>

<file path=ppt/slides/_rels/slide214.xml.rels><?xml version="1.0" encoding="UTF-8" standalone="yes"?>
<Relationships xmlns="http://schemas.openxmlformats.org/package/2006/relationships"><Relationship Id="rId3" Type="http://schemas.openxmlformats.org/officeDocument/2006/relationships/image" Target="../media/image221.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215.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223.png"/><Relationship Id="rId1" Type="http://schemas.openxmlformats.org/officeDocument/2006/relationships/slideLayout" Target="../slideLayouts/slideLayout2.xml"/><Relationship Id="rId4" Type="http://schemas.openxmlformats.org/officeDocument/2006/relationships/image" Target="../media/image224.tiff"/></Relationships>
</file>

<file path=ppt/slides/_rels/slide216.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25.tiff"/><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226.tiff"/><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5" Type="http://schemas.openxmlformats.org/officeDocument/2006/relationships/image" Target="../media/image231.png"/><Relationship Id="rId4" Type="http://schemas.openxmlformats.org/officeDocument/2006/relationships/image" Target="../media/image230.tiff"/></Relationships>
</file>

<file path=ppt/slides/_rels/slide2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6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arxiv.org/pdf/2008.00961.pdf" TargetMode="Externa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6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arxiv.org/pdf/2008.00961.pdf" TargetMode="Externa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23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3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214.png"/><Relationship Id="rId4" Type="http://schemas.openxmlformats.org/officeDocument/2006/relationships/hyperlink" Target="https://arxiv.org/pdf/1903.03988.pdf"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215.png"/></Relationships>
</file>

<file path=ppt/slides/_rels/slide23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41.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553.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4" Type="http://schemas.openxmlformats.org/officeDocument/2006/relationships/image" Target="../media/image235.png"/></Relationships>
</file>

<file path=ppt/slides/_rels/slide243.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23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44.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37.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46.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2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9.png"/><Relationship Id="rId1" Type="http://schemas.openxmlformats.org/officeDocument/2006/relationships/slideLayout" Target="../slideLayouts/slideLayout457.xml"/><Relationship Id="rId6" Type="http://schemas.openxmlformats.org/officeDocument/2006/relationships/hyperlink" Target="https://safari.ethz.ch/safari-newsletter-january-2021/" TargetMode="External"/><Relationship Id="rId5" Type="http://schemas.openxmlformats.org/officeDocument/2006/relationships/image" Target="../media/image240.jpeg"/><Relationship Id="rId4" Type="http://schemas.openxmlformats.org/officeDocument/2006/relationships/hyperlink" Target="http://www.safari.ethz.ch/" TargetMode="External"/></Relationships>
</file>

<file path=ppt/slides/_rels/slide248.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461.xml"/></Relationships>
</file>

<file path=ppt/slides/_rels/slide249.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461.xml"/></Relationships>
</file>

<file path=ppt/slides/_rels/slide25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461.xml"/></Relationships>
</file>

<file path=ppt/slides/_rels/slide25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96.xml"/></Relationships>
</file>

<file path=ppt/slides/_rels/slide25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11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56.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117.xml"/><Relationship Id="rId1" Type="http://schemas.openxmlformats.org/officeDocument/2006/relationships/slideLayout" Target="../slideLayouts/slideLayout6.xml"/><Relationship Id="rId4" Type="http://schemas.openxmlformats.org/officeDocument/2006/relationships/image" Target="../media/image245.png"/></Relationships>
</file>

<file path=ppt/slides/_rels/slide257.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118.xml"/><Relationship Id="rId1" Type="http://schemas.openxmlformats.org/officeDocument/2006/relationships/slideLayout" Target="../slideLayouts/slideLayout6.xml"/><Relationship Id="rId4" Type="http://schemas.openxmlformats.org/officeDocument/2006/relationships/image" Target="../media/image245.png"/></Relationships>
</file>

<file path=ppt/slides/_rels/slide258.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notesSlide" Target="../notesSlides/notesSlide119.xml"/><Relationship Id="rId7" Type="http://schemas.openxmlformats.org/officeDocument/2006/relationships/image" Target="../media/image248.png"/><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246.emf"/><Relationship Id="rId5" Type="http://schemas.openxmlformats.org/officeDocument/2006/relationships/oleObject" Target="../embeddings/oleObject23.bin"/><Relationship Id="rId4" Type="http://schemas.openxmlformats.org/officeDocument/2006/relationships/image" Target="../media/image247.png"/><Relationship Id="rId9" Type="http://schemas.openxmlformats.org/officeDocument/2006/relationships/image" Target="../media/image250.png"/></Relationships>
</file>

<file path=ppt/slides/_rels/slide259.xml.rels><?xml version="1.0" encoding="UTF-8" standalone="yes"?>
<Relationships xmlns="http://schemas.openxmlformats.org/package/2006/relationships"><Relationship Id="rId3" Type="http://schemas.openxmlformats.org/officeDocument/2006/relationships/image" Target="../media/image221.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260.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223.png"/><Relationship Id="rId1" Type="http://schemas.openxmlformats.org/officeDocument/2006/relationships/slideLayout" Target="../slideLayouts/slideLayout2.xml"/><Relationship Id="rId4" Type="http://schemas.openxmlformats.org/officeDocument/2006/relationships/image" Target="../media/image224.tiff"/></Relationships>
</file>

<file path=ppt/slides/_rels/slide261.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63.png"/><Relationship Id="rId7" Type="http://schemas.openxmlformats.org/officeDocument/2006/relationships/image" Target="../media/image115.jpeg"/><Relationship Id="rId2" Type="http://schemas.openxmlformats.org/officeDocument/2006/relationships/notesSlide" Target="../notesSlides/notesSlide120.xml"/><Relationship Id="rId1" Type="http://schemas.openxmlformats.org/officeDocument/2006/relationships/slideLayout" Target="../slideLayouts/slideLayout6.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jpeg"/><Relationship Id="rId9" Type="http://schemas.openxmlformats.org/officeDocument/2006/relationships/image" Target="../media/image117.jpeg"/></Relationships>
</file>

<file path=ppt/slides/_rels/slide262.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21.xml"/><Relationship Id="rId7" Type="http://schemas.openxmlformats.org/officeDocument/2006/relationships/image" Target="../media/image253.png"/><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252.png"/><Relationship Id="rId5" Type="http://schemas.openxmlformats.org/officeDocument/2006/relationships/image" Target="../media/image251.jpeg"/><Relationship Id="rId4" Type="http://schemas.openxmlformats.org/officeDocument/2006/relationships/image" Target="../media/image63.png"/><Relationship Id="rId9" Type="http://schemas.openxmlformats.org/officeDocument/2006/relationships/image" Target="../media/image254.emf"/></Relationships>
</file>

<file path=ppt/slides/_rels/slide263.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22.xml"/><Relationship Id="rId7" Type="http://schemas.openxmlformats.org/officeDocument/2006/relationships/image" Target="../media/image253.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252.png"/><Relationship Id="rId5" Type="http://schemas.openxmlformats.org/officeDocument/2006/relationships/image" Target="../media/image251.jpeg"/><Relationship Id="rId10" Type="http://schemas.openxmlformats.org/officeDocument/2006/relationships/hyperlink" Target="https://emea.illumina.com/systems/sequencing-platforms/iseq/tour.html" TargetMode="External"/><Relationship Id="rId4" Type="http://schemas.openxmlformats.org/officeDocument/2006/relationships/image" Target="../media/image63.png"/><Relationship Id="rId9" Type="http://schemas.openxmlformats.org/officeDocument/2006/relationships/image" Target="../media/image254.emf"/></Relationships>
</file>

<file path=ppt/slides/_rels/slide264.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25.tiff"/><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225.tiff"/><Relationship Id="rId1" Type="http://schemas.openxmlformats.org/officeDocument/2006/relationships/slideLayout" Target="../slideLayouts/slideLayout2.xml"/><Relationship Id="rId5" Type="http://schemas.openxmlformats.org/officeDocument/2006/relationships/hyperlink" Target="https://nanoporetech.com/resource-centre/minion-video" TargetMode="External"/><Relationship Id="rId4" Type="http://schemas.openxmlformats.org/officeDocument/2006/relationships/hyperlink" Target="https://emea.illumina.com/systems/sequencing-platforms/iseq/tour.html"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23.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2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4.xml"/><Relationship Id="rId1" Type="http://schemas.openxmlformats.org/officeDocument/2006/relationships/slideLayout" Target="../slideLayouts/slideLayout2.xml"/><Relationship Id="rId5" Type="http://schemas.openxmlformats.org/officeDocument/2006/relationships/hyperlink" Target="https://www.pacb.com/smrt-science/smrt-sequencing/hifi-reads-for-highly-accurate-long-read-sequencing/" TargetMode="External"/><Relationship Id="rId4" Type="http://schemas.openxmlformats.org/officeDocument/2006/relationships/image" Target="../media/image255.png"/></Relationships>
</file>

<file path=ppt/slides/_rels/slide268.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image" Target="../media/image68.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69.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26.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270.xml.rels><?xml version="1.0" encoding="UTF-8" standalone="yes"?>
<Relationships xmlns="http://schemas.openxmlformats.org/package/2006/relationships"><Relationship Id="rId8" Type="http://schemas.openxmlformats.org/officeDocument/2006/relationships/image" Target="../media/image257.jpeg"/><Relationship Id="rId3" Type="http://schemas.openxmlformats.org/officeDocument/2006/relationships/image" Target="../media/image49.jpeg"/><Relationship Id="rId7" Type="http://schemas.openxmlformats.org/officeDocument/2006/relationships/image" Target="../media/image256.tiff"/><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249.png"/><Relationship Id="rId4" Type="http://schemas.openxmlformats.org/officeDocument/2006/relationships/image" Target="../media/image248.png"/></Relationships>
</file>

<file path=ppt/slides/_rels/slide271.xml.rels><?xml version="1.0" encoding="UTF-8" standalone="yes"?>
<Relationships xmlns="http://schemas.openxmlformats.org/package/2006/relationships"><Relationship Id="rId3" Type="http://schemas.openxmlformats.org/officeDocument/2006/relationships/hyperlink" Target="https://www.ncbi.nlm.nih.gov/assembly/GCF_000001405.39" TargetMode="External"/><Relationship Id="rId2" Type="http://schemas.openxmlformats.org/officeDocument/2006/relationships/hyperlink" Target="https://www.ncbi.nlm.nih.gov/Taxonomy/Browser/wwwtax.cgi?mode=Info&amp;id=9606&amp;lvl=3&amp;lin=f&amp;keep=1&amp;srchmode=1&amp;unlock" TargetMode="Externa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258.tiff"/><Relationship Id="rId2" Type="http://schemas.openxmlformats.org/officeDocument/2006/relationships/notesSlide" Target="../notesSlides/notesSlide128.xml"/><Relationship Id="rId1" Type="http://schemas.openxmlformats.org/officeDocument/2006/relationships/slideLayout" Target="../slideLayouts/slideLayout334.xml"/></Relationships>
</file>

<file path=ppt/slides/_rels/slide2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pacb.com/smrt-science/smrt-sequencing/hifi-reads-for-highly-accurate-long-read-sequencing/" TargetMode="External"/><Relationship Id="rId1" Type="http://schemas.openxmlformats.org/officeDocument/2006/relationships/slideLayout" Target="../slideLayouts/slideLayout338.xml"/><Relationship Id="rId6" Type="http://schemas.openxmlformats.org/officeDocument/2006/relationships/image" Target="../media/image260.png"/><Relationship Id="rId5" Type="http://schemas.openxmlformats.org/officeDocument/2006/relationships/image" Target="../media/image259.png"/><Relationship Id="rId4" Type="http://schemas.openxmlformats.org/officeDocument/2006/relationships/image" Target="../media/image66.png"/></Relationships>
</file>

<file path=ppt/slides/_rels/slide274.xml.rels><?xml version="1.0" encoding="UTF-8" standalone="yes"?>
<Relationships xmlns="http://schemas.openxmlformats.org/package/2006/relationships"><Relationship Id="rId3" Type="http://schemas.openxmlformats.org/officeDocument/2006/relationships/hyperlink" Target="https://www.nature.com/articles/s41588-018-0273-y" TargetMode="External"/><Relationship Id="rId2" Type="http://schemas.openxmlformats.org/officeDocument/2006/relationships/image" Target="../media/image261.png"/><Relationship Id="rId1" Type="http://schemas.openxmlformats.org/officeDocument/2006/relationships/slideLayout" Target="../slideLayouts/slideLayout334.xml"/></Relationships>
</file>

<file path=ppt/slides/_rels/slide27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129.xml"/><Relationship Id="rId1" Type="http://schemas.openxmlformats.org/officeDocument/2006/relationships/slideLayout" Target="../slideLayouts/slideLayout334.xml"/><Relationship Id="rId4" Type="http://schemas.openxmlformats.org/officeDocument/2006/relationships/hyperlink" Target="https://genomebiology.biomedcentral.com/articles/10.1186/s13059-019-1774-4" TargetMode="External"/></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63.emf"/><Relationship Id="rId4" Type="http://schemas.openxmlformats.org/officeDocument/2006/relationships/oleObject" Target="../embeddings/oleObject25.bin"/></Relationships>
</file>

<file path=ppt/slides/_rels/slide27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131.xml"/><Relationship Id="rId7" Type="http://schemas.openxmlformats.org/officeDocument/2006/relationships/diagramColors" Target="../diagrams/colors8.xml"/><Relationship Id="rId2" Type="http://schemas.openxmlformats.org/officeDocument/2006/relationships/slideLayout" Target="../slideLayouts/slideLayout334.xml"/><Relationship Id="rId1" Type="http://schemas.openxmlformats.org/officeDocument/2006/relationships/vmlDrawing" Target="../drawings/vmlDrawing21.vml"/><Relationship Id="rId6" Type="http://schemas.openxmlformats.org/officeDocument/2006/relationships/diagramQuickStyle" Target="../diagrams/quickStyle8.xml"/><Relationship Id="rId11" Type="http://schemas.openxmlformats.org/officeDocument/2006/relationships/hyperlink" Target="https://arxiv.org/abs/1707.01631" TargetMode="External"/><Relationship Id="rId5" Type="http://schemas.openxmlformats.org/officeDocument/2006/relationships/diagramLayout" Target="../diagrams/layout8.xml"/><Relationship Id="rId10" Type="http://schemas.openxmlformats.org/officeDocument/2006/relationships/image" Target="../media/image264.emf"/><Relationship Id="rId4" Type="http://schemas.openxmlformats.org/officeDocument/2006/relationships/diagramData" Target="../diagrams/data8.xml"/><Relationship Id="rId9" Type="http://schemas.openxmlformats.org/officeDocument/2006/relationships/oleObject" Target="../embeddings/oleObject26.bin"/></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hyperlink" Target="https://arxiv.org/abs/1912.08735" TargetMode="External"/><Relationship Id="rId2" Type="http://schemas.openxmlformats.org/officeDocument/2006/relationships/hyperlink" Target="https://github.com/CMU-SAFARI/AirLift" TargetMode="External"/><Relationship Id="rId1" Type="http://schemas.openxmlformats.org/officeDocument/2006/relationships/slideLayout" Target="../slideLayouts/slideLayout6.xml"/><Relationship Id="rId4" Type="http://schemas.openxmlformats.org/officeDocument/2006/relationships/image" Target="../media/image266.png"/></Relationships>
</file>

<file path=ppt/slides/_rels/slide282.xml.rels><?xml version="1.0" encoding="UTF-8" standalone="yes"?>
<Relationships xmlns="http://schemas.openxmlformats.org/package/2006/relationships"><Relationship Id="rId2" Type="http://schemas.openxmlformats.org/officeDocument/2006/relationships/image" Target="../media/image267.gif"/><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2.xml"/><Relationship Id="rId1" Type="http://schemas.openxmlformats.org/officeDocument/2006/relationships/slideLayout" Target="../slideLayouts/slideLayout382.xml"/><Relationship Id="rId5" Type="http://schemas.openxmlformats.org/officeDocument/2006/relationships/image" Target="../media/image268.png"/><Relationship Id="rId4" Type="http://schemas.openxmlformats.org/officeDocument/2006/relationships/chart" Target="../charts/chart9.xml"/></Relationships>
</file>

<file path=ppt/slides/_rels/slide284.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422.xml"/><Relationship Id="rId6" Type="http://schemas.openxmlformats.org/officeDocument/2006/relationships/chart" Target="../charts/chart10.xml"/><Relationship Id="rId5" Type="http://schemas.openxmlformats.org/officeDocument/2006/relationships/image" Target="../media/image272.png"/><Relationship Id="rId4" Type="http://schemas.openxmlformats.org/officeDocument/2006/relationships/image" Target="../media/image271.jpe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6.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28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2" Type="http://schemas.openxmlformats.org/officeDocument/2006/relationships/image" Target="../media/image273.tiff"/><Relationship Id="rId1" Type="http://schemas.openxmlformats.org/officeDocument/2006/relationships/slideLayout" Target="../slideLayouts/slideLayout334.xml"/></Relationships>
</file>

<file path=ppt/slides/_rels/slide289.xml.rels><?xml version="1.0" encoding="UTF-8" standalone="yes"?>
<Relationships xmlns="http://schemas.openxmlformats.org/package/2006/relationships"><Relationship Id="rId2" Type="http://schemas.openxmlformats.org/officeDocument/2006/relationships/image" Target="../media/image274.tiff"/><Relationship Id="rId1" Type="http://schemas.openxmlformats.org/officeDocument/2006/relationships/slideLayout" Target="../slideLayouts/slideLayout334.xml"/></Relationships>
</file>

<file path=ppt/slides/_rels/slide290.xml.rels><?xml version="1.0" encoding="UTF-8" standalone="yes"?>
<Relationships xmlns="http://schemas.openxmlformats.org/package/2006/relationships"><Relationship Id="rId2" Type="http://schemas.openxmlformats.org/officeDocument/2006/relationships/image" Target="../media/image275.tiff"/><Relationship Id="rId1" Type="http://schemas.openxmlformats.org/officeDocument/2006/relationships/slideLayout" Target="../slideLayouts/slideLayout334.xml"/></Relationships>
</file>

<file path=ppt/slides/_rels/slide291.xml.rels><?xml version="1.0" encoding="UTF-8" standalone="yes"?>
<Relationships xmlns="http://schemas.openxmlformats.org/package/2006/relationships"><Relationship Id="rId2" Type="http://schemas.openxmlformats.org/officeDocument/2006/relationships/image" Target="../media/image276.tiff"/><Relationship Id="rId1" Type="http://schemas.openxmlformats.org/officeDocument/2006/relationships/slideLayout" Target="../slideLayouts/slideLayout334.xml"/></Relationships>
</file>

<file path=ppt/slides/_rels/slide292.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34.xml"/></Relationships>
</file>

<file path=ppt/slides/_rels/slide29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27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5 April 2022</a:t>
            </a:r>
          </a:p>
          <a:p>
            <a:r>
              <a:rPr lang="en-US" sz="2200" dirty="0"/>
              <a:t>SPMA Workshop Keynote @ </a:t>
            </a:r>
            <a:r>
              <a:rPr lang="en-US" sz="2200" dirty="0" err="1"/>
              <a:t>EuroSys</a:t>
            </a:r>
            <a:endParaRPr lang="en-US" sz="2200" dirty="0"/>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21550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2792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6106261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8</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A186F-D6BE-304D-A68C-49A62CAD266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08674814-707A-5C48-96A6-1F9F2C707A89}"/>
              </a:ext>
            </a:extLst>
          </p:cNvPr>
          <p:cNvSpPr/>
          <p:nvPr/>
        </p:nvSpPr>
        <p:spPr>
          <a:xfrm>
            <a:off x="0" y="0"/>
            <a:ext cx="9144000" cy="698652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CCTCCTCAGTGCCACCCAGCCCACTGGCAGCTCCCAAACAGGCTCTTATTAAAACACCCTGTTCCCTGCCCCTTGGAGTGAGGTGTCAAGGACCTAAACTAAAAAAAAAAAAAGAAAAAGAAAAGAAAAAGAATTTAAAATTTAAGTAATTCTTTGAAAAAAACTAATTTCTAAGCTTCTTCATGTCAAGGACCTAATGTGCTAAACAGCACTTTT</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TTGACCATTAT</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TTTGGATCTGAAAGAAATCAAGAATAAATGAAGGACTTGATACATTGGAAGAGGAGAGTCAAGGACCTACAGAAAAAAAAAAAAAAGAAAAAGAAAAGAAAAAGA</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32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t>
            </a:r>
            <a:endParaRPr kumimoji="0" lang="ar-SA"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GGCTCTTATTAAAACACCCTGTTCCCTGCCCCTTGGAGTG</a:t>
            </a:r>
          </a:p>
        </p:txBody>
      </p:sp>
    </p:spTree>
    <p:extLst>
      <p:ext uri="{BB962C8B-B14F-4D97-AF65-F5344CB8AC3E}">
        <p14:creationId xmlns:p14="http://schemas.microsoft.com/office/powerpoint/2010/main" val="375243698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Large is a Genome?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ahoma"/>
                <a:ea typeface="+mn-ea"/>
                <a:cs typeface="+mn-cs"/>
              </a:rPr>
              <a:t>5.386 Kilo bp</a:t>
            </a: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Onion, Allium Cepa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16 Billion bp</a:t>
            </a:r>
            <a:endParaRPr kumimoji="0" lang="en-US" sz="2000" b="0" i="0" u="none" strike="noStrike" kern="1200" cap="none" spc="0" normalizeH="0" baseline="0" noProof="0" dirty="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149 Billion bp</a:t>
            </a: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3325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solidFill>
                  <a:srgbClr val="0000FF"/>
                </a:solidFill>
              </a:rPr>
              <a:t>Find the complete sequence of A, C, G, T’s in an organism’s DNA</a:t>
            </a:r>
          </a:p>
          <a:p>
            <a:endParaRPr lang="en-US" dirty="0"/>
          </a:p>
          <a:p>
            <a:r>
              <a:rPr lang="en-US" dirty="0"/>
              <a:t>Challenge: </a:t>
            </a:r>
          </a:p>
          <a:p>
            <a:pPr lvl="1"/>
            <a:r>
              <a:rPr lang="en-US" dirty="0">
                <a:solidFill>
                  <a:srgbClr val="FF0000"/>
                </a:solidFill>
              </a:rPr>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62141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1B2-2199-6840-A1E7-24E2B01594A9}"/>
              </a:ext>
            </a:extLst>
          </p:cNvPr>
          <p:cNvSpPr>
            <a:spLocks noGrp="1"/>
          </p:cNvSpPr>
          <p:nvPr>
            <p:ph type="title"/>
          </p:nvPr>
        </p:nvSpPr>
        <p:spPr/>
        <p:txBody>
          <a:bodyPr/>
          <a:lstStyle/>
          <a:p>
            <a:r>
              <a:rPr lang="en-US" dirty="0"/>
              <a:t>Genome Sequencing and Analysis</a:t>
            </a:r>
          </a:p>
        </p:txBody>
      </p:sp>
      <p:sp>
        <p:nvSpPr>
          <p:cNvPr id="3" name="Slide Number Placeholder 2">
            <a:extLst>
              <a:ext uri="{FF2B5EF4-FFF2-40B4-BE49-F238E27FC236}">
                <a16:creationId xmlns:a16="http://schemas.microsoft.com/office/drawing/2014/main" id="{4D64045F-865F-6541-98F7-EB458E6429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3" name="Google Shape;91;p18">
            <a:extLst>
              <a:ext uri="{FF2B5EF4-FFF2-40B4-BE49-F238E27FC236}">
                <a16:creationId xmlns:a16="http://schemas.microsoft.com/office/drawing/2014/main" id="{3B1974B1-15E5-C840-9425-DE9A45E9362A}"/>
              </a:ext>
            </a:extLst>
          </p:cNvPr>
          <p:cNvPicPr preferRelativeResize="0"/>
          <p:nvPr/>
        </p:nvPicPr>
        <p:blipFill rotWithShape="1">
          <a:blip r:embed="rId2">
            <a:alphaModFix/>
          </a:blip>
          <a:srcRect b="82395"/>
          <a:stretch/>
        </p:blipFill>
        <p:spPr>
          <a:xfrm>
            <a:off x="-1286" y="1674894"/>
            <a:ext cx="9146573" cy="1247516"/>
          </a:xfrm>
          <a:prstGeom prst="rect">
            <a:avLst/>
          </a:prstGeom>
          <a:noFill/>
          <a:ln>
            <a:noFill/>
          </a:ln>
        </p:spPr>
      </p:pic>
      <p:pic>
        <p:nvPicPr>
          <p:cNvPr id="18" name="Picture 17">
            <a:extLst>
              <a:ext uri="{FF2B5EF4-FFF2-40B4-BE49-F238E27FC236}">
                <a16:creationId xmlns:a16="http://schemas.microsoft.com/office/drawing/2014/main" id="{E654956F-6A47-CA42-8E6D-B4594B381C69}"/>
              </a:ext>
            </a:extLst>
          </p:cNvPr>
          <p:cNvPicPr>
            <a:picLocks noChangeAspect="1"/>
          </p:cNvPicPr>
          <p:nvPr/>
        </p:nvPicPr>
        <p:blipFill>
          <a:blip r:embed="rId3"/>
          <a:stretch>
            <a:fillRect/>
          </a:stretch>
        </p:blipFill>
        <p:spPr>
          <a:xfrm rot="21188902">
            <a:off x="3406388" y="1440787"/>
            <a:ext cx="1835272" cy="492690"/>
          </a:xfrm>
          <a:prstGeom prst="rect">
            <a:avLst/>
          </a:prstGeom>
        </p:spPr>
      </p:pic>
      <p:sp>
        <p:nvSpPr>
          <p:cNvPr id="21" name="Rectangle 20">
            <a:extLst>
              <a:ext uri="{FF2B5EF4-FFF2-40B4-BE49-F238E27FC236}">
                <a16:creationId xmlns:a16="http://schemas.microsoft.com/office/drawing/2014/main" id="{A861756E-95E1-BF45-BFB3-24168590EFF7}"/>
              </a:ext>
            </a:extLst>
          </p:cNvPr>
          <p:cNvSpPr/>
          <p:nvPr/>
        </p:nvSpPr>
        <p:spPr>
          <a:xfrm>
            <a:off x="173328" y="3264231"/>
            <a:ext cx="8797345" cy="23245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Current sequencing machines provide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ahoma"/>
                <a:ea typeface="+mn-ea"/>
                <a:cs typeface="+mn-cs"/>
              </a:rPr>
              <a:t>small randomized fragments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of the original DNA sequence</a:t>
            </a:r>
          </a:p>
        </p:txBody>
      </p:sp>
      <p:sp>
        <p:nvSpPr>
          <p:cNvPr id="24" name="Google Shape;92;p18">
            <a:extLst>
              <a:ext uri="{FF2B5EF4-FFF2-40B4-BE49-F238E27FC236}">
                <a16:creationId xmlns:a16="http://schemas.microsoft.com/office/drawing/2014/main" id="{707DED9F-329A-D143-9B35-8C5C453FDF59}"/>
              </a:ext>
            </a:extLst>
          </p:cNvPr>
          <p:cNvSpPr txBox="1"/>
          <p:nvPr/>
        </p:nvSpPr>
        <p:spPr>
          <a:xfrm>
            <a:off x="107504" y="5930647"/>
            <a:ext cx="9575839" cy="661011"/>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350" b="0" i="0" u="none" strike="noStrike" kern="1200" cap="none" spc="0" normalizeH="0" baseline="0" noProof="0" dirty="0">
                <a:ln>
                  <a:noFill/>
                </a:ln>
                <a:solidFill>
                  <a:srgbClr val="000000"/>
                </a:solidFill>
                <a:effectLst/>
                <a:uLnTx/>
                <a:uFillTx/>
                <a:latin typeface="Tahoma"/>
                <a:ea typeface="+mn-ea"/>
                <a:cs typeface="+mn-cs"/>
              </a:rPr>
              <a:t>+, "</a:t>
            </a:r>
            <a:r>
              <a:rPr kumimoji="0" lang="en-US" sz="1350" b="1" i="0" u="none" strike="noStrike" kern="1200" cap="none" spc="0" normalizeH="0" baseline="0" noProof="0" dirty="0">
                <a:ln>
                  <a:noFill/>
                </a:ln>
                <a:solidFill>
                  <a:srgbClr val="000000"/>
                </a:solidFill>
                <a:effectLst/>
                <a:uLnTx/>
                <a:uFillTx/>
                <a:latin typeface="Tahoma"/>
                <a:ea typeface="+mn-ea"/>
                <a:cs typeface="+mn-cs"/>
                <a:hlinkClick r:id="rId4"/>
              </a:rPr>
              <a:t>Technology dictates algorithms: Recent developments in read alignment</a:t>
            </a:r>
            <a:r>
              <a:rPr kumimoji="0" lang="en-US" sz="1350" b="0" i="0" u="none" strike="noStrike" kern="1200" cap="none" spc="0" normalizeH="0" baseline="0" noProof="0" dirty="0">
                <a:ln>
                  <a:noFill/>
                </a:ln>
                <a:solidFill>
                  <a:srgbClr val="000000"/>
                </a:solidFill>
                <a:effectLst/>
                <a:uLnTx/>
                <a:uFillTx/>
                <a:latin typeface="Tahoma"/>
                <a:ea typeface="+mn-ea"/>
                <a:cs typeface="+mn-cs"/>
              </a:rPr>
              <a:t>", Genome Biology, 2021</a:t>
            </a:r>
          </a:p>
        </p:txBody>
      </p:sp>
      <p:sp>
        <p:nvSpPr>
          <p:cNvPr id="5" name="Rectangle 4">
            <a:extLst>
              <a:ext uri="{FF2B5EF4-FFF2-40B4-BE49-F238E27FC236}">
                <a16:creationId xmlns:a16="http://schemas.microsoft.com/office/drawing/2014/main" id="{4E709EAD-EEC1-D64D-B7CB-AFD5A7F3DCEC}"/>
              </a:ext>
            </a:extLst>
          </p:cNvPr>
          <p:cNvSpPr/>
          <p:nvPr/>
        </p:nvSpPr>
        <p:spPr>
          <a:xfrm>
            <a:off x="4104345" y="2744960"/>
            <a:ext cx="3528392" cy="3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ounded Rectangle 3">
            <a:extLst>
              <a:ext uri="{FF2B5EF4-FFF2-40B4-BE49-F238E27FC236}">
                <a16:creationId xmlns:a16="http://schemas.microsoft.com/office/drawing/2014/main" id="{8223A530-5C3C-2642-8A84-851C57B59ECC}"/>
              </a:ext>
            </a:extLst>
          </p:cNvPr>
          <p:cNvSpPr/>
          <p:nvPr/>
        </p:nvSpPr>
        <p:spPr>
          <a:xfrm>
            <a:off x="5292080" y="1674894"/>
            <a:ext cx="2088232" cy="124751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 Mapping</a:t>
            </a:r>
          </a:p>
        </p:txBody>
      </p:sp>
      <p:sp>
        <p:nvSpPr>
          <p:cNvPr id="6" name="TextBox 5">
            <a:extLst>
              <a:ext uri="{FF2B5EF4-FFF2-40B4-BE49-F238E27FC236}">
                <a16:creationId xmlns:a16="http://schemas.microsoft.com/office/drawing/2014/main" id="{0F191C52-1AD6-BA49-9235-0A513F87A062}"/>
              </a:ext>
            </a:extLst>
          </p:cNvPr>
          <p:cNvSpPr txBox="1"/>
          <p:nvPr/>
        </p:nvSpPr>
        <p:spPr>
          <a:xfrm>
            <a:off x="4036106" y="2670945"/>
            <a:ext cx="79208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Tahoma"/>
                <a:ea typeface="+mn-ea"/>
                <a:cs typeface="+mn-cs"/>
              </a:rPr>
              <a:t>Reads</a:t>
            </a:r>
          </a:p>
        </p:txBody>
      </p:sp>
    </p:spTree>
    <p:extLst>
      <p:ext uri="{BB962C8B-B14F-4D97-AF65-F5344CB8AC3E}">
        <p14:creationId xmlns:p14="http://schemas.microsoft.com/office/powerpoint/2010/main" val="32457017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14</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tx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9139421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1200329"/>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 (in 1991 USD)</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7458" name="Picture 2" descr="Sequencing Cost Per Megabase">
            <a:extLst>
              <a:ext uri="{FF2B5EF4-FFF2-40B4-BE49-F238E27FC236}">
                <a16:creationId xmlns:a16="http://schemas.microsoft.com/office/drawing/2014/main" id="{DDA2069E-88D9-EE48-AF49-797907692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2554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8482" name="Picture 2" descr="Graph: Sequencing Cost Per Genome">
            <a:extLst>
              <a:ext uri="{FF2B5EF4-FFF2-40B4-BE49-F238E27FC236}">
                <a16:creationId xmlns:a16="http://schemas.microsoft.com/office/drawing/2014/main" id="{77B095F8-870F-FB45-9DCD-846C1C684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51594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dirty="0"/>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635896" y="5291916"/>
            <a:ext cx="144016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Sequenced 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6245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Reference genome</a:t>
            </a:r>
          </a:p>
        </p:txBody>
      </p:sp>
      <p:sp>
        <p:nvSpPr>
          <p:cNvPr id="24" name="TextBox 23">
            <a:extLst>
              <a:ext uri="{FF2B5EF4-FFF2-40B4-BE49-F238E27FC236}">
                <a16:creationId xmlns:a16="http://schemas.microsoft.com/office/drawing/2014/main" id="{DF736C76-54AA-404D-BBCF-F7CB3AA1CA7E}"/>
              </a:ext>
            </a:extLst>
          </p:cNvPr>
          <p:cNvSpPr txBox="1"/>
          <p:nvPr/>
        </p:nvSpPr>
        <p:spPr>
          <a:xfrm>
            <a:off x="1669834" y="1371091"/>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28" name="TextBox 27">
            <a:extLst>
              <a:ext uri="{FF2B5EF4-FFF2-40B4-BE49-F238E27FC236}">
                <a16:creationId xmlns:a16="http://schemas.microsoft.com/office/drawing/2014/main" id="{8579A6A5-0682-7F40-8778-95BAED30F779}"/>
              </a:ext>
            </a:extLst>
          </p:cNvPr>
          <p:cNvSpPr txBox="1"/>
          <p:nvPr/>
        </p:nvSpPr>
        <p:spPr>
          <a:xfrm>
            <a:off x="5814628" y="1417863"/>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Tree>
    <p:extLst>
      <p:ext uri="{BB962C8B-B14F-4D97-AF65-F5344CB8AC3E}">
        <p14:creationId xmlns:p14="http://schemas.microsoft.com/office/powerpoint/2010/main" val="4052533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par>
                                <p:cTn id="26" presetID="9"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par>
                                <p:cTn id="29" presetID="9"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dissolve">
                                      <p:cBhvr>
                                        <p:cTn id="34" dur="500"/>
                                        <p:tgtEl>
                                          <p:spTgt spid="22"/>
                                        </p:tgtEl>
                                      </p:cBhvr>
                                    </p:animEffect>
                                  </p:childTnLst>
                                </p:cTn>
                              </p:par>
                              <p:par>
                                <p:cTn id="35" presetID="9"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par>
                                <p:cTn id="38" presetID="9"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dissolve">
                                      <p:cBhvr>
                                        <p:cTn id="40" dur="500"/>
                                        <p:tgtEl>
                                          <p:spTgt spid="2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dissolve">
                                      <p:cBhvr>
                                        <p:cTn id="43" dur="500"/>
                                        <p:tgtEl>
                                          <p:spTgt spid="26"/>
                                        </p:tgtEl>
                                      </p:cBhvr>
                                    </p:animEffect>
                                  </p:childTnLst>
                                </p:cTn>
                              </p:par>
                              <p:par>
                                <p:cTn id="44" presetID="9"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dissolve">
                                      <p:cBhvr>
                                        <p:cTn id="46" dur="500"/>
                                        <p:tgtEl>
                                          <p:spTgt spid="2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dissolve">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dissolv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lang="en-US" dirty="0"/>
              <a:t>[</a:t>
            </a:r>
            <a:r>
              <a:rPr lang="en-US" dirty="0">
                <a:hlinkClick r:id="rId3"/>
              </a:rPr>
              <a:t>Open arxiv.org version</a:t>
            </a:r>
            <a:r>
              <a:rPr lang="en-US" dirty="0"/>
              <a:t>] [</a:t>
            </a:r>
            <a:r>
              <a:rPr lang="en-US" dirty="0">
                <a:hlinkClick r:id="rId4"/>
              </a:rPr>
              <a:t>Slides (pptx)</a:t>
            </a:r>
            <a:r>
              <a:rPr lang="en-US" dirty="0"/>
              <a:t> </a:t>
            </a:r>
            <a:r>
              <a:rPr lang="en-US" dirty="0">
                <a:hlinkClick r:id="rId5"/>
              </a:rPr>
              <a:t>(pdf)</a:t>
            </a:r>
            <a:r>
              <a:rPr lang="en-US" dirty="0"/>
              <a:t>] [</a:t>
            </a:r>
            <a:r>
              <a:rPr lang="en-US" dirty="0">
                <a:hlinkClick r:id="rId6"/>
              </a:rPr>
              <a:t>Talk Video at AACBB 2019</a:t>
            </a:r>
            <a:r>
              <a:rPr lang="en-US" dirty="0"/>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29191257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dirty="0"/>
              <a:t>Types of Genomic Reads</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58924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Wenger+,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1" u="none" strike="noStrike" kern="1200" cap="none" spc="0" normalizeH="0" baseline="0" noProof="0" dirty="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dirty="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514256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7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7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2033094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2191816" y="1748408"/>
            <a:ext cx="7924800" cy="1752600"/>
          </a:xfrm>
        </p:spPr>
        <p:txBody>
          <a:bodyPr/>
          <a:lstStyle/>
          <a:p>
            <a:r>
              <a:rPr lang="en-US" altLang="en-US" dirty="0">
                <a:ea typeface="ＭＳ Ｐゴシック" panose="020B0600070205080204" pitchFamily="34" charset="-128"/>
              </a:rPr>
              <a:t>Why Do We Care?</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97641357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381360320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05418"/>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78351" y="3721089"/>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2765"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655867"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6326780"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565990" y="3242825"/>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2901"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602076"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6272989"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2901"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655867"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6326780"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2901"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655867"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6326780"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pic>
        <p:nvPicPr>
          <p:cNvPr id="152578" name="Picture 2" descr="Biden is president, so what comes next? – The A-Blast">
            <a:extLst>
              <a:ext uri="{FF2B5EF4-FFF2-40B4-BE49-F238E27FC236}">
                <a16:creationId xmlns:a16="http://schemas.microsoft.com/office/drawing/2014/main" id="{D25739FC-DDAC-AD41-BABD-D33DE53BE9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272" y="4278505"/>
            <a:ext cx="1380143" cy="1742783"/>
          </a:xfrm>
          <a:prstGeom prst="rect">
            <a:avLst/>
          </a:prstGeom>
          <a:noFill/>
          <a:extLst>
            <a:ext uri="{909E8E84-426E-40DD-AFC4-6F175D3DCCD1}">
              <a14:hiddenFill xmlns:a14="http://schemas.microsoft.com/office/drawing/2010/main">
                <a:solidFill>
                  <a:srgbClr val="FFFFFF"/>
                </a:solidFill>
              </a14:hiddenFill>
            </a:ext>
          </a:extLst>
        </p:spPr>
      </p:pic>
      <p:pic>
        <p:nvPicPr>
          <p:cNvPr id="152580" name="Picture 4">
            <a:extLst>
              <a:ext uri="{FF2B5EF4-FFF2-40B4-BE49-F238E27FC236}">
                <a16:creationId xmlns:a16="http://schemas.microsoft.com/office/drawing/2014/main" id="{362159F7-866B-7D45-BD6C-C43447B69D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4414" y="4213730"/>
            <a:ext cx="1255861" cy="180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9727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4"/>
          <p:cNvSpPr txBox="1">
            <a:spLocks noChangeArrowheads="1"/>
          </p:cNvSpPr>
          <p:nvPr/>
        </p:nvSpPr>
        <p:spPr bwMode="auto">
          <a:xfrm>
            <a:off x="1833164" y="1339180"/>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6" name="Text Box 6"/>
          <p:cNvSpPr txBox="1">
            <a:spLocks noChangeArrowheads="1"/>
          </p:cNvSpPr>
          <p:nvPr/>
        </p:nvSpPr>
        <p:spPr bwMode="auto">
          <a:xfrm>
            <a:off x="1833164" y="16185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7" name="Text Box 7"/>
          <p:cNvSpPr txBox="1">
            <a:spLocks noChangeArrowheads="1"/>
          </p:cNvSpPr>
          <p:nvPr/>
        </p:nvSpPr>
        <p:spPr bwMode="auto">
          <a:xfrm>
            <a:off x="1833164" y="188845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8" name="Text Box 8"/>
          <p:cNvSpPr txBox="1">
            <a:spLocks noChangeArrowheads="1"/>
          </p:cNvSpPr>
          <p:nvPr/>
        </p:nvSpPr>
        <p:spPr bwMode="auto">
          <a:xfrm>
            <a:off x="1833164" y="2167855"/>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9" name="Text Box 9"/>
          <p:cNvSpPr txBox="1">
            <a:spLocks noChangeArrowheads="1"/>
          </p:cNvSpPr>
          <p:nvPr/>
        </p:nvSpPr>
        <p:spPr bwMode="auto">
          <a:xfrm>
            <a:off x="1833164" y="246630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0" name="Text Box 10"/>
          <p:cNvSpPr txBox="1">
            <a:spLocks noChangeArrowheads="1"/>
          </p:cNvSpPr>
          <p:nvPr/>
        </p:nvSpPr>
        <p:spPr bwMode="auto">
          <a:xfrm>
            <a:off x="1833164" y="2745705"/>
            <a:ext cx="461934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1" name="Text Box 11"/>
          <p:cNvSpPr txBox="1">
            <a:spLocks noChangeArrowheads="1"/>
          </p:cNvSpPr>
          <p:nvPr/>
        </p:nvSpPr>
        <p:spPr bwMode="auto">
          <a:xfrm>
            <a:off x="1833164" y="3015580"/>
            <a:ext cx="460651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2" name="Text Box 12"/>
          <p:cNvSpPr txBox="1">
            <a:spLocks noChangeArrowheads="1"/>
          </p:cNvSpPr>
          <p:nvPr/>
        </p:nvSpPr>
        <p:spPr bwMode="auto">
          <a:xfrm>
            <a:off x="1833164" y="32949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3" name="Text Box 13"/>
          <p:cNvSpPr txBox="1">
            <a:spLocks noChangeArrowheads="1"/>
          </p:cNvSpPr>
          <p:nvPr/>
        </p:nvSpPr>
        <p:spPr bwMode="auto">
          <a:xfrm>
            <a:off x="1833164" y="359978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4" name="Text Box 14"/>
          <p:cNvSpPr txBox="1">
            <a:spLocks noChangeArrowheads="1"/>
          </p:cNvSpPr>
          <p:nvPr/>
        </p:nvSpPr>
        <p:spPr bwMode="auto">
          <a:xfrm>
            <a:off x="1833164" y="3879180"/>
            <a:ext cx="45776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5" name="Text Box 15"/>
          <p:cNvSpPr txBox="1">
            <a:spLocks noChangeArrowheads="1"/>
          </p:cNvSpPr>
          <p:nvPr/>
        </p:nvSpPr>
        <p:spPr bwMode="auto">
          <a:xfrm>
            <a:off x="1833164" y="4149055"/>
            <a:ext cx="459048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6" name="Text Box 16"/>
          <p:cNvSpPr txBox="1">
            <a:spLocks noChangeArrowheads="1"/>
          </p:cNvSpPr>
          <p:nvPr/>
        </p:nvSpPr>
        <p:spPr bwMode="auto">
          <a:xfrm>
            <a:off x="1833164" y="44284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7" name="Text Box 17"/>
          <p:cNvSpPr txBox="1">
            <a:spLocks noChangeArrowheads="1"/>
          </p:cNvSpPr>
          <p:nvPr/>
        </p:nvSpPr>
        <p:spPr bwMode="auto">
          <a:xfrm>
            <a:off x="1833164" y="4720555"/>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8" name="Text Box 18"/>
          <p:cNvSpPr txBox="1">
            <a:spLocks noChangeArrowheads="1"/>
          </p:cNvSpPr>
          <p:nvPr/>
        </p:nvSpPr>
        <p:spPr bwMode="auto">
          <a:xfrm>
            <a:off x="1833164" y="49999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9" name="Text Box 19"/>
          <p:cNvSpPr txBox="1">
            <a:spLocks noChangeArrowheads="1"/>
          </p:cNvSpPr>
          <p:nvPr/>
        </p:nvSpPr>
        <p:spPr bwMode="auto">
          <a:xfrm>
            <a:off x="1833164" y="526983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0" name="Text Box 20"/>
          <p:cNvSpPr txBox="1">
            <a:spLocks noChangeArrowheads="1"/>
          </p:cNvSpPr>
          <p:nvPr/>
        </p:nvSpPr>
        <p:spPr bwMode="auto">
          <a:xfrm>
            <a:off x="1833164" y="5549230"/>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1" name="Text Box 22"/>
          <p:cNvSpPr txBox="1">
            <a:spLocks noChangeArrowheads="1"/>
          </p:cNvSpPr>
          <p:nvPr/>
        </p:nvSpPr>
        <p:spPr bwMode="auto">
          <a:xfrm>
            <a:off x="1547664" y="1042888"/>
            <a:ext cx="763284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ＭＳ Ｐゴシック" charset="0"/>
              </a:rPr>
              <a:t>                   SNP1                           SNP2             Blood Pressure</a:t>
            </a:r>
          </a:p>
        </p:txBody>
      </p:sp>
      <p:sp>
        <p:nvSpPr>
          <p:cNvPr id="18452" name="Text Box 23"/>
          <p:cNvSpPr txBox="1">
            <a:spLocks noChangeArrowheads="1"/>
          </p:cNvSpPr>
          <p:nvPr/>
        </p:nvSpPr>
        <p:spPr bwMode="auto">
          <a:xfrm>
            <a:off x="7279653" y="1401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Gill Sans" charset="0"/>
                <a:ea typeface="ＭＳ Ｐゴシック" charset="0"/>
              </a:rPr>
              <a:t>180</a:t>
            </a:r>
          </a:p>
        </p:txBody>
      </p:sp>
      <p:sp>
        <p:nvSpPr>
          <p:cNvPr id="18453" name="Text Box 25"/>
          <p:cNvSpPr txBox="1">
            <a:spLocks noChangeArrowheads="1"/>
          </p:cNvSpPr>
          <p:nvPr/>
        </p:nvSpPr>
        <p:spPr bwMode="auto">
          <a:xfrm>
            <a:off x="7279653" y="16748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40"/>
                </a:solidFill>
                <a:effectLst/>
                <a:uLnTx/>
                <a:uFillTx/>
                <a:latin typeface="Gill Sans" charset="0"/>
                <a:ea typeface="ＭＳ Ｐゴシック" charset="0"/>
              </a:rPr>
              <a:t>175</a:t>
            </a:r>
          </a:p>
        </p:txBody>
      </p:sp>
      <p:sp>
        <p:nvSpPr>
          <p:cNvPr id="18454" name="Text Box 26"/>
          <p:cNvSpPr txBox="1">
            <a:spLocks noChangeArrowheads="1"/>
          </p:cNvSpPr>
          <p:nvPr/>
        </p:nvSpPr>
        <p:spPr bwMode="auto">
          <a:xfrm>
            <a:off x="7279653" y="1949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80"/>
                </a:solidFill>
                <a:effectLst/>
                <a:uLnTx/>
                <a:uFillTx/>
                <a:latin typeface="Gill Sans" charset="0"/>
                <a:ea typeface="ＭＳ Ｐゴシック" charset="0"/>
              </a:rPr>
              <a:t>170</a:t>
            </a:r>
          </a:p>
        </p:txBody>
      </p:sp>
      <p:sp>
        <p:nvSpPr>
          <p:cNvPr id="18455" name="Text Box 27"/>
          <p:cNvSpPr txBox="1">
            <a:spLocks noChangeArrowheads="1"/>
          </p:cNvSpPr>
          <p:nvPr/>
        </p:nvSpPr>
        <p:spPr bwMode="auto">
          <a:xfrm>
            <a:off x="7279653" y="22225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C0"/>
                </a:solidFill>
                <a:effectLst/>
                <a:uLnTx/>
                <a:uFillTx/>
                <a:latin typeface="Gill Sans" charset="0"/>
                <a:ea typeface="ＭＳ Ｐゴシック" charset="0"/>
              </a:rPr>
              <a:t>165</a:t>
            </a:r>
          </a:p>
        </p:txBody>
      </p:sp>
      <p:sp>
        <p:nvSpPr>
          <p:cNvPr id="18456" name="Text Box 28"/>
          <p:cNvSpPr txBox="1">
            <a:spLocks noChangeArrowheads="1"/>
          </p:cNvSpPr>
          <p:nvPr/>
        </p:nvSpPr>
        <p:spPr bwMode="auto">
          <a:xfrm>
            <a:off x="7279653" y="24955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E1"/>
                </a:solidFill>
                <a:effectLst/>
                <a:uLnTx/>
                <a:uFillTx/>
                <a:latin typeface="Gill Sans" charset="0"/>
                <a:ea typeface="ＭＳ Ｐゴシック" charset="0"/>
              </a:rPr>
              <a:t>160</a:t>
            </a:r>
          </a:p>
        </p:txBody>
      </p:sp>
      <p:sp>
        <p:nvSpPr>
          <p:cNvPr id="18457" name="Text Box 29"/>
          <p:cNvSpPr txBox="1">
            <a:spLocks noChangeArrowheads="1"/>
          </p:cNvSpPr>
          <p:nvPr/>
        </p:nvSpPr>
        <p:spPr bwMode="auto">
          <a:xfrm>
            <a:off x="7279653" y="27702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FF"/>
                </a:solidFill>
                <a:effectLst/>
                <a:uLnTx/>
                <a:uFillTx/>
                <a:latin typeface="Gill Sans" charset="0"/>
                <a:ea typeface="ＭＳ Ｐゴシック" charset="0"/>
              </a:rPr>
              <a:t>145</a:t>
            </a:r>
          </a:p>
        </p:txBody>
      </p:sp>
      <p:sp>
        <p:nvSpPr>
          <p:cNvPr id="18458" name="Text Box 30"/>
          <p:cNvSpPr txBox="1">
            <a:spLocks noChangeArrowheads="1"/>
          </p:cNvSpPr>
          <p:nvPr/>
        </p:nvSpPr>
        <p:spPr bwMode="auto">
          <a:xfrm>
            <a:off x="7279653" y="304326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800FF"/>
                </a:solidFill>
                <a:effectLst/>
                <a:uLnTx/>
                <a:uFillTx/>
                <a:latin typeface="Gill Sans" charset="0"/>
                <a:ea typeface="ＭＳ Ｐゴシック" charset="0"/>
              </a:rPr>
              <a:t>140</a:t>
            </a:r>
          </a:p>
        </p:txBody>
      </p:sp>
      <p:sp>
        <p:nvSpPr>
          <p:cNvPr id="18459" name="Text Box 31"/>
          <p:cNvSpPr txBox="1">
            <a:spLocks noChangeArrowheads="1"/>
          </p:cNvSpPr>
          <p:nvPr/>
        </p:nvSpPr>
        <p:spPr bwMode="auto">
          <a:xfrm>
            <a:off x="7279653" y="33163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8000FF"/>
                </a:solidFill>
                <a:effectLst/>
                <a:uLnTx/>
                <a:uFillTx/>
                <a:latin typeface="Gill Sans" charset="0"/>
                <a:ea typeface="ＭＳ Ｐゴシック" charset="0"/>
              </a:rPr>
              <a:t>130</a:t>
            </a:r>
          </a:p>
        </p:txBody>
      </p:sp>
      <p:sp>
        <p:nvSpPr>
          <p:cNvPr id="18460" name="Text Box 32"/>
          <p:cNvSpPr txBox="1">
            <a:spLocks noChangeArrowheads="1"/>
          </p:cNvSpPr>
          <p:nvPr/>
        </p:nvSpPr>
        <p:spPr bwMode="auto">
          <a:xfrm>
            <a:off x="7279653" y="35909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1" name="Text Box 33"/>
          <p:cNvSpPr txBox="1">
            <a:spLocks noChangeArrowheads="1"/>
          </p:cNvSpPr>
          <p:nvPr/>
        </p:nvSpPr>
        <p:spPr bwMode="auto">
          <a:xfrm>
            <a:off x="7279653" y="386399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2" name="Text Box 34"/>
          <p:cNvSpPr txBox="1">
            <a:spLocks noChangeArrowheads="1"/>
          </p:cNvSpPr>
          <p:nvPr/>
        </p:nvSpPr>
        <p:spPr bwMode="auto">
          <a:xfrm>
            <a:off x="7279653" y="41370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000FF"/>
                </a:solidFill>
                <a:effectLst/>
                <a:uLnTx/>
                <a:uFillTx/>
                <a:latin typeface="Gill Sans" charset="0"/>
                <a:ea typeface="ＭＳ Ｐゴシック" charset="0"/>
              </a:rPr>
              <a:t>115</a:t>
            </a:r>
          </a:p>
        </p:txBody>
      </p:sp>
      <p:sp>
        <p:nvSpPr>
          <p:cNvPr id="18463" name="Text Box 35"/>
          <p:cNvSpPr txBox="1">
            <a:spLocks noChangeArrowheads="1"/>
          </p:cNvSpPr>
          <p:nvPr/>
        </p:nvSpPr>
        <p:spPr bwMode="auto">
          <a:xfrm>
            <a:off x="7279653" y="44116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4" name="Text Box 36"/>
          <p:cNvSpPr txBox="1">
            <a:spLocks noChangeArrowheads="1"/>
          </p:cNvSpPr>
          <p:nvPr/>
        </p:nvSpPr>
        <p:spPr bwMode="auto">
          <a:xfrm>
            <a:off x="7279653" y="46847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5" name="Text Box 37"/>
          <p:cNvSpPr txBox="1">
            <a:spLocks noChangeArrowheads="1"/>
          </p:cNvSpPr>
          <p:nvPr/>
        </p:nvSpPr>
        <p:spPr bwMode="auto">
          <a:xfrm>
            <a:off x="7279653" y="4957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6" name="Text Box 38"/>
          <p:cNvSpPr txBox="1">
            <a:spLocks noChangeArrowheads="1"/>
          </p:cNvSpPr>
          <p:nvPr/>
        </p:nvSpPr>
        <p:spPr bwMode="auto">
          <a:xfrm>
            <a:off x="7279653" y="52324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000FF"/>
                </a:solidFill>
                <a:effectLst/>
                <a:uLnTx/>
                <a:uFillTx/>
                <a:latin typeface="Gill Sans" charset="0"/>
                <a:ea typeface="ＭＳ Ｐゴシック" charset="0"/>
              </a:rPr>
              <a:t>105</a:t>
            </a:r>
          </a:p>
        </p:txBody>
      </p:sp>
      <p:sp>
        <p:nvSpPr>
          <p:cNvPr id="18467" name="Text Box 39"/>
          <p:cNvSpPr txBox="1">
            <a:spLocks noChangeArrowheads="1"/>
          </p:cNvSpPr>
          <p:nvPr/>
        </p:nvSpPr>
        <p:spPr bwMode="auto">
          <a:xfrm>
            <a:off x="7279653" y="5505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E2EFF"/>
                </a:solidFill>
                <a:effectLst/>
                <a:uLnTx/>
                <a:uFillTx/>
                <a:latin typeface="Gill Sans" charset="0"/>
                <a:ea typeface="ＭＳ Ｐゴシック" charset="0"/>
              </a:rPr>
              <a:t>100</a:t>
            </a:r>
          </a:p>
        </p:txBody>
      </p:sp>
      <p:sp>
        <p:nvSpPr>
          <p:cNvPr id="3" name="Title 2"/>
          <p:cNvSpPr>
            <a:spLocks noGrp="1"/>
          </p:cNvSpPr>
          <p:nvPr>
            <p:ph type="title"/>
          </p:nvPr>
        </p:nvSpPr>
        <p:spPr/>
        <p:txBody>
          <a:bodyPr/>
          <a:lstStyle/>
          <a:p>
            <a:r>
              <a:rPr lang="en-US" dirty="0"/>
              <a:t>Finding Variations Associated with Traits</a:t>
            </a:r>
          </a:p>
        </p:txBody>
      </p:sp>
      <p:sp>
        <p:nvSpPr>
          <p:cNvPr id="2" name="Rectangle 1"/>
          <p:cNvSpPr/>
          <p:nvPr/>
        </p:nvSpPr>
        <p:spPr>
          <a:xfrm>
            <a:off x="1212526" y="6474717"/>
            <a:ext cx="763284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Eleazar</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a:t>
            </a: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Eskin</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Discovering the Causal Variants Involved in GWAS Studies, CGSI 2018, UCLA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41" name="Text Box 22"/>
          <p:cNvSpPr txBox="1">
            <a:spLocks noChangeArrowheads="1"/>
          </p:cNvSpPr>
          <p:nvPr/>
        </p:nvSpPr>
        <p:spPr bwMode="auto">
          <a:xfrm>
            <a:off x="-36512" y="1340768"/>
            <a:ext cx="1782984" cy="4647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0000"/>
                </a:solidFill>
                <a:effectLst/>
                <a:uLnTx/>
                <a:uFillTx/>
                <a:latin typeface="Gill Sans" charset="0"/>
                <a:ea typeface="ＭＳ Ｐゴシック" charset="0"/>
              </a:rPr>
              <a:t>Individual #4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#6</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#7</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#9</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#16</a:t>
            </a:r>
          </a:p>
        </p:txBody>
      </p:sp>
      <p:sp>
        <p:nvSpPr>
          <p:cNvPr id="20518" name="Slide Number Placeholder 58"/>
          <p:cNvSpPr>
            <a:spLocks noGrp="1"/>
          </p:cNvSpPr>
          <p:nvPr>
            <p:ph type="sldNum" sz="quarter" idx="11"/>
          </p:nvPr>
        </p:nvSpPr>
        <p:spPr bwMode="auto">
          <a:prstGeom prst="rect">
            <a:avLst/>
          </a:prstGeom>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80000"/>
              </a:lnSpc>
              <a:spcBef>
                <a:spcPts val="0"/>
              </a:spcBef>
              <a:spcAft>
                <a:spcPts val="0"/>
              </a:spcAft>
              <a:buClrTx/>
              <a:buSzTx/>
              <a:buFontTx/>
              <a:buNone/>
              <a:tabLst/>
              <a:defRPr/>
            </a:pPr>
            <a:fld id="{B949759B-0C5C-6E4A-B123-321242B29FF0}" type="slidenum">
              <a:rPr kumimoji="0" lang="en-US" sz="1200" b="0" i="0" u="none" strike="noStrike" kern="1200" cap="none" spc="0" normalizeH="0" baseline="0" noProof="0">
                <a:ln>
                  <a:noFill/>
                </a:ln>
                <a:solidFill>
                  <a:srgbClr val="000000"/>
                </a:solidFill>
                <a:effectLst/>
                <a:uLnTx/>
                <a:uFillTx/>
                <a:latin typeface="Tw Cen MT" charset="0"/>
                <a:ea typeface="ＭＳ Ｐゴシック" charset="0"/>
              </a:rPr>
              <a:pPr marL="0" marR="0" lvl="0" indent="0" algn="r" defTabSz="914400" rtl="0" eaLnBrk="1" fontAlgn="auto" latinLnBrk="0" hangingPunct="1">
                <a:lnSpc>
                  <a:spcPct val="8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Tw Cen MT" charset="0"/>
              <a:ea typeface="ＭＳ Ｐゴシック" charset="0"/>
            </a:endParaRPr>
          </a:p>
        </p:txBody>
      </p:sp>
      <p:cxnSp>
        <p:nvCxnSpPr>
          <p:cNvPr id="6" name="Straight Arrow Connector 5"/>
          <p:cNvCxnSpPr/>
          <p:nvPr/>
        </p:nvCxnSpPr>
        <p:spPr>
          <a:xfrm flipV="1">
            <a:off x="8028384" y="1894648"/>
            <a:ext cx="0" cy="3556000"/>
          </a:xfrm>
          <a:prstGeom prst="straightConnector1">
            <a:avLst/>
          </a:prstGeom>
          <a:ln w="76200">
            <a:solidFill>
              <a:srgbClr val="D8478A"/>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C22C308-F301-D94E-B06B-A2F95475F807}"/>
              </a:ext>
            </a:extLst>
          </p:cNvPr>
          <p:cNvSpPr/>
          <p:nvPr/>
        </p:nvSpPr>
        <p:spPr>
          <a:xfrm>
            <a:off x="4932040" y="6041507"/>
            <a:ext cx="394319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SNP: single nucleotide polymorphism</a:t>
            </a:r>
          </a:p>
        </p:txBody>
      </p:sp>
    </p:spTree>
    <p:extLst>
      <p:ext uri="{BB962C8B-B14F-4D97-AF65-F5344CB8AC3E}">
        <p14:creationId xmlns:p14="http://schemas.microsoft.com/office/powerpoint/2010/main" val="221645549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sz="3600" dirty="0"/>
              <a:t>Genome-Wide Association Studies (GWAS)</a:t>
            </a:r>
          </a:p>
        </p:txBody>
      </p:sp>
      <p:sp>
        <p:nvSpPr>
          <p:cNvPr id="3" name="Content Placeholder 2"/>
          <p:cNvSpPr>
            <a:spLocks noGrp="1"/>
          </p:cNvSpPr>
          <p:nvPr>
            <p:ph idx="1"/>
          </p:nvPr>
        </p:nvSpPr>
        <p:spPr>
          <a:xfrm>
            <a:off x="228600" y="951983"/>
            <a:ext cx="8610600" cy="5267672"/>
          </a:xfrm>
        </p:spPr>
        <p:txBody>
          <a:bodyPr/>
          <a:lstStyle/>
          <a:p>
            <a:r>
              <a:rPr lang="en-US" dirty="0"/>
              <a:t>Enables detection of genetic variants associated with phenotypes using two groups of people.</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2" name="Picture 11">
            <a:extLst>
              <a:ext uri="{FF2B5EF4-FFF2-40B4-BE49-F238E27FC236}">
                <a16:creationId xmlns:a16="http://schemas.microsoft.com/office/drawing/2014/main" id="{C4582D6B-0B2D-0E44-9C3F-7D0526007EE9}"/>
              </a:ext>
            </a:extLst>
          </p:cNvPr>
          <p:cNvPicPr>
            <a:picLocks noChangeAspect="1"/>
          </p:cNvPicPr>
          <p:nvPr/>
        </p:nvPicPr>
        <p:blipFill rotWithShape="1">
          <a:blip r:embed="rId3">
            <a:extLst>
              <a:ext uri="{28A0092B-C50C-407E-A947-70E740481C1C}">
                <a14:useLocalDpi xmlns:a14="http://schemas.microsoft.com/office/drawing/2010/main" val="0"/>
              </a:ext>
            </a:extLst>
          </a:blip>
          <a:srcRect t="7912" b="9669"/>
          <a:stretch/>
        </p:blipFill>
        <p:spPr>
          <a:xfrm>
            <a:off x="1224730" y="2900107"/>
            <a:ext cx="6618339" cy="3409213"/>
          </a:xfrm>
          <a:prstGeom prst="rect">
            <a:avLst/>
          </a:prstGeom>
        </p:spPr>
      </p:pic>
      <p:sp>
        <p:nvSpPr>
          <p:cNvPr id="13" name="Rectangle 12">
            <a:extLst>
              <a:ext uri="{FF2B5EF4-FFF2-40B4-BE49-F238E27FC236}">
                <a16:creationId xmlns:a16="http://schemas.microsoft.com/office/drawing/2014/main" id="{79BEA3A6-4FE1-954C-B92C-15FA9B384CB4}"/>
              </a:ext>
            </a:extLst>
          </p:cNvPr>
          <p:cNvSpPr/>
          <p:nvPr/>
        </p:nvSpPr>
        <p:spPr>
          <a:xfrm>
            <a:off x="403878" y="6014468"/>
            <a:ext cx="179488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Manhattan plot</a:t>
            </a:r>
          </a:p>
        </p:txBody>
      </p:sp>
      <p:cxnSp>
        <p:nvCxnSpPr>
          <p:cNvPr id="15" name="Straight Arrow Connector 14">
            <a:extLst>
              <a:ext uri="{FF2B5EF4-FFF2-40B4-BE49-F238E27FC236}">
                <a16:creationId xmlns:a16="http://schemas.microsoft.com/office/drawing/2014/main" id="{1AFC0366-CF73-B649-8ECC-4FAC8D326CEB}"/>
              </a:ext>
            </a:extLst>
          </p:cNvPr>
          <p:cNvCxnSpPr>
            <a:cxnSpLocks/>
          </p:cNvCxnSpPr>
          <p:nvPr/>
        </p:nvCxnSpPr>
        <p:spPr>
          <a:xfrm>
            <a:off x="1619672" y="4195644"/>
            <a:ext cx="6000328" cy="0"/>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50C7B19-F738-DE4B-A6C0-1B313EF9EFA9}"/>
              </a:ext>
            </a:extLst>
          </p:cNvPr>
          <p:cNvSpPr/>
          <p:nvPr/>
        </p:nvSpPr>
        <p:spPr>
          <a:xfrm>
            <a:off x="4151714" y="2900107"/>
            <a:ext cx="1068358" cy="431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ectangle 18">
            <a:extLst>
              <a:ext uri="{FF2B5EF4-FFF2-40B4-BE49-F238E27FC236}">
                <a16:creationId xmlns:a16="http://schemas.microsoft.com/office/drawing/2014/main" id="{FC988250-AFE4-B343-9F3E-1F3F8B48CF1E}"/>
              </a:ext>
            </a:extLst>
          </p:cNvPr>
          <p:cNvSpPr/>
          <p:nvPr/>
        </p:nvSpPr>
        <p:spPr>
          <a:xfrm>
            <a:off x="1731207" y="4165233"/>
            <a:ext cx="600032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variant with higher frequency in cases than in controls</a:t>
            </a:r>
          </a:p>
        </p:txBody>
      </p:sp>
      <p:sp>
        <p:nvSpPr>
          <p:cNvPr id="18" name="Rectangle 17">
            <a:extLst>
              <a:ext uri="{FF2B5EF4-FFF2-40B4-BE49-F238E27FC236}">
                <a16:creationId xmlns:a16="http://schemas.microsoft.com/office/drawing/2014/main" id="{E7B19C22-F031-9D4B-BAE2-35CD1290A848}"/>
              </a:ext>
            </a:extLst>
          </p:cNvPr>
          <p:cNvSpPr/>
          <p:nvPr/>
        </p:nvSpPr>
        <p:spPr>
          <a:xfrm>
            <a:off x="1301320" y="6400756"/>
            <a:ext cx="622300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https://</a:t>
            </a:r>
            <a:r>
              <a:rPr kumimoji="0" lang="en-US" sz="1200" b="0" i="0" u="none" strike="noStrike" kern="1200" cap="none" spc="0" normalizeH="0" baseline="0" noProof="0" err="1">
                <a:ln>
                  <a:noFill/>
                </a:ln>
                <a:solidFill>
                  <a:srgbClr val="000000"/>
                </a:solidFill>
                <a:effectLst/>
                <a:uLnTx/>
                <a:uFillTx/>
                <a:latin typeface="Tahoma"/>
                <a:ea typeface="+mn-ea"/>
                <a:cs typeface="+mn-cs"/>
              </a:rPr>
              <a:t>onlinelearning.hms.harvard.edu</a:t>
            </a:r>
            <a:r>
              <a:rPr kumimoji="0" lang="en-US" sz="1200" b="0" i="0" u="none" strike="noStrike" kern="1200" cap="none" spc="0" normalizeH="0" baseline="0" noProof="0">
                <a:ln>
                  <a:noFill/>
                </a:ln>
                <a:solidFill>
                  <a:srgbClr val="000000"/>
                </a:solidFill>
                <a:effectLst/>
                <a:uLnTx/>
                <a:uFillTx/>
                <a:latin typeface="Tahoma"/>
                <a:ea typeface="+mn-ea"/>
                <a:cs typeface="+mn-cs"/>
              </a:rPr>
              <a:t>/</a:t>
            </a:r>
            <a:r>
              <a:rPr kumimoji="0" lang="en-US" sz="1200" b="0" i="0" u="none" strike="noStrike" kern="1200" cap="none" spc="0" normalizeH="0" baseline="0" noProof="0" err="1">
                <a:ln>
                  <a:noFill/>
                </a:ln>
                <a:solidFill>
                  <a:srgbClr val="000000"/>
                </a:solidFill>
                <a:effectLst/>
                <a:uLnTx/>
                <a:uFillTx/>
                <a:latin typeface="Tahoma"/>
                <a:ea typeface="+mn-ea"/>
                <a:cs typeface="+mn-cs"/>
              </a:rPr>
              <a:t>hmx</a:t>
            </a:r>
            <a:r>
              <a:rPr kumimoji="0" lang="en-US" sz="1200" b="0" i="0" u="none" strike="noStrike" kern="1200" cap="none" spc="0" normalizeH="0" baseline="0" noProof="0">
                <a:ln>
                  <a:noFill/>
                </a:ln>
                <a:solidFill>
                  <a:srgbClr val="000000"/>
                </a:solidFill>
                <a:effectLst/>
                <a:uLnTx/>
                <a:uFillTx/>
                <a:latin typeface="Tahoma"/>
                <a:ea typeface="+mn-ea"/>
                <a:cs typeface="+mn-cs"/>
              </a:rPr>
              <a:t>/courses/genetic-testing/ </a:t>
            </a:r>
          </a:p>
        </p:txBody>
      </p:sp>
      <p:pic>
        <p:nvPicPr>
          <p:cNvPr id="92162" name="Picture 2" descr="Image result for gwas study"/>
          <p:cNvPicPr>
            <a:picLocks noChangeAspect="1" noChangeArrowheads="1"/>
          </p:cNvPicPr>
          <p:nvPr/>
        </p:nvPicPr>
        <p:blipFill rotWithShape="1">
          <a:blip r:embed="rId4">
            <a:extLst>
              <a:ext uri="{28A0092B-C50C-407E-A947-70E740481C1C}">
                <a14:useLocalDpi xmlns:a14="http://schemas.microsoft.com/office/drawing/2010/main" val="0"/>
              </a:ext>
            </a:extLst>
          </a:blip>
          <a:srcRect r="55636" b="48754"/>
          <a:stretch/>
        </p:blipFill>
        <p:spPr bwMode="auto">
          <a:xfrm>
            <a:off x="4511754" y="1773814"/>
            <a:ext cx="2076470" cy="1439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result for gwas study">
            <a:extLst>
              <a:ext uri="{FF2B5EF4-FFF2-40B4-BE49-F238E27FC236}">
                <a16:creationId xmlns:a16="http://schemas.microsoft.com/office/drawing/2014/main" id="{829DCE7B-6785-F84C-8B57-190DC4178F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976" r="57454"/>
          <a:stretch/>
        </p:blipFill>
        <p:spPr bwMode="auto">
          <a:xfrm>
            <a:off x="2123728" y="1892386"/>
            <a:ext cx="1991378" cy="1320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470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C86A-D113-F341-BCCA-1066132685B6}"/>
              </a:ext>
            </a:extLst>
          </p:cNvPr>
          <p:cNvSpPr>
            <a:spLocks noGrp="1"/>
          </p:cNvSpPr>
          <p:nvPr>
            <p:ph type="title"/>
          </p:nvPr>
        </p:nvSpPr>
        <p:spPr/>
        <p:txBody>
          <a:bodyPr/>
          <a:lstStyle/>
          <a:p>
            <a:r>
              <a:rPr lang="en-US"/>
              <a:t>SNPs and Personalized Medicine </a:t>
            </a:r>
          </a:p>
        </p:txBody>
      </p:sp>
      <p:sp>
        <p:nvSpPr>
          <p:cNvPr id="3" name="Slide Number Placeholder 2">
            <a:extLst>
              <a:ext uri="{FF2B5EF4-FFF2-40B4-BE49-F238E27FC236}">
                <a16:creationId xmlns:a16="http://schemas.microsoft.com/office/drawing/2014/main" id="{E7186B98-0834-6842-8B78-FC07A170399E}"/>
              </a:ext>
            </a:extLst>
          </p:cNvPr>
          <p:cNvSpPr>
            <a:spLocks noGrp="1"/>
          </p:cNvSpPr>
          <p:nvPr>
            <p:ph type="sldNum" sz="quarter" idx="11"/>
          </p:nvPr>
        </p:nvSpPr>
        <p:spPr/>
        <p:txBody>
          <a:bodyPr/>
          <a:lstStyle/>
          <a:p>
            <a:fld id="{018A7077-2B78-4FB5-8F56-24239751AEF0}" type="slidenum">
              <a:rPr lang="en-US" altLang="en-US" smtClean="0"/>
              <a:pPr/>
              <a:t>35</a:t>
            </a:fld>
            <a:endParaRPr lang="en-US" altLang="en-US"/>
          </a:p>
        </p:txBody>
      </p:sp>
      <p:pic>
        <p:nvPicPr>
          <p:cNvPr id="5" name="Picture 4">
            <a:extLst>
              <a:ext uri="{FF2B5EF4-FFF2-40B4-BE49-F238E27FC236}">
                <a16:creationId xmlns:a16="http://schemas.microsoft.com/office/drawing/2014/main" id="{2CC4191A-F9D8-FF4F-94E2-AADED90B512A}"/>
              </a:ext>
            </a:extLst>
          </p:cNvPr>
          <p:cNvPicPr>
            <a:picLocks noChangeAspect="1"/>
          </p:cNvPicPr>
          <p:nvPr/>
        </p:nvPicPr>
        <p:blipFill rotWithShape="1">
          <a:blip r:embed="rId2">
            <a:extLst>
              <a:ext uri="{28A0092B-C50C-407E-A947-70E740481C1C}">
                <a14:useLocalDpi xmlns:a14="http://schemas.microsoft.com/office/drawing/2010/main" val="0"/>
              </a:ext>
            </a:extLst>
          </a:blip>
          <a:srcRect l="2500" t="70160" r="54725" b="5901"/>
          <a:stretch/>
        </p:blipFill>
        <p:spPr>
          <a:xfrm>
            <a:off x="323528" y="4017241"/>
            <a:ext cx="6552728" cy="2292079"/>
          </a:xfrm>
          <a:prstGeom prst="rect">
            <a:avLst/>
          </a:prstGeom>
          <a:ln>
            <a:solidFill>
              <a:srgbClr val="FF0000"/>
            </a:solidFill>
          </a:ln>
        </p:spPr>
      </p:pic>
      <p:pic>
        <p:nvPicPr>
          <p:cNvPr id="7" name="Picture 6">
            <a:extLst>
              <a:ext uri="{FF2B5EF4-FFF2-40B4-BE49-F238E27FC236}">
                <a16:creationId xmlns:a16="http://schemas.microsoft.com/office/drawing/2014/main" id="{666B069C-267E-C348-B80A-68B94C19E846}"/>
              </a:ext>
            </a:extLst>
          </p:cNvPr>
          <p:cNvPicPr>
            <a:picLocks noChangeAspect="1"/>
          </p:cNvPicPr>
          <p:nvPr/>
        </p:nvPicPr>
        <p:blipFill rotWithShape="1">
          <a:blip r:embed="rId3">
            <a:extLst>
              <a:ext uri="{28A0092B-C50C-407E-A947-70E740481C1C}">
                <a14:useLocalDpi xmlns:a14="http://schemas.microsoft.com/office/drawing/2010/main" val="0"/>
              </a:ext>
            </a:extLst>
          </a:blip>
          <a:srcRect l="772" t="14026" r="54124" b="45672"/>
          <a:stretch/>
        </p:blipFill>
        <p:spPr>
          <a:xfrm>
            <a:off x="372616" y="976259"/>
            <a:ext cx="5423520" cy="3028805"/>
          </a:xfrm>
          <a:prstGeom prst="rect">
            <a:avLst/>
          </a:prstGeom>
          <a:ln>
            <a:solidFill>
              <a:srgbClr val="FF0000"/>
            </a:solidFill>
          </a:ln>
        </p:spPr>
      </p:pic>
      <p:pic>
        <p:nvPicPr>
          <p:cNvPr id="8" name="Picture 7">
            <a:extLst>
              <a:ext uri="{FF2B5EF4-FFF2-40B4-BE49-F238E27FC236}">
                <a16:creationId xmlns:a16="http://schemas.microsoft.com/office/drawing/2014/main" id="{D8532D67-8AEB-184C-B759-571700F0478C}"/>
              </a:ext>
            </a:extLst>
          </p:cNvPr>
          <p:cNvPicPr>
            <a:picLocks noChangeAspect="1"/>
          </p:cNvPicPr>
          <p:nvPr/>
        </p:nvPicPr>
        <p:blipFill rotWithShape="1">
          <a:blip r:embed="rId2">
            <a:extLst>
              <a:ext uri="{28A0092B-C50C-407E-A947-70E740481C1C}">
                <a14:useLocalDpi xmlns:a14="http://schemas.microsoft.com/office/drawing/2010/main" val="0"/>
              </a:ext>
            </a:extLst>
          </a:blip>
          <a:srcRect l="16047" t="18448" r="69779" b="57707"/>
          <a:stretch/>
        </p:blipFill>
        <p:spPr>
          <a:xfrm>
            <a:off x="6018005" y="1007322"/>
            <a:ext cx="2989312" cy="3142964"/>
          </a:xfrm>
          <a:prstGeom prst="rect">
            <a:avLst/>
          </a:prstGeom>
          <a:ln>
            <a:solidFill>
              <a:srgbClr val="FF0000"/>
            </a:solidFill>
          </a:ln>
        </p:spPr>
      </p:pic>
      <p:sp>
        <p:nvSpPr>
          <p:cNvPr id="9" name="Rectangle 8">
            <a:extLst>
              <a:ext uri="{FF2B5EF4-FFF2-40B4-BE49-F238E27FC236}">
                <a16:creationId xmlns:a16="http://schemas.microsoft.com/office/drawing/2014/main" id="{F833128E-D3EB-5448-9A6C-EFD46DD89352}"/>
              </a:ext>
            </a:extLst>
          </p:cNvPr>
          <p:cNvSpPr/>
          <p:nvPr/>
        </p:nvSpPr>
        <p:spPr>
          <a:xfrm>
            <a:off x="1811001" y="6381328"/>
            <a:ext cx="4057329" cy="369332"/>
          </a:xfrm>
          <a:prstGeom prst="rect">
            <a:avLst/>
          </a:prstGeom>
        </p:spPr>
        <p:txBody>
          <a:bodyPr wrap="none">
            <a:spAutoFit/>
          </a:bodyPr>
          <a:lstStyle/>
          <a:p>
            <a:r>
              <a:rPr lang="en-US">
                <a:solidFill>
                  <a:srgbClr val="FF0000"/>
                </a:solidFill>
              </a:rPr>
              <a:t>https://</a:t>
            </a:r>
            <a:r>
              <a:rPr lang="en-US" err="1">
                <a:solidFill>
                  <a:srgbClr val="FF0000"/>
                </a:solidFill>
              </a:rPr>
              <a:t>opensnp.org</a:t>
            </a:r>
            <a:r>
              <a:rPr lang="en-US">
                <a:solidFill>
                  <a:srgbClr val="FF0000"/>
                </a:solidFill>
              </a:rPr>
              <a:t>/</a:t>
            </a:r>
            <a:r>
              <a:rPr lang="en-US" err="1">
                <a:solidFill>
                  <a:srgbClr val="FF0000"/>
                </a:solidFill>
              </a:rPr>
              <a:t>snps</a:t>
            </a:r>
            <a:r>
              <a:rPr lang="en-US">
                <a:solidFill>
                  <a:srgbClr val="FF0000"/>
                </a:solidFill>
              </a:rPr>
              <a:t>/rs12979860</a:t>
            </a:r>
          </a:p>
        </p:txBody>
      </p:sp>
    </p:spTree>
    <p:extLst>
      <p:ext uri="{BB962C8B-B14F-4D97-AF65-F5344CB8AC3E}">
        <p14:creationId xmlns:p14="http://schemas.microsoft.com/office/powerpoint/2010/main" val="72277815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Much Larger Structural Variations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863152" y="1361625"/>
            <a:ext cx="2766527"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AUTISM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Weiss, </a:t>
            </a:r>
            <a:r>
              <a:rPr kumimoji="0" lang="en-US" sz="1800" b="0" i="1" u="none" strike="noStrike" kern="1200" cap="none" spc="0" normalizeH="0" baseline="0" noProof="0">
                <a:ln>
                  <a:noFill/>
                </a:ln>
                <a:solidFill>
                  <a:srgbClr val="000000"/>
                </a:solidFill>
                <a:effectLst/>
                <a:uLnTx/>
                <a:uFillTx/>
                <a:latin typeface="Tahoma"/>
                <a:ea typeface="+mn-ea"/>
                <a:cs typeface="+mn-cs"/>
              </a:rPr>
              <a:t>N </a:t>
            </a:r>
            <a:r>
              <a:rPr kumimoji="0" lang="en-US" sz="1800" b="0" i="1" u="none" strike="noStrike" kern="1200" cap="none" spc="0" normalizeH="0" baseline="0" noProof="0" err="1">
                <a:ln>
                  <a:noFill/>
                </a:ln>
                <a:solidFill>
                  <a:srgbClr val="000000"/>
                </a:solidFill>
                <a:effectLst/>
                <a:uLnTx/>
                <a:uFillTx/>
                <a:latin typeface="Tahoma"/>
                <a:ea typeface="+mn-ea"/>
                <a:cs typeface="+mn-cs"/>
              </a:rPr>
              <a:t>Eng</a:t>
            </a:r>
            <a:r>
              <a:rPr kumimoji="0" lang="en-US" sz="1800" b="0" i="1" u="none" strike="noStrike" kern="1200" cap="none" spc="0" normalizeH="0" baseline="0" noProof="0">
                <a:ln>
                  <a:noFill/>
                </a:ln>
                <a:solidFill>
                  <a:srgbClr val="000000"/>
                </a:solidFill>
                <a:effectLst/>
                <a:uLnTx/>
                <a:uFillTx/>
                <a:latin typeface="Tahoma"/>
                <a:ea typeface="+mn-ea"/>
                <a:cs typeface="+mn-cs"/>
              </a:rPr>
              <a:t> J Med </a:t>
            </a:r>
            <a:r>
              <a:rPr kumimoji="0" lang="en-US" sz="1800" b="0" i="0" u="none" strike="noStrike" kern="1200" cap="none" spc="0" normalizeH="0" baseline="0" noProof="0">
                <a:ln>
                  <a:noFill/>
                </a:ln>
                <a:solidFill>
                  <a:srgbClr val="000000"/>
                </a:solidFill>
                <a:effectLst/>
                <a:uLnTx/>
                <a:uFillTx/>
                <a:latin typeface="Tahoma"/>
                <a:ea typeface="+mn-ea"/>
                <a:cs typeface="+mn-cs"/>
              </a:rPr>
              <a:t>2008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pic>
        <p:nvPicPr>
          <p:cNvPr id="94210" name="Picture 2" descr="Image result for autism pain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1052736"/>
            <a:ext cx="1755648" cy="1699078"/>
          </a:xfrm>
          <a:prstGeom prst="rect">
            <a:avLst/>
          </a:prstGeom>
          <a:noFill/>
          <a:extLst>
            <a:ext uri="{909E8E84-426E-40DD-AFC4-6F175D3DCCD1}">
              <a14:hiddenFill xmlns:a14="http://schemas.microsoft.com/office/drawing/2010/main">
                <a:solidFill>
                  <a:srgbClr val="FFFFFF"/>
                </a:solidFill>
              </a14:hiddenFill>
            </a:ext>
          </a:extLst>
        </p:spPr>
      </p:pic>
      <p:pic>
        <p:nvPicPr>
          <p:cNvPr id="94212" name="Picture 4" descr="Related imag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7504" y="2830112"/>
            <a:ext cx="1757153" cy="175715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863152" y="3234586"/>
            <a:ext cx="235064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OBESITY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Walters,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sp>
        <p:nvSpPr>
          <p:cNvPr id="11" name="Rectangle 10"/>
          <p:cNvSpPr/>
          <p:nvPr/>
        </p:nvSpPr>
        <p:spPr>
          <a:xfrm>
            <a:off x="6413985" y="1361625"/>
            <a:ext cx="285860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SCHIZOPHRENIA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McCarthy, </a:t>
            </a:r>
            <a:r>
              <a:rPr kumimoji="0" lang="en-US" sz="1800" b="0" i="1" u="none" strike="noStrike" kern="1200" cap="none" spc="0" normalizeH="0" baseline="0" noProof="0">
                <a:ln>
                  <a:noFill/>
                </a:ln>
                <a:solidFill>
                  <a:srgbClr val="000000"/>
                </a:solidFill>
                <a:effectLst/>
                <a:uLnTx/>
                <a:uFillTx/>
                <a:latin typeface="Tahoma"/>
                <a:ea typeface="+mn-ea"/>
                <a:cs typeface="+mn-cs"/>
              </a:rPr>
              <a:t>Nat Genet </a:t>
            </a:r>
            <a:r>
              <a:rPr kumimoji="0" lang="en-US" sz="1800" b="0" i="0" u="none" strike="noStrike" kern="1200" cap="none" spc="0" normalizeH="0" baseline="0" noProof="0">
                <a:ln>
                  <a:noFill/>
                </a:ln>
                <a:solidFill>
                  <a:srgbClr val="000000"/>
                </a:solidFill>
                <a:effectLst/>
                <a:uLnTx/>
                <a:uFillTx/>
                <a:latin typeface="Tahoma"/>
                <a:ea typeface="+mn-ea"/>
                <a:cs typeface="+mn-cs"/>
              </a:rPr>
              <a:t>2009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14" name="Rectangle 13"/>
          <p:cNvSpPr/>
          <p:nvPr/>
        </p:nvSpPr>
        <p:spPr>
          <a:xfrm>
            <a:off x="6413985" y="3234586"/>
            <a:ext cx="281724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UNDERWEIGHT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Tahoma"/>
                <a:ea typeface="+mn-ea"/>
                <a:cs typeface="+mn-cs"/>
              </a:rPr>
              <a:t>Jacquemont</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7" name="Rectangle 6"/>
          <p:cNvSpPr/>
          <p:nvPr/>
        </p:nvSpPr>
        <p:spPr>
          <a:xfrm>
            <a:off x="1335000" y="5239327"/>
            <a:ext cx="286911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Deletion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28"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652716" y="4904032"/>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971600" y="4911292"/>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p:nvCxnSpPr>
        <p:spPr>
          <a:xfrm>
            <a:off x="60752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0752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967560" y="5111846"/>
            <a:ext cx="246876"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8" name="Straight Connector 37"/>
          <p:cNvCxnSpPr/>
          <p:nvPr/>
        </p:nvCxnSpPr>
        <p:spPr>
          <a:xfrm>
            <a:off x="93881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3881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068535" y="4911494"/>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387419" y="4918754"/>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43" name="Straight Connector 42"/>
          <p:cNvCxnSpPr/>
          <p:nvPr/>
        </p:nvCxnSpPr>
        <p:spPr>
          <a:xfrm>
            <a:off x="502737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02737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424664" y="5121187"/>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7" name="Straight Connector 46"/>
          <p:cNvCxnSpPr/>
          <p:nvPr/>
        </p:nvCxnSpPr>
        <p:spPr>
          <a:xfrm>
            <a:off x="535866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424664" y="5043385"/>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9" name="Straight Connector 48"/>
          <p:cNvCxnSpPr/>
          <p:nvPr/>
        </p:nvCxnSpPr>
        <p:spPr>
          <a:xfrm>
            <a:off x="5358669" y="504338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35866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5958734" y="5239326"/>
            <a:ext cx="2845651"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Duplication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94222" name="Picture 14" descr="Image result for thin man painti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4644008" y="2837071"/>
            <a:ext cx="1743008" cy="1755648"/>
          </a:xfrm>
          <a:prstGeom prst="rect">
            <a:avLst/>
          </a:prstGeom>
          <a:noFill/>
          <a:extLst>
            <a:ext uri="{909E8E84-426E-40DD-AFC4-6F175D3DCCD1}">
              <a14:hiddenFill xmlns:a14="http://schemas.microsoft.com/office/drawing/2010/main">
                <a:solidFill>
                  <a:srgbClr val="FFFFFF"/>
                </a:solidFill>
              </a14:hiddenFill>
            </a:ext>
          </a:extLst>
        </p:spPr>
      </p:pic>
      <p:pic>
        <p:nvPicPr>
          <p:cNvPr id="94234" name="Picture 26" descr="Related image"/>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r="-3967"/>
          <a:stretch/>
        </p:blipFill>
        <p:spPr bwMode="auto">
          <a:xfrm>
            <a:off x="4642503" y="1052603"/>
            <a:ext cx="1847342" cy="175564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4D83407-19CD-F04E-96D5-3B08694C8ED3}"/>
              </a:ext>
            </a:extLst>
          </p:cNvPr>
          <p:cNvSpPr/>
          <p:nvPr/>
        </p:nvSpPr>
        <p:spPr>
          <a:xfrm>
            <a:off x="5068535" y="6409343"/>
            <a:ext cx="30357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CNV: copy number variation</a:t>
            </a:r>
          </a:p>
        </p:txBody>
      </p:sp>
    </p:spTree>
    <p:extLst>
      <p:ext uri="{BB962C8B-B14F-4D97-AF65-F5344CB8AC3E}">
        <p14:creationId xmlns:p14="http://schemas.microsoft.com/office/powerpoint/2010/main" val="4957677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095928" cy="1066800"/>
          </a:xfrm>
        </p:spPr>
        <p:txBody>
          <a:bodyPr/>
          <a:lstStyle/>
          <a:p>
            <a:r>
              <a:rPr lang="en-US" sz="3600"/>
              <a:t>Personalized Medicine for Critically Ill Infants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2" name="Rectangle 1">
            <a:extLst>
              <a:ext uri="{FF2B5EF4-FFF2-40B4-BE49-F238E27FC236}">
                <a16:creationId xmlns:a16="http://schemas.microsoft.com/office/drawing/2014/main" id="{57C9BF0B-3A3A-9C4C-A9F2-7EB0B84D71FC}"/>
              </a:ext>
            </a:extLst>
          </p:cNvPr>
          <p:cNvSpPr/>
          <p:nvPr/>
        </p:nvSpPr>
        <p:spPr>
          <a:xfrm>
            <a:off x="1259632" y="6309320"/>
            <a:ext cx="712879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Farnaes+,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hlinkClick r:id="rId3"/>
              </a:rPr>
              <a:t>Rapid whole-genome sequencing decreases infant morbidity and cost of hospitalization</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NPJ Genomic Medicine, 2018</a:t>
            </a:r>
          </a:p>
        </p:txBody>
      </p:sp>
      <p:sp>
        <p:nvSpPr>
          <p:cNvPr id="6" name="Content Placeholder 5">
            <a:extLst>
              <a:ext uri="{FF2B5EF4-FFF2-40B4-BE49-F238E27FC236}">
                <a16:creationId xmlns:a16="http://schemas.microsoft.com/office/drawing/2014/main" id="{92031369-500B-9444-A9BD-9C1C737EE0FE}"/>
              </a:ext>
            </a:extLst>
          </p:cNvPr>
          <p:cNvSpPr>
            <a:spLocks noGrp="1"/>
          </p:cNvSpPr>
          <p:nvPr>
            <p:ph idx="1"/>
          </p:nvPr>
        </p:nvSpPr>
        <p:spPr>
          <a:xfrm>
            <a:off x="228600" y="908720"/>
            <a:ext cx="8610600" cy="5339680"/>
          </a:xfrm>
        </p:spPr>
        <p:txBody>
          <a:bodyPr/>
          <a:lstStyle/>
          <a:p>
            <a:r>
              <a:rPr lang="en-US" err="1">
                <a:solidFill>
                  <a:srgbClr val="0000FF"/>
                </a:solidFill>
              </a:rPr>
              <a:t>rWGS</a:t>
            </a:r>
            <a:r>
              <a:rPr lang="en-US"/>
              <a:t> can be performed in </a:t>
            </a:r>
            <a:r>
              <a:rPr lang="en-US">
                <a:solidFill>
                  <a:srgbClr val="0000FF"/>
                </a:solidFill>
              </a:rPr>
              <a:t>2-day</a:t>
            </a:r>
            <a:r>
              <a:rPr lang="en-US"/>
              <a:t> (</a:t>
            </a:r>
            <a:r>
              <a:rPr lang="en-US">
                <a:solidFill>
                  <a:srgbClr val="FF0000"/>
                </a:solidFill>
              </a:rPr>
              <a:t>costly</a:t>
            </a:r>
            <a:r>
              <a:rPr lang="en-US"/>
              <a:t>) or </a:t>
            </a:r>
            <a:r>
              <a:rPr lang="en-US">
                <a:solidFill>
                  <a:srgbClr val="0000FF"/>
                </a:solidFill>
              </a:rPr>
              <a:t>5-day</a:t>
            </a:r>
            <a:r>
              <a:rPr lang="en-US"/>
              <a:t> time to interpretation. </a:t>
            </a:r>
          </a:p>
          <a:p>
            <a:r>
              <a:rPr lang="en-US"/>
              <a:t>Diagnostic </a:t>
            </a:r>
            <a:r>
              <a:rPr lang="en-US" err="1">
                <a:solidFill>
                  <a:srgbClr val="0000FF"/>
                </a:solidFill>
              </a:rPr>
              <a:t>rWGS</a:t>
            </a:r>
            <a:r>
              <a:rPr lang="en-US"/>
              <a:t> for infants</a:t>
            </a:r>
          </a:p>
          <a:p>
            <a:pPr lvl="1"/>
            <a:r>
              <a:rPr lang="en-US"/>
              <a:t>Avoids </a:t>
            </a:r>
            <a:r>
              <a:rPr lang="en-US">
                <a:solidFill>
                  <a:srgbClr val="FF0000"/>
                </a:solidFill>
              </a:rPr>
              <a:t>morbidity</a:t>
            </a:r>
          </a:p>
          <a:p>
            <a:pPr lvl="1"/>
            <a:r>
              <a:rPr lang="en-US"/>
              <a:t>Reduces </a:t>
            </a:r>
            <a:r>
              <a:rPr lang="en-US">
                <a:solidFill>
                  <a:srgbClr val="FF0000"/>
                </a:solidFill>
              </a:rPr>
              <a:t>hospital stay length </a:t>
            </a:r>
            <a:r>
              <a:rPr lang="en-US"/>
              <a:t>by 6%-69%</a:t>
            </a:r>
          </a:p>
          <a:p>
            <a:pPr lvl="1"/>
            <a:r>
              <a:rPr lang="en-US"/>
              <a:t>Reduces </a:t>
            </a:r>
            <a:r>
              <a:rPr lang="en-US">
                <a:solidFill>
                  <a:srgbClr val="FF0000"/>
                </a:solidFill>
              </a:rPr>
              <a:t>inpatient cost </a:t>
            </a:r>
            <a:r>
              <a:rPr lang="en-US"/>
              <a:t>by $800,000-$2,000,000. </a:t>
            </a:r>
          </a:p>
        </p:txBody>
      </p:sp>
      <p:pic>
        <p:nvPicPr>
          <p:cNvPr id="18" name="Picture 17">
            <a:extLst>
              <a:ext uri="{FF2B5EF4-FFF2-40B4-BE49-F238E27FC236}">
                <a16:creationId xmlns:a16="http://schemas.microsoft.com/office/drawing/2014/main" id="{ACFDD668-5063-224E-8337-66A5287CB8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995702"/>
            <a:ext cx="4485624" cy="2022636"/>
          </a:xfrm>
          <a:prstGeom prst="rect">
            <a:avLst/>
          </a:prstGeom>
          <a:ln>
            <a:solidFill>
              <a:srgbClr val="FF0000"/>
            </a:solidFill>
          </a:ln>
        </p:spPr>
      </p:pic>
      <p:pic>
        <p:nvPicPr>
          <p:cNvPr id="16" name="Picture 15">
            <a:extLst>
              <a:ext uri="{FF2B5EF4-FFF2-40B4-BE49-F238E27FC236}">
                <a16:creationId xmlns:a16="http://schemas.microsoft.com/office/drawing/2014/main" id="{6372DF59-BDA7-1F42-9346-3209BCB2BEE4}"/>
              </a:ext>
            </a:extLst>
          </p:cNvPr>
          <p:cNvPicPr>
            <a:picLocks noChangeAspect="1"/>
          </p:cNvPicPr>
          <p:nvPr/>
        </p:nvPicPr>
        <p:blipFill rotWithShape="1">
          <a:blip r:embed="rId5">
            <a:extLst>
              <a:ext uri="{28A0092B-C50C-407E-A947-70E740481C1C}">
                <a14:useLocalDpi xmlns:a14="http://schemas.microsoft.com/office/drawing/2010/main" val="0"/>
              </a:ext>
            </a:extLst>
          </a:blip>
          <a:srcRect t="42181"/>
          <a:stretch/>
        </p:blipFill>
        <p:spPr>
          <a:xfrm>
            <a:off x="4378896" y="4558912"/>
            <a:ext cx="4411216" cy="1574457"/>
          </a:xfrm>
          <a:prstGeom prst="rect">
            <a:avLst/>
          </a:prstGeom>
          <a:ln>
            <a:solidFill>
              <a:srgbClr val="FF0000"/>
            </a:solidFill>
          </a:ln>
        </p:spPr>
      </p:pic>
    </p:spTree>
    <p:extLst>
      <p:ext uri="{BB962C8B-B14F-4D97-AF65-F5344CB8AC3E}">
        <p14:creationId xmlns:p14="http://schemas.microsoft.com/office/powerpoint/2010/main" val="197935397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682A-512B-8248-B858-65BE428348BC}"/>
              </a:ext>
            </a:extLst>
          </p:cNvPr>
          <p:cNvSpPr>
            <a:spLocks noGrp="1"/>
          </p:cNvSpPr>
          <p:nvPr>
            <p:ph type="title"/>
          </p:nvPr>
        </p:nvSpPr>
        <p:spPr/>
        <p:txBody>
          <a:bodyPr/>
          <a:lstStyle/>
          <a:p>
            <a:r>
              <a:rPr lang="en-US"/>
              <a:t>Recommended Reading</a:t>
            </a:r>
          </a:p>
        </p:txBody>
      </p:sp>
      <p:pic>
        <p:nvPicPr>
          <p:cNvPr id="7" name="Content Placeholder 6">
            <a:extLst>
              <a:ext uri="{FF2B5EF4-FFF2-40B4-BE49-F238E27FC236}">
                <a16:creationId xmlns:a16="http://schemas.microsoft.com/office/drawing/2014/main" id="{BFA1BD7E-3A95-C940-8D6F-D17A93FADC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093779"/>
            <a:ext cx="8610600" cy="4683175"/>
          </a:xfrm>
        </p:spPr>
      </p:pic>
      <p:sp>
        <p:nvSpPr>
          <p:cNvPr id="4" name="Slide Number Placeholder 3">
            <a:extLst>
              <a:ext uri="{FF2B5EF4-FFF2-40B4-BE49-F238E27FC236}">
                <a16:creationId xmlns:a16="http://schemas.microsoft.com/office/drawing/2014/main" id="{D6A22971-C9C1-D04C-879F-66CDECC814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615FD068-F46F-0342-B00F-7C46CC9E2423}"/>
              </a:ext>
            </a:extLst>
          </p:cNvPr>
          <p:cNvSpPr/>
          <p:nvPr/>
        </p:nvSpPr>
        <p:spPr>
          <a:xfrm>
            <a:off x="335003" y="6058972"/>
            <a:ext cx="878803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Ho+,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Structural variation in the sequencing era</a:t>
            </a:r>
            <a:r>
              <a:rPr kumimoji="0" lang="en-US" sz="1800" b="0" i="0" u="none" strike="noStrike" kern="1200" cap="none" spc="0" normalizeH="0" baseline="0" noProof="0" dirty="0">
                <a:ln>
                  <a:noFill/>
                </a:ln>
                <a:solidFill>
                  <a:srgbClr val="000000"/>
                </a:solidFill>
                <a:effectLst/>
                <a:uLnTx/>
                <a:uFillTx/>
                <a:latin typeface="Tahoma"/>
                <a:ea typeface="+mn-ea"/>
                <a:cs typeface="+mn-cs"/>
              </a:rPr>
              <a:t>", Nature Reviews Genetics, 2020</a:t>
            </a:r>
          </a:p>
        </p:txBody>
      </p:sp>
    </p:spTree>
    <p:extLst>
      <p:ext uri="{BB962C8B-B14F-4D97-AF65-F5344CB8AC3E}">
        <p14:creationId xmlns:p14="http://schemas.microsoft.com/office/powerpoint/2010/main" val="453723002"/>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a:t>Population-Scale Microbiome Profiling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https://blog.wego.com/7-crowded-places-and-events-that-you-will-love/</a:t>
            </a:r>
            <a:r>
              <a:rPr kumimoji="0" lang="ar-SA" sz="1400" b="0" i="0" u="none" strike="noStrike" kern="1200" cap="none" spc="0" normalizeH="0" baseline="0" noProof="0">
                <a:ln>
                  <a:noFill/>
                </a:ln>
                <a:solidFill>
                  <a:srgbClr val="000000"/>
                </a:solidFill>
                <a:effectLst/>
                <a:uLnTx/>
                <a:uFillTx/>
                <a:latin typeface="Tahoma"/>
                <a:ea typeface="+mn-ea"/>
                <a:cs typeface="+mn-cs"/>
              </a:rPr>
              <a:t>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4718459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City-Scale Microbiome Profiling</a:t>
            </a:r>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34168" y="764704"/>
            <a:ext cx="7462718" cy="60960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1DE7222A-951F-C048-84DD-9A1818D27B5A}"/>
              </a:ext>
            </a:extLst>
          </p:cNvPr>
          <p:cNvSpPr/>
          <p:nvPr/>
        </p:nvSpPr>
        <p:spPr>
          <a:xfrm>
            <a:off x="3635897" y="5556595"/>
            <a:ext cx="5184576" cy="83099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Afshinnekoo</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Geospatial Resolution of Human and Bacterial Diversity with City-Scale Metagenomics</a:t>
            </a:r>
            <a:r>
              <a:rPr kumimoji="0" lang="en-US" sz="1600" b="0" i="0" u="none" strike="noStrike" kern="1200" cap="none" spc="0" normalizeH="0" baseline="0" noProof="0">
                <a:ln>
                  <a:noFill/>
                </a:ln>
                <a:solidFill>
                  <a:srgbClr val="000000"/>
                </a:solidFill>
                <a:effectLst/>
                <a:uLnTx/>
                <a:uFillTx/>
                <a:latin typeface="Tahoma"/>
                <a:ea typeface="+mn-ea"/>
                <a:cs typeface="+mn-cs"/>
              </a:rPr>
              <a:t>", Cell Systems, 2015</a:t>
            </a:r>
          </a:p>
        </p:txBody>
      </p:sp>
    </p:spTree>
    <p:extLst>
      <p:ext uri="{BB962C8B-B14F-4D97-AF65-F5344CB8AC3E}">
        <p14:creationId xmlns:p14="http://schemas.microsoft.com/office/powerpoint/2010/main" val="201470702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20DED-F6D3-F641-9A93-DD66E64EE3A5}"/>
              </a:ext>
            </a:extLst>
          </p:cNvPr>
          <p:cNvSpPr>
            <a:spLocks noGrp="1"/>
          </p:cNvSpPr>
          <p:nvPr>
            <p:ph type="title"/>
          </p:nvPr>
        </p:nvSpPr>
        <p:spPr/>
        <p:txBody>
          <a:bodyPr/>
          <a:lstStyle/>
          <a:p>
            <a:r>
              <a:rPr lang="en-US" dirty="0"/>
              <a:t>Global-Scale Microbiome Profiling</a:t>
            </a:r>
            <a:br>
              <a:rPr lang="en-US" dirty="0"/>
            </a:br>
            <a:endParaRPr lang="en-US" dirty="0"/>
          </a:p>
        </p:txBody>
      </p:sp>
      <p:sp>
        <p:nvSpPr>
          <p:cNvPr id="4" name="Slide Number Placeholder 3">
            <a:extLst>
              <a:ext uri="{FF2B5EF4-FFF2-40B4-BE49-F238E27FC236}">
                <a16:creationId xmlns:a16="http://schemas.microsoft.com/office/drawing/2014/main" id="{81DBCEB9-FFF9-224F-915E-600E4C6F96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
            <a:extLst>
              <a:ext uri="{FF2B5EF4-FFF2-40B4-BE49-F238E27FC236}">
                <a16:creationId xmlns:a16="http://schemas.microsoft.com/office/drawing/2014/main" id="{97622711-BCB7-704D-98C4-5B64E1CD3BC2}"/>
              </a:ext>
            </a:extLst>
          </p:cNvPr>
          <p:cNvSpPr>
            <a:spLocks noChangeArrowheads="1"/>
          </p:cNvSpPr>
          <p:nvPr/>
        </p:nvSpPr>
        <p:spPr bwMode="auto">
          <a:xfrm>
            <a:off x="767690" y="6093296"/>
            <a:ext cx="760862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Danko</a:t>
            </a:r>
            <a:r>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300" b="0" i="0" u="sng" strike="noStrike" kern="1200" cap="none" spc="0" normalizeH="0" baseline="0" noProof="0">
                <a:ln>
                  <a:noFill/>
                </a:ln>
                <a:solidFill>
                  <a:srgbClr val="0000FF"/>
                </a:solidFill>
                <a:effectLst/>
                <a:uLnTx/>
                <a:uFillTx/>
                <a:latin typeface="Arial" panose="020B0604020202020204" pitchFamily="34" charset="0"/>
                <a:ea typeface="+mn-ea"/>
                <a:cs typeface="Arial" panose="020B0604020202020204" pitchFamily="34" charset="0"/>
                <a:hlinkClick r:id="rId2"/>
              </a:rPr>
              <a:t>A global metagenomic map of urban microbiomes and antimicrobial resistance</a:t>
            </a:r>
            <a:r>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Cell, 2021</a:t>
            </a:r>
            <a:endParaRPr kumimoji="0" lang="en-US" altLang="en-US" sz="900" b="0" i="0" u="none" strike="noStrike" kern="1200" cap="none" spc="0" normalizeH="0" baseline="0" noProof="0">
              <a:ln>
                <a:noFill/>
              </a:ln>
              <a:solidFill>
                <a:srgbClr val="000000"/>
              </a:solidFill>
              <a:effectLst/>
              <a:uLnTx/>
              <a:uFillTx/>
              <a:latin typeface="Tahoma"/>
              <a:ea typeface="+mn-ea"/>
              <a:cs typeface="+mn-cs"/>
            </a:endParaRPr>
          </a:p>
        </p:txBody>
      </p:sp>
      <p:pic>
        <p:nvPicPr>
          <p:cNvPr id="225282" name="Picture 2" descr="https://lh4.googleusercontent.com/N9NU3IQNHo2rw74hmdPaZ9mFBU4cR65A_eI2nxHmkWND8LVc0BjWYLdx_EZ4B31Gxl1jMGbw6QWZ4jAvsC6x62i9bf_wMuCaLrIT3lkHQPbNulXPQT6EP1QdpgTXypEI-zAu7au4AAU=s0">
            <a:extLst>
              <a:ext uri="{FF2B5EF4-FFF2-40B4-BE49-F238E27FC236}">
                <a16:creationId xmlns:a16="http://schemas.microsoft.com/office/drawing/2014/main" id="{8600C3F7-5C5D-8E4A-A225-F4D9A8089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05"/>
          <a:stretch/>
        </p:blipFill>
        <p:spPr bwMode="auto">
          <a:xfrm>
            <a:off x="339688" y="980729"/>
            <a:ext cx="552845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25283" name="Picture 3" descr="https://lh4.googleusercontent.com/oRPgtX79ddWwjz2atfwfwxBbJA8RL6QfRsoZleamnfZCsGFUTMMmRFOK1KeKl7iCbS64qi9rdko-SpFQcZR5YKcNhnQbiEkTsdq3ml8hxAIB40sk8PxNydTt7ayZdiYNhpSbndDQCAg=s0">
            <a:extLst>
              <a:ext uri="{FF2B5EF4-FFF2-40B4-BE49-F238E27FC236}">
                <a16:creationId xmlns:a16="http://schemas.microsoft.com/office/drawing/2014/main" id="{ADFD7E79-8813-C941-926F-4D3F10722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140968"/>
            <a:ext cx="4853835" cy="2991991"/>
          </a:xfrm>
          <a:prstGeom prst="rect">
            <a:avLst/>
          </a:prstGeom>
          <a:noFill/>
          <a:extLst>
            <a:ext uri="{909E8E84-426E-40DD-AFC4-6F175D3DCCD1}">
              <a14:hiddenFill xmlns:a14="http://schemas.microsoft.com/office/drawing/2010/main">
                <a:solidFill>
                  <a:srgbClr val="FFFFFF"/>
                </a:solidFill>
              </a14:hiddenFill>
            </a:ext>
          </a:extLst>
        </p:spPr>
      </p:pic>
      <p:pic>
        <p:nvPicPr>
          <p:cNvPr id="225284" name="Picture 4" descr="https://lh5.googleusercontent.com/42eESEC0d8xF7X3-6S34tR_mXiAjMkUdeiNKAG2__x6Fp3t7-yp7E7c4ZHxcD0YVMoWvhG3r00JQyb7iXKoCPfw4dVLJcQh9ud7NJ34M6yrzFa3vtanSywqSdNP5Dt0nQ4Hgdnrdoyc=s0">
            <a:extLst>
              <a:ext uri="{FF2B5EF4-FFF2-40B4-BE49-F238E27FC236}">
                <a16:creationId xmlns:a16="http://schemas.microsoft.com/office/drawing/2014/main" id="{A04FBC75-299F-D249-BB4F-B82183C1E9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639" y="2036170"/>
            <a:ext cx="3094286" cy="309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93403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3A5D-59F3-E349-9C1C-7BAD361D4F7C}"/>
              </a:ext>
            </a:extLst>
          </p:cNvPr>
          <p:cNvSpPr>
            <a:spLocks noGrp="1"/>
          </p:cNvSpPr>
          <p:nvPr>
            <p:ph type="title"/>
          </p:nvPr>
        </p:nvSpPr>
        <p:spPr/>
        <p:txBody>
          <a:bodyPr/>
          <a:lstStyle/>
          <a:p>
            <a:r>
              <a:rPr lang="en-US" dirty="0"/>
              <a:t>A Tsunami of Sequencing Data</a:t>
            </a:r>
          </a:p>
        </p:txBody>
      </p:sp>
      <p:sp>
        <p:nvSpPr>
          <p:cNvPr id="3" name="Slide Number Placeholder 2">
            <a:extLst>
              <a:ext uri="{FF2B5EF4-FFF2-40B4-BE49-F238E27FC236}">
                <a16:creationId xmlns:a16="http://schemas.microsoft.com/office/drawing/2014/main" id="{87CD93AD-96DF-F94E-BD4B-10D8F2FF75B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1BB5FA9-3926-3B4C-9D1F-55C09816FEC6}"/>
              </a:ext>
            </a:extLst>
          </p:cNvPr>
          <p:cNvPicPr>
            <a:picLocks noChangeAspect="1"/>
          </p:cNvPicPr>
          <p:nvPr/>
        </p:nvPicPr>
        <p:blipFill rotWithShape="1">
          <a:blip r:embed="rId2">
            <a:extLst>
              <a:ext uri="{28A0092B-C50C-407E-A947-70E740481C1C}">
                <a14:useLocalDpi xmlns:a14="http://schemas.microsoft.com/office/drawing/2010/main" val="0"/>
              </a:ext>
            </a:extLst>
          </a:blip>
          <a:srcRect l="12829" t="17440" r="11427" b="34549"/>
          <a:stretch/>
        </p:blipFill>
        <p:spPr>
          <a:xfrm>
            <a:off x="1800808" y="2087421"/>
            <a:ext cx="6587615" cy="2609774"/>
          </a:xfrm>
          <a:prstGeom prst="rect">
            <a:avLst/>
          </a:prstGeom>
        </p:spPr>
      </p:pic>
      <p:pic>
        <p:nvPicPr>
          <p:cNvPr id="17" name="Picture 16">
            <a:extLst>
              <a:ext uri="{FF2B5EF4-FFF2-40B4-BE49-F238E27FC236}">
                <a16:creationId xmlns:a16="http://schemas.microsoft.com/office/drawing/2014/main" id="{AA48257D-ECBA-284A-B3C2-0653227A2879}"/>
              </a:ext>
            </a:extLst>
          </p:cNvPr>
          <p:cNvPicPr>
            <a:picLocks noChangeAspect="1"/>
          </p:cNvPicPr>
          <p:nvPr/>
        </p:nvPicPr>
        <p:blipFill rotWithShape="1">
          <a:blip r:embed="rId2">
            <a:extLst>
              <a:ext uri="{28A0092B-C50C-407E-A947-70E740481C1C}">
                <a14:useLocalDpi xmlns:a14="http://schemas.microsoft.com/office/drawing/2010/main" val="0"/>
              </a:ext>
            </a:extLst>
          </a:blip>
          <a:srcRect l="4477" t="87836" r="12614" b="9105"/>
          <a:stretch/>
        </p:blipFill>
        <p:spPr>
          <a:xfrm>
            <a:off x="827584" y="6160509"/>
            <a:ext cx="7210791" cy="166257"/>
          </a:xfrm>
          <a:prstGeom prst="rect">
            <a:avLst/>
          </a:prstGeom>
        </p:spPr>
      </p:pic>
      <p:sp>
        <p:nvSpPr>
          <p:cNvPr id="18" name="TextBox 17">
            <a:extLst>
              <a:ext uri="{FF2B5EF4-FFF2-40B4-BE49-F238E27FC236}">
                <a16:creationId xmlns:a16="http://schemas.microsoft.com/office/drawing/2014/main" id="{E50FE743-E536-B549-B4A2-2D36713E51D5}"/>
              </a:ext>
            </a:extLst>
          </p:cNvPr>
          <p:cNvSpPr txBox="1"/>
          <p:nvPr/>
        </p:nvSpPr>
        <p:spPr>
          <a:xfrm>
            <a:off x="1783113" y="2005541"/>
            <a:ext cx="5508000" cy="307777"/>
          </a:xfrm>
          <a:prstGeom prst="rect">
            <a:avLst/>
          </a:prstGeom>
          <a:solidFill>
            <a:srgbClr val="46687F"/>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A Tera-scale increase in sequencing production in the past 25 years</a:t>
            </a:r>
          </a:p>
        </p:txBody>
      </p:sp>
      <p:sp>
        <p:nvSpPr>
          <p:cNvPr id="26" name="Rectangle 25">
            <a:extLst>
              <a:ext uri="{FF2B5EF4-FFF2-40B4-BE49-F238E27FC236}">
                <a16:creationId xmlns:a16="http://schemas.microsoft.com/office/drawing/2014/main" id="{1A36444B-3E11-BD4C-BE5F-C45890534BA8}"/>
              </a:ext>
            </a:extLst>
          </p:cNvPr>
          <p:cNvSpPr/>
          <p:nvPr/>
        </p:nvSpPr>
        <p:spPr>
          <a:xfrm>
            <a:off x="7291113" y="1916832"/>
            <a:ext cx="1313335"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FA0C4B25-E57D-784C-BFFC-87468AD8A334}"/>
              </a:ext>
            </a:extLst>
          </p:cNvPr>
          <p:cNvSpPr/>
          <p:nvPr/>
        </p:nvSpPr>
        <p:spPr>
          <a:xfrm>
            <a:off x="7291113" y="2103868"/>
            <a:ext cx="233216" cy="2763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1915852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Another Question: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55690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5F3C-6A07-CC45-8619-B8A25009DAC1}"/>
              </a:ext>
            </a:extLst>
          </p:cNvPr>
          <p:cNvSpPr>
            <a:spLocks noGrp="1"/>
          </p:cNvSpPr>
          <p:nvPr>
            <p:ph type="title"/>
          </p:nvPr>
        </p:nvSpPr>
        <p:spPr/>
        <p:txBody>
          <a:bodyPr/>
          <a:lstStyle/>
          <a:p>
            <a:r>
              <a:rPr lang="en-US" dirty="0"/>
              <a:t>Example: Scalable SARS-CoV-2 Testing</a:t>
            </a:r>
          </a:p>
        </p:txBody>
      </p:sp>
      <p:pic>
        <p:nvPicPr>
          <p:cNvPr id="6" name="Content Placeholder 5">
            <a:extLst>
              <a:ext uri="{FF2B5EF4-FFF2-40B4-BE49-F238E27FC236}">
                <a16:creationId xmlns:a16="http://schemas.microsoft.com/office/drawing/2014/main" id="{4174EB2D-52BF-EA41-BAD2-DFBEC5135B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978073"/>
            <a:ext cx="8610600" cy="4683175"/>
          </a:xfrm>
        </p:spPr>
      </p:pic>
      <p:sp>
        <p:nvSpPr>
          <p:cNvPr id="4" name="Slide Number Placeholder 3">
            <a:extLst>
              <a:ext uri="{FF2B5EF4-FFF2-40B4-BE49-F238E27FC236}">
                <a16:creationId xmlns:a16="http://schemas.microsoft.com/office/drawing/2014/main" id="{0C052D59-D03C-654F-A70A-38FFE9E36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9578754-F386-AB4C-97BD-5E60DBE9217B}"/>
              </a:ext>
            </a:extLst>
          </p:cNvPr>
          <p:cNvSpPr/>
          <p:nvPr/>
        </p:nvSpPr>
        <p:spPr>
          <a:xfrm>
            <a:off x="381000" y="5734997"/>
            <a:ext cx="84582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Bloom+,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Swab-Seq: A high-throughput platform for massively scaled up SARS-CoV-2 testing</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err="1">
                <a:ln>
                  <a:noFill/>
                </a:ln>
                <a:solidFill>
                  <a:srgbClr val="000000"/>
                </a:solidFill>
                <a:effectLst/>
                <a:uLnTx/>
                <a:uFillTx/>
                <a:latin typeface="Tahoma"/>
                <a:ea typeface="+mn-ea"/>
                <a:cs typeface="+mn-cs"/>
              </a:rPr>
              <a:t>medRxiv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spTree>
    <p:extLst>
      <p:ext uri="{BB962C8B-B14F-4D97-AF65-F5344CB8AC3E}">
        <p14:creationId xmlns:p14="http://schemas.microsoft.com/office/powerpoint/2010/main" val="26769515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BE97-2D0F-7244-84AC-AE07AA050571}"/>
              </a:ext>
            </a:extLst>
          </p:cNvPr>
          <p:cNvSpPr>
            <a:spLocks noGrp="1"/>
          </p:cNvSpPr>
          <p:nvPr>
            <p:ph type="title"/>
          </p:nvPr>
        </p:nvSpPr>
        <p:spPr>
          <a:xfrm>
            <a:off x="228600" y="152400"/>
            <a:ext cx="8807896" cy="1066800"/>
          </a:xfrm>
        </p:spPr>
        <p:txBody>
          <a:bodyPr/>
          <a:lstStyle/>
          <a:p>
            <a:r>
              <a:rPr lang="en-US" sz="3600" dirty="0"/>
              <a:t>Example: Rapid Surveillance of Ebola Outbreak</a:t>
            </a:r>
          </a:p>
        </p:txBody>
      </p:sp>
      <p:pic>
        <p:nvPicPr>
          <p:cNvPr id="6" name="Content Placeholder 5">
            <a:extLst>
              <a:ext uri="{FF2B5EF4-FFF2-40B4-BE49-F238E27FC236}">
                <a16:creationId xmlns:a16="http://schemas.microsoft.com/office/drawing/2014/main" id="{FAB50219-E419-6C41-82FB-91FBACAC87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5111" y="959464"/>
            <a:ext cx="6513779" cy="5203590"/>
          </a:xfrm>
        </p:spPr>
      </p:pic>
      <p:sp>
        <p:nvSpPr>
          <p:cNvPr id="4" name="Slide Number Placeholder 3">
            <a:extLst>
              <a:ext uri="{FF2B5EF4-FFF2-40B4-BE49-F238E27FC236}">
                <a16:creationId xmlns:a16="http://schemas.microsoft.com/office/drawing/2014/main" id="{8D1405CF-89C8-4A45-82AD-9D0EC0CE1B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4AE59CE-B97B-4446-807B-6FEB99210EAA}"/>
              </a:ext>
            </a:extLst>
          </p:cNvPr>
          <p:cNvSpPr/>
          <p:nvPr/>
        </p:nvSpPr>
        <p:spPr>
          <a:xfrm>
            <a:off x="0" y="6058972"/>
            <a:ext cx="91802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Quick+,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Real-time, portable genome sequencing for Ebola surveillance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2016</a:t>
            </a:r>
          </a:p>
        </p:txBody>
      </p:sp>
    </p:spTree>
    <p:extLst>
      <p:ext uri="{BB962C8B-B14F-4D97-AF65-F5344CB8AC3E}">
        <p14:creationId xmlns:p14="http://schemas.microsoft.com/office/powerpoint/2010/main" val="93965724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334786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291652558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2699792" y="1748408"/>
            <a:ext cx="7924800" cy="1752600"/>
          </a:xfrm>
        </p:spPr>
        <p:txBody>
          <a:bodyPr/>
          <a:lstStyle/>
          <a:p>
            <a:r>
              <a:rPr lang="en-US" altLang="en-US" dirty="0">
                <a:ea typeface="ＭＳ Ｐゴシック" panose="020B0600070205080204" pitchFamily="34" charset="-128"/>
              </a:rPr>
              <a:t>One Problem</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9137753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9542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9542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52230" y="3493395"/>
            <a:ext cx="9296230"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We Are Bottlenecked in Read Mapping</a:t>
            </a:r>
          </a:p>
        </p:txBody>
      </p:sp>
    </p:spTree>
    <p:extLst>
      <p:ext uri="{BB962C8B-B14F-4D97-AF65-F5344CB8AC3E}">
        <p14:creationId xmlns:p14="http://schemas.microsoft.com/office/powerpoint/2010/main" val="3890140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4391856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452737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p:txBody>
          <a:bodyPr/>
          <a:lstStyle/>
          <a:p>
            <a:r>
              <a:rPr lang="en-US"/>
              <a:t>Lack of Specialized Compute Capability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2"/>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Tree>
    <p:extLst>
      <p:ext uri="{BB962C8B-B14F-4D97-AF65-F5344CB8AC3E}">
        <p14:creationId xmlns:p14="http://schemas.microsoft.com/office/powerpoint/2010/main" val="216486275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One 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sequenced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5769763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13850523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a:xfrm flipH="1">
            <a:off x="1620982" y="2371199"/>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18178" y="2371204"/>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0421" y="2645047"/>
            <a:ext cx="3824739" cy="89255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rbel" panose="020B0503020204020204"/>
                <a:ea typeface="+mn-ea"/>
                <a:cs typeface="+mn-cs"/>
              </a:rPr>
              <a:t>Read Mapping</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aligning the reads against a </a:t>
            </a:r>
            <a:r>
              <a:rPr kumimoji="0" lang="en-US" sz="1600" b="1" i="0" u="none" strike="noStrike" kern="1200" cap="none" spc="0" normalizeH="0" baseline="0" noProof="0" dirty="0">
                <a:ln>
                  <a:noFill/>
                </a:ln>
                <a:solidFill>
                  <a:prstClr val="black"/>
                </a:solidFill>
                <a:effectLst/>
                <a:uLnTx/>
                <a:uFillTx/>
                <a:latin typeface="Corbel" panose="020B0503020204020204"/>
                <a:ea typeface="+mn-ea"/>
                <a:cs typeface="+mn-cs"/>
              </a:rPr>
              <a:t>known reference genome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detect matches and variations</a:t>
            </a:r>
            <a:r>
              <a:rPr kumimoji="0" lang="en-US" sz="1800" b="1" i="0" u="none" strike="noStrike" kern="1200" cap="none" spc="0" normalizeH="0" baseline="0" noProof="0" dirty="0">
                <a:ln>
                  <a:noFill/>
                </a:ln>
                <a:solidFill>
                  <a:srgbClr val="C00000"/>
                </a:solidFill>
                <a:effectLst/>
                <a:uLnTx/>
                <a:uFillTx/>
                <a:latin typeface="Corbel" panose="020B0503020204020204"/>
                <a:ea typeface="+mn-ea"/>
                <a:cs typeface="+mn-cs"/>
              </a:rPr>
              <a:t> </a:t>
            </a:r>
          </a:p>
        </p:txBody>
      </p:sp>
      <p:grpSp>
        <p:nvGrpSpPr>
          <p:cNvPr id="65" name="Group 64"/>
          <p:cNvGrpSpPr/>
          <p:nvPr/>
        </p:nvGrpSpPr>
        <p:grpSpPr>
          <a:xfrm>
            <a:off x="2843016" y="1439301"/>
            <a:ext cx="1562077" cy="338554"/>
            <a:chOff x="2188389" y="4545756"/>
            <a:chExt cx="1562077" cy="338554"/>
          </a:xfrm>
        </p:grpSpPr>
        <p:sp>
          <p:nvSpPr>
            <p:cNvPr id="66" name="Rectangle 65"/>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7" name="TextBox 66"/>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68" name="Group 67"/>
          <p:cNvGrpSpPr/>
          <p:nvPr/>
        </p:nvGrpSpPr>
        <p:grpSpPr>
          <a:xfrm>
            <a:off x="4051404" y="1725959"/>
            <a:ext cx="1561509" cy="338554"/>
            <a:chOff x="3128483" y="5309496"/>
            <a:chExt cx="1561509" cy="338554"/>
          </a:xfrm>
        </p:grpSpPr>
        <p:sp>
          <p:nvSpPr>
            <p:cNvPr id="69" name="Rectangle 68"/>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0" name="TextBox 6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71" name="Group 70"/>
          <p:cNvGrpSpPr/>
          <p:nvPr/>
        </p:nvGrpSpPr>
        <p:grpSpPr>
          <a:xfrm>
            <a:off x="5018321" y="1410560"/>
            <a:ext cx="1539765" cy="338554"/>
            <a:chOff x="4477482" y="4534478"/>
            <a:chExt cx="1539765" cy="338554"/>
          </a:xfrm>
        </p:grpSpPr>
        <p:sp>
          <p:nvSpPr>
            <p:cNvPr id="72" name="Rectangle 71"/>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3" name="TextBox 72"/>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74" name="Group 73"/>
          <p:cNvGrpSpPr/>
          <p:nvPr/>
        </p:nvGrpSpPr>
        <p:grpSpPr>
          <a:xfrm>
            <a:off x="2840933" y="2073962"/>
            <a:ext cx="1564160" cy="338554"/>
            <a:chOff x="3857124" y="4997083"/>
            <a:chExt cx="1564160" cy="338554"/>
          </a:xfrm>
        </p:grpSpPr>
        <p:sp>
          <p:nvSpPr>
            <p:cNvPr id="75" name="Rectangle 74"/>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6" name="TextBox 75"/>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77" name="Group 76"/>
          <p:cNvGrpSpPr/>
          <p:nvPr/>
        </p:nvGrpSpPr>
        <p:grpSpPr>
          <a:xfrm>
            <a:off x="5054358" y="2066933"/>
            <a:ext cx="1658240" cy="338554"/>
            <a:chOff x="4551147" y="5294189"/>
            <a:chExt cx="1658240" cy="338554"/>
          </a:xfrm>
        </p:grpSpPr>
        <p:sp>
          <p:nvSpPr>
            <p:cNvPr id="78" name="Rectangle 77"/>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9" name="TextBox 78"/>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80" name="Group 79"/>
          <p:cNvGrpSpPr/>
          <p:nvPr/>
        </p:nvGrpSpPr>
        <p:grpSpPr>
          <a:xfrm>
            <a:off x="5769842" y="1720086"/>
            <a:ext cx="1577052" cy="338554"/>
            <a:chOff x="5390191" y="5006202"/>
            <a:chExt cx="1577052" cy="338554"/>
          </a:xfrm>
        </p:grpSpPr>
        <p:sp>
          <p:nvSpPr>
            <p:cNvPr id="81" name="Rectangle 80"/>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2" name="TextBox 81"/>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83" name="Group 82"/>
          <p:cNvGrpSpPr/>
          <p:nvPr/>
        </p:nvGrpSpPr>
        <p:grpSpPr>
          <a:xfrm>
            <a:off x="2340812" y="1730518"/>
            <a:ext cx="1488373" cy="338554"/>
            <a:chOff x="2517296" y="5024271"/>
            <a:chExt cx="1488373" cy="338554"/>
          </a:xfrm>
        </p:grpSpPr>
        <p:sp>
          <p:nvSpPr>
            <p:cNvPr id="84" name="Rectangle 83"/>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5" name="TextBox 8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51" name="TextBox 50"/>
          <p:cNvSpPr txBox="1"/>
          <p:nvPr/>
        </p:nvSpPr>
        <p:spPr>
          <a:xfrm>
            <a:off x="7955064" y="1738605"/>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orbel" panose="020B0503020204020204"/>
                <a:ea typeface="+mn-ea"/>
                <a:cs typeface="+mn-cs"/>
              </a:rPr>
              <a:t>Reads</a:t>
            </a: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2" name="Right Brace 51"/>
          <p:cNvSpPr/>
          <p:nvPr/>
        </p:nvSpPr>
        <p:spPr>
          <a:xfrm>
            <a:off x="7346894" y="1434027"/>
            <a:ext cx="652304" cy="97848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53" name="TextBox 52"/>
          <p:cNvSpPr txBox="1"/>
          <p:nvPr/>
        </p:nvSpPr>
        <p:spPr>
          <a:xfrm>
            <a:off x="5145258" y="2638924"/>
            <a:ext cx="3742840" cy="861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FF"/>
                </a:solidFill>
                <a:effectLst/>
                <a:uLnTx/>
                <a:uFillTx/>
                <a:latin typeface="Corbel" panose="020B0503020204020204"/>
                <a:ea typeface="+mn-ea"/>
                <a:cs typeface="+mn-cs"/>
              </a:rPr>
              <a:t>De novo</a:t>
            </a:r>
            <a:r>
              <a:rPr kumimoji="0" lang="en-US" sz="1800" b="1" i="0" u="none" strike="noStrike" kern="1200" cap="none" spc="0" normalizeH="0" baseline="0" noProof="0" dirty="0">
                <a:ln>
                  <a:noFill/>
                </a:ln>
                <a:solidFill>
                  <a:srgbClr val="0000FF"/>
                </a:solidFill>
                <a:effectLst/>
                <a:uLnTx/>
                <a:uFillTx/>
                <a:latin typeface="Corbel" panose="020B0503020204020204"/>
                <a:ea typeface="+mn-ea"/>
                <a:cs typeface="+mn-cs"/>
              </a:rPr>
              <a:t> Assembly</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merging the reads in order 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construct</a:t>
            </a:r>
            <a:r>
              <a:rPr kumimoji="0" lang="en-US" sz="1600" b="0" i="0" u="none" strike="noStrike" kern="1200" cap="none" spc="0" normalizeH="0" baseline="0" noProof="0" dirty="0">
                <a:ln>
                  <a:noFill/>
                </a:ln>
                <a:solidFill>
                  <a:srgbClr val="C00000"/>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the original sequence (reference genome)</a:t>
            </a:r>
            <a:endParaRPr kumimoji="0" lang="en-US" sz="16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34" name="Rectangle 33">
            <a:extLst>
              <a:ext uri="{FF2B5EF4-FFF2-40B4-BE49-F238E27FC236}">
                <a16:creationId xmlns:a16="http://schemas.microsoft.com/office/drawing/2014/main" id="{975DD671-195F-BE45-8AC5-24BF2E38251A}"/>
              </a:ext>
            </a:extLst>
          </p:cNvPr>
          <p:cNvSpPr/>
          <p:nvPr/>
        </p:nvSpPr>
        <p:spPr>
          <a:xfrm rot="5400000">
            <a:off x="2253236" y="4789498"/>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5" name="TextBox 34">
            <a:extLst>
              <a:ext uri="{FF2B5EF4-FFF2-40B4-BE49-F238E27FC236}">
                <a16:creationId xmlns:a16="http://schemas.microsoft.com/office/drawing/2014/main" id="{35DBE31E-2AE8-824E-81D4-CEA02E0BA8AE}"/>
              </a:ext>
            </a:extLst>
          </p:cNvPr>
          <p:cNvSpPr txBox="1"/>
          <p:nvPr/>
        </p:nvSpPr>
        <p:spPr>
          <a:xfrm>
            <a:off x="3547629" y="5629099"/>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orbel" panose="020B0503020204020204"/>
                <a:ea typeface="+mn-ea"/>
                <a:cs typeface="+mn-cs"/>
              </a:rPr>
              <a:t>Reference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Genome</a:t>
            </a:r>
          </a:p>
        </p:txBody>
      </p:sp>
      <p:sp>
        <p:nvSpPr>
          <p:cNvPr id="36" name="Rectangle 35">
            <a:extLst>
              <a:ext uri="{FF2B5EF4-FFF2-40B4-BE49-F238E27FC236}">
                <a16:creationId xmlns:a16="http://schemas.microsoft.com/office/drawing/2014/main" id="{DC75BFC8-5934-3949-AC04-21F9DAD72C6B}"/>
              </a:ext>
            </a:extLst>
          </p:cNvPr>
          <p:cNvSpPr/>
          <p:nvPr/>
        </p:nvSpPr>
        <p:spPr>
          <a:xfrm rot="5400000" flipH="1">
            <a:off x="575820" y="3948663"/>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7" name="Rectangle 36">
            <a:extLst>
              <a:ext uri="{FF2B5EF4-FFF2-40B4-BE49-F238E27FC236}">
                <a16:creationId xmlns:a16="http://schemas.microsoft.com/office/drawing/2014/main" id="{2FFC78D0-0B56-1845-9212-1B3712D4F32E}"/>
              </a:ext>
            </a:extLst>
          </p:cNvPr>
          <p:cNvSpPr/>
          <p:nvPr/>
        </p:nvSpPr>
        <p:spPr>
          <a:xfrm rot="5400000" flipH="1">
            <a:off x="782914" y="4098101"/>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 name="Rectangle 37">
            <a:extLst>
              <a:ext uri="{FF2B5EF4-FFF2-40B4-BE49-F238E27FC236}">
                <a16:creationId xmlns:a16="http://schemas.microsoft.com/office/drawing/2014/main" id="{7A08F44B-57DE-6F4B-BE41-267B614529D7}"/>
              </a:ext>
            </a:extLst>
          </p:cNvPr>
          <p:cNvSpPr/>
          <p:nvPr/>
        </p:nvSpPr>
        <p:spPr>
          <a:xfrm rot="5400000" flipH="1">
            <a:off x="485462" y="4218123"/>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9" name="Rectangle 38">
            <a:extLst>
              <a:ext uri="{FF2B5EF4-FFF2-40B4-BE49-F238E27FC236}">
                <a16:creationId xmlns:a16="http://schemas.microsoft.com/office/drawing/2014/main" id="{0CAEE677-A9D2-0542-B757-8D51FA977CFC}"/>
              </a:ext>
            </a:extLst>
          </p:cNvPr>
          <p:cNvSpPr/>
          <p:nvPr/>
        </p:nvSpPr>
        <p:spPr>
          <a:xfrm rot="5400000" flipH="1">
            <a:off x="59224" y="5245156"/>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0" name="Rectangle 39">
            <a:extLst>
              <a:ext uri="{FF2B5EF4-FFF2-40B4-BE49-F238E27FC236}">
                <a16:creationId xmlns:a16="http://schemas.microsoft.com/office/drawing/2014/main" id="{CC1CECB6-C55B-C24D-98C0-74D2A66D0F41}"/>
              </a:ext>
            </a:extLst>
          </p:cNvPr>
          <p:cNvSpPr/>
          <p:nvPr/>
        </p:nvSpPr>
        <p:spPr>
          <a:xfrm rot="5400000" flipH="1">
            <a:off x="635768" y="4989380"/>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1" name="Rectangle 40">
            <a:extLst>
              <a:ext uri="{FF2B5EF4-FFF2-40B4-BE49-F238E27FC236}">
                <a16:creationId xmlns:a16="http://schemas.microsoft.com/office/drawing/2014/main" id="{1ECE41DC-0C08-A341-BC0C-92E72ECBA423}"/>
              </a:ext>
            </a:extLst>
          </p:cNvPr>
          <p:cNvSpPr/>
          <p:nvPr/>
        </p:nvSpPr>
        <p:spPr>
          <a:xfrm rot="5400000" flipH="1">
            <a:off x="534162" y="5353943"/>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2" name="Rectangle 41">
            <a:extLst>
              <a:ext uri="{FF2B5EF4-FFF2-40B4-BE49-F238E27FC236}">
                <a16:creationId xmlns:a16="http://schemas.microsoft.com/office/drawing/2014/main" id="{A54D0229-9C67-4044-90E1-11CE84F065A8}"/>
              </a:ext>
            </a:extLst>
          </p:cNvPr>
          <p:cNvSpPr/>
          <p:nvPr/>
        </p:nvSpPr>
        <p:spPr>
          <a:xfrm rot="16200000" flipH="1">
            <a:off x="488281" y="5491699"/>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3" name="Rectangle 42">
            <a:extLst>
              <a:ext uri="{FF2B5EF4-FFF2-40B4-BE49-F238E27FC236}">
                <a16:creationId xmlns:a16="http://schemas.microsoft.com/office/drawing/2014/main" id="{C04BE173-DA15-654E-8D13-F2531940D541}"/>
              </a:ext>
            </a:extLst>
          </p:cNvPr>
          <p:cNvSpPr/>
          <p:nvPr/>
        </p:nvSpPr>
        <p:spPr>
          <a:xfrm rot="16200000">
            <a:off x="5119029" y="3918220"/>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4" name="Rectangle 43">
            <a:extLst>
              <a:ext uri="{FF2B5EF4-FFF2-40B4-BE49-F238E27FC236}">
                <a16:creationId xmlns:a16="http://schemas.microsoft.com/office/drawing/2014/main" id="{2873816C-BDD0-0D4A-B792-F691CF4EE896}"/>
              </a:ext>
            </a:extLst>
          </p:cNvPr>
          <p:cNvSpPr/>
          <p:nvPr/>
        </p:nvSpPr>
        <p:spPr>
          <a:xfrm rot="16200000">
            <a:off x="5326123" y="4067658"/>
            <a:ext cx="859088"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5" name="Rectangle 44">
            <a:extLst>
              <a:ext uri="{FF2B5EF4-FFF2-40B4-BE49-F238E27FC236}">
                <a16:creationId xmlns:a16="http://schemas.microsoft.com/office/drawing/2014/main" id="{F794389F-E3EC-E041-A22D-13DF44DA85FA}"/>
              </a:ext>
            </a:extLst>
          </p:cNvPr>
          <p:cNvSpPr/>
          <p:nvPr/>
        </p:nvSpPr>
        <p:spPr>
          <a:xfrm rot="16200000">
            <a:off x="5028671" y="4187680"/>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6" name="Rectangle 45">
            <a:extLst>
              <a:ext uri="{FF2B5EF4-FFF2-40B4-BE49-F238E27FC236}">
                <a16:creationId xmlns:a16="http://schemas.microsoft.com/office/drawing/2014/main" id="{FB8BD113-569A-C743-A2BC-FA16829106DD}"/>
              </a:ext>
            </a:extLst>
          </p:cNvPr>
          <p:cNvSpPr/>
          <p:nvPr/>
        </p:nvSpPr>
        <p:spPr>
          <a:xfrm rot="16200000">
            <a:off x="4602433" y="5214712"/>
            <a:ext cx="1574170"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7" name="Rectangle 46">
            <a:extLst>
              <a:ext uri="{FF2B5EF4-FFF2-40B4-BE49-F238E27FC236}">
                <a16:creationId xmlns:a16="http://schemas.microsoft.com/office/drawing/2014/main" id="{DD9C83E3-019F-1C46-B1CE-7AC51B50A9C1}"/>
              </a:ext>
            </a:extLst>
          </p:cNvPr>
          <p:cNvSpPr/>
          <p:nvPr/>
        </p:nvSpPr>
        <p:spPr>
          <a:xfrm rot="16200000">
            <a:off x="5177408" y="4958937"/>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8" name="Rectangle 47">
            <a:extLst>
              <a:ext uri="{FF2B5EF4-FFF2-40B4-BE49-F238E27FC236}">
                <a16:creationId xmlns:a16="http://schemas.microsoft.com/office/drawing/2014/main" id="{979A73C1-BC6A-0D42-A3BB-02DD8A9BF59E}"/>
              </a:ext>
            </a:extLst>
          </p:cNvPr>
          <p:cNvSpPr/>
          <p:nvPr/>
        </p:nvSpPr>
        <p:spPr>
          <a:xfrm rot="16200000">
            <a:off x="5076829" y="5324040"/>
            <a:ext cx="1355513" cy="457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Rectangle 48">
            <a:extLst>
              <a:ext uri="{FF2B5EF4-FFF2-40B4-BE49-F238E27FC236}">
                <a16:creationId xmlns:a16="http://schemas.microsoft.com/office/drawing/2014/main" id="{5E444E41-4B11-4A45-B2C7-E496B67C4DE2}"/>
              </a:ext>
            </a:extLst>
          </p:cNvPr>
          <p:cNvSpPr/>
          <p:nvPr/>
        </p:nvSpPr>
        <p:spPr>
          <a:xfrm rot="5400000">
            <a:off x="5031490" y="5461256"/>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Rectangle 49">
            <a:extLst>
              <a:ext uri="{FF2B5EF4-FFF2-40B4-BE49-F238E27FC236}">
                <a16:creationId xmlns:a16="http://schemas.microsoft.com/office/drawing/2014/main" id="{2A81B5E7-3AC7-2943-8069-AFB6B18EBC09}"/>
              </a:ext>
            </a:extLst>
          </p:cNvPr>
          <p:cNvSpPr/>
          <p:nvPr/>
        </p:nvSpPr>
        <p:spPr>
          <a:xfrm rot="5400000">
            <a:off x="6916574" y="4789542"/>
            <a:ext cx="2520000" cy="144000"/>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a:extLst>
              <a:ext uri="{FF2B5EF4-FFF2-40B4-BE49-F238E27FC236}">
                <a16:creationId xmlns:a16="http://schemas.microsoft.com/office/drawing/2014/main" id="{E1E766D8-32B9-2044-BAEE-677444058B5F}"/>
              </a:ext>
            </a:extLst>
          </p:cNvPr>
          <p:cNvSpPr txBox="1"/>
          <p:nvPr/>
        </p:nvSpPr>
        <p:spPr>
          <a:xfrm>
            <a:off x="8229600" y="5717360"/>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Original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Sequence</a:t>
            </a:r>
          </a:p>
        </p:txBody>
      </p:sp>
      <p:sp>
        <p:nvSpPr>
          <p:cNvPr id="5" name="Title 4">
            <a:extLst>
              <a:ext uri="{FF2B5EF4-FFF2-40B4-BE49-F238E27FC236}">
                <a16:creationId xmlns:a16="http://schemas.microsoft.com/office/drawing/2014/main" id="{60BA0EEF-D298-5743-9ECA-343E607FE94F}"/>
              </a:ext>
            </a:extLst>
          </p:cNvPr>
          <p:cNvSpPr>
            <a:spLocks noGrp="1"/>
          </p:cNvSpPr>
          <p:nvPr>
            <p:ph type="title"/>
          </p:nvPr>
        </p:nvSpPr>
        <p:spPr/>
        <p:txBody>
          <a:bodyPr>
            <a:normAutofit/>
          </a:bodyPr>
          <a:lstStyle/>
          <a:p>
            <a:r>
              <a:rPr lang="en-US" dirty="0"/>
              <a:t>Genome Sequence Analysis</a:t>
            </a:r>
          </a:p>
        </p:txBody>
      </p:sp>
    </p:spTree>
    <p:extLst>
      <p:ext uri="{BB962C8B-B14F-4D97-AF65-F5344CB8AC3E}">
        <p14:creationId xmlns:p14="http://schemas.microsoft.com/office/powerpoint/2010/main" val="29243839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1.38889E-6 -1.85185E-6 L 0.2717 -0.02083 " pathEditMode="relative" rAng="0" ptsTypes="AA">
                                      <p:cBhvr>
                                        <p:cTn id="34" dur="700" fill="hold"/>
                                        <p:tgtEl>
                                          <p:spTgt spid="36"/>
                                        </p:tgtEl>
                                        <p:attrNameLst>
                                          <p:attrName>ppt_x</p:attrName>
                                          <p:attrName>ppt_y</p:attrName>
                                        </p:attrNameLst>
                                      </p:cBhvr>
                                      <p:rCtr x="13576" y="-1042"/>
                                    </p:animMotion>
                                  </p:childTnLst>
                                </p:cTn>
                              </p:par>
                            </p:childTnLst>
                          </p:cTn>
                        </p:par>
                        <p:par>
                          <p:cTn id="35" fill="hold">
                            <p:stCondLst>
                              <p:cond delay="700"/>
                            </p:stCondLst>
                            <p:childTnLst>
                              <p:par>
                                <p:cTn id="36" presetID="0" presetClass="path" presetSubtype="0" accel="50000" decel="50000" fill="hold" grpId="1" nodeType="afterEffect">
                                  <p:stCondLst>
                                    <p:cond delay="0"/>
                                  </p:stCondLst>
                                  <p:childTnLst>
                                    <p:animMotion origin="layout" path="M 8.33333E-7 -2.59259E-6 L 0.23299 0.23125 " pathEditMode="relative" rAng="0" ptsTypes="AA">
                                      <p:cBhvr>
                                        <p:cTn id="37" dur="700" fill="hold"/>
                                        <p:tgtEl>
                                          <p:spTgt spid="37"/>
                                        </p:tgtEl>
                                        <p:attrNameLst>
                                          <p:attrName>ppt_x</p:attrName>
                                          <p:attrName>ppt_y</p:attrName>
                                        </p:attrNameLst>
                                      </p:cBhvr>
                                      <p:rCtr x="11649" y="11551"/>
                                    </p:animMotion>
                                  </p:childTnLst>
                                </p:cTn>
                              </p:par>
                            </p:childTnLst>
                          </p:cTn>
                        </p:par>
                        <p:par>
                          <p:cTn id="38" fill="hold">
                            <p:stCondLst>
                              <p:cond delay="1400"/>
                            </p:stCondLst>
                            <p:childTnLst>
                              <p:par>
                                <p:cTn id="39" presetID="0" presetClass="path" presetSubtype="0" accel="50000" decel="50000" fill="hold" grpId="1" nodeType="afterEffect">
                                  <p:stCondLst>
                                    <p:cond delay="0"/>
                                  </p:stCondLst>
                                  <p:childTnLst>
                                    <p:animMotion origin="layout" path="M 3.33333E-6 4.81481E-6 L 0.21267 0.01134 " pathEditMode="relative" rAng="0" ptsTypes="AA">
                                      <p:cBhvr>
                                        <p:cTn id="40" dur="700" fill="hold"/>
                                        <p:tgtEl>
                                          <p:spTgt spid="38"/>
                                        </p:tgtEl>
                                        <p:attrNameLst>
                                          <p:attrName>ppt_x</p:attrName>
                                          <p:attrName>ppt_y</p:attrName>
                                        </p:attrNameLst>
                                      </p:cBhvr>
                                      <p:rCtr x="10625" y="556"/>
                                    </p:animMotion>
                                  </p:childTnLst>
                                </p:cTn>
                              </p:par>
                            </p:childTnLst>
                          </p:cTn>
                        </p:par>
                        <p:par>
                          <p:cTn id="41" fill="hold">
                            <p:stCondLst>
                              <p:cond delay="2100"/>
                            </p:stCondLst>
                            <p:childTnLst>
                              <p:par>
                                <p:cTn id="42" presetID="0" presetClass="path" presetSubtype="0" accel="50000" decel="50000" fill="hold" grpId="1" nodeType="afterEffect">
                                  <p:stCondLst>
                                    <p:cond delay="0"/>
                                  </p:stCondLst>
                                  <p:childTnLst>
                                    <p:animMotion origin="layout" path="M 1.38889E-6 -2.22222E-6 L 0.25521 -0.06967 " pathEditMode="relative" rAng="0" ptsTypes="AA">
                                      <p:cBhvr>
                                        <p:cTn id="43" dur="700" fill="hold"/>
                                        <p:tgtEl>
                                          <p:spTgt spid="39"/>
                                        </p:tgtEl>
                                        <p:attrNameLst>
                                          <p:attrName>ppt_x</p:attrName>
                                          <p:attrName>ppt_y</p:attrName>
                                        </p:attrNameLst>
                                      </p:cBhvr>
                                      <p:rCtr x="12760" y="-3495"/>
                                    </p:animMotion>
                                  </p:childTnLst>
                                </p:cTn>
                              </p:par>
                            </p:childTnLst>
                          </p:cTn>
                        </p:par>
                        <p:par>
                          <p:cTn id="44" fill="hold">
                            <p:stCondLst>
                              <p:cond delay="2800"/>
                            </p:stCondLst>
                            <p:childTnLst>
                              <p:par>
                                <p:cTn id="45" presetID="0" presetClass="path" presetSubtype="0" accel="50000" decel="50000" fill="hold" grpId="1" nodeType="afterEffect">
                                  <p:stCondLst>
                                    <p:cond delay="0"/>
                                  </p:stCondLst>
                                  <p:childTnLst>
                                    <p:animMotion origin="layout" path="M -3.33333E-6 -3.7037E-6 L 0.13907 -0.07731 " pathEditMode="relative" rAng="0" ptsTypes="AA">
                                      <p:cBhvr>
                                        <p:cTn id="46" dur="700" fill="hold"/>
                                        <p:tgtEl>
                                          <p:spTgt spid="40"/>
                                        </p:tgtEl>
                                        <p:attrNameLst>
                                          <p:attrName>ppt_x</p:attrName>
                                          <p:attrName>ppt_y</p:attrName>
                                        </p:attrNameLst>
                                      </p:cBhvr>
                                      <p:rCtr x="6944" y="-3866"/>
                                    </p:animMotion>
                                  </p:childTnLst>
                                </p:cTn>
                              </p:par>
                            </p:childTnLst>
                          </p:cTn>
                        </p:par>
                        <p:par>
                          <p:cTn id="47" fill="hold">
                            <p:stCondLst>
                              <p:cond delay="3500"/>
                            </p:stCondLst>
                            <p:childTnLst>
                              <p:par>
                                <p:cTn id="48" presetID="0" presetClass="path" presetSubtype="0" accel="50000" decel="50000" fill="hold" grpId="1" nodeType="afterEffect">
                                  <p:stCondLst>
                                    <p:cond delay="0"/>
                                  </p:stCondLst>
                                  <p:childTnLst>
                                    <p:animMotion origin="layout" path="M 8.33333E-7 -4.44444E-6 L 0.18038 0.00695 " pathEditMode="relative" rAng="0" ptsTypes="AA">
                                      <p:cBhvr>
                                        <p:cTn id="49" dur="700" fill="hold"/>
                                        <p:tgtEl>
                                          <p:spTgt spid="41"/>
                                        </p:tgtEl>
                                        <p:attrNameLst>
                                          <p:attrName>ppt_x</p:attrName>
                                          <p:attrName>ppt_y</p:attrName>
                                        </p:attrNameLst>
                                      </p:cBhvr>
                                      <p:rCtr x="9010" y="347"/>
                                    </p:animMotion>
                                  </p:childTnLst>
                                </p:cTn>
                              </p:par>
                            </p:childTnLst>
                          </p:cTn>
                        </p:par>
                        <p:par>
                          <p:cTn id="50" fill="hold">
                            <p:stCondLst>
                              <p:cond delay="4200"/>
                            </p:stCondLst>
                            <p:childTnLst>
                              <p:par>
                                <p:cTn id="51" presetID="0" presetClass="path" presetSubtype="0" accel="50000" decel="50000" fill="hold" grpId="1" nodeType="afterEffect">
                                  <p:stCondLst>
                                    <p:cond delay="0"/>
                                  </p:stCondLst>
                                  <p:childTnLst>
                                    <p:animMotion origin="layout" path="M -3.88889E-6 -3.33333E-6 L 0.25296 -0.11875 " pathEditMode="relative" rAng="0" ptsTypes="AA">
                                      <p:cBhvr>
                                        <p:cTn id="52" dur="700" fill="hold"/>
                                        <p:tgtEl>
                                          <p:spTgt spid="42"/>
                                        </p:tgtEl>
                                        <p:attrNameLst>
                                          <p:attrName>ppt_x</p:attrName>
                                          <p:attrName>ppt_y</p:attrName>
                                        </p:attrNameLst>
                                      </p:cBhvr>
                                      <p:rCtr x="12639" y="-5949"/>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grpId="1" nodeType="clickEffect">
                                  <p:stCondLst>
                                    <p:cond delay="0"/>
                                  </p:stCondLst>
                                  <p:childTnLst>
                                    <p:animMotion origin="layout" path="M 1.11111E-6 3.7037E-7 L 0.28455 -0.00903 " pathEditMode="relative" rAng="0" ptsTypes="AA">
                                      <p:cBhvr>
                                        <p:cTn id="72" dur="700" fill="hold"/>
                                        <p:tgtEl>
                                          <p:spTgt spid="43"/>
                                        </p:tgtEl>
                                        <p:attrNameLst>
                                          <p:attrName>ppt_x</p:attrName>
                                          <p:attrName>ppt_y</p:attrName>
                                        </p:attrNameLst>
                                      </p:cBhvr>
                                      <p:rCtr x="14219" y="-463"/>
                                    </p:animMotion>
                                  </p:childTnLst>
                                </p:cTn>
                              </p:par>
                            </p:childTnLst>
                          </p:cTn>
                        </p:par>
                        <p:par>
                          <p:cTn id="73" fill="hold">
                            <p:stCondLst>
                              <p:cond delay="700"/>
                            </p:stCondLst>
                            <p:childTnLst>
                              <p:par>
                                <p:cTn id="74" presetID="0" presetClass="path" presetSubtype="0" accel="50000" decel="50000" fill="hold" grpId="1" nodeType="afterEffect">
                                  <p:stCondLst>
                                    <p:cond delay="0"/>
                                  </p:stCondLst>
                                  <p:childTnLst>
                                    <p:animMotion origin="layout" path="M 5.55556E-7 1.11111E-6 L 0.22587 0.03079 " pathEditMode="relative" rAng="0" ptsTypes="AA">
                                      <p:cBhvr>
                                        <p:cTn id="75" dur="700" fill="hold"/>
                                        <p:tgtEl>
                                          <p:spTgt spid="44"/>
                                        </p:tgtEl>
                                        <p:attrNameLst>
                                          <p:attrName>ppt_x</p:attrName>
                                          <p:attrName>ppt_y</p:attrName>
                                        </p:attrNameLst>
                                      </p:cBhvr>
                                      <p:rCtr x="11285" y="1528"/>
                                    </p:animMotion>
                                  </p:childTnLst>
                                </p:cTn>
                              </p:par>
                            </p:childTnLst>
                          </p:cTn>
                        </p:par>
                        <p:par>
                          <p:cTn id="76" fill="hold">
                            <p:stCondLst>
                              <p:cond delay="1400"/>
                            </p:stCondLst>
                            <p:childTnLst>
                              <p:par>
                                <p:cTn id="77" presetID="0" presetClass="path" presetSubtype="0" accel="50000" decel="50000" fill="hold" grpId="1" nodeType="afterEffect">
                                  <p:stCondLst>
                                    <p:cond delay="0"/>
                                  </p:stCondLst>
                                  <p:childTnLst>
                                    <p:animMotion origin="layout" path="M 3.05556E-6 -1.48148E-6 L 0.22239 0.04792 " pathEditMode="relative" rAng="0" ptsTypes="AA">
                                      <p:cBhvr>
                                        <p:cTn id="78" dur="700" fill="hold"/>
                                        <p:tgtEl>
                                          <p:spTgt spid="45"/>
                                        </p:tgtEl>
                                        <p:attrNameLst>
                                          <p:attrName>ppt_x</p:attrName>
                                          <p:attrName>ppt_y</p:attrName>
                                        </p:attrNameLst>
                                      </p:cBhvr>
                                      <p:rCtr x="11111" y="2384"/>
                                    </p:animMotion>
                                  </p:childTnLst>
                                </p:cTn>
                              </p:par>
                            </p:childTnLst>
                          </p:cTn>
                        </p:par>
                        <p:par>
                          <p:cTn id="79" fill="hold">
                            <p:stCondLst>
                              <p:cond delay="2100"/>
                            </p:stCondLst>
                            <p:childTnLst>
                              <p:par>
                                <p:cTn id="80" presetID="0" presetClass="path" presetSubtype="0" accel="50000" decel="50000" fill="hold" grpId="1" nodeType="afterEffect">
                                  <p:stCondLst>
                                    <p:cond delay="0"/>
                                  </p:stCondLst>
                                  <p:childTnLst>
                                    <p:animMotion origin="layout" path="M 1.11111E-6 1.11022E-16 L 0.21788 -0.04977 " pathEditMode="relative" rAng="0" ptsTypes="AA">
                                      <p:cBhvr>
                                        <p:cTn id="81" dur="700" fill="hold"/>
                                        <p:tgtEl>
                                          <p:spTgt spid="46"/>
                                        </p:tgtEl>
                                        <p:attrNameLst>
                                          <p:attrName>ppt_x</p:attrName>
                                          <p:attrName>ppt_y</p:attrName>
                                        </p:attrNameLst>
                                      </p:cBhvr>
                                      <p:rCtr x="10885" y="-2500"/>
                                    </p:animMotion>
                                  </p:childTnLst>
                                </p:cTn>
                              </p:par>
                            </p:childTnLst>
                          </p:cTn>
                        </p:par>
                        <p:par>
                          <p:cTn id="82" fill="hold">
                            <p:stCondLst>
                              <p:cond delay="2800"/>
                            </p:stCondLst>
                            <p:childTnLst>
                              <p:par>
                                <p:cTn id="83" presetID="0" presetClass="path" presetSubtype="0" accel="50000" decel="50000" fill="hold" grpId="1" nodeType="afterEffect">
                                  <p:stCondLst>
                                    <p:cond delay="0"/>
                                  </p:stCondLst>
                                  <p:childTnLst>
                                    <p:animMotion origin="layout" path="M 3.61111E-6 -1.48148E-6 L 0.12899 0.00463 " pathEditMode="relative" rAng="0" ptsTypes="AA">
                                      <p:cBhvr>
                                        <p:cTn id="84" dur="700" fill="hold"/>
                                        <p:tgtEl>
                                          <p:spTgt spid="47"/>
                                        </p:tgtEl>
                                        <p:attrNameLst>
                                          <p:attrName>ppt_x</p:attrName>
                                          <p:attrName>ppt_y</p:attrName>
                                        </p:attrNameLst>
                                      </p:cBhvr>
                                      <p:rCtr x="6441" y="231"/>
                                    </p:animMotion>
                                  </p:childTnLst>
                                </p:cTn>
                              </p:par>
                            </p:childTnLst>
                          </p:cTn>
                        </p:par>
                        <p:par>
                          <p:cTn id="85" fill="hold">
                            <p:stCondLst>
                              <p:cond delay="3500"/>
                            </p:stCondLst>
                            <p:childTnLst>
                              <p:par>
                                <p:cTn id="86" presetID="0" presetClass="path" presetSubtype="0" accel="50000" decel="50000" fill="hold" grpId="1" nodeType="afterEffect">
                                  <p:stCondLst>
                                    <p:cond delay="0"/>
                                  </p:stCondLst>
                                  <p:childTnLst>
                                    <p:animMotion origin="layout" path="M 5.55556E-7 -2.22222E-6 L 0.12431 -0.01389 " pathEditMode="relative" rAng="0" ptsTypes="AA">
                                      <p:cBhvr>
                                        <p:cTn id="87" dur="700" fill="hold"/>
                                        <p:tgtEl>
                                          <p:spTgt spid="48"/>
                                        </p:tgtEl>
                                        <p:attrNameLst>
                                          <p:attrName>ppt_x</p:attrName>
                                          <p:attrName>ppt_y</p:attrName>
                                        </p:attrNameLst>
                                      </p:cBhvr>
                                      <p:rCtr x="6215" y="-694"/>
                                    </p:animMotion>
                                  </p:childTnLst>
                                </p:cTn>
                              </p:par>
                            </p:childTnLst>
                          </p:cTn>
                        </p:par>
                        <p:par>
                          <p:cTn id="88" fill="hold">
                            <p:stCondLst>
                              <p:cond delay="4200"/>
                            </p:stCondLst>
                            <p:childTnLst>
                              <p:par>
                                <p:cTn id="89" presetID="0" presetClass="path" presetSubtype="0" accel="50000" decel="50000" fill="hold" grpId="1" nodeType="afterEffect">
                                  <p:stCondLst>
                                    <p:cond delay="0"/>
                                  </p:stCondLst>
                                  <p:childTnLst>
                                    <p:animMotion origin="layout" path="M -4.16667E-6 -1.11111E-6 L 0.11459 0.00046 " pathEditMode="relative" rAng="0" ptsTypes="AA">
                                      <p:cBhvr>
                                        <p:cTn id="90" dur="700" fill="hold"/>
                                        <p:tgtEl>
                                          <p:spTgt spid="49"/>
                                        </p:tgtEl>
                                        <p:attrNameLst>
                                          <p:attrName>ppt_x</p:attrName>
                                          <p:attrName>ppt_y</p:attrName>
                                        </p:attrNameLst>
                                      </p:cBhvr>
                                      <p:rCtr x="5729" y="23"/>
                                    </p:animMotion>
                                  </p:childTnLst>
                                </p:cTn>
                              </p:par>
                            </p:childTnLst>
                          </p:cTn>
                        </p:par>
                        <p:par>
                          <p:cTn id="91" fill="hold">
                            <p:stCondLst>
                              <p:cond delay="4900"/>
                            </p:stCondLst>
                            <p:childTnLst>
                              <p:par>
                                <p:cTn id="92" presetID="1" presetClass="entr" presetSubtype="0"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childTnLst>
                                </p:cTn>
                              </p:par>
                            </p:childTnLst>
                          </p:cTn>
                        </p:par>
                        <p:par>
                          <p:cTn id="94" fill="hold">
                            <p:stCondLst>
                              <p:cond delay="4900"/>
                            </p:stCondLst>
                            <p:childTnLst>
                              <p:par>
                                <p:cTn id="95" presetID="1" presetClass="entr" presetSubtype="0"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3" grpId="0"/>
      <p:bldP spid="34" grpId="0" animBg="1"/>
      <p:bldP spid="35" grpId="0"/>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 for Metagenomic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Freeform 7"/>
          <p:cNvSpPr/>
          <p:nvPr/>
        </p:nvSpPr>
        <p:spPr>
          <a:xfrm>
            <a:off x="3927425" y="16931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079825" y="18455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55634" y="17439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21843" y="2268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297652" y="210517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37807" y="23209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12342" y="24325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29476" y="250029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21843" y="2776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39670" y="265877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37807" y="28276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54360" y="29631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33382" y="112474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34728" y="3716064"/>
            <a:ext cx="432048" cy="44250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33382" y="113548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EC14CD"/>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5739892" y="5617089"/>
            <a:ext cx="13249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Reference Database</a:t>
            </a:r>
          </a:p>
        </p:txBody>
      </p:sp>
      <p:sp>
        <p:nvSpPr>
          <p:cNvPr id="5" name="TextBox 4"/>
          <p:cNvSpPr txBox="1"/>
          <p:nvPr/>
        </p:nvSpPr>
        <p:spPr>
          <a:xfrm>
            <a:off x="3491880" y="5585764"/>
            <a:ext cx="150695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“text format”</a:t>
            </a:r>
          </a:p>
        </p:txBody>
      </p:sp>
      <p:sp>
        <p:nvSpPr>
          <p:cNvPr id="6" name="TextBox 5"/>
          <p:cNvSpPr txBox="1"/>
          <p:nvPr/>
        </p:nvSpPr>
        <p:spPr>
          <a:xfrm>
            <a:off x="107504" y="5085184"/>
            <a:ext cx="29706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genetic material recovered directly from environmental samples</a:t>
            </a:r>
          </a:p>
        </p:txBody>
      </p:sp>
      <p:sp>
        <p:nvSpPr>
          <p:cNvPr id="11" name="Freeform 10"/>
          <p:cNvSpPr/>
          <p:nvPr/>
        </p:nvSpPr>
        <p:spPr>
          <a:xfrm rot="17013983">
            <a:off x="1195313" y="2538240"/>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0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Freeform 46"/>
          <p:cNvSpPr/>
          <p:nvPr/>
        </p:nvSpPr>
        <p:spPr>
          <a:xfrm rot="1273582">
            <a:off x="1717304" y="2822142"/>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9BBB59"/>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Freeform 47"/>
          <p:cNvSpPr/>
          <p:nvPr/>
        </p:nvSpPr>
        <p:spPr>
          <a:xfrm rot="7029475">
            <a:off x="785547" y="3325973"/>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00B0F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9" name="Freeform 48"/>
          <p:cNvSpPr/>
          <p:nvPr/>
        </p:nvSpPr>
        <p:spPr>
          <a:xfrm rot="19725651" flipH="1">
            <a:off x="1216454" y="3580259"/>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C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0" name="Freeform 49"/>
          <p:cNvSpPr/>
          <p:nvPr/>
        </p:nvSpPr>
        <p:spPr>
          <a:xfrm flipH="1">
            <a:off x="673322" y="2495538"/>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EC14CD"/>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Freeform 28"/>
          <p:cNvSpPr/>
          <p:nvPr/>
        </p:nvSpPr>
        <p:spPr>
          <a:xfrm>
            <a:off x="4655051" y="26545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Freeform 29"/>
          <p:cNvSpPr/>
          <p:nvPr/>
        </p:nvSpPr>
        <p:spPr>
          <a:xfrm>
            <a:off x="4807451" y="28069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Freeform 30"/>
          <p:cNvSpPr/>
          <p:nvPr/>
        </p:nvSpPr>
        <p:spPr>
          <a:xfrm>
            <a:off x="5083260" y="2705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Freeform 32"/>
          <p:cNvSpPr/>
          <p:nvPr/>
        </p:nvSpPr>
        <p:spPr>
          <a:xfrm>
            <a:off x="4749469" y="3230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Freeform 33"/>
          <p:cNvSpPr/>
          <p:nvPr/>
        </p:nvSpPr>
        <p:spPr>
          <a:xfrm>
            <a:off x="5025278" y="3066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Freeform 34"/>
          <p:cNvSpPr/>
          <p:nvPr/>
        </p:nvSpPr>
        <p:spPr>
          <a:xfrm>
            <a:off x="4865433" y="32824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Freeform 35"/>
          <p:cNvSpPr/>
          <p:nvPr/>
        </p:nvSpPr>
        <p:spPr>
          <a:xfrm>
            <a:off x="5139968" y="339401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Freeform 36"/>
          <p:cNvSpPr/>
          <p:nvPr/>
        </p:nvSpPr>
        <p:spPr>
          <a:xfrm>
            <a:off x="5057102" y="346175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Freeform 37"/>
          <p:cNvSpPr/>
          <p:nvPr/>
        </p:nvSpPr>
        <p:spPr>
          <a:xfrm>
            <a:off x="4749469" y="3738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Freeform 38"/>
          <p:cNvSpPr/>
          <p:nvPr/>
        </p:nvSpPr>
        <p:spPr>
          <a:xfrm>
            <a:off x="4967296" y="362023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Freeform 39"/>
          <p:cNvSpPr/>
          <p:nvPr/>
        </p:nvSpPr>
        <p:spPr>
          <a:xfrm>
            <a:off x="4865433" y="37891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Freeform 40"/>
          <p:cNvSpPr/>
          <p:nvPr/>
        </p:nvSpPr>
        <p:spPr>
          <a:xfrm>
            <a:off x="5081986" y="392459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Freeform 41"/>
          <p:cNvSpPr/>
          <p:nvPr/>
        </p:nvSpPr>
        <p:spPr>
          <a:xfrm>
            <a:off x="7561008" y="208620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3" name="Freeform 42"/>
          <p:cNvSpPr/>
          <p:nvPr/>
        </p:nvSpPr>
        <p:spPr>
          <a:xfrm>
            <a:off x="7561008" y="209694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C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4" name="Freeform 43"/>
          <p:cNvSpPr/>
          <p:nvPr/>
        </p:nvSpPr>
        <p:spPr>
          <a:xfrm>
            <a:off x="3682447" y="34011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Freeform 44"/>
          <p:cNvSpPr/>
          <p:nvPr/>
        </p:nvSpPr>
        <p:spPr>
          <a:xfrm>
            <a:off x="3834847" y="35535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Freeform 45"/>
          <p:cNvSpPr/>
          <p:nvPr/>
        </p:nvSpPr>
        <p:spPr>
          <a:xfrm>
            <a:off x="4110656" y="34519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Freeform 50"/>
          <p:cNvSpPr/>
          <p:nvPr/>
        </p:nvSpPr>
        <p:spPr>
          <a:xfrm>
            <a:off x="3776865" y="3976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Freeform 51"/>
          <p:cNvSpPr/>
          <p:nvPr/>
        </p:nvSpPr>
        <p:spPr>
          <a:xfrm>
            <a:off x="4052674" y="38131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Freeform 52"/>
          <p:cNvSpPr/>
          <p:nvPr/>
        </p:nvSpPr>
        <p:spPr>
          <a:xfrm>
            <a:off x="3892829" y="402896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Freeform 53"/>
          <p:cNvSpPr/>
          <p:nvPr/>
        </p:nvSpPr>
        <p:spPr>
          <a:xfrm>
            <a:off x="4167364" y="414052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Freeform 54"/>
          <p:cNvSpPr/>
          <p:nvPr/>
        </p:nvSpPr>
        <p:spPr>
          <a:xfrm>
            <a:off x="4084498" y="420826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Freeform 55"/>
          <p:cNvSpPr/>
          <p:nvPr/>
        </p:nvSpPr>
        <p:spPr>
          <a:xfrm>
            <a:off x="3776865" y="4484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Freeform 56"/>
          <p:cNvSpPr/>
          <p:nvPr/>
        </p:nvSpPr>
        <p:spPr>
          <a:xfrm>
            <a:off x="3994692" y="436674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Freeform 57"/>
          <p:cNvSpPr/>
          <p:nvPr/>
        </p:nvSpPr>
        <p:spPr>
          <a:xfrm>
            <a:off x="3892829" y="4535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58"/>
          <p:cNvSpPr/>
          <p:nvPr/>
        </p:nvSpPr>
        <p:spPr>
          <a:xfrm>
            <a:off x="4109382" y="467110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0" name="Freeform 59"/>
          <p:cNvSpPr/>
          <p:nvPr/>
        </p:nvSpPr>
        <p:spPr>
          <a:xfrm>
            <a:off x="6588404" y="283271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1" name="Freeform 60"/>
          <p:cNvSpPr/>
          <p:nvPr/>
        </p:nvSpPr>
        <p:spPr>
          <a:xfrm>
            <a:off x="6588404" y="284345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Freeform 61"/>
          <p:cNvSpPr/>
          <p:nvPr/>
        </p:nvSpPr>
        <p:spPr>
          <a:xfrm>
            <a:off x="4460661" y="37964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62"/>
          <p:cNvSpPr/>
          <p:nvPr/>
        </p:nvSpPr>
        <p:spPr>
          <a:xfrm>
            <a:off x="4613061" y="39488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4888870" y="38472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4555079" y="4372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4830888" y="420851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Freeform 66"/>
          <p:cNvSpPr/>
          <p:nvPr/>
        </p:nvSpPr>
        <p:spPr>
          <a:xfrm>
            <a:off x="4671043" y="442433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67"/>
          <p:cNvSpPr/>
          <p:nvPr/>
        </p:nvSpPr>
        <p:spPr>
          <a:xfrm>
            <a:off x="4945578" y="45358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Freeform 68"/>
          <p:cNvSpPr/>
          <p:nvPr/>
        </p:nvSpPr>
        <p:spPr>
          <a:xfrm>
            <a:off x="4862712" y="460363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Freeform 69"/>
          <p:cNvSpPr/>
          <p:nvPr/>
        </p:nvSpPr>
        <p:spPr>
          <a:xfrm>
            <a:off x="4555079" y="4880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Freeform 70"/>
          <p:cNvSpPr/>
          <p:nvPr/>
        </p:nvSpPr>
        <p:spPr>
          <a:xfrm>
            <a:off x="4772906" y="47621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2" name="Freeform 71"/>
          <p:cNvSpPr/>
          <p:nvPr/>
        </p:nvSpPr>
        <p:spPr>
          <a:xfrm>
            <a:off x="4671043" y="49310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Freeform 72"/>
          <p:cNvSpPr/>
          <p:nvPr/>
        </p:nvSpPr>
        <p:spPr>
          <a:xfrm>
            <a:off x="4887596" y="506647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Freeform 73"/>
          <p:cNvSpPr/>
          <p:nvPr/>
        </p:nvSpPr>
        <p:spPr>
          <a:xfrm>
            <a:off x="7366618" y="322808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5" name="Freeform 74"/>
          <p:cNvSpPr/>
          <p:nvPr/>
        </p:nvSpPr>
        <p:spPr>
          <a:xfrm>
            <a:off x="7366618" y="32388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6" name="Freeform 75"/>
          <p:cNvSpPr/>
          <p:nvPr/>
        </p:nvSpPr>
        <p:spPr>
          <a:xfrm>
            <a:off x="7618990" y="2835483"/>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7" name="Freeform 76"/>
          <p:cNvSpPr/>
          <p:nvPr/>
        </p:nvSpPr>
        <p:spPr>
          <a:xfrm>
            <a:off x="6993213" y="3154092"/>
            <a:ext cx="356967" cy="895292"/>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 name="connsiteX0" fmla="*/ 14305 w 149772"/>
              <a:gd name="connsiteY0" fmla="*/ 0 h 733778"/>
              <a:gd name="connsiteX1" fmla="*/ 127194 w 149772"/>
              <a:gd name="connsiteY1" fmla="*/ 225778 h 733778"/>
              <a:gd name="connsiteX2" fmla="*/ 82 w 149772"/>
              <a:gd name="connsiteY2" fmla="*/ 510997 h 733778"/>
              <a:gd name="connsiteX3" fmla="*/ 149772 w 149772"/>
              <a:gd name="connsiteY3" fmla="*/ 733778 h 733778"/>
              <a:gd name="connsiteX0" fmla="*/ 14372 w 158194"/>
              <a:gd name="connsiteY0" fmla="*/ 0 h 728664"/>
              <a:gd name="connsiteX1" fmla="*/ 127261 w 158194"/>
              <a:gd name="connsiteY1" fmla="*/ 225778 h 728664"/>
              <a:gd name="connsiteX2" fmla="*/ 149 w 158194"/>
              <a:gd name="connsiteY2" fmla="*/ 510997 h 728664"/>
              <a:gd name="connsiteX3" fmla="*/ 158194 w 158194"/>
              <a:gd name="connsiteY3" fmla="*/ 728664 h 728664"/>
            </a:gdLst>
            <a:ahLst/>
            <a:cxnLst>
              <a:cxn ang="0">
                <a:pos x="connsiteX0" y="connsiteY0"/>
              </a:cxn>
              <a:cxn ang="0">
                <a:pos x="connsiteX1" y="connsiteY1"/>
              </a:cxn>
              <a:cxn ang="0">
                <a:pos x="connsiteX2" y="connsiteY2"/>
              </a:cxn>
              <a:cxn ang="0">
                <a:pos x="connsiteX3" y="connsiteY3"/>
              </a:cxn>
            </a:cxnLst>
            <a:rect l="l" t="t" r="r" b="b"/>
            <a:pathLst>
              <a:path w="158194" h="728664">
                <a:moveTo>
                  <a:pt x="14372" y="0"/>
                </a:moveTo>
                <a:cubicBezTo>
                  <a:pt x="21898" y="73378"/>
                  <a:pt x="129631" y="140612"/>
                  <a:pt x="127261" y="225778"/>
                </a:cubicBezTo>
                <a:cubicBezTo>
                  <a:pt x="124891" y="310944"/>
                  <a:pt x="-5006" y="427183"/>
                  <a:pt x="149" y="510997"/>
                </a:cubicBezTo>
                <a:cubicBezTo>
                  <a:pt x="5304" y="594811"/>
                  <a:pt x="150668" y="647760"/>
                  <a:pt x="158194" y="728664"/>
                </a:cubicBezTo>
              </a:path>
            </a:pathLst>
          </a:custGeom>
          <a:ln w="38100">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8" name="Freeform 77"/>
          <p:cNvSpPr/>
          <p:nvPr/>
        </p:nvSpPr>
        <p:spPr>
          <a:xfrm>
            <a:off x="7433193" y="4000547"/>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C4"/>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 name="Rectangle 6"/>
          <p:cNvSpPr/>
          <p:nvPr/>
        </p:nvSpPr>
        <p:spPr>
          <a:xfrm>
            <a:off x="106895" y="908720"/>
            <a:ext cx="6337313" cy="78891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Reads from different </a:t>
            </a:r>
            <a:r>
              <a:rPr kumimoji="0" lang="en-US" sz="2000" b="0" i="0" u="none" strike="noStrike" kern="1200" cap="none" spc="0" normalizeH="0" baseline="0" noProof="0">
                <a:ln>
                  <a:noFill/>
                </a:ln>
                <a:solidFill>
                  <a:srgbClr val="0000FF"/>
                </a:solidFill>
                <a:effectLst/>
                <a:uLnTx/>
                <a:uFillTx/>
                <a:latin typeface="Tahoma"/>
                <a:ea typeface="+mn-ea"/>
                <a:cs typeface="+mn-cs"/>
              </a:rPr>
              <a:t>unknown</a:t>
            </a:r>
            <a:r>
              <a:rPr kumimoji="0" lang="en-US" sz="2000" b="0" i="0" u="none" strike="noStrike" kern="1200" cap="none" spc="0" normalizeH="0" baseline="0" noProof="0">
                <a:ln>
                  <a:noFill/>
                </a:ln>
                <a:solidFill>
                  <a:srgbClr val="000000"/>
                </a:solidFill>
                <a:effectLst/>
                <a:uLnTx/>
                <a:uFillTx/>
                <a:latin typeface="Tahoma"/>
                <a:ea typeface="+mn-ea"/>
                <a:cs typeface="+mn-cs"/>
              </a:rPr>
              <a:t> donors at sequencing time are mapped to </a:t>
            </a:r>
            <a:r>
              <a:rPr kumimoji="0" lang="en-US" sz="2000" b="0" i="0" u="none" strike="noStrike" kern="1200" cap="none" spc="0" normalizeH="0" baseline="0" noProof="0">
                <a:ln>
                  <a:noFill/>
                </a:ln>
                <a:solidFill>
                  <a:srgbClr val="0000FF"/>
                </a:solidFill>
                <a:effectLst/>
                <a:uLnTx/>
                <a:uFillTx/>
                <a:latin typeface="Tahoma"/>
                <a:ea typeface="+mn-ea"/>
                <a:cs typeface="+mn-cs"/>
              </a:rPr>
              <a:t>many known reference </a:t>
            </a:r>
            <a:r>
              <a:rPr kumimoji="0" lang="en-US" sz="2000" b="0" i="0" u="none" strike="noStrike" kern="1200" cap="none" spc="0" normalizeH="0" baseline="0" noProof="0">
                <a:ln>
                  <a:noFill/>
                </a:ln>
                <a:solidFill>
                  <a:srgbClr val="000000"/>
                </a:solidFill>
                <a:effectLst/>
                <a:uLnTx/>
                <a:uFillTx/>
                <a:latin typeface="Tahoma"/>
                <a:ea typeface="+mn-ea"/>
                <a:cs typeface="+mn-cs"/>
              </a:rPr>
              <a:t>genomes</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31486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42"/>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grpId="0" nodeType="clickEffect">
                                  <p:stCondLst>
                                    <p:cond delay="0"/>
                                  </p:stCondLst>
                                  <p:childTnLst>
                                    <p:animMotion origin="layout" path="M 3.61111E-6 -4.44444E-6 L 0.27569 -0.01481 " pathEditMode="relative" rAng="0" ptsTypes="AA">
                                      <p:cBhvr>
                                        <p:cTn id="143" dur="2000" fill="hold"/>
                                        <p:tgtEl>
                                          <p:spTgt spid="17"/>
                                        </p:tgtEl>
                                        <p:attrNameLst>
                                          <p:attrName>ppt_x</p:attrName>
                                          <p:attrName>ppt_y</p:attrName>
                                        </p:attrNameLst>
                                      </p:cBhvr>
                                      <p:rCtr x="13785" y="-741"/>
                                    </p:animMotion>
                                  </p:childTnLst>
                                </p:cTn>
                              </p:par>
                              <p:par>
                                <p:cTn id="144" presetID="42" presetClass="path" presetSubtype="0" accel="50000" decel="50000" fill="hold" grpId="1" nodeType="withEffect">
                                  <p:stCondLst>
                                    <p:cond delay="0"/>
                                  </p:stCondLst>
                                  <p:childTnLst>
                                    <p:animMotion origin="layout" path="M -2.77778E-6 -7.40741E-7 L 0.27413 -0.16204 " pathEditMode="relative" rAng="0" ptsTypes="AA">
                                      <p:cBhvr>
                                        <p:cTn id="145" dur="2000" fill="hold"/>
                                        <p:tgtEl>
                                          <p:spTgt spid="19"/>
                                        </p:tgtEl>
                                        <p:attrNameLst>
                                          <p:attrName>ppt_x</p:attrName>
                                          <p:attrName>ppt_y</p:attrName>
                                        </p:attrNameLst>
                                      </p:cBhvr>
                                      <p:rCtr x="13698" y="-8102"/>
                                    </p:animMotion>
                                  </p:childTnLst>
                                </p:cTn>
                              </p:par>
                              <p:par>
                                <p:cTn id="146" presetID="42" presetClass="path" presetSubtype="0" accel="50000" decel="50000" fill="hold" grpId="1" nodeType="withEffect">
                                  <p:stCondLst>
                                    <p:cond delay="0"/>
                                  </p:stCondLst>
                                  <p:childTnLst>
                                    <p:animMotion origin="layout" path="M -2.77778E-6 4.07407E-6 L 0.28525 -0.1676 " pathEditMode="relative" rAng="0" ptsTypes="AA">
                                      <p:cBhvr>
                                        <p:cTn id="147" dur="2000" fill="hold"/>
                                        <p:tgtEl>
                                          <p:spTgt spid="21"/>
                                        </p:tgtEl>
                                        <p:attrNameLst>
                                          <p:attrName>ppt_x</p:attrName>
                                          <p:attrName>ppt_y</p:attrName>
                                        </p:attrNameLst>
                                      </p:cBhvr>
                                      <p:rCtr x="14253" y="-8380"/>
                                    </p:animMotion>
                                  </p:childTnLst>
                                </p:cTn>
                              </p:par>
                              <p:par>
                                <p:cTn id="148" presetID="42" presetClass="path" presetSubtype="0" accel="50000" decel="50000" fill="hold" grpId="1" nodeType="withEffect">
                                  <p:stCondLst>
                                    <p:cond delay="0"/>
                                  </p:stCondLst>
                                  <p:childTnLst>
                                    <p:animMotion origin="layout" path="M -2.77778E-6 -2.22222E-6 L 0.2915 0.06991 " pathEditMode="relative" rAng="0" ptsTypes="AA">
                                      <p:cBhvr>
                                        <p:cTn id="149" dur="2000" fill="hold"/>
                                        <p:tgtEl>
                                          <p:spTgt spid="26"/>
                                        </p:tgtEl>
                                        <p:attrNameLst>
                                          <p:attrName>ppt_x</p:attrName>
                                          <p:attrName>ppt_y</p:attrName>
                                        </p:attrNameLst>
                                      </p:cBhvr>
                                      <p:rCtr x="14566" y="3495"/>
                                    </p:animMotion>
                                  </p:childTnLst>
                                </p:cTn>
                              </p:par>
                              <p:par>
                                <p:cTn id="150" presetID="42" presetClass="path" presetSubtype="0" accel="50000" decel="50000" fill="hold" grpId="1" nodeType="withEffect">
                                  <p:stCondLst>
                                    <p:cond delay="0"/>
                                  </p:stCondLst>
                                  <p:childTnLst>
                                    <p:animMotion origin="layout" path="M 5E-6 3.7037E-7 L 0.3099 0.10579 " pathEditMode="relative" rAng="0" ptsTypes="AA">
                                      <p:cBhvr>
                                        <p:cTn id="151" dur="2000" fill="hold"/>
                                        <p:tgtEl>
                                          <p:spTgt spid="22"/>
                                        </p:tgtEl>
                                        <p:attrNameLst>
                                          <p:attrName>ppt_x</p:attrName>
                                          <p:attrName>ppt_y</p:attrName>
                                        </p:attrNameLst>
                                      </p:cBhvr>
                                      <p:rCtr x="15486" y="5278"/>
                                    </p:animMotion>
                                  </p:childTnLst>
                                </p:cTn>
                              </p:par>
                              <p:par>
                                <p:cTn id="152" presetID="42" presetClass="path" presetSubtype="0" accel="50000" decel="50000" fill="hold" grpId="1" nodeType="withEffect">
                                  <p:stCondLst>
                                    <p:cond delay="0"/>
                                  </p:stCondLst>
                                  <p:childTnLst>
                                    <p:animMotion origin="layout" path="M -2.77778E-6 2.22222E-6 L 0.32275 -0.11922 " pathEditMode="relative" rAng="0" ptsTypes="AA">
                                      <p:cBhvr>
                                        <p:cTn id="153" dur="2000" fill="hold"/>
                                        <p:tgtEl>
                                          <p:spTgt spid="24"/>
                                        </p:tgtEl>
                                        <p:attrNameLst>
                                          <p:attrName>ppt_x</p:attrName>
                                          <p:attrName>ppt_y</p:attrName>
                                        </p:attrNameLst>
                                      </p:cBhvr>
                                      <p:rCtr x="16128" y="-5972"/>
                                    </p:animMotion>
                                  </p:childTnLst>
                                </p:cTn>
                              </p:par>
                              <p:par>
                                <p:cTn id="154" presetID="42" presetClass="path" presetSubtype="0" accel="50000" decel="50000" fill="hold" grpId="1" nodeType="withEffect">
                                  <p:stCondLst>
                                    <p:cond delay="0"/>
                                  </p:stCondLst>
                                  <p:childTnLst>
                                    <p:animMotion origin="layout" path="M 1.94444E-6 7.40741E-7 L 0.30573 0.04398 " pathEditMode="relative" rAng="0" ptsTypes="AA">
                                      <p:cBhvr>
                                        <p:cTn id="155" dur="2000" fill="hold"/>
                                        <p:tgtEl>
                                          <p:spTgt spid="16"/>
                                        </p:tgtEl>
                                        <p:attrNameLst>
                                          <p:attrName>ppt_x</p:attrName>
                                          <p:attrName>ppt_y</p:attrName>
                                        </p:attrNameLst>
                                      </p:cBhvr>
                                      <p:rCtr x="15278" y="2199"/>
                                    </p:animMotion>
                                  </p:childTnLst>
                                </p:cTn>
                              </p:par>
                              <p:par>
                                <p:cTn id="156" presetID="42" presetClass="path" presetSubtype="0" accel="50000" decel="50000" fill="hold" grpId="1" nodeType="withEffect">
                                  <p:stCondLst>
                                    <p:cond delay="0"/>
                                  </p:stCondLst>
                                  <p:childTnLst>
                                    <p:animMotion origin="layout" path="M 1.94444E-6 -2.22222E-6 L 0.31528 0.00602 " pathEditMode="relative" rAng="0" ptsTypes="AA">
                                      <p:cBhvr>
                                        <p:cTn id="157" dur="2000" fill="hold"/>
                                        <p:tgtEl>
                                          <p:spTgt spid="20"/>
                                        </p:tgtEl>
                                        <p:attrNameLst>
                                          <p:attrName>ppt_x</p:attrName>
                                          <p:attrName>ppt_y</p:attrName>
                                        </p:attrNameLst>
                                      </p:cBhvr>
                                      <p:rCtr x="15764" y="301"/>
                                    </p:animMotion>
                                  </p:childTnLst>
                                </p:cTn>
                              </p:par>
                              <p:par>
                                <p:cTn id="158" presetID="42" presetClass="path" presetSubtype="0" accel="50000" decel="50000" fill="hold" grpId="1" nodeType="withEffect">
                                  <p:stCondLst>
                                    <p:cond delay="0"/>
                                  </p:stCondLst>
                                  <p:childTnLst>
                                    <p:animMotion origin="layout" path="M -1.38889E-6 2.96296E-6 L 0.34601 0.13958 " pathEditMode="relative" rAng="0" ptsTypes="AA">
                                      <p:cBhvr>
                                        <p:cTn id="159" dur="2000" fill="hold"/>
                                        <p:tgtEl>
                                          <p:spTgt spid="8"/>
                                        </p:tgtEl>
                                        <p:attrNameLst>
                                          <p:attrName>ppt_x</p:attrName>
                                          <p:attrName>ppt_y</p:attrName>
                                        </p:attrNameLst>
                                      </p:cBhvr>
                                      <p:rCtr x="17292" y="6968"/>
                                    </p:animMotion>
                                  </p:childTnLst>
                                </p:cTn>
                              </p:par>
                              <p:par>
                                <p:cTn id="160" presetID="42" presetClass="path" presetSubtype="0" accel="50000" decel="50000" fill="hold" grpId="1" nodeType="withEffect">
                                  <p:stCondLst>
                                    <p:cond delay="0"/>
                                  </p:stCondLst>
                                  <p:childTnLst>
                                    <p:animMotion origin="layout" path="M -4.44444E-6 -3.33333E-6 L 0.33577 0.09769 " pathEditMode="relative" rAng="0" ptsTypes="AA">
                                      <p:cBhvr>
                                        <p:cTn id="161" dur="2000" fill="hold"/>
                                        <p:tgtEl>
                                          <p:spTgt spid="18"/>
                                        </p:tgtEl>
                                        <p:attrNameLst>
                                          <p:attrName>ppt_x</p:attrName>
                                          <p:attrName>ppt_y</p:attrName>
                                        </p:attrNameLst>
                                      </p:cBhvr>
                                      <p:rCtr x="16788" y="4884"/>
                                    </p:animMotion>
                                  </p:childTnLst>
                                </p:cTn>
                              </p:par>
                              <p:par>
                                <p:cTn id="162" presetID="42" presetClass="path" presetSubtype="0" accel="50000" decel="50000" fill="hold" grpId="1" nodeType="withEffect">
                                  <p:stCondLst>
                                    <p:cond delay="0"/>
                                  </p:stCondLst>
                                  <p:childTnLst>
                                    <p:animMotion origin="layout" path="M -4.44444E-6 2.59259E-6 L 0.38646 0.10069 " pathEditMode="relative" rAng="0" ptsTypes="AA">
                                      <p:cBhvr>
                                        <p:cTn id="163" dur="2000" fill="hold"/>
                                        <p:tgtEl>
                                          <p:spTgt spid="23"/>
                                        </p:tgtEl>
                                        <p:attrNameLst>
                                          <p:attrName>ppt_x</p:attrName>
                                          <p:attrName>ppt_y</p:attrName>
                                        </p:attrNameLst>
                                      </p:cBhvr>
                                      <p:rCtr x="19323" y="5023"/>
                                    </p:animMotion>
                                  </p:childTnLst>
                                </p:cTn>
                              </p:par>
                              <p:par>
                                <p:cTn id="164" presetID="42" presetClass="path" presetSubtype="0" accel="50000" decel="50000" fill="hold" grpId="1" nodeType="withEffect">
                                  <p:stCondLst>
                                    <p:cond delay="0"/>
                                  </p:stCondLst>
                                  <p:childTnLst>
                                    <p:animMotion origin="layout" path="M 1.94444E-6 -4.81481E-6 L 0.3309 0.17362 " pathEditMode="relative" rAng="0" ptsTypes="AA">
                                      <p:cBhvr>
                                        <p:cTn id="165" dur="2000" fill="hold"/>
                                        <p:tgtEl>
                                          <p:spTgt spid="25"/>
                                        </p:tgtEl>
                                        <p:attrNameLst>
                                          <p:attrName>ppt_x</p:attrName>
                                          <p:attrName>ppt_y</p:attrName>
                                        </p:attrNameLst>
                                      </p:cBhvr>
                                      <p:rCtr x="16545" y="8681"/>
                                    </p:animMotion>
                                  </p:childTnLst>
                                </p:cTn>
                              </p:par>
                            </p:childTnLst>
                          </p:cTn>
                        </p:par>
                        <p:par>
                          <p:cTn id="166" fill="hold">
                            <p:stCondLst>
                              <p:cond delay="2000"/>
                            </p:stCondLst>
                            <p:childTnLst>
                              <p:par>
                                <p:cTn id="167" presetID="42" presetClass="path" presetSubtype="0" accel="50000" decel="50000" fill="hold" grpId="0" nodeType="afterEffect">
                                  <p:stCondLst>
                                    <p:cond delay="0"/>
                                  </p:stCondLst>
                                  <p:childTnLst>
                                    <p:animMotion origin="layout" path="M 2.77778E-7 4.07407E-6 L 0.27569 -0.01482 " pathEditMode="relative" rAng="0" ptsTypes="AA">
                                      <p:cBhvr>
                                        <p:cTn id="168" dur="2000" fill="hold"/>
                                        <p:tgtEl>
                                          <p:spTgt spid="64"/>
                                        </p:tgtEl>
                                        <p:attrNameLst>
                                          <p:attrName>ppt_x</p:attrName>
                                          <p:attrName>ppt_y</p:attrName>
                                        </p:attrNameLst>
                                      </p:cBhvr>
                                      <p:rCtr x="13785" y="-741"/>
                                    </p:animMotion>
                                  </p:childTnLst>
                                </p:cTn>
                              </p:par>
                              <p:par>
                                <p:cTn id="169" presetID="42" presetClass="path" presetSubtype="0" accel="50000" decel="50000" fill="hold" grpId="1" nodeType="withEffect">
                                  <p:stCondLst>
                                    <p:cond delay="0"/>
                                  </p:stCondLst>
                                  <p:childTnLst>
                                    <p:animMotion origin="layout" path="M 3.88889E-6 -3.7037E-6 L 0.27413 -0.16203 " pathEditMode="relative" rAng="0" ptsTypes="AA">
                                      <p:cBhvr>
                                        <p:cTn id="170" dur="2000" fill="hold"/>
                                        <p:tgtEl>
                                          <p:spTgt spid="66"/>
                                        </p:tgtEl>
                                        <p:attrNameLst>
                                          <p:attrName>ppt_x</p:attrName>
                                          <p:attrName>ppt_y</p:attrName>
                                        </p:attrNameLst>
                                      </p:cBhvr>
                                      <p:rCtr x="13698" y="-8102"/>
                                    </p:animMotion>
                                  </p:childTnLst>
                                </p:cTn>
                              </p:par>
                              <p:par>
                                <p:cTn id="171" presetID="42" presetClass="path" presetSubtype="0" accel="50000" decel="50000" fill="hold" grpId="1" nodeType="withEffect">
                                  <p:stCondLst>
                                    <p:cond delay="0"/>
                                  </p:stCondLst>
                                  <p:childTnLst>
                                    <p:animMotion origin="layout" path="M 3.88889E-6 1.11111E-6 L 0.25503 -0.10695 " pathEditMode="relative" rAng="0" ptsTypes="AA">
                                      <p:cBhvr>
                                        <p:cTn id="172" dur="2000" fill="hold"/>
                                        <p:tgtEl>
                                          <p:spTgt spid="68"/>
                                        </p:tgtEl>
                                        <p:attrNameLst>
                                          <p:attrName>ppt_x</p:attrName>
                                          <p:attrName>ppt_y</p:attrName>
                                        </p:attrNameLst>
                                      </p:cBhvr>
                                      <p:rCtr x="12743" y="-5347"/>
                                    </p:animMotion>
                                  </p:childTnLst>
                                </p:cTn>
                              </p:par>
                              <p:par>
                                <p:cTn id="173" presetID="42" presetClass="path" presetSubtype="0" accel="50000" decel="50000" fill="hold" grpId="1" nodeType="withEffect">
                                  <p:stCondLst>
                                    <p:cond delay="0"/>
                                  </p:stCondLst>
                                  <p:childTnLst>
                                    <p:animMotion origin="layout" path="M 3.88889E-6 -3.7037E-6 L 0.29149 0.06991 " pathEditMode="relative" rAng="0" ptsTypes="AA">
                                      <p:cBhvr>
                                        <p:cTn id="174" dur="2000" fill="hold"/>
                                        <p:tgtEl>
                                          <p:spTgt spid="73"/>
                                        </p:tgtEl>
                                        <p:attrNameLst>
                                          <p:attrName>ppt_x</p:attrName>
                                          <p:attrName>ppt_y</p:attrName>
                                        </p:attrNameLst>
                                      </p:cBhvr>
                                      <p:rCtr x="14566" y="3495"/>
                                    </p:animMotion>
                                  </p:childTnLst>
                                </p:cTn>
                              </p:par>
                              <p:par>
                                <p:cTn id="175" presetID="42" presetClass="path" presetSubtype="0" accel="50000" decel="50000" fill="hold" grpId="1" nodeType="withEffect">
                                  <p:stCondLst>
                                    <p:cond delay="0"/>
                                  </p:stCondLst>
                                  <p:childTnLst>
                                    <p:animMotion origin="layout" path="M 1.66667E-6 -2.59259E-6 L 0.30989 0.10579 " pathEditMode="relative" rAng="0" ptsTypes="AA">
                                      <p:cBhvr>
                                        <p:cTn id="176" dur="2000" fill="hold"/>
                                        <p:tgtEl>
                                          <p:spTgt spid="69"/>
                                        </p:tgtEl>
                                        <p:attrNameLst>
                                          <p:attrName>ppt_x</p:attrName>
                                          <p:attrName>ppt_y</p:attrName>
                                        </p:attrNameLst>
                                      </p:cBhvr>
                                      <p:rCtr x="15486" y="5278"/>
                                    </p:animMotion>
                                  </p:childTnLst>
                                </p:cTn>
                              </p:par>
                              <p:par>
                                <p:cTn id="177" presetID="42" presetClass="path" presetSubtype="0" accel="50000" decel="50000" fill="hold" grpId="1" nodeType="withEffect">
                                  <p:stCondLst>
                                    <p:cond delay="0"/>
                                  </p:stCondLst>
                                  <p:childTnLst>
                                    <p:animMotion origin="layout" path="M 3.88889E-6 -7.40741E-7 L 0.32274 -0.11921 " pathEditMode="relative" rAng="0" ptsTypes="AA">
                                      <p:cBhvr>
                                        <p:cTn id="178" dur="2000" fill="hold"/>
                                        <p:tgtEl>
                                          <p:spTgt spid="71"/>
                                        </p:tgtEl>
                                        <p:attrNameLst>
                                          <p:attrName>ppt_x</p:attrName>
                                          <p:attrName>ppt_y</p:attrName>
                                        </p:attrNameLst>
                                      </p:cBhvr>
                                      <p:rCtr x="16128" y="-5972"/>
                                    </p:animMotion>
                                  </p:childTnLst>
                                </p:cTn>
                              </p:par>
                              <p:par>
                                <p:cTn id="179" presetID="42" presetClass="path" presetSubtype="0" accel="50000" decel="50000" fill="hold" grpId="1" nodeType="withEffect">
                                  <p:stCondLst>
                                    <p:cond delay="0"/>
                                  </p:stCondLst>
                                  <p:childTnLst>
                                    <p:animMotion origin="layout" path="M -1.38889E-6 -7.40741E-7 L 0.30573 0.04398 " pathEditMode="relative" rAng="0" ptsTypes="AA">
                                      <p:cBhvr>
                                        <p:cTn id="180" dur="2000" fill="hold"/>
                                        <p:tgtEl>
                                          <p:spTgt spid="63"/>
                                        </p:tgtEl>
                                        <p:attrNameLst>
                                          <p:attrName>ppt_x</p:attrName>
                                          <p:attrName>ppt_y</p:attrName>
                                        </p:attrNameLst>
                                      </p:cBhvr>
                                      <p:rCtr x="15278" y="2199"/>
                                    </p:animMotion>
                                  </p:childTnLst>
                                </p:cTn>
                              </p:par>
                              <p:par>
                                <p:cTn id="181" presetID="42" presetClass="path" presetSubtype="0" accel="50000" decel="50000" fill="hold" grpId="1" nodeType="withEffect">
                                  <p:stCondLst>
                                    <p:cond delay="0"/>
                                  </p:stCondLst>
                                  <p:childTnLst>
                                    <p:animMotion origin="layout" path="M -1.38889E-6 4.81481E-6 L 0.23351 0.03379 " pathEditMode="relative" rAng="0" ptsTypes="AA">
                                      <p:cBhvr>
                                        <p:cTn id="182" dur="2000" fill="hold"/>
                                        <p:tgtEl>
                                          <p:spTgt spid="67"/>
                                        </p:tgtEl>
                                        <p:attrNameLst>
                                          <p:attrName>ppt_x</p:attrName>
                                          <p:attrName>ppt_y</p:attrName>
                                        </p:attrNameLst>
                                      </p:cBhvr>
                                      <p:rCtr x="11667" y="1690"/>
                                    </p:animMotion>
                                  </p:childTnLst>
                                </p:cTn>
                              </p:par>
                              <p:par>
                                <p:cTn id="183" presetID="42" presetClass="path" presetSubtype="0" accel="50000" decel="50000" fill="hold" grpId="1" nodeType="withEffect">
                                  <p:stCondLst>
                                    <p:cond delay="0"/>
                                  </p:stCondLst>
                                  <p:childTnLst>
                                    <p:animMotion origin="layout" path="M -4.72222E-6 1.48148E-6 L 0.34601 0.13958 " pathEditMode="relative" rAng="0" ptsTypes="AA">
                                      <p:cBhvr>
                                        <p:cTn id="184" dur="2000" fill="hold"/>
                                        <p:tgtEl>
                                          <p:spTgt spid="62"/>
                                        </p:tgtEl>
                                        <p:attrNameLst>
                                          <p:attrName>ppt_x</p:attrName>
                                          <p:attrName>ppt_y</p:attrName>
                                        </p:attrNameLst>
                                      </p:cBhvr>
                                      <p:rCtr x="17292" y="6968"/>
                                    </p:animMotion>
                                  </p:childTnLst>
                                </p:cTn>
                              </p:par>
                              <p:par>
                                <p:cTn id="185" presetID="42" presetClass="path" presetSubtype="0" accel="50000" decel="50000" fill="hold" grpId="1" nodeType="withEffect">
                                  <p:stCondLst>
                                    <p:cond delay="0"/>
                                  </p:stCondLst>
                                  <p:childTnLst>
                                    <p:animMotion origin="layout" path="M 2.22222E-6 3.7037E-6 L 0.33576 0.09768 " pathEditMode="relative" rAng="0" ptsTypes="AA">
                                      <p:cBhvr>
                                        <p:cTn id="186" dur="2000" fill="hold"/>
                                        <p:tgtEl>
                                          <p:spTgt spid="65"/>
                                        </p:tgtEl>
                                        <p:attrNameLst>
                                          <p:attrName>ppt_x</p:attrName>
                                          <p:attrName>ppt_y</p:attrName>
                                        </p:attrNameLst>
                                      </p:cBhvr>
                                      <p:rCtr x="16788" y="4884"/>
                                    </p:animMotion>
                                  </p:childTnLst>
                                </p:cTn>
                              </p:par>
                              <p:par>
                                <p:cTn id="187" presetID="42" presetClass="path" presetSubtype="0" accel="50000" decel="50000" fill="hold" grpId="1" nodeType="withEffect">
                                  <p:stCondLst>
                                    <p:cond delay="0"/>
                                  </p:stCondLst>
                                  <p:childTnLst>
                                    <p:animMotion origin="layout" path="M 2.22222E-6 -3.7037E-7 L 0.35937 0.13912 " pathEditMode="relative" rAng="0" ptsTypes="AA">
                                      <p:cBhvr>
                                        <p:cTn id="188" dur="2000" fill="hold"/>
                                        <p:tgtEl>
                                          <p:spTgt spid="70"/>
                                        </p:tgtEl>
                                        <p:attrNameLst>
                                          <p:attrName>ppt_x</p:attrName>
                                          <p:attrName>ppt_y</p:attrName>
                                        </p:attrNameLst>
                                      </p:cBhvr>
                                      <p:rCtr x="17969" y="6944"/>
                                    </p:animMotion>
                                  </p:childTnLst>
                                </p:cTn>
                              </p:par>
                              <p:par>
                                <p:cTn id="189" presetID="42" presetClass="path" presetSubtype="0" accel="50000" decel="50000" fill="hold" grpId="1" nodeType="withEffect">
                                  <p:stCondLst>
                                    <p:cond delay="0"/>
                                  </p:stCondLst>
                                  <p:childTnLst>
                                    <p:animMotion origin="layout" path="M -1.38889E-6 2.22222E-6 L 0.3309 0.17361 " pathEditMode="relative" rAng="0" ptsTypes="AA">
                                      <p:cBhvr>
                                        <p:cTn id="190" dur="2000" fill="hold"/>
                                        <p:tgtEl>
                                          <p:spTgt spid="72"/>
                                        </p:tgtEl>
                                        <p:attrNameLst>
                                          <p:attrName>ppt_x</p:attrName>
                                          <p:attrName>ppt_y</p:attrName>
                                        </p:attrNameLst>
                                      </p:cBhvr>
                                      <p:rCtr x="16545" y="8681"/>
                                    </p:animMotion>
                                  </p:childTnLst>
                                </p:cTn>
                              </p:par>
                            </p:childTnLst>
                          </p:cTn>
                        </p:par>
                        <p:par>
                          <p:cTn id="191" fill="hold">
                            <p:stCondLst>
                              <p:cond delay="4000"/>
                            </p:stCondLst>
                            <p:childTnLst>
                              <p:par>
                                <p:cTn id="192" presetID="42" presetClass="path" presetSubtype="0" accel="50000" decel="50000" fill="hold" grpId="0" nodeType="afterEffect">
                                  <p:stCondLst>
                                    <p:cond delay="0"/>
                                  </p:stCondLst>
                                  <p:childTnLst>
                                    <p:animMotion origin="layout" path="M -2.77778E-7 -7.40741E-7 L 0.27569 -0.01481 " pathEditMode="relative" rAng="0" ptsTypes="AA">
                                      <p:cBhvr>
                                        <p:cTn id="193" dur="2000" fill="hold"/>
                                        <p:tgtEl>
                                          <p:spTgt spid="31"/>
                                        </p:tgtEl>
                                        <p:attrNameLst>
                                          <p:attrName>ppt_x</p:attrName>
                                          <p:attrName>ppt_y</p:attrName>
                                        </p:attrNameLst>
                                      </p:cBhvr>
                                      <p:rCtr x="13785" y="-741"/>
                                    </p:animMotion>
                                  </p:childTnLst>
                                </p:cTn>
                              </p:par>
                              <p:par>
                                <p:cTn id="194" presetID="42" presetClass="path" presetSubtype="0" accel="50000" decel="50000" fill="hold" grpId="1" nodeType="withEffect">
                                  <p:stCondLst>
                                    <p:cond delay="0"/>
                                  </p:stCondLst>
                                  <p:childTnLst>
                                    <p:animMotion origin="layout" path="M -2.77778E-7 1.48148E-6 L 0.27413 -0.16204 " pathEditMode="relative" rAng="0" ptsTypes="AA">
                                      <p:cBhvr>
                                        <p:cTn id="195" dur="2000" fill="hold"/>
                                        <p:tgtEl>
                                          <p:spTgt spid="34"/>
                                        </p:tgtEl>
                                        <p:attrNameLst>
                                          <p:attrName>ppt_x</p:attrName>
                                          <p:attrName>ppt_y</p:attrName>
                                        </p:attrNameLst>
                                      </p:cBhvr>
                                      <p:rCtr x="13698" y="-8102"/>
                                    </p:animMotion>
                                  </p:childTnLst>
                                </p:cTn>
                              </p:par>
                              <p:par>
                                <p:cTn id="196" presetID="42" presetClass="path" presetSubtype="0" accel="50000" decel="50000" fill="hold" grpId="1" nodeType="withEffect">
                                  <p:stCondLst>
                                    <p:cond delay="0"/>
                                  </p:stCondLst>
                                  <p:childTnLst>
                                    <p:animMotion origin="layout" path="M -2.77778E-7 -3.7037E-6 L 0.28524 -0.16759 " pathEditMode="relative" rAng="0" ptsTypes="AA">
                                      <p:cBhvr>
                                        <p:cTn id="197" dur="2000" fill="hold"/>
                                        <p:tgtEl>
                                          <p:spTgt spid="36"/>
                                        </p:tgtEl>
                                        <p:attrNameLst>
                                          <p:attrName>ppt_x</p:attrName>
                                          <p:attrName>ppt_y</p:attrName>
                                        </p:attrNameLst>
                                      </p:cBhvr>
                                      <p:rCtr x="14253" y="-8380"/>
                                    </p:animMotion>
                                  </p:childTnLst>
                                </p:cTn>
                              </p:par>
                              <p:par>
                                <p:cTn id="198" presetID="42" presetClass="path" presetSubtype="0" accel="50000" decel="50000" fill="hold" grpId="1" nodeType="withEffect">
                                  <p:stCondLst>
                                    <p:cond delay="0"/>
                                  </p:stCondLst>
                                  <p:childTnLst>
                                    <p:animMotion origin="layout" path="M 3.33333E-6 1.48148E-6 L 0.29149 0.06991 " pathEditMode="relative" rAng="0" ptsTypes="AA">
                                      <p:cBhvr>
                                        <p:cTn id="199" dur="2000" fill="hold"/>
                                        <p:tgtEl>
                                          <p:spTgt spid="41"/>
                                        </p:tgtEl>
                                        <p:attrNameLst>
                                          <p:attrName>ppt_x</p:attrName>
                                          <p:attrName>ppt_y</p:attrName>
                                        </p:attrNameLst>
                                      </p:cBhvr>
                                      <p:rCtr x="14566" y="3495"/>
                                    </p:animMotion>
                                  </p:childTnLst>
                                </p:cTn>
                              </p:par>
                              <p:par>
                                <p:cTn id="200" presetID="42" presetClass="path" presetSubtype="0" accel="50000" decel="50000" fill="hold" grpId="1" nodeType="withEffect">
                                  <p:stCondLst>
                                    <p:cond delay="0"/>
                                  </p:stCondLst>
                                  <p:childTnLst>
                                    <p:animMotion origin="layout" path="M -2.5E-6 2.59259E-6 L 0.3099 0.10578 " pathEditMode="relative" rAng="0" ptsTypes="AA">
                                      <p:cBhvr>
                                        <p:cTn id="201" dur="2000" fill="hold"/>
                                        <p:tgtEl>
                                          <p:spTgt spid="37"/>
                                        </p:tgtEl>
                                        <p:attrNameLst>
                                          <p:attrName>ppt_x</p:attrName>
                                          <p:attrName>ppt_y</p:attrName>
                                        </p:attrNameLst>
                                      </p:cBhvr>
                                      <p:rCtr x="15486" y="5278"/>
                                    </p:animMotion>
                                  </p:childTnLst>
                                </p:cTn>
                              </p:par>
                              <p:par>
                                <p:cTn id="202" presetID="42" presetClass="path" presetSubtype="0" accel="50000" decel="50000" fill="hold" grpId="1" nodeType="withEffect">
                                  <p:stCondLst>
                                    <p:cond delay="0"/>
                                  </p:stCondLst>
                                  <p:childTnLst>
                                    <p:animMotion origin="layout" path="M 3.33333E-6 -4.07407E-6 L 0.32274 -0.11921 " pathEditMode="relative" rAng="0" ptsTypes="AA">
                                      <p:cBhvr>
                                        <p:cTn id="203" dur="2000" fill="hold"/>
                                        <p:tgtEl>
                                          <p:spTgt spid="39"/>
                                        </p:tgtEl>
                                        <p:attrNameLst>
                                          <p:attrName>ppt_x</p:attrName>
                                          <p:attrName>ppt_y</p:attrName>
                                        </p:attrNameLst>
                                      </p:cBhvr>
                                      <p:rCtr x="16128" y="-5972"/>
                                    </p:animMotion>
                                  </p:childTnLst>
                                </p:cTn>
                              </p:par>
                              <p:par>
                                <p:cTn id="204" presetID="42" presetClass="path" presetSubtype="0" accel="50000" decel="50000" fill="hold" grpId="1" nodeType="withEffect">
                                  <p:stCondLst>
                                    <p:cond delay="0"/>
                                  </p:stCondLst>
                                  <p:childTnLst>
                                    <p:animMotion origin="layout" path="M -1.94444E-6 4.44444E-6 L 0.30573 0.04398 " pathEditMode="relative" rAng="0" ptsTypes="AA">
                                      <p:cBhvr>
                                        <p:cTn id="205" dur="2000" fill="hold"/>
                                        <p:tgtEl>
                                          <p:spTgt spid="30"/>
                                        </p:tgtEl>
                                        <p:attrNameLst>
                                          <p:attrName>ppt_x</p:attrName>
                                          <p:attrName>ppt_y</p:attrName>
                                        </p:attrNameLst>
                                      </p:cBhvr>
                                      <p:rCtr x="15278" y="2199"/>
                                    </p:animMotion>
                                  </p:childTnLst>
                                </p:cTn>
                              </p:par>
                              <p:par>
                                <p:cTn id="206" presetID="42" presetClass="path" presetSubtype="0" accel="50000" decel="50000" fill="hold" grpId="1" nodeType="withEffect">
                                  <p:stCondLst>
                                    <p:cond delay="0"/>
                                  </p:stCondLst>
                                  <p:childTnLst>
                                    <p:animMotion origin="layout" path="M 4.44444E-6 0 L 0.20034 0.01644 " pathEditMode="relative" rAng="0" ptsTypes="AA">
                                      <p:cBhvr>
                                        <p:cTn id="207" dur="2000" fill="hold"/>
                                        <p:tgtEl>
                                          <p:spTgt spid="35"/>
                                        </p:tgtEl>
                                        <p:attrNameLst>
                                          <p:attrName>ppt_x</p:attrName>
                                          <p:attrName>ppt_y</p:attrName>
                                        </p:attrNameLst>
                                      </p:cBhvr>
                                      <p:rCtr x="10017" y="810"/>
                                    </p:animMotion>
                                  </p:childTnLst>
                                </p:cTn>
                              </p:par>
                              <p:par>
                                <p:cTn id="208" presetID="42" presetClass="path" presetSubtype="0" accel="50000" decel="50000" fill="hold" grpId="1" nodeType="withEffect">
                                  <p:stCondLst>
                                    <p:cond delay="0"/>
                                  </p:stCondLst>
                                  <p:childTnLst>
                                    <p:animMotion origin="layout" path="M 4.72222E-6 -3.33333E-6 L 0.346 0.13959 " pathEditMode="relative" rAng="0" ptsTypes="AA">
                                      <p:cBhvr>
                                        <p:cTn id="209" dur="2000" fill="hold"/>
                                        <p:tgtEl>
                                          <p:spTgt spid="29"/>
                                        </p:tgtEl>
                                        <p:attrNameLst>
                                          <p:attrName>ppt_x</p:attrName>
                                          <p:attrName>ppt_y</p:attrName>
                                        </p:attrNameLst>
                                      </p:cBhvr>
                                      <p:rCtr x="17292" y="6968"/>
                                    </p:animMotion>
                                  </p:childTnLst>
                                </p:cTn>
                              </p:par>
                              <p:par>
                                <p:cTn id="210" presetID="42" presetClass="path" presetSubtype="0" accel="50000" decel="50000" fill="hold" grpId="1" nodeType="withEffect">
                                  <p:stCondLst>
                                    <p:cond delay="0"/>
                                  </p:stCondLst>
                                  <p:childTnLst>
                                    <p:animMotion origin="layout" path="M -1.94444E-6 -1.11111E-6 L 0.33577 0.09769 " pathEditMode="relative" rAng="0" ptsTypes="AA">
                                      <p:cBhvr>
                                        <p:cTn id="211" dur="2000" fill="hold"/>
                                        <p:tgtEl>
                                          <p:spTgt spid="33"/>
                                        </p:tgtEl>
                                        <p:attrNameLst>
                                          <p:attrName>ppt_x</p:attrName>
                                          <p:attrName>ppt_y</p:attrName>
                                        </p:attrNameLst>
                                      </p:cBhvr>
                                      <p:rCtr x="16788" y="4884"/>
                                    </p:animMotion>
                                  </p:childTnLst>
                                </p:cTn>
                              </p:par>
                              <p:par>
                                <p:cTn id="212" presetID="42" presetClass="path" presetSubtype="0" accel="50000" decel="50000" fill="hold" grpId="1" nodeType="withEffect">
                                  <p:stCondLst>
                                    <p:cond delay="0"/>
                                  </p:stCondLst>
                                  <p:childTnLst>
                                    <p:animMotion origin="layout" path="M -1.94444E-6 4.81481E-6 L 0.35938 0.13912 " pathEditMode="relative" rAng="0" ptsTypes="AA">
                                      <p:cBhvr>
                                        <p:cTn id="213" dur="2000" fill="hold"/>
                                        <p:tgtEl>
                                          <p:spTgt spid="38"/>
                                        </p:tgtEl>
                                        <p:attrNameLst>
                                          <p:attrName>ppt_x</p:attrName>
                                          <p:attrName>ppt_y</p:attrName>
                                        </p:attrNameLst>
                                      </p:cBhvr>
                                      <p:rCtr x="17969" y="6944"/>
                                    </p:animMotion>
                                  </p:childTnLst>
                                </p:cTn>
                              </p:par>
                              <p:par>
                                <p:cTn id="214" presetID="42" presetClass="path" presetSubtype="0" accel="50000" decel="50000" fill="hold" grpId="1" nodeType="withEffect">
                                  <p:stCondLst>
                                    <p:cond delay="0"/>
                                  </p:stCondLst>
                                  <p:childTnLst>
                                    <p:animMotion origin="layout" path="M 4.44444E-6 -2.59259E-6 L 0.3309 0.17361 " pathEditMode="relative" rAng="0" ptsTypes="AA">
                                      <p:cBhvr>
                                        <p:cTn id="215" dur="2000" fill="hold"/>
                                        <p:tgtEl>
                                          <p:spTgt spid="40"/>
                                        </p:tgtEl>
                                        <p:attrNameLst>
                                          <p:attrName>ppt_x</p:attrName>
                                          <p:attrName>ppt_y</p:attrName>
                                        </p:attrNameLst>
                                      </p:cBhvr>
                                      <p:rCtr x="16545" y="8681"/>
                                    </p:animMotion>
                                  </p:childTnLst>
                                </p:cTn>
                              </p:par>
                            </p:childTnLst>
                          </p:cTn>
                        </p:par>
                        <p:par>
                          <p:cTn id="216" fill="hold">
                            <p:stCondLst>
                              <p:cond delay="6000"/>
                            </p:stCondLst>
                            <p:childTnLst>
                              <p:par>
                                <p:cTn id="217" presetID="42" presetClass="path" presetSubtype="0" accel="50000" decel="50000" fill="hold" grpId="0" nodeType="afterEffect">
                                  <p:stCondLst>
                                    <p:cond delay="0"/>
                                  </p:stCondLst>
                                  <p:childTnLst>
                                    <p:animMotion origin="layout" path="M 3.33333E-6 2.96296E-6 L 0.40017 -0.01459 " pathEditMode="relative" rAng="0" ptsTypes="AA">
                                      <p:cBhvr>
                                        <p:cTn id="218" dur="2000" fill="hold"/>
                                        <p:tgtEl>
                                          <p:spTgt spid="46"/>
                                        </p:tgtEl>
                                        <p:attrNameLst>
                                          <p:attrName>ppt_x</p:attrName>
                                          <p:attrName>ppt_y</p:attrName>
                                        </p:attrNameLst>
                                      </p:cBhvr>
                                      <p:rCtr x="20000" y="-741"/>
                                    </p:animMotion>
                                  </p:childTnLst>
                                </p:cTn>
                              </p:par>
                              <p:par>
                                <p:cTn id="219" presetID="42" presetClass="path" presetSubtype="0" accel="50000" decel="50000" fill="hold" grpId="1" nodeType="withEffect">
                                  <p:stCondLst>
                                    <p:cond delay="0"/>
                                  </p:stCondLst>
                                  <p:childTnLst>
                                    <p:animMotion origin="layout" path="M 3.33333E-6 -4.81481E-6 L 0.27413 -0.16203 " pathEditMode="relative" rAng="0" ptsTypes="AA">
                                      <p:cBhvr>
                                        <p:cTn id="220" dur="2000" fill="hold"/>
                                        <p:tgtEl>
                                          <p:spTgt spid="52"/>
                                        </p:tgtEl>
                                        <p:attrNameLst>
                                          <p:attrName>ppt_x</p:attrName>
                                          <p:attrName>ppt_y</p:attrName>
                                        </p:attrNameLst>
                                      </p:cBhvr>
                                      <p:rCtr x="13698" y="-8102"/>
                                    </p:animMotion>
                                  </p:childTnLst>
                                </p:cTn>
                              </p:par>
                              <p:par>
                                <p:cTn id="221" presetID="42" presetClass="path" presetSubtype="0" accel="50000" decel="50000" fill="hold" grpId="1" nodeType="withEffect">
                                  <p:stCondLst>
                                    <p:cond delay="0"/>
                                  </p:stCondLst>
                                  <p:childTnLst>
                                    <p:animMotion origin="layout" path="M 3.33333E-6 1.11022E-16 L 0.28524 -0.16759 " pathEditMode="relative" rAng="0" ptsTypes="AA">
                                      <p:cBhvr>
                                        <p:cTn id="222" dur="2000" fill="hold"/>
                                        <p:tgtEl>
                                          <p:spTgt spid="54"/>
                                        </p:tgtEl>
                                        <p:attrNameLst>
                                          <p:attrName>ppt_x</p:attrName>
                                          <p:attrName>ppt_y</p:attrName>
                                        </p:attrNameLst>
                                      </p:cBhvr>
                                      <p:rCtr x="14253" y="-8380"/>
                                    </p:animMotion>
                                  </p:childTnLst>
                                </p:cTn>
                              </p:par>
                              <p:par>
                                <p:cTn id="223" presetID="42" presetClass="path" presetSubtype="0" accel="50000" decel="50000" fill="hold" grpId="1" nodeType="withEffect">
                                  <p:stCondLst>
                                    <p:cond delay="0"/>
                                  </p:stCondLst>
                                  <p:childTnLst>
                                    <p:animMotion origin="layout" path="M 3.33333E-6 -4.81481E-6 L 0.29149 0.06991 " pathEditMode="relative" rAng="0" ptsTypes="AA">
                                      <p:cBhvr>
                                        <p:cTn id="224" dur="2000" fill="hold"/>
                                        <p:tgtEl>
                                          <p:spTgt spid="59"/>
                                        </p:tgtEl>
                                        <p:attrNameLst>
                                          <p:attrName>ppt_x</p:attrName>
                                          <p:attrName>ppt_y</p:attrName>
                                        </p:attrNameLst>
                                      </p:cBhvr>
                                      <p:rCtr x="14566" y="3495"/>
                                    </p:animMotion>
                                  </p:childTnLst>
                                </p:cTn>
                              </p:par>
                              <p:par>
                                <p:cTn id="225" presetID="42" presetClass="path" presetSubtype="0" accel="50000" decel="50000" fill="hold" grpId="1" nodeType="withEffect">
                                  <p:stCondLst>
                                    <p:cond delay="0"/>
                                  </p:stCondLst>
                                  <p:childTnLst>
                                    <p:animMotion origin="layout" path="M 1.11111E-6 -3.7037E-6 L 0.30989 0.10579 " pathEditMode="relative" rAng="0" ptsTypes="AA">
                                      <p:cBhvr>
                                        <p:cTn id="226" dur="2000" fill="hold"/>
                                        <p:tgtEl>
                                          <p:spTgt spid="55"/>
                                        </p:tgtEl>
                                        <p:attrNameLst>
                                          <p:attrName>ppt_x</p:attrName>
                                          <p:attrName>ppt_y</p:attrName>
                                        </p:attrNameLst>
                                      </p:cBhvr>
                                      <p:rCtr x="15486" y="5278"/>
                                    </p:animMotion>
                                  </p:childTnLst>
                                </p:cTn>
                              </p:par>
                              <p:par>
                                <p:cTn id="227" presetID="42" presetClass="path" presetSubtype="0" accel="50000" decel="50000" fill="hold" grpId="1" nodeType="withEffect">
                                  <p:stCondLst>
                                    <p:cond delay="0"/>
                                  </p:stCondLst>
                                  <p:childTnLst>
                                    <p:animMotion origin="layout" path="M -3.05556E-6 -1.85185E-6 L 0.32275 -0.11921 " pathEditMode="relative" rAng="0" ptsTypes="AA">
                                      <p:cBhvr>
                                        <p:cTn id="228" dur="2000" fill="hold"/>
                                        <p:tgtEl>
                                          <p:spTgt spid="57"/>
                                        </p:tgtEl>
                                        <p:attrNameLst>
                                          <p:attrName>ppt_x</p:attrName>
                                          <p:attrName>ppt_y</p:attrName>
                                        </p:attrNameLst>
                                      </p:cBhvr>
                                      <p:rCtr x="16128" y="-5972"/>
                                    </p:animMotion>
                                  </p:childTnLst>
                                </p:cTn>
                              </p:par>
                              <p:par>
                                <p:cTn id="229" presetID="42" presetClass="path" presetSubtype="0" accel="50000" decel="50000" fill="hold" grpId="1" nodeType="withEffect">
                                  <p:stCondLst>
                                    <p:cond delay="0"/>
                                  </p:stCondLst>
                                  <p:childTnLst>
                                    <p:animMotion origin="layout" path="M -1.94444E-6 -1.85185E-6 L 0.30573 0.04398 " pathEditMode="relative" rAng="0" ptsTypes="AA">
                                      <p:cBhvr>
                                        <p:cTn id="230" dur="2000" fill="hold"/>
                                        <p:tgtEl>
                                          <p:spTgt spid="45"/>
                                        </p:tgtEl>
                                        <p:attrNameLst>
                                          <p:attrName>ppt_x</p:attrName>
                                          <p:attrName>ppt_y</p:attrName>
                                        </p:attrNameLst>
                                      </p:cBhvr>
                                      <p:rCtr x="15278" y="2199"/>
                                    </p:animMotion>
                                  </p:childTnLst>
                                </p:cTn>
                              </p:par>
                              <p:par>
                                <p:cTn id="231" presetID="42" presetClass="path" presetSubtype="0" accel="50000" decel="50000" fill="hold" grpId="1" nodeType="withEffect">
                                  <p:stCondLst>
                                    <p:cond delay="0"/>
                                  </p:stCondLst>
                                  <p:childTnLst>
                                    <p:animMotion origin="layout" path="M -1.94444E-6 3.7037E-6 L 0.31528 0.00601 " pathEditMode="relative" rAng="0" ptsTypes="AA">
                                      <p:cBhvr>
                                        <p:cTn id="232" dur="2000" fill="hold"/>
                                        <p:tgtEl>
                                          <p:spTgt spid="53"/>
                                        </p:tgtEl>
                                        <p:attrNameLst>
                                          <p:attrName>ppt_x</p:attrName>
                                          <p:attrName>ppt_y</p:attrName>
                                        </p:attrNameLst>
                                      </p:cBhvr>
                                      <p:rCtr x="15764" y="301"/>
                                    </p:animMotion>
                                  </p:childTnLst>
                                </p:cTn>
                              </p:par>
                              <p:par>
                                <p:cTn id="233" presetID="42" presetClass="path" presetSubtype="0" accel="50000" decel="50000" fill="hold" grpId="1" nodeType="withEffect">
                                  <p:stCondLst>
                                    <p:cond delay="0"/>
                                  </p:stCondLst>
                                  <p:childTnLst>
                                    <p:animMotion origin="layout" path="M 4.72222E-6 3.7037E-7 L 0.346 0.13958 " pathEditMode="relative" rAng="0" ptsTypes="AA">
                                      <p:cBhvr>
                                        <p:cTn id="234" dur="2000" fill="hold"/>
                                        <p:tgtEl>
                                          <p:spTgt spid="44"/>
                                        </p:tgtEl>
                                        <p:attrNameLst>
                                          <p:attrName>ppt_x</p:attrName>
                                          <p:attrName>ppt_y</p:attrName>
                                        </p:attrNameLst>
                                      </p:cBhvr>
                                      <p:rCtr x="17292" y="6968"/>
                                    </p:animMotion>
                                  </p:childTnLst>
                                </p:cTn>
                              </p:par>
                              <p:par>
                                <p:cTn id="235" presetID="42" presetClass="path" presetSubtype="0" accel="50000" decel="50000" fill="hold" grpId="1" nodeType="withEffect">
                                  <p:stCondLst>
                                    <p:cond delay="0"/>
                                  </p:stCondLst>
                                  <p:childTnLst>
                                    <p:animMotion origin="layout" path="M 1.66667E-6 2.59259E-6 L 0.41319 0.07153 " pathEditMode="relative" rAng="0" ptsTypes="AA">
                                      <p:cBhvr>
                                        <p:cTn id="236" dur="2000" fill="hold"/>
                                        <p:tgtEl>
                                          <p:spTgt spid="51"/>
                                        </p:tgtEl>
                                        <p:attrNameLst>
                                          <p:attrName>ppt_x</p:attrName>
                                          <p:attrName>ppt_y</p:attrName>
                                        </p:attrNameLst>
                                      </p:cBhvr>
                                      <p:rCtr x="20660" y="3565"/>
                                    </p:animMotion>
                                  </p:childTnLst>
                                </p:cTn>
                              </p:par>
                              <p:par>
                                <p:cTn id="237" presetID="42" presetClass="path" presetSubtype="0" accel="50000" decel="50000" fill="hold" grpId="1" nodeType="withEffect">
                                  <p:stCondLst>
                                    <p:cond delay="0"/>
                                  </p:stCondLst>
                                  <p:childTnLst>
                                    <p:animMotion origin="layout" path="M 1.66667E-6 -1.48148E-6 L 0.35937 0.13912 " pathEditMode="relative" rAng="0" ptsTypes="AA">
                                      <p:cBhvr>
                                        <p:cTn id="238" dur="2000" fill="hold"/>
                                        <p:tgtEl>
                                          <p:spTgt spid="56"/>
                                        </p:tgtEl>
                                        <p:attrNameLst>
                                          <p:attrName>ppt_x</p:attrName>
                                          <p:attrName>ppt_y</p:attrName>
                                        </p:attrNameLst>
                                      </p:cBhvr>
                                      <p:rCtr x="17969" y="6944"/>
                                    </p:animMotion>
                                  </p:childTnLst>
                                </p:cTn>
                              </p:par>
                              <p:par>
                                <p:cTn id="239" presetID="42" presetClass="path" presetSubtype="0" accel="50000" decel="50000" fill="hold" grpId="1" nodeType="withEffect">
                                  <p:stCondLst>
                                    <p:cond delay="0"/>
                                  </p:stCondLst>
                                  <p:childTnLst>
                                    <p:animMotion origin="layout" path="M -1.94444E-6 1.11111E-6 L 0.3309 0.17361 " pathEditMode="relative" rAng="0" ptsTypes="AA">
                                      <p:cBhvr>
                                        <p:cTn id="240" dur="2000" fill="hold"/>
                                        <p:tgtEl>
                                          <p:spTgt spid="58"/>
                                        </p:tgtEl>
                                        <p:attrNameLst>
                                          <p:attrName>ppt_x</p:attrName>
                                          <p:attrName>ppt_y</p:attrName>
                                        </p:attrNameLst>
                                      </p:cBhvr>
                                      <p:rCtr x="16545" y="8681"/>
                                    </p:animMotion>
                                  </p:childTnLst>
                                </p:cTn>
                              </p:par>
                            </p:childTnLst>
                          </p:cTn>
                        </p:par>
                      </p:childTnLst>
                    </p:cTn>
                  </p:par>
                  <p:par>
                    <p:cTn id="241" fill="hold">
                      <p:stCondLst>
                        <p:cond delay="indefinite"/>
                      </p:stCondLst>
                      <p:childTnLst>
                        <p:par>
                          <p:cTn id="242" fill="hold">
                            <p:stCondLst>
                              <p:cond delay="0"/>
                            </p:stCondLst>
                            <p:childTnLst>
                              <p:par>
                                <p:cTn id="243" presetID="10" presetClass="exit" presetSubtype="0" fill="hold" grpId="2" nodeType="clickEffect">
                                  <p:stCondLst>
                                    <p:cond delay="0"/>
                                  </p:stCondLst>
                                  <p:childTnLst>
                                    <p:animEffect transition="out" filter="fade">
                                      <p:cBhvr>
                                        <p:cTn id="244" dur="50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500"/>
                                        <p:tgtEl>
                                          <p:spTgt spid="16"/>
                                        </p:tgtEl>
                                      </p:cBhvr>
                                    </p:animEffect>
                                    <p:set>
                                      <p:cBhvr>
                                        <p:cTn id="248" dur="1" fill="hold">
                                          <p:stCondLst>
                                            <p:cond delay="499"/>
                                          </p:stCondLst>
                                        </p:cTn>
                                        <p:tgtEl>
                                          <p:spTgt spid="16"/>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500"/>
                                        <p:tgtEl>
                                          <p:spTgt spid="18"/>
                                        </p:tgtEl>
                                      </p:cBhvr>
                                    </p:animEffect>
                                    <p:set>
                                      <p:cBhvr>
                                        <p:cTn id="251" dur="1" fill="hold">
                                          <p:stCondLst>
                                            <p:cond delay="499"/>
                                          </p:stCondLst>
                                        </p:cTn>
                                        <p:tgtEl>
                                          <p:spTgt spid="18"/>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500"/>
                                        <p:tgtEl>
                                          <p:spTgt spid="19"/>
                                        </p:tgtEl>
                                      </p:cBhvr>
                                    </p:animEffect>
                                    <p:set>
                                      <p:cBhvr>
                                        <p:cTn id="254" dur="1" fill="hold">
                                          <p:stCondLst>
                                            <p:cond delay="499"/>
                                          </p:stCondLst>
                                        </p:cTn>
                                        <p:tgtEl>
                                          <p:spTgt spid="19"/>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500"/>
                                        <p:tgtEl>
                                          <p:spTgt spid="20"/>
                                        </p:tgtEl>
                                      </p:cBhvr>
                                    </p:animEffect>
                                    <p:set>
                                      <p:cBhvr>
                                        <p:cTn id="257" dur="1" fill="hold">
                                          <p:stCondLst>
                                            <p:cond delay="499"/>
                                          </p:stCondLst>
                                        </p:cTn>
                                        <p:tgtEl>
                                          <p:spTgt spid="20"/>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500"/>
                                        <p:tgtEl>
                                          <p:spTgt spid="21"/>
                                        </p:tgtEl>
                                      </p:cBhvr>
                                    </p:animEffect>
                                    <p:set>
                                      <p:cBhvr>
                                        <p:cTn id="260" dur="1" fill="hold">
                                          <p:stCondLst>
                                            <p:cond delay="499"/>
                                          </p:stCondLst>
                                        </p:cTn>
                                        <p:tgtEl>
                                          <p:spTgt spid="21"/>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500"/>
                                        <p:tgtEl>
                                          <p:spTgt spid="23"/>
                                        </p:tgtEl>
                                      </p:cBhvr>
                                    </p:animEffect>
                                    <p:set>
                                      <p:cBhvr>
                                        <p:cTn id="266" dur="1" fill="hold">
                                          <p:stCondLst>
                                            <p:cond delay="499"/>
                                          </p:stCondLst>
                                        </p:cTn>
                                        <p:tgtEl>
                                          <p:spTgt spid="23"/>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500"/>
                                        <p:tgtEl>
                                          <p:spTgt spid="24"/>
                                        </p:tgtEl>
                                      </p:cBhvr>
                                    </p:animEffect>
                                    <p:set>
                                      <p:cBhvr>
                                        <p:cTn id="269" dur="1" fill="hold">
                                          <p:stCondLst>
                                            <p:cond delay="499"/>
                                          </p:stCondLst>
                                        </p:cTn>
                                        <p:tgtEl>
                                          <p:spTgt spid="24"/>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500"/>
                                        <p:tgtEl>
                                          <p:spTgt spid="25"/>
                                        </p:tgtEl>
                                      </p:cBhvr>
                                    </p:animEffect>
                                    <p:set>
                                      <p:cBhvr>
                                        <p:cTn id="272" dur="1" fill="hold">
                                          <p:stCondLst>
                                            <p:cond delay="499"/>
                                          </p:stCondLst>
                                        </p:cTn>
                                        <p:tgtEl>
                                          <p:spTgt spid="25"/>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500"/>
                                        <p:tgtEl>
                                          <p:spTgt spid="17"/>
                                        </p:tgtEl>
                                      </p:cBhvr>
                                    </p:animEffect>
                                    <p:set>
                                      <p:cBhvr>
                                        <p:cTn id="275" dur="1" fill="hold">
                                          <p:stCondLst>
                                            <p:cond delay="499"/>
                                          </p:stCondLst>
                                        </p:cTn>
                                        <p:tgtEl>
                                          <p:spTgt spid="17"/>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500"/>
                                        <p:tgtEl>
                                          <p:spTgt spid="26"/>
                                        </p:tgtEl>
                                      </p:cBhvr>
                                    </p:animEffect>
                                    <p:set>
                                      <p:cBhvr>
                                        <p:cTn id="278" dur="1" fill="hold">
                                          <p:stCondLst>
                                            <p:cond delay="499"/>
                                          </p:stCondLst>
                                        </p:cTn>
                                        <p:tgtEl>
                                          <p:spTgt spid="26"/>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500"/>
                                        <p:tgtEl>
                                          <p:spTgt spid="29"/>
                                        </p:tgtEl>
                                      </p:cBhvr>
                                    </p:animEffect>
                                    <p:set>
                                      <p:cBhvr>
                                        <p:cTn id="281" dur="1" fill="hold">
                                          <p:stCondLst>
                                            <p:cond delay="499"/>
                                          </p:stCondLst>
                                        </p:cTn>
                                        <p:tgtEl>
                                          <p:spTgt spid="29"/>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500"/>
                                        <p:tgtEl>
                                          <p:spTgt spid="30"/>
                                        </p:tgtEl>
                                      </p:cBhvr>
                                    </p:animEffect>
                                    <p:set>
                                      <p:cBhvr>
                                        <p:cTn id="284" dur="1" fill="hold">
                                          <p:stCondLst>
                                            <p:cond delay="499"/>
                                          </p:stCondLst>
                                        </p:cTn>
                                        <p:tgtEl>
                                          <p:spTgt spid="30"/>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500"/>
                                        <p:tgtEl>
                                          <p:spTgt spid="33"/>
                                        </p:tgtEl>
                                      </p:cBhvr>
                                    </p:animEffect>
                                    <p:set>
                                      <p:cBhvr>
                                        <p:cTn id="287" dur="1" fill="hold">
                                          <p:stCondLst>
                                            <p:cond delay="499"/>
                                          </p:stCondLst>
                                        </p:cTn>
                                        <p:tgtEl>
                                          <p:spTgt spid="33"/>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500"/>
                                        <p:tgtEl>
                                          <p:spTgt spid="34"/>
                                        </p:tgtEl>
                                      </p:cBhvr>
                                    </p:animEffect>
                                    <p:set>
                                      <p:cBhvr>
                                        <p:cTn id="290" dur="1" fill="hold">
                                          <p:stCondLst>
                                            <p:cond delay="499"/>
                                          </p:stCondLst>
                                        </p:cTn>
                                        <p:tgtEl>
                                          <p:spTgt spid="34"/>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35"/>
                                        </p:tgtEl>
                                      </p:cBhvr>
                                    </p:animEffect>
                                    <p:set>
                                      <p:cBhvr>
                                        <p:cTn id="293" dur="1" fill="hold">
                                          <p:stCondLst>
                                            <p:cond delay="499"/>
                                          </p:stCondLst>
                                        </p:cTn>
                                        <p:tgtEl>
                                          <p:spTgt spid="35"/>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36"/>
                                        </p:tgtEl>
                                      </p:cBhvr>
                                    </p:animEffect>
                                    <p:set>
                                      <p:cBhvr>
                                        <p:cTn id="296" dur="1" fill="hold">
                                          <p:stCondLst>
                                            <p:cond delay="499"/>
                                          </p:stCondLst>
                                        </p:cTn>
                                        <p:tgtEl>
                                          <p:spTgt spid="3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37"/>
                                        </p:tgtEl>
                                      </p:cBhvr>
                                    </p:animEffect>
                                    <p:set>
                                      <p:cBhvr>
                                        <p:cTn id="299" dur="1" fill="hold">
                                          <p:stCondLst>
                                            <p:cond delay="499"/>
                                          </p:stCondLst>
                                        </p:cTn>
                                        <p:tgtEl>
                                          <p:spTgt spid="37"/>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500"/>
                                        <p:tgtEl>
                                          <p:spTgt spid="38"/>
                                        </p:tgtEl>
                                      </p:cBhvr>
                                    </p:animEffect>
                                    <p:set>
                                      <p:cBhvr>
                                        <p:cTn id="302" dur="1" fill="hold">
                                          <p:stCondLst>
                                            <p:cond delay="499"/>
                                          </p:stCondLst>
                                        </p:cTn>
                                        <p:tgtEl>
                                          <p:spTgt spid="38"/>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500"/>
                                        <p:tgtEl>
                                          <p:spTgt spid="39"/>
                                        </p:tgtEl>
                                      </p:cBhvr>
                                    </p:animEffect>
                                    <p:set>
                                      <p:cBhvr>
                                        <p:cTn id="305" dur="1" fill="hold">
                                          <p:stCondLst>
                                            <p:cond delay="499"/>
                                          </p:stCondLst>
                                        </p:cTn>
                                        <p:tgtEl>
                                          <p:spTgt spid="39"/>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500"/>
                                        <p:tgtEl>
                                          <p:spTgt spid="40"/>
                                        </p:tgtEl>
                                      </p:cBhvr>
                                    </p:animEffect>
                                    <p:set>
                                      <p:cBhvr>
                                        <p:cTn id="308" dur="1" fill="hold">
                                          <p:stCondLst>
                                            <p:cond delay="499"/>
                                          </p:stCondLst>
                                        </p:cTn>
                                        <p:tgtEl>
                                          <p:spTgt spid="40"/>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500"/>
                                        <p:tgtEl>
                                          <p:spTgt spid="31"/>
                                        </p:tgtEl>
                                      </p:cBhvr>
                                    </p:animEffect>
                                    <p:set>
                                      <p:cBhvr>
                                        <p:cTn id="311" dur="1" fill="hold">
                                          <p:stCondLst>
                                            <p:cond delay="499"/>
                                          </p:stCondLst>
                                        </p:cTn>
                                        <p:tgtEl>
                                          <p:spTgt spid="31"/>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500"/>
                                        <p:tgtEl>
                                          <p:spTgt spid="41"/>
                                        </p:tgtEl>
                                      </p:cBhvr>
                                    </p:animEffect>
                                    <p:set>
                                      <p:cBhvr>
                                        <p:cTn id="314" dur="1" fill="hold">
                                          <p:stCondLst>
                                            <p:cond delay="499"/>
                                          </p:stCondLst>
                                        </p:cTn>
                                        <p:tgtEl>
                                          <p:spTgt spid="41"/>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500"/>
                                        <p:tgtEl>
                                          <p:spTgt spid="44"/>
                                        </p:tgtEl>
                                      </p:cBhvr>
                                    </p:animEffect>
                                    <p:set>
                                      <p:cBhvr>
                                        <p:cTn id="317" dur="1" fill="hold">
                                          <p:stCondLst>
                                            <p:cond delay="499"/>
                                          </p:stCondLst>
                                        </p:cTn>
                                        <p:tgtEl>
                                          <p:spTgt spid="44"/>
                                        </p:tgtEl>
                                        <p:attrNameLst>
                                          <p:attrName>style.visibility</p:attrName>
                                        </p:attrNameLst>
                                      </p:cBhvr>
                                      <p:to>
                                        <p:strVal val="hidden"/>
                                      </p:to>
                                    </p:set>
                                  </p:childTnLst>
                                </p:cTn>
                              </p:par>
                              <p:par>
                                <p:cTn id="318" presetID="10" presetClass="exit" presetSubtype="0" fill="hold" grpId="2" nodeType="withEffect">
                                  <p:stCondLst>
                                    <p:cond delay="0"/>
                                  </p:stCondLst>
                                  <p:childTnLst>
                                    <p:animEffect transition="out" filter="fade">
                                      <p:cBhvr>
                                        <p:cTn id="319" dur="500"/>
                                        <p:tgtEl>
                                          <p:spTgt spid="45"/>
                                        </p:tgtEl>
                                      </p:cBhvr>
                                    </p:animEffect>
                                    <p:set>
                                      <p:cBhvr>
                                        <p:cTn id="320" dur="1" fill="hold">
                                          <p:stCondLst>
                                            <p:cond delay="499"/>
                                          </p:stCondLst>
                                        </p:cTn>
                                        <p:tgtEl>
                                          <p:spTgt spid="45"/>
                                        </p:tgtEl>
                                        <p:attrNameLst>
                                          <p:attrName>style.visibility</p:attrName>
                                        </p:attrNameLst>
                                      </p:cBhvr>
                                      <p:to>
                                        <p:strVal val="hidden"/>
                                      </p:to>
                                    </p:set>
                                  </p:childTnLst>
                                </p:cTn>
                              </p:par>
                              <p:par>
                                <p:cTn id="321" presetID="10" presetClass="exit" presetSubtype="0" fill="hold" grpId="2" nodeType="withEffect">
                                  <p:stCondLst>
                                    <p:cond delay="0"/>
                                  </p:stCondLst>
                                  <p:childTnLst>
                                    <p:animEffect transition="out" filter="fade">
                                      <p:cBhvr>
                                        <p:cTn id="322" dur="500"/>
                                        <p:tgtEl>
                                          <p:spTgt spid="51"/>
                                        </p:tgtEl>
                                      </p:cBhvr>
                                    </p:animEffect>
                                    <p:set>
                                      <p:cBhvr>
                                        <p:cTn id="323" dur="1" fill="hold">
                                          <p:stCondLst>
                                            <p:cond delay="499"/>
                                          </p:stCondLst>
                                        </p:cTn>
                                        <p:tgtEl>
                                          <p:spTgt spid="51"/>
                                        </p:tgtEl>
                                        <p:attrNameLst>
                                          <p:attrName>style.visibility</p:attrName>
                                        </p:attrNameLst>
                                      </p:cBhvr>
                                      <p:to>
                                        <p:strVal val="hidden"/>
                                      </p:to>
                                    </p:set>
                                  </p:childTnLst>
                                </p:cTn>
                              </p:par>
                              <p:par>
                                <p:cTn id="324" presetID="10" presetClass="exit" presetSubtype="0" fill="hold" grpId="2" nodeType="withEffect">
                                  <p:stCondLst>
                                    <p:cond delay="0"/>
                                  </p:stCondLst>
                                  <p:childTnLst>
                                    <p:animEffect transition="out" filter="fade">
                                      <p:cBhvr>
                                        <p:cTn id="325" dur="500"/>
                                        <p:tgtEl>
                                          <p:spTgt spid="52"/>
                                        </p:tgtEl>
                                      </p:cBhvr>
                                    </p:animEffect>
                                    <p:set>
                                      <p:cBhvr>
                                        <p:cTn id="326" dur="1" fill="hold">
                                          <p:stCondLst>
                                            <p:cond delay="499"/>
                                          </p:stCondLst>
                                        </p:cTn>
                                        <p:tgtEl>
                                          <p:spTgt spid="52"/>
                                        </p:tgtEl>
                                        <p:attrNameLst>
                                          <p:attrName>style.visibility</p:attrName>
                                        </p:attrNameLst>
                                      </p:cBhvr>
                                      <p:to>
                                        <p:strVal val="hidden"/>
                                      </p:to>
                                    </p:set>
                                  </p:childTnLst>
                                </p:cTn>
                              </p:par>
                              <p:par>
                                <p:cTn id="327" presetID="10" presetClass="exit" presetSubtype="0" fill="hold" grpId="2" nodeType="withEffect">
                                  <p:stCondLst>
                                    <p:cond delay="0"/>
                                  </p:stCondLst>
                                  <p:childTnLst>
                                    <p:animEffect transition="out" filter="fade">
                                      <p:cBhvr>
                                        <p:cTn id="328" dur="500"/>
                                        <p:tgtEl>
                                          <p:spTgt spid="53"/>
                                        </p:tgtEl>
                                      </p:cBhvr>
                                    </p:animEffect>
                                    <p:set>
                                      <p:cBhvr>
                                        <p:cTn id="329" dur="1" fill="hold">
                                          <p:stCondLst>
                                            <p:cond delay="499"/>
                                          </p:stCondLst>
                                        </p:cTn>
                                        <p:tgtEl>
                                          <p:spTgt spid="53"/>
                                        </p:tgtEl>
                                        <p:attrNameLst>
                                          <p:attrName>style.visibility</p:attrName>
                                        </p:attrNameLst>
                                      </p:cBhvr>
                                      <p:to>
                                        <p:strVal val="hidden"/>
                                      </p:to>
                                    </p:set>
                                  </p:childTnLst>
                                </p:cTn>
                              </p:par>
                              <p:par>
                                <p:cTn id="330" presetID="10" presetClass="exit" presetSubtype="0" fill="hold" grpId="2" nodeType="withEffect">
                                  <p:stCondLst>
                                    <p:cond delay="0"/>
                                  </p:stCondLst>
                                  <p:childTnLst>
                                    <p:animEffect transition="out" filter="fade">
                                      <p:cBhvr>
                                        <p:cTn id="331" dur="500"/>
                                        <p:tgtEl>
                                          <p:spTgt spid="54"/>
                                        </p:tgtEl>
                                      </p:cBhvr>
                                    </p:animEffect>
                                    <p:set>
                                      <p:cBhvr>
                                        <p:cTn id="332" dur="1" fill="hold">
                                          <p:stCondLst>
                                            <p:cond delay="499"/>
                                          </p:stCondLst>
                                        </p:cTn>
                                        <p:tgtEl>
                                          <p:spTgt spid="54"/>
                                        </p:tgtEl>
                                        <p:attrNameLst>
                                          <p:attrName>style.visibility</p:attrName>
                                        </p:attrNameLst>
                                      </p:cBhvr>
                                      <p:to>
                                        <p:strVal val="hidden"/>
                                      </p:to>
                                    </p:set>
                                  </p:childTnLst>
                                </p:cTn>
                              </p:par>
                              <p:par>
                                <p:cTn id="333" presetID="10" presetClass="exit" presetSubtype="0" fill="hold" grpId="2" nodeType="withEffect">
                                  <p:stCondLst>
                                    <p:cond delay="0"/>
                                  </p:stCondLst>
                                  <p:childTnLst>
                                    <p:animEffect transition="out" filter="fade">
                                      <p:cBhvr>
                                        <p:cTn id="334" dur="500"/>
                                        <p:tgtEl>
                                          <p:spTgt spid="55"/>
                                        </p:tgtEl>
                                      </p:cBhvr>
                                    </p:animEffect>
                                    <p:set>
                                      <p:cBhvr>
                                        <p:cTn id="335" dur="1" fill="hold">
                                          <p:stCondLst>
                                            <p:cond delay="499"/>
                                          </p:stCondLst>
                                        </p:cTn>
                                        <p:tgtEl>
                                          <p:spTgt spid="55"/>
                                        </p:tgtEl>
                                        <p:attrNameLst>
                                          <p:attrName>style.visibility</p:attrName>
                                        </p:attrNameLst>
                                      </p:cBhvr>
                                      <p:to>
                                        <p:strVal val="hidden"/>
                                      </p:to>
                                    </p:set>
                                  </p:childTnLst>
                                </p:cTn>
                              </p:par>
                              <p:par>
                                <p:cTn id="336" presetID="10" presetClass="exit" presetSubtype="0" fill="hold" grpId="2" nodeType="withEffect">
                                  <p:stCondLst>
                                    <p:cond delay="0"/>
                                  </p:stCondLst>
                                  <p:childTnLst>
                                    <p:animEffect transition="out" filter="fade">
                                      <p:cBhvr>
                                        <p:cTn id="337" dur="500"/>
                                        <p:tgtEl>
                                          <p:spTgt spid="56"/>
                                        </p:tgtEl>
                                      </p:cBhvr>
                                    </p:animEffect>
                                    <p:set>
                                      <p:cBhvr>
                                        <p:cTn id="338" dur="1" fill="hold">
                                          <p:stCondLst>
                                            <p:cond delay="499"/>
                                          </p:stCondLst>
                                        </p:cTn>
                                        <p:tgtEl>
                                          <p:spTgt spid="56"/>
                                        </p:tgtEl>
                                        <p:attrNameLst>
                                          <p:attrName>style.visibility</p:attrName>
                                        </p:attrNameLst>
                                      </p:cBhvr>
                                      <p:to>
                                        <p:strVal val="hidden"/>
                                      </p:to>
                                    </p:set>
                                  </p:childTnLst>
                                </p:cTn>
                              </p:par>
                              <p:par>
                                <p:cTn id="339" presetID="10" presetClass="exit" presetSubtype="0" fill="hold" grpId="2" nodeType="withEffect">
                                  <p:stCondLst>
                                    <p:cond delay="0"/>
                                  </p:stCondLst>
                                  <p:childTnLst>
                                    <p:animEffect transition="out" filter="fade">
                                      <p:cBhvr>
                                        <p:cTn id="340" dur="500"/>
                                        <p:tgtEl>
                                          <p:spTgt spid="57"/>
                                        </p:tgtEl>
                                      </p:cBhvr>
                                    </p:animEffect>
                                    <p:set>
                                      <p:cBhvr>
                                        <p:cTn id="341" dur="1" fill="hold">
                                          <p:stCondLst>
                                            <p:cond delay="499"/>
                                          </p:stCondLst>
                                        </p:cTn>
                                        <p:tgtEl>
                                          <p:spTgt spid="57"/>
                                        </p:tgtEl>
                                        <p:attrNameLst>
                                          <p:attrName>style.visibility</p:attrName>
                                        </p:attrNameLst>
                                      </p:cBhvr>
                                      <p:to>
                                        <p:strVal val="hidden"/>
                                      </p:to>
                                    </p:set>
                                  </p:childTnLst>
                                </p:cTn>
                              </p:par>
                              <p:par>
                                <p:cTn id="342" presetID="10" presetClass="exit" presetSubtype="0" fill="hold" grpId="2" nodeType="withEffect">
                                  <p:stCondLst>
                                    <p:cond delay="0"/>
                                  </p:stCondLst>
                                  <p:childTnLst>
                                    <p:animEffect transition="out" filter="fade">
                                      <p:cBhvr>
                                        <p:cTn id="343" dur="500"/>
                                        <p:tgtEl>
                                          <p:spTgt spid="58"/>
                                        </p:tgtEl>
                                      </p:cBhvr>
                                    </p:animEffect>
                                    <p:set>
                                      <p:cBhvr>
                                        <p:cTn id="344" dur="1" fill="hold">
                                          <p:stCondLst>
                                            <p:cond delay="499"/>
                                          </p:stCondLst>
                                        </p:cTn>
                                        <p:tgtEl>
                                          <p:spTgt spid="58"/>
                                        </p:tgtEl>
                                        <p:attrNameLst>
                                          <p:attrName>style.visibility</p:attrName>
                                        </p:attrNameLst>
                                      </p:cBhvr>
                                      <p:to>
                                        <p:strVal val="hidden"/>
                                      </p:to>
                                    </p:set>
                                  </p:childTnLst>
                                </p:cTn>
                              </p:par>
                              <p:par>
                                <p:cTn id="345" presetID="10" presetClass="exit" presetSubtype="0" fill="hold" grpId="2" nodeType="withEffect">
                                  <p:stCondLst>
                                    <p:cond delay="0"/>
                                  </p:stCondLst>
                                  <p:childTnLst>
                                    <p:animEffect transition="out" filter="fade">
                                      <p:cBhvr>
                                        <p:cTn id="346" dur="500"/>
                                        <p:tgtEl>
                                          <p:spTgt spid="46"/>
                                        </p:tgtEl>
                                      </p:cBhvr>
                                    </p:animEffect>
                                    <p:set>
                                      <p:cBhvr>
                                        <p:cTn id="347" dur="1" fill="hold">
                                          <p:stCondLst>
                                            <p:cond delay="499"/>
                                          </p:stCondLst>
                                        </p:cTn>
                                        <p:tgtEl>
                                          <p:spTgt spid="46"/>
                                        </p:tgtEl>
                                        <p:attrNameLst>
                                          <p:attrName>style.visibility</p:attrName>
                                        </p:attrNameLst>
                                      </p:cBhvr>
                                      <p:to>
                                        <p:strVal val="hidden"/>
                                      </p:to>
                                    </p:set>
                                  </p:childTnLst>
                                </p:cTn>
                              </p:par>
                              <p:par>
                                <p:cTn id="348" presetID="10" presetClass="exit" presetSubtype="0" fill="hold" grpId="2" nodeType="withEffect">
                                  <p:stCondLst>
                                    <p:cond delay="0"/>
                                  </p:stCondLst>
                                  <p:childTnLst>
                                    <p:animEffect transition="out" filter="fade">
                                      <p:cBhvr>
                                        <p:cTn id="349" dur="500"/>
                                        <p:tgtEl>
                                          <p:spTgt spid="59"/>
                                        </p:tgtEl>
                                      </p:cBhvr>
                                    </p:animEffect>
                                    <p:set>
                                      <p:cBhvr>
                                        <p:cTn id="350" dur="1" fill="hold">
                                          <p:stCondLst>
                                            <p:cond delay="499"/>
                                          </p:stCondLst>
                                        </p:cTn>
                                        <p:tgtEl>
                                          <p:spTgt spid="59"/>
                                        </p:tgtEl>
                                        <p:attrNameLst>
                                          <p:attrName>style.visibility</p:attrName>
                                        </p:attrNameLst>
                                      </p:cBhvr>
                                      <p:to>
                                        <p:strVal val="hidden"/>
                                      </p:to>
                                    </p:set>
                                  </p:childTnLst>
                                </p:cTn>
                              </p:par>
                              <p:par>
                                <p:cTn id="351" presetID="10" presetClass="exit" presetSubtype="0" fill="hold" grpId="2" nodeType="withEffect">
                                  <p:stCondLst>
                                    <p:cond delay="0"/>
                                  </p:stCondLst>
                                  <p:childTnLst>
                                    <p:animEffect transition="out" filter="fade">
                                      <p:cBhvr>
                                        <p:cTn id="352" dur="500"/>
                                        <p:tgtEl>
                                          <p:spTgt spid="62"/>
                                        </p:tgtEl>
                                      </p:cBhvr>
                                    </p:animEffect>
                                    <p:set>
                                      <p:cBhvr>
                                        <p:cTn id="353" dur="1" fill="hold">
                                          <p:stCondLst>
                                            <p:cond delay="499"/>
                                          </p:stCondLst>
                                        </p:cTn>
                                        <p:tgtEl>
                                          <p:spTgt spid="62"/>
                                        </p:tgtEl>
                                        <p:attrNameLst>
                                          <p:attrName>style.visibility</p:attrName>
                                        </p:attrNameLst>
                                      </p:cBhvr>
                                      <p:to>
                                        <p:strVal val="hidden"/>
                                      </p:to>
                                    </p:set>
                                  </p:childTnLst>
                                </p:cTn>
                              </p:par>
                              <p:par>
                                <p:cTn id="354" presetID="10" presetClass="exit" presetSubtype="0" fill="hold" grpId="2" nodeType="withEffect">
                                  <p:stCondLst>
                                    <p:cond delay="0"/>
                                  </p:stCondLst>
                                  <p:childTnLst>
                                    <p:animEffect transition="out" filter="fade">
                                      <p:cBhvr>
                                        <p:cTn id="355" dur="500"/>
                                        <p:tgtEl>
                                          <p:spTgt spid="63"/>
                                        </p:tgtEl>
                                      </p:cBhvr>
                                    </p:animEffect>
                                    <p:set>
                                      <p:cBhvr>
                                        <p:cTn id="356" dur="1" fill="hold">
                                          <p:stCondLst>
                                            <p:cond delay="499"/>
                                          </p:stCondLst>
                                        </p:cTn>
                                        <p:tgtEl>
                                          <p:spTgt spid="63"/>
                                        </p:tgtEl>
                                        <p:attrNameLst>
                                          <p:attrName>style.visibility</p:attrName>
                                        </p:attrNameLst>
                                      </p:cBhvr>
                                      <p:to>
                                        <p:strVal val="hidden"/>
                                      </p:to>
                                    </p:set>
                                  </p:childTnLst>
                                </p:cTn>
                              </p:par>
                              <p:par>
                                <p:cTn id="357" presetID="10" presetClass="exit" presetSubtype="0" fill="hold" grpId="2" nodeType="withEffect">
                                  <p:stCondLst>
                                    <p:cond delay="0"/>
                                  </p:stCondLst>
                                  <p:childTnLst>
                                    <p:animEffect transition="out" filter="fade">
                                      <p:cBhvr>
                                        <p:cTn id="358" dur="500"/>
                                        <p:tgtEl>
                                          <p:spTgt spid="65"/>
                                        </p:tgtEl>
                                      </p:cBhvr>
                                    </p:animEffect>
                                    <p:set>
                                      <p:cBhvr>
                                        <p:cTn id="359" dur="1" fill="hold">
                                          <p:stCondLst>
                                            <p:cond delay="499"/>
                                          </p:stCondLst>
                                        </p:cTn>
                                        <p:tgtEl>
                                          <p:spTgt spid="65"/>
                                        </p:tgtEl>
                                        <p:attrNameLst>
                                          <p:attrName>style.visibility</p:attrName>
                                        </p:attrNameLst>
                                      </p:cBhvr>
                                      <p:to>
                                        <p:strVal val="hidden"/>
                                      </p:to>
                                    </p:set>
                                  </p:childTnLst>
                                </p:cTn>
                              </p:par>
                              <p:par>
                                <p:cTn id="360" presetID="10" presetClass="exit" presetSubtype="0" fill="hold" grpId="2" nodeType="withEffect">
                                  <p:stCondLst>
                                    <p:cond delay="0"/>
                                  </p:stCondLst>
                                  <p:childTnLst>
                                    <p:animEffect transition="out" filter="fade">
                                      <p:cBhvr>
                                        <p:cTn id="361" dur="500"/>
                                        <p:tgtEl>
                                          <p:spTgt spid="66"/>
                                        </p:tgtEl>
                                      </p:cBhvr>
                                    </p:animEffect>
                                    <p:set>
                                      <p:cBhvr>
                                        <p:cTn id="362" dur="1" fill="hold">
                                          <p:stCondLst>
                                            <p:cond delay="499"/>
                                          </p:stCondLst>
                                        </p:cTn>
                                        <p:tgtEl>
                                          <p:spTgt spid="66"/>
                                        </p:tgtEl>
                                        <p:attrNameLst>
                                          <p:attrName>style.visibility</p:attrName>
                                        </p:attrNameLst>
                                      </p:cBhvr>
                                      <p:to>
                                        <p:strVal val="hidden"/>
                                      </p:to>
                                    </p:set>
                                  </p:childTnLst>
                                </p:cTn>
                              </p:par>
                              <p:par>
                                <p:cTn id="363" presetID="10" presetClass="exit" presetSubtype="0" fill="hold" grpId="2" nodeType="withEffect">
                                  <p:stCondLst>
                                    <p:cond delay="0"/>
                                  </p:stCondLst>
                                  <p:childTnLst>
                                    <p:animEffect transition="out" filter="fade">
                                      <p:cBhvr>
                                        <p:cTn id="364" dur="500"/>
                                        <p:tgtEl>
                                          <p:spTgt spid="67"/>
                                        </p:tgtEl>
                                      </p:cBhvr>
                                    </p:animEffect>
                                    <p:set>
                                      <p:cBhvr>
                                        <p:cTn id="365" dur="1" fill="hold">
                                          <p:stCondLst>
                                            <p:cond delay="499"/>
                                          </p:stCondLst>
                                        </p:cTn>
                                        <p:tgtEl>
                                          <p:spTgt spid="67"/>
                                        </p:tgtEl>
                                        <p:attrNameLst>
                                          <p:attrName>style.visibility</p:attrName>
                                        </p:attrNameLst>
                                      </p:cBhvr>
                                      <p:to>
                                        <p:strVal val="hidden"/>
                                      </p:to>
                                    </p:set>
                                  </p:childTnLst>
                                </p:cTn>
                              </p:par>
                              <p:par>
                                <p:cTn id="366" presetID="10" presetClass="exit" presetSubtype="0" fill="hold" grpId="2" nodeType="withEffect">
                                  <p:stCondLst>
                                    <p:cond delay="0"/>
                                  </p:stCondLst>
                                  <p:childTnLst>
                                    <p:animEffect transition="out" filter="fade">
                                      <p:cBhvr>
                                        <p:cTn id="367" dur="500"/>
                                        <p:tgtEl>
                                          <p:spTgt spid="68"/>
                                        </p:tgtEl>
                                      </p:cBhvr>
                                    </p:animEffect>
                                    <p:set>
                                      <p:cBhvr>
                                        <p:cTn id="368" dur="1" fill="hold">
                                          <p:stCondLst>
                                            <p:cond delay="499"/>
                                          </p:stCondLst>
                                        </p:cTn>
                                        <p:tgtEl>
                                          <p:spTgt spid="68"/>
                                        </p:tgtEl>
                                        <p:attrNameLst>
                                          <p:attrName>style.visibility</p:attrName>
                                        </p:attrNameLst>
                                      </p:cBhvr>
                                      <p:to>
                                        <p:strVal val="hidden"/>
                                      </p:to>
                                    </p:set>
                                  </p:childTnLst>
                                </p:cTn>
                              </p:par>
                              <p:par>
                                <p:cTn id="369" presetID="10" presetClass="exit" presetSubtype="0" fill="hold" grpId="2" nodeType="withEffect">
                                  <p:stCondLst>
                                    <p:cond delay="0"/>
                                  </p:stCondLst>
                                  <p:childTnLst>
                                    <p:animEffect transition="out" filter="fade">
                                      <p:cBhvr>
                                        <p:cTn id="370" dur="500"/>
                                        <p:tgtEl>
                                          <p:spTgt spid="69"/>
                                        </p:tgtEl>
                                      </p:cBhvr>
                                    </p:animEffect>
                                    <p:set>
                                      <p:cBhvr>
                                        <p:cTn id="371" dur="1" fill="hold">
                                          <p:stCondLst>
                                            <p:cond delay="499"/>
                                          </p:stCondLst>
                                        </p:cTn>
                                        <p:tgtEl>
                                          <p:spTgt spid="69"/>
                                        </p:tgtEl>
                                        <p:attrNameLst>
                                          <p:attrName>style.visibility</p:attrName>
                                        </p:attrNameLst>
                                      </p:cBhvr>
                                      <p:to>
                                        <p:strVal val="hidden"/>
                                      </p:to>
                                    </p:set>
                                  </p:childTnLst>
                                </p:cTn>
                              </p:par>
                              <p:par>
                                <p:cTn id="372" presetID="10" presetClass="exit" presetSubtype="0" fill="hold" grpId="2" nodeType="withEffect">
                                  <p:stCondLst>
                                    <p:cond delay="0"/>
                                  </p:stCondLst>
                                  <p:childTnLst>
                                    <p:animEffect transition="out" filter="fade">
                                      <p:cBhvr>
                                        <p:cTn id="373" dur="500"/>
                                        <p:tgtEl>
                                          <p:spTgt spid="70"/>
                                        </p:tgtEl>
                                      </p:cBhvr>
                                    </p:animEffect>
                                    <p:set>
                                      <p:cBhvr>
                                        <p:cTn id="374" dur="1" fill="hold">
                                          <p:stCondLst>
                                            <p:cond delay="499"/>
                                          </p:stCondLst>
                                        </p:cTn>
                                        <p:tgtEl>
                                          <p:spTgt spid="70"/>
                                        </p:tgtEl>
                                        <p:attrNameLst>
                                          <p:attrName>style.visibility</p:attrName>
                                        </p:attrNameLst>
                                      </p:cBhvr>
                                      <p:to>
                                        <p:strVal val="hidden"/>
                                      </p:to>
                                    </p:set>
                                  </p:childTnLst>
                                </p:cTn>
                              </p:par>
                              <p:par>
                                <p:cTn id="375" presetID="10" presetClass="exit" presetSubtype="0" fill="hold" grpId="2" nodeType="withEffect">
                                  <p:stCondLst>
                                    <p:cond delay="0"/>
                                  </p:stCondLst>
                                  <p:childTnLst>
                                    <p:animEffect transition="out" filter="fade">
                                      <p:cBhvr>
                                        <p:cTn id="376" dur="500"/>
                                        <p:tgtEl>
                                          <p:spTgt spid="71"/>
                                        </p:tgtEl>
                                      </p:cBhvr>
                                    </p:animEffect>
                                    <p:set>
                                      <p:cBhvr>
                                        <p:cTn id="377" dur="1" fill="hold">
                                          <p:stCondLst>
                                            <p:cond delay="499"/>
                                          </p:stCondLst>
                                        </p:cTn>
                                        <p:tgtEl>
                                          <p:spTgt spid="71"/>
                                        </p:tgtEl>
                                        <p:attrNameLst>
                                          <p:attrName>style.visibility</p:attrName>
                                        </p:attrNameLst>
                                      </p:cBhvr>
                                      <p:to>
                                        <p:strVal val="hidden"/>
                                      </p:to>
                                    </p:set>
                                  </p:childTnLst>
                                </p:cTn>
                              </p:par>
                              <p:par>
                                <p:cTn id="378" presetID="10" presetClass="exit" presetSubtype="0" fill="hold" grpId="2" nodeType="withEffect">
                                  <p:stCondLst>
                                    <p:cond delay="0"/>
                                  </p:stCondLst>
                                  <p:childTnLst>
                                    <p:animEffect transition="out" filter="fade">
                                      <p:cBhvr>
                                        <p:cTn id="379" dur="500"/>
                                        <p:tgtEl>
                                          <p:spTgt spid="72"/>
                                        </p:tgtEl>
                                      </p:cBhvr>
                                    </p:animEffect>
                                    <p:set>
                                      <p:cBhvr>
                                        <p:cTn id="380" dur="1" fill="hold">
                                          <p:stCondLst>
                                            <p:cond delay="499"/>
                                          </p:stCondLst>
                                        </p:cTn>
                                        <p:tgtEl>
                                          <p:spTgt spid="72"/>
                                        </p:tgtEl>
                                        <p:attrNameLst>
                                          <p:attrName>style.visibility</p:attrName>
                                        </p:attrNameLst>
                                      </p:cBhvr>
                                      <p:to>
                                        <p:strVal val="hidden"/>
                                      </p:to>
                                    </p:set>
                                  </p:childTnLst>
                                </p:cTn>
                              </p:par>
                              <p:par>
                                <p:cTn id="381" presetID="10" presetClass="exit" presetSubtype="0" fill="hold" grpId="2" nodeType="withEffect">
                                  <p:stCondLst>
                                    <p:cond delay="0"/>
                                  </p:stCondLst>
                                  <p:childTnLst>
                                    <p:animEffect transition="out" filter="fade">
                                      <p:cBhvr>
                                        <p:cTn id="382" dur="500"/>
                                        <p:tgtEl>
                                          <p:spTgt spid="64"/>
                                        </p:tgtEl>
                                      </p:cBhvr>
                                    </p:animEffect>
                                    <p:set>
                                      <p:cBhvr>
                                        <p:cTn id="383" dur="1" fill="hold">
                                          <p:stCondLst>
                                            <p:cond delay="499"/>
                                          </p:stCondLst>
                                        </p:cTn>
                                        <p:tgtEl>
                                          <p:spTgt spid="64"/>
                                        </p:tgtEl>
                                        <p:attrNameLst>
                                          <p:attrName>style.visibility</p:attrName>
                                        </p:attrNameLst>
                                      </p:cBhvr>
                                      <p:to>
                                        <p:strVal val="hidden"/>
                                      </p:to>
                                    </p:set>
                                  </p:childTnLst>
                                </p:cTn>
                              </p:par>
                              <p:par>
                                <p:cTn id="384" presetID="10" presetClass="exit" presetSubtype="0" fill="hold" grpId="2" nodeType="withEffect">
                                  <p:stCondLst>
                                    <p:cond delay="0"/>
                                  </p:stCondLst>
                                  <p:childTnLst>
                                    <p:animEffect transition="out" filter="fade">
                                      <p:cBhvr>
                                        <p:cTn id="385" dur="500"/>
                                        <p:tgtEl>
                                          <p:spTgt spid="73"/>
                                        </p:tgtEl>
                                      </p:cBhvr>
                                    </p:animEffect>
                                    <p:set>
                                      <p:cBhvr>
                                        <p:cTn id="386" dur="1" fill="hold">
                                          <p:stCondLst>
                                            <p:cond delay="499"/>
                                          </p:stCondLst>
                                        </p:cTn>
                                        <p:tgtEl>
                                          <p:spTgt spid="73"/>
                                        </p:tgtEl>
                                        <p:attrNameLst>
                                          <p:attrName>style.visibility</p:attrName>
                                        </p:attrNameLst>
                                      </p:cBhvr>
                                      <p:to>
                                        <p:strVal val="hidden"/>
                                      </p:to>
                                    </p:set>
                                  </p:childTnLst>
                                </p:cTn>
                              </p:par>
                              <p:par>
                                <p:cTn id="387" presetID="10" presetClass="entr" presetSubtype="0" fill="hold" grpId="0" nodeType="withEffect">
                                  <p:stCondLst>
                                    <p:cond delay="0"/>
                                  </p:stCondLst>
                                  <p:childTnLst>
                                    <p:set>
                                      <p:cBhvr>
                                        <p:cTn id="388" dur="1" fill="hold">
                                          <p:stCondLst>
                                            <p:cond delay="0"/>
                                          </p:stCondLst>
                                        </p:cTn>
                                        <p:tgtEl>
                                          <p:spTgt spid="75"/>
                                        </p:tgtEl>
                                        <p:attrNameLst>
                                          <p:attrName>style.visibility</p:attrName>
                                        </p:attrNameLst>
                                      </p:cBhvr>
                                      <p:to>
                                        <p:strVal val="visible"/>
                                      </p:to>
                                    </p:set>
                                    <p:animEffect transition="in" filter="fade">
                                      <p:cBhvr>
                                        <p:cTn id="389" dur="500"/>
                                        <p:tgtEl>
                                          <p:spTgt spid="75"/>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61"/>
                                        </p:tgtEl>
                                        <p:attrNameLst>
                                          <p:attrName>style.visibility</p:attrName>
                                        </p:attrNameLst>
                                      </p:cBhvr>
                                      <p:to>
                                        <p:strVal val="visible"/>
                                      </p:to>
                                    </p:set>
                                    <p:animEffect transition="in" filter="fade">
                                      <p:cBhvr>
                                        <p:cTn id="392" dur="500"/>
                                        <p:tgtEl>
                                          <p:spTgt spid="61"/>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27"/>
                                        </p:tgtEl>
                                        <p:attrNameLst>
                                          <p:attrName>style.visibility</p:attrName>
                                        </p:attrNameLst>
                                      </p:cBhvr>
                                      <p:to>
                                        <p:strVal val="visible"/>
                                      </p:to>
                                    </p:set>
                                    <p:animEffect transition="in" filter="fade">
                                      <p:cBhvr>
                                        <p:cTn id="395" dur="500"/>
                                        <p:tgtEl>
                                          <p:spTgt spid="27"/>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43"/>
                                        </p:tgtEl>
                                        <p:attrNameLst>
                                          <p:attrName>style.visibility</p:attrName>
                                        </p:attrNameLst>
                                      </p:cBhvr>
                                      <p:to>
                                        <p:strVal val="visible"/>
                                      </p:to>
                                    </p:set>
                                    <p:animEffect transition="in" filter="fade">
                                      <p:cBhvr>
                                        <p:cTn id="398" dur="500"/>
                                        <p:tgtEl>
                                          <p:spTgt spid="43"/>
                                        </p:tgtEl>
                                      </p:cBhvr>
                                    </p:animEffect>
                                  </p:childTnLst>
                                </p:cTn>
                              </p:par>
                              <p:par>
                                <p:cTn id="399" presetID="22" presetClass="entr" presetSubtype="4" fill="hold" grpId="0" nodeType="withEffect">
                                  <p:stCondLst>
                                    <p:cond delay="0"/>
                                  </p:stCondLst>
                                  <p:childTnLst>
                                    <p:set>
                                      <p:cBhvr>
                                        <p:cTn id="400" dur="1" fill="hold">
                                          <p:stCondLst>
                                            <p:cond delay="0"/>
                                          </p:stCondLst>
                                        </p:cTn>
                                        <p:tgtEl>
                                          <p:spTgt spid="76"/>
                                        </p:tgtEl>
                                        <p:attrNameLst>
                                          <p:attrName>style.visibility</p:attrName>
                                        </p:attrNameLst>
                                      </p:cBhvr>
                                      <p:to>
                                        <p:strVal val="visible"/>
                                      </p:to>
                                    </p:set>
                                    <p:animEffect transition="in" filter="wipe(down)">
                                      <p:cBhvr>
                                        <p:cTn id="401" dur="500"/>
                                        <p:tgtEl>
                                          <p:spTgt spid="76"/>
                                        </p:tgtEl>
                                      </p:cBhvr>
                                    </p:animEffect>
                                  </p:childTnLst>
                                </p:cTn>
                              </p:par>
                              <p:par>
                                <p:cTn id="402" presetID="22" presetClass="entr" presetSubtype="4" fill="hold" grpId="0" nodeType="withEffect">
                                  <p:stCondLst>
                                    <p:cond delay="0"/>
                                  </p:stCondLst>
                                  <p:childTnLst>
                                    <p:set>
                                      <p:cBhvr>
                                        <p:cTn id="403" dur="1" fill="hold">
                                          <p:stCondLst>
                                            <p:cond delay="0"/>
                                          </p:stCondLst>
                                        </p:cTn>
                                        <p:tgtEl>
                                          <p:spTgt spid="77"/>
                                        </p:tgtEl>
                                        <p:attrNameLst>
                                          <p:attrName>style.visibility</p:attrName>
                                        </p:attrNameLst>
                                      </p:cBhvr>
                                      <p:to>
                                        <p:strVal val="visible"/>
                                      </p:to>
                                    </p:set>
                                    <p:animEffect transition="in" filter="wipe(down)">
                                      <p:cBhvr>
                                        <p:cTn id="404" dur="500"/>
                                        <p:tgtEl>
                                          <p:spTgt spid="77"/>
                                        </p:tgtEl>
                                      </p:cBhvr>
                                    </p:animEffect>
                                  </p:childTnLst>
                                </p:cTn>
                              </p:par>
                              <p:par>
                                <p:cTn id="405" presetID="22" presetClass="entr" presetSubtype="4" fill="hold" grpId="0" nodeType="withEffect">
                                  <p:stCondLst>
                                    <p:cond delay="0"/>
                                  </p:stCondLst>
                                  <p:childTnLst>
                                    <p:set>
                                      <p:cBhvr>
                                        <p:cTn id="406" dur="1" fill="hold">
                                          <p:stCondLst>
                                            <p:cond delay="0"/>
                                          </p:stCondLst>
                                        </p:cTn>
                                        <p:tgtEl>
                                          <p:spTgt spid="78"/>
                                        </p:tgtEl>
                                        <p:attrNameLst>
                                          <p:attrName>style.visibility</p:attrName>
                                        </p:attrNameLst>
                                      </p:cBhvr>
                                      <p:to>
                                        <p:strVal val="visible"/>
                                      </p:to>
                                    </p:set>
                                    <p:animEffect transition="in" filter="wipe(down)">
                                      <p:cBhvr>
                                        <p:cTn id="40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5" grpId="0"/>
      <p:bldP spid="6" grpId="0"/>
      <p:bldP spid="11" grpId="0" animBg="1"/>
      <p:bldP spid="47" grpId="0" animBg="1"/>
      <p:bldP spid="48" grpId="0" animBg="1"/>
      <p:bldP spid="49" grpId="0" animBg="1"/>
      <p:bldP spid="50" grpId="0" animBg="1"/>
      <p:bldP spid="29" grpId="0" animBg="1"/>
      <p:bldP spid="29" grpId="1" animBg="1"/>
      <p:bldP spid="29" grpId="2" animBg="1"/>
      <p:bldP spid="30" grpId="0" animBg="1"/>
      <p:bldP spid="30" grpId="1" animBg="1"/>
      <p:bldP spid="30" grpId="2" animBg="1"/>
      <p:bldP spid="31" grpId="0" animBg="1"/>
      <p:bldP spid="31" grpId="1" animBg="1"/>
      <p:bldP spid="31"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3" grpId="0" animBg="1"/>
      <p:bldP spid="44" grpId="0" animBg="1"/>
      <p:bldP spid="44" grpId="1" animBg="1"/>
      <p:bldP spid="44" grpId="2" animBg="1"/>
      <p:bldP spid="45" grpId="0" animBg="1"/>
      <p:bldP spid="45" grpId="1" animBg="1"/>
      <p:bldP spid="45" grpId="2" animBg="1"/>
      <p:bldP spid="46" grpId="0" animBg="1"/>
      <p:bldP spid="46" grpId="1" animBg="1"/>
      <p:bldP spid="46"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1" grpId="0"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5" grpId="0" animBg="1"/>
      <p:bldP spid="76" grpId="0" animBg="1"/>
      <p:bldP spid="77" grpId="0" animBg="1"/>
      <p:bldP spid="7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(Old Times) </a:t>
            </a:r>
          </a:p>
        </p:txBody>
      </p:sp>
    </p:spTree>
    <p:extLst>
      <p:ext uri="{BB962C8B-B14F-4D97-AF65-F5344CB8AC3E}">
        <p14:creationId xmlns:p14="http://schemas.microsoft.com/office/powerpoint/2010/main" val="2523142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5977-1622-8F4E-9A49-9737503D3F05}"/>
              </a:ext>
            </a:extLst>
          </p:cNvPr>
          <p:cNvSpPr>
            <a:spLocks noGrp="1"/>
          </p:cNvSpPr>
          <p:nvPr>
            <p:ph type="title"/>
          </p:nvPr>
        </p:nvSpPr>
        <p:spPr>
          <a:xfrm>
            <a:off x="0" y="152400"/>
            <a:ext cx="9220200" cy="1066800"/>
          </a:xfrm>
        </p:spPr>
        <p:txBody>
          <a:bodyPr/>
          <a:lstStyle/>
          <a:p>
            <a:r>
              <a:rPr lang="en-US" dirty="0"/>
              <a:t>Matching Each Read to Reference Genome</a:t>
            </a:r>
          </a:p>
        </p:txBody>
      </p:sp>
      <p:sp>
        <p:nvSpPr>
          <p:cNvPr id="3" name="Slide Number Placeholder 2">
            <a:extLst>
              <a:ext uri="{FF2B5EF4-FFF2-40B4-BE49-F238E27FC236}">
                <a16:creationId xmlns:a16="http://schemas.microsoft.com/office/drawing/2014/main" id="{256E9089-C71E-B94F-8B15-774D1EBEB8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812E9-CA0A-8244-A046-0571FC545305}"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CBC976A-4137-884F-AFF5-E0466C72DA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4800" y="1447800"/>
            <a:ext cx="7391400" cy="2463800"/>
          </a:xfrm>
          <a:prstGeom prst="rect">
            <a:avLst/>
          </a:prstGeom>
        </p:spPr>
      </p:pic>
      <p:sp>
        <p:nvSpPr>
          <p:cNvPr id="5" name="TextBox 4">
            <a:extLst>
              <a:ext uri="{FF2B5EF4-FFF2-40B4-BE49-F238E27FC236}">
                <a16:creationId xmlns:a16="http://schemas.microsoft.com/office/drawing/2014/main" id="{D8B9132C-DD2C-C548-BDDF-21005FEBE027}"/>
              </a:ext>
            </a:extLst>
          </p:cNvPr>
          <p:cNvSpPr txBox="1"/>
          <p:nvPr/>
        </p:nvSpPr>
        <p:spPr>
          <a:xfrm>
            <a:off x="228600" y="990600"/>
            <a:ext cx="3370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Reference Genome </a:t>
            </a: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6" name="Rectangle 5">
            <a:extLst>
              <a:ext uri="{FF2B5EF4-FFF2-40B4-BE49-F238E27FC236}">
                <a16:creationId xmlns:a16="http://schemas.microsoft.com/office/drawing/2014/main" id="{D2721A37-F453-4F4A-8144-93F3B811C0B6}"/>
              </a:ext>
            </a:extLst>
          </p:cNvPr>
          <p:cNvSpPr/>
          <p:nvPr/>
        </p:nvSpPr>
        <p:spPr>
          <a:xfrm>
            <a:off x="814407" y="1676400"/>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1FF565F-4A6C-D247-A0A0-58B089B5D74E}"/>
              </a:ext>
            </a:extLst>
          </p:cNvPr>
          <p:cNvSpPr/>
          <p:nvPr/>
        </p:nvSpPr>
        <p:spPr>
          <a:xfrm>
            <a:off x="4649461" y="1676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a:extLst>
              <a:ext uri="{FF2B5EF4-FFF2-40B4-BE49-F238E27FC236}">
                <a16:creationId xmlns:a16="http://schemas.microsoft.com/office/drawing/2014/main" id="{C208D589-C9A7-F34B-935F-21E65EA898A7}"/>
              </a:ext>
            </a:extLst>
          </p:cNvPr>
          <p:cNvSpPr/>
          <p:nvPr/>
        </p:nvSpPr>
        <p:spPr>
          <a:xfrm>
            <a:off x="2668261" y="2133600"/>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603401B7-8149-8D4E-A04C-1F6057EEF9AF}"/>
              </a:ext>
            </a:extLst>
          </p:cNvPr>
          <p:cNvSpPr/>
          <p:nvPr/>
        </p:nvSpPr>
        <p:spPr>
          <a:xfrm>
            <a:off x="5182861" y="28194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62086C7-BF11-8E4C-A861-89315D145146}"/>
              </a:ext>
            </a:extLst>
          </p:cNvPr>
          <p:cNvSpPr/>
          <p:nvPr/>
        </p:nvSpPr>
        <p:spPr>
          <a:xfrm>
            <a:off x="3498807" y="2799543"/>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58D0C20E-7925-BA47-BC53-ED5C0078B78E}"/>
              </a:ext>
            </a:extLst>
          </p:cNvPr>
          <p:cNvSpPr/>
          <p:nvPr/>
        </p:nvSpPr>
        <p:spPr>
          <a:xfrm>
            <a:off x="1339115" y="2819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a:extLst>
              <a:ext uri="{FF2B5EF4-FFF2-40B4-BE49-F238E27FC236}">
                <a16:creationId xmlns:a16="http://schemas.microsoft.com/office/drawing/2014/main" id="{76562917-46B5-2A42-B6AC-1F58BB3E554E}"/>
              </a:ext>
            </a:extLst>
          </p:cNvPr>
          <p:cNvSpPr/>
          <p:nvPr/>
        </p:nvSpPr>
        <p:spPr>
          <a:xfrm>
            <a:off x="5352661" y="3256743"/>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a:extLst>
              <a:ext uri="{FF2B5EF4-FFF2-40B4-BE49-F238E27FC236}">
                <a16:creationId xmlns:a16="http://schemas.microsoft.com/office/drawing/2014/main" id="{071A6C23-CE78-214E-82A3-9BA0F0E15344}"/>
              </a:ext>
            </a:extLst>
          </p:cNvPr>
          <p:cNvSpPr/>
          <p:nvPr/>
        </p:nvSpPr>
        <p:spPr>
          <a:xfrm>
            <a:off x="1872515" y="35030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4" name="Picture 13">
            <a:extLst>
              <a:ext uri="{FF2B5EF4-FFF2-40B4-BE49-F238E27FC236}">
                <a16:creationId xmlns:a16="http://schemas.microsoft.com/office/drawing/2014/main" id="{E0AA259A-CB54-6341-8980-F06187FE44A9}"/>
              </a:ext>
            </a:extLst>
          </p:cNvPr>
          <p:cNvPicPr>
            <a:picLocks noChangeAspect="1"/>
          </p:cNvPicPr>
          <p:nvPr/>
        </p:nvPicPr>
        <p:blipFill rotWithShape="1">
          <a:blip r:embed="rId3">
            <a:clrChange>
              <a:clrFrom>
                <a:srgbClr val="FFFFFF"/>
              </a:clrFrom>
              <a:clrTo>
                <a:srgbClr val="FFFFFF">
                  <a:alpha val="0"/>
                </a:srgbClr>
              </a:clrTo>
            </a:clrChange>
          </a:blip>
          <a:srcRect l="18332" r="12500" b="39040"/>
          <a:stretch/>
        </p:blipFill>
        <p:spPr>
          <a:xfrm>
            <a:off x="2438400" y="4932077"/>
            <a:ext cx="6324600" cy="1311562"/>
          </a:xfrm>
          <a:prstGeom prst="rect">
            <a:avLst/>
          </a:prstGeom>
        </p:spPr>
      </p:pic>
      <p:sp>
        <p:nvSpPr>
          <p:cNvPr id="15" name="TextBox 14">
            <a:extLst>
              <a:ext uri="{FF2B5EF4-FFF2-40B4-BE49-F238E27FC236}">
                <a16:creationId xmlns:a16="http://schemas.microsoft.com/office/drawing/2014/main" id="{FCD022A3-9CDE-7643-A09D-25564002A725}"/>
              </a:ext>
            </a:extLst>
          </p:cNvPr>
          <p:cNvSpPr txBox="1"/>
          <p:nvPr/>
        </p:nvSpPr>
        <p:spPr>
          <a:xfrm>
            <a:off x="2362200" y="4724400"/>
            <a:ext cx="329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Sequenced Reads </a:t>
            </a: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
        <p:nvSpPr>
          <p:cNvPr id="16" name="Rectangle 15">
            <a:extLst>
              <a:ext uri="{FF2B5EF4-FFF2-40B4-BE49-F238E27FC236}">
                <a16:creationId xmlns:a16="http://schemas.microsoft.com/office/drawing/2014/main" id="{17DDD6B8-4004-3644-B98B-0FC8815BE7BA}"/>
              </a:ext>
            </a:extLst>
          </p:cNvPr>
          <p:cNvSpPr/>
          <p:nvPr/>
        </p:nvSpPr>
        <p:spPr>
          <a:xfrm>
            <a:off x="6434546" y="5465598"/>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Rectangle 16">
            <a:extLst>
              <a:ext uri="{FF2B5EF4-FFF2-40B4-BE49-F238E27FC236}">
                <a16:creationId xmlns:a16="http://schemas.microsoft.com/office/drawing/2014/main" id="{0DEE679C-547F-A64F-B357-4C00087FCBFE}"/>
              </a:ext>
            </a:extLst>
          </p:cNvPr>
          <p:cNvSpPr/>
          <p:nvPr/>
        </p:nvSpPr>
        <p:spPr>
          <a:xfrm>
            <a:off x="4648200" y="5474441"/>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Rectangle 17">
            <a:extLst>
              <a:ext uri="{FF2B5EF4-FFF2-40B4-BE49-F238E27FC236}">
                <a16:creationId xmlns:a16="http://schemas.microsoft.com/office/drawing/2014/main" id="{9D3E408F-0B07-DE40-B81F-70CBBD2DA74B}"/>
              </a:ext>
            </a:extLst>
          </p:cNvPr>
          <p:cNvSpPr/>
          <p:nvPr/>
        </p:nvSpPr>
        <p:spPr>
          <a:xfrm>
            <a:off x="2590800" y="5465598"/>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ounded Rectangle 18">
            <a:extLst>
              <a:ext uri="{FF2B5EF4-FFF2-40B4-BE49-F238E27FC236}">
                <a16:creationId xmlns:a16="http://schemas.microsoft.com/office/drawing/2014/main" id="{C09B5A23-D76F-CE46-A47B-C9DB6FCA9498}"/>
              </a:ext>
            </a:extLst>
          </p:cNvPr>
          <p:cNvSpPr/>
          <p:nvPr/>
        </p:nvSpPr>
        <p:spPr>
          <a:xfrm>
            <a:off x="533400" y="2728300"/>
            <a:ext cx="6586946" cy="3197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Rectangle 19">
            <a:extLst>
              <a:ext uri="{FF2B5EF4-FFF2-40B4-BE49-F238E27FC236}">
                <a16:creationId xmlns:a16="http://schemas.microsoft.com/office/drawing/2014/main" id="{19DCD667-D09D-264F-9C98-A1090233CD82}"/>
              </a:ext>
            </a:extLst>
          </p:cNvPr>
          <p:cNvSpPr/>
          <p:nvPr/>
        </p:nvSpPr>
        <p:spPr>
          <a:xfrm>
            <a:off x="8724900" y="5405967"/>
            <a:ext cx="152400" cy="833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21429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dissolve">
                                      <p:cBhvr>
                                        <p:cTn id="36" dur="500"/>
                                        <p:tgtEl>
                                          <p:spTgt spid="17"/>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ssolv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lh4.googleusercontent.com/ABZMEuuHlpv75IVI6Z3E8jjlJhNZlt9WCiHrYyCMaBRr12X6qRoL-FN431tp-w77t3R4U-G2yIlG5JbkO_uAc8hQgNSNB1vYabG30E2etsGjCCLKIBANY279nOAYdhfcoZZ-sdFn">
            <a:extLst>
              <a:ext uri="{FF2B5EF4-FFF2-40B4-BE49-F238E27FC236}">
                <a16:creationId xmlns:a16="http://schemas.microsoft.com/office/drawing/2014/main" id="{A42A4095-BB8E-BD45-8D70-3BEC5C8D7D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3" t="76961" r="53106" b="3883"/>
          <a:stretch/>
        </p:blipFill>
        <p:spPr bwMode="auto">
          <a:xfrm>
            <a:off x="2008903" y="2438400"/>
            <a:ext cx="5049993" cy="2286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BC23CB-DEE2-2C46-8894-FE1242B698A4}"/>
              </a:ext>
            </a:extLst>
          </p:cNvPr>
          <p:cNvSpPr>
            <a:spLocks noGrp="1"/>
          </p:cNvSpPr>
          <p:nvPr>
            <p:ph type="title"/>
          </p:nvPr>
        </p:nvSpPr>
        <p:spPr/>
        <p:txBody>
          <a:bodyPr/>
          <a:lstStyle/>
          <a:p>
            <a:r>
              <a:rPr lang="en-US"/>
              <a:t>Base-by-Base Comparison</a:t>
            </a:r>
          </a:p>
        </p:txBody>
      </p:sp>
      <p:sp>
        <p:nvSpPr>
          <p:cNvPr id="4" name="Slide Number Placeholder 3">
            <a:extLst>
              <a:ext uri="{FF2B5EF4-FFF2-40B4-BE49-F238E27FC236}">
                <a16:creationId xmlns:a16="http://schemas.microsoft.com/office/drawing/2014/main" id="{A1DFA92C-14BA-B744-B1AD-E4BE251FC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692505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85758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a:xfrm>
            <a:off x="228600" y="1041648"/>
            <a:ext cx="8610600" cy="5339680"/>
          </a:xfrm>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265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spid="_x0000_s117853" name="Visio" r:id="rId4" imgW="1138581" imgH="1228784" progId="Visio.Drawing.11">
                  <p:embed/>
                </p:oleObj>
              </mc:Choice>
              <mc:Fallback>
                <p:oleObj name="Visio" r:id="rId4" imgW="1138581" imgH="1228784" progId="Visio.Drawing.11">
                  <p:embed/>
                  <p:pic>
                    <p:nvPicPr>
                      <p:cNvPr id="3" name="Object 2"/>
                      <p:cNvPicPr/>
                      <p:nvPr/>
                    </p:nvPicPr>
                    <p:blipFill>
                      <a:blip r:embed="rId5"/>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computed even though strings may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Tree>
    <p:extLst>
      <p:ext uri="{BB962C8B-B14F-4D97-AF65-F5344CB8AC3E}">
        <p14:creationId xmlns:p14="http://schemas.microsoft.com/office/powerpoint/2010/main" val="273090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dirty="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dirty="0">
                          <a:solidFill>
                            <a:schemeClr val="bg1"/>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rPr>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cxnSp>
        <p:nvCxnSpPr>
          <p:cNvPr id="9" name="Straight Arrow Connector 8"/>
          <p:cNvCxnSpPr/>
          <p:nvPr/>
        </p:nvCxnSpPr>
        <p:spPr>
          <a:xfrm flipV="1">
            <a:off x="4397358" y="2887176"/>
            <a:ext cx="0" cy="36576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31598" y="3247216"/>
            <a:ext cx="365760"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037318" y="2959184"/>
            <a:ext cx="360040" cy="28803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61576" y="2276872"/>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3073544" y="2290584"/>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p:cNvSpPr/>
          <p:nvPr/>
        </p:nvSpPr>
        <p:spPr>
          <a:xfrm>
            <a:off x="3073544" y="2578616"/>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ectangle 3"/>
          <p:cNvSpPr/>
          <p:nvPr/>
        </p:nvSpPr>
        <p:spPr>
          <a:xfrm>
            <a:off x="186493" y="2852936"/>
            <a:ext cx="27293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immediate left,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entries of its own</a:t>
            </a:r>
          </a:p>
        </p:txBody>
      </p:sp>
    </p:spTree>
    <p:extLst>
      <p:ext uri="{BB962C8B-B14F-4D97-AF65-F5344CB8AC3E}">
        <p14:creationId xmlns:p14="http://schemas.microsoft.com/office/powerpoint/2010/main" val="15687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9" presetClass="emph" presetSubtype="0" fill="hold" grpId="1" nodeType="afterEffect">
                                  <p:stCondLst>
                                    <p:cond delay="0"/>
                                  </p:stCondLst>
                                  <p:childTnLst>
                                    <p:animClr clrSpc="rgb" dir="cw">
                                      <p:cBhvr override="childStyle">
                                        <p:cTn id="13" dur="500" fill="hold"/>
                                        <p:tgtEl>
                                          <p:spTgt spid="13"/>
                                        </p:tgtEl>
                                        <p:attrNameLst>
                                          <p:attrName>style.color</p:attrName>
                                        </p:attrNameLst>
                                      </p:cBhvr>
                                      <p:to>
                                        <a:srgbClr val="FF0000"/>
                                      </p:to>
                                    </p:animClr>
                                    <p:animClr clrSpc="rgb" dir="cw">
                                      <p:cBhvr>
                                        <p:cTn id="14" dur="500" fill="hold"/>
                                        <p:tgtEl>
                                          <p:spTgt spid="13"/>
                                        </p:tgtEl>
                                        <p:attrNameLst>
                                          <p:attrName>fillcolor</p:attrName>
                                        </p:attrNameLst>
                                      </p:cBhvr>
                                      <p:to>
                                        <a:srgbClr val="FF0000"/>
                                      </p:to>
                                    </p:animClr>
                                    <p:set>
                                      <p:cBhvr>
                                        <p:cTn id="15" dur="500" fill="hold"/>
                                        <p:tgtEl>
                                          <p:spTgt spid="13"/>
                                        </p:tgtEl>
                                        <p:attrNameLst>
                                          <p:attrName>fill.type</p:attrName>
                                        </p:attrNameLst>
                                      </p:cBhvr>
                                      <p:to>
                                        <p:strVal val="solid"/>
                                      </p:to>
                                    </p:set>
                                    <p:set>
                                      <p:cBhvr>
                                        <p:cTn id="16" dur="500" fill="hold"/>
                                        <p:tgtEl>
                                          <p:spTgt spid="13"/>
                                        </p:tgtEl>
                                        <p:attrNameLst>
                                          <p:attrName>fill.on</p:attrName>
                                        </p:attrNameLst>
                                      </p:cBhvr>
                                      <p:to>
                                        <p:strVal val="true"/>
                                      </p:to>
                                    </p:set>
                                  </p:childTnLst>
                                </p:cTn>
                              </p:par>
                              <p:par>
                                <p:cTn id="17" presetID="19" presetClass="emph" presetSubtype="0" fill="hold" grpId="1" nodeType="withEffect">
                                  <p:stCondLst>
                                    <p:cond delay="0"/>
                                  </p:stCondLst>
                                  <p:childTnLst>
                                    <p:animClr clrSpc="rgb" dir="cw">
                                      <p:cBhvr override="childStyle">
                                        <p:cTn id="18" dur="500" fill="hold"/>
                                        <p:tgtEl>
                                          <p:spTgt spid="3"/>
                                        </p:tgtEl>
                                        <p:attrNameLst>
                                          <p:attrName>style.color</p:attrName>
                                        </p:attrNameLst>
                                      </p:cBhvr>
                                      <p:to>
                                        <a:srgbClr val="FF0000"/>
                                      </p:to>
                                    </p:animClr>
                                    <p:animClr clrSpc="rgb" dir="cw">
                                      <p:cBhvr>
                                        <p:cTn id="19" dur="500" fill="hold"/>
                                        <p:tgtEl>
                                          <p:spTgt spid="3"/>
                                        </p:tgtEl>
                                        <p:attrNameLst>
                                          <p:attrName>fillcolor</p:attrName>
                                        </p:attrNameLst>
                                      </p:cBhvr>
                                      <p:to>
                                        <a:srgbClr val="FF0000"/>
                                      </p:to>
                                    </p:animClr>
                                    <p:set>
                                      <p:cBhvr>
                                        <p:cTn id="20" dur="500" fill="hold"/>
                                        <p:tgtEl>
                                          <p:spTgt spid="3"/>
                                        </p:tgtEl>
                                        <p:attrNameLst>
                                          <p:attrName>fill.type</p:attrName>
                                        </p:attrNameLst>
                                      </p:cBhvr>
                                      <p:to>
                                        <p:strVal val="solid"/>
                                      </p:to>
                                    </p:set>
                                    <p:set>
                                      <p:cBhvr>
                                        <p:cTn id="21" dur="500" fill="hold"/>
                                        <p:tgtEl>
                                          <p:spTgt spid="3"/>
                                        </p:tgtEl>
                                        <p:attrNameLst>
                                          <p:attrName>fill.on</p:attrName>
                                        </p:attrNameLst>
                                      </p:cBhvr>
                                      <p:to>
                                        <p:strVal val="true"/>
                                      </p:to>
                                    </p:set>
                                  </p:childTnLst>
                                </p:cTn>
                              </p:par>
                              <p:par>
                                <p:cTn id="22" presetID="19" presetClass="emph" presetSubtype="0" fill="hold" grpId="1" nodeType="withEffect">
                                  <p:stCondLst>
                                    <p:cond delay="0"/>
                                  </p:stCondLst>
                                  <p:childTnLst>
                                    <p:animClr clrSpc="rgb" dir="cw">
                                      <p:cBhvr override="childStyle">
                                        <p:cTn id="23" dur="500" fill="hold"/>
                                        <p:tgtEl>
                                          <p:spTgt spid="12"/>
                                        </p:tgtEl>
                                        <p:attrNameLst>
                                          <p:attrName>style.color</p:attrName>
                                        </p:attrNameLst>
                                      </p:cBhvr>
                                      <p:to>
                                        <a:srgbClr val="FF0000"/>
                                      </p:to>
                                    </p:animClr>
                                    <p:animClr clrSpc="rgb" dir="cw">
                                      <p:cBhvr>
                                        <p:cTn id="24" dur="500" fill="hold"/>
                                        <p:tgtEl>
                                          <p:spTgt spid="12"/>
                                        </p:tgtEl>
                                        <p:attrNameLst>
                                          <p:attrName>fillcolor</p:attrName>
                                        </p:attrNameLst>
                                      </p:cBhvr>
                                      <p:to>
                                        <a:srgbClr val="FF000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2" grpId="0" animBg="1"/>
      <p:bldP spid="12" grpId="1" animBg="1"/>
      <p:bldP spid="13" grpId="0" animBg="1"/>
      <p:bldP spid="13" grpId="1" animBg="1"/>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6" name="Rectangle 35"/>
          <p:cNvSpPr/>
          <p:nvPr/>
        </p:nvSpPr>
        <p:spPr>
          <a:xfrm>
            <a:off x="1627423" y="5714138"/>
            <a:ext cx="5971918" cy="830997"/>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Matrix-filling is O(</a:t>
            </a:r>
            <a:r>
              <a:rPr kumimoji="0" lang="en-US" sz="2400" b="0" i="0" u="none" strike="noStrike" kern="1200" cap="none" spc="0" normalizeH="0" baseline="0" noProof="0" dirty="0" err="1">
                <a:ln>
                  <a:noFill/>
                </a:ln>
                <a:solidFill>
                  <a:prstClr val="black"/>
                </a:solidFill>
                <a:effectLst/>
                <a:uLnTx/>
                <a:uFillTx/>
                <a:latin typeface="Tahoma"/>
                <a:ea typeface="+mn-ea"/>
                <a:cs typeface="+mn-cs"/>
              </a:rPr>
              <a:t>mn</a:t>
            </a:r>
            <a:r>
              <a:rPr kumimoji="0" lang="en-US" sz="2400" b="0" i="0" u="none" strike="noStrike" kern="1200" cap="none" spc="0" normalizeH="0" baseline="0" noProof="0" dirty="0">
                <a:ln>
                  <a:noFill/>
                </a:ln>
                <a:solidFill>
                  <a:prstClr val="black"/>
                </a:solidFill>
                <a:effectLst/>
                <a:uLnTx/>
                <a:uFillTx/>
                <a:latin typeface="Tahoma"/>
                <a:ea typeface="+mn-ea"/>
                <a:cs typeface="+mn-cs"/>
              </a:rPr>
              <a:t>) time and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Tahoma"/>
                <a:ea typeface="+mn-ea"/>
                <a:cs typeface="+mn-cs"/>
              </a:rPr>
              <a:t>Backtrace</a:t>
            </a:r>
            <a:r>
              <a:rPr kumimoji="0" lang="en-US" sz="2400" b="0" i="0" u="none" strike="noStrike" kern="1200" cap="none" spc="0" normalizeH="0" baseline="0" noProof="0" dirty="0">
                <a:ln>
                  <a:noFill/>
                </a:ln>
                <a:solidFill>
                  <a:prstClr val="black"/>
                </a:solidFill>
                <a:effectLst/>
                <a:uLnTx/>
                <a:uFillTx/>
                <a:latin typeface="Tahoma"/>
                <a:ea typeface="+mn-ea"/>
                <a:cs typeface="+mn-cs"/>
              </a:rPr>
              <a:t> is O(m + n) time.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Tree>
    <p:extLst>
      <p:ext uri="{BB962C8B-B14F-4D97-AF65-F5344CB8AC3E}">
        <p14:creationId xmlns:p14="http://schemas.microsoft.com/office/powerpoint/2010/main" val="3980450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5364088" y="1844824"/>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a:t>
            </a:r>
          </a:p>
          <a:p>
            <a:endParaRPr lang="en-US" dirty="0"/>
          </a:p>
        </p:txBody>
      </p:sp>
      <p:sp>
        <p:nvSpPr>
          <p:cNvPr id="11" name="Rectangle 10"/>
          <p:cNvSpPr/>
          <p:nvPr/>
        </p:nvSpPr>
        <p:spPr>
          <a:xfrm>
            <a:off x="5660304" y="2117236"/>
            <a:ext cx="3376192" cy="3392720"/>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805151" y="2315384"/>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806637" y="2881444"/>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767556" y="3418474"/>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438432" y="362893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81153" y="3510938"/>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96647" y="523825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is computed even though strings can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6057646" y="2513662"/>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
        <p:nvSpPr>
          <p:cNvPr id="4" name="TextBox 3"/>
          <p:cNvSpPr txBox="1"/>
          <p:nvPr/>
        </p:nvSpPr>
        <p:spPr>
          <a:xfrm>
            <a:off x="568159" y="2199176"/>
            <a:ext cx="15841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WHY?!</a:t>
            </a:r>
          </a:p>
        </p:txBody>
      </p:sp>
      <p:sp>
        <p:nvSpPr>
          <p:cNvPr id="32" name="Rectangle 31"/>
          <p:cNvSpPr/>
          <p:nvPr/>
        </p:nvSpPr>
        <p:spPr>
          <a:xfrm>
            <a:off x="634380" y="3117543"/>
            <a:ext cx="380566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
        <p:nvSpPr>
          <p:cNvPr id="6" name="TextBox 5"/>
          <p:cNvSpPr txBox="1"/>
          <p:nvPr/>
        </p:nvSpPr>
        <p:spPr>
          <a:xfrm>
            <a:off x="634735" y="3426979"/>
            <a:ext cx="4093344" cy="28931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NETERLANDS x SWIT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SWITZERLAND </a:t>
            </a:r>
          </a:p>
        </p:txBody>
      </p:sp>
      <p:sp>
        <p:nvSpPr>
          <p:cNvPr id="36" name="TextBox 35">
            <a:extLst>
              <a:ext uri="{FF2B5EF4-FFF2-40B4-BE49-F238E27FC236}">
                <a16:creationId xmlns:a16="http://schemas.microsoft.com/office/drawing/2014/main" id="{333B12C1-9FF8-FA4B-8CB5-67FA33F2AFEF}"/>
              </a:ext>
            </a:extLst>
          </p:cNvPr>
          <p:cNvSpPr txBox="1"/>
          <p:nvPr/>
        </p:nvSpPr>
        <p:spPr>
          <a:xfrm>
            <a:off x="624419" y="2669281"/>
            <a:ext cx="3594962" cy="369332"/>
          </a:xfrm>
          <a:prstGeom prst="rect">
            <a:avLst/>
          </a:prstGeom>
          <a:noFill/>
        </p:spPr>
        <p:txBody>
          <a:bodyPr wrap="square" rtlCol="0">
            <a:spAutoFit/>
          </a:bodyPr>
          <a:lstStyle/>
          <a:p>
            <a:r>
              <a:rPr lang="en-US" dirty="0">
                <a:solidFill>
                  <a:schemeClr val="bg1">
                    <a:lumMod val="50000"/>
                  </a:schemeClr>
                </a:solidFill>
              </a:rPr>
              <a:t>Enumerate all possible prefixes</a:t>
            </a:r>
          </a:p>
        </p:txBody>
      </p:sp>
    </p:spTree>
    <p:extLst>
      <p:ext uri="{BB962C8B-B14F-4D97-AF65-F5344CB8AC3E}">
        <p14:creationId xmlns:p14="http://schemas.microsoft.com/office/powerpoint/2010/main" val="3006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fade">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wipe(left)">
                                      <p:cBhvr>
                                        <p:cTn id="22" dur="500"/>
                                        <p:tgtEl>
                                          <p:spTgt spid="6">
                                            <p:bg/>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left)">
                                      <p:cBhvr>
                                        <p:cTn id="30" dur="500"/>
                                        <p:tgtEl>
                                          <p:spTgt spid="6">
                                            <p:txEl>
                                              <p:pRg st="1" end="1"/>
                                            </p:txEl>
                                          </p:spTgt>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wipe(left)">
                                      <p:cBhvr>
                                        <p:cTn id="38" dur="250"/>
                                        <p:tgtEl>
                                          <p:spTgt spid="6">
                                            <p:txEl>
                                              <p:pRg st="3" end="3"/>
                                            </p:txEl>
                                          </p:spTgt>
                                        </p:tgtEl>
                                      </p:cBhvr>
                                    </p:animEffect>
                                  </p:childTnLst>
                                </p:cTn>
                              </p:par>
                            </p:childTnLst>
                          </p:cTn>
                        </p:par>
                        <p:par>
                          <p:cTn id="39" fill="hold">
                            <p:stCondLst>
                              <p:cond delay="2250"/>
                            </p:stCondLst>
                            <p:childTnLst>
                              <p:par>
                                <p:cTn id="40" presetID="22" presetClass="entr" presetSubtype="8" fill="hold" grpId="0"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left)">
                                      <p:cBhvr>
                                        <p:cTn id="42" dur="250"/>
                                        <p:tgtEl>
                                          <p:spTgt spid="6">
                                            <p:txEl>
                                              <p:pRg st="4" end="4"/>
                                            </p:txEl>
                                          </p:spTgt>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wipe(left)">
                                      <p:cBhvr>
                                        <p:cTn id="46" dur="250"/>
                                        <p:tgtEl>
                                          <p:spTgt spid="6">
                                            <p:txEl>
                                              <p:pRg st="5" end="5"/>
                                            </p:txEl>
                                          </p:spTgt>
                                        </p:tgtEl>
                                      </p:cBhvr>
                                    </p:animEffect>
                                  </p:childTnLst>
                                </p:cTn>
                              </p:par>
                            </p:childTnLst>
                          </p:cTn>
                        </p:par>
                        <p:par>
                          <p:cTn id="47" fill="hold">
                            <p:stCondLst>
                              <p:cond delay="2750"/>
                            </p:stCondLst>
                            <p:childTnLst>
                              <p:par>
                                <p:cTn id="48" presetID="22" presetClass="entr" presetSubtype="8" fill="hold" grpId="0" nodeType="after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250"/>
                                        <p:tgtEl>
                                          <p:spTgt spid="6">
                                            <p:txEl>
                                              <p:pRg st="6" end="6"/>
                                            </p:txEl>
                                          </p:spTgt>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6">
                                            <p:txEl>
                                              <p:pRg st="7" end="7"/>
                                            </p:txEl>
                                          </p:spTgt>
                                        </p:tgtEl>
                                        <p:attrNameLst>
                                          <p:attrName>style.visibility</p:attrName>
                                        </p:attrNameLst>
                                      </p:cBhvr>
                                      <p:to>
                                        <p:strVal val="visible"/>
                                      </p:to>
                                    </p:set>
                                    <p:animEffect transition="in" filter="wipe(left)">
                                      <p:cBhvr>
                                        <p:cTn id="54" dur="250"/>
                                        <p:tgtEl>
                                          <p:spTgt spid="6">
                                            <p:txEl>
                                              <p:pRg st="7" end="7"/>
                                            </p:txEl>
                                          </p:spTgt>
                                        </p:tgtEl>
                                      </p:cBhvr>
                                    </p:animEffect>
                                  </p:childTnLst>
                                </p:cTn>
                              </p:par>
                            </p:childTnLst>
                          </p:cTn>
                        </p:par>
                        <p:par>
                          <p:cTn id="55" fill="hold">
                            <p:stCondLst>
                              <p:cond delay="3250"/>
                            </p:stCondLst>
                            <p:childTnLst>
                              <p:par>
                                <p:cTn id="56" presetID="22" presetClass="entr" presetSubtype="8" fill="hold" grpId="0" nodeType="afterEffect">
                                  <p:stCondLst>
                                    <p:cond delay="0"/>
                                  </p:stCondLst>
                                  <p:childTnLst>
                                    <p:set>
                                      <p:cBhvr>
                                        <p:cTn id="57" dur="1" fill="hold">
                                          <p:stCondLst>
                                            <p:cond delay="0"/>
                                          </p:stCondLst>
                                        </p:cTn>
                                        <p:tgtEl>
                                          <p:spTgt spid="6">
                                            <p:txEl>
                                              <p:pRg st="8" end="8"/>
                                            </p:txEl>
                                          </p:spTgt>
                                        </p:tgtEl>
                                        <p:attrNameLst>
                                          <p:attrName>style.visibility</p:attrName>
                                        </p:attrNameLst>
                                      </p:cBhvr>
                                      <p:to>
                                        <p:strVal val="visible"/>
                                      </p:to>
                                    </p:set>
                                    <p:animEffect transition="in" filter="wipe(left)">
                                      <p:cBhvr>
                                        <p:cTn id="58" dur="250"/>
                                        <p:tgtEl>
                                          <p:spTgt spid="6">
                                            <p:txEl>
                                              <p:pRg st="8" end="8"/>
                                            </p:txEl>
                                          </p:spTgt>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6">
                                            <p:txEl>
                                              <p:pRg st="9" end="9"/>
                                            </p:txEl>
                                          </p:spTgt>
                                        </p:tgtEl>
                                        <p:attrNameLst>
                                          <p:attrName>style.visibility</p:attrName>
                                        </p:attrNameLst>
                                      </p:cBhvr>
                                      <p:to>
                                        <p:strVal val="visible"/>
                                      </p:to>
                                    </p:set>
                                    <p:animEffect transition="in" filter="wipe(left)">
                                      <p:cBhvr>
                                        <p:cTn id="62" dur="250"/>
                                        <p:tgtEl>
                                          <p:spTgt spid="6">
                                            <p:txEl>
                                              <p:pRg st="9" end="9"/>
                                            </p:txEl>
                                          </p:spTgt>
                                        </p:tgtEl>
                                      </p:cBhvr>
                                    </p:animEffect>
                                  </p:childTnLst>
                                </p:cTn>
                              </p:par>
                            </p:childTnLst>
                          </p:cTn>
                        </p:par>
                        <p:par>
                          <p:cTn id="63" fill="hold">
                            <p:stCondLst>
                              <p:cond delay="3750"/>
                            </p:stCondLst>
                            <p:childTnLst>
                              <p:par>
                                <p:cTn id="64" presetID="22" presetClass="entr" presetSubtype="8" fill="hold" grpId="0" nodeType="afterEffect">
                                  <p:stCondLst>
                                    <p:cond delay="0"/>
                                  </p:stCondLst>
                                  <p:childTnLst>
                                    <p:set>
                                      <p:cBhvr>
                                        <p:cTn id="65" dur="1" fill="hold">
                                          <p:stCondLst>
                                            <p:cond delay="0"/>
                                          </p:stCondLst>
                                        </p:cTn>
                                        <p:tgtEl>
                                          <p:spTgt spid="6">
                                            <p:txEl>
                                              <p:pRg st="10" end="10"/>
                                            </p:txEl>
                                          </p:spTgt>
                                        </p:tgtEl>
                                        <p:attrNameLst>
                                          <p:attrName>style.visibility</p:attrName>
                                        </p:attrNameLst>
                                      </p:cBhvr>
                                      <p:to>
                                        <p:strVal val="visible"/>
                                      </p:to>
                                    </p:set>
                                    <p:animEffect transition="in" filter="wipe(left)">
                                      <p:cBhvr>
                                        <p:cTn id="66" dur="250"/>
                                        <p:tgtEl>
                                          <p:spTgt spid="6">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4">
                                            <p:txEl>
                                              <p:pRg st="0" end="0"/>
                                            </p:txEl>
                                          </p:spTgt>
                                        </p:tgtEl>
                                      </p:cBhvr>
                                    </p:animEffect>
                                    <p:set>
                                      <p:cBhvr>
                                        <p:cTn id="71" dur="1" fill="hold">
                                          <p:stCondLst>
                                            <p:cond delay="499"/>
                                          </p:stCondLst>
                                        </p:cTn>
                                        <p:tgtEl>
                                          <p:spTgt spid="4">
                                            <p:txEl>
                                              <p:pRg st="0" end="0"/>
                                            </p:txEl>
                                          </p:spTgt>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6">
                                            <p:txEl>
                                              <p:pRg st="0" end="0"/>
                                            </p:txEl>
                                          </p:spTgt>
                                        </p:tgtEl>
                                      </p:cBhvr>
                                    </p:animEffect>
                                    <p:set>
                                      <p:cBhvr>
                                        <p:cTn id="77" dur="1" fill="hold">
                                          <p:stCondLst>
                                            <p:cond delay="499"/>
                                          </p:stCondLst>
                                        </p:cTn>
                                        <p:tgtEl>
                                          <p:spTgt spid="6">
                                            <p:txEl>
                                              <p:pRg st="0" end="0"/>
                                            </p:txEl>
                                          </p:spTgt>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6">
                                            <p:txEl>
                                              <p:pRg st="1" end="1"/>
                                            </p:txEl>
                                          </p:spTgt>
                                        </p:tgtEl>
                                      </p:cBhvr>
                                    </p:animEffect>
                                    <p:set>
                                      <p:cBhvr>
                                        <p:cTn id="80" dur="1" fill="hold">
                                          <p:stCondLst>
                                            <p:cond delay="499"/>
                                          </p:stCondLst>
                                        </p:cTn>
                                        <p:tgtEl>
                                          <p:spTgt spid="6">
                                            <p:txEl>
                                              <p:pRg st="1" end="1"/>
                                            </p:txEl>
                                          </p:spTgt>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6">
                                            <p:txEl>
                                              <p:pRg st="2" end="2"/>
                                            </p:txEl>
                                          </p:spTgt>
                                        </p:tgtEl>
                                      </p:cBhvr>
                                    </p:animEffect>
                                    <p:set>
                                      <p:cBhvr>
                                        <p:cTn id="83" dur="1" fill="hold">
                                          <p:stCondLst>
                                            <p:cond delay="499"/>
                                          </p:stCondLst>
                                        </p:cTn>
                                        <p:tgtEl>
                                          <p:spTgt spid="6">
                                            <p:txEl>
                                              <p:pRg st="2" end="2"/>
                                            </p:txEl>
                                          </p:spTgt>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6">
                                            <p:txEl>
                                              <p:pRg st="3" end="3"/>
                                            </p:txEl>
                                          </p:spTgt>
                                        </p:tgtEl>
                                      </p:cBhvr>
                                    </p:animEffect>
                                    <p:set>
                                      <p:cBhvr>
                                        <p:cTn id="86" dur="1" fill="hold">
                                          <p:stCondLst>
                                            <p:cond delay="499"/>
                                          </p:stCondLst>
                                        </p:cTn>
                                        <p:tgtEl>
                                          <p:spTgt spid="6">
                                            <p:txEl>
                                              <p:pRg st="3" end="3"/>
                                            </p:txEl>
                                          </p:spTgt>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6">
                                            <p:txEl>
                                              <p:pRg st="4" end="4"/>
                                            </p:txEl>
                                          </p:spTgt>
                                        </p:tgtEl>
                                      </p:cBhvr>
                                    </p:animEffect>
                                    <p:set>
                                      <p:cBhvr>
                                        <p:cTn id="89" dur="1" fill="hold">
                                          <p:stCondLst>
                                            <p:cond delay="499"/>
                                          </p:stCondLst>
                                        </p:cTn>
                                        <p:tgtEl>
                                          <p:spTgt spid="6">
                                            <p:txEl>
                                              <p:pRg st="4" end="4"/>
                                            </p:txEl>
                                          </p:spTgt>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6">
                                            <p:txEl>
                                              <p:pRg st="5" end="5"/>
                                            </p:txEl>
                                          </p:spTgt>
                                        </p:tgtEl>
                                      </p:cBhvr>
                                    </p:animEffect>
                                    <p:set>
                                      <p:cBhvr>
                                        <p:cTn id="92" dur="1" fill="hold">
                                          <p:stCondLst>
                                            <p:cond delay="499"/>
                                          </p:stCondLst>
                                        </p:cTn>
                                        <p:tgtEl>
                                          <p:spTgt spid="6">
                                            <p:txEl>
                                              <p:pRg st="5" end="5"/>
                                            </p:txEl>
                                          </p:spTgt>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6">
                                            <p:txEl>
                                              <p:pRg st="6" end="6"/>
                                            </p:txEl>
                                          </p:spTgt>
                                        </p:tgtEl>
                                      </p:cBhvr>
                                    </p:animEffect>
                                    <p:set>
                                      <p:cBhvr>
                                        <p:cTn id="95" dur="1" fill="hold">
                                          <p:stCondLst>
                                            <p:cond delay="499"/>
                                          </p:stCondLst>
                                        </p:cTn>
                                        <p:tgtEl>
                                          <p:spTgt spid="6">
                                            <p:txEl>
                                              <p:pRg st="6" end="6"/>
                                            </p:txEl>
                                          </p:spTgt>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6">
                                            <p:txEl>
                                              <p:pRg st="7" end="7"/>
                                            </p:txEl>
                                          </p:spTgt>
                                        </p:tgtEl>
                                      </p:cBhvr>
                                    </p:animEffect>
                                    <p:set>
                                      <p:cBhvr>
                                        <p:cTn id="98" dur="1" fill="hold">
                                          <p:stCondLst>
                                            <p:cond delay="499"/>
                                          </p:stCondLst>
                                        </p:cTn>
                                        <p:tgtEl>
                                          <p:spTgt spid="6">
                                            <p:txEl>
                                              <p:pRg st="7" end="7"/>
                                            </p:txEl>
                                          </p:spTgt>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6">
                                            <p:txEl>
                                              <p:pRg st="8" end="8"/>
                                            </p:txEl>
                                          </p:spTgt>
                                        </p:tgtEl>
                                      </p:cBhvr>
                                    </p:animEffect>
                                    <p:set>
                                      <p:cBhvr>
                                        <p:cTn id="101" dur="1" fill="hold">
                                          <p:stCondLst>
                                            <p:cond delay="499"/>
                                          </p:stCondLst>
                                        </p:cTn>
                                        <p:tgtEl>
                                          <p:spTgt spid="6">
                                            <p:txEl>
                                              <p:pRg st="8" end="8"/>
                                            </p:txEl>
                                          </p:spTgt>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6">
                                            <p:txEl>
                                              <p:pRg st="9" end="9"/>
                                            </p:txEl>
                                          </p:spTgt>
                                        </p:tgtEl>
                                      </p:cBhvr>
                                    </p:animEffect>
                                    <p:set>
                                      <p:cBhvr>
                                        <p:cTn id="104" dur="1" fill="hold">
                                          <p:stCondLst>
                                            <p:cond delay="499"/>
                                          </p:stCondLst>
                                        </p:cTn>
                                        <p:tgtEl>
                                          <p:spTgt spid="6">
                                            <p:txEl>
                                              <p:pRg st="9" end="9"/>
                                            </p:txEl>
                                          </p:spTgt>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6">
                                            <p:txEl>
                                              <p:pRg st="10" end="10"/>
                                            </p:txEl>
                                          </p:spTgt>
                                        </p:tgtEl>
                                      </p:cBhvr>
                                    </p:animEffect>
                                    <p:set>
                                      <p:cBhvr>
                                        <p:cTn id="107" dur="1" fill="hold">
                                          <p:stCondLst>
                                            <p:cond delay="499"/>
                                          </p:stCondLst>
                                        </p:cTn>
                                        <p:tgtEl>
                                          <p:spTgt spid="6">
                                            <p:txEl>
                                              <p:pRg st="10" end="10"/>
                                            </p:txEl>
                                          </p:spTgt>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6">
                                            <p:bg/>
                                          </p:spTgt>
                                        </p:tgtEl>
                                      </p:cBhvr>
                                    </p:animEffect>
                                    <p:set>
                                      <p:cBhvr>
                                        <p:cTn id="110" dur="1" fill="hold">
                                          <p:stCondLst>
                                            <p:cond delay="499"/>
                                          </p:stCondLst>
                                        </p:cTn>
                                        <p:tgtEl>
                                          <p:spTgt spid="6">
                                            <p:bg/>
                                          </p:spTgt>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36">
                                            <p:txEl>
                                              <p:pRg st="0" end="0"/>
                                            </p:txEl>
                                          </p:spTgt>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
                                        </p:tgtEl>
                                      </p:cBhvr>
                                    </p:animEffect>
                                    <p:set>
                                      <p:cBhvr>
                                        <p:cTn id="130" dur="1" fill="hold">
                                          <p:stCondLst>
                                            <p:cond delay="499"/>
                                          </p:stCondLst>
                                        </p:cTn>
                                        <p:tgtEl>
                                          <p:spTgt spid="12"/>
                                        </p:tgtEl>
                                        <p:attrNameLst>
                                          <p:attrName>style.visibility</p:attrName>
                                        </p:attrNameLst>
                                      </p:cBhvr>
                                      <p:to>
                                        <p:strVal val="hidden"/>
                                      </p:to>
                                    </p:set>
                                  </p:childTnLst>
                                </p:cTn>
                              </p:par>
                              <p:par>
                                <p:cTn id="131" presetID="14" presetClass="entr" presetSubtype="10" fill="hold"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randombar(horizontal)">
                                      <p:cBhvr>
                                        <p:cTn id="133" dur="500"/>
                                        <p:tgtEl>
                                          <p:spTgt spid="33"/>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randombar(horizontal)">
                                      <p:cBhvr>
                                        <p:cTn id="136" dur="500"/>
                                        <p:tgtEl>
                                          <p:spTgt spid="4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nodeType="clickEffect">
                                  <p:stCondLst>
                                    <p:cond delay="0"/>
                                  </p:stCondLst>
                                  <p:childTnLst>
                                    <p:animEffect transition="out" filter="fade">
                                      <p:cBhvr>
                                        <p:cTn id="140" dur="500"/>
                                        <p:tgtEl>
                                          <p:spTgt spid="33"/>
                                        </p:tgtEl>
                                      </p:cBhvr>
                                    </p:animEffect>
                                    <p:set>
                                      <p:cBhvr>
                                        <p:cTn id="141" dur="1" fill="hold">
                                          <p:stCondLst>
                                            <p:cond delay="499"/>
                                          </p:stCondLst>
                                        </p:cTn>
                                        <p:tgtEl>
                                          <p:spTgt spid="33"/>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500"/>
                                        <p:tgtEl>
                                          <p:spTgt spid="47"/>
                                        </p:tgtEl>
                                      </p:cBhvr>
                                    </p:animEffect>
                                    <p:set>
                                      <p:cBhvr>
                                        <p:cTn id="144" dur="1" fill="hold">
                                          <p:stCondLst>
                                            <p:cond delay="499"/>
                                          </p:stCondLst>
                                        </p:cTn>
                                        <p:tgtEl>
                                          <p:spTgt spid="47"/>
                                        </p:tgtEl>
                                        <p:attrNameLst>
                                          <p:attrName>style.visibility</p:attrName>
                                        </p:attrNameLst>
                                      </p:cBhvr>
                                      <p:to>
                                        <p:strVal val="hidden"/>
                                      </p:to>
                                    </p:set>
                                  </p:childTnLst>
                                </p:cTn>
                              </p:par>
                              <p:par>
                                <p:cTn id="145" presetID="14" presetClass="entr" presetSubtype="10" fill="hold" nodeType="withEffect">
                                  <p:stCondLst>
                                    <p:cond delay="0"/>
                                  </p:stCondLst>
                                  <p:childTnLst>
                                    <p:set>
                                      <p:cBhvr>
                                        <p:cTn id="146" dur="1" fill="hold">
                                          <p:stCondLst>
                                            <p:cond delay="0"/>
                                          </p:stCondLst>
                                        </p:cTn>
                                        <p:tgtEl>
                                          <p:spTgt spid="29"/>
                                        </p:tgtEl>
                                        <p:attrNameLst>
                                          <p:attrName>style.visibility</p:attrName>
                                        </p:attrNameLst>
                                      </p:cBhvr>
                                      <p:to>
                                        <p:strVal val="visible"/>
                                      </p:to>
                                    </p:set>
                                    <p:animEffect transition="in" filter="randombar(horizontal)">
                                      <p:cBhvr>
                                        <p:cTn id="147" dur="500"/>
                                        <p:tgtEl>
                                          <p:spTgt spid="29"/>
                                        </p:tgtEl>
                                      </p:cBhvr>
                                    </p:animEffect>
                                  </p:childTnLst>
                                </p:cTn>
                              </p:par>
                            </p:childTnLst>
                          </p:cTn>
                        </p:par>
                      </p:childTnLst>
                    </p:cTn>
                  </p:par>
                  <p:par>
                    <p:cTn id="148" fill="hold">
                      <p:stCondLst>
                        <p:cond delay="indefinite"/>
                      </p:stCondLst>
                      <p:childTnLst>
                        <p:par>
                          <p:cTn id="149" fill="hold">
                            <p:stCondLst>
                              <p:cond delay="0"/>
                            </p:stCondLst>
                            <p:childTnLst>
                              <p:par>
                                <p:cTn id="150" presetID="42" presetClass="exit" presetSubtype="0" fill="hold" grpId="1" nodeType="clickEffect">
                                  <p:stCondLst>
                                    <p:cond delay="0"/>
                                  </p:stCondLst>
                                  <p:childTnLst>
                                    <p:animEffect transition="out" filter="fade">
                                      <p:cBhvr>
                                        <p:cTn id="151" dur="1000"/>
                                        <p:tgtEl>
                                          <p:spTgt spid="11"/>
                                        </p:tgtEl>
                                      </p:cBhvr>
                                    </p:animEffect>
                                    <p:anim calcmode="lin" valueType="num">
                                      <p:cBhvr>
                                        <p:cTn id="152" dur="1000"/>
                                        <p:tgtEl>
                                          <p:spTgt spid="11"/>
                                        </p:tgtEl>
                                        <p:attrNameLst>
                                          <p:attrName>ppt_x</p:attrName>
                                        </p:attrNameLst>
                                      </p:cBhvr>
                                      <p:tavLst>
                                        <p:tav tm="0">
                                          <p:val>
                                            <p:strVal val="ppt_x"/>
                                          </p:val>
                                        </p:tav>
                                        <p:tav tm="100000">
                                          <p:val>
                                            <p:strVal val="ppt_x"/>
                                          </p:val>
                                        </p:tav>
                                      </p:tavLst>
                                    </p:anim>
                                    <p:anim calcmode="lin" valueType="num">
                                      <p:cBhvr>
                                        <p:cTn id="153" dur="1000"/>
                                        <p:tgtEl>
                                          <p:spTgt spid="11"/>
                                        </p:tgtEl>
                                        <p:attrNameLst>
                                          <p:attrName>ppt_y</p:attrName>
                                        </p:attrNameLst>
                                      </p:cBhvr>
                                      <p:tavLst>
                                        <p:tav tm="0">
                                          <p:val>
                                            <p:strVal val="ppt_y"/>
                                          </p:val>
                                        </p:tav>
                                        <p:tav tm="100000">
                                          <p:val>
                                            <p:strVal val="ppt_y+.1"/>
                                          </p:val>
                                        </p:tav>
                                      </p:tavLst>
                                    </p:anim>
                                    <p:set>
                                      <p:cBhvr>
                                        <p:cTn id="154" dur="1" fill="hold">
                                          <p:stCondLst>
                                            <p:cond delay="999"/>
                                          </p:stCondLst>
                                        </p:cTn>
                                        <p:tgtEl>
                                          <p:spTgt spid="11"/>
                                        </p:tgtEl>
                                        <p:attrNameLst>
                                          <p:attrName>style.visibility</p:attrName>
                                        </p:attrNameLst>
                                      </p:cBhvr>
                                      <p:to>
                                        <p:strVal val="hidden"/>
                                      </p:to>
                                    </p:set>
                                  </p:childTnLst>
                                </p:cTn>
                              </p:par>
                              <p:par>
                                <p:cTn id="155" presetID="42" presetClass="exit" presetSubtype="0" fill="hold" nodeType="withEffect">
                                  <p:stCondLst>
                                    <p:cond delay="0"/>
                                  </p:stCondLst>
                                  <p:childTnLst>
                                    <p:animEffect transition="out" filter="fade">
                                      <p:cBhvr>
                                        <p:cTn id="156" dur="1000"/>
                                        <p:tgtEl>
                                          <p:spTgt spid="29"/>
                                        </p:tgtEl>
                                      </p:cBhvr>
                                    </p:animEffect>
                                    <p:anim calcmode="lin" valueType="num">
                                      <p:cBhvr>
                                        <p:cTn id="157" dur="1000"/>
                                        <p:tgtEl>
                                          <p:spTgt spid="29"/>
                                        </p:tgtEl>
                                        <p:attrNameLst>
                                          <p:attrName>ppt_x</p:attrName>
                                        </p:attrNameLst>
                                      </p:cBhvr>
                                      <p:tavLst>
                                        <p:tav tm="0">
                                          <p:val>
                                            <p:strVal val="ppt_x"/>
                                          </p:val>
                                        </p:tav>
                                        <p:tav tm="100000">
                                          <p:val>
                                            <p:strVal val="ppt_x"/>
                                          </p:val>
                                        </p:tav>
                                      </p:tavLst>
                                    </p:anim>
                                    <p:anim calcmode="lin" valueType="num">
                                      <p:cBhvr>
                                        <p:cTn id="158" dur="1000"/>
                                        <p:tgtEl>
                                          <p:spTgt spid="29"/>
                                        </p:tgtEl>
                                        <p:attrNameLst>
                                          <p:attrName>ppt_y</p:attrName>
                                        </p:attrNameLst>
                                      </p:cBhvr>
                                      <p:tavLst>
                                        <p:tav tm="0">
                                          <p:val>
                                            <p:strVal val="ppt_y"/>
                                          </p:val>
                                        </p:tav>
                                        <p:tav tm="100000">
                                          <p:val>
                                            <p:strVal val="ppt_y+.1"/>
                                          </p:val>
                                        </p:tav>
                                      </p:tavLst>
                                    </p:anim>
                                    <p:set>
                                      <p:cBhvr>
                                        <p:cTn id="159" dur="1" fill="hold">
                                          <p:stCondLst>
                                            <p:cond delay="999"/>
                                          </p:stCondLst>
                                        </p:cTn>
                                        <p:tgtEl>
                                          <p:spTgt spid="29"/>
                                        </p:tgtEl>
                                        <p:attrNameLst>
                                          <p:attrName>style.visibility</p:attrName>
                                        </p:attrNameLst>
                                      </p:cBhvr>
                                      <p:to>
                                        <p:strVal val="hidden"/>
                                      </p:to>
                                    </p:set>
                                  </p:childTnLst>
                                </p:cTn>
                              </p:par>
                              <p:par>
                                <p:cTn id="160" presetID="2" presetClass="entr" presetSubtype="4"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additive="base">
                                        <p:cTn id="162" dur="500" fill="hold"/>
                                        <p:tgtEl>
                                          <p:spTgt spid="49"/>
                                        </p:tgtEl>
                                        <p:attrNameLst>
                                          <p:attrName>ppt_x</p:attrName>
                                        </p:attrNameLst>
                                      </p:cBhvr>
                                      <p:tavLst>
                                        <p:tav tm="0">
                                          <p:val>
                                            <p:strVal val="#ppt_x"/>
                                          </p:val>
                                        </p:tav>
                                        <p:tav tm="100000">
                                          <p:val>
                                            <p:strVal val="#ppt_x"/>
                                          </p:val>
                                        </p:tav>
                                      </p:tavLst>
                                    </p:anim>
                                    <p:anim calcmode="lin" valueType="num">
                                      <p:cBhvr additive="base">
                                        <p:cTn id="16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P spid="4" grpId="0" build="allAtOnce"/>
      <p:bldP spid="32" grpId="0"/>
      <p:bldP spid="32" grpId="1"/>
      <p:bldP spid="6" grpId="0" build="p" animBg="1"/>
      <p:bldP spid="6" grpId="1" build="allAtOnce" animBg="1"/>
      <p:bldP spid="36" grpId="0" build="allAtOnce"/>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EDC9-34D3-FD4C-9104-498D42CCEE35}"/>
              </a:ext>
            </a:extLst>
          </p:cNvPr>
          <p:cNvSpPr>
            <a:spLocks noGrp="1"/>
          </p:cNvSpPr>
          <p:nvPr>
            <p:ph type="title"/>
          </p:nvPr>
        </p:nvSpPr>
        <p:spPr>
          <a:xfrm>
            <a:off x="228600" y="152400"/>
            <a:ext cx="8915400" cy="1066800"/>
          </a:xfrm>
        </p:spPr>
        <p:txBody>
          <a:bodyPr/>
          <a:lstStyle/>
          <a:p>
            <a:r>
              <a:rPr lang="en-US" sz="3800" dirty="0"/>
              <a:t>Computational Cost is Mathematically Proven</a:t>
            </a:r>
          </a:p>
        </p:txBody>
      </p:sp>
      <p:pic>
        <p:nvPicPr>
          <p:cNvPr id="6" name="Content Placeholder 5">
            <a:extLst>
              <a:ext uri="{FF2B5EF4-FFF2-40B4-BE49-F238E27FC236}">
                <a16:creationId xmlns:a16="http://schemas.microsoft.com/office/drawing/2014/main" id="{E79CDD2A-2D01-834D-8151-159B304B04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146" y="1371600"/>
            <a:ext cx="7575508" cy="4876800"/>
          </a:xfrm>
        </p:spPr>
      </p:pic>
      <p:sp>
        <p:nvSpPr>
          <p:cNvPr id="4" name="Slide Number Placeholder 3">
            <a:extLst>
              <a:ext uri="{FF2B5EF4-FFF2-40B4-BE49-F238E27FC236}">
                <a16:creationId xmlns:a16="http://schemas.microsoft.com/office/drawing/2014/main" id="{EE12016C-C86B-B243-8EF1-A624F3FE4F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A76F6E2C-3BDC-F64E-BAB1-20CCBE56F974}"/>
              </a:ext>
            </a:extLst>
          </p:cNvPr>
          <p:cNvSpPr/>
          <p:nvPr/>
        </p:nvSpPr>
        <p:spPr>
          <a:xfrm>
            <a:off x="2555776" y="6400800"/>
            <a:ext cx="35128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https://arxiv.org/abs/1412.0348</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7048517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a:t>
            </a: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3962223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F055-FE6A-6F4C-84FE-2FE797E3A6AC}"/>
              </a:ext>
            </a:extLst>
          </p:cNvPr>
          <p:cNvSpPr>
            <a:spLocks noGrp="1"/>
          </p:cNvSpPr>
          <p:nvPr>
            <p:ph type="title"/>
          </p:nvPr>
        </p:nvSpPr>
        <p:spPr/>
        <p:txBody>
          <a:bodyPr/>
          <a:lstStyle/>
          <a:p>
            <a:r>
              <a:rPr lang="en-US" dirty="0"/>
              <a:t>Read Mapping Execution Time (Modern)</a:t>
            </a:r>
          </a:p>
        </p:txBody>
      </p:sp>
      <p:sp>
        <p:nvSpPr>
          <p:cNvPr id="4" name="Slide Number Placeholder 3">
            <a:extLst>
              <a:ext uri="{FF2B5EF4-FFF2-40B4-BE49-F238E27FC236}">
                <a16:creationId xmlns:a16="http://schemas.microsoft.com/office/drawing/2014/main" id="{D858D5EF-C3C4-224D-BF69-BBABCA729D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8">
            <a:extLst>
              <a:ext uri="{FF2B5EF4-FFF2-40B4-BE49-F238E27FC236}">
                <a16:creationId xmlns:a16="http://schemas.microsoft.com/office/drawing/2014/main" id="{1151993D-B0AE-A249-A47B-03097BF6AAD6}"/>
              </a:ext>
            </a:extLst>
          </p:cNvPr>
          <p:cNvSpPr/>
          <p:nvPr/>
        </p:nvSpPr>
        <p:spPr>
          <a:xfrm>
            <a:off x="590575" y="6032321"/>
            <a:ext cx="7886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ONT FASTQ size: 103MB (151 reads), Mean length: 356,403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std</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173,168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longest length: 817,917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endParaRPr kumimoji="0" lang="en-US" sz="1200" b="0" i="0" u="none" strike="noStrike" kern="1200" cap="none" spc="0" normalizeH="0" baseline="0" noProof="0">
              <a:ln>
                <a:noFill/>
              </a:ln>
              <a:solidFill>
                <a:srgbClr val="FFFFFF">
                  <a:lumMod val="50000"/>
                </a:srgbClr>
              </a:solidFill>
              <a:effectLst/>
              <a:uLnTx/>
              <a:uFillTx/>
              <a:latin typeface="Tahoma"/>
              <a:ea typeface="+mn-ea"/>
              <a:cs typeface="+mn-cs"/>
            </a:endParaRPr>
          </a:p>
        </p:txBody>
      </p:sp>
      <p:graphicFrame>
        <p:nvGraphicFramePr>
          <p:cNvPr id="11" name="Chart 10">
            <a:extLst>
              <a:ext uri="{FF2B5EF4-FFF2-40B4-BE49-F238E27FC236}">
                <a16:creationId xmlns:a16="http://schemas.microsoft.com/office/drawing/2014/main" id="{FEE93E47-1020-D843-8A6D-90E0E81738CF}"/>
              </a:ext>
            </a:extLst>
          </p:cNvPr>
          <p:cNvGraphicFramePr/>
          <p:nvPr/>
        </p:nvGraphicFramePr>
        <p:xfrm>
          <a:off x="4788024" y="1212329"/>
          <a:ext cx="487186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05115" y="2020907"/>
            <a:ext cx="4185216" cy="1603420"/>
          </a:xfrm>
        </p:spPr>
        <p:txBody>
          <a:bodyPr/>
          <a:lstStyle/>
          <a:p>
            <a:pPr marL="0" indent="0">
              <a:buNone/>
            </a:pPr>
            <a:r>
              <a:rPr lang="en-US" sz="8000" b="1">
                <a:solidFill>
                  <a:srgbClr val="FF0000"/>
                </a:solidFill>
                <a:effectLst>
                  <a:outerShdw blurRad="38100" dist="38100" dir="2700000" algn="tl">
                    <a:srgbClr val="000000">
                      <a:alpha val="43137"/>
                    </a:srgbClr>
                  </a:outerShdw>
                </a:effectLst>
              </a:rPr>
              <a:t>&gt;60%</a:t>
            </a:r>
            <a:endParaRPr lang="en-US" sz="1800" b="1">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26A0118B-D4E0-2F42-B612-54E1D844078F}"/>
              </a:ext>
            </a:extLst>
          </p:cNvPr>
          <p:cNvSpPr/>
          <p:nvPr/>
        </p:nvSpPr>
        <p:spPr>
          <a:xfrm>
            <a:off x="473795" y="3429000"/>
            <a:ext cx="401764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of the read mapper’s execution time is spent in sequence alignment</a:t>
            </a:r>
          </a:p>
        </p:txBody>
      </p:sp>
      <p:sp>
        <p:nvSpPr>
          <p:cNvPr id="3" name="Rectangle 2">
            <a:extLst>
              <a:ext uri="{FF2B5EF4-FFF2-40B4-BE49-F238E27FC236}">
                <a16:creationId xmlns:a16="http://schemas.microsoft.com/office/drawing/2014/main" id="{8C49314D-337A-B142-9CB8-7CA24C4A31C9}"/>
              </a:ext>
            </a:extLst>
          </p:cNvPr>
          <p:cNvSpPr/>
          <p:nvPr/>
        </p:nvSpPr>
        <p:spPr>
          <a:xfrm>
            <a:off x="6631486" y="5287422"/>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minimap2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317998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B459-BE1D-7148-A0FE-36A8E3341DD7}"/>
              </a:ext>
            </a:extLst>
          </p:cNvPr>
          <p:cNvSpPr>
            <a:spLocks noGrp="1"/>
          </p:cNvSpPr>
          <p:nvPr>
            <p:ph type="title"/>
          </p:nvPr>
        </p:nvSpPr>
        <p:spPr/>
        <p:txBody>
          <a:bodyPr/>
          <a:lstStyle/>
          <a:p>
            <a:r>
              <a:rPr lang="en-US"/>
              <a:t>Accelerating Read Mapping</a:t>
            </a:r>
          </a:p>
        </p:txBody>
      </p:sp>
      <p:sp>
        <p:nvSpPr>
          <p:cNvPr id="4" name="Slide Number Placeholder 3">
            <a:extLst>
              <a:ext uri="{FF2B5EF4-FFF2-40B4-BE49-F238E27FC236}">
                <a16:creationId xmlns:a16="http://schemas.microsoft.com/office/drawing/2014/main" id="{A4E70C8B-ACDB-1A4B-90D0-41F622E91E8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Google Shape;91;p18">
            <a:extLst>
              <a:ext uri="{FF2B5EF4-FFF2-40B4-BE49-F238E27FC236}">
                <a16:creationId xmlns:a16="http://schemas.microsoft.com/office/drawing/2014/main" id="{2F0ED930-E967-C643-B735-DD620E365483}"/>
              </a:ext>
            </a:extLst>
          </p:cNvPr>
          <p:cNvPicPr preferRelativeResize="0"/>
          <p:nvPr/>
        </p:nvPicPr>
        <p:blipFill rotWithShape="1">
          <a:blip r:embed="rId2">
            <a:alphaModFix/>
          </a:blip>
          <a:srcRect b="39717"/>
          <a:stretch/>
        </p:blipFill>
        <p:spPr>
          <a:xfrm>
            <a:off x="1799692" y="959178"/>
            <a:ext cx="5544616" cy="2589580"/>
          </a:xfrm>
          <a:prstGeom prst="rect">
            <a:avLst/>
          </a:prstGeom>
          <a:noFill/>
          <a:ln>
            <a:noFill/>
          </a:ln>
        </p:spPr>
      </p:pic>
      <p:sp>
        <p:nvSpPr>
          <p:cNvPr id="6" name="Google Shape;92;p18">
            <a:extLst>
              <a:ext uri="{FF2B5EF4-FFF2-40B4-BE49-F238E27FC236}">
                <a16:creationId xmlns:a16="http://schemas.microsoft.com/office/drawing/2014/main" id="{1157DE7D-230B-F34E-8F31-49F633DD6674}"/>
              </a:ext>
            </a:extLst>
          </p:cNvPr>
          <p:cNvSpPr txBox="1"/>
          <p:nvPr/>
        </p:nvSpPr>
        <p:spPr>
          <a:xfrm>
            <a:off x="1" y="5991170"/>
            <a:ext cx="9144000" cy="453938"/>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0" i="0" u="none" strike="noStrike" kern="1200" cap="none" spc="0" normalizeH="0" baseline="0" noProof="0" dirty="0" err="1">
                <a:ln>
                  <a:noFill/>
                </a:ln>
                <a:solidFill>
                  <a:srgbClr val="000000"/>
                </a:solidFill>
                <a:effectLst/>
                <a:uLnTx/>
                <a:uFillTx/>
                <a:latin typeface="Tahoma"/>
                <a:ea typeface="+mn-ea"/>
                <a:cs typeface="+mn-cs"/>
                <a:sym typeface="Calibri"/>
              </a:rPr>
              <a:t>Alser</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hlinkClick r:id="rId3"/>
              </a:rPr>
              <a:t>Accelerating Genome Analysis: A Primer on an Ongoing Journey</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IEEE Micro, 2020.</a:t>
            </a:r>
            <a:endParaRPr kumimoji="0" sz="17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Google Shape;91;p18">
            <a:extLst>
              <a:ext uri="{FF2B5EF4-FFF2-40B4-BE49-F238E27FC236}">
                <a16:creationId xmlns:a16="http://schemas.microsoft.com/office/drawing/2014/main" id="{DA9126D8-36C8-0247-8EA5-8A6129D7284B}"/>
              </a:ext>
            </a:extLst>
          </p:cNvPr>
          <p:cNvPicPr preferRelativeResize="0"/>
          <p:nvPr/>
        </p:nvPicPr>
        <p:blipFill rotWithShape="1">
          <a:blip r:embed="rId2">
            <a:alphaModFix/>
          </a:blip>
          <a:srcRect l="399" t="64291" r="790"/>
          <a:stretch/>
        </p:blipFill>
        <p:spPr>
          <a:xfrm>
            <a:off x="53752" y="3548758"/>
            <a:ext cx="9036497" cy="2530123"/>
          </a:xfrm>
          <a:prstGeom prst="rect">
            <a:avLst/>
          </a:prstGeom>
          <a:noFill/>
          <a:ln>
            <a:noFill/>
          </a:ln>
        </p:spPr>
      </p:pic>
    </p:spTree>
    <p:extLst>
      <p:ext uri="{BB962C8B-B14F-4D97-AF65-F5344CB8AC3E}">
        <p14:creationId xmlns:p14="http://schemas.microsoft.com/office/powerpoint/2010/main" val="64818591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a:t>Detailed Analysis of Tackling the Bottleneck</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0"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Tree>
    <p:extLst>
      <p:ext uri="{BB962C8B-B14F-4D97-AF65-F5344CB8AC3E}">
        <p14:creationId xmlns:p14="http://schemas.microsoft.com/office/powerpoint/2010/main" val="94588315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 (can find all mapping locations)</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74</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76</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First Step: Comprehensive Mapping</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maps using next-generation sequencing”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54466502"/>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b="1" dirty="0">
                <a:solidFill>
                  <a:srgbClr val="FF0000"/>
                </a:solidFill>
              </a:rPr>
              <a:t>Minimize costly </a:t>
            </a:r>
          </a:p>
          <a:p>
            <a:pPr marL="0" indent="0" algn="ctr">
              <a:buNone/>
            </a:pPr>
            <a:r>
              <a:rPr lang="en-US" sz="4000" b="1" dirty="0">
                <a:solidFill>
                  <a:srgbClr val="FF0000"/>
                </a:solidFill>
              </a:rPr>
              <a:t>edit distance computations</a:t>
            </a:r>
          </a:p>
          <a:p>
            <a:pPr marL="0" indent="0" algn="ctr">
              <a:buNone/>
            </a:pPr>
            <a:r>
              <a:rPr lang="en-US" sz="4000" dirty="0">
                <a:solidFill>
                  <a:srgbClr val="FF0000"/>
                </a:solidFill>
              </a:rPr>
              <a:t>(“approximate string comparisons”)</a:t>
            </a:r>
          </a:p>
          <a:p>
            <a:pPr marL="0" indent="0" algn="ctr">
              <a:buNone/>
            </a:pP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Overarching Key Idea</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5B707F-67A4-DA42-816E-5DF13A099CC4}"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ounded Rectangle 4"/>
          <p:cNvSpPr/>
          <p:nvPr/>
        </p:nvSpPr>
        <p:spPr>
          <a:xfrm>
            <a:off x="2857500" y="1066800"/>
            <a:ext cx="3429000" cy="900000"/>
          </a:xfrm>
          <a:prstGeom prst="round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Sequenced Reads</a:t>
            </a:r>
          </a:p>
        </p:txBody>
      </p:sp>
      <p:cxnSp>
        <p:nvCxnSpPr>
          <p:cNvPr id="8" name="Straight Arrow Connector 7"/>
          <p:cNvCxnSpPr>
            <a:cxnSpLocks/>
          </p:cNvCxnSpPr>
          <p:nvPr/>
        </p:nvCxnSpPr>
        <p:spPr>
          <a:xfrm flipH="1">
            <a:off x="21783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5784675" y="2855119"/>
            <a:ext cx="2190750" cy="1296000"/>
          </a:xfrm>
          <a:prstGeom prst="round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Similar to Reference</a:t>
            </a:r>
          </a:p>
        </p:txBody>
      </p:sp>
      <p:sp>
        <p:nvSpPr>
          <p:cNvPr id="10" name="Rounded Rectangle 9"/>
          <p:cNvSpPr/>
          <p:nvPr/>
        </p:nvSpPr>
        <p:spPr>
          <a:xfrm>
            <a:off x="1041225" y="2855119"/>
            <a:ext cx="2190750" cy="1296000"/>
          </a:xfrm>
          <a:prstGeom prst="round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Too Dissimilar to Reference</a:t>
            </a:r>
          </a:p>
        </p:txBody>
      </p:sp>
      <p:sp>
        <p:nvSpPr>
          <p:cNvPr id="11" name="Rounded Rectangle 10"/>
          <p:cNvSpPr/>
          <p:nvPr/>
        </p:nvSpPr>
        <p:spPr>
          <a:xfrm>
            <a:off x="502320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Focus processing power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(e.g., edit distance</a:t>
            </a:r>
            <a:r>
              <a:rPr kumimoji="0" lang="en-US" sz="2400" b="0" i="0" u="none" strike="noStrike" kern="1200" cap="none" spc="0" normalizeH="0" noProof="0" dirty="0">
                <a:ln>
                  <a:noFill/>
                </a:ln>
                <a:solidFill>
                  <a:srgbClr val="0000FF"/>
                </a:solidFill>
                <a:effectLst/>
                <a:uLnTx/>
                <a:uFillTx/>
                <a:latin typeface="Tahoma"/>
                <a:ea typeface="+mn-ea"/>
                <a:cs typeface="+mn-cs"/>
              </a:rPr>
              <a:t> comp.)</a:t>
            </a:r>
            <a:endParaRPr kumimoji="0" lang="en-US" sz="2400" b="0" i="0" u="none" strike="noStrike" kern="1200" cap="none" spc="0" normalizeH="0" baseline="0" noProof="0" dirty="0">
              <a:ln>
                <a:noFill/>
              </a:ln>
              <a:solidFill>
                <a:srgbClr val="0000FF"/>
              </a:solidFill>
              <a:effectLst/>
              <a:uLnTx/>
              <a:uFillTx/>
              <a:latin typeface="Tahoma"/>
              <a:ea typeface="+mn-ea"/>
              <a:cs typeface="+mn-cs"/>
            </a:endParaRPr>
          </a:p>
        </p:txBody>
      </p:sp>
      <p:sp>
        <p:nvSpPr>
          <p:cNvPr id="12" name="Rounded Rectangle 11"/>
          <p:cNvSpPr/>
          <p:nvPr/>
        </p:nvSpPr>
        <p:spPr>
          <a:xfrm>
            <a:off x="27975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Quickly</a:t>
            </a:r>
            <a:r>
              <a:rPr kumimoji="0" lang="en-US" sz="2400" b="0" i="0" u="none" strike="noStrike" kern="1200" cap="none" spc="0" normalizeH="0" noProof="0" dirty="0">
                <a:ln>
                  <a:noFill/>
                </a:ln>
                <a:solidFill>
                  <a:srgbClr val="0000FF"/>
                </a:solidFill>
                <a:effectLst/>
                <a:uLnTx/>
                <a:uFillTx/>
                <a:latin typeface="Tahoma"/>
                <a:ea typeface="+mn-ea"/>
                <a:cs typeface="+mn-cs"/>
              </a:rPr>
              <a:t> find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0000FF"/>
                </a:solidFill>
                <a:effectLst/>
                <a:uLnTx/>
                <a:uFillTx/>
                <a:latin typeface="Tahoma"/>
                <a:ea typeface="+mn-ea"/>
                <a:cs typeface="+mn-cs"/>
              </a:rPr>
              <a:t>and filter them out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0000FF"/>
                </a:solidFill>
                <a:effectLst/>
                <a:uLnTx/>
                <a:uFillTx/>
                <a:latin typeface="Tahoma"/>
                <a:ea typeface="+mn-ea"/>
                <a:cs typeface="+mn-cs"/>
              </a:rPr>
              <a:t>w/o costly computation</a:t>
            </a:r>
            <a:endParaRPr kumimoji="0" lang="en-US" sz="2400" b="0" i="0" u="none" strike="noStrike" kern="1200" cap="none" spc="0" normalizeH="0" baseline="0" noProof="0" dirty="0">
              <a:ln>
                <a:noFill/>
              </a:ln>
              <a:solidFill>
                <a:srgbClr val="0000FF"/>
              </a:solidFill>
              <a:effectLst/>
              <a:uLnTx/>
              <a:uFillTx/>
              <a:latin typeface="Tahoma"/>
              <a:ea typeface="+mn-ea"/>
              <a:cs typeface="+mn-cs"/>
            </a:endParaRPr>
          </a:p>
        </p:txBody>
      </p:sp>
      <p:cxnSp>
        <p:nvCxnSpPr>
          <p:cNvPr id="15" name="Straight Arrow Connector 14">
            <a:extLst>
              <a:ext uri="{FF2B5EF4-FFF2-40B4-BE49-F238E27FC236}">
                <a16:creationId xmlns:a16="http://schemas.microsoft.com/office/drawing/2014/main" id="{230617F8-5E37-5F4C-BDFB-66254DA61408}"/>
              </a:ext>
            </a:extLst>
          </p:cNvPr>
          <p:cNvCxnSpPr>
            <a:cxnSpLocks/>
          </p:cNvCxnSpPr>
          <p:nvPr/>
        </p:nvCxnSpPr>
        <p:spPr>
          <a:xfrm>
            <a:off x="49215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373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000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82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5822844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1B8ACAAB-9CAA-AE4E-9AB5-F57FAAC8D4B9}"/>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solidFill>
                  <a:srgbClr val="0000FF"/>
                </a:solidFill>
                <a:hlinkClick r:id="rId4">
                  <a:extLst>
                    <a:ext uri="{A12FA001-AC4F-418D-AE19-62706E023703}">
                      <ahyp:hlinkClr xmlns:ahyp="http://schemas.microsoft.com/office/drawing/2018/hyperlinkcolor" val="tx"/>
                    </a:ext>
                  </a:extLst>
                </a:hlinkClick>
              </a:rPr>
              <a:t>"Accelerating Read Mapping with FastHASH"</a:t>
            </a:r>
            <a:r>
              <a:rPr lang="en-US" dirty="0">
                <a:solidFill>
                  <a:srgbClr val="0000FF"/>
                </a:solidFill>
              </a:rPr>
              <a:t>, </a:t>
            </a:r>
            <a:r>
              <a:rPr lang="en-US" dirty="0"/>
              <a:t>BMC Genomics 2013.</a:t>
            </a:r>
          </a:p>
        </p:txBody>
      </p:sp>
    </p:spTree>
    <p:extLst>
      <p:ext uri="{BB962C8B-B14F-4D97-AF65-F5344CB8AC3E}">
        <p14:creationId xmlns:p14="http://schemas.microsoft.com/office/powerpoint/2010/main" val="2325260712"/>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a:xfrm>
            <a:off x="228600" y="1052736"/>
            <a:ext cx="8915400" cy="5339680"/>
          </a:xfrm>
        </p:spPr>
        <p:txBody>
          <a:bodyPr/>
          <a:lstStyle/>
          <a:p>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endParaRPr lang="en-US" dirty="0"/>
          </a:p>
          <a:p>
            <a:r>
              <a:rPr lang="en-US" dirty="0"/>
              <a:t>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 to examine</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a:xfrm>
            <a:off x="228600" y="908720"/>
            <a:ext cx="8735888" cy="5339680"/>
          </a:xfrm>
        </p:spPr>
        <p:txBody>
          <a:bodyPr/>
          <a:lstStyle/>
          <a:p>
            <a:r>
              <a:rPr lang="en-US" b="1" dirty="0">
                <a:solidFill>
                  <a:srgbClr val="FF0000"/>
                </a:solidFill>
              </a:rPr>
              <a:t>Goal:</a:t>
            </a:r>
            <a:r>
              <a:rPr lang="en-US" dirty="0">
                <a:solidFill>
                  <a:srgbClr val="FF0000"/>
                </a:solidFill>
              </a:rPr>
              <a:t> </a:t>
            </a:r>
            <a:r>
              <a:rPr lang="en-US" dirty="0"/>
              <a:t>Reduce the number of potential mappings to examine</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solidFill>
                  <a:srgbClr val="0000FF"/>
                </a:solidFill>
              </a:rPr>
              <a:t>Select the k-</a:t>
            </a:r>
            <a:r>
              <a:rPr lang="en-US" dirty="0" err="1">
                <a:solidFill>
                  <a:srgbClr val="0000FF"/>
                </a:solidFill>
              </a:rPr>
              <a:t>mers</a:t>
            </a:r>
            <a:r>
              <a:rPr lang="en-US" dirty="0">
                <a:solidFill>
                  <a:srgbClr val="0000FF"/>
                </a:solidFill>
              </a:rPr>
              <a:t> with the fewest number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7" grpId="1" animBg="1"/>
      <p:bldP spid="28" grpId="0" animBg="1"/>
      <p:bldP spid="28" grpId="1" animBg="1"/>
      <p:bldP spid="30" grpId="0" animBg="1"/>
      <p:bldP spid="30" grpId="1" animBg="1"/>
      <p:bldP spid="31" grpId="0"/>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 Entire Read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467544" y="5639669"/>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5733256"/>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Summary &amp; Conclusion</a:t>
            </a:r>
          </a:p>
        </p:txBody>
      </p:sp>
      <p:sp>
        <p:nvSpPr>
          <p:cNvPr id="3" name="Content Placeholder 2"/>
          <p:cNvSpPr>
            <a:spLocks noGrp="1"/>
          </p:cNvSpPr>
          <p:nvPr>
            <p:ph idx="1"/>
          </p:nvPr>
        </p:nvSpPr>
        <p:spPr>
          <a:xfrm>
            <a:off x="228600" y="1041648"/>
            <a:ext cx="8610600" cy="5339680"/>
          </a:xfrm>
        </p:spPr>
        <p:txBody>
          <a:bodyPr/>
          <a:lstStyle/>
          <a:p>
            <a:r>
              <a:rPr lang="en-US" dirty="0"/>
              <a:t>Problem: Existing read mappers perform poorly, especially in the presence of errors</a:t>
            </a:r>
          </a:p>
          <a:p>
            <a:pPr lvl="3"/>
            <a:endParaRPr lang="en-US" dirty="0"/>
          </a:p>
          <a:p>
            <a:r>
              <a:rPr lang="en-US" dirty="0"/>
              <a:t>Observation: </a:t>
            </a:r>
            <a:r>
              <a:rPr lang="en-US" dirty="0">
                <a:solidFill>
                  <a:srgbClr val="FF1919"/>
                </a:solidFill>
              </a:rPr>
              <a:t>Most of the verification (edit distance)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a:t>
            </a:r>
            <a:r>
              <a:rPr lang="en-US" dirty="0">
                <a:solidFill>
                  <a:srgbClr val="7030A0"/>
                </a:solidFill>
              </a:rPr>
              <a:t>Exploit the structure of the genome </a:t>
            </a:r>
            <a:r>
              <a:rPr lang="en-US" dirty="0"/>
              <a:t>to</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97</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E914B69C-91AC-8843-9163-FCD4D29FF7FB}"/>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solidFill>
                  <a:srgbClr val="0000FF"/>
                </a:solidFill>
                <a:hlinkClick r:id="rId4">
                  <a:extLst>
                    <a:ext uri="{A12FA001-AC4F-418D-AE19-62706E023703}">
                      <ahyp:hlinkClr xmlns:ahyp="http://schemas.microsoft.com/office/drawing/2018/hyperlinkcolor" val="tx"/>
                    </a:ext>
                  </a:extLst>
                </a:hlinkClick>
              </a:rPr>
              <a:t>"Accelerating Read Mapping with FastHASH"</a:t>
            </a:r>
            <a:r>
              <a:rPr lang="en-US" dirty="0">
                <a:solidFill>
                  <a:srgbClr val="0000FF"/>
                </a:solidFill>
              </a:rPr>
              <a:t>, </a:t>
            </a:r>
            <a:r>
              <a:rPr lang="en-US" dirty="0"/>
              <a:t>BMC Genomics 2013.</a:t>
            </a:r>
          </a:p>
        </p:txBody>
      </p:sp>
    </p:spTree>
    <p:extLst>
      <p:ext uri="{BB962C8B-B14F-4D97-AF65-F5344CB8AC3E}">
        <p14:creationId xmlns:p14="http://schemas.microsoft.com/office/powerpoint/2010/main" val="1226374036"/>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to Accelerate Alignment Verification in Read Mapping”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1" i="0" u="none" strike="noStrike" kern="1200" cap="none" spc="0" normalizeH="0" baseline="0" noProof="0" dirty="0">
                <a:ln>
                  <a:noFill/>
                </a:ln>
                <a:solidFill>
                  <a:srgbClr val="000000"/>
                </a:solidFill>
                <a:effectLst/>
                <a:uLnTx/>
                <a:uFillTx/>
                <a:latin typeface="Tahoma"/>
                <a:ea typeface="+mn-ea"/>
                <a:cs typeface="+mn-cs"/>
              </a:rPr>
              <a:t>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82409589"/>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825624"/>
            <a:ext cx="8610600" cy="5339680"/>
          </a:xfrm>
        </p:spPr>
        <p:txBody>
          <a:bodyPr/>
          <a:lstStyle/>
          <a:p>
            <a:r>
              <a:rPr lang="en-US" b="1" dirty="0">
                <a:solidFill>
                  <a:srgbClr val="FF0000"/>
                </a:solidFill>
              </a:rPr>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(of one of the strings).</a:t>
            </a:r>
          </a:p>
          <a:p>
            <a:pPr lvl="2"/>
            <a:r>
              <a:rPr lang="en-US" dirty="0"/>
              <a:t>Insight: Shifting a string by one “corrects” for one “error” </a:t>
            </a:r>
          </a:p>
          <a:p>
            <a:pPr lvl="1"/>
            <a:endParaRPr lang="en-US" dirty="0"/>
          </a:p>
          <a:p>
            <a:r>
              <a:rPr lang="en-US" b="1" dirty="0">
                <a:solidFill>
                  <a:srgbClr val="0000FF"/>
                </a:solidFill>
              </a:rPr>
              <a:t>Key idea:</a:t>
            </a:r>
          </a:p>
          <a:p>
            <a:pPr lvl="1"/>
            <a:r>
              <a:rPr lang="en-US" dirty="0"/>
              <a:t>Compute “Shifted Hamming Distance”: </a:t>
            </a:r>
            <a:r>
              <a:rPr lang="en-US" dirty="0">
                <a:solidFill>
                  <a:srgbClr val="0000FF"/>
                </a:solidFill>
              </a:rPr>
              <a:t>AND of 2E Hamming Distances of two strings</a:t>
            </a:r>
            <a:r>
              <a:rPr lang="en-US" dirty="0"/>
              <a:t>, to filter out invalid mappings </a:t>
            </a:r>
          </a:p>
          <a:p>
            <a:pPr lvl="2"/>
            <a:r>
              <a:rPr lang="en-US" dirty="0"/>
              <a:t>Uses bit-parallel operations that nicely map to SIMD instructions</a:t>
            </a:r>
          </a:p>
          <a:p>
            <a:pPr lvl="1"/>
            <a:endParaRPr lang="en-US" dirty="0"/>
          </a:p>
          <a:p>
            <a:r>
              <a:rPr lang="en-US" b="1" dirty="0">
                <a:solidFill>
                  <a:schemeClr val="tx2">
                    <a:lumMod val="75000"/>
                  </a:schemeClr>
                </a:solidFill>
              </a:rPr>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100</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title"/>
              </p:nvPr>
            </p:nvSpPr>
            <p:spPr/>
            <p:txBody>
              <a:bodyPr/>
              <a:lstStyle/>
              <a:p>
                <a:r>
                  <a:rPr lang="en-US" dirty="0"/>
                  <a:t>Hamming Distance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m:t>
                        </m:r>
                      </m:e>
                    </m:nary>
                  </m:oMath>
                </a14:m>
                <a:r>
                  <a:rPr lang="en-US" dirty="0"/>
                  <a:t>)</a:t>
                </a:r>
              </a:p>
            </p:txBody>
          </p:sp>
        </mc:Choice>
        <mc:Fallback xmlns="">
          <p:sp>
            <p:nvSpPr>
              <p:cNvPr id="4" name="Title 3"/>
              <p:cNvSpPr>
                <a:spLocks noGrp="1" noRot="1" noChangeAspect="1" noMove="1" noResize="1" noEditPoints="1" noAdjustHandles="1" noChangeArrowheads="1" noChangeShapeType="1" noTextEdit="1"/>
              </p:cNvSpPr>
              <p:nvPr>
                <p:ph type="title"/>
              </p:nvPr>
            </p:nvSpPr>
            <p:spPr>
              <a:blipFill rotWithShape="0">
                <a:blip r:embed="rId3"/>
                <a:stretch>
                  <a:fillRect l="-2550" t="-10286"/>
                </a:stretch>
              </a:blipFill>
            </p:spPr>
            <p:txBody>
              <a:bodyPr/>
              <a:lstStyle/>
              <a:p>
                <a:r>
                  <a:rPr lang="en-US">
                    <a:noFill/>
                  </a:rPr>
                  <a:t> </a:t>
                </a:r>
              </a:p>
            </p:txBody>
          </p:sp>
        </mc:Fallback>
      </mc:AlternateContent>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75656"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72342"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690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63645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p:cNvCxnSpPr>
          <p:nvPr/>
        </p:nvCxnSpPr>
        <p:spPr>
          <a:xfrm>
            <a:off x="1892301" y="3030651"/>
            <a:ext cx="0" cy="883773"/>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a:off x="2588987" y="3030651"/>
            <a:ext cx="0" cy="90240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3968760" y="302923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4679960"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376646"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6063358" y="301754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6760044" y="3003035"/>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8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0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pic>
        <p:nvPicPr>
          <p:cNvPr id="54" name="Picture 2" descr="Image result for wrong icon"/>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43880"/>
          <a:stretch/>
        </p:blipFill>
        <p:spPr bwMode="auto">
          <a:xfrm>
            <a:off x="3390674" y="3914424"/>
            <a:ext cx="991749" cy="91671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734255" y="1023119"/>
            <a:ext cx="564605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5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grpSp>
        <p:nvGrpSpPr>
          <p:cNvPr id="6" name="Group 5"/>
          <p:cNvGrpSpPr/>
          <p:nvPr/>
        </p:nvGrpSpPr>
        <p:grpSpPr>
          <a:xfrm>
            <a:off x="3774230" y="3249686"/>
            <a:ext cx="423332" cy="428411"/>
            <a:chOff x="3774230" y="3249686"/>
            <a:chExt cx="423332" cy="428411"/>
          </a:xfrm>
        </p:grpSpPr>
        <p:cxnSp>
          <p:nvCxnSpPr>
            <p:cNvPr id="56" name="Straight Arrow Connector 55"/>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4436700" y="3253076"/>
            <a:ext cx="423332" cy="428411"/>
            <a:chOff x="3774230" y="3249686"/>
            <a:chExt cx="423332" cy="428411"/>
          </a:xfrm>
        </p:grpSpPr>
        <p:cxnSp>
          <p:nvCxnSpPr>
            <p:cNvPr id="59" name="Straight Arrow Connector 58"/>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5156780" y="3244523"/>
            <a:ext cx="423332" cy="428411"/>
            <a:chOff x="3774230" y="3249686"/>
            <a:chExt cx="423332" cy="428411"/>
          </a:xfrm>
        </p:grpSpPr>
        <p:cxnSp>
          <p:nvCxnSpPr>
            <p:cNvPr id="62" name="Straight Arrow Connector 61"/>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5868144" y="3244522"/>
            <a:ext cx="423332" cy="428411"/>
            <a:chOff x="3774230" y="3249686"/>
            <a:chExt cx="423332" cy="428411"/>
          </a:xfrm>
        </p:grpSpPr>
        <p:cxnSp>
          <p:nvCxnSpPr>
            <p:cNvPr id="65" name="Straight Arrow Connector 64"/>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6524932" y="3254168"/>
            <a:ext cx="423332" cy="428411"/>
            <a:chOff x="3774230" y="3249686"/>
            <a:chExt cx="423332" cy="428411"/>
          </a:xfrm>
        </p:grpSpPr>
        <p:cxnSp>
          <p:nvCxnSpPr>
            <p:cNvPr id="68" name="Straight Arrow Connector 67"/>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a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71" name="Notched Right Arrow 70"/>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Tree>
    <p:extLst>
      <p:ext uri="{BB962C8B-B14F-4D97-AF65-F5344CB8AC3E}">
        <p14:creationId xmlns:p14="http://schemas.microsoft.com/office/powerpoint/2010/main" val="236420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6" presetClass="emph" presetSubtype="0" fill="hold" grpId="1" nodeType="with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4" fill="hold" nodeType="clickEffect">
                                  <p:stCondLst>
                                    <p:cond delay="0"/>
                                  </p:stCondLst>
                                  <p:childTnLst>
                                    <p:animEffect transition="out" filter="wipe(down)">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36"/>
                                        </p:tgtEl>
                                      </p:cBhvr>
                                    </p:animEffect>
                                    <p:set>
                                      <p:cBhvr>
                                        <p:cTn id="51" dur="1" fill="hold">
                                          <p:stCondLst>
                                            <p:cond delay="499"/>
                                          </p:stCondLst>
                                        </p:cTn>
                                        <p:tgtEl>
                                          <p:spTgt spid="36"/>
                                        </p:tgtEl>
                                        <p:attrNameLst>
                                          <p:attrName>style.visibility</p:attrName>
                                        </p:attrNameLst>
                                      </p:cBhvr>
                                      <p:to>
                                        <p:strVal val="hidden"/>
                                      </p:to>
                                    </p:se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4" fill="hold" nodeType="clickEffect">
                                  <p:stCondLst>
                                    <p:cond delay="0"/>
                                  </p:stCondLst>
                                  <p:childTnLst>
                                    <p:animEffect transition="out" filter="wipe(down)">
                                      <p:cBhvr>
                                        <p:cTn id="58" dur="500"/>
                                        <p:tgtEl>
                                          <p:spTgt spid="48"/>
                                        </p:tgtEl>
                                      </p:cBhvr>
                                    </p:animEffect>
                                    <p:set>
                                      <p:cBhvr>
                                        <p:cTn id="59" dur="1" fill="hold">
                                          <p:stCondLst>
                                            <p:cond delay="499"/>
                                          </p:stCondLst>
                                        </p:cTn>
                                        <p:tgtEl>
                                          <p:spTgt spid="48"/>
                                        </p:tgtEl>
                                        <p:attrNameLst>
                                          <p:attrName>style.visibility</p:attrName>
                                        </p:attrNameLst>
                                      </p:cBhvr>
                                      <p:to>
                                        <p:strVal val="hidden"/>
                                      </p:to>
                                    </p:set>
                                  </p:childTnLst>
                                </p:cTn>
                              </p:par>
                              <p:par>
                                <p:cTn id="60" presetID="22" presetClass="exit" presetSubtype="4" fill="hold" nodeType="withEffect">
                                  <p:stCondLst>
                                    <p:cond delay="0"/>
                                  </p:stCondLst>
                                  <p:childTnLst>
                                    <p:animEffect transition="out" filter="wipe(down)">
                                      <p:cBhvr>
                                        <p:cTn id="61" dur="500"/>
                                        <p:tgtEl>
                                          <p:spTgt spid="49"/>
                                        </p:tgtEl>
                                      </p:cBhvr>
                                    </p:animEffect>
                                    <p:set>
                                      <p:cBhvr>
                                        <p:cTn id="62" dur="1" fill="hold">
                                          <p:stCondLst>
                                            <p:cond delay="499"/>
                                          </p:stCondLst>
                                        </p:cTn>
                                        <p:tgtEl>
                                          <p:spTgt spid="49"/>
                                        </p:tgtEl>
                                        <p:attrNameLst>
                                          <p:attrName>style.visibility</p:attrName>
                                        </p:attrNameLst>
                                      </p:cBhvr>
                                      <p:to>
                                        <p:strVal val="hidden"/>
                                      </p:to>
                                    </p:set>
                                  </p:childTnLst>
                                </p:cTn>
                              </p:par>
                              <p:par>
                                <p:cTn id="63" presetID="22" presetClass="exit" presetSubtype="4" fill="hold" nodeType="withEffect">
                                  <p:stCondLst>
                                    <p:cond delay="0"/>
                                  </p:stCondLst>
                                  <p:childTnLst>
                                    <p:animEffect transition="out" filter="wipe(down)">
                                      <p:cBhvr>
                                        <p:cTn id="64" dur="500"/>
                                        <p:tgtEl>
                                          <p:spTgt spid="50"/>
                                        </p:tgtEl>
                                      </p:cBhvr>
                                    </p:animEffect>
                                    <p:set>
                                      <p:cBhvr>
                                        <p:cTn id="65" dur="1" fill="hold">
                                          <p:stCondLst>
                                            <p:cond delay="499"/>
                                          </p:stCondLst>
                                        </p:cTn>
                                        <p:tgtEl>
                                          <p:spTgt spid="50"/>
                                        </p:tgtEl>
                                        <p:attrNameLst>
                                          <p:attrName>style.visibility</p:attrName>
                                        </p:attrNameLst>
                                      </p:cBhvr>
                                      <p:to>
                                        <p:strVal val="hidden"/>
                                      </p:to>
                                    </p:set>
                                  </p:childTnLst>
                                </p:cTn>
                              </p:par>
                              <p:par>
                                <p:cTn id="66" presetID="22" presetClass="exit" presetSubtype="4" fill="hold" nodeType="withEffect">
                                  <p:stCondLst>
                                    <p:cond delay="0"/>
                                  </p:stCondLst>
                                  <p:childTnLst>
                                    <p:animEffect transition="out" filter="wipe(down)">
                                      <p:cBhvr>
                                        <p:cTn id="67" dur="500"/>
                                        <p:tgtEl>
                                          <p:spTgt spid="51"/>
                                        </p:tgtEl>
                                      </p:cBhvr>
                                    </p:animEffect>
                                    <p:set>
                                      <p:cBhvr>
                                        <p:cTn id="68" dur="1" fill="hold">
                                          <p:stCondLst>
                                            <p:cond delay="499"/>
                                          </p:stCondLst>
                                        </p:cTn>
                                        <p:tgtEl>
                                          <p:spTgt spid="51"/>
                                        </p:tgtEl>
                                        <p:attrNameLst>
                                          <p:attrName>style.visibility</p:attrName>
                                        </p:attrNameLst>
                                      </p:cBhvr>
                                      <p:to>
                                        <p:strVal val="hidden"/>
                                      </p:to>
                                    </p:set>
                                  </p:childTnLst>
                                </p:cTn>
                              </p:par>
                            </p:childTnLst>
                          </p:cTn>
                        </p:par>
                        <p:par>
                          <p:cTn id="69" fill="hold">
                            <p:stCondLst>
                              <p:cond delay="500"/>
                            </p:stCondLst>
                            <p:childTnLst>
                              <p:par>
                                <p:cTn id="70" presetID="35" presetClass="path" presetSubtype="0" accel="50000" decel="50000" fill="hold" grpId="0" nodeType="afterEffect">
                                  <p:stCondLst>
                                    <p:cond delay="0"/>
                                  </p:stCondLst>
                                  <p:childTnLst>
                                    <p:animMotion origin="layout" path="M 5E-6 -3.7037E-6 L -0.07396 -3.7037E-6 " pathEditMode="relative" rAng="0" ptsTypes="AA">
                                      <p:cBhvr>
                                        <p:cTn id="71" dur="750" fill="hold"/>
                                        <p:tgtEl>
                                          <p:spTgt spid="37"/>
                                        </p:tgtEl>
                                        <p:attrNameLst>
                                          <p:attrName>ppt_x</p:attrName>
                                          <p:attrName>ppt_y</p:attrName>
                                        </p:attrNameLst>
                                      </p:cBhvr>
                                      <p:rCtr x="-3698" y="0"/>
                                    </p:animMotion>
                                  </p:childTnLst>
                                </p:cTn>
                              </p:par>
                              <p:par>
                                <p:cTn id="72" presetID="35" presetClass="path" presetSubtype="0" accel="50000" decel="50000" fill="hold" grpId="0" nodeType="withEffect">
                                  <p:stCondLst>
                                    <p:cond delay="0"/>
                                  </p:stCondLst>
                                  <p:childTnLst>
                                    <p:animMotion origin="layout" path="M -2.77778E-7 -3.7037E-6 L -0.07621 -3.7037E-6 " pathEditMode="relative" rAng="0" ptsTypes="AA">
                                      <p:cBhvr>
                                        <p:cTn id="73" dur="750" fill="hold"/>
                                        <p:tgtEl>
                                          <p:spTgt spid="38"/>
                                        </p:tgtEl>
                                        <p:attrNameLst>
                                          <p:attrName>ppt_x</p:attrName>
                                          <p:attrName>ppt_y</p:attrName>
                                        </p:attrNameLst>
                                      </p:cBhvr>
                                      <p:rCtr x="-4045" y="0"/>
                                    </p:animMotion>
                                  </p:childTnLst>
                                </p:cTn>
                              </p:par>
                              <p:par>
                                <p:cTn id="74" presetID="35" presetClass="path" presetSubtype="0" accel="50000" decel="50000" fill="hold" grpId="0" nodeType="withEffect">
                                  <p:stCondLst>
                                    <p:cond delay="0"/>
                                  </p:stCondLst>
                                  <p:childTnLst>
                                    <p:animMotion origin="layout" path="M 1.94444E-6 -3.7037E-6 L -0.07778 -3.7037E-6 " pathEditMode="relative" rAng="0" ptsTypes="AA">
                                      <p:cBhvr>
                                        <p:cTn id="75" dur="750" fill="hold"/>
                                        <p:tgtEl>
                                          <p:spTgt spid="39"/>
                                        </p:tgtEl>
                                        <p:attrNameLst>
                                          <p:attrName>ppt_x</p:attrName>
                                          <p:attrName>ppt_y</p:attrName>
                                        </p:attrNameLst>
                                      </p:cBhvr>
                                      <p:rCtr x="-3924" y="0"/>
                                    </p:animMotion>
                                  </p:childTnLst>
                                </p:cTn>
                              </p:par>
                              <p:par>
                                <p:cTn id="76" presetID="35" presetClass="path" presetSubtype="0" accel="50000" decel="50000" fill="hold" grpId="0" nodeType="withEffect">
                                  <p:stCondLst>
                                    <p:cond delay="0"/>
                                  </p:stCondLst>
                                  <p:childTnLst>
                                    <p:animMotion origin="layout" path="M 4.16667E-6 -3.7037E-6 L -0.07777 -3.7037E-6 " pathEditMode="relative" rAng="0" ptsTypes="AA">
                                      <p:cBhvr>
                                        <p:cTn id="77" dur="750" fill="hold"/>
                                        <p:tgtEl>
                                          <p:spTgt spid="40"/>
                                        </p:tgtEl>
                                        <p:attrNameLst>
                                          <p:attrName>ppt_x</p:attrName>
                                          <p:attrName>ppt_y</p:attrName>
                                        </p:attrNameLst>
                                      </p:cBhvr>
                                      <p:rCtr x="-3872" y="0"/>
                                    </p:animMotion>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par>
                                <p:cTn id="83" presetID="2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left)">
                                      <p:cBhvr>
                                        <p:cTn id="85" dur="500"/>
                                        <p:tgtEl>
                                          <p:spTgt spid="58"/>
                                        </p:tgtEl>
                                      </p:cBhvr>
                                    </p:animEffect>
                                  </p:childTnLst>
                                </p:cTn>
                              </p:par>
                              <p:par>
                                <p:cTn id="86" presetID="22" presetClass="entr" presetSubtype="8"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left)">
                                      <p:cBhvr>
                                        <p:cTn id="88" dur="500"/>
                                        <p:tgtEl>
                                          <p:spTgt spid="61"/>
                                        </p:tgtEl>
                                      </p:cBhvr>
                                    </p:animEffect>
                                  </p:childTnLst>
                                </p:cTn>
                              </p:par>
                              <p:par>
                                <p:cTn id="89" presetID="22" presetClass="entr" presetSubtype="8"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left)">
                                      <p:cBhvr>
                                        <p:cTn id="91" dur="500"/>
                                        <p:tgtEl>
                                          <p:spTgt spid="64"/>
                                        </p:tgtEl>
                                      </p:cBhvr>
                                    </p:animEffect>
                                  </p:childTnLst>
                                </p:cTn>
                              </p:par>
                              <p:par>
                                <p:cTn id="92" presetID="22" presetClass="entr" presetSubtype="8"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26" presetClass="emph" presetSubtype="0" fill="hold" grpId="1" nodeType="withEffect">
                                  <p:stCondLst>
                                    <p:cond delay="0"/>
                                  </p:stCondLst>
                                  <p:childTnLst>
                                    <p:animEffect transition="out" filter="fade">
                                      <p:cBhvr>
                                        <p:cTn id="100" dur="500" tmFilter="0, 0; .2, .5; .8, .5; 1, 0"/>
                                        <p:tgtEl>
                                          <p:spTgt spid="55"/>
                                        </p:tgtEl>
                                      </p:cBhvr>
                                    </p:animEffect>
                                    <p:animScale>
                                      <p:cBhvr>
                                        <p:cTn id="101" dur="250" autoRev="1" fill="hold"/>
                                        <p:tgtEl>
                                          <p:spTgt spid="55"/>
                                        </p:tgtEl>
                                      </p:cBhvr>
                                      <p:by x="105000" y="105000"/>
                                    </p:animScale>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13" grpId="0"/>
      <p:bldP spid="13" grpId="1"/>
      <p:bldP spid="55" grpId="0" animBg="1"/>
      <p:bldP spid="55" grpId="1" animBg="1"/>
      <p:bldP spid="70" grpId="0"/>
      <p:bldP spid="71" grpId="0" animBg="1"/>
      <p:bldP spid="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102</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the deletion, we need to shift in the </a:t>
            </a:r>
            <a:r>
              <a:rPr lang="en-US" i="1" dirty="0">
                <a:solidFill>
                  <a:srgbClr val="FF0000"/>
                </a:solidFill>
              </a:rPr>
              <a:t>right</a:t>
            </a:r>
            <a:r>
              <a:rPr lang="en-US" dirty="0">
                <a:solidFill>
                  <a:srgbClr val="FF0000"/>
                </a:solidFill>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103</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59316" y="2896934"/>
            <a:ext cx="4937780" cy="945084"/>
            <a:chOff x="1434420" y="3928566"/>
            <a:chExt cx="4937780" cy="945084"/>
          </a:xfrm>
        </p:grpSpPr>
        <p:sp>
          <p:nvSpPr>
            <p:cNvPr id="68" name="Cube 67"/>
            <p:cNvSpPr/>
            <p:nvPr/>
          </p:nvSpPr>
          <p:spPr>
            <a:xfrm>
              <a:off x="1434420"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69" name="Cube 68"/>
            <p:cNvSpPr/>
            <p:nvPr/>
          </p:nvSpPr>
          <p:spPr>
            <a:xfrm>
              <a:off x="2131106"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70" name="Cube 69"/>
            <p:cNvSpPr/>
            <p:nvPr/>
          </p:nvSpPr>
          <p:spPr>
            <a:xfrm>
              <a:off x="2827792"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71" name="Cube 70"/>
            <p:cNvSpPr/>
            <p:nvPr/>
          </p:nvSpPr>
          <p:spPr>
            <a:xfrm>
              <a:off x="35564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72" name="Cube 71"/>
            <p:cNvSpPr/>
            <p:nvPr/>
          </p:nvSpPr>
          <p:spPr>
            <a:xfrm>
              <a:off x="4253114"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73" name="Cube 72"/>
            <p:cNvSpPr/>
            <p:nvPr/>
          </p:nvSpPr>
          <p:spPr>
            <a:xfrm>
              <a:off x="49498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74" name="Cube 73"/>
            <p:cNvSpPr/>
            <p:nvPr/>
          </p:nvSpPr>
          <p:spPr>
            <a:xfrm>
              <a:off x="56610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sp>
        <p:nvSpPr>
          <p:cNvPr id="4" name="Title 3"/>
          <p:cNvSpPr>
            <a:spLocks noGrp="1"/>
          </p:cNvSpPr>
          <p:nvPr>
            <p:ph type="title"/>
          </p:nvPr>
        </p:nvSpPr>
        <p:spPr/>
        <p:txBody>
          <a:bodyPr/>
          <a:lstStyle/>
          <a:p>
            <a:r>
              <a:rPr lang="en-US" dirty="0"/>
              <a:t>Shifted Hamming Distance </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42" name="TextBox 41"/>
          <p:cNvSpPr txBox="1"/>
          <p:nvPr/>
        </p:nvSpPr>
        <p:spPr>
          <a:xfrm>
            <a:off x="1266069" y="5812410"/>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a:t>
            </a:r>
            <a:r>
              <a:rPr kumimoji="0" lang="en-US" sz="2400" b="0" i="0" u="none" strike="noStrike" kern="1200" cap="none" spc="0" normalizeH="0" baseline="0" noProof="0" dirty="0">
                <a:ln w="0"/>
                <a:solidFill>
                  <a:srgbClr val="0000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1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a:t>
            </a:r>
          </a:p>
        </p:txBody>
      </p:sp>
      <p:sp>
        <p:nvSpPr>
          <p:cNvPr id="7" name="TextBox 6"/>
          <p:cNvSpPr txBox="1"/>
          <p:nvPr/>
        </p:nvSpPr>
        <p:spPr>
          <a:xfrm>
            <a:off x="411490" y="203732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4" name="TextBox 103"/>
          <p:cNvSpPr txBox="1"/>
          <p:nvPr/>
        </p:nvSpPr>
        <p:spPr>
          <a:xfrm>
            <a:off x="7549224" y="347748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7" name="Left Brace 106"/>
          <p:cNvSpPr/>
          <p:nvPr/>
        </p:nvSpPr>
        <p:spPr>
          <a:xfrm>
            <a:off x="881077" y="2911721"/>
            <a:ext cx="480256" cy="2177558"/>
          </a:xfrm>
          <a:prstGeom prst="leftBrace">
            <a:avLst>
              <a:gd name="adj1" fmla="val 63002"/>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8" name="TextBox 107"/>
          <p:cNvSpPr txBox="1"/>
          <p:nvPr/>
        </p:nvSpPr>
        <p:spPr>
          <a:xfrm>
            <a:off x="46618" y="3811821"/>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AND</a:t>
            </a:r>
          </a:p>
        </p:txBody>
      </p:sp>
      <p:sp>
        <p:nvSpPr>
          <p:cNvPr id="109" name="TextBox 108"/>
          <p:cNvSpPr txBox="1"/>
          <p:nvPr/>
        </p:nvSpPr>
        <p:spPr>
          <a:xfrm>
            <a:off x="6948264" y="2070243"/>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a:ln>
                  <a:noFill/>
                </a:ln>
                <a:solidFill>
                  <a:srgbClr val="000000"/>
                </a:solidFill>
                <a:effectLst/>
                <a:uLnTx/>
                <a:uFillTx/>
                <a:latin typeface="Tahoma"/>
                <a:ea typeface="+mn-ea"/>
                <a:cs typeface="+mn-cs"/>
              </a:rPr>
              <a:t>Edit = 1 Deletion</a:t>
            </a:r>
          </a:p>
        </p:txBody>
      </p:sp>
      <p:sp>
        <p:nvSpPr>
          <p:cNvPr id="6" name="Right Arrow 5"/>
          <p:cNvSpPr/>
          <p:nvPr/>
        </p:nvSpPr>
        <p:spPr>
          <a:xfrm>
            <a:off x="1164312" y="2325360"/>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3" name="Right Arrow 102"/>
          <p:cNvSpPr/>
          <p:nvPr/>
        </p:nvSpPr>
        <p:spPr>
          <a:xfrm flipH="1">
            <a:off x="7000196" y="3549496"/>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Cube 32"/>
          <p:cNvSpPr/>
          <p:nvPr/>
        </p:nvSpPr>
        <p:spPr>
          <a:xfrm>
            <a:off x="1461755" y="289641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53563"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54838"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73644"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70330"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670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p:cNvSpPr/>
          <p:nvPr/>
        </p:nvSpPr>
        <p:spPr>
          <a:xfrm>
            <a:off x="56782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82" name="Cube 81"/>
          <p:cNvSpPr/>
          <p:nvPr/>
        </p:nvSpPr>
        <p:spPr>
          <a:xfrm>
            <a:off x="1460322" y="289324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3" name="Cube 82"/>
          <p:cNvSpPr/>
          <p:nvPr/>
        </p:nvSpPr>
        <p:spPr>
          <a:xfrm>
            <a:off x="2157650" y="29006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4" name="Cube 83"/>
          <p:cNvSpPr/>
          <p:nvPr/>
        </p:nvSpPr>
        <p:spPr>
          <a:xfrm>
            <a:off x="2851897" y="289671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5" name="Cube 84"/>
          <p:cNvSpPr/>
          <p:nvPr/>
        </p:nvSpPr>
        <p:spPr>
          <a:xfrm>
            <a:off x="3573644" y="289980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7" name="Cube 76">
            <a:extLst>
              <a:ext uri="{FF2B5EF4-FFF2-40B4-BE49-F238E27FC236}">
                <a16:creationId xmlns:a16="http://schemas.microsoft.com/office/drawing/2014/main" id="{E1DA48BD-2E21-F243-89E6-60877F228E4F}"/>
              </a:ext>
            </a:extLst>
          </p:cNvPr>
          <p:cNvSpPr/>
          <p:nvPr/>
        </p:nvSpPr>
        <p:spPr>
          <a:xfrm>
            <a:off x="2182318" y="39923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8" name="Cube 77">
            <a:extLst>
              <a:ext uri="{FF2B5EF4-FFF2-40B4-BE49-F238E27FC236}">
                <a16:creationId xmlns:a16="http://schemas.microsoft.com/office/drawing/2014/main" id="{F1B32672-E8C3-CD45-B644-EA6246801AD2}"/>
              </a:ext>
            </a:extLst>
          </p:cNvPr>
          <p:cNvSpPr/>
          <p:nvPr/>
        </p:nvSpPr>
        <p:spPr>
          <a:xfrm>
            <a:off x="2879646" y="39997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9" name="Cube 78">
            <a:extLst>
              <a:ext uri="{FF2B5EF4-FFF2-40B4-BE49-F238E27FC236}">
                <a16:creationId xmlns:a16="http://schemas.microsoft.com/office/drawing/2014/main" id="{EE6785E9-86BC-4A4F-89E3-8A96ABC633D2}"/>
              </a:ext>
            </a:extLst>
          </p:cNvPr>
          <p:cNvSpPr/>
          <p:nvPr/>
        </p:nvSpPr>
        <p:spPr>
          <a:xfrm>
            <a:off x="3573893" y="399586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0" name="Cube 79">
            <a:extLst>
              <a:ext uri="{FF2B5EF4-FFF2-40B4-BE49-F238E27FC236}">
                <a16:creationId xmlns:a16="http://schemas.microsoft.com/office/drawing/2014/main" id="{8913625A-7BA3-3B4A-B861-6D8FD4C309EE}"/>
              </a:ext>
            </a:extLst>
          </p:cNvPr>
          <p:cNvSpPr/>
          <p:nvPr/>
        </p:nvSpPr>
        <p:spPr>
          <a:xfrm>
            <a:off x="4295640" y="399895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1" name="Cube 80">
            <a:extLst>
              <a:ext uri="{FF2B5EF4-FFF2-40B4-BE49-F238E27FC236}">
                <a16:creationId xmlns:a16="http://schemas.microsoft.com/office/drawing/2014/main" id="{86693074-E88E-7F45-B3CC-5E129009D721}"/>
              </a:ext>
            </a:extLst>
          </p:cNvPr>
          <p:cNvSpPr/>
          <p:nvPr/>
        </p:nvSpPr>
        <p:spPr>
          <a:xfrm>
            <a:off x="4997567" y="39934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9" name="Cube 88">
            <a:extLst>
              <a:ext uri="{FF2B5EF4-FFF2-40B4-BE49-F238E27FC236}">
                <a16:creationId xmlns:a16="http://schemas.microsoft.com/office/drawing/2014/main" id="{5A84530D-B591-5646-8EA4-FB34A3774654}"/>
              </a:ext>
            </a:extLst>
          </p:cNvPr>
          <p:cNvSpPr/>
          <p:nvPr/>
        </p:nvSpPr>
        <p:spPr>
          <a:xfrm>
            <a:off x="5696028" y="40005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90" name="Cube 89">
            <a:extLst>
              <a:ext uri="{FF2B5EF4-FFF2-40B4-BE49-F238E27FC236}">
                <a16:creationId xmlns:a16="http://schemas.microsoft.com/office/drawing/2014/main" id="{A7D9038E-AA96-B146-BAE8-DA3BE646132E}"/>
              </a:ext>
            </a:extLst>
          </p:cNvPr>
          <p:cNvSpPr/>
          <p:nvPr/>
        </p:nvSpPr>
        <p:spPr>
          <a:xfrm>
            <a:off x="6400876" y="39941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cxnSp>
        <p:nvCxnSpPr>
          <p:cNvPr id="62" name="Straight Arrow Connector 61"/>
          <p:cNvCxnSpPr>
            <a:cxnSpLocks/>
          </p:cNvCxnSpPr>
          <p:nvPr/>
        </p:nvCxnSpPr>
        <p:spPr>
          <a:xfrm flipH="1">
            <a:off x="4712115"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H="1">
            <a:off x="5408801"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H="1">
            <a:off x="6095513" y="1829471"/>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flipH="1">
            <a:off x="6792199" y="1829471"/>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6" name="Cube 85"/>
          <p:cNvSpPr/>
          <p:nvPr/>
        </p:nvSpPr>
        <p:spPr>
          <a:xfrm>
            <a:off x="4275571" y="289427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7" name="Cube 86"/>
          <p:cNvSpPr/>
          <p:nvPr/>
        </p:nvSpPr>
        <p:spPr>
          <a:xfrm>
            <a:off x="4974032" y="29014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8" name="Cube 87"/>
          <p:cNvSpPr/>
          <p:nvPr/>
        </p:nvSpPr>
        <p:spPr>
          <a:xfrm>
            <a:off x="5678880" y="289496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cxnSp>
        <p:nvCxnSpPr>
          <p:cNvPr id="10" name="Straight Arrow Connector 9"/>
          <p:cNvCxnSpPr>
            <a:stCxn id="30" idx="3"/>
            <a:endCxn id="33" idx="0"/>
          </p:cNvCxnSpPr>
          <p:nvPr/>
        </p:nvCxnSpPr>
        <p:spPr>
          <a:xfrm flipH="1">
            <a:off x="1906255" y="1999019"/>
            <a:ext cx="10942" cy="897400"/>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98063" y="1999019"/>
            <a:ext cx="15820" cy="89930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96970" y="201212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392643A-87D8-5A41-94EE-AF6A07AC38D6}"/>
              </a:ext>
            </a:extLst>
          </p:cNvPr>
          <p:cNvSpPr/>
          <p:nvPr/>
        </p:nvSpPr>
        <p:spPr>
          <a:xfrm>
            <a:off x="1212520" y="4989656"/>
            <a:ext cx="6204866" cy="8156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  0   0   0   1   0   0   0   0</a:t>
            </a:r>
          </a:p>
        </p:txBody>
      </p:sp>
      <p:sp>
        <p:nvSpPr>
          <p:cNvPr id="75" name="Left Brace 74">
            <a:extLst>
              <a:ext uri="{FF2B5EF4-FFF2-40B4-BE49-F238E27FC236}">
                <a16:creationId xmlns:a16="http://schemas.microsoft.com/office/drawing/2014/main" id="{C8865247-BB04-F246-89E3-E033C10CFF39}"/>
              </a:ext>
            </a:extLst>
          </p:cNvPr>
          <p:cNvSpPr/>
          <p:nvPr/>
        </p:nvSpPr>
        <p:spPr>
          <a:xfrm>
            <a:off x="924488" y="5135265"/>
            <a:ext cx="436845" cy="540000"/>
          </a:xfrm>
          <a:prstGeom prst="leftBrace">
            <a:avLst>
              <a:gd name="adj1" fmla="val 14278"/>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6" name="TextBox 75">
            <a:extLst>
              <a:ext uri="{FF2B5EF4-FFF2-40B4-BE49-F238E27FC236}">
                <a16:creationId xmlns:a16="http://schemas.microsoft.com/office/drawing/2014/main" id="{4E7B5211-0BC3-0E46-9C1E-F58439B89603}"/>
              </a:ext>
            </a:extLst>
          </p:cNvPr>
          <p:cNvSpPr txBox="1"/>
          <p:nvPr/>
        </p:nvSpPr>
        <p:spPr>
          <a:xfrm>
            <a:off x="-19226" y="4956638"/>
            <a:ext cx="11039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Count 1’s</a:t>
            </a:r>
          </a:p>
        </p:txBody>
      </p:sp>
      <p:sp>
        <p:nvSpPr>
          <p:cNvPr id="30" name="Cube 29"/>
          <p:cNvSpPr/>
          <p:nvPr/>
        </p:nvSpPr>
        <p:spPr>
          <a:xfrm>
            <a:off x="1650497"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47183"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43869"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55069"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51755"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484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596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708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Tree>
    <p:extLst>
      <p:ext uri="{BB962C8B-B14F-4D97-AF65-F5344CB8AC3E}">
        <p14:creationId xmlns:p14="http://schemas.microsoft.com/office/powerpoint/2010/main" val="377040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0.01042 L 0.07778 0.16111 " pathEditMode="relative" rAng="0" ptsTypes="AA">
                                      <p:cBhvr>
                                        <p:cTn id="6" dur="2000" fill="hold"/>
                                        <p:tgtEl>
                                          <p:spTgt spid="5"/>
                                        </p:tgtEl>
                                        <p:attrNameLst>
                                          <p:attrName>ppt_x</p:attrName>
                                          <p:attrName>ppt_y</p:attrName>
                                        </p:attrNameLst>
                                      </p:cBhvr>
                                      <p:rCtr x="3889" y="7523"/>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500"/>
                                        <p:tgtEl>
                                          <p:spTgt spid="62"/>
                                        </p:tgtEl>
                                      </p:cBhvr>
                                    </p:animEffect>
                                  </p:childTnLst>
                                </p:cTn>
                              </p:par>
                              <p:par>
                                <p:cTn id="23" presetID="22" presetClass="entr" presetSubtype="1"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par>
                                <p:cTn id="26" presetID="22" presetClass="entr" presetSubtype="1"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par>
                                <p:cTn id="29" presetID="22" presetClass="entr" presetSubtype="1"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500"/>
                                        <p:tgtEl>
                                          <p:spTgt spid="10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500"/>
                                        <p:tgtEl>
                                          <p:spTgt spid="103"/>
                                        </p:tgtEl>
                                      </p:cBhvr>
                                    </p:animEffect>
                                  </p:childTnLst>
                                </p:cTn>
                              </p:par>
                            </p:childTnLst>
                          </p:cTn>
                        </p:par>
                        <p:par>
                          <p:cTn id="46" fill="hold">
                            <p:stCondLst>
                              <p:cond delay="500"/>
                            </p:stCondLst>
                            <p:childTnLst>
                              <p:par>
                                <p:cTn id="47" presetID="26" presetClass="emph" presetSubtype="0" fill="hold" grpId="1" nodeType="afterEffect">
                                  <p:stCondLst>
                                    <p:cond delay="0"/>
                                  </p:stCondLst>
                                  <p:childTnLst>
                                    <p:animEffect transition="out" filter="fade">
                                      <p:cBhvr>
                                        <p:cTn id="48" dur="2000" tmFilter="0, 0; .2, .5; .8, .5; 1, 0"/>
                                        <p:tgtEl>
                                          <p:spTgt spid="7"/>
                                        </p:tgtEl>
                                      </p:cBhvr>
                                    </p:animEffect>
                                    <p:animScale>
                                      <p:cBhvr>
                                        <p:cTn id="49" dur="1000" autoRev="1" fill="hold"/>
                                        <p:tgtEl>
                                          <p:spTgt spid="7"/>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tgtEl>
                                      </p:cBhvr>
                                    </p:animEffect>
                                    <p:animScale>
                                      <p:cBhvr>
                                        <p:cTn id="52" dur="1000" autoRev="1" fill="hold"/>
                                        <p:tgtEl>
                                          <p:spTgt spid="6"/>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104"/>
                                        </p:tgtEl>
                                      </p:cBhvr>
                                    </p:animEffect>
                                    <p:animScale>
                                      <p:cBhvr>
                                        <p:cTn id="55" dur="1000" autoRev="1" fill="hold"/>
                                        <p:tgtEl>
                                          <p:spTgt spid="104"/>
                                        </p:tgtEl>
                                      </p:cBhvr>
                                      <p:by x="105000" y="105000"/>
                                    </p:animScale>
                                  </p:childTnLst>
                                </p:cTn>
                              </p:par>
                              <p:par>
                                <p:cTn id="56" presetID="26" presetClass="emph" presetSubtype="0" fill="hold" grpId="1" nodeType="withEffect">
                                  <p:stCondLst>
                                    <p:cond delay="0"/>
                                  </p:stCondLst>
                                  <p:childTnLst>
                                    <p:animEffect transition="out" filter="fade">
                                      <p:cBhvr>
                                        <p:cTn id="57" dur="2000" tmFilter="0, 0; .2, .5; .8, .5; 1, 0"/>
                                        <p:tgtEl>
                                          <p:spTgt spid="103"/>
                                        </p:tgtEl>
                                      </p:cBhvr>
                                    </p:animEffect>
                                    <p:animScale>
                                      <p:cBhvr>
                                        <p:cTn id="58" dur="1000" autoRev="1" fill="hold"/>
                                        <p:tgtEl>
                                          <p:spTgt spid="103"/>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2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left)">
                                      <p:cBhvr>
                                        <p:cTn id="75" dur="500"/>
                                        <p:tgtEl>
                                          <p:spTgt spid="8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wipe(left)">
                                      <p:cBhvr>
                                        <p:cTn id="84" dur="500"/>
                                        <p:tgtEl>
                                          <p:spTgt spid="8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left)">
                                      <p:cBhvr>
                                        <p:cTn id="93" dur="500"/>
                                        <p:tgtEl>
                                          <p:spTgt spid="78"/>
                                        </p:tgtEl>
                                      </p:cBhvr>
                                    </p:animEffect>
                                  </p:childTnLst>
                                </p:cTn>
                              </p:par>
                            </p:childTnLst>
                          </p:cTn>
                        </p:par>
                        <p:par>
                          <p:cTn id="94" fill="hold">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left)">
                                      <p:cBhvr>
                                        <p:cTn id="97" dur="500"/>
                                        <p:tgtEl>
                                          <p:spTgt spid="79"/>
                                        </p:tgtEl>
                                      </p:cBhvr>
                                    </p:animEffect>
                                  </p:childTnLst>
                                </p:cTn>
                              </p:par>
                            </p:childTnLst>
                          </p:cTn>
                        </p:par>
                        <p:par>
                          <p:cTn id="98" fill="hold">
                            <p:stCondLst>
                              <p:cond delay="2500"/>
                            </p:stCondLst>
                            <p:childTnLst>
                              <p:par>
                                <p:cTn id="99" presetID="22" presetClass="entr" presetSubtype="8" fill="hold" grpId="0"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wipe(left)">
                                      <p:cBhvr>
                                        <p:cTn id="101" dur="500"/>
                                        <p:tgtEl>
                                          <p:spTgt spid="8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81"/>
                                        </p:tgtEl>
                                        <p:attrNameLst>
                                          <p:attrName>style.visibility</p:attrName>
                                        </p:attrNameLst>
                                      </p:cBhvr>
                                      <p:to>
                                        <p:strVal val="visible"/>
                                      </p:to>
                                    </p:set>
                                    <p:animEffect transition="in" filter="wipe(left)">
                                      <p:cBhvr>
                                        <p:cTn id="104" dur="500"/>
                                        <p:tgtEl>
                                          <p:spTgt spid="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wipe(left)">
                                      <p:cBhvr>
                                        <p:cTn id="107" dur="500"/>
                                        <p:tgtEl>
                                          <p:spTgt spid="8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wipe(left)">
                                      <p:cBhvr>
                                        <p:cTn id="110" dur="500"/>
                                        <p:tgtEl>
                                          <p:spTgt spid="9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108"/>
                                        </p:tgtEl>
                                        <p:attrNameLst>
                                          <p:attrName>style.visibility</p:attrName>
                                        </p:attrNameLst>
                                      </p:cBhvr>
                                      <p:to>
                                        <p:strVal val="visible"/>
                                      </p:to>
                                    </p:set>
                                    <p:animEffect transition="in" filter="wipe(down)">
                                      <p:cBhvr>
                                        <p:cTn id="115" dur="500"/>
                                        <p:tgtEl>
                                          <p:spTgt spid="108"/>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down)">
                                      <p:cBhvr>
                                        <p:cTn id="118" dur="500"/>
                                        <p:tgtEl>
                                          <p:spTgt spid="107"/>
                                        </p:tgtEl>
                                      </p:cBhvr>
                                    </p:animEffect>
                                  </p:childTnLst>
                                </p:cTn>
                              </p:par>
                            </p:childTnLst>
                          </p:cTn>
                        </p:par>
                        <p:par>
                          <p:cTn id="119" fill="hold">
                            <p:stCondLst>
                              <p:cond delay="500"/>
                            </p:stCondLst>
                            <p:childTnLst>
                              <p:par>
                                <p:cTn id="120" presetID="26" presetClass="emph" presetSubtype="0" fill="hold" grpId="1" nodeType="afterEffect">
                                  <p:stCondLst>
                                    <p:cond delay="0"/>
                                  </p:stCondLst>
                                  <p:childTnLst>
                                    <p:animEffect transition="out" filter="fade">
                                      <p:cBhvr>
                                        <p:cTn id="121" dur="2000" tmFilter="0, 0; .2, .5; .8, .5; 1, 0"/>
                                        <p:tgtEl>
                                          <p:spTgt spid="108"/>
                                        </p:tgtEl>
                                      </p:cBhvr>
                                    </p:animEffect>
                                    <p:animScale>
                                      <p:cBhvr>
                                        <p:cTn id="122" dur="1000" autoRev="1" fill="hold"/>
                                        <p:tgtEl>
                                          <p:spTgt spid="108"/>
                                        </p:tgtEl>
                                      </p:cBhvr>
                                      <p:by x="105000" y="105000"/>
                                    </p:animScale>
                                  </p:childTnLst>
                                </p:cTn>
                              </p:par>
                              <p:par>
                                <p:cTn id="123" presetID="26" presetClass="emph" presetSubtype="0" fill="hold" grpId="1" nodeType="withEffect">
                                  <p:stCondLst>
                                    <p:cond delay="0"/>
                                  </p:stCondLst>
                                  <p:childTnLst>
                                    <p:animEffect transition="out" filter="fade">
                                      <p:cBhvr>
                                        <p:cTn id="124" dur="2000" tmFilter="0, 0; .2, .5; .8, .5; 1, 0"/>
                                        <p:tgtEl>
                                          <p:spTgt spid="107"/>
                                        </p:tgtEl>
                                      </p:cBhvr>
                                    </p:animEffect>
                                    <p:animScale>
                                      <p:cBhvr>
                                        <p:cTn id="125" dur="1000" autoRev="1" fill="hold"/>
                                        <p:tgtEl>
                                          <p:spTgt spid="107"/>
                                        </p:tgtEl>
                                      </p:cBhvr>
                                      <p:by x="105000" y="105000"/>
                                    </p:animScale>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76"/>
                                        </p:tgtEl>
                                        <p:attrNameLst>
                                          <p:attrName>style.visibility</p:attrName>
                                        </p:attrNameLst>
                                      </p:cBhvr>
                                      <p:to>
                                        <p:strVal val="visible"/>
                                      </p:to>
                                    </p:set>
                                    <p:animEffect transition="in" filter="wipe(down)">
                                      <p:cBhvr>
                                        <p:cTn id="130" dur="500"/>
                                        <p:tgtEl>
                                          <p:spTgt spid="76"/>
                                        </p:tgtEl>
                                      </p:cBhvr>
                                    </p:animEffect>
                                  </p:childTnLst>
                                </p:cTn>
                              </p:par>
                              <p:par>
                                <p:cTn id="131" presetID="22" presetClass="entr" presetSubtype="4" fill="hold" grpId="0" nodeType="with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wipe(down)">
                                      <p:cBhvr>
                                        <p:cTn id="133" dur="500"/>
                                        <p:tgtEl>
                                          <p:spTgt spid="75"/>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9"/>
                                        </p:tgtEl>
                                        <p:attrNameLst>
                                          <p:attrName>style.visibility</p:attrName>
                                        </p:attrNameLst>
                                      </p:cBhvr>
                                      <p:to>
                                        <p:strVal val="visible"/>
                                      </p:to>
                                    </p:set>
                                    <p:animEffect transition="in" filter="dissolve">
                                      <p:cBhvr>
                                        <p:cTn id="136" dur="500"/>
                                        <p:tgtEl>
                                          <p:spTgt spid="9"/>
                                        </p:tgtEl>
                                      </p:cBhvr>
                                    </p:animEffect>
                                  </p:childTnLst>
                                </p:cTn>
                              </p:par>
                            </p:childTnLst>
                          </p:cTn>
                        </p:par>
                        <p:par>
                          <p:cTn id="137" fill="hold">
                            <p:stCondLst>
                              <p:cond delay="500"/>
                            </p:stCondLst>
                            <p:childTnLst>
                              <p:par>
                                <p:cTn id="138" presetID="26" presetClass="emph" presetSubtype="0" fill="hold" grpId="1" nodeType="afterEffect">
                                  <p:stCondLst>
                                    <p:cond delay="0"/>
                                  </p:stCondLst>
                                  <p:childTnLst>
                                    <p:animEffect transition="out" filter="fade">
                                      <p:cBhvr>
                                        <p:cTn id="139" dur="2000" tmFilter="0, 0; .2, .5; .8, .5; 1, 0"/>
                                        <p:tgtEl>
                                          <p:spTgt spid="76"/>
                                        </p:tgtEl>
                                      </p:cBhvr>
                                    </p:animEffect>
                                    <p:animScale>
                                      <p:cBhvr>
                                        <p:cTn id="140" dur="1000" autoRev="1" fill="hold"/>
                                        <p:tgtEl>
                                          <p:spTgt spid="76"/>
                                        </p:tgtEl>
                                      </p:cBhvr>
                                      <p:by x="105000" y="105000"/>
                                    </p:animScale>
                                  </p:childTnLst>
                                </p:cTn>
                              </p:par>
                              <p:par>
                                <p:cTn id="141" presetID="26" presetClass="emph" presetSubtype="0" fill="hold" grpId="1" nodeType="withEffect">
                                  <p:stCondLst>
                                    <p:cond delay="0"/>
                                  </p:stCondLst>
                                  <p:childTnLst>
                                    <p:animEffect transition="out" filter="fade">
                                      <p:cBhvr>
                                        <p:cTn id="142" dur="2000" tmFilter="0, 0; .2, .5; .8, .5; 1, 0"/>
                                        <p:tgtEl>
                                          <p:spTgt spid="75"/>
                                        </p:tgtEl>
                                      </p:cBhvr>
                                    </p:animEffect>
                                    <p:animScale>
                                      <p:cBhvr>
                                        <p:cTn id="143" dur="1000" autoRev="1" fill="hold"/>
                                        <p:tgtEl>
                                          <p:spTgt spid="75"/>
                                        </p:tgtEl>
                                      </p:cBhvr>
                                      <p:by x="105000" y="105000"/>
                                    </p:animScale>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wipe(left)">
                                      <p:cBhvr>
                                        <p:cTn id="148" dur="500"/>
                                        <p:tgtEl>
                                          <p:spTgt spid="42"/>
                                        </p:tgtEl>
                                      </p:cBhvr>
                                    </p:animEffect>
                                  </p:childTnLst>
                                </p:cTn>
                              </p:par>
                            </p:childTnLst>
                          </p:cTn>
                        </p:par>
                        <p:par>
                          <p:cTn id="149" fill="hold">
                            <p:stCondLst>
                              <p:cond delay="500"/>
                            </p:stCondLst>
                            <p:childTnLst>
                              <p:par>
                                <p:cTn id="150" presetID="26" presetClass="emph" presetSubtype="0" fill="hold" grpId="1" nodeType="afterEffect">
                                  <p:stCondLst>
                                    <p:cond delay="0"/>
                                  </p:stCondLst>
                                  <p:childTnLst>
                                    <p:animEffect transition="out" filter="fade">
                                      <p:cBhvr>
                                        <p:cTn id="151" dur="500" tmFilter="0, 0; .2, .5; .8, .5; 1, 0"/>
                                        <p:tgtEl>
                                          <p:spTgt spid="42"/>
                                        </p:tgtEl>
                                      </p:cBhvr>
                                    </p:animEffect>
                                    <p:animScale>
                                      <p:cBhvr>
                                        <p:cTn id="152" dur="2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7" grpId="0"/>
      <p:bldP spid="7" grpId="1"/>
      <p:bldP spid="104" grpId="0"/>
      <p:bldP spid="104" grpId="1"/>
      <p:bldP spid="107" grpId="0" animBg="1"/>
      <p:bldP spid="107" grpId="1" animBg="1"/>
      <p:bldP spid="108" grpId="0"/>
      <p:bldP spid="108" grpId="1"/>
      <p:bldP spid="6" grpId="0" animBg="1"/>
      <p:bldP spid="6" grpId="1" animBg="1"/>
      <p:bldP spid="103" grpId="0" animBg="1"/>
      <p:bldP spid="103" grpId="1" animBg="1"/>
      <p:bldP spid="82" grpId="0" animBg="1"/>
      <p:bldP spid="83" grpId="0" animBg="1"/>
      <p:bldP spid="84" grpId="0" animBg="1"/>
      <p:bldP spid="85" grpId="0" animBg="1"/>
      <p:bldP spid="77" grpId="0" animBg="1"/>
      <p:bldP spid="78" grpId="0" animBg="1"/>
      <p:bldP spid="79" grpId="0" animBg="1"/>
      <p:bldP spid="80" grpId="0" animBg="1"/>
      <p:bldP spid="81" grpId="0" animBg="1"/>
      <p:bldP spid="89" grpId="0" animBg="1"/>
      <p:bldP spid="90" grpId="0" animBg="1"/>
      <p:bldP spid="86" grpId="0" animBg="1"/>
      <p:bldP spid="87" grpId="0" animBg="1"/>
      <p:bldP spid="88" grpId="0" animBg="1"/>
      <p:bldP spid="9" grpId="0"/>
      <p:bldP spid="75" grpId="0" animBg="1"/>
      <p:bldP spid="75" grpId="1" animBg="1"/>
      <p:bldP spid="76" grpId="0"/>
      <p:bldP spid="76"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105</a:t>
            </a:fld>
            <a:endParaRPr lang="en-US" altLang="en-US">
              <a:solidFill>
                <a:prstClr val="black"/>
              </a:solidFill>
            </a:endParaRPr>
          </a:p>
        </p:txBody>
      </p:sp>
      <p:graphicFrame>
        <p:nvGraphicFramePr>
          <p:cNvPr id="334" name="Object 333"/>
          <p:cNvGraphicFramePr>
            <a:graphicFrameLocks noChangeAspect="1"/>
          </p:cNvGraphicFramePr>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spid="_x0000_s53413" name="Visio" r:id="rId4" imgW="1349428" imgH="1377867" progId="Visio.Drawing.11">
                  <p:embed/>
                </p:oleObj>
              </mc:Choice>
              <mc:Fallback>
                <p:oleObj name="Visio" r:id="rId4" imgW="1349428" imgH="1377867" progId="Visio.Drawing.11">
                  <p:embed/>
                  <p:pic>
                    <p:nvPicPr>
                      <p:cNvPr id="334" name="Object 333"/>
                      <p:cNvPicPr/>
                      <p:nvPr/>
                    </p:nvPicPr>
                    <p:blipFill>
                      <a:blip r:embed="rId5"/>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nvGraphicFramePr>
        <p:xfrm>
          <a:off x="-65216" y="1585914"/>
          <a:ext cx="9317736" cy="4785855"/>
        </p:xfrm>
        <a:graphic>
          <a:graphicData uri="http://schemas.openxmlformats.org/presentationml/2006/ole">
            <mc:AlternateContent xmlns:mc="http://schemas.openxmlformats.org/markup-compatibility/2006">
              <mc:Choice xmlns:v="urn:schemas-microsoft-com:vml" Requires="v">
                <p:oleObj spid="_x0000_s83397" name="Visio" r:id="rId4" imgW="8073650" imgH="4144293" progId="Visio.Drawing.11">
                  <p:embed/>
                </p:oleObj>
              </mc:Choice>
              <mc:Fallback>
                <p:oleObj name="Visio" r:id="rId4" imgW="8073650" imgH="4144293" progId="Visio.Drawing.11">
                  <p:embed/>
                  <p:pic>
                    <p:nvPicPr>
                      <p:cNvPr id="6" name="Object 5"/>
                      <p:cNvPicPr/>
                      <p:nvPr/>
                    </p:nvPicPr>
                    <p:blipFill>
                      <a:blip r:embed="rId5"/>
                      <a:stretch>
                        <a:fillRect/>
                      </a:stretch>
                    </p:blipFill>
                    <p:spPr>
                      <a:xfrm>
                        <a:off x="-65216" y="1585914"/>
                        <a:ext cx="9317736" cy="4785855"/>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a:defRPr/>
            </a:pPr>
            <a:fld id="{018A7077-2B78-4FB5-8F56-24239751AEF0}" type="slidenum">
              <a:rPr lang="en-US" altLang="en-US" smtClean="0">
                <a:solidFill>
                  <a:prstClr val="black"/>
                </a:solidFill>
              </a:rPr>
              <a:pPr>
                <a:defRPr/>
              </a:pPr>
              <a:t>106</a:t>
            </a:fld>
            <a:endParaRPr lang="en-US" altLang="en-US">
              <a:solidFill>
                <a:prstClr val="black"/>
              </a:solidFill>
            </a:endParaRPr>
          </a:p>
        </p:txBody>
      </p:sp>
      <p:graphicFrame>
        <p:nvGraphicFramePr>
          <p:cNvPr id="4" name="Diagram 3"/>
          <p:cNvGraphicFramePr/>
          <p:nvPr>
            <p:extLst>
              <p:ext uri="{D42A27DB-BD31-4B8C-83A1-F6EECF244321}">
                <p14:modId xmlns:p14="http://schemas.microsoft.com/office/powerpoint/2010/main" val="2475695784"/>
              </p:ext>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8" name="Object 27"/>
          <p:cNvGraphicFramePr>
            <a:graphicFrameLocks noChangeAspect="1"/>
          </p:cNvGraphicFramePr>
          <p:nvPr/>
        </p:nvGraphicFramePr>
        <p:xfrm>
          <a:off x="-65216" y="1596738"/>
          <a:ext cx="9317736" cy="4786700"/>
        </p:xfrm>
        <a:graphic>
          <a:graphicData uri="http://schemas.openxmlformats.org/presentationml/2006/ole">
            <mc:AlternateContent xmlns:mc="http://schemas.openxmlformats.org/markup-compatibility/2006">
              <mc:Choice xmlns:v="urn:schemas-microsoft-com:vml" Requires="v">
                <p:oleObj spid="_x0000_s83398" name="Visio" r:id="rId11" imgW="8073650" imgH="4144293" progId="Visio.Drawing.11">
                  <p:embed/>
                </p:oleObj>
              </mc:Choice>
              <mc:Fallback>
                <p:oleObj name="Visio" r:id="rId11" imgW="8073650" imgH="4144293" progId="Visio.Drawing.11">
                  <p:embed/>
                  <p:pic>
                    <p:nvPicPr>
                      <p:cNvPr id="28" name="Object 27"/>
                      <p:cNvPicPr/>
                      <p:nvPr/>
                    </p:nvPicPr>
                    <p:blipFill>
                      <a:blip r:embed="rId12"/>
                      <a:stretch>
                        <a:fillRect/>
                      </a:stretch>
                    </p:blipFill>
                    <p:spPr>
                      <a:xfrm>
                        <a:off x="-65216" y="1596738"/>
                        <a:ext cx="9317736" cy="4786700"/>
                      </a:xfrm>
                      <a:prstGeom prst="rect">
                        <a:avLst/>
                      </a:prstGeom>
                    </p:spPr>
                  </p:pic>
                </p:oleObj>
              </mc:Fallback>
            </mc:AlternateContent>
          </a:graphicData>
        </a:graphic>
      </p:graphicFrame>
      <p:graphicFrame>
        <p:nvGraphicFramePr>
          <p:cNvPr id="7" name="Object 6"/>
          <p:cNvGraphicFramePr>
            <a:graphicFrameLocks noChangeAspect="1"/>
          </p:cNvGraphicFramePr>
          <p:nvPr/>
        </p:nvGraphicFramePr>
        <p:xfrm>
          <a:off x="-86424" y="1585913"/>
          <a:ext cx="9318625" cy="4786312"/>
        </p:xfrm>
        <a:graphic>
          <a:graphicData uri="http://schemas.openxmlformats.org/presentationml/2006/ole">
            <mc:AlternateContent xmlns:mc="http://schemas.openxmlformats.org/markup-compatibility/2006">
              <mc:Choice xmlns:v="urn:schemas-microsoft-com:vml" Requires="v">
                <p:oleObj spid="_x0000_s83399" name="Visio" r:id="rId13" imgW="8073650" imgH="4144293" progId="Visio.Drawing.11">
                  <p:embed/>
                </p:oleObj>
              </mc:Choice>
              <mc:Fallback>
                <p:oleObj name="Visio" r:id="rId13" imgW="8073650" imgH="4144293" progId="Visio.Drawing.11">
                  <p:embed/>
                  <p:pic>
                    <p:nvPicPr>
                      <p:cNvPr id="7" name="Object 6"/>
                      <p:cNvPicPr/>
                      <p:nvPr/>
                    </p:nvPicPr>
                    <p:blipFill>
                      <a:blip r:embed="rId14"/>
                      <a:stretch>
                        <a:fillRect/>
                      </a:stretch>
                    </p:blipFill>
                    <p:spPr>
                      <a:xfrm>
                        <a:off x="-86424" y="1585913"/>
                        <a:ext cx="9318625" cy="4786312"/>
                      </a:xfrm>
                      <a:prstGeom prst="rect">
                        <a:avLst/>
                      </a:prstGeom>
                    </p:spPr>
                  </p:pic>
                </p:oleObj>
              </mc:Fallback>
            </mc:AlternateContent>
          </a:graphicData>
        </a:graphic>
      </p:graphicFrame>
      <p:graphicFrame>
        <p:nvGraphicFramePr>
          <p:cNvPr id="8" name="Object 7"/>
          <p:cNvGraphicFramePr>
            <a:graphicFrameLocks noChangeAspect="1"/>
          </p:cNvGraphicFramePr>
          <p:nvPr/>
        </p:nvGraphicFramePr>
        <p:xfrm>
          <a:off x="-108520" y="1595016"/>
          <a:ext cx="9318625" cy="4786312"/>
        </p:xfrm>
        <a:graphic>
          <a:graphicData uri="http://schemas.openxmlformats.org/presentationml/2006/ole">
            <mc:AlternateContent xmlns:mc="http://schemas.openxmlformats.org/markup-compatibility/2006">
              <mc:Choice xmlns:v="urn:schemas-microsoft-com:vml" Requires="v">
                <p:oleObj spid="_x0000_s83400" name="Visio" r:id="rId15" imgW="8073650" imgH="4144293" progId="Visio.Drawing.11">
                  <p:embed/>
                </p:oleObj>
              </mc:Choice>
              <mc:Fallback>
                <p:oleObj name="Visio" r:id="rId15" imgW="8073650" imgH="4144293" progId="Visio.Drawing.11">
                  <p:embed/>
                  <p:pic>
                    <p:nvPicPr>
                      <p:cNvPr id="8" name="Object 7"/>
                      <p:cNvPicPr/>
                      <p:nvPr/>
                    </p:nvPicPr>
                    <p:blipFill>
                      <a:blip r:embed="rId16"/>
                      <a:stretch>
                        <a:fillRect/>
                      </a:stretch>
                    </p:blipFill>
                    <p:spPr>
                      <a:xfrm>
                        <a:off x="-108520" y="1595016"/>
                        <a:ext cx="9318625" cy="4786312"/>
                      </a:xfrm>
                      <a:prstGeom prst="rect">
                        <a:avLst/>
                      </a:prstGeom>
                    </p:spPr>
                  </p:pic>
                </p:oleObj>
              </mc:Fallback>
            </mc:AlternateContent>
          </a:graphicData>
        </a:graphic>
      </p:graphicFrame>
      <p:sp>
        <p:nvSpPr>
          <p:cNvPr id="5" name="Rectangle 4"/>
          <p:cNvSpPr/>
          <p:nvPr/>
        </p:nvSpPr>
        <p:spPr>
          <a:xfrm>
            <a:off x="7524328" y="2275698"/>
            <a:ext cx="274320"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ounded Rectangle 9"/>
          <p:cNvSpPr/>
          <p:nvPr/>
        </p:nvSpPr>
        <p:spPr>
          <a:xfrm>
            <a:off x="7524328" y="2420888"/>
            <a:ext cx="274320" cy="21602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47830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AA2636E1-05F7-40F6-B113-6ACD4DAE7C84}"/>
                                            </p:graphicEl>
                                          </p:spTgt>
                                        </p:tgtEl>
                                        <p:attrNameLst>
                                          <p:attrName>style.visibility</p:attrName>
                                        </p:attrNameLst>
                                      </p:cBhvr>
                                      <p:to>
                                        <p:strVal val="visible"/>
                                      </p:to>
                                    </p:set>
                                    <p:animEffect transition="in" filter="wipe(left)">
                                      <p:cBhvr>
                                        <p:cTn id="7" dur="500"/>
                                        <p:tgtEl>
                                          <p:spTgt spid="4">
                                            <p:graphicEl>
                                              <a:dgm id="{AA2636E1-05F7-40F6-B113-6ACD4DAE7C8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500"/>
                            </p:stCondLst>
                            <p:childTnLst>
                              <p:par>
                                <p:cTn id="34" presetID="26" presetClass="emph" presetSubtype="0" fill="hold" grpId="1"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graphicEl>
                                              <a:dgm id="{B3F34F1A-EBD5-4210-B039-278AB970AC0A}"/>
                                            </p:graphicEl>
                                          </p:spTgt>
                                        </p:tgtEl>
                                        <p:attrNameLst>
                                          <p:attrName>style.visibility</p:attrName>
                                        </p:attrNameLst>
                                      </p:cBhvr>
                                      <p:to>
                                        <p:strVal val="visible"/>
                                      </p:to>
                                    </p:set>
                                    <p:animEffect transition="in" filter="wipe(left)">
                                      <p:cBhvr>
                                        <p:cTn id="41" dur="500"/>
                                        <p:tgtEl>
                                          <p:spTgt spid="4">
                                            <p:graphicEl>
                                              <a:dgm id="{B3F34F1A-EBD5-4210-B039-278AB970AC0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010F66CE-98BD-4800-ACE1-BE56AF2153C7}"/>
                                            </p:graphicEl>
                                          </p:spTgt>
                                        </p:tgtEl>
                                        <p:attrNameLst>
                                          <p:attrName>style.visibility</p:attrName>
                                        </p:attrNameLst>
                                      </p:cBhvr>
                                      <p:to>
                                        <p:strVal val="visible"/>
                                      </p:to>
                                    </p:set>
                                    <p:animEffect transition="in" filter="wipe(left)">
                                      <p:cBhvr>
                                        <p:cTn id="51" dur="500"/>
                                        <p:tgtEl>
                                          <p:spTgt spid="4">
                                            <p:graphicEl>
                                              <a:dgm id="{010F66CE-98BD-4800-ACE1-BE56AF2153C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5" grpId="1" animBg="1"/>
      <p:bldP spid="10"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123157"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123158" name="Visio" r:id="rId6" imgW="1349358" imgH="1377950" progId="Visio.Drawing.11">
                  <p:embed/>
                </p:oleObj>
              </mc:Choice>
              <mc:Fallback>
                <p:oleObj name="Visio" r:id="rId6" imgW="1349358" imgH="1377950"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spid="_x0000_s123159" name="Visio" r:id="rId8" imgW="1349358" imgH="1377950" progId="Visio.Drawing.11">
                  <p:embed/>
                </p:oleObj>
              </mc:Choice>
              <mc:Fallback>
                <p:oleObj name="Visio" r:id="rId8" imgW="1349358" imgH="1377950" progId="Visio.Drawing.11">
                  <p:embed/>
                  <p:pic>
                    <p:nvPicPr>
                      <p:cNvPr id="19" name="Object 18"/>
                      <p:cNvPicPr/>
                      <p:nvPr/>
                    </p:nvPicPr>
                    <p:blipFill>
                      <a:blip r:embed="rId9"/>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3E99D57C-3E33-134D-973F-70964B0772E6}"/>
              </a:ext>
            </a:extLst>
          </p:cNvPr>
          <p:cNvSpPr/>
          <p:nvPr/>
        </p:nvSpPr>
        <p:spPr>
          <a:xfrm>
            <a:off x="379769" y="5218820"/>
            <a:ext cx="8321040" cy="830997"/>
          </a:xfrm>
          <a:prstGeom prst="rect">
            <a:avLst/>
          </a:prstGeom>
          <a:solidFill>
            <a:schemeClr val="bg1"/>
          </a:solidFill>
          <a:ln w="19050">
            <a:solidFill>
              <a:srgbClr val="FE0606"/>
            </a:solidFill>
          </a:ln>
        </p:spPr>
        <p:txBody>
          <a:bodyPr wrap="square" anchor="ctr" anchorCtr="0">
            <a:spAutoFit/>
          </a:bodyPr>
          <a:lstStyle/>
          <a:p>
            <a:pPr algn="ctr"/>
            <a:r>
              <a:rPr lang="en-US" sz="2400" dirty="0">
                <a:solidFill>
                  <a:prstClr val="black"/>
                </a:solidFill>
              </a:rPr>
              <a:t>Our goal is to track the diagonally consecutive matches </a:t>
            </a:r>
          </a:p>
          <a:p>
            <a:pPr algn="ctr"/>
            <a:r>
              <a:rPr lang="en-US" sz="2400" dirty="0">
                <a:solidFill>
                  <a:prstClr val="black"/>
                </a:solidFill>
              </a:rPr>
              <a:t>in the neighborhood map</a:t>
            </a:r>
          </a:p>
        </p:txBody>
      </p:sp>
    </p:spTree>
    <p:extLst>
      <p:ext uri="{BB962C8B-B14F-4D97-AF65-F5344CB8AC3E}">
        <p14:creationId xmlns:p14="http://schemas.microsoft.com/office/powerpoint/2010/main" val="2103043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par>
                          <p:cTn id="26" fill="hold">
                            <p:stCondLst>
                              <p:cond delay="1500"/>
                            </p:stCondLst>
                            <p:childTnLst>
                              <p:par>
                                <p:cTn id="27" presetID="22" presetClass="exit" presetSubtype="4" fill="hold" nodeType="afterEffect">
                                  <p:stCondLst>
                                    <p:cond delay="0"/>
                                  </p:stCondLst>
                                  <p:childTnLst>
                                    <p:animEffect transition="out" filter="wipe(down)">
                                      <p:cBhvr>
                                        <p:cTn id="28" dur="500"/>
                                        <p:tgtEl>
                                          <p:spTgt spid="29"/>
                                        </p:tgtEl>
                                      </p:cBhvr>
                                    </p:animEffect>
                                    <p:set>
                                      <p:cBhvr>
                                        <p:cTn id="29" dur="1" fill="hold">
                                          <p:stCondLst>
                                            <p:cond delay="499"/>
                                          </p:stCondLst>
                                        </p:cTn>
                                        <p:tgtEl>
                                          <p:spTgt spid="29"/>
                                        </p:tgtEl>
                                        <p:attrNameLst>
                                          <p:attrName>style.visibility</p:attrName>
                                        </p:attrNameLst>
                                      </p:cBhvr>
                                      <p:to>
                                        <p:strVal val="hidden"/>
                                      </p:to>
                                    </p:se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2500"/>
                            </p:stCondLst>
                            <p:childTnLst>
                              <p:par>
                                <p:cTn id="35" presetID="22" presetClass="exit" presetSubtype="4" fill="hold" nodeType="afterEffect">
                                  <p:stCondLst>
                                    <p:cond delay="0"/>
                                  </p:stCondLst>
                                  <p:childTnLst>
                                    <p:animEffect transition="out" filter="wipe(down)">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41"/>
                                        </p:tgtEl>
                                        <p:attrNameLst>
                                          <p:attrName>style.visibility</p:attrName>
                                        </p:attrNameLst>
                                      </p:cBhvr>
                                      <p:to>
                                        <p:strVal val="visible"/>
                                      </p:to>
                                    </p:set>
                                    <p:animEffect transition="in" filter="wipe(left)">
                                      <p:cBhvr>
                                        <p:cTn id="51" dur="500"/>
                                        <p:tgtEl>
                                          <p:spTgt spid="34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43"/>
                                        </p:tgtEl>
                                        <p:attrNameLst>
                                          <p:attrName>style.visibility</p:attrName>
                                        </p:attrNameLst>
                                      </p:cBhvr>
                                      <p:to>
                                        <p:strVal val="visible"/>
                                      </p:to>
                                    </p:set>
                                    <p:animEffect transition="in" filter="wipe(down)">
                                      <p:cBhvr>
                                        <p:cTn id="59" dur="500"/>
                                        <p:tgtEl>
                                          <p:spTgt spid="343"/>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wipe(down)">
                                      <p:cBhvr>
                                        <p:cTn id="62" dur="500"/>
                                        <p:tgtEl>
                                          <p:spTgt spid="342"/>
                                        </p:tgtEl>
                                      </p:cBhvr>
                                    </p:animEffect>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1" nodeType="clickEffect">
                                  <p:stCondLst>
                                    <p:cond delay="0"/>
                                  </p:stCondLst>
                                  <p:childTnLst>
                                    <p:animEffect transition="out" filter="fade">
                                      <p:cBhvr>
                                        <p:cTn id="66" dur="500" tmFilter="0, 0; .2, .5; .8, .5; 1, 0"/>
                                        <p:tgtEl>
                                          <p:spTgt spid="343"/>
                                        </p:tgtEl>
                                      </p:cBhvr>
                                    </p:animEffect>
                                    <p:animScale>
                                      <p:cBhvr>
                                        <p:cTn id="67" dur="250" autoRev="1" fill="hold"/>
                                        <p:tgtEl>
                                          <p:spTgt spid="343"/>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342"/>
                                        </p:tgtEl>
                                      </p:cBhvr>
                                    </p:animEffect>
                                    <p:animScale>
                                      <p:cBhvr>
                                        <p:cTn id="70" dur="250" autoRev="1" fill="hold"/>
                                        <p:tgtEl>
                                          <p:spTgt spid="342"/>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up)">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up)">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p:bldP spid="342" grpId="0"/>
      <p:bldP spid="342" grpId="1"/>
      <p:bldP spid="343" grpId="0"/>
      <p:bldP spid="343" grpId="1"/>
      <p:bldP spid="5" grpId="0"/>
      <p:bldP spid="16" grpId="0" animBg="1"/>
      <p:bldP spid="33" grpId="0" animBg="1"/>
      <p:bldP spid="37" grpId="0" animBg="1"/>
      <p:bldP spid="30" grpId="0" animBg="1"/>
      <p:bldP spid="3" grpId="0" animBg="1"/>
      <p:bldP spid="2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Alignment Matrix vs. Neighborhood Map</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126226"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126227" name="Visio" r:id="rId6" imgW="1349358" imgH="1377950" progId="Visio.Drawing.11">
                  <p:embed/>
                </p:oleObj>
              </mc:Choice>
              <mc:Fallback>
                <p:oleObj name="Visio" r:id="rId6" imgW="1349358" imgH="1377950"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spid="_x0000_s126228" name="Visio" r:id="rId8" imgW="1349358" imgH="1377950" progId="Visio.Drawing.11">
                  <p:embed/>
                </p:oleObj>
              </mc:Choice>
              <mc:Fallback>
                <p:oleObj name="Visio" r:id="rId8" imgW="1349358" imgH="1377950" progId="Visio.Drawing.11">
                  <p:embed/>
                  <p:pic>
                    <p:nvPicPr>
                      <p:cNvPr id="19" name="Object 18"/>
                      <p:cNvPicPr/>
                      <p:nvPr/>
                    </p:nvPicPr>
                    <p:blipFill>
                      <a:blip r:embed="rId9"/>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4" name="Rectangle 343"/>
          <p:cNvSpPr/>
          <p:nvPr/>
        </p:nvSpPr>
        <p:spPr>
          <a:xfrm>
            <a:off x="411480" y="4910817"/>
            <a:ext cx="8321040" cy="1463040"/>
          </a:xfrm>
          <a:prstGeom prst="rect">
            <a:avLst/>
          </a:prstGeom>
          <a:solidFill>
            <a:schemeClr val="bg1"/>
          </a:solidFill>
          <a:ln w="19050">
            <a:solidFill>
              <a:srgbClr val="FE0606"/>
            </a:solidFill>
          </a:ln>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ahoma"/>
                <a:ea typeface="+mn-ea"/>
                <a:cs typeface="+mn-cs"/>
              </a:rPr>
              <a:t>Our goal to track the diagonally consecutive matches in the neighborhood map.</a:t>
            </a: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42" name="Rectangle 141">
            <a:extLst>
              <a:ext uri="{FF2B5EF4-FFF2-40B4-BE49-F238E27FC236}">
                <a16:creationId xmlns:a16="http://schemas.microsoft.com/office/drawing/2014/main" id="{77F02F73-840C-A543-A6BC-36EBB1AD1E1C}"/>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43" name="Picture 6" descr="Image result for intel processor chip">
            <a:extLst>
              <a:ext uri="{FF2B5EF4-FFF2-40B4-BE49-F238E27FC236}">
                <a16:creationId xmlns:a16="http://schemas.microsoft.com/office/drawing/2014/main" id="{89572FE2-0240-554F-9BFA-4D2A1FF8AA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Image result for vc709">
            <a:extLst>
              <a:ext uri="{FF2B5EF4-FFF2-40B4-BE49-F238E27FC236}">
                <a16:creationId xmlns:a16="http://schemas.microsoft.com/office/drawing/2014/main" id="{ACDDB89E-2B82-E74F-BFB1-4848D4F92DE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4" descr="Image result for gpu">
            <a:extLst>
              <a:ext uri="{FF2B5EF4-FFF2-40B4-BE49-F238E27FC236}">
                <a16:creationId xmlns:a16="http://schemas.microsoft.com/office/drawing/2014/main" id="{12E328BE-8370-674C-A6B2-7B87FB0FA79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46" name="Group 145">
            <a:extLst>
              <a:ext uri="{FF2B5EF4-FFF2-40B4-BE49-F238E27FC236}">
                <a16:creationId xmlns:a16="http://schemas.microsoft.com/office/drawing/2014/main" id="{2A55973D-EEC8-8D4F-9648-9C19E30CE202}"/>
              </a:ext>
            </a:extLst>
          </p:cNvPr>
          <p:cNvGrpSpPr/>
          <p:nvPr/>
        </p:nvGrpSpPr>
        <p:grpSpPr>
          <a:xfrm>
            <a:off x="6468860" y="4382072"/>
            <a:ext cx="2074248" cy="1999256"/>
            <a:chOff x="5607436" y="4099745"/>
            <a:chExt cx="2518529" cy="2427475"/>
          </a:xfrm>
        </p:grpSpPr>
        <p:grpSp>
          <p:nvGrpSpPr>
            <p:cNvPr id="147" name="Group 146">
              <a:extLst>
                <a:ext uri="{FF2B5EF4-FFF2-40B4-BE49-F238E27FC236}">
                  <a16:creationId xmlns:a16="http://schemas.microsoft.com/office/drawing/2014/main" id="{86DB1920-CBA2-364F-B57A-E2FF082512F6}"/>
                </a:ext>
              </a:extLst>
            </p:cNvPr>
            <p:cNvGrpSpPr/>
            <p:nvPr/>
          </p:nvGrpSpPr>
          <p:grpSpPr>
            <a:xfrm>
              <a:off x="5725409" y="5708286"/>
              <a:ext cx="2267712" cy="438912"/>
              <a:chOff x="8036485" y="3390822"/>
              <a:chExt cx="2267712" cy="438912"/>
            </a:xfrm>
            <a:solidFill>
              <a:srgbClr val="EBF3E0"/>
            </a:solidFill>
          </p:grpSpPr>
          <p:sp>
            <p:nvSpPr>
              <p:cNvPr id="233" name="Parallelogram 232">
                <a:extLst>
                  <a:ext uri="{FF2B5EF4-FFF2-40B4-BE49-F238E27FC236}">
                    <a16:creationId xmlns:a16="http://schemas.microsoft.com/office/drawing/2014/main" id="{1DFBBF37-5845-9842-939A-C6178D6A6EA4}"/>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18374717-1B7B-4042-8FF8-F6E1D672EB00}"/>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C29BF689-D7C8-4342-8CAF-95F189FE15C9}"/>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DCADCB48-36E8-7E4E-AF56-57A7816872C2}"/>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DC6D1C8C-8F21-624A-8869-3DD135385EE3}"/>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8" name="Parallelogram 237">
                <a:extLst>
                  <a:ext uri="{FF2B5EF4-FFF2-40B4-BE49-F238E27FC236}">
                    <a16:creationId xmlns:a16="http://schemas.microsoft.com/office/drawing/2014/main" id="{C679781E-A2D4-0842-B27E-6550357EE0AF}"/>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9" name="Parallelogram 238">
                <a:extLst>
                  <a:ext uri="{FF2B5EF4-FFF2-40B4-BE49-F238E27FC236}">
                    <a16:creationId xmlns:a16="http://schemas.microsoft.com/office/drawing/2014/main" id="{83AF759E-99A9-9845-A25E-B6817D8904A9}"/>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0" name="Parallelogram 239">
                <a:extLst>
                  <a:ext uri="{FF2B5EF4-FFF2-40B4-BE49-F238E27FC236}">
                    <a16:creationId xmlns:a16="http://schemas.microsoft.com/office/drawing/2014/main" id="{D90FE939-98CE-5747-82B3-4212F249752F}"/>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1" name="Parallelogram 240">
                <a:extLst>
                  <a:ext uri="{FF2B5EF4-FFF2-40B4-BE49-F238E27FC236}">
                    <a16:creationId xmlns:a16="http://schemas.microsoft.com/office/drawing/2014/main" id="{9BEEDE55-E334-8549-B7EE-BA67AE36D087}"/>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2" name="Parallelogram 241">
                <a:extLst>
                  <a:ext uri="{FF2B5EF4-FFF2-40B4-BE49-F238E27FC236}">
                    <a16:creationId xmlns:a16="http://schemas.microsoft.com/office/drawing/2014/main" id="{195E84CD-ED50-BC41-8C83-BDC6A6B81F8B}"/>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3" name="Parallelogram 242">
                <a:extLst>
                  <a:ext uri="{FF2B5EF4-FFF2-40B4-BE49-F238E27FC236}">
                    <a16:creationId xmlns:a16="http://schemas.microsoft.com/office/drawing/2014/main" id="{81A0B06F-6EF1-0746-9374-F51956B3370D}"/>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4" name="Parallelogram 243">
                <a:extLst>
                  <a:ext uri="{FF2B5EF4-FFF2-40B4-BE49-F238E27FC236}">
                    <a16:creationId xmlns:a16="http://schemas.microsoft.com/office/drawing/2014/main" id="{D54D42BB-C08B-3243-9DDA-662D2EC3A47A}"/>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5" name="Parallelogram 244">
                <a:extLst>
                  <a:ext uri="{FF2B5EF4-FFF2-40B4-BE49-F238E27FC236}">
                    <a16:creationId xmlns:a16="http://schemas.microsoft.com/office/drawing/2014/main" id="{3C101271-BD40-1E48-ADAE-59574BF0955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6" name="Parallelogram 245">
                <a:extLst>
                  <a:ext uri="{FF2B5EF4-FFF2-40B4-BE49-F238E27FC236}">
                    <a16:creationId xmlns:a16="http://schemas.microsoft.com/office/drawing/2014/main" id="{AAE02030-B869-024D-BFE1-581CDC872499}"/>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7" name="Parallelogram 246">
                <a:extLst>
                  <a:ext uri="{FF2B5EF4-FFF2-40B4-BE49-F238E27FC236}">
                    <a16:creationId xmlns:a16="http://schemas.microsoft.com/office/drawing/2014/main" id="{1B7B9991-1098-C643-9D00-8B2BBA144BFE}"/>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8" name="Parallelogram 247">
                <a:extLst>
                  <a:ext uri="{FF2B5EF4-FFF2-40B4-BE49-F238E27FC236}">
                    <a16:creationId xmlns:a16="http://schemas.microsoft.com/office/drawing/2014/main" id="{0C7B96FA-9031-E74F-8143-C517876A7795}"/>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9" name="Parallelogram 248">
                <a:extLst>
                  <a:ext uri="{FF2B5EF4-FFF2-40B4-BE49-F238E27FC236}">
                    <a16:creationId xmlns:a16="http://schemas.microsoft.com/office/drawing/2014/main" id="{E570C30B-4A1A-F24E-B40E-A5CBAEC940E1}"/>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8" name="Straight Connector 147">
              <a:extLst>
                <a:ext uri="{FF2B5EF4-FFF2-40B4-BE49-F238E27FC236}">
                  <a16:creationId xmlns:a16="http://schemas.microsoft.com/office/drawing/2014/main" id="{F78EE9D5-F549-BF41-B575-92B0311FB3DF}"/>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AFB6888-A347-6A45-AFA3-8A5152D9BC74}"/>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AF20DC3-5FF3-014E-952D-ABE1814E5EB4}"/>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C3B76D60-75E7-7143-90C3-D72209AA5984}"/>
                </a:ext>
              </a:extLst>
            </p:cNvPr>
            <p:cNvGrpSpPr/>
            <p:nvPr/>
          </p:nvGrpSpPr>
          <p:grpSpPr>
            <a:xfrm>
              <a:off x="5728068" y="5415016"/>
              <a:ext cx="2267712" cy="438912"/>
              <a:chOff x="8036485" y="3390822"/>
              <a:chExt cx="2267712" cy="438912"/>
            </a:xfrm>
            <a:solidFill>
              <a:schemeClr val="bg1">
                <a:lumMod val="95000"/>
              </a:schemeClr>
            </a:solidFill>
          </p:grpSpPr>
          <p:sp>
            <p:nvSpPr>
              <p:cNvPr id="216" name="Parallelogram 215">
                <a:extLst>
                  <a:ext uri="{FF2B5EF4-FFF2-40B4-BE49-F238E27FC236}">
                    <a16:creationId xmlns:a16="http://schemas.microsoft.com/office/drawing/2014/main" id="{B7B04554-3F68-3E42-9C7A-04154B6A737F}"/>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EB1C7048-15E2-A14E-A63E-FE9174CF0D04}"/>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DE5B3C96-81F0-8D48-8FC4-05A660A876D1}"/>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B517D83E-AF14-E347-A714-D05F6A0593E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FBA7798B-3ADF-A14C-9926-1A38B645973B}"/>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1" name="Parallelogram 220">
                <a:extLst>
                  <a:ext uri="{FF2B5EF4-FFF2-40B4-BE49-F238E27FC236}">
                    <a16:creationId xmlns:a16="http://schemas.microsoft.com/office/drawing/2014/main" id="{B8550815-DEE8-0541-991F-106A6BB128A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696B5BAC-FC45-D045-BC3B-6CD07DE71ABF}"/>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D55A39FC-4B74-0243-BC04-11C09FF6D5E8}"/>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BFF997D8-D59B-EF41-87F7-05A1B5A5C0F8}"/>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ECA17C2F-7602-5343-B9B6-AE357433B0E0}"/>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486C5EA5-83DE-FC40-BD1B-5CD2FA6903CA}"/>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ECE9B07E-C188-BA45-8AC4-2F571C2713BA}"/>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E85FAD4A-BD35-B440-8707-782B8081452A}"/>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773B5123-8823-A047-8D36-BC9F650DB11E}"/>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F113926F-4368-2641-A8B1-1BDD66589974}"/>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E37B1F3B-D1C7-4647-80AF-91506793D965}"/>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F5215DC8-BAE5-4D4D-BFD4-B4D32A93F6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2" name="Straight Connector 151">
              <a:extLst>
                <a:ext uri="{FF2B5EF4-FFF2-40B4-BE49-F238E27FC236}">
                  <a16:creationId xmlns:a16="http://schemas.microsoft.com/office/drawing/2014/main" id="{EF865B02-0A3D-734F-8DAC-F45BCF0F461D}"/>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FB38BFD2-0BBC-5C45-B7B2-FE146EE6D75A}"/>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247561DD-B0AF-8B48-B471-D694C53EC541}"/>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E846951A-2256-6048-8DB2-E2692C26D1D7}"/>
                </a:ext>
              </a:extLst>
            </p:cNvPr>
            <p:cNvGrpSpPr/>
            <p:nvPr/>
          </p:nvGrpSpPr>
          <p:grpSpPr>
            <a:xfrm>
              <a:off x="5719049" y="4814099"/>
              <a:ext cx="2267712" cy="438912"/>
              <a:chOff x="8036485" y="3390822"/>
              <a:chExt cx="2267712" cy="438912"/>
            </a:xfrm>
            <a:solidFill>
              <a:schemeClr val="bg1">
                <a:lumMod val="95000"/>
              </a:schemeClr>
            </a:solidFill>
          </p:grpSpPr>
          <p:sp>
            <p:nvSpPr>
              <p:cNvPr id="199" name="Parallelogram 198">
                <a:extLst>
                  <a:ext uri="{FF2B5EF4-FFF2-40B4-BE49-F238E27FC236}">
                    <a16:creationId xmlns:a16="http://schemas.microsoft.com/office/drawing/2014/main" id="{5B93FC45-4341-CD48-A4E6-6093CCF37BE1}"/>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F1548A2E-0B74-E84D-92F8-CCB84C5BAFF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C190B25-D843-5F4D-9871-DFB88A090230}"/>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13584132-9EA5-C34D-9122-23CAEFFFA4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F323C35D-25D1-F242-AB93-E0B3AC928C0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4" name="Parallelogram 203">
                <a:extLst>
                  <a:ext uri="{FF2B5EF4-FFF2-40B4-BE49-F238E27FC236}">
                    <a16:creationId xmlns:a16="http://schemas.microsoft.com/office/drawing/2014/main" id="{53CFFC6C-11A9-3D40-8BE3-EFCB1C5B53C0}"/>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3407E603-2BAD-C64B-B5C5-C6A22BEA0703}"/>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202861B8-A342-6546-A84E-A88096A1D15A}"/>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47F5BD20-4A43-4D4D-B415-F92C4ABC2E37}"/>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8D473250-C797-1842-A3DF-14F623B5A9F3}"/>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B7F3A52-5A6E-F74A-B8C9-AC811E2C1225}"/>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83B22D50-50F0-D645-8994-A2E5315234E9}"/>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20AF859D-6225-8041-8900-8AD7312EFA24}"/>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D729954E-105A-EE4A-9E44-98006097341B}"/>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A15C7014-6464-024D-8B03-C9CBC96CEAA3}"/>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0F8F3816-8651-2944-909E-262FC75348F8}"/>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9FD3D8EB-B714-3840-AF8F-04674855669E}"/>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6" name="Straight Connector 155">
              <a:extLst>
                <a:ext uri="{FF2B5EF4-FFF2-40B4-BE49-F238E27FC236}">
                  <a16:creationId xmlns:a16="http://schemas.microsoft.com/office/drawing/2014/main" id="{61ABA5FF-0AC9-CA45-A2E1-49DEFB9A6729}"/>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C696F13-018A-804A-80DB-3AB5197DF379}"/>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0B9E8A13-9453-AC4A-AAC2-7C7BF79292F0}"/>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592A01-9F7A-F141-81D3-6C300FC310EE}"/>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D09FBEF-B3AE-DE4C-BFB5-FE745BAA83DD}"/>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26002D6-4939-7243-A00B-A95707F2E1F6}"/>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ACC132E8-D262-6A44-8A18-6B32D1E195E5}"/>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02D1B4EE-B40B-E443-9D77-BCF1A4B8279A}"/>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AD76621-9EDF-2A4E-ADB4-39BD28167E4A}"/>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4F5293B9-26F1-ED48-A952-15491F0B29FF}"/>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E47CF0-5628-BA46-8619-C99E75D866FE}"/>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DF4F2C6-0692-2941-B562-CD1417E6A5F1}"/>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448FD8A-C47E-504A-9F32-15DCCFE97942}"/>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4809550-9F15-AA47-8B12-4A194081C878}"/>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056F8CA7-2D58-E448-9BDD-5A4AFAEF52E1}"/>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B599C4D-E3F7-D14F-A457-FAA1A0CC0C16}"/>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EC11310-8675-2E4F-881E-E78EADDC6CF1}"/>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C4BDF68B-B54C-2F41-957F-0A06640887E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FAE1AA9-03A0-2A43-A084-E02D25E4AE1F}"/>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E5C67B5-D0E9-D14B-AB09-7A2A2954EF2E}"/>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69F5E84-39D6-D24D-8921-D689BEE33383}"/>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7BF8F94-D161-5C43-9E2E-5911CFB0A5EA}"/>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4CE2B5B-A7DD-5D43-9E64-D2E03B1EBE70}"/>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9" name="TextBox 178">
              <a:extLst>
                <a:ext uri="{FF2B5EF4-FFF2-40B4-BE49-F238E27FC236}">
                  <a16:creationId xmlns:a16="http://schemas.microsoft.com/office/drawing/2014/main" id="{0B03D670-3BC5-DF45-9ADC-979FC88B2176}"/>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80" name="TextBox 179">
              <a:extLst>
                <a:ext uri="{FF2B5EF4-FFF2-40B4-BE49-F238E27FC236}">
                  <a16:creationId xmlns:a16="http://schemas.microsoft.com/office/drawing/2014/main" id="{03E166C6-8C03-D740-8A1D-46838A2B4C7F}"/>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81" name="Group 180">
              <a:extLst>
                <a:ext uri="{FF2B5EF4-FFF2-40B4-BE49-F238E27FC236}">
                  <a16:creationId xmlns:a16="http://schemas.microsoft.com/office/drawing/2014/main" id="{9C460842-909B-3A4C-898D-D2D7DC8DB488}"/>
                </a:ext>
              </a:extLst>
            </p:cNvPr>
            <p:cNvGrpSpPr/>
            <p:nvPr/>
          </p:nvGrpSpPr>
          <p:grpSpPr>
            <a:xfrm>
              <a:off x="5724047" y="4489194"/>
              <a:ext cx="2267712" cy="438912"/>
              <a:chOff x="8036485" y="3390822"/>
              <a:chExt cx="2267712" cy="438912"/>
            </a:xfrm>
            <a:solidFill>
              <a:schemeClr val="bg1">
                <a:lumMod val="95000"/>
              </a:schemeClr>
            </a:solidFill>
          </p:grpSpPr>
          <p:sp>
            <p:nvSpPr>
              <p:cNvPr id="182" name="Parallelogram 181">
                <a:extLst>
                  <a:ext uri="{FF2B5EF4-FFF2-40B4-BE49-F238E27FC236}">
                    <a16:creationId xmlns:a16="http://schemas.microsoft.com/office/drawing/2014/main" id="{C9704BE3-79D0-C24C-8CBD-7978EF9D61A3}"/>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2BE61748-B383-5E43-B5AA-6F2F4150ABD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547E3EE7-94E6-FD4A-9B82-492F9631846D}"/>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3BFF1EAF-A94E-C44C-B757-0303DE5081C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083839CD-48EA-EB42-AF3A-AF100C9C7D85}"/>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7" name="Parallelogram 186">
                <a:extLst>
                  <a:ext uri="{FF2B5EF4-FFF2-40B4-BE49-F238E27FC236}">
                    <a16:creationId xmlns:a16="http://schemas.microsoft.com/office/drawing/2014/main" id="{37F3F971-F522-6848-9ACD-5B51F611A95A}"/>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B9170107-5C18-0049-883F-AFE7946CB645}"/>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DDD30612-ACEF-E144-884D-C080BAC945D2}"/>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33D6D0E0-26C5-524B-AC25-A9138D5271E9}"/>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DCAADA8F-BF52-7247-BA51-A410F379287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2C66DDE-4D14-2542-9BE3-5BDDC2982741}"/>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6D788FF1-2CF6-FB49-BA50-4CCB95C79D47}"/>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F4CBB2DF-82DA-BA40-A3DC-9127E87D3CDD}"/>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71F7EEDB-AA57-6449-A450-9C6AE3C61E5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E28EA99F-E25D-114F-89A5-C64941F4770B}"/>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DBD6F08C-9313-D84F-9122-CABBACDB2291}"/>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0DA21595-25CB-C549-B79A-DD0FA3C8F2B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627303770"/>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109</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More on Shifted Hamming Distance</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to Accelerate Alignment Verification in Read Mapping”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1" i="0" u="none" strike="noStrike" kern="1200" cap="none" spc="0" normalizeH="0" baseline="0" noProof="0" dirty="0">
                <a:ln>
                  <a:noFill/>
                </a:ln>
                <a:solidFill>
                  <a:srgbClr val="000000"/>
                </a:solidFill>
                <a:effectLst/>
                <a:uLnTx/>
                <a:uFillTx/>
                <a:latin typeface="Tahoma"/>
                <a:ea typeface="+mn-ea"/>
                <a:cs typeface="+mn-cs"/>
              </a:rPr>
              <a:t>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3926509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Cambria" charset="0"/>
                <a:ea typeface="Cambria" charset="0"/>
                <a:cs typeface="Cambria" charset="0"/>
              </a:rPr>
              <a:t>Location Filtering (Pre-alignment)</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112</a:t>
            </a:fld>
            <a:endParaRPr lang="en-US"/>
          </a:p>
        </p:txBody>
      </p:sp>
    </p:spTree>
    <p:extLst>
      <p:ext uri="{BB962C8B-B14F-4D97-AF65-F5344CB8AC3E}">
        <p14:creationId xmlns:p14="http://schemas.microsoft.com/office/powerpoint/2010/main" val="203627150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b="1" dirty="0">
                <a:solidFill>
                  <a:schemeClr val="tx1"/>
                </a:solidFill>
                <a:latin typeface="Cambria" charset="0"/>
                <a:ea typeface="Cambria" charset="0"/>
                <a:cs typeface="Cambria" charset="0"/>
              </a:rPr>
              <a:t>Location Filtering (Pre-alignment)</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113</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3744304212"/>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833EC9-AAD3-1343-A748-2562C1121468}"/>
              </a:ext>
            </a:extLst>
          </p:cNvPr>
          <p:cNvSpPr txBox="1"/>
          <p:nvPr/>
        </p:nvSpPr>
        <p:spPr>
          <a:xfrm>
            <a:off x="1530193" y="5023280"/>
            <a:ext cx="6426183" cy="1200329"/>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Filters out </a:t>
            </a:r>
            <a:r>
              <a:rPr kumimoji="0" lang="en-US" sz="2400" b="0" i="0" u="none" strike="noStrike" kern="1200" cap="none" spc="0" normalizeH="0" baseline="0" noProof="0" dirty="0">
                <a:ln>
                  <a:noFill/>
                </a:ln>
                <a:solidFill>
                  <a:srgbClr val="000000"/>
                </a:solidFill>
                <a:effectLst/>
                <a:uLnTx/>
                <a:uFillTx/>
                <a:latin typeface="Tahoma"/>
                <a:ea typeface="+mn-ea"/>
                <a:cs typeface="+mn-cs"/>
              </a:rPr>
              <a:t>most of the incorrect mappings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Preserves</a:t>
            </a:r>
            <a:r>
              <a:rPr kumimoji="0" lang="en-US" sz="2400" b="0" i="0" u="none" strike="noStrike" kern="1200" cap="none" spc="0" normalizeH="0" baseline="0" noProof="0" dirty="0">
                <a:ln>
                  <a:noFill/>
                </a:ln>
                <a:solidFill>
                  <a:srgbClr val="000000"/>
                </a:solidFill>
                <a:effectLst/>
                <a:uLnTx/>
                <a:uFillTx/>
                <a:latin typeface="Tahoma"/>
                <a:ea typeface="+mn-ea"/>
                <a:cs typeface="+mn-cs"/>
              </a:rPr>
              <a:t> all correct mappings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Does this </a:t>
            </a:r>
            <a:r>
              <a:rPr kumimoji="0" lang="en-US" sz="2400" b="0" i="0" u="none" strike="noStrike" kern="1200" cap="none" spc="0" normalizeH="0" baseline="0" noProof="0" dirty="0">
                <a:ln>
                  <a:noFill/>
                </a:ln>
                <a:solidFill>
                  <a:srgbClr val="FF0000"/>
                </a:solidFill>
                <a:effectLst/>
                <a:uLnTx/>
                <a:uFillTx/>
                <a:latin typeface="Tahoma"/>
                <a:ea typeface="+mn-ea"/>
                <a:cs typeface="+mn-cs"/>
              </a:rPr>
              <a:t>quickly</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10" name="Picture 9"/>
          <p:cNvPicPr>
            <a:picLocks noChangeAspect="1"/>
          </p:cNvPicPr>
          <p:nvPr/>
        </p:nvPicPr>
        <p:blipFill>
          <a:blip r:embed="rId3"/>
          <a:stretch>
            <a:fillRect/>
          </a:stretch>
        </p:blipFill>
        <p:spPr>
          <a:xfrm>
            <a:off x="1547664" y="1124744"/>
            <a:ext cx="5910851" cy="3816424"/>
          </a:xfrm>
          <a:prstGeom prst="rect">
            <a:avLst/>
          </a:prstGeom>
        </p:spPr>
      </p:pic>
      <p:sp>
        <p:nvSpPr>
          <p:cNvPr id="2" name="Title 1"/>
          <p:cNvSpPr>
            <a:spLocks noGrp="1"/>
          </p:cNvSpPr>
          <p:nvPr>
            <p:ph type="title"/>
          </p:nvPr>
        </p:nvSpPr>
        <p:spPr/>
        <p:txBody>
          <a:bodyPr/>
          <a:lstStyle/>
          <a:p>
            <a:r>
              <a:rPr lang="en-US" dirty="0"/>
              <a:t>Ideal Location Filtering 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84BC9578-B318-5A4F-B607-D2A2C83B8692}"/>
              </a:ext>
            </a:extLst>
          </p:cNvPr>
          <p:cNvSpPr txBox="1"/>
          <p:nvPr/>
        </p:nvSpPr>
        <p:spPr>
          <a:xfrm>
            <a:off x="1084192" y="5662989"/>
            <a:ext cx="18473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51167792-8406-9047-BF60-30D00995DC8A}"/>
              </a:ext>
            </a:extLst>
          </p:cNvPr>
          <p:cNvSpPr/>
          <p:nvPr/>
        </p:nvSpPr>
        <p:spPr>
          <a:xfrm>
            <a:off x="251520" y="1412776"/>
            <a:ext cx="1247056" cy="316835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Step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Query the Index</a:t>
            </a:r>
          </a:p>
        </p:txBody>
      </p:sp>
      <p:sp>
        <p:nvSpPr>
          <p:cNvPr id="12" name="Rectangle 11">
            <a:extLst>
              <a:ext uri="{FF2B5EF4-FFF2-40B4-BE49-F238E27FC236}">
                <a16:creationId xmlns:a16="http://schemas.microsoft.com/office/drawing/2014/main" id="{66DAFE46-3E36-8745-938C-1435BA01F3AF}"/>
              </a:ext>
            </a:extLst>
          </p:cNvPr>
          <p:cNvSpPr/>
          <p:nvPr/>
        </p:nvSpPr>
        <p:spPr>
          <a:xfrm>
            <a:off x="7523158" y="1412776"/>
            <a:ext cx="1441330" cy="316835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Step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Tahoma"/>
                <a:ea typeface="+mn-ea"/>
                <a:cs typeface="+mn-cs"/>
              </a:rPr>
              <a:t>Read Alignment</a:t>
            </a:r>
          </a:p>
        </p:txBody>
      </p:sp>
    </p:spTree>
    <p:extLst>
      <p:ext uri="{BB962C8B-B14F-4D97-AF65-F5344CB8AC3E}">
        <p14:creationId xmlns:p14="http://schemas.microsoft.com/office/powerpoint/2010/main" val="1038699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Accept</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4035386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86221"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86222"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
        <p:nvSpPr>
          <p:cNvPr id="130" name="Rectangle 129">
            <a:extLst>
              <a:ext uri="{FF2B5EF4-FFF2-40B4-BE49-F238E27FC236}">
                <a16:creationId xmlns:a16="http://schemas.microsoft.com/office/drawing/2014/main" id="{73E838AF-FB71-BB46-BB27-757A1F3AE5F9}"/>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31" name="Picture 6" descr="Image result for intel processor chip">
            <a:extLst>
              <a:ext uri="{FF2B5EF4-FFF2-40B4-BE49-F238E27FC236}">
                <a16:creationId xmlns:a16="http://schemas.microsoft.com/office/drawing/2014/main" id="{2C9669AD-6078-C94C-93AE-7F2ECEEBF4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vc709">
            <a:extLst>
              <a:ext uri="{FF2B5EF4-FFF2-40B4-BE49-F238E27FC236}">
                <a16:creationId xmlns:a16="http://schemas.microsoft.com/office/drawing/2014/main" id="{5BE47E31-A6B0-C046-A34B-C78AFE02C6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Image result for gpu">
            <a:extLst>
              <a:ext uri="{FF2B5EF4-FFF2-40B4-BE49-F238E27FC236}">
                <a16:creationId xmlns:a16="http://schemas.microsoft.com/office/drawing/2014/main" id="{02A630A1-DD49-3347-8385-A860655FB6D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D9E8B07-34BE-4F42-9AC1-A726D94C81B7}"/>
              </a:ext>
            </a:extLst>
          </p:cNvPr>
          <p:cNvGrpSpPr/>
          <p:nvPr/>
        </p:nvGrpSpPr>
        <p:grpSpPr>
          <a:xfrm>
            <a:off x="6468860" y="4382072"/>
            <a:ext cx="2074248" cy="1999256"/>
            <a:chOff x="5607436" y="4099745"/>
            <a:chExt cx="2518529" cy="2427475"/>
          </a:xfrm>
        </p:grpSpPr>
        <p:grpSp>
          <p:nvGrpSpPr>
            <p:cNvPr id="135" name="Group 134">
              <a:extLst>
                <a:ext uri="{FF2B5EF4-FFF2-40B4-BE49-F238E27FC236}">
                  <a16:creationId xmlns:a16="http://schemas.microsoft.com/office/drawing/2014/main" id="{E37DCA8E-7D5C-204C-B308-69477796BA24}"/>
                </a:ext>
              </a:extLst>
            </p:cNvPr>
            <p:cNvGrpSpPr/>
            <p:nvPr/>
          </p:nvGrpSpPr>
          <p:grpSpPr>
            <a:xfrm>
              <a:off x="5725409" y="5708286"/>
              <a:ext cx="2267712" cy="438912"/>
              <a:chOff x="8036485" y="3390822"/>
              <a:chExt cx="2267712" cy="438912"/>
            </a:xfrm>
            <a:solidFill>
              <a:srgbClr val="EBF3E0"/>
            </a:solidFill>
          </p:grpSpPr>
          <p:sp>
            <p:nvSpPr>
              <p:cNvPr id="221" name="Parallelogram 220">
                <a:extLst>
                  <a:ext uri="{FF2B5EF4-FFF2-40B4-BE49-F238E27FC236}">
                    <a16:creationId xmlns:a16="http://schemas.microsoft.com/office/drawing/2014/main" id="{18B75990-350B-544E-A908-43FE57810D01}"/>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8E5B5C09-B41E-904E-9AE9-498721AE1FD4}"/>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B4EFABFD-B395-F64A-B18F-D4A0DCBF2C30}"/>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81254A93-9B61-7C4E-B6D8-822F11B33A1A}"/>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C2243B6F-CEED-8649-AE2A-2041B677B2ED}"/>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2DD0870D-D844-8846-ADEA-BDDB7D9B6680}"/>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99CC61E1-EBFB-7E41-9093-695DF53BA285}"/>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AD3D8BFC-B6F2-9F4F-938B-DFFE95C21530}"/>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CCE19320-8917-ED42-A4FE-BBA4E514F810}"/>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0424D406-CA54-2645-B38F-E5F88A62688D}"/>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22B23D2A-8C63-7B4B-9606-102B79F158F0}"/>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B30AA679-9B5A-5548-9BBB-74B604D79864}"/>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3" name="Parallelogram 232">
                <a:extLst>
                  <a:ext uri="{FF2B5EF4-FFF2-40B4-BE49-F238E27FC236}">
                    <a16:creationId xmlns:a16="http://schemas.microsoft.com/office/drawing/2014/main" id="{796BEB57-88EE-AA45-ADB0-7F4891C7610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76BA7860-CE0F-E045-8A06-3AF3D7409187}"/>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FE4CAA43-DAE6-D945-9F32-061B7A559B5F}"/>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C706B966-5EFF-314D-995E-D5D6F1A1D501}"/>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30D386ED-3F58-AA49-A91B-4739CE2583CF}"/>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36" name="Straight Connector 135">
              <a:extLst>
                <a:ext uri="{FF2B5EF4-FFF2-40B4-BE49-F238E27FC236}">
                  <a16:creationId xmlns:a16="http://schemas.microsoft.com/office/drawing/2014/main" id="{7B916A18-D4A7-504E-A57E-3ED494C9F2AD}"/>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E02E16-0614-5B47-9507-E453E4986AF5}"/>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1E538D5-7416-2C4B-ABDC-2F8D1027034A}"/>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BB61830-D16C-8F42-9457-5E77433147BA}"/>
                </a:ext>
              </a:extLst>
            </p:cNvPr>
            <p:cNvGrpSpPr/>
            <p:nvPr/>
          </p:nvGrpSpPr>
          <p:grpSpPr>
            <a:xfrm>
              <a:off x="5728068" y="5415016"/>
              <a:ext cx="2267712" cy="438912"/>
              <a:chOff x="8036485" y="3390822"/>
              <a:chExt cx="2267712" cy="438912"/>
            </a:xfrm>
            <a:solidFill>
              <a:schemeClr val="bg1">
                <a:lumMod val="95000"/>
              </a:schemeClr>
            </a:solidFill>
          </p:grpSpPr>
          <p:sp>
            <p:nvSpPr>
              <p:cNvPr id="204" name="Parallelogram 203">
                <a:extLst>
                  <a:ext uri="{FF2B5EF4-FFF2-40B4-BE49-F238E27FC236}">
                    <a16:creationId xmlns:a16="http://schemas.microsoft.com/office/drawing/2014/main" id="{D6E602FB-952A-DA40-A55E-022D219069C0}"/>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0A22C83D-BD84-904B-A58C-D510ECC08BE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3BE88860-DC5F-C040-9D7E-DCC1C863BA9E}"/>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7BD03104-142C-F04F-BF29-CBCADAF3E1E0}"/>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4E8863C1-AB6A-5249-B33A-DF11F84C458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FC6DC78-3A3C-F748-A8AD-AE3286B7D8AE}"/>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35F1FB0B-A63A-F04D-86ED-64C90072AE8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A1B68B0D-9B2B-904C-8143-1CA776B4B4D6}"/>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18E9CDAB-DBE8-8247-AD4B-4E98050A4692}"/>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5ADFEDEC-71FA-264D-9B24-0406603A045F}"/>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BD217E48-7B5D-5A42-A86F-FE5811A1B3FC}"/>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DF0AAAE4-4843-E74B-860F-1C9953D7D8D4}"/>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6" name="Parallelogram 215">
                <a:extLst>
                  <a:ext uri="{FF2B5EF4-FFF2-40B4-BE49-F238E27FC236}">
                    <a16:creationId xmlns:a16="http://schemas.microsoft.com/office/drawing/2014/main" id="{F249F009-DDF0-1946-9906-B9FAD02D1E13}"/>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4F4D25D1-98BF-014E-BC6C-6EE481E824E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00B2BD76-BFBD-8C4D-A07E-2C0EA749F45F}"/>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DAE661E1-B5C2-8D4F-90AE-1E9F244CC307}"/>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40B0999A-2C68-654E-9A6C-7B757F5AEA3E}"/>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0" name="Straight Connector 139">
              <a:extLst>
                <a:ext uri="{FF2B5EF4-FFF2-40B4-BE49-F238E27FC236}">
                  <a16:creationId xmlns:a16="http://schemas.microsoft.com/office/drawing/2014/main" id="{229CFF75-09F6-DB44-BD7C-B8C693DC3750}"/>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40101F-B6B3-8A43-B0B8-D6B09036368B}"/>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ECFD101-B328-C54E-898E-7598D95D9707}"/>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972AE5C-4793-0347-80E3-744EB904B2F0}"/>
                </a:ext>
              </a:extLst>
            </p:cNvPr>
            <p:cNvGrpSpPr/>
            <p:nvPr/>
          </p:nvGrpSpPr>
          <p:grpSpPr>
            <a:xfrm>
              <a:off x="5719049" y="4814099"/>
              <a:ext cx="2267712" cy="438912"/>
              <a:chOff x="8036485" y="3390822"/>
              <a:chExt cx="2267712" cy="438912"/>
            </a:xfrm>
            <a:solidFill>
              <a:schemeClr val="bg1">
                <a:lumMod val="95000"/>
              </a:schemeClr>
            </a:solidFill>
          </p:grpSpPr>
          <p:sp>
            <p:nvSpPr>
              <p:cNvPr id="187" name="Parallelogram 186">
                <a:extLst>
                  <a:ext uri="{FF2B5EF4-FFF2-40B4-BE49-F238E27FC236}">
                    <a16:creationId xmlns:a16="http://schemas.microsoft.com/office/drawing/2014/main" id="{7DDDE39E-EB32-E542-9E39-528750DC4B15}"/>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DE9A69F0-0D0E-9041-8622-973A8B9F35B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0C247681-C33D-2146-B6E6-1EA502E7E165}"/>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2024ACAA-833C-474A-BC56-B8CB6B1DF974}"/>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CD00308A-EE46-9A4C-91B4-7900B588C741}"/>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432402A-BB73-0440-8FC6-B8A845242D3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FC7E426A-F9E1-0444-98F0-692D0E24864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A02A9551-B6CE-424B-B236-F700BFCEE4F4}"/>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B27CC0EF-9A70-6142-A66E-ABC9B6839955}"/>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83A36778-654F-AE49-AEBA-FA5F618A21B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286DAA3F-6DD9-2D47-828C-20167E16F879}"/>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79142180-B83D-6F4E-830D-F2E7CF7627C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9" name="Parallelogram 198">
                <a:extLst>
                  <a:ext uri="{FF2B5EF4-FFF2-40B4-BE49-F238E27FC236}">
                    <a16:creationId xmlns:a16="http://schemas.microsoft.com/office/drawing/2014/main" id="{DCA8BF6B-4B1D-C844-A875-209E4811962C}"/>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3977BAC1-9872-9049-AA2D-89F37753EE09}"/>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97BE286-1C9C-3145-88A6-A9A961D5B662}"/>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57051A1C-5D77-0248-87B9-30EB2F5866F9}"/>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754CED6B-C75A-2C4E-A338-B473CCBE9597}"/>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4" name="Straight Connector 143">
              <a:extLst>
                <a:ext uri="{FF2B5EF4-FFF2-40B4-BE49-F238E27FC236}">
                  <a16:creationId xmlns:a16="http://schemas.microsoft.com/office/drawing/2014/main" id="{FFD1E99F-B807-044D-B6FD-98CC70E05B60}"/>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FA055-811B-9242-96DA-8AD2C8C97C40}"/>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404F250-C930-FD4D-91B3-AF7750BDA256}"/>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0CCF667-3B27-8E40-8BC9-2196CB85A258}"/>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FDBD17-F3E3-3041-95C3-EBCDE00AD687}"/>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ABBCF8E-775C-3744-BA9A-11A1537065D8}"/>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96F1D2A-64AA-F546-9AF3-4DE6D631E14F}"/>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2781946-9584-4A4C-81B2-0EFD254D8AE3}"/>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68512C4F-C306-2945-9B59-3D0DC5EE1C84}"/>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81590AB-B085-C348-8B46-35F41AB7B323}"/>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2E73AC5-D9B6-0445-94CD-FA2E79A87FD5}"/>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C8436D6-235C-BD47-93A1-9BED50973959}"/>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6182839-ACE3-C949-A1B5-118A8C15A2A8}"/>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AE9FCED-A3FA-4249-8CCC-90960EB01B65}"/>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5FAD0C0-9922-304B-9EAC-4DDF6B1A7D93}"/>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DF8A032-EBB8-2A4C-AC37-CBD7C5D74865}"/>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4AD7932-35EE-9343-B824-F676701BD0CF}"/>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4359B5A-5075-FF41-9AA3-C562C00E58F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FF4FF48-E23E-B24B-B39A-445B1909492C}"/>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E715655-2585-ED40-B396-DE596BD4CED7}"/>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B74A745-38B2-9948-8C5D-F27FA0C2280C}"/>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67F6399-FE6D-C746-9DD9-1FAEC6AF2962}"/>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C3819E9-8252-D546-8A3C-F1D8A6BCD04E}"/>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BAE360AF-B968-8542-B935-A6BD309C1EF2}"/>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68" name="TextBox 167">
              <a:extLst>
                <a:ext uri="{FF2B5EF4-FFF2-40B4-BE49-F238E27FC236}">
                  <a16:creationId xmlns:a16="http://schemas.microsoft.com/office/drawing/2014/main" id="{0FAB95EC-6BCB-AC45-A36B-50452BC77783}"/>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69" name="Group 168">
              <a:extLst>
                <a:ext uri="{FF2B5EF4-FFF2-40B4-BE49-F238E27FC236}">
                  <a16:creationId xmlns:a16="http://schemas.microsoft.com/office/drawing/2014/main" id="{A8FF8C6B-38CA-D94D-B571-D287B5744D0F}"/>
                </a:ext>
              </a:extLst>
            </p:cNvPr>
            <p:cNvGrpSpPr/>
            <p:nvPr/>
          </p:nvGrpSpPr>
          <p:grpSpPr>
            <a:xfrm>
              <a:off x="5724047" y="4489194"/>
              <a:ext cx="2267712" cy="438912"/>
              <a:chOff x="8036485" y="3390822"/>
              <a:chExt cx="2267712" cy="438912"/>
            </a:xfrm>
            <a:solidFill>
              <a:schemeClr val="bg1">
                <a:lumMod val="95000"/>
              </a:schemeClr>
            </a:solidFill>
          </p:grpSpPr>
          <p:sp>
            <p:nvSpPr>
              <p:cNvPr id="170" name="Parallelogram 169">
                <a:extLst>
                  <a:ext uri="{FF2B5EF4-FFF2-40B4-BE49-F238E27FC236}">
                    <a16:creationId xmlns:a16="http://schemas.microsoft.com/office/drawing/2014/main" id="{CF138E60-E8B5-0540-9E7C-3AA966465437}"/>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1" name="Parallelogram 170">
                <a:extLst>
                  <a:ext uri="{FF2B5EF4-FFF2-40B4-BE49-F238E27FC236}">
                    <a16:creationId xmlns:a16="http://schemas.microsoft.com/office/drawing/2014/main" id="{DC6761FF-65C7-0F4B-BF50-8338BDD65FF6}"/>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2" name="Parallelogram 171">
                <a:extLst>
                  <a:ext uri="{FF2B5EF4-FFF2-40B4-BE49-F238E27FC236}">
                    <a16:creationId xmlns:a16="http://schemas.microsoft.com/office/drawing/2014/main" id="{602C6FE8-D01C-C34F-94AE-F63C95E5097C}"/>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3" name="Parallelogram 172">
                <a:extLst>
                  <a:ext uri="{FF2B5EF4-FFF2-40B4-BE49-F238E27FC236}">
                    <a16:creationId xmlns:a16="http://schemas.microsoft.com/office/drawing/2014/main" id="{01A2FAF4-1A95-DE47-8FB0-6028539DCB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4" name="Parallelogram 173">
                <a:extLst>
                  <a:ext uri="{FF2B5EF4-FFF2-40B4-BE49-F238E27FC236}">
                    <a16:creationId xmlns:a16="http://schemas.microsoft.com/office/drawing/2014/main" id="{12246BCB-D78D-6B4B-AB0B-746634DE8380}"/>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5" name="Parallelogram 174">
                <a:extLst>
                  <a:ext uri="{FF2B5EF4-FFF2-40B4-BE49-F238E27FC236}">
                    <a16:creationId xmlns:a16="http://schemas.microsoft.com/office/drawing/2014/main" id="{C3EBD3A5-2619-AA43-B996-90264208335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6" name="Parallelogram 175">
                <a:extLst>
                  <a:ext uri="{FF2B5EF4-FFF2-40B4-BE49-F238E27FC236}">
                    <a16:creationId xmlns:a16="http://schemas.microsoft.com/office/drawing/2014/main" id="{3364BF00-1B89-2944-867A-4B8BD26A51EC}"/>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7" name="Parallelogram 176">
                <a:extLst>
                  <a:ext uri="{FF2B5EF4-FFF2-40B4-BE49-F238E27FC236}">
                    <a16:creationId xmlns:a16="http://schemas.microsoft.com/office/drawing/2014/main" id="{0BECFD06-2400-3945-AC6D-B1A98D7CA8C0}"/>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8" name="Parallelogram 177">
                <a:extLst>
                  <a:ext uri="{FF2B5EF4-FFF2-40B4-BE49-F238E27FC236}">
                    <a16:creationId xmlns:a16="http://schemas.microsoft.com/office/drawing/2014/main" id="{E54A1FF2-992C-B341-94E9-AB065A2C666A}"/>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9" name="Parallelogram 178">
                <a:extLst>
                  <a:ext uri="{FF2B5EF4-FFF2-40B4-BE49-F238E27FC236}">
                    <a16:creationId xmlns:a16="http://schemas.microsoft.com/office/drawing/2014/main" id="{265B0C43-D195-D544-91FD-0427145BC295}"/>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0" name="Parallelogram 179">
                <a:extLst>
                  <a:ext uri="{FF2B5EF4-FFF2-40B4-BE49-F238E27FC236}">
                    <a16:creationId xmlns:a16="http://schemas.microsoft.com/office/drawing/2014/main" id="{939BC9D4-67A9-3D49-A038-DC6E71AE5A68}"/>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1" name="Parallelogram 180">
                <a:extLst>
                  <a:ext uri="{FF2B5EF4-FFF2-40B4-BE49-F238E27FC236}">
                    <a16:creationId xmlns:a16="http://schemas.microsoft.com/office/drawing/2014/main" id="{66133927-4C7A-D146-BD10-D3EB817304B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2" name="Parallelogram 181">
                <a:extLst>
                  <a:ext uri="{FF2B5EF4-FFF2-40B4-BE49-F238E27FC236}">
                    <a16:creationId xmlns:a16="http://schemas.microsoft.com/office/drawing/2014/main" id="{39DA3C6E-F51E-DF43-B47D-DAEF4AE7A552}"/>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B62B8E63-A1A1-074F-9AF8-407D0EB96ED8}"/>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6EAC7704-E271-374F-8C89-716FA3B47F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6E24AAD2-93EC-C94D-BB3A-3CC2B247C316}"/>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B052AADB-5BDA-6145-87B5-408C47311F1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03105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97376"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79626358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000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835860135"/>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944"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968"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199"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FPGA Chip Layout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1619672" y="1126863"/>
          <a:ext cx="5149552" cy="5182457"/>
        </p:xfrm>
        <a:graphic>
          <a:graphicData uri="http://schemas.openxmlformats.org/presentationml/2006/ole">
            <mc:AlternateContent xmlns:mc="http://schemas.openxmlformats.org/markup-compatibility/2006">
              <mc:Choice xmlns:v="urn:schemas-microsoft-com:vml" Requires="v">
                <p:oleObj spid="_x0000_s130139" name="Visio" r:id="rId3" imgW="6521839" imgH="6811806" progId="Visio.Drawing.11">
                  <p:embed/>
                </p:oleObj>
              </mc:Choice>
              <mc:Fallback>
                <p:oleObj name="Visio" r:id="rId3" imgW="6521839" imgH="6811806" progId="Visio.Drawing.11">
                  <p:embed/>
                  <p:pic>
                    <p:nvPicPr>
                      <p:cNvPr id="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126863"/>
                        <a:ext cx="5149552" cy="5182457"/>
                      </a:xfrm>
                      <a:prstGeom prst="rect">
                        <a:avLst/>
                      </a:prstGeom>
                      <a:noFill/>
                    </p:spPr>
                  </p:pic>
                </p:oleObj>
              </mc:Fallback>
            </mc:AlternateContent>
          </a:graphicData>
        </a:graphic>
      </p:graphicFrame>
      <p:sp>
        <p:nvSpPr>
          <p:cNvPr id="7" name="Rectangle 6"/>
          <p:cNvSpPr/>
          <p:nvPr/>
        </p:nvSpPr>
        <p:spPr>
          <a:xfrm>
            <a:off x="6732240" y="2996952"/>
            <a:ext cx="2321725" cy="223298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strike="noStrike" kern="1200" cap="none" spc="0" normalizeH="0" baseline="0" noProof="0" dirty="0">
                <a:ln>
                  <a:noFill/>
                </a:ln>
                <a:solidFill>
                  <a:srgbClr val="0000FF"/>
                </a:solidFill>
                <a:effectLst/>
                <a:uLnTx/>
                <a:uFillTx/>
                <a:latin typeface="Tahoma"/>
                <a:ea typeface="+mn-ea"/>
                <a:cs typeface="+mn-cs"/>
              </a:rPr>
              <a:t>Read length: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300 bp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i="0" strike="noStrike" kern="1200" cap="none" spc="0" normalizeH="0" baseline="0" noProof="0" dirty="0">
                <a:ln>
                  <a:noFill/>
                </a:ln>
                <a:solidFill>
                  <a:srgbClr val="0000FF"/>
                </a:solidFill>
                <a:effectLst/>
                <a:uLnTx/>
                <a:uFillTx/>
                <a:latin typeface="Tahoma"/>
                <a:ea typeface="+mn-ea"/>
                <a:cs typeface="+mn-cs"/>
              </a:rPr>
              <a:t>Error threshold: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E=15</a:t>
            </a:r>
          </a:p>
        </p:txBody>
      </p:sp>
    </p:spTree>
    <p:extLst>
      <p:ext uri="{BB962C8B-B14F-4D97-AF65-F5344CB8AC3E}">
        <p14:creationId xmlns:p14="http://schemas.microsoft.com/office/powerpoint/2010/main" val="183980532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GateKeeper</a:t>
            </a:r>
            <a:r>
              <a:rPr lang="en-US"/>
              <a:t> Conclusions</a:t>
            </a:r>
          </a:p>
        </p:txBody>
      </p:sp>
      <p:sp>
        <p:nvSpPr>
          <p:cNvPr id="3" name="Content Placeholder 2"/>
          <p:cNvSpPr>
            <a:spLocks noGrp="1"/>
          </p:cNvSpPr>
          <p:nvPr>
            <p:ph idx="1"/>
          </p:nvPr>
        </p:nvSpPr>
        <p:spPr>
          <a:xfrm>
            <a:off x="228600" y="1268760"/>
            <a:ext cx="8735888" cy="4876800"/>
          </a:xfrm>
        </p:spPr>
        <p:txBody>
          <a:bodyPr/>
          <a:lstStyle/>
          <a:p>
            <a:r>
              <a:rPr lang="en-US">
                <a:solidFill>
                  <a:srgbClr val="FF0000"/>
                </a:solidFill>
              </a:rPr>
              <a:t>FPGA-based </a:t>
            </a:r>
            <a:r>
              <a:rPr lang="en-US"/>
              <a:t>pre-alignment </a:t>
            </a:r>
            <a:r>
              <a:rPr lang="en-US">
                <a:solidFill>
                  <a:srgbClr val="0000FF"/>
                </a:solidFill>
              </a:rPr>
              <a:t>greatly</a:t>
            </a:r>
            <a:r>
              <a:rPr lang="en-US"/>
              <a:t> speeds up read mapping</a:t>
            </a:r>
          </a:p>
          <a:p>
            <a:pPr lvl="1"/>
            <a:r>
              <a:rPr lang="en-US">
                <a:solidFill>
                  <a:srgbClr val="FF0000"/>
                </a:solidFill>
              </a:rPr>
              <a:t>10x speedup </a:t>
            </a:r>
            <a:r>
              <a:rPr lang="en-US"/>
              <a:t>of a state-of-the-art mapper (</a:t>
            </a:r>
            <a:r>
              <a:rPr lang="en-US" err="1"/>
              <a:t>mrFAST</a:t>
            </a:r>
            <a:r>
              <a:rPr lang="en-US"/>
              <a:t>)</a:t>
            </a:r>
          </a:p>
          <a:p>
            <a:pPr>
              <a:buFont typeface="Wingdings" panose="05000000000000000000" pitchFamily="2" charset="2"/>
              <a:buChar char="§"/>
            </a:pPr>
            <a:endParaRPr lang="en-US"/>
          </a:p>
          <a:p>
            <a:pPr>
              <a:buFont typeface="Wingdings" panose="05000000000000000000" pitchFamily="2" charset="2"/>
              <a:buChar char="§"/>
            </a:pPr>
            <a:endParaRPr lang="en-US"/>
          </a:p>
          <a:p>
            <a:r>
              <a:rPr lang="en-US"/>
              <a:t>FPGA-based pre-alignment can be </a:t>
            </a:r>
            <a:r>
              <a:rPr lang="en-US">
                <a:solidFill>
                  <a:srgbClr val="FF0000"/>
                </a:solidFill>
              </a:rPr>
              <a:t>integrated</a:t>
            </a:r>
            <a:r>
              <a:rPr lang="en-US"/>
              <a:t> with the </a:t>
            </a:r>
            <a:r>
              <a:rPr lang="en-US">
                <a:solidFill>
                  <a:srgbClr val="FF0000"/>
                </a:solidFill>
              </a:rPr>
              <a:t>sequencer</a:t>
            </a:r>
          </a:p>
          <a:p>
            <a:pPr lvl="1"/>
            <a:r>
              <a:rPr lang="en-US"/>
              <a:t>It can help to hide the complexity and details of the FPGA</a:t>
            </a:r>
          </a:p>
          <a:p>
            <a:pPr lvl="1"/>
            <a:r>
              <a:rPr lang="en-US">
                <a:solidFill>
                  <a:srgbClr val="0000FF"/>
                </a:solidFill>
              </a:rPr>
              <a:t>Enables real-time filtering while sequencing</a:t>
            </a:r>
            <a:endParaRPr lang="en-US"/>
          </a:p>
          <a:p>
            <a:pPr marL="0" indent="0">
              <a:buNone/>
            </a:pPr>
            <a:endParaRPr lang="en-US" sz="2800"/>
          </a:p>
          <a:p>
            <a:endParaRPr lang="en-US" sz="160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780931435"/>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dirty="0"/>
              <a:t>More on GateKeeper</a:t>
            </a:r>
            <a:endParaRPr lang="en-US" dirty="0">
              <a:solidFill>
                <a:srgbClr val="006633"/>
              </a:solidFill>
            </a:endParaRP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998463494"/>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 </a:t>
            </a:r>
            <a:r>
              <a:rPr lang="en-US" sz="3400" b="1" dirty="0"/>
              <a:t>[</a:t>
            </a:r>
            <a:r>
              <a:rPr lang="en-US" sz="3400" b="1" dirty="0" err="1"/>
              <a:t>Alser</a:t>
            </a:r>
            <a:r>
              <a:rPr lang="en-US" sz="3400" b="1" dirty="0"/>
              <a:t>+, TIR 2017]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99424"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502059520"/>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Can We Do Better?</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Faster, More Accurate,</a:t>
            </a:r>
          </a:p>
          <a:p>
            <a:pPr marL="0" indent="0" algn="ctr" eaLnBrk="1" hangingPunct="1">
              <a:buNone/>
            </a:pPr>
            <a:r>
              <a:rPr lang="en-US" sz="6000" dirty="0">
                <a:solidFill>
                  <a:srgbClr val="0432FF"/>
                </a:solidFill>
                <a:latin typeface="Tahoma" charset="0"/>
                <a:ea typeface="ＭＳ Ｐゴシック" charset="0"/>
                <a:cs typeface="ＭＳ Ｐゴシック" charset="0"/>
              </a:rPr>
              <a:t>More Scalable </a:t>
            </a:r>
          </a:p>
          <a:p>
            <a:pPr marL="0" indent="0" algn="ctr" eaLnBrk="1" hangingPunct="1">
              <a:buNone/>
            </a:pPr>
            <a:r>
              <a:rPr lang="en-US" sz="6000" dirty="0">
                <a:solidFill>
                  <a:srgbClr val="FF0000"/>
                </a:solidFill>
                <a:latin typeface="Tahoma" charset="0"/>
                <a:ea typeface="ＭＳ Ｐゴシック" charset="0"/>
                <a:cs typeface="ＭＳ Ｐゴシック" charset="0"/>
              </a:rPr>
              <a:t>Pre-Alignment Filtering</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15990864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03012438"/>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453142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Shouji</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7" name="Content Placeholder 2"/>
          <p:cNvSpPr txBox="1">
            <a:spLocks/>
          </p:cNvSpPr>
          <p:nvPr/>
        </p:nvSpPr>
        <p:spPr bwMode="auto">
          <a:xfrm>
            <a:off x="35496" y="836712"/>
            <a:ext cx="9108504" cy="54850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always includes </a:t>
            </a:r>
            <a:r>
              <a:rPr kumimoji="0" lang="en-US" sz="2200" b="0" i="0" u="none" strike="noStrike" kern="0" cap="none" spc="0" normalizeH="0" baseline="0" noProof="0" dirty="0">
                <a:ln>
                  <a:noFill/>
                </a:ln>
                <a:solidFill>
                  <a:srgbClr val="FF0000"/>
                </a:solidFill>
                <a:effectLst/>
                <a:uLnTx/>
                <a:uFillTx/>
                <a:latin typeface="Tahoma"/>
                <a:ea typeface="+mn-ea"/>
                <a:cs typeface="+mn-cs"/>
              </a:rPr>
              <a:t>long identical subsequences</a:t>
            </a:r>
            <a:r>
              <a:rPr kumimoji="0" lang="en-US" sz="22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Processing the entire sequence at once is ineffective for hardware design</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kumimoji="0" lang="en-US" sz="2200" b="0" i="0" u="none" strike="noStrike" kern="0" cap="none" spc="0" normalizeH="0" baseline="0" noProof="0" dirty="0">
                <a:ln>
                  <a:noFill/>
                </a:ln>
                <a:solidFill>
                  <a:srgbClr val="000000"/>
                </a:solidFill>
                <a:effectLst/>
                <a:uLnTx/>
                <a:uFillTx/>
                <a:latin typeface="Tahoma"/>
                <a:ea typeface="+mn-ea"/>
                <a:cs typeface="+mn-cs"/>
              </a:rPr>
              <a:t>Use an </a:t>
            </a:r>
            <a:r>
              <a:rPr kumimoji="0" lang="en-US" sz="2200" b="1" i="0" u="none" strike="noStrike" kern="0" cap="none" spc="0" normalizeH="0" baseline="0" noProof="0" dirty="0">
                <a:ln>
                  <a:noFill/>
                </a:ln>
                <a:solidFill>
                  <a:srgbClr val="000000"/>
                </a:solidFill>
                <a:effectLst/>
                <a:uLnTx/>
                <a:uFillTx/>
                <a:latin typeface="Tahoma"/>
                <a:ea typeface="+mn-ea"/>
                <a:cs typeface="+mn-cs"/>
              </a:rPr>
              <a:t>overlapping</a:t>
            </a:r>
            <a:r>
              <a:rPr kumimoji="0" lang="en-US" sz="2200" b="0" i="0" u="none" strike="noStrike" kern="0" cap="none" spc="0" normalizeH="0" baseline="0" noProof="0" dirty="0">
                <a:ln>
                  <a:noFill/>
                </a:ln>
                <a:solidFill>
                  <a:srgbClr val="000000"/>
                </a:solidFill>
                <a:effectLst/>
                <a:uLnTx/>
                <a:uFillTx/>
                <a:latin typeface="Tahoma"/>
                <a:ea typeface="+mn-ea"/>
                <a:cs typeface="+mn-cs"/>
              </a:rPr>
              <a:t> </a:t>
            </a:r>
            <a:r>
              <a:rPr kumimoji="0" lang="en-US" sz="2200" b="0" i="0" u="none" strike="noStrike" kern="0" cap="none" spc="0" normalizeH="0" baseline="0" noProof="0" dirty="0">
                <a:ln>
                  <a:noFill/>
                </a:ln>
                <a:solidFill>
                  <a:srgbClr val="FF0000"/>
                </a:solidFill>
                <a:effectLst/>
                <a:uLnTx/>
                <a:uFillTx/>
                <a:latin typeface="Tahoma"/>
                <a:ea typeface="+mn-ea"/>
                <a:cs typeface="+mn-cs"/>
              </a:rPr>
              <a:t>sliding window </a:t>
            </a:r>
            <a:r>
              <a:rPr kumimoji="0" lang="en-US" sz="2200" b="0" i="0" u="none" strike="noStrike" kern="0" cap="none" spc="0" normalizeH="0" baseline="0" noProof="0" dirty="0">
                <a:ln>
                  <a:noFill/>
                </a:ln>
                <a:solidFill>
                  <a:srgbClr val="000000"/>
                </a:solidFill>
                <a:effectLst/>
                <a:uLnTx/>
                <a:uFillTx/>
                <a:latin typeface="Tahoma"/>
                <a:ea typeface="+mn-ea"/>
                <a:cs typeface="+mn-cs"/>
              </a:rPr>
              <a:t>approach to quickly and accurately find all </a:t>
            </a:r>
            <a:r>
              <a:rPr kumimoji="0" lang="en-US" sz="2200" b="0" i="0" u="none" strike="noStrike" kern="0" cap="none" spc="0" normalizeH="0" baseline="0" noProof="0" dirty="0">
                <a:ln>
                  <a:noFill/>
                </a:ln>
                <a:solidFill>
                  <a:srgbClr val="FF0000"/>
                </a:solidFill>
                <a:effectLst/>
                <a:uLnTx/>
                <a:uFillTx/>
                <a:latin typeface="Tahoma"/>
                <a:ea typeface="+mn-ea"/>
                <a:cs typeface="+mn-cs"/>
              </a:rPr>
              <a:t>long</a:t>
            </a:r>
            <a:r>
              <a:rPr kumimoji="0" lang="en-US" sz="2200" b="0" i="0" u="none" strike="noStrike" kern="0" cap="none" spc="0" normalizeH="0" baseline="0" noProof="0" dirty="0">
                <a:ln>
                  <a:noFill/>
                </a:ln>
                <a:solidFill>
                  <a:srgbClr val="000000"/>
                </a:solidFill>
                <a:effectLst/>
                <a:uLnTx/>
                <a:uFillTx/>
                <a:latin typeface="Tahoma"/>
                <a:ea typeface="+mn-ea"/>
                <a:cs typeface="+mn-cs"/>
              </a:rPr>
              <a:t> </a:t>
            </a:r>
            <a:r>
              <a:rPr kumimoji="0" lang="en-US" sz="2200" b="0" i="0" u="none" strike="noStrike" kern="0" cap="none" spc="0" normalizeH="0" baseline="0" noProof="0" dirty="0">
                <a:ln>
                  <a:noFill/>
                </a:ln>
                <a:solidFill>
                  <a:srgbClr val="FF0000"/>
                </a:solidFill>
                <a:effectLst/>
                <a:uLnTx/>
                <a:uFillTx/>
                <a:latin typeface="Tahoma"/>
                <a:ea typeface="+mn-ea"/>
                <a:cs typeface="+mn-cs"/>
              </a:rPr>
              <a:t>identical subsequences</a:t>
            </a:r>
            <a:r>
              <a:rPr lang="en-US" kern="0" noProof="0" dirty="0">
                <a:solidFill>
                  <a:srgbClr val="000000"/>
                </a:solidFill>
              </a:rPr>
              <a:t> </a:t>
            </a:r>
            <a:r>
              <a:rPr lang="en-US" kern="0" noProof="0" dirty="0">
                <a:solidFill>
                  <a:srgbClr val="FF0000"/>
                </a:solidFill>
              </a:rPr>
              <a:t>(</a:t>
            </a:r>
            <a:r>
              <a:rPr lang="en-US" kern="0" dirty="0">
                <a:solidFill>
                  <a:srgbClr val="FF0000"/>
                </a:solidFill>
              </a:rPr>
              <a:t>consecutive zeros) </a:t>
            </a:r>
            <a:endParaRPr kumimoji="0" lang="en-US" sz="2200" b="0" i="0" u="none" strike="noStrike" kern="0" cap="none" spc="0" normalizeH="0" baseline="0" noProof="0" dirty="0">
              <a:ln>
                <a:noFill/>
              </a:ln>
              <a:solidFill>
                <a:srgbClr val="FF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lvl="1">
              <a:buClr>
                <a:srgbClr val="3B812F"/>
              </a:buClr>
            </a:pPr>
            <a:r>
              <a:rPr lang="en-US" kern="0" dirty="0">
                <a:solidFill>
                  <a:srgbClr val="000000"/>
                </a:solidFill>
              </a:rPr>
              <a:t>Shouji accelerates the </a:t>
            </a:r>
            <a:r>
              <a:rPr lang="en-US" b="1" kern="0" dirty="0">
                <a:solidFill>
                  <a:srgbClr val="000000"/>
                </a:solidFill>
              </a:rPr>
              <a:t>best-performing CPU read aligner </a:t>
            </a:r>
            <a:r>
              <a:rPr lang="en-US" kern="0" dirty="0">
                <a:solidFill>
                  <a:srgbClr val="0000FF"/>
                </a:solidFill>
              </a:rPr>
              <a:t>Edlib </a:t>
            </a:r>
            <a:r>
              <a:rPr lang="en-US" kern="0" dirty="0">
                <a:solidFill>
                  <a:srgbClr val="000000"/>
                </a:solidFill>
              </a:rPr>
              <a:t>(Bioinformatics 2017) by </a:t>
            </a:r>
            <a:r>
              <a:rPr lang="en-US" kern="0" dirty="0">
                <a:solidFill>
                  <a:srgbClr val="FF0000"/>
                </a:solidFill>
              </a:rPr>
              <a:t>up to 18.8x </a:t>
            </a:r>
            <a:r>
              <a:rPr lang="en-US" kern="0" dirty="0">
                <a:solidFill>
                  <a:srgbClr val="000000"/>
                </a:solidFill>
              </a:rPr>
              <a:t>using 16 filtering units that work in parallel</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on FPGA is </a:t>
            </a:r>
            <a:r>
              <a:rPr kumimoji="0" lang="en-US" sz="2200" b="0" i="0" u="none" strike="noStrike" kern="0" cap="none" spc="0" normalizeH="0" baseline="0" noProof="0" dirty="0">
                <a:ln>
                  <a:noFill/>
                </a:ln>
                <a:solidFill>
                  <a:srgbClr val="FF0000"/>
                </a:solidFill>
                <a:effectLst/>
                <a:uLnTx/>
                <a:uFillTx/>
                <a:latin typeface="Tahoma"/>
                <a:ea typeface="+mn-ea"/>
                <a:cs typeface="+mn-cs"/>
              </a:rPr>
              <a:t>up to 10,000x faster </a:t>
            </a:r>
            <a:r>
              <a:rPr kumimoji="0" lang="en-US" sz="2200" b="0" i="0" u="none" strike="noStrike" kern="0" cap="none" spc="0" normalizeH="0" baseline="0" noProof="0" dirty="0">
                <a:ln>
                  <a:noFill/>
                </a:ln>
                <a:solidFill>
                  <a:srgbClr val="000000"/>
                </a:solidFill>
                <a:effectLst/>
                <a:uLnTx/>
                <a:uFillTx/>
                <a:latin typeface="Tahoma"/>
                <a:ea typeface="+mn-ea"/>
                <a:cs typeface="+mn-cs"/>
              </a:rPr>
              <a:t>than on CPU</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is </a:t>
            </a:r>
            <a:r>
              <a:rPr kumimoji="0" lang="en-US" sz="2200" b="0" i="0" u="none" strike="noStrike" kern="0" cap="none" spc="0" normalizeH="0" baseline="0" noProof="0" dirty="0">
                <a:ln>
                  <a:noFill/>
                </a:ln>
                <a:solidFill>
                  <a:srgbClr val="FF0000"/>
                </a:solidFill>
                <a:effectLst/>
                <a:uLnTx/>
                <a:uFillTx/>
                <a:latin typeface="Tahoma"/>
                <a:ea typeface="+mn-ea"/>
                <a:cs typeface="+mn-cs"/>
              </a:rPr>
              <a:t>2.4x to 467x more accurate </a:t>
            </a:r>
            <a:r>
              <a:rPr kumimoji="0" lang="en-US" sz="2200" b="0" i="0" u="none" strike="noStrike" kern="0" cap="none" spc="0" normalizeH="0" baseline="0" noProof="0" dirty="0">
                <a:ln>
                  <a:noFill/>
                </a:ln>
                <a:solidFill>
                  <a:srgbClr val="000000"/>
                </a:solidFill>
                <a:effectLst/>
                <a:uLnTx/>
                <a:uFillTx/>
                <a:latin typeface="Tahoma"/>
                <a:ea typeface="+mn-ea"/>
                <a:cs typeface="+mn-cs"/>
              </a:rPr>
              <a:t>than GateKeeper (Bioinformatics 2017) and SHD (Bioinformatics 2015)</a:t>
            </a:r>
          </a:p>
        </p:txBody>
      </p:sp>
    </p:spTree>
    <p:extLst>
      <p:ext uri="{BB962C8B-B14F-4D97-AF65-F5344CB8AC3E}">
        <p14:creationId xmlns:p14="http://schemas.microsoft.com/office/powerpoint/2010/main" val="12975528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dirty="0" err="1"/>
              <a:t>Shouji</a:t>
            </a:r>
            <a:endParaRPr lang="en-US" dirty="0"/>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lvl="1">
              <a:buClr>
                <a:srgbClr val="3B812F"/>
              </a:buClr>
              <a:defRPr/>
            </a:pPr>
            <a:r>
              <a:rPr lang="en-US" kern="0" dirty="0">
                <a:solidFill>
                  <a:srgbClr val="000000"/>
                </a:solidFill>
              </a:rPr>
              <a:t>Correct alignment always includes </a:t>
            </a:r>
            <a:r>
              <a:rPr lang="en-US" kern="0" dirty="0">
                <a:solidFill>
                  <a:srgbClr val="FF0000"/>
                </a:solidFill>
              </a:rPr>
              <a:t>long identical subsequences</a:t>
            </a:r>
            <a:r>
              <a:rPr lang="en-US" kern="0" dirty="0">
                <a:solidFill>
                  <a:srgbClr val="000000"/>
                </a:solidFill>
              </a:rPr>
              <a:t> </a:t>
            </a:r>
          </a:p>
        </p:txBody>
      </p:sp>
      <p:sp>
        <p:nvSpPr>
          <p:cNvPr id="3" name="Rectangle 2">
            <a:extLst>
              <a:ext uri="{FF2B5EF4-FFF2-40B4-BE49-F238E27FC236}">
                <a16:creationId xmlns:a16="http://schemas.microsoft.com/office/drawing/2014/main" id="{B4E6B329-8E66-8444-B66E-4FA67E5E6E2D}"/>
              </a:ext>
            </a:extLst>
          </p:cNvPr>
          <p:cNvSpPr/>
          <p:nvPr/>
        </p:nvSpPr>
        <p:spPr>
          <a:xfrm>
            <a:off x="6427707" y="5371576"/>
            <a:ext cx="275280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Dot plot, dot matrix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(Lipman and Pearson, 1985)</a:t>
            </a:r>
          </a:p>
        </p:txBody>
      </p:sp>
      <p:pic>
        <p:nvPicPr>
          <p:cNvPr id="13" name="Picture 12">
            <a:extLst>
              <a:ext uri="{FF2B5EF4-FFF2-40B4-BE49-F238E27FC236}">
                <a16:creationId xmlns:a16="http://schemas.microsoft.com/office/drawing/2014/main" id="{55FE3223-81CF-1D46-B4CA-9FE3A2A7DABB}"/>
              </a:ext>
            </a:extLst>
          </p:cNvPr>
          <p:cNvPicPr>
            <a:picLocks noChangeAspect="1"/>
          </p:cNvPicPr>
          <p:nvPr/>
        </p:nvPicPr>
        <p:blipFill>
          <a:blip r:embed="rId2"/>
          <a:stretch>
            <a:fillRect/>
          </a:stretch>
        </p:blipFill>
        <p:spPr>
          <a:xfrm>
            <a:off x="1835696" y="1793773"/>
            <a:ext cx="4530204" cy="4450165"/>
          </a:xfrm>
          <a:prstGeom prst="rect">
            <a:avLst/>
          </a:prstGeom>
        </p:spPr>
      </p:pic>
    </p:spTree>
    <p:extLst>
      <p:ext uri="{BB962C8B-B14F-4D97-AF65-F5344CB8AC3E}">
        <p14:creationId xmlns:p14="http://schemas.microsoft.com/office/powerpoint/2010/main" val="225546775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3279735" y="980728"/>
          <a:ext cx="4687019" cy="3943270"/>
        </p:xfrm>
        <a:graphic>
          <a:graphicData uri="http://schemas.openxmlformats.org/presentationml/2006/ole">
            <mc:AlternateContent xmlns:mc="http://schemas.openxmlformats.org/markup-compatibility/2006">
              <mc:Choice xmlns:v="urn:schemas-microsoft-com:vml" Requires="v">
                <p:oleObj spid="_x0000_s138415" name="Worksheet" r:id="rId3" imgW="3181335" imgH="2676525" progId="Excel.Sheet.12">
                  <p:embed/>
                </p:oleObj>
              </mc:Choice>
              <mc:Fallback>
                <p:oleObj name="Worksheet" r:id="rId3" imgW="3181335" imgH="2676525" progId="Excel.Sheet.12">
                  <p:embed/>
                  <p:pic>
                    <p:nvPicPr>
                      <p:cNvPr id="6" name="Object 5"/>
                      <p:cNvPicPr/>
                      <p:nvPr/>
                    </p:nvPicPr>
                    <p:blipFill>
                      <a:blip r:embed="rId4"/>
                      <a:stretch>
                        <a:fillRect/>
                      </a:stretch>
                    </p:blipFill>
                    <p:spPr>
                      <a:xfrm>
                        <a:off x="3279735" y="980728"/>
                        <a:ext cx="4687019" cy="3943270"/>
                      </a:xfrm>
                      <a:prstGeom prst="rect">
                        <a:avLst/>
                      </a:prstGeom>
                    </p:spPr>
                  </p:pic>
                </p:oleObj>
              </mc:Fallback>
            </mc:AlternateContent>
          </a:graphicData>
        </a:graphic>
      </p:graphicFrame>
      <p:sp>
        <p:nvSpPr>
          <p:cNvPr id="7" name="Title 1"/>
          <p:cNvSpPr txBox="1">
            <a:spLocks/>
          </p:cNvSpPr>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a:ln>
                  <a:noFill/>
                </a:ln>
                <a:solidFill>
                  <a:srgbClr val="006633"/>
                </a:solidFill>
                <a:effectLst/>
                <a:uLnTx/>
                <a:uFillTx/>
                <a:latin typeface="Garamond"/>
                <a:ea typeface="+mj-ea"/>
                <a:cs typeface="+mj-cs"/>
              </a:rPr>
              <a:t>Shouji Walkthrough</a:t>
            </a:r>
          </a:p>
        </p:txBody>
      </p:sp>
      <p:sp>
        <p:nvSpPr>
          <p:cNvPr id="9" name="Rectangle 8"/>
          <p:cNvSpPr/>
          <p:nvPr/>
        </p:nvSpPr>
        <p:spPr>
          <a:xfrm>
            <a:off x="3934306" y="1556792"/>
            <a:ext cx="1296144" cy="20882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0" name="Straight Arrow Connector 9"/>
          <p:cNvCxnSpPr/>
          <p:nvPr/>
        </p:nvCxnSpPr>
        <p:spPr>
          <a:xfrm>
            <a:off x="4942418" y="1556792"/>
            <a:ext cx="216024" cy="216024"/>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53854" y="1564396"/>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53264" y="1572000"/>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76887" y="159355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20187" y="1845693"/>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27841" y="2158475"/>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13993" y="2409087"/>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191420" y="165954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8" name="TextBox 17"/>
          <p:cNvSpPr txBox="1"/>
          <p:nvPr/>
        </p:nvSpPr>
        <p:spPr>
          <a:xfrm>
            <a:off x="5193011" y="194551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9" name="TextBox 18"/>
          <p:cNvSpPr txBox="1"/>
          <p:nvPr/>
        </p:nvSpPr>
        <p:spPr>
          <a:xfrm>
            <a:off x="5179163" y="224384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0" name="TextBox 19"/>
          <p:cNvSpPr txBox="1"/>
          <p:nvPr/>
        </p:nvSpPr>
        <p:spPr>
          <a:xfrm>
            <a:off x="5184066" y="254218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4</a:t>
            </a:r>
          </a:p>
        </p:txBody>
      </p:sp>
      <p:sp>
        <p:nvSpPr>
          <p:cNvPr id="21" name="TextBox 20"/>
          <p:cNvSpPr txBox="1"/>
          <p:nvPr/>
        </p:nvSpPr>
        <p:spPr>
          <a:xfrm>
            <a:off x="5178731" y="28378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2" name="TextBox 21"/>
          <p:cNvSpPr txBox="1"/>
          <p:nvPr/>
        </p:nvSpPr>
        <p:spPr>
          <a:xfrm>
            <a:off x="5166096" y="3122187"/>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23" name="TextBox 22"/>
          <p:cNvSpPr txBox="1"/>
          <p:nvPr/>
        </p:nvSpPr>
        <p:spPr>
          <a:xfrm>
            <a:off x="5178731" y="340650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graphicFrame>
        <p:nvGraphicFramePr>
          <p:cNvPr id="24" name="Object 23"/>
          <p:cNvGraphicFramePr>
            <a:graphicFrameLocks noChangeAspect="1"/>
          </p:cNvGraphicFramePr>
          <p:nvPr/>
        </p:nvGraphicFramePr>
        <p:xfrm>
          <a:off x="3934307" y="5227217"/>
          <a:ext cx="4032448" cy="290015"/>
        </p:xfrm>
        <a:graphic>
          <a:graphicData uri="http://schemas.openxmlformats.org/presentationml/2006/ole">
            <mc:AlternateContent xmlns:mc="http://schemas.openxmlformats.org/markup-compatibility/2006">
              <mc:Choice xmlns:v="urn:schemas-microsoft-com:vml" Requires="v">
                <p:oleObj spid="_x0000_s138416" name="Worksheet" r:id="rId5" imgW="2724135" imgH="200025" progId="Excel.Sheet.12">
                  <p:embed/>
                </p:oleObj>
              </mc:Choice>
              <mc:Fallback>
                <p:oleObj name="Worksheet" r:id="rId5" imgW="2724135" imgH="200025" progId="Excel.Sheet.12">
                  <p:embed/>
                  <p:pic>
                    <p:nvPicPr>
                      <p:cNvPr id="24" name="Object 23"/>
                      <p:cNvPicPr/>
                      <p:nvPr/>
                    </p:nvPicPr>
                    <p:blipFill>
                      <a:blip r:embed="rId6"/>
                      <a:stretch>
                        <a:fillRect/>
                      </a:stretch>
                    </p:blipFill>
                    <p:spPr>
                      <a:xfrm>
                        <a:off x="3934307" y="5227217"/>
                        <a:ext cx="4032448" cy="290015"/>
                      </a:xfrm>
                      <a:prstGeom prst="rect">
                        <a:avLst/>
                      </a:prstGeom>
                    </p:spPr>
                  </p:pic>
                </p:oleObj>
              </mc:Fallback>
            </mc:AlternateContent>
          </a:graphicData>
        </a:graphic>
      </p:graphicFrame>
      <p:sp>
        <p:nvSpPr>
          <p:cNvPr id="25" name="Rectangle 24"/>
          <p:cNvSpPr/>
          <p:nvPr/>
        </p:nvSpPr>
        <p:spPr>
          <a:xfrm>
            <a:off x="3921934" y="1528752"/>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6" name="Rectangle 25"/>
          <p:cNvSpPr/>
          <p:nvPr/>
        </p:nvSpPr>
        <p:spPr>
          <a:xfrm>
            <a:off x="4269963" y="181964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7" name="Rectangle 26"/>
          <p:cNvSpPr/>
          <p:nvPr/>
        </p:nvSpPr>
        <p:spPr>
          <a:xfrm>
            <a:off x="4596968" y="2101342"/>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8" name="Rectangle 27"/>
          <p:cNvSpPr/>
          <p:nvPr/>
        </p:nvSpPr>
        <p:spPr>
          <a:xfrm>
            <a:off x="4916371" y="2394423"/>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9" name="TextBox 28"/>
          <p:cNvSpPr txBox="1"/>
          <p:nvPr/>
        </p:nvSpPr>
        <p:spPr>
          <a:xfrm>
            <a:off x="481136" y="1211487"/>
            <a:ext cx="2736304"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Build the Neighborhood Map</a:t>
            </a:r>
          </a:p>
        </p:txBody>
      </p:sp>
      <p:sp>
        <p:nvSpPr>
          <p:cNvPr id="30" name="TextBox 29"/>
          <p:cNvSpPr txBox="1"/>
          <p:nvPr/>
        </p:nvSpPr>
        <p:spPr>
          <a:xfrm>
            <a:off x="528123" y="5187558"/>
            <a:ext cx="2922957"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Store longest subsequence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Tahoma"/>
              </a:rPr>
              <a:t>in</a:t>
            </a:r>
            <a:r>
              <a:rPr kumimoji="0" lang="en-US" sz="1800" b="0" i="0" u="none" strike="noStrike" kern="1200" cap="none" spc="0" normalizeH="0" baseline="0" noProof="0" dirty="0">
                <a:ln>
                  <a:noFill/>
                </a:ln>
                <a:solidFill>
                  <a:srgbClr val="000000"/>
                </a:solidFill>
                <a:effectLst/>
                <a:uLnTx/>
                <a:uFillTx/>
                <a:latin typeface="Tahoma"/>
                <a:ea typeface="+mn-ea"/>
                <a:cs typeface="+mn-cs"/>
              </a:rPr>
              <a:t> Shouji Bit-vector</a:t>
            </a:r>
          </a:p>
        </p:txBody>
      </p:sp>
      <p:sp>
        <p:nvSpPr>
          <p:cNvPr id="31" name="Rectangle 30"/>
          <p:cNvSpPr/>
          <p:nvPr/>
        </p:nvSpPr>
        <p:spPr>
          <a:xfrm>
            <a:off x="4316478" y="1529866"/>
            <a:ext cx="1296144" cy="22591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2" name="Straight Arrow Connector 31"/>
          <p:cNvCxnSpPr/>
          <p:nvPr/>
        </p:nvCxnSpPr>
        <p:spPr>
          <a:xfrm>
            <a:off x="5036026" y="1537470"/>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735436" y="1545074"/>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59059" y="184482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338674" y="1484784"/>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410013" y="2131549"/>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396165" y="238216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575183" y="1918585"/>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39" name="TextBox 38"/>
          <p:cNvSpPr txBox="1"/>
          <p:nvPr/>
        </p:nvSpPr>
        <p:spPr>
          <a:xfrm>
            <a:off x="5561335" y="221692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0" name="TextBox 39"/>
          <p:cNvSpPr txBox="1"/>
          <p:nvPr/>
        </p:nvSpPr>
        <p:spPr>
          <a:xfrm>
            <a:off x="5574668" y="280763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3</a:t>
            </a:r>
          </a:p>
        </p:txBody>
      </p:sp>
      <p:sp>
        <p:nvSpPr>
          <p:cNvPr id="41" name="TextBox 40"/>
          <p:cNvSpPr txBox="1"/>
          <p:nvPr/>
        </p:nvSpPr>
        <p:spPr>
          <a:xfrm>
            <a:off x="5560903" y="2527913"/>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2" name="TextBox 41"/>
          <p:cNvSpPr txBox="1"/>
          <p:nvPr/>
        </p:nvSpPr>
        <p:spPr>
          <a:xfrm>
            <a:off x="5548268" y="309526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sp>
        <p:nvSpPr>
          <p:cNvPr id="43" name="TextBox 42"/>
          <p:cNvSpPr txBox="1"/>
          <p:nvPr/>
        </p:nvSpPr>
        <p:spPr>
          <a:xfrm>
            <a:off x="5560903" y="33795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44" name="Rectangle 43"/>
          <p:cNvSpPr/>
          <p:nvPr/>
        </p:nvSpPr>
        <p:spPr>
          <a:xfrm>
            <a:off x="4289628" y="1809186"/>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5" name="Rectangle 44"/>
          <p:cNvSpPr/>
          <p:nvPr/>
        </p:nvSpPr>
        <p:spPr>
          <a:xfrm>
            <a:off x="4637657" y="2100080"/>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6" name="Rectangle 45"/>
          <p:cNvSpPr/>
          <p:nvPr/>
        </p:nvSpPr>
        <p:spPr>
          <a:xfrm>
            <a:off x="4964662" y="238177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7" name="Rectangle 46"/>
          <p:cNvSpPr/>
          <p:nvPr/>
        </p:nvSpPr>
        <p:spPr>
          <a:xfrm>
            <a:off x="5284065" y="2674857"/>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a:t>
            </a:r>
          </a:p>
        </p:txBody>
      </p:sp>
      <p:cxnSp>
        <p:nvCxnSpPr>
          <p:cNvPr id="48" name="Straight Arrow Connector 47"/>
          <p:cNvCxnSpPr/>
          <p:nvPr/>
        </p:nvCxnSpPr>
        <p:spPr>
          <a:xfrm>
            <a:off x="4410445" y="274220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575183" y="366760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graphicFrame>
        <p:nvGraphicFramePr>
          <p:cNvPr id="50" name="Table 49"/>
          <p:cNvGraphicFramePr>
            <a:graphicFrameLocks noGrp="1"/>
          </p:cNvGraphicFramePr>
          <p:nvPr/>
        </p:nvGraphicFramePr>
        <p:xfrm>
          <a:off x="3941960" y="5223748"/>
          <a:ext cx="4017141" cy="275419"/>
        </p:xfrm>
        <a:graphic>
          <a:graphicData uri="http://schemas.openxmlformats.org/drawingml/2006/table">
            <a:tbl>
              <a:tblPr>
                <a:tableStyleId>{5C22544A-7EE6-4342-B048-85BDC9FD1C3A}</a:tableStyleId>
              </a:tblPr>
              <a:tblGrid>
                <a:gridCol w="321931">
                  <a:extLst>
                    <a:ext uri="{9D8B030D-6E8A-4147-A177-3AD203B41FA5}">
                      <a16:colId xmlns:a16="http://schemas.microsoft.com/office/drawing/2014/main" val="20000"/>
                    </a:ext>
                  </a:extLst>
                </a:gridCol>
                <a:gridCol w="321931">
                  <a:extLst>
                    <a:ext uri="{9D8B030D-6E8A-4147-A177-3AD203B41FA5}">
                      <a16:colId xmlns:a16="http://schemas.microsoft.com/office/drawing/2014/main" val="20001"/>
                    </a:ext>
                  </a:extLst>
                </a:gridCol>
                <a:gridCol w="321931">
                  <a:extLst>
                    <a:ext uri="{9D8B030D-6E8A-4147-A177-3AD203B41FA5}">
                      <a16:colId xmlns:a16="http://schemas.microsoft.com/office/drawing/2014/main" val="20002"/>
                    </a:ext>
                  </a:extLst>
                </a:gridCol>
                <a:gridCol w="321931">
                  <a:extLst>
                    <a:ext uri="{9D8B030D-6E8A-4147-A177-3AD203B41FA5}">
                      <a16:colId xmlns:a16="http://schemas.microsoft.com/office/drawing/2014/main" val="20003"/>
                    </a:ext>
                  </a:extLst>
                </a:gridCol>
                <a:gridCol w="321931">
                  <a:extLst>
                    <a:ext uri="{9D8B030D-6E8A-4147-A177-3AD203B41FA5}">
                      <a16:colId xmlns:a16="http://schemas.microsoft.com/office/drawing/2014/main" val="20004"/>
                    </a:ext>
                  </a:extLst>
                </a:gridCol>
                <a:gridCol w="321931">
                  <a:extLst>
                    <a:ext uri="{9D8B030D-6E8A-4147-A177-3AD203B41FA5}">
                      <a16:colId xmlns:a16="http://schemas.microsoft.com/office/drawing/2014/main" val="20005"/>
                    </a:ext>
                  </a:extLst>
                </a:gridCol>
                <a:gridCol w="321931">
                  <a:extLst>
                    <a:ext uri="{9D8B030D-6E8A-4147-A177-3AD203B41FA5}">
                      <a16:colId xmlns:a16="http://schemas.microsoft.com/office/drawing/2014/main" val="20006"/>
                    </a:ext>
                  </a:extLst>
                </a:gridCol>
                <a:gridCol w="321931">
                  <a:extLst>
                    <a:ext uri="{9D8B030D-6E8A-4147-A177-3AD203B41FA5}">
                      <a16:colId xmlns:a16="http://schemas.microsoft.com/office/drawing/2014/main" val="20007"/>
                    </a:ext>
                  </a:extLst>
                </a:gridCol>
                <a:gridCol w="321931">
                  <a:extLst>
                    <a:ext uri="{9D8B030D-6E8A-4147-A177-3AD203B41FA5}">
                      <a16:colId xmlns:a16="http://schemas.microsoft.com/office/drawing/2014/main" val="20008"/>
                    </a:ext>
                  </a:extLst>
                </a:gridCol>
                <a:gridCol w="373254">
                  <a:extLst>
                    <a:ext uri="{9D8B030D-6E8A-4147-A177-3AD203B41FA5}">
                      <a16:colId xmlns:a16="http://schemas.microsoft.com/office/drawing/2014/main" val="20009"/>
                    </a:ext>
                  </a:extLst>
                </a:gridCol>
                <a:gridCol w="373254">
                  <a:extLst>
                    <a:ext uri="{9D8B030D-6E8A-4147-A177-3AD203B41FA5}">
                      <a16:colId xmlns:a16="http://schemas.microsoft.com/office/drawing/2014/main" val="20010"/>
                    </a:ext>
                  </a:extLst>
                </a:gridCol>
                <a:gridCol w="373254">
                  <a:extLst>
                    <a:ext uri="{9D8B030D-6E8A-4147-A177-3AD203B41FA5}">
                      <a16:colId xmlns:a16="http://schemas.microsoft.com/office/drawing/2014/main" val="20011"/>
                    </a:ext>
                  </a:extLst>
                </a:gridCol>
              </a:tblGrid>
              <a:tr h="275419">
                <a:tc>
                  <a:txBody>
                    <a:bodyPr/>
                    <a:lstStyle/>
                    <a:p>
                      <a:pPr algn="ctr" fontAlgn="b"/>
                      <a:r>
                        <a:rPr lang="en-US" sz="1200" u="none" strike="noStrike">
                          <a:effectLst/>
                        </a:rPr>
                        <a:t>0</a:t>
                      </a:r>
                      <a:endParaRPr lang="en-US" sz="16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extLst>
                  <a:ext uri="{0D108BD9-81ED-4DB2-BD59-A6C34878D82A}">
                    <a16:rowId xmlns:a16="http://schemas.microsoft.com/office/drawing/2014/main" val="10000"/>
                  </a:ext>
                </a:extLst>
              </a:tr>
            </a:tbl>
          </a:graphicData>
        </a:graphic>
      </p:graphicFrame>
      <p:sp>
        <p:nvSpPr>
          <p:cNvPr id="51" name="Rectangle 50"/>
          <p:cNvSpPr/>
          <p:nvPr/>
        </p:nvSpPr>
        <p:spPr>
          <a:xfrm>
            <a:off x="621939" y="2819864"/>
            <a:ext cx="1368152" cy="825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Rectangle 51"/>
          <p:cNvSpPr/>
          <p:nvPr/>
        </p:nvSpPr>
        <p:spPr>
          <a:xfrm>
            <a:off x="511732" y="2539430"/>
            <a:ext cx="2585717" cy="175432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Find all common subsequences (diagonal segments of consecutive zeros) shared between two given sequences</a:t>
            </a:r>
          </a:p>
        </p:txBody>
      </p:sp>
      <p:sp>
        <p:nvSpPr>
          <p:cNvPr id="53" name="Rectangle 52"/>
          <p:cNvSpPr/>
          <p:nvPr/>
        </p:nvSpPr>
        <p:spPr>
          <a:xfrm>
            <a:off x="4355976" y="5517232"/>
            <a:ext cx="4094006" cy="369332"/>
          </a:xfrm>
          <a:prstGeom prst="rect">
            <a:avLst/>
          </a:prstGeom>
          <a:solidFill>
            <a:srgbClr val="FFFF00"/>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ACCEPT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iff</a:t>
            </a:r>
            <a:r>
              <a:rPr kumimoji="0" lang="en-US" sz="1800" b="0" i="0" u="none" strike="noStrike" kern="1200" cap="none" spc="0" normalizeH="0" baseline="0" noProof="0" dirty="0">
                <a:ln>
                  <a:noFill/>
                </a:ln>
                <a:solidFill>
                  <a:srgbClr val="000000"/>
                </a:solidFill>
                <a:effectLst/>
                <a:uLnTx/>
                <a:uFillTx/>
                <a:latin typeface="Tahoma"/>
                <a:ea typeface="+mn-ea"/>
                <a:cs typeface="+mn-cs"/>
              </a:rPr>
              <a:t> number of ‘1’s </a:t>
            </a:r>
            <a:r>
              <a:rPr kumimoji="0" lang="en-US" sz="1800" b="0" i="0" u="none" strike="noStrike" kern="1200" cap="none" spc="0" normalizeH="0" baseline="0" noProof="0" dirty="0">
                <a:ln>
                  <a:noFill/>
                </a:ln>
                <a:solidFill>
                  <a:srgbClr val="000000"/>
                </a:solidFill>
                <a:effectLst/>
                <a:uLnTx/>
                <a:uFillTx/>
                <a:latin typeface="Tahoma"/>
                <a:ea typeface="+mn-ea"/>
                <a:cs typeface="Consolas" panose="020B0609020204030204" pitchFamily="49" charset="0"/>
              </a:rPr>
              <a:t>≤ Threshold</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Rectangle 53"/>
          <p:cNvSpPr/>
          <p:nvPr/>
        </p:nvSpPr>
        <p:spPr>
          <a:xfrm>
            <a:off x="164239" y="5868561"/>
            <a:ext cx="858964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Shouji: a fast and efficient pre-alignment filter for sequence alignment</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a:ln>
                  <a:noFill/>
                </a:ln>
                <a:solidFill>
                  <a:srgbClr val="000000"/>
                </a:solidFill>
                <a:effectLst/>
                <a:uLnTx/>
                <a:uFillTx/>
                <a:latin typeface="Tahoma"/>
                <a:ea typeface="+mn-ea"/>
                <a:cs typeface="+mn-cs"/>
              </a:rPr>
              <a:t>Bioinformatics</a:t>
            </a:r>
            <a:r>
              <a:rPr kumimoji="0" lang="en-US" sz="1600" b="0" i="0" u="none" strike="noStrike" kern="1200" cap="none" spc="0" normalizeH="0" baseline="0" noProof="0" dirty="0">
                <a:ln>
                  <a:noFill/>
                </a:ln>
                <a:solidFill>
                  <a:srgbClr val="000000"/>
                </a:solidFill>
                <a:effectLst/>
                <a:uLnTx/>
                <a:uFillTx/>
                <a:latin typeface="Tahoma"/>
                <a:ea typeface="+mn-ea"/>
                <a:cs typeface="+mn-cs"/>
              </a:rPr>
              <a:t>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7"/>
              </a:rPr>
              <a:t>https://doi.org/10.1093/bioinformatics/btz234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68132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9"/>
                                        </p:tgtEl>
                                      </p:cBhvr>
                                    </p:animEffect>
                                    <p:animScale>
                                      <p:cBhvr>
                                        <p:cTn id="22" dur="250" autoRev="1" fill="hold"/>
                                        <p:tgtEl>
                                          <p:spTgt spid="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1500"/>
                            </p:stCondLst>
                            <p:childTnLst>
                              <p:par>
                                <p:cTn id="53" presetID="22" presetClass="entr" presetSubtype="1"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up)">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up)">
                                      <p:cBhvr>
                                        <p:cTn id="76" dur="500"/>
                                        <p:tgtEl>
                                          <p:spTgt spid="1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0"/>
                                        </p:tgtEl>
                                      </p:cBhvr>
                                    </p:animEffect>
                                    <p:set>
                                      <p:cBhvr>
                                        <p:cTn id="84" dur="1" fill="hold">
                                          <p:stCondLst>
                                            <p:cond delay="499"/>
                                          </p:stCondLst>
                                        </p:cTn>
                                        <p:tgtEl>
                                          <p:spTgt spid="1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7"/>
                                        </p:tgtEl>
                                      </p:cBhvr>
                                    </p:animEffect>
                                    <p:set>
                                      <p:cBhvr>
                                        <p:cTn id="87" dur="1" fill="hold">
                                          <p:stCondLst>
                                            <p:cond delay="499"/>
                                          </p:stCondLst>
                                        </p:cTn>
                                        <p:tgtEl>
                                          <p:spTgt spid="17"/>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11"/>
                                        </p:tgtEl>
                                      </p:cBhvr>
                                    </p:animEffect>
                                    <p:set>
                                      <p:cBhvr>
                                        <p:cTn id="90" dur="1" fill="hold">
                                          <p:stCondLst>
                                            <p:cond delay="499"/>
                                          </p:stCondLst>
                                        </p:cTn>
                                        <p:tgtEl>
                                          <p:spTgt spid="11"/>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18"/>
                                        </p:tgtEl>
                                      </p:cBhvr>
                                    </p:animEffect>
                                    <p:set>
                                      <p:cBhvr>
                                        <p:cTn id="93" dur="1" fill="hold">
                                          <p:stCondLst>
                                            <p:cond delay="499"/>
                                          </p:stCondLst>
                                        </p:cTn>
                                        <p:tgtEl>
                                          <p:spTgt spid="18"/>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12"/>
                                        </p:tgtEl>
                                      </p:cBhvr>
                                    </p:animEffect>
                                    <p:set>
                                      <p:cBhvr>
                                        <p:cTn id="96" dur="1" fill="hold">
                                          <p:stCondLst>
                                            <p:cond delay="499"/>
                                          </p:stCondLst>
                                        </p:cTn>
                                        <p:tgtEl>
                                          <p:spTgt spid="12"/>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4"/>
                                        </p:tgtEl>
                                      </p:cBhvr>
                                    </p:animEffect>
                                    <p:set>
                                      <p:cBhvr>
                                        <p:cTn id="102" dur="1" fill="hold">
                                          <p:stCondLst>
                                            <p:cond delay="499"/>
                                          </p:stCondLst>
                                        </p:cTn>
                                        <p:tgtEl>
                                          <p:spTgt spid="14"/>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21"/>
                                        </p:tgtEl>
                                      </p:cBhvr>
                                    </p:animEffect>
                                    <p:set>
                                      <p:cBhvr>
                                        <p:cTn id="105" dur="1" fill="hold">
                                          <p:stCondLst>
                                            <p:cond delay="499"/>
                                          </p:stCondLst>
                                        </p:cTn>
                                        <p:tgtEl>
                                          <p:spTgt spid="21"/>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15"/>
                                        </p:tgtEl>
                                      </p:cBhvr>
                                    </p:animEffect>
                                    <p:set>
                                      <p:cBhvr>
                                        <p:cTn id="108" dur="1" fill="hold">
                                          <p:stCondLst>
                                            <p:cond delay="499"/>
                                          </p:stCondLst>
                                        </p:cTn>
                                        <p:tgtEl>
                                          <p:spTgt spid="15"/>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16"/>
                                        </p:tgtEl>
                                      </p:cBhvr>
                                    </p:animEffect>
                                    <p:set>
                                      <p:cBhvr>
                                        <p:cTn id="114" dur="1" fill="hold">
                                          <p:stCondLst>
                                            <p:cond delay="499"/>
                                          </p:stCondLst>
                                        </p:cTn>
                                        <p:tgtEl>
                                          <p:spTgt spid="16"/>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500"/>
                                        <p:tgtEl>
                                          <p:spTgt spid="23"/>
                                        </p:tgtEl>
                                      </p:cBhvr>
                                    </p:animEffect>
                                    <p:set>
                                      <p:cBhvr>
                                        <p:cTn id="117" dur="1" fill="hold">
                                          <p:stCondLst>
                                            <p:cond delay="499"/>
                                          </p:stCondLst>
                                        </p:cTn>
                                        <p:tgtEl>
                                          <p:spTgt spid="23"/>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wipe(left)">
                                      <p:cBhvr>
                                        <p:cTn id="122" dur="500"/>
                                        <p:tgtEl>
                                          <p:spTgt spid="2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wipe(left)">
                                      <p:cBhvr>
                                        <p:cTn id="125" dur="500"/>
                                        <p:tgtEl>
                                          <p:spTgt spid="3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25"/>
                                        </p:tgtEl>
                                        <p:attrNameLst>
                                          <p:attrName>style.visibility</p:attrName>
                                        </p:attrNameLst>
                                      </p:cBhvr>
                                      <p:to>
                                        <p:strVal val="visible"/>
                                      </p:to>
                                    </p:set>
                                    <p:animEffect transition="in" filter="fade">
                                      <p:cBhvr>
                                        <p:cTn id="130" dur="500"/>
                                        <p:tgtEl>
                                          <p:spTgt spid="25"/>
                                        </p:tgtEl>
                                      </p:cBhvr>
                                    </p:animEffect>
                                  </p:childTnLst>
                                </p:cTn>
                              </p:par>
                              <p:par>
                                <p:cTn id="131" presetID="42" presetClass="path" presetSubtype="0" accel="50000" decel="50000" fill="hold" grpId="1" nodeType="withEffect">
                                  <p:stCondLst>
                                    <p:cond delay="0"/>
                                  </p:stCondLst>
                                  <p:childTnLst>
                                    <p:animMotion origin="layout" path="M -2.22222E-6 2.22222E-6 L -2.22222E-6 0.53958 " pathEditMode="relative" rAng="0" ptsTypes="AA">
                                      <p:cBhvr>
                                        <p:cTn id="132" dur="1000" fill="hold"/>
                                        <p:tgtEl>
                                          <p:spTgt spid="25"/>
                                        </p:tgtEl>
                                        <p:attrNameLst>
                                          <p:attrName>ppt_x</p:attrName>
                                          <p:attrName>ppt_y</p:attrName>
                                        </p:attrNameLst>
                                      </p:cBhvr>
                                      <p:rCtr x="0" y="26968"/>
                                    </p:animMotion>
                                  </p:childTnLst>
                                </p:cTn>
                              </p:par>
                              <p:par>
                                <p:cTn id="133" presetID="10" presetClass="entr" presetSubtype="0"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fade">
                                      <p:cBhvr>
                                        <p:cTn id="135" dur="500"/>
                                        <p:tgtEl>
                                          <p:spTgt spid="26"/>
                                        </p:tgtEl>
                                      </p:cBhvr>
                                    </p:animEffect>
                                  </p:childTnLst>
                                </p:cTn>
                              </p:par>
                              <p:par>
                                <p:cTn id="136" presetID="42" presetClass="path" presetSubtype="0" accel="50000" decel="50000" fill="hold" grpId="1" nodeType="withEffect">
                                  <p:stCondLst>
                                    <p:cond delay="0"/>
                                  </p:stCondLst>
                                  <p:childTnLst>
                                    <p:animMotion origin="layout" path="M 2.77778E-7 1.11111E-6 L 2.77778E-7 0.49722 " pathEditMode="relative" rAng="0" ptsTypes="AA">
                                      <p:cBhvr>
                                        <p:cTn id="137" dur="1000" fill="hold"/>
                                        <p:tgtEl>
                                          <p:spTgt spid="26"/>
                                        </p:tgtEl>
                                        <p:attrNameLst>
                                          <p:attrName>ppt_x</p:attrName>
                                          <p:attrName>ppt_y</p:attrName>
                                        </p:attrNameLst>
                                      </p:cBhvr>
                                      <p:rCtr x="0" y="24861"/>
                                    </p:animMotion>
                                  </p:childTnLst>
                                </p:cTn>
                              </p:par>
                              <p:par>
                                <p:cTn id="138" presetID="10" presetClass="entr" presetSubtype="0"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fade">
                                      <p:cBhvr>
                                        <p:cTn id="140" dur="500"/>
                                        <p:tgtEl>
                                          <p:spTgt spid="27"/>
                                        </p:tgtEl>
                                      </p:cBhvr>
                                    </p:animEffect>
                                  </p:childTnLst>
                                </p:cTn>
                              </p:par>
                              <p:par>
                                <p:cTn id="141" presetID="42" presetClass="path" presetSubtype="0" accel="50000" decel="50000" fill="hold" grpId="1" nodeType="withEffect">
                                  <p:stCondLst>
                                    <p:cond delay="0"/>
                                  </p:stCondLst>
                                  <p:childTnLst>
                                    <p:animMotion origin="layout" path="M -3.61111E-6 -1.11111E-6 L -3.61111E-6 0.45602 " pathEditMode="relative" rAng="0" ptsTypes="AA">
                                      <p:cBhvr>
                                        <p:cTn id="142" dur="1000" fill="hold"/>
                                        <p:tgtEl>
                                          <p:spTgt spid="27"/>
                                        </p:tgtEl>
                                        <p:attrNameLst>
                                          <p:attrName>ppt_x</p:attrName>
                                          <p:attrName>ppt_y</p:attrName>
                                        </p:attrNameLst>
                                      </p:cBhvr>
                                      <p:rCtr x="0" y="22801"/>
                                    </p:animMotion>
                                  </p:childTnLst>
                                </p:cTn>
                              </p:par>
                              <p:par>
                                <p:cTn id="143" presetID="10" presetClass="entr" presetSubtype="0" fill="hold" grpId="0" nodeType="withEffect">
                                  <p:stCondLst>
                                    <p:cond delay="0"/>
                                  </p:stCondLst>
                                  <p:childTnLst>
                                    <p:set>
                                      <p:cBhvr>
                                        <p:cTn id="144" dur="1" fill="hold">
                                          <p:stCondLst>
                                            <p:cond delay="0"/>
                                          </p:stCondLst>
                                        </p:cTn>
                                        <p:tgtEl>
                                          <p:spTgt spid="28"/>
                                        </p:tgtEl>
                                        <p:attrNameLst>
                                          <p:attrName>style.visibility</p:attrName>
                                        </p:attrNameLst>
                                      </p:cBhvr>
                                      <p:to>
                                        <p:strVal val="visible"/>
                                      </p:to>
                                    </p:set>
                                    <p:animEffect transition="in" filter="fade">
                                      <p:cBhvr>
                                        <p:cTn id="145" dur="500"/>
                                        <p:tgtEl>
                                          <p:spTgt spid="28"/>
                                        </p:tgtEl>
                                      </p:cBhvr>
                                    </p:animEffect>
                                  </p:childTnLst>
                                </p:cTn>
                              </p:par>
                              <p:par>
                                <p:cTn id="146" presetID="42" presetClass="path" presetSubtype="0" accel="50000" decel="50000" fill="hold" grpId="1" nodeType="withEffect">
                                  <p:stCondLst>
                                    <p:cond delay="0"/>
                                  </p:stCondLst>
                                  <p:childTnLst>
                                    <p:animMotion origin="layout" path="M -3.05556E-6 4.81481E-6 L -3.05556E-6 0.41319 " pathEditMode="relative" rAng="0" ptsTypes="AA">
                                      <p:cBhvr>
                                        <p:cTn id="147" dur="1000" fill="hold"/>
                                        <p:tgtEl>
                                          <p:spTgt spid="28"/>
                                        </p:tgtEl>
                                        <p:attrNameLst>
                                          <p:attrName>ppt_x</p:attrName>
                                          <p:attrName>ppt_y</p:attrName>
                                        </p:attrNameLst>
                                      </p:cBhvr>
                                      <p:rCtr x="0" y="20648"/>
                                    </p:animMotion>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nodeType="clickEffect">
                                  <p:stCondLst>
                                    <p:cond delay="0"/>
                                  </p:stCondLst>
                                  <p:childTnLst>
                                    <p:animEffect transition="out" filter="fade">
                                      <p:cBhvr>
                                        <p:cTn id="151" dur="500"/>
                                        <p:tgtEl>
                                          <p:spTgt spid="13"/>
                                        </p:tgtEl>
                                      </p:cBhvr>
                                    </p:animEffect>
                                    <p:set>
                                      <p:cBhvr>
                                        <p:cTn id="152" dur="1" fill="hold">
                                          <p:stCondLst>
                                            <p:cond delay="499"/>
                                          </p:stCondLst>
                                        </p:cTn>
                                        <p:tgtEl>
                                          <p:spTgt spid="13"/>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500"/>
                                        <p:tgtEl>
                                          <p:spTgt spid="20"/>
                                        </p:tgtEl>
                                      </p:cBhvr>
                                    </p:animEffect>
                                    <p:set>
                                      <p:cBhvr>
                                        <p:cTn id="155" dur="1" fill="hold">
                                          <p:stCondLst>
                                            <p:cond delay="499"/>
                                          </p:stCondLst>
                                        </p:cTn>
                                        <p:tgtEl>
                                          <p:spTgt spid="20"/>
                                        </p:tgtEl>
                                        <p:attrNameLst>
                                          <p:attrName>style.visibility</p:attrName>
                                        </p:attrNameLst>
                                      </p:cBhvr>
                                      <p:to>
                                        <p:strVal val="hidden"/>
                                      </p:to>
                                    </p:set>
                                  </p:childTnLst>
                                </p:cTn>
                              </p:par>
                              <p:par>
                                <p:cTn id="156" presetID="10" presetClass="exit" presetSubtype="0" fill="hold" grpId="2" nodeType="withEffect">
                                  <p:stCondLst>
                                    <p:cond delay="0"/>
                                  </p:stCondLst>
                                  <p:childTnLst>
                                    <p:animEffect transition="out" filter="fade">
                                      <p:cBhvr>
                                        <p:cTn id="157" dur="500"/>
                                        <p:tgtEl>
                                          <p:spTgt spid="9"/>
                                        </p:tgtEl>
                                      </p:cBhvr>
                                    </p:animEffect>
                                    <p:set>
                                      <p:cBhvr>
                                        <p:cTn id="158" dur="1" fill="hold">
                                          <p:stCondLst>
                                            <p:cond delay="499"/>
                                          </p:stCondLst>
                                        </p:cTn>
                                        <p:tgtEl>
                                          <p:spTgt spid="9"/>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31"/>
                                        </p:tgtEl>
                                        <p:attrNameLst>
                                          <p:attrName>style.visibility</p:attrName>
                                        </p:attrNameLst>
                                      </p:cBhvr>
                                      <p:to>
                                        <p:strVal val="visible"/>
                                      </p:to>
                                    </p:set>
                                    <p:animEffect transition="in" filter="wipe(left)">
                                      <p:cBhvr>
                                        <p:cTn id="163" dur="500"/>
                                        <p:tgtEl>
                                          <p:spTgt spid="31"/>
                                        </p:tgtEl>
                                      </p:cBhvr>
                                    </p:animEffect>
                                  </p:childTnLst>
                                </p:cTn>
                              </p:par>
                            </p:childTnLst>
                          </p:cTn>
                        </p:par>
                        <p:par>
                          <p:cTn id="164" fill="hold">
                            <p:stCondLst>
                              <p:cond delay="500"/>
                            </p:stCondLst>
                            <p:childTnLst>
                              <p:par>
                                <p:cTn id="165" presetID="26" presetClass="emph" presetSubtype="0" fill="hold" grpId="1" nodeType="afterEffect">
                                  <p:stCondLst>
                                    <p:cond delay="0"/>
                                  </p:stCondLst>
                                  <p:childTnLst>
                                    <p:animEffect transition="out" filter="fade">
                                      <p:cBhvr>
                                        <p:cTn id="166" dur="500" tmFilter="0, 0; .2, .5; .8, .5; 1, 0"/>
                                        <p:tgtEl>
                                          <p:spTgt spid="31"/>
                                        </p:tgtEl>
                                      </p:cBhvr>
                                    </p:animEffect>
                                    <p:animScale>
                                      <p:cBhvr>
                                        <p:cTn id="167" dur="250" autoRev="1" fill="hold"/>
                                        <p:tgtEl>
                                          <p:spTgt spid="31"/>
                                        </p:tgtEl>
                                      </p:cBhvr>
                                      <p:by x="105000" y="105000"/>
                                    </p:animScale>
                                  </p:childTnLst>
                                </p:cTn>
                              </p:par>
                            </p:childTnLst>
                          </p:cTn>
                        </p:par>
                        <p:par>
                          <p:cTn id="168" fill="hold">
                            <p:stCondLst>
                              <p:cond delay="1000"/>
                            </p:stCondLst>
                            <p:childTnLst>
                              <p:par>
                                <p:cTn id="169" presetID="22" presetClass="entr" presetSubtype="1" fill="hold" nodeType="afterEffect">
                                  <p:stCondLst>
                                    <p:cond delay="0"/>
                                  </p:stCondLst>
                                  <p:childTnLst>
                                    <p:set>
                                      <p:cBhvr>
                                        <p:cTn id="170" dur="1" fill="hold">
                                          <p:stCondLst>
                                            <p:cond delay="0"/>
                                          </p:stCondLst>
                                        </p:cTn>
                                        <p:tgtEl>
                                          <p:spTgt spid="32"/>
                                        </p:tgtEl>
                                        <p:attrNameLst>
                                          <p:attrName>style.visibility</p:attrName>
                                        </p:attrNameLst>
                                      </p:cBhvr>
                                      <p:to>
                                        <p:strVal val="visible"/>
                                      </p:to>
                                    </p:set>
                                    <p:animEffect transition="in" filter="wipe(up)">
                                      <p:cBhvr>
                                        <p:cTn id="171" dur="10"/>
                                        <p:tgtEl>
                                          <p:spTgt spid="32"/>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8"/>
                                        </p:tgtEl>
                                        <p:attrNameLst>
                                          <p:attrName>style.visibility</p:attrName>
                                        </p:attrNameLst>
                                      </p:cBhvr>
                                      <p:to>
                                        <p:strVal val="visible"/>
                                      </p:to>
                                    </p:set>
                                    <p:animEffect transition="in" filter="wipe(left)">
                                      <p:cBhvr>
                                        <p:cTn id="174" dur="10"/>
                                        <p:tgtEl>
                                          <p:spTgt spid="38"/>
                                        </p:tgtEl>
                                      </p:cBhvr>
                                    </p:animEffect>
                                  </p:childTnLst>
                                </p:cTn>
                              </p:par>
                            </p:childTnLst>
                          </p:cTn>
                        </p:par>
                        <p:par>
                          <p:cTn id="175" fill="hold">
                            <p:stCondLst>
                              <p:cond delay="1010"/>
                            </p:stCondLst>
                            <p:childTnLst>
                              <p:par>
                                <p:cTn id="176" presetID="22" presetClass="entr" presetSubtype="1" fill="hold" nodeType="afterEffect">
                                  <p:stCondLst>
                                    <p:cond delay="0"/>
                                  </p:stCondLst>
                                  <p:childTnLst>
                                    <p:set>
                                      <p:cBhvr>
                                        <p:cTn id="177" dur="1" fill="hold">
                                          <p:stCondLst>
                                            <p:cond delay="0"/>
                                          </p:stCondLst>
                                        </p:cTn>
                                        <p:tgtEl>
                                          <p:spTgt spid="33"/>
                                        </p:tgtEl>
                                        <p:attrNameLst>
                                          <p:attrName>style.visibility</p:attrName>
                                        </p:attrNameLst>
                                      </p:cBhvr>
                                      <p:to>
                                        <p:strVal val="visible"/>
                                      </p:to>
                                    </p:set>
                                    <p:animEffect transition="in" filter="wipe(up)">
                                      <p:cBhvr>
                                        <p:cTn id="178" dur="10"/>
                                        <p:tgtEl>
                                          <p:spTgt spid="33"/>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39"/>
                                        </p:tgtEl>
                                        <p:attrNameLst>
                                          <p:attrName>style.visibility</p:attrName>
                                        </p:attrNameLst>
                                      </p:cBhvr>
                                      <p:to>
                                        <p:strVal val="visible"/>
                                      </p:to>
                                    </p:set>
                                    <p:animEffect transition="in" filter="wipe(left)">
                                      <p:cBhvr>
                                        <p:cTn id="181" dur="10"/>
                                        <p:tgtEl>
                                          <p:spTgt spid="39"/>
                                        </p:tgtEl>
                                      </p:cBhvr>
                                    </p:animEffect>
                                  </p:childTnLst>
                                </p:cTn>
                              </p:par>
                            </p:childTnLst>
                          </p:cTn>
                        </p:par>
                        <p:par>
                          <p:cTn id="182" fill="hold">
                            <p:stCondLst>
                              <p:cond delay="1020"/>
                            </p:stCondLst>
                            <p:childTnLst>
                              <p:par>
                                <p:cTn id="183" presetID="22" presetClass="entr" presetSubtype="1" fill="hold" nodeType="afterEffect">
                                  <p:stCondLst>
                                    <p:cond delay="0"/>
                                  </p:stCondLst>
                                  <p:childTnLst>
                                    <p:set>
                                      <p:cBhvr>
                                        <p:cTn id="184" dur="1" fill="hold">
                                          <p:stCondLst>
                                            <p:cond delay="0"/>
                                          </p:stCondLst>
                                        </p:cTn>
                                        <p:tgtEl>
                                          <p:spTgt spid="35"/>
                                        </p:tgtEl>
                                        <p:attrNameLst>
                                          <p:attrName>style.visibility</p:attrName>
                                        </p:attrNameLst>
                                      </p:cBhvr>
                                      <p:to>
                                        <p:strVal val="visible"/>
                                      </p:to>
                                    </p:set>
                                    <p:animEffect transition="in" filter="wipe(up)">
                                      <p:cBhvr>
                                        <p:cTn id="185" dur="10"/>
                                        <p:tgtEl>
                                          <p:spTgt spid="35"/>
                                        </p:tgtEl>
                                      </p:cBhvr>
                                    </p:animEffect>
                                  </p:childTnLst>
                                </p:cTn>
                              </p:par>
                              <p:par>
                                <p:cTn id="186" presetID="22" presetClass="entr" presetSubtype="8" fill="hold" grpId="0" nodeType="withEffect">
                                  <p:stCondLst>
                                    <p:cond delay="0"/>
                                  </p:stCondLst>
                                  <p:childTnLst>
                                    <p:set>
                                      <p:cBhvr>
                                        <p:cTn id="187" dur="1" fill="hold">
                                          <p:stCondLst>
                                            <p:cond delay="0"/>
                                          </p:stCondLst>
                                        </p:cTn>
                                        <p:tgtEl>
                                          <p:spTgt spid="41"/>
                                        </p:tgtEl>
                                        <p:attrNameLst>
                                          <p:attrName>style.visibility</p:attrName>
                                        </p:attrNameLst>
                                      </p:cBhvr>
                                      <p:to>
                                        <p:strVal val="visible"/>
                                      </p:to>
                                    </p:set>
                                    <p:animEffect transition="in" filter="wipe(left)">
                                      <p:cBhvr>
                                        <p:cTn id="188" dur="10"/>
                                        <p:tgtEl>
                                          <p:spTgt spid="41"/>
                                        </p:tgtEl>
                                      </p:cBhvr>
                                    </p:animEffect>
                                  </p:childTnLst>
                                </p:cTn>
                              </p:par>
                            </p:childTnLst>
                          </p:cTn>
                        </p:par>
                        <p:par>
                          <p:cTn id="189" fill="hold">
                            <p:stCondLst>
                              <p:cond delay="1030"/>
                            </p:stCondLst>
                            <p:childTnLst>
                              <p:par>
                                <p:cTn id="190" presetID="22" presetClass="entr" presetSubtype="1" fill="hold" nodeType="afterEffect">
                                  <p:stCondLst>
                                    <p:cond delay="0"/>
                                  </p:stCondLst>
                                  <p:childTnLst>
                                    <p:set>
                                      <p:cBhvr>
                                        <p:cTn id="191" dur="1" fill="hold">
                                          <p:stCondLst>
                                            <p:cond delay="0"/>
                                          </p:stCondLst>
                                        </p:cTn>
                                        <p:tgtEl>
                                          <p:spTgt spid="34"/>
                                        </p:tgtEl>
                                        <p:attrNameLst>
                                          <p:attrName>style.visibility</p:attrName>
                                        </p:attrNameLst>
                                      </p:cBhvr>
                                      <p:to>
                                        <p:strVal val="visible"/>
                                      </p:to>
                                    </p:set>
                                    <p:animEffect transition="in" filter="wipe(up)">
                                      <p:cBhvr>
                                        <p:cTn id="192" dur="10"/>
                                        <p:tgtEl>
                                          <p:spTgt spid="34"/>
                                        </p:tgtEl>
                                      </p:cBhvr>
                                    </p:animEffect>
                                  </p:childTnLst>
                                </p:cTn>
                              </p:par>
                              <p:par>
                                <p:cTn id="193" presetID="22" presetClass="entr" presetSubtype="8" fill="hold" grpId="0" nodeType="withEffect">
                                  <p:stCondLst>
                                    <p:cond delay="0"/>
                                  </p:stCondLst>
                                  <p:childTnLst>
                                    <p:set>
                                      <p:cBhvr>
                                        <p:cTn id="194" dur="1" fill="hold">
                                          <p:stCondLst>
                                            <p:cond delay="0"/>
                                          </p:stCondLst>
                                        </p:cTn>
                                        <p:tgtEl>
                                          <p:spTgt spid="40"/>
                                        </p:tgtEl>
                                        <p:attrNameLst>
                                          <p:attrName>style.visibility</p:attrName>
                                        </p:attrNameLst>
                                      </p:cBhvr>
                                      <p:to>
                                        <p:strVal val="visible"/>
                                      </p:to>
                                    </p:set>
                                    <p:animEffect transition="in" filter="wipe(left)">
                                      <p:cBhvr>
                                        <p:cTn id="195" dur="10"/>
                                        <p:tgtEl>
                                          <p:spTgt spid="40"/>
                                        </p:tgtEl>
                                      </p:cBhvr>
                                    </p:animEffect>
                                  </p:childTnLst>
                                </p:cTn>
                              </p:par>
                            </p:childTnLst>
                          </p:cTn>
                        </p:par>
                        <p:par>
                          <p:cTn id="196" fill="hold">
                            <p:stCondLst>
                              <p:cond delay="1040"/>
                            </p:stCondLst>
                            <p:childTnLst>
                              <p:par>
                                <p:cTn id="197" presetID="22" presetClass="entr" presetSubtype="1" fill="hold" nodeType="afterEffect">
                                  <p:stCondLst>
                                    <p:cond delay="0"/>
                                  </p:stCondLst>
                                  <p:childTnLst>
                                    <p:set>
                                      <p:cBhvr>
                                        <p:cTn id="198" dur="1" fill="hold">
                                          <p:stCondLst>
                                            <p:cond delay="0"/>
                                          </p:stCondLst>
                                        </p:cTn>
                                        <p:tgtEl>
                                          <p:spTgt spid="36"/>
                                        </p:tgtEl>
                                        <p:attrNameLst>
                                          <p:attrName>style.visibility</p:attrName>
                                        </p:attrNameLst>
                                      </p:cBhvr>
                                      <p:to>
                                        <p:strVal val="visible"/>
                                      </p:to>
                                    </p:set>
                                    <p:animEffect transition="in" filter="wipe(up)">
                                      <p:cBhvr>
                                        <p:cTn id="199" dur="10"/>
                                        <p:tgtEl>
                                          <p:spTgt spid="36"/>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42"/>
                                        </p:tgtEl>
                                        <p:attrNameLst>
                                          <p:attrName>style.visibility</p:attrName>
                                        </p:attrNameLst>
                                      </p:cBhvr>
                                      <p:to>
                                        <p:strVal val="visible"/>
                                      </p:to>
                                    </p:set>
                                    <p:animEffect transition="in" filter="wipe(left)">
                                      <p:cBhvr>
                                        <p:cTn id="202" dur="10"/>
                                        <p:tgtEl>
                                          <p:spTgt spid="42"/>
                                        </p:tgtEl>
                                      </p:cBhvr>
                                    </p:animEffect>
                                  </p:childTnLst>
                                </p:cTn>
                              </p:par>
                            </p:childTnLst>
                          </p:cTn>
                        </p:par>
                        <p:par>
                          <p:cTn id="203" fill="hold">
                            <p:stCondLst>
                              <p:cond delay="1050"/>
                            </p:stCondLst>
                            <p:childTnLst>
                              <p:par>
                                <p:cTn id="204" presetID="22" presetClass="entr" presetSubtype="1" fill="hold" nodeType="afterEffect">
                                  <p:stCondLst>
                                    <p:cond delay="0"/>
                                  </p:stCondLst>
                                  <p:childTnLst>
                                    <p:set>
                                      <p:cBhvr>
                                        <p:cTn id="205" dur="1" fill="hold">
                                          <p:stCondLst>
                                            <p:cond delay="0"/>
                                          </p:stCondLst>
                                        </p:cTn>
                                        <p:tgtEl>
                                          <p:spTgt spid="37"/>
                                        </p:tgtEl>
                                        <p:attrNameLst>
                                          <p:attrName>style.visibility</p:attrName>
                                        </p:attrNameLst>
                                      </p:cBhvr>
                                      <p:to>
                                        <p:strVal val="visible"/>
                                      </p:to>
                                    </p:set>
                                    <p:animEffect transition="in" filter="wipe(up)">
                                      <p:cBhvr>
                                        <p:cTn id="206" dur="10"/>
                                        <p:tgtEl>
                                          <p:spTgt spid="3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43"/>
                                        </p:tgtEl>
                                        <p:attrNameLst>
                                          <p:attrName>style.visibility</p:attrName>
                                        </p:attrNameLst>
                                      </p:cBhvr>
                                      <p:to>
                                        <p:strVal val="visible"/>
                                      </p:to>
                                    </p:set>
                                    <p:animEffect transition="in" filter="wipe(left)">
                                      <p:cBhvr>
                                        <p:cTn id="209" dur="10"/>
                                        <p:tgtEl>
                                          <p:spTgt spid="43"/>
                                        </p:tgtEl>
                                      </p:cBhvr>
                                    </p:animEffect>
                                  </p:childTnLst>
                                </p:cTn>
                              </p:par>
                            </p:childTnLst>
                          </p:cTn>
                        </p:par>
                        <p:par>
                          <p:cTn id="210" fill="hold">
                            <p:stCondLst>
                              <p:cond delay="1060"/>
                            </p:stCondLst>
                            <p:childTnLst>
                              <p:par>
                                <p:cTn id="211" presetID="22" presetClass="entr" presetSubtype="1" fill="hold" nodeType="after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wipe(up)">
                                      <p:cBhvr>
                                        <p:cTn id="213" dur="10"/>
                                        <p:tgtEl>
                                          <p:spTgt spid="48"/>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49"/>
                                        </p:tgtEl>
                                        <p:attrNameLst>
                                          <p:attrName>style.visibility</p:attrName>
                                        </p:attrNameLst>
                                      </p:cBhvr>
                                      <p:to>
                                        <p:strVal val="visible"/>
                                      </p:to>
                                    </p:set>
                                    <p:animEffect transition="in" filter="wipe(left)">
                                      <p:cBhvr>
                                        <p:cTn id="216" dur="10"/>
                                        <p:tgtEl>
                                          <p:spTgt spid="49"/>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xit" presetSubtype="0" fill="hold" nodeType="clickEffect">
                                  <p:stCondLst>
                                    <p:cond delay="0"/>
                                  </p:stCondLst>
                                  <p:childTnLst>
                                    <p:animEffect transition="out" filter="fade">
                                      <p:cBhvr>
                                        <p:cTn id="220" dur="500"/>
                                        <p:tgtEl>
                                          <p:spTgt spid="32"/>
                                        </p:tgtEl>
                                      </p:cBhvr>
                                    </p:animEffect>
                                    <p:set>
                                      <p:cBhvr>
                                        <p:cTn id="221" dur="1" fill="hold">
                                          <p:stCondLst>
                                            <p:cond delay="499"/>
                                          </p:stCondLst>
                                        </p:cTn>
                                        <p:tgtEl>
                                          <p:spTgt spid="32"/>
                                        </p:tgtEl>
                                        <p:attrNameLst>
                                          <p:attrName>style.visibility</p:attrName>
                                        </p:attrNameLst>
                                      </p:cBhvr>
                                      <p:to>
                                        <p:strVal val="hidden"/>
                                      </p:to>
                                    </p:set>
                                  </p:childTnLst>
                                </p:cTn>
                              </p:par>
                              <p:par>
                                <p:cTn id="222" presetID="10" presetClass="exit" presetSubtype="0" fill="hold" grpId="1" nodeType="withEffect">
                                  <p:stCondLst>
                                    <p:cond delay="0"/>
                                  </p:stCondLst>
                                  <p:childTnLst>
                                    <p:animEffect transition="out" filter="fade">
                                      <p:cBhvr>
                                        <p:cTn id="223" dur="500"/>
                                        <p:tgtEl>
                                          <p:spTgt spid="38"/>
                                        </p:tgtEl>
                                      </p:cBhvr>
                                    </p:animEffect>
                                    <p:set>
                                      <p:cBhvr>
                                        <p:cTn id="224" dur="1" fill="hold">
                                          <p:stCondLst>
                                            <p:cond delay="499"/>
                                          </p:stCondLst>
                                        </p:cTn>
                                        <p:tgtEl>
                                          <p:spTgt spid="38"/>
                                        </p:tgtEl>
                                        <p:attrNameLst>
                                          <p:attrName>style.visibility</p:attrName>
                                        </p:attrNameLst>
                                      </p:cBhvr>
                                      <p:to>
                                        <p:strVal val="hidden"/>
                                      </p:to>
                                    </p:set>
                                  </p:childTnLst>
                                </p:cTn>
                              </p:par>
                              <p:par>
                                <p:cTn id="225" presetID="10" presetClass="exit" presetSubtype="0" fill="hold" nodeType="withEffect">
                                  <p:stCondLst>
                                    <p:cond delay="0"/>
                                  </p:stCondLst>
                                  <p:childTnLst>
                                    <p:animEffect transition="out" filter="fade">
                                      <p:cBhvr>
                                        <p:cTn id="226" dur="500"/>
                                        <p:tgtEl>
                                          <p:spTgt spid="33"/>
                                        </p:tgtEl>
                                      </p:cBhvr>
                                    </p:animEffect>
                                    <p:set>
                                      <p:cBhvr>
                                        <p:cTn id="227" dur="1" fill="hold">
                                          <p:stCondLst>
                                            <p:cond delay="499"/>
                                          </p:stCondLst>
                                        </p:cTn>
                                        <p:tgtEl>
                                          <p:spTgt spid="33"/>
                                        </p:tgtEl>
                                        <p:attrNameLst>
                                          <p:attrName>style.visibility</p:attrName>
                                        </p:attrNameLst>
                                      </p:cBhvr>
                                      <p:to>
                                        <p:strVal val="hidden"/>
                                      </p:to>
                                    </p:set>
                                  </p:childTnLst>
                                </p:cTn>
                              </p:par>
                              <p:par>
                                <p:cTn id="228" presetID="10" presetClass="exit" presetSubtype="0" fill="hold" grpId="1" nodeType="withEffect">
                                  <p:stCondLst>
                                    <p:cond delay="0"/>
                                  </p:stCondLst>
                                  <p:childTnLst>
                                    <p:animEffect transition="out" filter="fade">
                                      <p:cBhvr>
                                        <p:cTn id="229" dur="500"/>
                                        <p:tgtEl>
                                          <p:spTgt spid="39"/>
                                        </p:tgtEl>
                                      </p:cBhvr>
                                    </p:animEffect>
                                    <p:set>
                                      <p:cBhvr>
                                        <p:cTn id="230" dur="1" fill="hold">
                                          <p:stCondLst>
                                            <p:cond delay="499"/>
                                          </p:stCondLst>
                                        </p:cTn>
                                        <p:tgtEl>
                                          <p:spTgt spid="39"/>
                                        </p:tgtEl>
                                        <p:attrNameLst>
                                          <p:attrName>style.visibility</p:attrName>
                                        </p:attrNameLst>
                                      </p:cBhvr>
                                      <p:to>
                                        <p:strVal val="hidden"/>
                                      </p:to>
                                    </p:set>
                                  </p:childTnLst>
                                </p:cTn>
                              </p:par>
                              <p:par>
                                <p:cTn id="231" presetID="10" presetClass="exit" presetSubtype="0" fill="hold" nodeType="withEffect">
                                  <p:stCondLst>
                                    <p:cond delay="0"/>
                                  </p:stCondLst>
                                  <p:childTnLst>
                                    <p:animEffect transition="out" filter="fade">
                                      <p:cBhvr>
                                        <p:cTn id="232" dur="500"/>
                                        <p:tgtEl>
                                          <p:spTgt spid="35"/>
                                        </p:tgtEl>
                                      </p:cBhvr>
                                    </p:animEffect>
                                    <p:set>
                                      <p:cBhvr>
                                        <p:cTn id="233" dur="1" fill="hold">
                                          <p:stCondLst>
                                            <p:cond delay="499"/>
                                          </p:stCondLst>
                                        </p:cTn>
                                        <p:tgtEl>
                                          <p:spTgt spid="35"/>
                                        </p:tgtEl>
                                        <p:attrNameLst>
                                          <p:attrName>style.visibility</p:attrName>
                                        </p:attrNameLst>
                                      </p:cBhvr>
                                      <p:to>
                                        <p:strVal val="hidden"/>
                                      </p:to>
                                    </p:set>
                                  </p:childTnLst>
                                </p:cTn>
                              </p:par>
                              <p:par>
                                <p:cTn id="234" presetID="10" presetClass="exit" presetSubtype="0" fill="hold" grpId="1" nodeType="withEffect">
                                  <p:stCondLst>
                                    <p:cond delay="0"/>
                                  </p:stCondLst>
                                  <p:childTnLst>
                                    <p:animEffect transition="out" filter="fade">
                                      <p:cBhvr>
                                        <p:cTn id="235" dur="500"/>
                                        <p:tgtEl>
                                          <p:spTgt spid="41"/>
                                        </p:tgtEl>
                                      </p:cBhvr>
                                    </p:animEffect>
                                    <p:set>
                                      <p:cBhvr>
                                        <p:cTn id="236" dur="1" fill="hold">
                                          <p:stCondLst>
                                            <p:cond delay="499"/>
                                          </p:stCondLst>
                                        </p:cTn>
                                        <p:tgtEl>
                                          <p:spTgt spid="41"/>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500"/>
                                        <p:tgtEl>
                                          <p:spTgt spid="36"/>
                                        </p:tgtEl>
                                      </p:cBhvr>
                                    </p:animEffect>
                                    <p:set>
                                      <p:cBhvr>
                                        <p:cTn id="239" dur="1" fill="hold">
                                          <p:stCondLst>
                                            <p:cond delay="499"/>
                                          </p:stCondLst>
                                        </p:cTn>
                                        <p:tgtEl>
                                          <p:spTgt spid="36"/>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500"/>
                                        <p:tgtEl>
                                          <p:spTgt spid="42"/>
                                        </p:tgtEl>
                                      </p:cBhvr>
                                    </p:animEffect>
                                    <p:set>
                                      <p:cBhvr>
                                        <p:cTn id="242" dur="1" fill="hold">
                                          <p:stCondLst>
                                            <p:cond delay="499"/>
                                          </p:stCondLst>
                                        </p:cTn>
                                        <p:tgtEl>
                                          <p:spTgt spid="42"/>
                                        </p:tgtEl>
                                        <p:attrNameLst>
                                          <p:attrName>style.visibility</p:attrName>
                                        </p:attrNameLst>
                                      </p:cBhvr>
                                      <p:to>
                                        <p:strVal val="hidden"/>
                                      </p:to>
                                    </p:set>
                                  </p:childTnLst>
                                </p:cTn>
                              </p:par>
                              <p:par>
                                <p:cTn id="243" presetID="10" presetClass="exit" presetSubtype="0" fill="hold" nodeType="withEffect">
                                  <p:stCondLst>
                                    <p:cond delay="0"/>
                                  </p:stCondLst>
                                  <p:childTnLst>
                                    <p:animEffect transition="out" filter="fade">
                                      <p:cBhvr>
                                        <p:cTn id="244" dur="500"/>
                                        <p:tgtEl>
                                          <p:spTgt spid="37"/>
                                        </p:tgtEl>
                                      </p:cBhvr>
                                    </p:animEffect>
                                    <p:set>
                                      <p:cBhvr>
                                        <p:cTn id="245" dur="1" fill="hold">
                                          <p:stCondLst>
                                            <p:cond delay="499"/>
                                          </p:stCondLst>
                                        </p:cTn>
                                        <p:tgtEl>
                                          <p:spTgt spid="37"/>
                                        </p:tgtEl>
                                        <p:attrNameLst>
                                          <p:attrName>style.visibility</p:attrName>
                                        </p:attrNameLst>
                                      </p:cBhvr>
                                      <p:to>
                                        <p:strVal val="hidden"/>
                                      </p:to>
                                    </p:set>
                                  </p:childTnLst>
                                </p:cTn>
                              </p:par>
                              <p:par>
                                <p:cTn id="246" presetID="10" presetClass="exit" presetSubtype="0" fill="hold" grpId="1" nodeType="withEffect">
                                  <p:stCondLst>
                                    <p:cond delay="0"/>
                                  </p:stCondLst>
                                  <p:childTnLst>
                                    <p:animEffect transition="out" filter="fade">
                                      <p:cBhvr>
                                        <p:cTn id="247" dur="500"/>
                                        <p:tgtEl>
                                          <p:spTgt spid="43"/>
                                        </p:tgtEl>
                                      </p:cBhvr>
                                    </p:animEffect>
                                    <p:set>
                                      <p:cBhvr>
                                        <p:cTn id="248" dur="1" fill="hold">
                                          <p:stCondLst>
                                            <p:cond delay="499"/>
                                          </p:stCondLst>
                                        </p:cTn>
                                        <p:tgtEl>
                                          <p:spTgt spid="43"/>
                                        </p:tgtEl>
                                        <p:attrNameLst>
                                          <p:attrName>style.visibility</p:attrName>
                                        </p:attrNameLst>
                                      </p:cBhvr>
                                      <p:to>
                                        <p:strVal val="hidden"/>
                                      </p:to>
                                    </p:set>
                                  </p:childTnLst>
                                </p:cTn>
                              </p:par>
                              <p:par>
                                <p:cTn id="249" presetID="10" presetClass="exit" presetSubtype="0" fill="hold" nodeType="withEffect">
                                  <p:stCondLst>
                                    <p:cond delay="0"/>
                                  </p:stCondLst>
                                  <p:childTnLst>
                                    <p:animEffect transition="out" filter="fade">
                                      <p:cBhvr>
                                        <p:cTn id="250" dur="500"/>
                                        <p:tgtEl>
                                          <p:spTgt spid="48"/>
                                        </p:tgtEl>
                                      </p:cBhvr>
                                    </p:animEffect>
                                    <p:set>
                                      <p:cBhvr>
                                        <p:cTn id="251" dur="1" fill="hold">
                                          <p:stCondLst>
                                            <p:cond delay="499"/>
                                          </p:stCondLst>
                                        </p:cTn>
                                        <p:tgtEl>
                                          <p:spTgt spid="48"/>
                                        </p:tgtEl>
                                        <p:attrNameLst>
                                          <p:attrName>style.visibility</p:attrName>
                                        </p:attrNameLst>
                                      </p:cBhvr>
                                      <p:to>
                                        <p:strVal val="hidden"/>
                                      </p:to>
                                    </p:set>
                                  </p:childTnLst>
                                </p:cTn>
                              </p:par>
                              <p:par>
                                <p:cTn id="252" presetID="10" presetClass="exit" presetSubtype="0" fill="hold" grpId="1" nodeType="withEffect">
                                  <p:stCondLst>
                                    <p:cond delay="0"/>
                                  </p:stCondLst>
                                  <p:childTnLst>
                                    <p:animEffect transition="out" filter="fade">
                                      <p:cBhvr>
                                        <p:cTn id="253" dur="500"/>
                                        <p:tgtEl>
                                          <p:spTgt spid="49"/>
                                        </p:tgtEl>
                                      </p:cBhvr>
                                    </p:animEffect>
                                    <p:set>
                                      <p:cBhvr>
                                        <p:cTn id="254" dur="1" fill="hold">
                                          <p:stCondLst>
                                            <p:cond delay="499"/>
                                          </p:stCondLst>
                                        </p:cTn>
                                        <p:tgtEl>
                                          <p:spTgt spid="49"/>
                                        </p:tgtEl>
                                        <p:attrNameLst>
                                          <p:attrName>style.visibility</p:attrName>
                                        </p:attrNameLst>
                                      </p:cBhvr>
                                      <p:to>
                                        <p:strVal val="hidden"/>
                                      </p:to>
                                    </p:se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0" nodeType="clickEffect">
                                  <p:stCondLst>
                                    <p:cond delay="0"/>
                                  </p:stCondLst>
                                  <p:childTnLst>
                                    <p:set>
                                      <p:cBhvr>
                                        <p:cTn id="258" dur="1" fill="hold">
                                          <p:stCondLst>
                                            <p:cond delay="0"/>
                                          </p:stCondLst>
                                        </p:cTn>
                                        <p:tgtEl>
                                          <p:spTgt spid="44"/>
                                        </p:tgtEl>
                                        <p:attrNameLst>
                                          <p:attrName>style.visibility</p:attrName>
                                        </p:attrNameLst>
                                      </p:cBhvr>
                                      <p:to>
                                        <p:strVal val="visible"/>
                                      </p:to>
                                    </p:set>
                                    <p:animEffect transition="in" filter="fade">
                                      <p:cBhvr>
                                        <p:cTn id="259" dur="500"/>
                                        <p:tgtEl>
                                          <p:spTgt spid="44"/>
                                        </p:tgtEl>
                                      </p:cBhvr>
                                    </p:animEffect>
                                  </p:childTnLst>
                                </p:cTn>
                              </p:par>
                              <p:par>
                                <p:cTn id="260" presetID="42" presetClass="path" presetSubtype="0" accel="50000" decel="50000" fill="hold" grpId="1" nodeType="withEffect">
                                  <p:stCondLst>
                                    <p:cond delay="0"/>
                                  </p:stCondLst>
                                  <p:childTnLst>
                                    <p:animMotion origin="layout" path="M 3.61111E-6 1.48148E-6 L -0.00313 0.49861 " pathEditMode="relative" rAng="0" ptsTypes="AA">
                                      <p:cBhvr>
                                        <p:cTn id="261" dur="1000" fill="hold"/>
                                        <p:tgtEl>
                                          <p:spTgt spid="44"/>
                                        </p:tgtEl>
                                        <p:attrNameLst>
                                          <p:attrName>ppt_x</p:attrName>
                                          <p:attrName>ppt_y</p:attrName>
                                        </p:attrNameLst>
                                      </p:cBhvr>
                                      <p:rCtr x="-156" y="24931"/>
                                    </p:animMotion>
                                  </p:childTnLst>
                                </p:cTn>
                              </p:par>
                              <p:par>
                                <p:cTn id="262" presetID="10" presetClass="entr" presetSubtype="0" fill="hold" grpId="0" nodeType="withEffect">
                                  <p:stCondLst>
                                    <p:cond delay="0"/>
                                  </p:stCondLst>
                                  <p:childTnLst>
                                    <p:set>
                                      <p:cBhvr>
                                        <p:cTn id="263" dur="1" fill="hold">
                                          <p:stCondLst>
                                            <p:cond delay="0"/>
                                          </p:stCondLst>
                                        </p:cTn>
                                        <p:tgtEl>
                                          <p:spTgt spid="45"/>
                                        </p:tgtEl>
                                        <p:attrNameLst>
                                          <p:attrName>style.visibility</p:attrName>
                                        </p:attrNameLst>
                                      </p:cBhvr>
                                      <p:to>
                                        <p:strVal val="visible"/>
                                      </p:to>
                                    </p:set>
                                    <p:animEffect transition="in" filter="fade">
                                      <p:cBhvr>
                                        <p:cTn id="264" dur="500"/>
                                        <p:tgtEl>
                                          <p:spTgt spid="45"/>
                                        </p:tgtEl>
                                      </p:cBhvr>
                                    </p:animEffect>
                                  </p:childTnLst>
                                </p:cTn>
                              </p:par>
                              <p:par>
                                <p:cTn id="265" presetID="42" presetClass="path" presetSubtype="0" accel="50000" decel="50000" fill="hold" grpId="1" nodeType="withEffect">
                                  <p:stCondLst>
                                    <p:cond delay="0"/>
                                  </p:stCondLst>
                                  <p:childTnLst>
                                    <p:animMotion origin="layout" path="M 2.5E-6 -1.11111E-6 L -0.00313 0.45602 " pathEditMode="relative" rAng="0" ptsTypes="AA">
                                      <p:cBhvr>
                                        <p:cTn id="266" dur="1000" fill="hold"/>
                                        <p:tgtEl>
                                          <p:spTgt spid="45"/>
                                        </p:tgtEl>
                                        <p:attrNameLst>
                                          <p:attrName>ppt_x</p:attrName>
                                          <p:attrName>ppt_y</p:attrName>
                                        </p:attrNameLst>
                                      </p:cBhvr>
                                      <p:rCtr x="-156" y="22801"/>
                                    </p:animMotion>
                                  </p:childTnLst>
                                </p:cTn>
                              </p:par>
                              <p:par>
                                <p:cTn id="267" presetID="10" presetClass="entr" presetSubtype="0" fill="hold" grpId="0" nodeType="withEffect">
                                  <p:stCondLst>
                                    <p:cond delay="0"/>
                                  </p:stCondLst>
                                  <p:childTnLst>
                                    <p:set>
                                      <p:cBhvr>
                                        <p:cTn id="268" dur="1" fill="hold">
                                          <p:stCondLst>
                                            <p:cond delay="0"/>
                                          </p:stCondLst>
                                        </p:cTn>
                                        <p:tgtEl>
                                          <p:spTgt spid="46"/>
                                        </p:tgtEl>
                                        <p:attrNameLst>
                                          <p:attrName>style.visibility</p:attrName>
                                        </p:attrNameLst>
                                      </p:cBhvr>
                                      <p:to>
                                        <p:strVal val="visible"/>
                                      </p:to>
                                    </p:set>
                                    <p:animEffect transition="in" filter="fade">
                                      <p:cBhvr>
                                        <p:cTn id="269" dur="500"/>
                                        <p:tgtEl>
                                          <p:spTgt spid="46"/>
                                        </p:tgtEl>
                                      </p:cBhvr>
                                    </p:animEffect>
                                  </p:childTnLst>
                                </p:cTn>
                              </p:par>
                              <p:par>
                                <p:cTn id="270" presetID="42" presetClass="path" presetSubtype="0" accel="50000" decel="50000" fill="hold" grpId="1" nodeType="withEffect">
                                  <p:stCondLst>
                                    <p:cond delay="0"/>
                                  </p:stCondLst>
                                  <p:childTnLst>
                                    <p:animMotion origin="layout" path="M -1.38889E-6 -3.33333E-6 L -0.00729 0.41505 " pathEditMode="relative" rAng="0" ptsTypes="AA">
                                      <p:cBhvr>
                                        <p:cTn id="271" dur="1000" fill="hold"/>
                                        <p:tgtEl>
                                          <p:spTgt spid="46"/>
                                        </p:tgtEl>
                                        <p:attrNameLst>
                                          <p:attrName>ppt_x</p:attrName>
                                          <p:attrName>ppt_y</p:attrName>
                                        </p:attrNameLst>
                                      </p:cBhvr>
                                      <p:rCtr x="-365" y="20741"/>
                                    </p:animMotion>
                                  </p:childTnLst>
                                </p:cTn>
                              </p:par>
                              <p:par>
                                <p:cTn id="272" presetID="10" presetClass="entr" presetSubtype="0" fill="hold" grpId="0" nodeType="withEffect">
                                  <p:stCondLst>
                                    <p:cond delay="0"/>
                                  </p:stCondLst>
                                  <p:childTnLst>
                                    <p:set>
                                      <p:cBhvr>
                                        <p:cTn id="273" dur="1" fill="hold">
                                          <p:stCondLst>
                                            <p:cond delay="0"/>
                                          </p:stCondLst>
                                        </p:cTn>
                                        <p:tgtEl>
                                          <p:spTgt spid="47"/>
                                        </p:tgtEl>
                                        <p:attrNameLst>
                                          <p:attrName>style.visibility</p:attrName>
                                        </p:attrNameLst>
                                      </p:cBhvr>
                                      <p:to>
                                        <p:strVal val="visible"/>
                                      </p:to>
                                    </p:set>
                                    <p:animEffect transition="in" filter="fade">
                                      <p:cBhvr>
                                        <p:cTn id="274" dur="500"/>
                                        <p:tgtEl>
                                          <p:spTgt spid="47"/>
                                        </p:tgtEl>
                                      </p:cBhvr>
                                    </p:animEffect>
                                  </p:childTnLst>
                                </p:cTn>
                              </p:par>
                              <p:par>
                                <p:cTn id="275" presetID="42" presetClass="path" presetSubtype="0" accel="50000" decel="50000" fill="hold" grpId="1" nodeType="withEffect">
                                  <p:stCondLst>
                                    <p:cond delay="0"/>
                                  </p:stCondLst>
                                  <p:childTnLst>
                                    <p:animMotion origin="layout" path="M 2.77778E-6 2.59259E-6 L -0.00434 0.37222 " pathEditMode="relative" rAng="0" ptsTypes="AA">
                                      <p:cBhvr>
                                        <p:cTn id="276" dur="1000" fill="hold"/>
                                        <p:tgtEl>
                                          <p:spTgt spid="47"/>
                                        </p:tgtEl>
                                        <p:attrNameLst>
                                          <p:attrName>ppt_x</p:attrName>
                                          <p:attrName>ppt_y</p:attrName>
                                        </p:attrNameLst>
                                      </p:cBhvr>
                                      <p:rCtr x="-226" y="18611"/>
                                    </p:animMotion>
                                  </p:childTnLst>
                                </p:cTn>
                              </p:par>
                            </p:childTnLst>
                          </p:cTn>
                        </p:par>
                      </p:childTnLst>
                    </p:cTn>
                  </p:par>
                  <p:par>
                    <p:cTn id="277" fill="hold">
                      <p:stCondLst>
                        <p:cond delay="indefinite"/>
                      </p:stCondLst>
                      <p:childTnLst>
                        <p:par>
                          <p:cTn id="278" fill="hold">
                            <p:stCondLst>
                              <p:cond delay="0"/>
                            </p:stCondLst>
                            <p:childTnLst>
                              <p:par>
                                <p:cTn id="279" presetID="10" presetClass="exit" presetSubtype="0" fill="hold" nodeType="clickEffect">
                                  <p:stCondLst>
                                    <p:cond delay="0"/>
                                  </p:stCondLst>
                                  <p:childTnLst>
                                    <p:animEffect transition="out" filter="fade">
                                      <p:cBhvr>
                                        <p:cTn id="280" dur="500"/>
                                        <p:tgtEl>
                                          <p:spTgt spid="34"/>
                                        </p:tgtEl>
                                      </p:cBhvr>
                                    </p:animEffect>
                                    <p:set>
                                      <p:cBhvr>
                                        <p:cTn id="281" dur="1" fill="hold">
                                          <p:stCondLst>
                                            <p:cond delay="499"/>
                                          </p:stCondLst>
                                        </p:cTn>
                                        <p:tgtEl>
                                          <p:spTgt spid="34"/>
                                        </p:tgtEl>
                                        <p:attrNameLst>
                                          <p:attrName>style.visibility</p:attrName>
                                        </p:attrNameLst>
                                      </p:cBhvr>
                                      <p:to>
                                        <p:strVal val="hidden"/>
                                      </p:to>
                                    </p:set>
                                  </p:childTnLst>
                                </p:cTn>
                              </p:par>
                              <p:par>
                                <p:cTn id="282" presetID="10" presetClass="exit" presetSubtype="0" fill="hold" grpId="1" nodeType="withEffect">
                                  <p:stCondLst>
                                    <p:cond delay="0"/>
                                  </p:stCondLst>
                                  <p:childTnLst>
                                    <p:animEffect transition="out" filter="fade">
                                      <p:cBhvr>
                                        <p:cTn id="283" dur="500"/>
                                        <p:tgtEl>
                                          <p:spTgt spid="40"/>
                                        </p:tgtEl>
                                      </p:cBhvr>
                                    </p:animEffect>
                                    <p:set>
                                      <p:cBhvr>
                                        <p:cTn id="284" dur="1" fill="hold">
                                          <p:stCondLst>
                                            <p:cond delay="499"/>
                                          </p:stCondLst>
                                        </p:cTn>
                                        <p:tgtEl>
                                          <p:spTgt spid="40"/>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22" presetClass="entr" presetSubtype="8" fill="hold" nodeType="clickEffect">
                                  <p:stCondLst>
                                    <p:cond delay="0"/>
                                  </p:stCondLst>
                                  <p:childTnLst>
                                    <p:set>
                                      <p:cBhvr>
                                        <p:cTn id="288" dur="1" fill="hold">
                                          <p:stCondLst>
                                            <p:cond delay="0"/>
                                          </p:stCondLst>
                                        </p:cTn>
                                        <p:tgtEl>
                                          <p:spTgt spid="50"/>
                                        </p:tgtEl>
                                        <p:attrNameLst>
                                          <p:attrName>style.visibility</p:attrName>
                                        </p:attrNameLst>
                                      </p:cBhvr>
                                      <p:to>
                                        <p:strVal val="visible"/>
                                      </p:to>
                                    </p:set>
                                    <p:animEffect transition="in" filter="wipe(left)">
                                      <p:cBhvr>
                                        <p:cTn id="289" dur="500"/>
                                        <p:tgtEl>
                                          <p:spTgt spid="50"/>
                                        </p:tgtEl>
                                      </p:cBhvr>
                                    </p:animEffect>
                                  </p:childTnLst>
                                </p:cTn>
                              </p:par>
                            </p:childTnLst>
                          </p:cTn>
                        </p:par>
                      </p:childTnLst>
                    </p:cTn>
                  </p:par>
                  <p:par>
                    <p:cTn id="290" fill="hold">
                      <p:stCondLst>
                        <p:cond delay="indefinite"/>
                      </p:stCondLst>
                      <p:childTnLst>
                        <p:par>
                          <p:cTn id="291" fill="hold">
                            <p:stCondLst>
                              <p:cond delay="0"/>
                            </p:stCondLst>
                            <p:childTnLst>
                              <p:par>
                                <p:cTn id="292" presetID="22" presetClass="entr" presetSubtype="8" fill="hold" grpId="0" nodeType="clickEffect">
                                  <p:stCondLst>
                                    <p:cond delay="0"/>
                                  </p:stCondLst>
                                  <p:childTnLst>
                                    <p:set>
                                      <p:cBhvr>
                                        <p:cTn id="293" dur="1" fill="hold">
                                          <p:stCondLst>
                                            <p:cond delay="0"/>
                                          </p:stCondLst>
                                        </p:cTn>
                                        <p:tgtEl>
                                          <p:spTgt spid="53"/>
                                        </p:tgtEl>
                                        <p:attrNameLst>
                                          <p:attrName>style.visibility</p:attrName>
                                        </p:attrNameLst>
                                      </p:cBhvr>
                                      <p:to>
                                        <p:strVal val="visible"/>
                                      </p:to>
                                    </p:set>
                                    <p:animEffect transition="in" filter="wipe(left)">
                                      <p:cBhvr>
                                        <p:cTn id="294" dur="500"/>
                                        <p:tgtEl>
                                          <p:spTgt spid="53"/>
                                        </p:tgtEl>
                                      </p:cBhvr>
                                    </p:animEffect>
                                  </p:childTnLst>
                                </p:cTn>
                              </p:par>
                              <p:par>
                                <p:cTn id="295" presetID="26" presetClass="emph" presetSubtype="0" fill="hold" grpId="1" nodeType="withEffect">
                                  <p:stCondLst>
                                    <p:cond delay="0"/>
                                  </p:stCondLst>
                                  <p:childTnLst>
                                    <p:animEffect transition="out" filter="fade">
                                      <p:cBhvr>
                                        <p:cTn id="296" dur="500" tmFilter="0, 0; .2, .5; .8, .5; 1, 0"/>
                                        <p:tgtEl>
                                          <p:spTgt spid="53"/>
                                        </p:tgtEl>
                                      </p:cBhvr>
                                    </p:animEffect>
                                    <p:animScale>
                                      <p:cBhvr>
                                        <p:cTn id="297"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animBg="1"/>
      <p:bldP spid="25" grpId="1" animBg="1"/>
      <p:bldP spid="26" grpId="0" animBg="1"/>
      <p:bldP spid="26" grpId="1" animBg="1"/>
      <p:bldP spid="27" grpId="0" animBg="1"/>
      <p:bldP spid="27" grpId="1" animBg="1"/>
      <p:bldP spid="28" grpId="0" animBg="1"/>
      <p:bldP spid="28" grpId="1" animBg="1"/>
      <p:bldP spid="29" grpId="0" animBg="1"/>
      <p:bldP spid="30" grpId="0" animBg="1"/>
      <p:bldP spid="31" grpId="0" animBg="1"/>
      <p:bldP spid="31"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9" grpId="0" animBg="1"/>
      <p:bldP spid="49" grpId="1" animBg="1"/>
      <p:bldP spid="52" grpId="0" animBg="1"/>
      <p:bldP spid="53" grpId="0" animBg="1"/>
      <p:bldP spid="53" grpId="1"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Sliding Window Size</a:t>
            </a:r>
          </a:p>
        </p:txBody>
      </p:sp>
      <p:sp>
        <p:nvSpPr>
          <p:cNvPr id="3" name="Content Placeholder 2"/>
          <p:cNvSpPr>
            <a:spLocks noGrp="1"/>
          </p:cNvSpPr>
          <p:nvPr>
            <p:ph idx="1"/>
          </p:nvPr>
        </p:nvSpPr>
        <p:spPr>
          <a:xfrm>
            <a:off x="228600" y="959370"/>
            <a:ext cx="8610600" cy="5289030"/>
          </a:xfrm>
        </p:spPr>
        <p:txBody>
          <a:bodyPr/>
          <a:lstStyle/>
          <a:p>
            <a:r>
              <a:rPr lang="en-US" dirty="0"/>
              <a:t>Large enough window to accurately capture longer streaks of matches </a:t>
            </a:r>
            <a:r>
              <a:rPr lang="en-US" dirty="0">
                <a:sym typeface="Wingdings" pitchFamily="2" charset="2"/>
              </a:rPr>
              <a:t> lower false positives</a:t>
            </a:r>
            <a:endParaRPr lang="en-US" dirty="0"/>
          </a:p>
          <a:p>
            <a:r>
              <a:rPr lang="en-US" dirty="0"/>
              <a:t>Small enough window to perform fast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Chart 4"/>
          <p:cNvGraphicFramePr>
            <a:graphicFrameLocks/>
          </p:cNvGraphicFramePr>
          <p:nvPr>
            <p:extLst>
              <p:ext uri="{D42A27DB-BD31-4B8C-83A1-F6EECF244321}">
                <p14:modId xmlns:p14="http://schemas.microsoft.com/office/powerpoint/2010/main" val="2712012573"/>
              </p:ext>
            </p:extLst>
          </p:nvPr>
        </p:nvGraphicFramePr>
        <p:xfrm>
          <a:off x="899592" y="2367379"/>
          <a:ext cx="6952252" cy="4107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59543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Hardware Implementation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nvGraphicFramePr>
        <p:xfrm>
          <a:off x="1049723" y="908720"/>
          <a:ext cx="7044555" cy="5391271"/>
        </p:xfrm>
        <a:graphic>
          <a:graphicData uri="http://schemas.openxmlformats.org/presentationml/2006/ole">
            <mc:AlternateContent xmlns:mc="http://schemas.openxmlformats.org/markup-compatibility/2006">
              <mc:Choice xmlns:v="urn:schemas-microsoft-com:vml" Requires="v">
                <p:oleObj spid="_x0000_s140376" name="Visio" r:id="rId3" imgW="3862369" imgH="2955572" progId="Visio.Drawing.11">
                  <p:embed/>
                </p:oleObj>
              </mc:Choice>
              <mc:Fallback>
                <p:oleObj name="Visio" r:id="rId3" imgW="3862369" imgH="2955572" progId="Visio.Drawing.11">
                  <p:embed/>
                  <p:pic>
                    <p:nvPicPr>
                      <p:cNvPr id="5" name="Object 4"/>
                      <p:cNvPicPr/>
                      <p:nvPr/>
                    </p:nvPicPr>
                    <p:blipFill>
                      <a:blip r:embed="rId4"/>
                      <a:stretch>
                        <a:fillRect/>
                      </a:stretch>
                    </p:blipFill>
                    <p:spPr>
                      <a:xfrm>
                        <a:off x="1049723" y="908720"/>
                        <a:ext cx="7044555" cy="5391271"/>
                      </a:xfrm>
                      <a:prstGeom prst="rect">
                        <a:avLst/>
                      </a:prstGeom>
                    </p:spPr>
                  </p:pic>
                </p:oleObj>
              </mc:Fallback>
            </mc:AlternateContent>
          </a:graphicData>
        </a:graphic>
      </p:graphicFrame>
      <p:sp>
        <p:nvSpPr>
          <p:cNvPr id="6" name="TextBox 5"/>
          <p:cNvSpPr txBox="1"/>
          <p:nvPr/>
        </p:nvSpPr>
        <p:spPr>
          <a:xfrm>
            <a:off x="6553200" y="1719323"/>
            <a:ext cx="936104" cy="4524315"/>
          </a:xfrm>
          <a:prstGeom prst="rect">
            <a:avLst/>
          </a:prstGeom>
          <a:solidFill>
            <a:schemeClr val="bg1"/>
          </a:solidFill>
          <a:ln w="571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1111</a:t>
            </a:r>
          </a:p>
        </p:txBody>
      </p:sp>
      <p:sp>
        <p:nvSpPr>
          <p:cNvPr id="7" name="Left Arrow 6"/>
          <p:cNvSpPr/>
          <p:nvPr/>
        </p:nvSpPr>
        <p:spPr>
          <a:xfrm>
            <a:off x="5148064" y="4001834"/>
            <a:ext cx="1296144" cy="445491"/>
          </a:xfrm>
          <a:prstGeom prst="leftArrow">
            <a:avLst>
              <a:gd name="adj1" fmla="val 50000"/>
              <a:gd name="adj2" fmla="val 555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21DA912E-7E42-4040-ACD3-0908CAFD4A7E}"/>
              </a:ext>
            </a:extLst>
          </p:cNvPr>
          <p:cNvSpPr txBox="1"/>
          <p:nvPr/>
        </p:nvSpPr>
        <p:spPr>
          <a:xfrm>
            <a:off x="228600" y="980728"/>
            <a:ext cx="8610600" cy="707886"/>
          </a:xfrm>
          <a:prstGeom prst="rect">
            <a:avLst/>
          </a:prstGeom>
          <a:solidFill>
            <a:schemeClr val="accent5">
              <a:lumMod val="60000"/>
              <a:lumOff val="40000"/>
            </a:schemeClr>
          </a:solidFill>
        </p:spPr>
        <p:txBody>
          <a:bodyPr wrap="square" rtlCol="0" anchor="ctr">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Counting is performed </a:t>
            </a:r>
            <a:r>
              <a:rPr kumimoji="0" lang="en-US" sz="2000" b="0" i="0" u="none" strike="noStrike" kern="1200" cap="none" spc="0" normalizeH="0" baseline="0" noProof="0" dirty="0">
                <a:ln>
                  <a:noFill/>
                </a:ln>
                <a:solidFill>
                  <a:srgbClr val="0000FF"/>
                </a:solidFill>
                <a:effectLst/>
                <a:uLnTx/>
                <a:uFillTx/>
                <a:latin typeface="Tahoma"/>
                <a:ea typeface="+mn-ea"/>
                <a:cs typeface="+mn-cs"/>
              </a:rPr>
              <a:t>concurrently</a:t>
            </a:r>
            <a:r>
              <a:rPr kumimoji="0" lang="en-US" sz="2000" b="0" i="0" u="none" strike="noStrike" kern="1200" cap="none" spc="0" normalizeH="0" baseline="0" noProof="0" dirty="0">
                <a:ln>
                  <a:noFill/>
                </a:ln>
                <a:solidFill>
                  <a:srgbClr val="000000"/>
                </a:solidFill>
                <a:effectLst/>
                <a:uLnTx/>
                <a:uFillTx/>
                <a:latin typeface="Tahoma"/>
                <a:ea typeface="+mn-ea"/>
                <a:cs typeface="+mn-cs"/>
              </a:rPr>
              <a:t> for </a:t>
            </a:r>
            <a:r>
              <a:rPr kumimoji="0" lang="en-US" sz="2000" b="0" u="none" strike="noStrike" kern="1200" cap="none" spc="0" normalizeH="0" baseline="0" noProof="0" dirty="0">
                <a:ln>
                  <a:noFill/>
                </a:ln>
                <a:solidFill>
                  <a:srgbClr val="0000FF"/>
                </a:solidFill>
                <a:effectLst/>
                <a:uLnTx/>
                <a:uFillTx/>
                <a:latin typeface="Tahoma"/>
                <a:ea typeface="+mn-ea"/>
                <a:cs typeface="+mn-cs"/>
              </a:rPr>
              <a:t>all</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bit-vectors</a:t>
            </a:r>
            <a:r>
              <a:rPr kumimoji="0" lang="en-US" sz="2000" b="0" i="0" u="none" strike="noStrike" kern="1200" cap="none" spc="0" normalizeH="0" noProof="0" dirty="0">
                <a:ln>
                  <a:noFill/>
                </a:ln>
                <a:solidFill>
                  <a:srgbClr val="0000FF"/>
                </a:solidFill>
                <a:effectLst/>
                <a:uLnTx/>
                <a:uFillTx/>
                <a:latin typeface="Tahoma"/>
                <a:ea typeface="+mn-ea"/>
                <a:cs typeface="+mn-cs"/>
              </a:rPr>
              <a:t> and </a:t>
            </a: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noProof="0" dirty="0">
                <a:ln>
                  <a:noFill/>
                </a:ln>
                <a:solidFill>
                  <a:srgbClr val="0000FF"/>
                </a:solidFill>
                <a:effectLst/>
                <a:uLnTx/>
                <a:uFillTx/>
                <a:latin typeface="Tahoma"/>
                <a:ea typeface="+mn-ea"/>
                <a:cs typeface="+mn-cs"/>
              </a:rPr>
              <a:t>a</a:t>
            </a:r>
            <a:r>
              <a:rPr kumimoji="0" lang="en-US" sz="2000" b="0" i="0" u="none" strike="noStrike" kern="1200" cap="none" spc="0" normalizeH="0" baseline="0" noProof="0" dirty="0">
                <a:ln>
                  <a:noFill/>
                </a:ln>
                <a:solidFill>
                  <a:srgbClr val="0000FF"/>
                </a:solidFill>
                <a:effectLst/>
                <a:uLnTx/>
                <a:uFillTx/>
                <a:latin typeface="Tahoma"/>
                <a:ea typeface="+mn-ea"/>
                <a:cs typeface="+mn-cs"/>
              </a:rPr>
              <a:t>ll sliding windows</a:t>
            </a:r>
            <a:r>
              <a:rPr kumimoji="0" lang="en-US" sz="2000" b="0" i="0" u="none" strike="noStrike" kern="1200" cap="none" spc="0" normalizeH="0" baseline="0" noProof="0" dirty="0">
                <a:ln>
                  <a:noFill/>
                </a:ln>
                <a:solidFill>
                  <a:srgbClr val="000000"/>
                </a:solidFill>
                <a:effectLst/>
                <a:uLnTx/>
                <a:uFillTx/>
                <a:latin typeface="Tahoma"/>
                <a:ea typeface="+mn-ea"/>
                <a:cs typeface="+mn-cs"/>
              </a:rPr>
              <a:t> in a single clock cycle using </a:t>
            </a:r>
            <a:r>
              <a:rPr kumimoji="0" lang="en-US" sz="2000" b="0" i="0" u="none" strike="noStrike" kern="1200" cap="none" spc="0" normalizeH="0" baseline="0" noProof="0" dirty="0">
                <a:ln>
                  <a:noFill/>
                </a:ln>
                <a:solidFill>
                  <a:srgbClr val="FF0000"/>
                </a:solidFill>
                <a:effectLst/>
                <a:uLnTx/>
                <a:uFillTx/>
                <a:latin typeface="Tahoma"/>
                <a:ea typeface="+mn-ea"/>
                <a:cs typeface="+mn-cs"/>
              </a:rPr>
              <a:t>multiple 4-input LUTs</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4312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50"/>
                                        <p:tgtEl>
                                          <p:spTgt spid="6">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250"/>
                                        <p:tgtEl>
                                          <p:spTgt spid="6">
                                            <p:txEl>
                                              <p:pRg st="0" end="0"/>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up)">
                                      <p:cBhvr>
                                        <p:cTn id="13" dur="250"/>
                                        <p:tgtEl>
                                          <p:spTgt spid="6">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50"/>
                                        <p:tgtEl>
                                          <p:spTgt spid="6">
                                            <p:txEl>
                                              <p:pRg st="2" end="2"/>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up)">
                                      <p:cBhvr>
                                        <p:cTn id="19" dur="250"/>
                                        <p:tgtEl>
                                          <p:spTgt spid="6">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250"/>
                                        <p:tgtEl>
                                          <p:spTgt spid="6">
                                            <p:txEl>
                                              <p:pRg st="4" end="4"/>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wipe(up)">
                                      <p:cBhvr>
                                        <p:cTn id="25" dur="250"/>
                                        <p:tgtEl>
                                          <p:spTgt spid="6">
                                            <p:txEl>
                                              <p:pRg st="5" end="5"/>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up)">
                                      <p:cBhvr>
                                        <p:cTn id="28" dur="250"/>
                                        <p:tgtEl>
                                          <p:spTgt spid="6">
                                            <p:txEl>
                                              <p:pRg st="6" end="6"/>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wipe(up)">
                                      <p:cBhvr>
                                        <p:cTn id="31" dur="250"/>
                                        <p:tgtEl>
                                          <p:spTgt spid="6">
                                            <p:txEl>
                                              <p:pRg st="7" end="7"/>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wipe(up)">
                                      <p:cBhvr>
                                        <p:cTn id="34" dur="250"/>
                                        <p:tgtEl>
                                          <p:spTgt spid="6">
                                            <p:txEl>
                                              <p:pRg st="8" end="8"/>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up)">
                                      <p:cBhvr>
                                        <p:cTn id="37" dur="250"/>
                                        <p:tgtEl>
                                          <p:spTgt spid="6">
                                            <p:txEl>
                                              <p:pRg st="9" end="9"/>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up)">
                                      <p:cBhvr>
                                        <p:cTn id="40" dur="250"/>
                                        <p:tgtEl>
                                          <p:spTgt spid="6">
                                            <p:txEl>
                                              <p:pRg st="10" end="10"/>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
                                            <p:txEl>
                                              <p:pRg st="11" end="11"/>
                                            </p:txEl>
                                          </p:spTgt>
                                        </p:tgtEl>
                                        <p:attrNameLst>
                                          <p:attrName>style.visibility</p:attrName>
                                        </p:attrNameLst>
                                      </p:cBhvr>
                                      <p:to>
                                        <p:strVal val="visible"/>
                                      </p:to>
                                    </p:set>
                                    <p:animEffect transition="in" filter="wipe(up)">
                                      <p:cBhvr>
                                        <p:cTn id="43" dur="250"/>
                                        <p:tgtEl>
                                          <p:spTgt spid="6">
                                            <p:txEl>
                                              <p:pRg st="11" end="11"/>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wipe(up)">
                                      <p:cBhvr>
                                        <p:cTn id="46" dur="250"/>
                                        <p:tgtEl>
                                          <p:spTgt spid="6">
                                            <p:txEl>
                                              <p:pRg st="12" end="12"/>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Effect transition="in" filter="wipe(up)">
                                      <p:cBhvr>
                                        <p:cTn id="49" dur="250"/>
                                        <p:tgtEl>
                                          <p:spTgt spid="6">
                                            <p:txEl>
                                              <p:pRg st="13" end="13"/>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wipe(up)">
                                      <p:cBhvr>
                                        <p:cTn id="52" dur="250"/>
                                        <p:tgtEl>
                                          <p:spTgt spid="6">
                                            <p:txEl>
                                              <p:pRg st="14" end="14"/>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animEffect transition="in" filter="wipe(up)">
                                      <p:cBhvr>
                                        <p:cTn id="55" dur="250"/>
                                        <p:tgtEl>
                                          <p:spTgt spid="6">
                                            <p:txEl>
                                              <p:pRg st="15" end="15"/>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right)">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P spid="8"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t>
            </a:r>
            <a:r>
              <a:rPr lang="en-US" dirty="0">
                <a:solidFill>
                  <a:srgbClr val="006633"/>
                </a:solidFill>
              </a:rPr>
              <a:t>Shouji </a:t>
            </a:r>
            <a:r>
              <a:rPr lang="en-US" sz="3200" dirty="0">
                <a:solidFill>
                  <a:srgbClr val="006633"/>
                </a:solidFill>
              </a:rPr>
              <a:t>(</a:t>
            </a:r>
            <a:r>
              <a:rPr lang="ja-JP" altLang="en-US" sz="3200">
                <a:solidFill>
                  <a:srgbClr val="006633"/>
                </a:solidFill>
              </a:rPr>
              <a:t>障子</a:t>
            </a:r>
            <a:r>
              <a:rPr lang="en-US" altLang="ja-JP" sz="3200" dirty="0">
                <a:solidFill>
                  <a:srgbClr val="006633"/>
                </a:solidFill>
              </a:rPr>
              <a:t>)</a:t>
            </a:r>
            <a:r>
              <a:rPr lang="en-US" sz="3600" dirty="0">
                <a:solidFill>
                  <a:srgbClr val="006633"/>
                </a:solidFill>
              </a:rPr>
              <a:t> </a:t>
            </a:r>
            <a:r>
              <a:rPr lang="en-US" sz="2600" b="1" dirty="0">
                <a:solidFill>
                  <a:srgbClr val="006633"/>
                </a:solidFill>
              </a:rPr>
              <a:t>[Alser+, Bioinformatics 2019]</a:t>
            </a:r>
            <a:endParaRPr lang="en-US" sz="2600" b="1" dirty="0"/>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73746824"/>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r>
              <a:rPr lang="en-US" dirty="0"/>
              <a:t>Mohammed Alser, Taha </a:t>
            </a:r>
            <a:r>
              <a:rPr lang="en-US" dirty="0" err="1"/>
              <a:t>Shahroodi</a:t>
            </a:r>
            <a:r>
              <a:rPr lang="en-US" dirty="0"/>
              <a:t>, Juan-Gomez Luna, Can Alkan, and Onur Mutlu,</a:t>
            </a:r>
            <a:br>
              <a:rPr lang="en-US" dirty="0"/>
            </a:br>
            <a:r>
              <a:rPr lang="en-US" b="1" dirty="0">
                <a:solidFill>
                  <a:srgbClr val="0000FF"/>
                </a:solidFill>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4"/>
              </a:rPr>
              <a:t>Bioinformatics</a:t>
            </a:r>
            <a:r>
              <a:rPr lang="en-US" dirty="0"/>
              <a:t>, to appear in 2020.</a:t>
            </a:r>
            <a:br>
              <a:rPr lang="en-US" dirty="0"/>
            </a:br>
            <a:r>
              <a:rPr lang="en-US" dirty="0"/>
              <a:t>[</a:t>
            </a:r>
            <a:r>
              <a:rPr lang="en-US" dirty="0">
                <a:hlinkClick r:id="rId5"/>
              </a:rPr>
              <a:t>Source Code</a:t>
            </a:r>
            <a:r>
              <a:rPr lang="en-US" dirty="0"/>
              <a:t>]</a:t>
            </a:r>
            <a:br>
              <a:rPr lang="en-US" dirty="0"/>
            </a:br>
            <a:r>
              <a:rPr lang="en-US" dirty="0"/>
              <a:t>[</a:t>
            </a:r>
            <a:r>
              <a:rPr lang="en-US" dirty="0">
                <a:hlinkClick r:id="rId6"/>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117715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p:txBody>
      </p:sp>
      <p:sp>
        <p:nvSpPr>
          <p:cNvPr id="3" name="Rectangle 2">
            <a:extLst>
              <a:ext uri="{FF2B5EF4-FFF2-40B4-BE49-F238E27FC236}">
                <a16:creationId xmlns:a16="http://schemas.microsoft.com/office/drawing/2014/main" id="{B4E6B329-8E66-8444-B66E-4FA67E5E6E2D}"/>
              </a:ext>
            </a:extLst>
          </p:cNvPr>
          <p:cNvSpPr/>
          <p:nvPr/>
        </p:nvSpPr>
        <p:spPr>
          <a:xfrm>
            <a:off x="6427707" y="5371576"/>
            <a:ext cx="275280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Dot plot, dot matrix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(Lipman and Pearson, 1985)</a:t>
            </a:r>
          </a:p>
        </p:txBody>
      </p:sp>
      <p:pic>
        <p:nvPicPr>
          <p:cNvPr id="13" name="Picture 12">
            <a:extLst>
              <a:ext uri="{FF2B5EF4-FFF2-40B4-BE49-F238E27FC236}">
                <a16:creationId xmlns:a16="http://schemas.microsoft.com/office/drawing/2014/main" id="{55FE3223-81CF-1D46-B4CA-9FE3A2A7DABB}"/>
              </a:ext>
            </a:extLst>
          </p:cNvPr>
          <p:cNvPicPr>
            <a:picLocks noChangeAspect="1"/>
          </p:cNvPicPr>
          <p:nvPr/>
        </p:nvPicPr>
        <p:blipFill>
          <a:blip r:embed="rId2"/>
          <a:stretch>
            <a:fillRect/>
          </a:stretch>
        </p:blipFill>
        <p:spPr>
          <a:xfrm>
            <a:off x="1835696" y="1793773"/>
            <a:ext cx="4530204" cy="4450165"/>
          </a:xfrm>
          <a:prstGeom prst="rect">
            <a:avLst/>
          </a:prstGeom>
        </p:spPr>
      </p:pic>
    </p:spTree>
    <p:extLst>
      <p:ext uri="{BB962C8B-B14F-4D97-AF65-F5344CB8AC3E}">
        <p14:creationId xmlns:p14="http://schemas.microsoft.com/office/powerpoint/2010/main" val="188846142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39751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down)">
                                      <p:cBhvr>
                                        <p:cTn id="7" dur="500"/>
                                        <p:tgtEl>
                                          <p:spTgt spid="5">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wipe(down)">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00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lang="en-US" kern="0" dirty="0">
                <a:solidFill>
                  <a:srgbClr val="000000"/>
                </a:solidFill>
              </a:rPr>
              <a:t>Reduce the approximate string matching problem to the </a:t>
            </a:r>
            <a:r>
              <a:rPr lang="en-US" kern="0" dirty="0">
                <a:solidFill>
                  <a:srgbClr val="FF0000"/>
                </a:solidFill>
              </a:rPr>
              <a:t>Single Net Routing problem </a:t>
            </a:r>
            <a:r>
              <a:rPr lang="en-US" kern="0" dirty="0">
                <a:solidFill>
                  <a:srgbClr val="000000"/>
                </a:solidFill>
              </a:rPr>
              <a:t>in VLSI chip layout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6633"/>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0000FF"/>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Shouji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GateKeeper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200" b="0" i="0" u="none" strike="noStrike" kern="1200" cap="none" spc="0" normalizeH="0" baseline="0" noProof="0" dirty="0">
                <a:ln>
                  <a:noFill/>
                </a:ln>
                <a:solidFill>
                  <a:srgbClr val="0000FF"/>
                </a:solidFill>
                <a:effectLst/>
                <a:uLnTx/>
                <a:uFillTx/>
                <a:latin typeface="Tahoma"/>
                <a:ea typeface="+mn-ea"/>
                <a:cs typeface="+mn-cs"/>
              </a:rPr>
              <a:t>greatly accelerates</a:t>
            </a:r>
            <a:r>
              <a:rPr kumimoji="0" lang="en-US" sz="2200" b="0" i="0" u="none" strike="noStrike" kern="1200" cap="none" spc="0" normalizeH="0" baseline="0" noProof="0" dirty="0">
                <a:ln>
                  <a:noFill/>
                </a:ln>
                <a:solidFill>
                  <a:srgbClr val="000000"/>
                </a:solidFill>
                <a:effectLst/>
                <a:uLnTx/>
                <a:uFillTx/>
                <a:latin typeface="Tahoma"/>
                <a:ea typeface="+mn-ea"/>
                <a:cs typeface="+mn-cs"/>
              </a:rPr>
              <a:t> state-of-the-art CPU sequence aligners, </a:t>
            </a:r>
            <a:r>
              <a:rPr kumimoji="0" lang="en-US" sz="2200" b="0" i="0" u="none" strike="noStrike" kern="0" cap="none" spc="0" normalizeH="0" baseline="0" noProof="0" dirty="0">
                <a:ln>
                  <a:noFill/>
                </a:ln>
                <a:solidFill>
                  <a:srgbClr val="000000"/>
                </a:solidFill>
                <a:effectLst/>
                <a:uLnTx/>
                <a:uFillTx/>
                <a:latin typeface="Tahoma"/>
                <a:ea typeface="+mn-ea"/>
                <a:cs typeface="+mn-cs"/>
              </a:rPr>
              <a:t>Edlib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200" b="0" i="0" u="none" strike="noStrike" kern="0" cap="none" spc="0" normalizeH="0" baseline="0" noProof="0" dirty="0">
                <a:ln>
                  <a:noFill/>
                </a:ln>
                <a:solidFill>
                  <a:srgbClr val="000000"/>
                </a:solidFill>
                <a:effectLst/>
                <a:uLnTx/>
                <a:uFillTx/>
                <a:latin typeface="Tahoma"/>
                <a:ea typeface="+mn-ea"/>
                <a:cs typeface="+mn-cs"/>
              </a:rPr>
              <a:t>and Parasail </a:t>
            </a:r>
            <a:r>
              <a:rPr kumimoji="0" lang="en-US" sz="20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p>
          <a:p>
            <a:pPr lvl="2" indent="-325438">
              <a:buClr>
                <a:srgbClr val="3B812F"/>
              </a:buClr>
              <a:buSzPct val="60000"/>
              <a:buFont typeface="Wingdings" pitchFamily="2" charset="2"/>
              <a:buChar char="q"/>
            </a:pPr>
            <a:r>
              <a:rPr kumimoji="0" lang="en-US" b="0" i="0" u="none" strike="noStrike" kern="1200" cap="none" spc="0" normalizeH="0" baseline="0" noProof="0" dirty="0">
                <a:ln>
                  <a:noFill/>
                </a:ln>
                <a:effectLst/>
                <a:uLnTx/>
                <a:uFillTx/>
                <a:latin typeface="Tahoma"/>
                <a:ea typeface="+mn-ea"/>
                <a:cs typeface="+mn-cs"/>
              </a:rPr>
              <a:t>by up to </a:t>
            </a:r>
            <a:r>
              <a:rPr kumimoji="0" lang="en-US" b="0" i="0" u="none" strike="noStrike" kern="1200" cap="none" spc="0" normalizeH="0" baseline="0" noProof="0" dirty="0">
                <a:ln>
                  <a:noFill/>
                </a:ln>
                <a:solidFill>
                  <a:srgbClr val="0000FF"/>
                </a:solidFill>
                <a:effectLst/>
                <a:uLnTx/>
                <a:uFillTx/>
                <a:latin typeface="Tahoma"/>
                <a:ea typeface="+mn-ea"/>
                <a:cs typeface="+mn-cs"/>
              </a:rPr>
              <a:t>37.7× and 43.9× </a:t>
            </a:r>
            <a:r>
              <a:rPr kumimoji="0" lang="en-US" b="0" i="0" u="none" strike="noStrike" kern="0" cap="none" spc="0" normalizeH="0" baseline="0" noProof="0" dirty="0">
                <a:ln>
                  <a:noFill/>
                </a:ln>
                <a:solidFill>
                  <a:srgbClr val="000000"/>
                </a:solidFill>
                <a:effectLst/>
                <a:uLnTx/>
                <a:uFillTx/>
                <a:latin typeface="Tahoma"/>
                <a:ea typeface="+mn-ea"/>
                <a:cs typeface="+mn-cs"/>
              </a:rPr>
              <a:t>(&gt;12</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 on CPUs </a:t>
            </a:r>
          </a:p>
          <a:p>
            <a:pPr lvl="2" indent="-325438">
              <a:buClr>
                <a:srgbClr val="3B812F"/>
              </a:buClr>
              <a:buSzPct val="60000"/>
              <a:buFont typeface="Wingdings" pitchFamily="2" charset="2"/>
              <a:buChar char="q"/>
            </a:pPr>
            <a:r>
              <a:rPr kumimoji="0" lang="en-US" b="0" i="0" u="none" strike="noStrike" kern="0" cap="none" spc="0" normalizeH="0" baseline="0" noProof="0" dirty="0">
                <a:ln>
                  <a:noFill/>
                </a:ln>
                <a:solidFill>
                  <a:srgbClr val="000000"/>
                </a:solidFill>
                <a:effectLst/>
                <a:uLnTx/>
                <a:uFillTx/>
                <a:latin typeface="Tahoma"/>
                <a:ea typeface="+mn-ea"/>
                <a:cs typeface="+mn-cs"/>
              </a:rPr>
              <a:t>by up to </a:t>
            </a:r>
            <a:r>
              <a:rPr kumimoji="0" lang="en-US" b="0" i="0" u="none" strike="noStrike" kern="0" cap="none" spc="0" normalizeH="0" baseline="0" noProof="0" dirty="0">
                <a:ln>
                  <a:noFill/>
                </a:ln>
                <a:solidFill>
                  <a:srgbClr val="0000FF"/>
                </a:solidFill>
                <a:effectLst/>
                <a:uLnTx/>
                <a:uFillTx/>
                <a:latin typeface="Tahoma"/>
                <a:ea typeface="+mn-ea"/>
                <a:cs typeface="+mn-cs"/>
              </a:rPr>
              <a:t>413</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FF"/>
                </a:solidFill>
                <a:effectLst/>
                <a:uLnTx/>
                <a:uFillTx/>
                <a:latin typeface="Tahoma"/>
                <a:ea typeface="+mn-ea"/>
                <a:cs typeface="+mn-cs"/>
              </a:rPr>
              <a:t> and 689</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00"/>
                </a:solidFill>
                <a:effectLst/>
                <a:uLnTx/>
                <a:uFillTx/>
                <a:latin typeface="Tahoma"/>
                <a:ea typeface="+mn-ea"/>
                <a:cs typeface="+mn-cs"/>
              </a:rPr>
              <a:t> (&gt;400</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a:t>
            </a:r>
            <a:r>
              <a:rPr kumimoji="0" lang="en-US" b="0" i="0" u="none" strike="noStrike" kern="0" cap="none" spc="0" normalizeH="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000000"/>
                </a:solidFill>
                <a:effectLst/>
                <a:uLnTx/>
                <a:uFillTx/>
                <a:latin typeface="Tahoma"/>
                <a:ea typeface="+mn-ea"/>
                <a:cs typeface="+mn-cs"/>
              </a:rPr>
              <a:t>with </a:t>
            </a:r>
            <a:r>
              <a:rPr kumimoji="0" lang="en-US" b="0" i="1" u="none" strike="noStrike" kern="0" cap="none" spc="0" normalizeH="0" baseline="0" noProof="0" dirty="0">
                <a:ln>
                  <a:noFill/>
                </a:ln>
                <a:solidFill>
                  <a:srgbClr val="FF0000"/>
                </a:solidFill>
                <a:effectLst/>
                <a:uLnTx/>
                <a:uFillTx/>
                <a:latin typeface="Tahoma"/>
                <a:ea typeface="+mn-ea"/>
                <a:cs typeface="+mn-cs"/>
              </a:rPr>
              <a:t>FPGAs/GPUs</a:t>
            </a:r>
            <a:endParaRPr kumimoji="0" lang="en-US" b="0"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76141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A8D2AA1E-6B45-6548-B113-7556B3FE59DE}"/>
              </a:ext>
            </a:extLst>
          </p:cNvPr>
          <p:cNvPicPr>
            <a:picLocks noChangeAspect="1"/>
          </p:cNvPicPr>
          <p:nvPr/>
        </p:nvPicPr>
        <p:blipFill rotWithShape="1">
          <a:blip r:embed="rId3"/>
          <a:srcRect r="73604"/>
          <a:stretch/>
        </p:blipFill>
        <p:spPr bwMode="auto">
          <a:xfrm>
            <a:off x="39756" y="1518779"/>
            <a:ext cx="3392062" cy="2455694"/>
          </a:xfrm>
          <a:prstGeom prst="rect">
            <a:avLst/>
          </a:prstGeom>
          <a:noFill/>
          <a:ln w="9525">
            <a:noFill/>
            <a:miter lim="800000"/>
            <a:headEnd/>
            <a:tailEnd/>
          </a:ln>
        </p:spPr>
      </p:pic>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bwMode="auto">
          <a:xfrm>
            <a:off x="1288078" y="3809747"/>
            <a:ext cx="7855922" cy="3083574"/>
          </a:xfrm>
          <a:prstGeom prst="rect">
            <a:avLst/>
          </a:prstGeom>
          <a:noFill/>
          <a:ln w="9525">
            <a:noFill/>
            <a:miter lim="800000"/>
            <a:headEnd/>
            <a:tailEnd/>
          </a:ln>
        </p:spPr>
      </p:pic>
    </p:spTree>
    <p:extLst>
      <p:ext uri="{BB962C8B-B14F-4D97-AF65-F5344CB8AC3E}">
        <p14:creationId xmlns:p14="http://schemas.microsoft.com/office/powerpoint/2010/main" val="1383101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bwMode="auto">
          <a:xfrm>
            <a:off x="539552" y="2673684"/>
            <a:ext cx="7855922" cy="3083574"/>
          </a:xfrm>
          <a:prstGeom prst="rect">
            <a:avLst/>
          </a:prstGeom>
          <a:noFill/>
          <a:ln w="9525">
            <a:noFill/>
            <a:miter lim="800000"/>
            <a:headEnd/>
            <a:tailEnd/>
          </a:ln>
        </p:spPr>
      </p:pic>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770750" y="2997611"/>
            <a:ext cx="5443458" cy="2725750"/>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Tree>
    <p:extLst>
      <p:ext uri="{BB962C8B-B14F-4D97-AF65-F5344CB8AC3E}">
        <p14:creationId xmlns:p14="http://schemas.microsoft.com/office/powerpoint/2010/main" val="49960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pic>
        <p:nvPicPr>
          <p:cNvPr id="16" name="Picture 15" descr="Image result for snake cartoon">
            <a:extLst>
              <a:ext uri="{FF2B5EF4-FFF2-40B4-BE49-F238E27FC236}">
                <a16:creationId xmlns:a16="http://schemas.microsoft.com/office/drawing/2014/main" id="{40C0E96E-5EBD-1145-913E-F5E6014A229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5571" y="3501008"/>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E868364-1855-C74C-A9DD-A0D3EC41B99B}"/>
              </a:ext>
            </a:extLst>
          </p:cNvPr>
          <p:cNvSpPr/>
          <p:nvPr/>
        </p:nvSpPr>
        <p:spPr>
          <a:xfrm>
            <a:off x="2369953" y="4294624"/>
            <a:ext cx="2562087" cy="180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58" name="TextBox 57">
            <a:extLst>
              <a:ext uri="{FF2B5EF4-FFF2-40B4-BE49-F238E27FC236}">
                <a16:creationId xmlns:a16="http://schemas.microsoft.com/office/drawing/2014/main" id="{D25C0B9F-8639-B84C-A741-146BEA46559A}"/>
              </a:ext>
            </a:extLst>
          </p:cNvPr>
          <p:cNvSpPr txBox="1"/>
          <p:nvPr/>
        </p:nvSpPr>
        <p:spPr>
          <a:xfrm>
            <a:off x="7593836" y="1721139"/>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2</a:t>
            </a:r>
          </a:p>
        </p:txBody>
      </p:sp>
      <p:sp>
        <p:nvSpPr>
          <p:cNvPr id="59" name="Rectangle 58">
            <a:extLst>
              <a:ext uri="{FF2B5EF4-FFF2-40B4-BE49-F238E27FC236}">
                <a16:creationId xmlns:a16="http://schemas.microsoft.com/office/drawing/2014/main" id="{C16E936C-17C5-E747-AD7D-3EF8AC99D79F}"/>
              </a:ext>
            </a:extLst>
          </p:cNvPr>
          <p:cNvSpPr/>
          <p:nvPr/>
        </p:nvSpPr>
        <p:spPr>
          <a:xfrm>
            <a:off x="4932040" y="3897071"/>
            <a:ext cx="2304256" cy="17831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6" name="TextBox 75">
            <a:extLst>
              <a:ext uri="{FF2B5EF4-FFF2-40B4-BE49-F238E27FC236}">
                <a16:creationId xmlns:a16="http://schemas.microsoft.com/office/drawing/2014/main" id="{A9DFBFD2-B0F9-024C-B042-98E5B207EFA8}"/>
              </a:ext>
            </a:extLst>
          </p:cNvPr>
          <p:cNvSpPr txBox="1"/>
          <p:nvPr/>
        </p:nvSpPr>
        <p:spPr>
          <a:xfrm>
            <a:off x="7593836" y="1741778"/>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1</a:t>
            </a:r>
          </a:p>
        </p:txBody>
      </p:sp>
      <p:sp>
        <p:nvSpPr>
          <p:cNvPr id="77" name="Rectangle 76">
            <a:extLst>
              <a:ext uri="{FF2B5EF4-FFF2-40B4-BE49-F238E27FC236}">
                <a16:creationId xmlns:a16="http://schemas.microsoft.com/office/drawing/2014/main" id="{6FB8C31A-51D0-104D-8B6B-95CE0C77832E}"/>
              </a:ext>
            </a:extLst>
          </p:cNvPr>
          <p:cNvSpPr/>
          <p:nvPr/>
        </p:nvSpPr>
        <p:spPr>
          <a:xfrm>
            <a:off x="7164288" y="3537032"/>
            <a:ext cx="1476000" cy="1847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8" name="TextBox 77">
            <a:extLst>
              <a:ext uri="{FF2B5EF4-FFF2-40B4-BE49-F238E27FC236}">
                <a16:creationId xmlns:a16="http://schemas.microsoft.com/office/drawing/2014/main" id="{DCA66EE7-F096-B24B-97B7-03FE4AF6193E}"/>
              </a:ext>
            </a:extLst>
          </p:cNvPr>
          <p:cNvSpPr txBox="1"/>
          <p:nvPr/>
        </p:nvSpPr>
        <p:spPr>
          <a:xfrm>
            <a:off x="7586448" y="1738220"/>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0</a:t>
            </a:r>
          </a:p>
        </p:txBody>
      </p:sp>
      <p:sp>
        <p:nvSpPr>
          <p:cNvPr id="79" name="Rectangle 78">
            <a:extLst>
              <a:ext uri="{FF2B5EF4-FFF2-40B4-BE49-F238E27FC236}">
                <a16:creationId xmlns:a16="http://schemas.microsoft.com/office/drawing/2014/main" id="{C748629A-8EAE-7641-921B-7F6EC3336FDD}"/>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7" name="Group 56">
            <a:extLst>
              <a:ext uri="{FF2B5EF4-FFF2-40B4-BE49-F238E27FC236}">
                <a16:creationId xmlns:a16="http://schemas.microsoft.com/office/drawing/2014/main" id="{D5A293A7-AE72-A049-86B0-3169520805BD}"/>
              </a:ext>
            </a:extLst>
          </p:cNvPr>
          <p:cNvGrpSpPr/>
          <p:nvPr/>
        </p:nvGrpSpPr>
        <p:grpSpPr>
          <a:xfrm>
            <a:off x="4880935" y="3172352"/>
            <a:ext cx="293637" cy="2504685"/>
            <a:chOff x="4880935" y="3172352"/>
            <a:chExt cx="1368152" cy="2504685"/>
          </a:xfrm>
        </p:grpSpPr>
        <p:cxnSp>
          <p:nvCxnSpPr>
            <p:cNvPr id="49" name="Straight Arrow Connector 48">
              <a:extLst>
                <a:ext uri="{FF2B5EF4-FFF2-40B4-BE49-F238E27FC236}">
                  <a16:creationId xmlns:a16="http://schemas.microsoft.com/office/drawing/2014/main" id="{32354A49-8D8B-0841-B801-FBB6DEA8228D}"/>
                </a:ext>
              </a:extLst>
            </p:cNvPr>
            <p:cNvCxnSpPr>
              <a:cxnSpLocks/>
            </p:cNvCxnSpPr>
            <p:nvPr/>
          </p:nvCxnSpPr>
          <p:spPr>
            <a:xfrm flipV="1">
              <a:off x="4880935" y="3172352"/>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5089DBB-58AC-7443-AE62-41AEEF3304DD}"/>
                </a:ext>
              </a:extLst>
            </p:cNvPr>
            <p:cNvCxnSpPr>
              <a:cxnSpLocks/>
            </p:cNvCxnSpPr>
            <p:nvPr/>
          </p:nvCxnSpPr>
          <p:spPr>
            <a:xfrm flipV="1">
              <a:off x="4880935" y="3604400"/>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7EE76D-C31A-4B4D-92F1-1539A7504BFB}"/>
                </a:ext>
              </a:extLst>
            </p:cNvPr>
            <p:cNvCxnSpPr>
              <a:cxnSpLocks/>
            </p:cNvCxnSpPr>
            <p:nvPr/>
          </p:nvCxnSpPr>
          <p:spPr>
            <a:xfrm flipV="1">
              <a:off x="4880935" y="4078954"/>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1081564-BAFC-5240-86EE-376766F72175}"/>
                </a:ext>
              </a:extLst>
            </p:cNvPr>
            <p:cNvCxnSpPr>
              <a:cxnSpLocks/>
            </p:cNvCxnSpPr>
            <p:nvPr/>
          </p:nvCxnSpPr>
          <p:spPr>
            <a:xfrm>
              <a:off x="4880935" y="4401108"/>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14E0230-4482-FA48-9529-9099C5EEA18E}"/>
                </a:ext>
              </a:extLst>
            </p:cNvPr>
            <p:cNvCxnSpPr>
              <a:cxnSpLocks/>
            </p:cNvCxnSpPr>
            <p:nvPr/>
          </p:nvCxnSpPr>
          <p:spPr>
            <a:xfrm>
              <a:off x="4880935" y="4410346"/>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32A2ECE-7F50-D341-8F21-1F977A529C84}"/>
                </a:ext>
              </a:extLst>
            </p:cNvPr>
            <p:cNvCxnSpPr>
              <a:cxnSpLocks/>
            </p:cNvCxnSpPr>
            <p:nvPr/>
          </p:nvCxnSpPr>
          <p:spPr>
            <a:xfrm>
              <a:off x="4880935" y="4410346"/>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046B0F1-9A06-094E-8EEC-C5A1FB852A77}"/>
                </a:ext>
              </a:extLst>
            </p:cNvPr>
            <p:cNvCxnSpPr>
              <a:cxnSpLocks/>
            </p:cNvCxnSpPr>
            <p:nvPr/>
          </p:nvCxnSpPr>
          <p:spPr>
            <a:xfrm>
              <a:off x="4880935" y="4432494"/>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76EA1A54-4121-2A4E-82B6-2F97A50559A9}"/>
              </a:ext>
            </a:extLst>
          </p:cNvPr>
          <p:cNvSpPr/>
          <p:nvPr/>
        </p:nvSpPr>
        <p:spPr>
          <a:xfrm>
            <a:off x="5076056" y="303823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2</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cxnSp>
        <p:nvCxnSpPr>
          <p:cNvPr id="18" name="Straight Arrow Connector 17">
            <a:extLst>
              <a:ext uri="{FF2B5EF4-FFF2-40B4-BE49-F238E27FC236}">
                <a16:creationId xmlns:a16="http://schemas.microsoft.com/office/drawing/2014/main" id="{536D989F-4F00-0F40-8F7A-2108A6B220A8}"/>
              </a:ext>
            </a:extLst>
          </p:cNvPr>
          <p:cNvCxnSpPr>
            <a:cxnSpLocks/>
          </p:cNvCxnSpPr>
          <p:nvPr/>
        </p:nvCxnSpPr>
        <p:spPr>
          <a:xfrm flipV="1">
            <a:off x="1547664" y="3140968"/>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6B0BE45-CF6D-E744-8369-BB2A600A80BB}"/>
              </a:ext>
            </a:extLst>
          </p:cNvPr>
          <p:cNvCxnSpPr>
            <a:cxnSpLocks/>
          </p:cNvCxnSpPr>
          <p:nvPr/>
        </p:nvCxnSpPr>
        <p:spPr>
          <a:xfrm flipV="1">
            <a:off x="1547664" y="3573016"/>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F41472-4419-1C47-B47F-0C75CEB03D68}"/>
              </a:ext>
            </a:extLst>
          </p:cNvPr>
          <p:cNvCxnSpPr>
            <a:cxnSpLocks/>
          </p:cNvCxnSpPr>
          <p:nvPr/>
        </p:nvCxnSpPr>
        <p:spPr>
          <a:xfrm flipV="1">
            <a:off x="1547664" y="4047570"/>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620BFE-B43C-D245-8CB4-3F35E7A3340E}"/>
              </a:ext>
            </a:extLst>
          </p:cNvPr>
          <p:cNvCxnSpPr>
            <a:cxnSpLocks/>
          </p:cNvCxnSpPr>
          <p:nvPr/>
        </p:nvCxnSpPr>
        <p:spPr>
          <a:xfrm>
            <a:off x="1547664" y="4369724"/>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3E3C3B-5D4C-D744-8D03-05A1B2BF38E6}"/>
              </a:ext>
            </a:extLst>
          </p:cNvPr>
          <p:cNvCxnSpPr>
            <a:cxnSpLocks/>
          </p:cNvCxnSpPr>
          <p:nvPr/>
        </p:nvCxnSpPr>
        <p:spPr>
          <a:xfrm>
            <a:off x="1547664" y="4378962"/>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85E3E13-8CEC-2444-BED3-F5B19A86606E}"/>
              </a:ext>
            </a:extLst>
          </p:cNvPr>
          <p:cNvCxnSpPr>
            <a:cxnSpLocks/>
          </p:cNvCxnSpPr>
          <p:nvPr/>
        </p:nvCxnSpPr>
        <p:spPr>
          <a:xfrm>
            <a:off x="1547664" y="4378962"/>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938C2C4-9B09-A442-9D20-61A291375AFE}"/>
              </a:ext>
            </a:extLst>
          </p:cNvPr>
          <p:cNvCxnSpPr>
            <a:cxnSpLocks/>
          </p:cNvCxnSpPr>
          <p:nvPr/>
        </p:nvCxnSpPr>
        <p:spPr>
          <a:xfrm>
            <a:off x="1547664" y="4401110"/>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84B5DE-DB9D-3C4D-8C71-167098FEF820}"/>
              </a:ext>
            </a:extLst>
          </p:cNvPr>
          <p:cNvSpPr/>
          <p:nvPr/>
        </p:nvSpPr>
        <p:spPr>
          <a:xfrm>
            <a:off x="2843808" y="3006848"/>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p:txBody>
      </p:sp>
      <p:grpSp>
        <p:nvGrpSpPr>
          <p:cNvPr id="60" name="Group 59">
            <a:extLst>
              <a:ext uri="{FF2B5EF4-FFF2-40B4-BE49-F238E27FC236}">
                <a16:creationId xmlns:a16="http://schemas.microsoft.com/office/drawing/2014/main" id="{EF9EA370-CED1-6644-B247-A0B26B4D4D0A}"/>
              </a:ext>
            </a:extLst>
          </p:cNvPr>
          <p:cNvGrpSpPr/>
          <p:nvPr/>
        </p:nvGrpSpPr>
        <p:grpSpPr>
          <a:xfrm>
            <a:off x="7087631" y="3148385"/>
            <a:ext cx="342735" cy="2413204"/>
            <a:chOff x="4880935" y="3562597"/>
            <a:chExt cx="1596916" cy="2413204"/>
          </a:xfrm>
        </p:grpSpPr>
        <p:cxnSp>
          <p:nvCxnSpPr>
            <p:cNvPr id="61" name="Straight Arrow Connector 60">
              <a:extLst>
                <a:ext uri="{FF2B5EF4-FFF2-40B4-BE49-F238E27FC236}">
                  <a16:creationId xmlns:a16="http://schemas.microsoft.com/office/drawing/2014/main" id="{463DF6E9-EFB5-984B-A227-8952EE1A0B33}"/>
                </a:ext>
              </a:extLst>
            </p:cNvPr>
            <p:cNvCxnSpPr>
              <a:cxnSpLocks/>
            </p:cNvCxnSpPr>
            <p:nvPr/>
          </p:nvCxnSpPr>
          <p:spPr>
            <a:xfrm flipV="1">
              <a:off x="4880935" y="3562597"/>
              <a:ext cx="1363698" cy="8292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6B91658-F9CB-F346-B442-143CAAD6EF5A}"/>
                </a:ext>
              </a:extLst>
            </p:cNvPr>
            <p:cNvCxnSpPr>
              <a:cxnSpLocks/>
            </p:cNvCxnSpPr>
            <p:nvPr/>
          </p:nvCxnSpPr>
          <p:spPr>
            <a:xfrm flipV="1">
              <a:off x="4880935" y="3997668"/>
              <a:ext cx="1363698" cy="40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FC8C376-BECC-9244-999B-044DE3577982}"/>
                </a:ext>
              </a:extLst>
            </p:cNvPr>
            <p:cNvCxnSpPr>
              <a:cxnSpLocks/>
            </p:cNvCxnSpPr>
            <p:nvPr/>
          </p:nvCxnSpPr>
          <p:spPr>
            <a:xfrm>
              <a:off x="4880935" y="4391870"/>
              <a:ext cx="1575478" cy="83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AE21A21-E006-944B-B889-9E4DFA84E344}"/>
                </a:ext>
              </a:extLst>
            </p:cNvPr>
            <p:cNvCxnSpPr>
              <a:cxnSpLocks/>
            </p:cNvCxnSpPr>
            <p:nvPr/>
          </p:nvCxnSpPr>
          <p:spPr>
            <a:xfrm>
              <a:off x="4880935" y="4401108"/>
              <a:ext cx="1363698" cy="3735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BAC343E-CC6E-5345-BD75-C77BBDEE59F6}"/>
                </a:ext>
              </a:extLst>
            </p:cNvPr>
            <p:cNvCxnSpPr>
              <a:cxnSpLocks/>
            </p:cNvCxnSpPr>
            <p:nvPr/>
          </p:nvCxnSpPr>
          <p:spPr>
            <a:xfrm>
              <a:off x="4880935" y="4410346"/>
              <a:ext cx="1575478" cy="7595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CDA4608-7DA4-4C43-A0E0-8F5D8D371A41}"/>
                </a:ext>
              </a:extLst>
            </p:cNvPr>
            <p:cNvCxnSpPr>
              <a:cxnSpLocks/>
            </p:cNvCxnSpPr>
            <p:nvPr/>
          </p:nvCxnSpPr>
          <p:spPr>
            <a:xfrm>
              <a:off x="4880935" y="4410346"/>
              <a:ext cx="1596916" cy="108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20BA5F5-6D92-B94B-AB81-5957358B9FBA}"/>
                </a:ext>
              </a:extLst>
            </p:cNvPr>
            <p:cNvCxnSpPr>
              <a:cxnSpLocks/>
            </p:cNvCxnSpPr>
            <p:nvPr/>
          </p:nvCxnSpPr>
          <p:spPr>
            <a:xfrm>
              <a:off x="4880935" y="4432494"/>
              <a:ext cx="1363698" cy="15433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Rectangle 67">
            <a:extLst>
              <a:ext uri="{FF2B5EF4-FFF2-40B4-BE49-F238E27FC236}">
                <a16:creationId xmlns:a16="http://schemas.microsoft.com/office/drawing/2014/main" id="{7CF1B87B-29D7-AC4D-A33E-75BF6F542A2C}"/>
              </a:ext>
            </a:extLst>
          </p:cNvPr>
          <p:cNvSpPr/>
          <p:nvPr/>
        </p:nvSpPr>
        <p:spPr>
          <a:xfrm>
            <a:off x="7282752" y="299695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Tree>
    <p:extLst>
      <p:ext uri="{BB962C8B-B14F-4D97-AF65-F5344CB8AC3E}">
        <p14:creationId xmlns:p14="http://schemas.microsoft.com/office/powerpoint/2010/main" val="27941222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par>
                                <p:cTn id="23" presetID="9"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dissolve">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3" presetClass="entr" presetSubtype="5"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vertic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29"/>
                                        </p:tgtEl>
                                      </p:cBhvr>
                                    </p:animEffect>
                                    <p:set>
                                      <p:cBhvr>
                                        <p:cTn id="46" dur="1" fill="hold">
                                          <p:stCondLst>
                                            <p:cond delay="499"/>
                                          </p:stCondLst>
                                        </p:cTn>
                                        <p:tgtEl>
                                          <p:spTgt spid="29"/>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par>
                                <p:cTn id="50" presetID="9" presetClass="exit" presetSubtype="0" fill="hold" nodeType="withEffect">
                                  <p:stCondLst>
                                    <p:cond delay="0"/>
                                  </p:stCondLst>
                                  <p:childTnLst>
                                    <p:animEffect transition="out" filter="dissolve">
                                      <p:cBhvr>
                                        <p:cTn id="51" dur="500"/>
                                        <p:tgtEl>
                                          <p:spTgt spid="35"/>
                                        </p:tgtEl>
                                      </p:cBhvr>
                                    </p:animEffect>
                                    <p:set>
                                      <p:cBhvr>
                                        <p:cTn id="52" dur="1" fill="hold">
                                          <p:stCondLst>
                                            <p:cond delay="499"/>
                                          </p:stCondLst>
                                        </p:cTn>
                                        <p:tgtEl>
                                          <p:spTgt spid="35"/>
                                        </p:tgtEl>
                                        <p:attrNameLst>
                                          <p:attrName>style.visibility</p:attrName>
                                        </p:attrNameLst>
                                      </p:cBhvr>
                                      <p:to>
                                        <p:strVal val="hidden"/>
                                      </p:to>
                                    </p:set>
                                  </p:childTnLst>
                                </p:cTn>
                              </p:par>
                              <p:par>
                                <p:cTn id="53" presetID="9" presetClass="exit" presetSubtype="0" fill="hold" nodeType="withEffect">
                                  <p:stCondLst>
                                    <p:cond delay="0"/>
                                  </p:stCondLst>
                                  <p:childTnLst>
                                    <p:animEffect transition="out" filter="dissolve">
                                      <p:cBhvr>
                                        <p:cTn id="54" dur="500"/>
                                        <p:tgtEl>
                                          <p:spTgt spid="26"/>
                                        </p:tgtEl>
                                      </p:cBhvr>
                                    </p:animEffect>
                                    <p:set>
                                      <p:cBhvr>
                                        <p:cTn id="55" dur="1" fill="hold">
                                          <p:stCondLst>
                                            <p:cond delay="499"/>
                                          </p:stCondLst>
                                        </p:cTn>
                                        <p:tgtEl>
                                          <p:spTgt spid="2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38"/>
                                        </p:tgtEl>
                                      </p:cBhvr>
                                    </p:animEffect>
                                    <p:set>
                                      <p:cBhvr>
                                        <p:cTn id="58" dur="1" fill="hold">
                                          <p:stCondLst>
                                            <p:cond delay="499"/>
                                          </p:stCondLst>
                                        </p:cTn>
                                        <p:tgtEl>
                                          <p:spTgt spid="3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2" presetClass="exit" presetSubtype="4" fill="hold" grpId="0" nodeType="clickEffect">
                                  <p:stCondLst>
                                    <p:cond delay="0"/>
                                  </p:stCondLst>
                                  <p:childTnLst>
                                    <p:anim calcmode="lin" valueType="num">
                                      <p:cBhvr additive="base">
                                        <p:cTn id="62" dur="500"/>
                                        <p:tgtEl>
                                          <p:spTgt spid="8"/>
                                        </p:tgtEl>
                                        <p:attrNameLst>
                                          <p:attrName>ppt_y</p:attrName>
                                        </p:attrNameLst>
                                      </p:cBhvr>
                                      <p:tavLst>
                                        <p:tav tm="0">
                                          <p:val>
                                            <p:strVal val="#ppt_y"/>
                                          </p:val>
                                        </p:tav>
                                        <p:tav tm="100000">
                                          <p:val>
                                            <p:strVal val="#ppt_y+#ppt_h*1.125000"/>
                                          </p:val>
                                        </p:tav>
                                      </p:tavLst>
                                    </p:anim>
                                    <p:animEffect transition="out" filter="wipe(down)">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5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vertic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xit" presetSubtype="4" fill="hold" grpId="1" nodeType="clickEffect">
                                  <p:stCondLst>
                                    <p:cond delay="0"/>
                                  </p:stCondLst>
                                  <p:childTnLst>
                                    <p:anim calcmode="lin" valueType="num">
                                      <p:cBhvr additive="base">
                                        <p:cTn id="84" dur="500"/>
                                        <p:tgtEl>
                                          <p:spTgt spid="58"/>
                                        </p:tgtEl>
                                        <p:attrNameLst>
                                          <p:attrName>ppt_y</p:attrName>
                                        </p:attrNameLst>
                                      </p:cBhvr>
                                      <p:tavLst>
                                        <p:tav tm="0">
                                          <p:val>
                                            <p:strVal val="#ppt_y"/>
                                          </p:val>
                                        </p:tav>
                                        <p:tav tm="100000">
                                          <p:val>
                                            <p:strVal val="#ppt_y+#ppt_h*1.125000"/>
                                          </p:val>
                                        </p:tav>
                                      </p:tavLst>
                                    </p:anim>
                                    <p:animEffect transition="out" filter="wipe(down)">
                                      <p:cBhvr>
                                        <p:cTn id="85" dur="500"/>
                                        <p:tgtEl>
                                          <p:spTgt spid="58"/>
                                        </p:tgtEl>
                                      </p:cBhvr>
                                    </p:animEffect>
                                    <p:set>
                                      <p:cBhvr>
                                        <p:cTn id="86" dur="1" fill="hold">
                                          <p:stCondLst>
                                            <p:cond delay="499"/>
                                          </p:stCondLst>
                                        </p:cTn>
                                        <p:tgtEl>
                                          <p:spTgt spid="58"/>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par>
                                <p:cTn id="92" presetID="9" presetClass="exit" presetSubtype="0" fill="hold" nodeType="withEffect">
                                  <p:stCondLst>
                                    <p:cond delay="0"/>
                                  </p:stCondLst>
                                  <p:childTnLst>
                                    <p:animEffect transition="out" filter="dissolve">
                                      <p:cBhvr>
                                        <p:cTn id="93" dur="500"/>
                                        <p:tgtEl>
                                          <p:spTgt spid="57"/>
                                        </p:tgtEl>
                                      </p:cBhvr>
                                    </p:animEffect>
                                    <p:set>
                                      <p:cBhvr>
                                        <p:cTn id="94" dur="1" fill="hold">
                                          <p:stCondLst>
                                            <p:cond delay="499"/>
                                          </p:stCondLst>
                                        </p:cTn>
                                        <p:tgtEl>
                                          <p:spTgt spid="57"/>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56"/>
                                        </p:tgtEl>
                                      </p:cBhvr>
                                    </p:animEffect>
                                    <p:set>
                                      <p:cBhvr>
                                        <p:cTn id="97" dur="1" fill="hold">
                                          <p:stCondLst>
                                            <p:cond delay="499"/>
                                          </p:stCondLst>
                                        </p:cTn>
                                        <p:tgtEl>
                                          <p:spTgt spid="5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6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8"/>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linds(vertical)">
                                      <p:cBhvr>
                                        <p:cTn id="108" dur="500"/>
                                        <p:tgtEl>
                                          <p:spTgt spid="77"/>
                                        </p:tgtEl>
                                      </p:cBhvr>
                                    </p:animEffect>
                                  </p:childTnLst>
                                </p:cTn>
                              </p:par>
                              <p:par>
                                <p:cTn id="109" presetID="9" presetClass="exit" presetSubtype="0" fill="hold" nodeType="withEffect">
                                  <p:stCondLst>
                                    <p:cond delay="0"/>
                                  </p:stCondLst>
                                  <p:childTnLst>
                                    <p:animEffect transition="out" filter="dissolve">
                                      <p:cBhvr>
                                        <p:cTn id="110" dur="500"/>
                                        <p:tgtEl>
                                          <p:spTgt spid="60"/>
                                        </p:tgtEl>
                                      </p:cBhvr>
                                    </p:animEffect>
                                    <p:set>
                                      <p:cBhvr>
                                        <p:cTn id="111" dur="1" fill="hold">
                                          <p:stCondLst>
                                            <p:cond delay="499"/>
                                          </p:stCondLst>
                                        </p:cTn>
                                        <p:tgtEl>
                                          <p:spTgt spid="60"/>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68"/>
                                        </p:tgtEl>
                                      </p:cBhvr>
                                    </p:animEffect>
                                    <p:set>
                                      <p:cBhvr>
                                        <p:cTn id="114" dur="1" fill="hold">
                                          <p:stCondLst>
                                            <p:cond delay="499"/>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2" presetClass="exit" presetSubtype="4" fill="hold" grpId="1" nodeType="clickEffect">
                                  <p:stCondLst>
                                    <p:cond delay="0"/>
                                  </p:stCondLst>
                                  <p:childTnLst>
                                    <p:anim calcmode="lin" valueType="num">
                                      <p:cBhvr additive="base">
                                        <p:cTn id="118" dur="500"/>
                                        <p:tgtEl>
                                          <p:spTgt spid="76"/>
                                        </p:tgtEl>
                                        <p:attrNameLst>
                                          <p:attrName>ppt_y</p:attrName>
                                        </p:attrNameLst>
                                      </p:cBhvr>
                                      <p:tavLst>
                                        <p:tav tm="0">
                                          <p:val>
                                            <p:strVal val="#ppt_y"/>
                                          </p:val>
                                        </p:tav>
                                        <p:tav tm="100000">
                                          <p:val>
                                            <p:strVal val="#ppt_y+#ppt_h*1.125000"/>
                                          </p:val>
                                        </p:tav>
                                      </p:tavLst>
                                    </p:anim>
                                    <p:animEffect transition="out" filter="wipe(down)">
                                      <p:cBhvr>
                                        <p:cTn id="119" dur="500"/>
                                        <p:tgtEl>
                                          <p:spTgt spid="76"/>
                                        </p:tgtEl>
                                      </p:cBhvr>
                                    </p:animEffect>
                                    <p:set>
                                      <p:cBhvr>
                                        <p:cTn id="120" dur="1" fill="hold">
                                          <p:stCondLst>
                                            <p:cond delay="499"/>
                                          </p:stCondLst>
                                        </p:cTn>
                                        <p:tgtEl>
                                          <p:spTgt spid="76"/>
                                        </p:tgtEl>
                                        <p:attrNameLst>
                                          <p:attrName>style.visibility</p:attrName>
                                        </p:attrNameLst>
                                      </p:cBhvr>
                                      <p:to>
                                        <p:strVal val="hidden"/>
                                      </p:to>
                                    </p:set>
                                  </p:childTnLst>
                                </p:cTn>
                              </p:par>
                              <p:par>
                                <p:cTn id="121" presetID="53" presetClass="entr" presetSubtype="16" fill="hold" grpId="0" nodeType="withEffect">
                                  <p:stCondLst>
                                    <p:cond delay="0"/>
                                  </p:stCondLst>
                                  <p:childTnLst>
                                    <p:set>
                                      <p:cBhvr>
                                        <p:cTn id="122" dur="1" fill="hold">
                                          <p:stCondLst>
                                            <p:cond delay="0"/>
                                          </p:stCondLst>
                                        </p:cTn>
                                        <p:tgtEl>
                                          <p:spTgt spid="78"/>
                                        </p:tgtEl>
                                        <p:attrNameLst>
                                          <p:attrName>style.visibility</p:attrName>
                                        </p:attrNameLst>
                                      </p:cBhvr>
                                      <p:to>
                                        <p:strVal val="visible"/>
                                      </p:to>
                                    </p:set>
                                    <p:anim calcmode="lin" valueType="num">
                                      <p:cBhvr>
                                        <p:cTn id="123" dur="500" fill="hold"/>
                                        <p:tgtEl>
                                          <p:spTgt spid="78"/>
                                        </p:tgtEl>
                                        <p:attrNameLst>
                                          <p:attrName>ppt_w</p:attrName>
                                        </p:attrNameLst>
                                      </p:cBhvr>
                                      <p:tavLst>
                                        <p:tav tm="0">
                                          <p:val>
                                            <p:fltVal val="0"/>
                                          </p:val>
                                        </p:tav>
                                        <p:tav tm="100000">
                                          <p:val>
                                            <p:strVal val="#ppt_w"/>
                                          </p:val>
                                        </p:tav>
                                      </p:tavLst>
                                    </p:anim>
                                    <p:anim calcmode="lin" valueType="num">
                                      <p:cBhvr>
                                        <p:cTn id="124" dur="500" fill="hold"/>
                                        <p:tgtEl>
                                          <p:spTgt spid="78"/>
                                        </p:tgtEl>
                                        <p:attrNameLst>
                                          <p:attrName>ppt_h</p:attrName>
                                        </p:attrNameLst>
                                      </p:cBhvr>
                                      <p:tavLst>
                                        <p:tav tm="0">
                                          <p:val>
                                            <p:fltVal val="0"/>
                                          </p:val>
                                        </p:tav>
                                        <p:tav tm="100000">
                                          <p:val>
                                            <p:strVal val="#ppt_h"/>
                                          </p:val>
                                        </p:tav>
                                      </p:tavLst>
                                    </p:anim>
                                    <p:animEffect transition="in" filter="fade">
                                      <p:cBhvr>
                                        <p:cTn id="1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58" grpId="0"/>
      <p:bldP spid="58" grpId="1"/>
      <p:bldP spid="59" grpId="0" animBg="1"/>
      <p:bldP spid="76" grpId="0"/>
      <p:bldP spid="76" grpId="1"/>
      <p:bldP spid="77" grpId="0" animBg="1"/>
      <p:bldP spid="78" grpId="0"/>
      <p:bldP spid="56" grpId="0"/>
      <p:bldP spid="56" grpId="1"/>
      <p:bldP spid="38" grpId="0"/>
      <p:bldP spid="38" grpId="1"/>
      <p:bldP spid="68" grpId="0"/>
      <p:bldP spid="68" grpId="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29839" y="1754700"/>
            <a:ext cx="48818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This is what you actually need to </a:t>
            </a:r>
            <a:r>
              <a:rPr kumimoji="0" lang="en-US" sz="1800" b="1" i="0" u="none" strike="noStrike" kern="1200" cap="none" spc="0" normalizeH="0" baseline="0" noProof="0">
                <a:ln>
                  <a:noFill/>
                </a:ln>
                <a:solidFill>
                  <a:srgbClr val="FF0000"/>
                </a:solidFill>
                <a:effectLst/>
                <a:uLnTx/>
                <a:uFillTx/>
                <a:latin typeface="Tahoma"/>
                <a:ea typeface="+mn-ea"/>
                <a:cs typeface="+mn-cs"/>
              </a:rPr>
              <a:t>build</a:t>
            </a:r>
            <a:r>
              <a:rPr kumimoji="0" lang="en-US" sz="1800" b="1" i="0" u="none" strike="noStrike" kern="1200" cap="none" spc="0" normalizeH="0" baseline="0" noProof="0">
                <a:ln>
                  <a:noFill/>
                </a:ln>
                <a:solidFill>
                  <a:srgbClr val="000000"/>
                </a:solidFill>
                <a:effectLst/>
                <a:uLnTx/>
                <a:uFillTx/>
                <a:latin typeface="Tahoma"/>
                <a:ea typeface="+mn-ea"/>
                <a:cs typeface="+mn-cs"/>
              </a:rPr>
              <a:t> and it can be done </a:t>
            </a:r>
            <a:r>
              <a:rPr kumimoji="0" lang="en-US" sz="1800" b="1" i="0" u="none" strike="noStrike" kern="1200" cap="none" spc="0" normalizeH="0" baseline="0" noProof="0">
                <a:ln>
                  <a:noFill/>
                </a:ln>
                <a:solidFill>
                  <a:srgbClr val="FF0000"/>
                </a:solidFill>
                <a:effectLst/>
                <a:uLnTx/>
                <a:uFillTx/>
                <a:latin typeface="Tahoma"/>
                <a:ea typeface="+mn-ea"/>
                <a:cs typeface="+mn-cs"/>
              </a:rPr>
              <a:t>on-the-fly!</a:t>
            </a: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pic>
        <p:nvPicPr>
          <p:cNvPr id="18" name="Picture 17">
            <a:extLst>
              <a:ext uri="{FF2B5EF4-FFF2-40B4-BE49-F238E27FC236}">
                <a16:creationId xmlns:a16="http://schemas.microsoft.com/office/drawing/2014/main" id="{EA0A401B-F37F-C344-B9F4-58277F07C133}"/>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694522" y="2708409"/>
            <a:ext cx="5621894" cy="3024847"/>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
        <p:nvSpPr>
          <p:cNvPr id="19" name="TextBox 18">
            <a:extLst>
              <a:ext uri="{FF2B5EF4-FFF2-40B4-BE49-F238E27FC236}">
                <a16:creationId xmlns:a16="http://schemas.microsoft.com/office/drawing/2014/main" id="{FB060CEB-FBD7-BB4F-8279-CBA8DC72433B}"/>
              </a:ext>
            </a:extLst>
          </p:cNvPr>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20" name="Rectangle 19">
            <a:extLst>
              <a:ext uri="{FF2B5EF4-FFF2-40B4-BE49-F238E27FC236}">
                <a16:creationId xmlns:a16="http://schemas.microsoft.com/office/drawing/2014/main" id="{006EC16B-E815-0743-8696-CD9A57EBF536}"/>
              </a:ext>
            </a:extLst>
          </p:cNvPr>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24" name="Rectangle 23">
            <a:extLst>
              <a:ext uri="{FF2B5EF4-FFF2-40B4-BE49-F238E27FC236}">
                <a16:creationId xmlns:a16="http://schemas.microsoft.com/office/drawing/2014/main" id="{806D7B1B-7C4C-BC4F-83EA-C8F46DD71607}"/>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71921034"/>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FA7-AB01-0747-B701-9C78517217A5}"/>
              </a:ext>
            </a:extLst>
          </p:cNvPr>
          <p:cNvSpPr>
            <a:spLocks noGrp="1"/>
          </p:cNvSpPr>
          <p:nvPr>
            <p:ph type="title"/>
          </p:nvPr>
        </p:nvSpPr>
        <p:spPr/>
        <p:txBody>
          <a:bodyPr/>
          <a:lstStyle/>
          <a:p>
            <a:r>
              <a:rPr lang="en-US"/>
              <a:t>FPGA Resource Analysis</a:t>
            </a:r>
          </a:p>
        </p:txBody>
      </p:sp>
      <p:sp>
        <p:nvSpPr>
          <p:cNvPr id="3" name="Content Placeholder 2">
            <a:extLst>
              <a:ext uri="{FF2B5EF4-FFF2-40B4-BE49-F238E27FC236}">
                <a16:creationId xmlns:a16="http://schemas.microsoft.com/office/drawing/2014/main" id="{42197208-90A0-E245-81E6-95BEBC0F50A0}"/>
              </a:ext>
            </a:extLst>
          </p:cNvPr>
          <p:cNvSpPr>
            <a:spLocks noGrp="1"/>
          </p:cNvSpPr>
          <p:nvPr>
            <p:ph idx="1"/>
          </p:nvPr>
        </p:nvSpPr>
        <p:spPr>
          <a:xfrm>
            <a:off x="228600" y="1556792"/>
            <a:ext cx="8915400" cy="4876800"/>
          </a:xfrm>
        </p:spPr>
        <p:txBody>
          <a:bodyPr/>
          <a:lstStyle/>
          <a:p>
            <a:r>
              <a:rPr lang="en-US"/>
              <a:t>FPGA resource usage for a single filtering unit of </a:t>
            </a:r>
            <a:r>
              <a:rPr lang="en-US" err="1"/>
              <a:t>GateKeeper</a:t>
            </a:r>
            <a:r>
              <a:rPr lang="en-US"/>
              <a:t>, </a:t>
            </a:r>
            <a:r>
              <a:rPr lang="en-US" err="1"/>
              <a:t>Shouji</a:t>
            </a:r>
            <a:r>
              <a:rPr lang="en-US"/>
              <a:t>, and Snake-on-Chip for a sequence length of 100 and under different edit distance thresholds (E).</a:t>
            </a:r>
          </a:p>
          <a:p>
            <a:endParaRPr lang="en-US"/>
          </a:p>
        </p:txBody>
      </p:sp>
      <p:sp>
        <p:nvSpPr>
          <p:cNvPr id="4" name="Slide Number Placeholder 3">
            <a:extLst>
              <a:ext uri="{FF2B5EF4-FFF2-40B4-BE49-F238E27FC236}">
                <a16:creationId xmlns:a16="http://schemas.microsoft.com/office/drawing/2014/main" id="{F033F0F1-0750-014E-8311-884E21F389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BC417762-D2C3-DF4F-AF67-2A87DE1F138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259430" y="3378221"/>
            <a:ext cx="6548940" cy="2304256"/>
          </a:xfrm>
          <a:prstGeom prst="rect">
            <a:avLst/>
          </a:prstGeom>
          <a:noFill/>
          <a:ln w="9525">
            <a:noFill/>
            <a:miter lim="800000"/>
            <a:headEnd/>
            <a:tailEnd/>
          </a:ln>
        </p:spPr>
      </p:pic>
      <p:sp>
        <p:nvSpPr>
          <p:cNvPr id="8" name="Rectangle 7">
            <a:extLst>
              <a:ext uri="{FF2B5EF4-FFF2-40B4-BE49-F238E27FC236}">
                <a16:creationId xmlns:a16="http://schemas.microsoft.com/office/drawing/2014/main" id="{E1C9D26C-E291-F147-A33F-6EE4B948D981}"/>
              </a:ext>
            </a:extLst>
          </p:cNvPr>
          <p:cNvSpPr/>
          <p:nvPr/>
        </p:nvSpPr>
        <p:spPr>
          <a:xfrm>
            <a:off x="1331640" y="4725144"/>
            <a:ext cx="676875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7" name="Content Placeholder 5">
            <a:extLst>
              <a:ext uri="{FF2B5EF4-FFF2-40B4-BE49-F238E27FC236}">
                <a16:creationId xmlns:a16="http://schemas.microsoft.com/office/drawing/2014/main" id="{97BB9A34-E426-524E-8FB3-ADF828D1D6C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263420" y="4581128"/>
            <a:ext cx="6548940" cy="648072"/>
          </a:xfrm>
          <a:prstGeom prst="rect">
            <a:avLst/>
          </a:prstGeom>
          <a:noFill/>
          <a:ln w="9525">
            <a:noFill/>
            <a:miter lim="800000"/>
            <a:headEnd/>
            <a:tailEnd/>
          </a:ln>
        </p:spPr>
      </p:pic>
      <p:sp>
        <p:nvSpPr>
          <p:cNvPr id="6" name="Rectangle 5">
            <a:extLst>
              <a:ext uri="{FF2B5EF4-FFF2-40B4-BE49-F238E27FC236}">
                <a16:creationId xmlns:a16="http://schemas.microsoft.com/office/drawing/2014/main" id="{E3901F1C-3D3D-D34A-83ED-D8E609E032B6}"/>
              </a:ext>
            </a:extLst>
          </p:cNvPr>
          <p:cNvSpPr/>
          <p:nvPr/>
        </p:nvSpPr>
        <p:spPr>
          <a:xfrm>
            <a:off x="3563888"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10749242"/>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Key Results of SneakySnake</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180528" y="1196752"/>
            <a:ext cx="9036496"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FF0000"/>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Shouji</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dirty="0">
                <a:solidFill>
                  <a:srgbClr val="000000"/>
                </a:solidFill>
                <a:latin typeface="Tahoma"/>
              </a:rPr>
              <a:t>S</a:t>
            </a:r>
            <a:r>
              <a:rPr kumimoji="0" lang="en-US" sz="2200" b="0" i="0" u="none" strike="noStrike" kern="1200" cap="none" spc="0" normalizeH="0" baseline="0" noProof="0" dirty="0" err="1">
                <a:ln>
                  <a:noFill/>
                </a:ln>
                <a:solidFill>
                  <a:srgbClr val="000000"/>
                </a:solidFill>
                <a:effectLst/>
                <a:uLnTx/>
                <a:uFillTx/>
                <a:latin typeface="Tahoma"/>
                <a:ea typeface="+mn-ea"/>
                <a:cs typeface="+mn-cs"/>
              </a:rPr>
              <a:t>hort</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lvl="2" indent="-325438">
              <a:buClr>
                <a:srgbClr val="3B812F"/>
              </a:buClr>
              <a:buSzPct val="60000"/>
              <a:buFont typeface="Wingdings" pitchFamily="2" charset="2"/>
              <a:buChar char="q"/>
            </a:pPr>
            <a:r>
              <a:rPr kumimoji="0" lang="en-US"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accelerates</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FF"/>
                </a:solidFill>
                <a:effectLst/>
                <a:uLnTx/>
                <a:uFillTx/>
                <a:latin typeface="Tahoma"/>
                <a:ea typeface="+mn-ea"/>
                <a:cs typeface="+mn-cs"/>
              </a:rPr>
              <a:t>Edlib</a:t>
            </a:r>
            <a:r>
              <a:rPr kumimoji="0" lang="en-US"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b="0" i="0" u="none" strike="noStrike" kern="0" cap="none" spc="0" normalizeH="0" baseline="0" noProof="0" dirty="0">
                <a:ln>
                  <a:noFill/>
                </a:ln>
                <a:solidFill>
                  <a:srgbClr val="000000"/>
                </a:solidFill>
                <a:effectLst/>
                <a:uLnTx/>
                <a:uFillTx/>
                <a:latin typeface="Tahoma"/>
                <a:ea typeface="+mn-ea"/>
                <a:cs typeface="+mn-cs"/>
              </a:rPr>
              <a:t>and </a:t>
            </a:r>
            <a:r>
              <a:rPr kumimoji="0" lang="en-US" b="0" i="0" u="none" strike="noStrike" kern="0" cap="none" spc="0" normalizeH="0" baseline="0" noProof="0" dirty="0">
                <a:ln>
                  <a:noFill/>
                </a:ln>
                <a:solidFill>
                  <a:srgbClr val="0000FF"/>
                </a:solidFill>
                <a:effectLst/>
                <a:uLnTx/>
                <a:uFillTx/>
                <a:latin typeface="Tahoma"/>
                <a:ea typeface="+mn-ea"/>
                <a:cs typeface="+mn-cs"/>
              </a:rPr>
              <a:t>Parasail</a:t>
            </a:r>
            <a:r>
              <a:rPr kumimoji="0" lang="en-US"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b="0" i="0" u="none" strike="noStrike" kern="1200" cap="none" spc="0" normalizeH="0" baseline="0" noProof="0" dirty="0">
                <a:ln>
                  <a:noFill/>
                </a:ln>
                <a:solidFill>
                  <a:srgbClr val="000000"/>
                </a:solidFill>
                <a:effectLst/>
                <a:uLnTx/>
                <a:uFillTx/>
                <a:latin typeface="Tahoma"/>
                <a:ea typeface="+mn-ea"/>
                <a:cs typeface="+mn-cs"/>
              </a:rPr>
              <a:t> by</a:t>
            </a:r>
            <a:r>
              <a:rPr kumimoji="0" lang="en-US" b="0" i="0" u="none" strike="noStrike" kern="1200" cap="none" spc="0" normalizeH="0" baseline="0" noProof="0" dirty="0">
                <a:ln>
                  <a:noFill/>
                </a:ln>
                <a:solidFill>
                  <a:srgbClr val="FF0000"/>
                </a:solidFill>
                <a:effectLst/>
                <a:uLnTx/>
                <a:uFillTx/>
                <a:latin typeface="Tahoma"/>
                <a:ea typeface="+mn-ea"/>
                <a:cs typeface="+mn-cs"/>
              </a:rPr>
              <a:t> </a:t>
            </a:r>
            <a:endParaRPr kumimoji="0" lang="en-US" b="0" i="0" u="none" strike="noStrike" kern="0" cap="none" spc="0" normalizeH="0" baseline="0" noProof="0" dirty="0">
              <a:ln>
                <a:noFill/>
              </a:ln>
              <a:solidFill>
                <a:srgbClr val="FF0000"/>
              </a:solidFill>
              <a:effectLst/>
              <a:uLnTx/>
              <a:uFillTx/>
              <a:latin typeface="Tahoma"/>
              <a:ea typeface="+mn-ea"/>
              <a:cs typeface="+mn-cs"/>
            </a:endParaRP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37.7× and 43.9× </a:t>
            </a:r>
            <a:r>
              <a:rPr kumimoji="0" lang="en-US" sz="2000" b="0" i="0" u="none" strike="noStrike" kern="1200" cap="none" spc="0" normalizeH="0" baseline="0" noProof="0" dirty="0">
                <a:ln>
                  <a:noFill/>
                </a:ln>
                <a:solidFill>
                  <a:srgbClr val="000000"/>
                </a:solidFill>
                <a:effectLst/>
                <a:uLnTx/>
                <a:uFillTx/>
                <a:latin typeface="Tahoma"/>
                <a:ea typeface="+mn-ea"/>
                <a:cs typeface="+mn-cs"/>
              </a:rPr>
              <a:t>(&gt;12× on average), on CPUs </a:t>
            </a: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413× and 689× </a:t>
            </a:r>
            <a:r>
              <a:rPr kumimoji="0" lang="en-US" sz="2000" b="0" i="0" u="none" strike="noStrike" kern="1200" cap="none" spc="0" normalizeH="0" baseline="0" noProof="0" dirty="0">
                <a:ln>
                  <a:noFill/>
                </a:ln>
                <a:solidFill>
                  <a:srgbClr val="000000"/>
                </a:solidFill>
                <a:effectLst/>
                <a:uLnTx/>
                <a:uFillTx/>
                <a:latin typeface="Tahoma"/>
                <a:ea typeface="+mn-ea"/>
                <a:cs typeface="+mn-cs"/>
              </a:rPr>
              <a:t>(&gt;400× on average) using </a:t>
            </a:r>
            <a:r>
              <a:rPr kumimoji="0" lang="en-US" sz="2000" b="0" i="1" u="none" strike="noStrike" kern="1200" cap="none" spc="0" normalizeH="0" baseline="0" noProof="0" dirty="0">
                <a:ln>
                  <a:noFill/>
                </a:ln>
                <a:solidFill>
                  <a:srgbClr val="FF0000"/>
                </a:solidFill>
                <a:effectLst/>
                <a:uLnTx/>
                <a:uFillTx/>
                <a:latin typeface="Tahoma"/>
                <a:ea typeface="+mn-ea"/>
                <a:cs typeface="+mn-cs"/>
              </a:rPr>
              <a:t>FPGAs/GPUs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dirty="0">
                <a:solidFill>
                  <a:srgbClr val="000000"/>
                </a:solidFill>
                <a:latin typeface="Tahoma"/>
              </a:rPr>
              <a:t>L</a:t>
            </a:r>
            <a:r>
              <a:rPr kumimoji="0" lang="en-US" sz="2200" b="0" i="0" u="none" strike="noStrike" kern="1200" cap="none" spc="0" normalizeH="0" baseline="0" noProof="0" dirty="0" err="1">
                <a:ln>
                  <a:noFill/>
                </a:ln>
                <a:solidFill>
                  <a:srgbClr val="000000"/>
                </a:solidFill>
                <a:effectLst/>
                <a:uLnTx/>
                <a:uFillTx/>
                <a:latin typeface="Tahoma"/>
                <a:ea typeface="+mn-ea"/>
                <a:cs typeface="+mn-cs"/>
              </a:rPr>
              <a:t>ong</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lvl="2" indent="-325438">
              <a:buClr>
                <a:srgbClr val="3B812F"/>
              </a:buClr>
              <a:buSzPct val="60000"/>
              <a:buFont typeface="Wingdings" pitchFamily="2" charset="2"/>
              <a:buChar char="q"/>
            </a:pPr>
            <a:r>
              <a:rPr kumimoji="0" lang="en-US"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accelerates</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1200" cap="none" spc="0" normalizeH="0" baseline="0" noProof="0" dirty="0">
                <a:ln>
                  <a:noFill/>
                </a:ln>
                <a:solidFill>
                  <a:srgbClr val="0000FF"/>
                </a:solidFill>
                <a:effectLst/>
                <a:uLnTx/>
                <a:uFillTx/>
                <a:latin typeface="Tahoma"/>
                <a:ea typeface="+mn-ea"/>
                <a:cs typeface="+mn-cs"/>
              </a:rPr>
              <a:t>Parasail</a:t>
            </a:r>
            <a:r>
              <a:rPr kumimoji="0" lang="en-US" b="0" i="0" u="none" strike="noStrike" kern="1200" cap="none" spc="0" normalizeH="0" baseline="0" noProof="0" dirty="0">
                <a:ln>
                  <a:noFill/>
                </a:ln>
                <a:solidFill>
                  <a:srgbClr val="000000"/>
                </a:solidFill>
                <a:effectLst/>
                <a:uLnTx/>
                <a:uFillTx/>
                <a:latin typeface="Tahoma"/>
                <a:ea typeface="+mn-ea"/>
                <a:cs typeface="+mn-cs"/>
              </a:rPr>
              <a:t> and </a:t>
            </a:r>
            <a:r>
              <a:rPr kumimoji="0" lang="en-US" b="0" i="0" u="none" strike="noStrike" kern="1200" cap="none" spc="0" normalizeH="0" baseline="0" noProof="0" dirty="0">
                <a:ln>
                  <a:noFill/>
                </a:ln>
                <a:solidFill>
                  <a:srgbClr val="0000FF"/>
                </a:solidFill>
                <a:effectLst/>
                <a:uLnTx/>
                <a:uFillTx/>
                <a:latin typeface="Tahoma"/>
                <a:ea typeface="+mn-ea"/>
                <a:cs typeface="+mn-cs"/>
              </a:rPr>
              <a:t>KSW2</a:t>
            </a:r>
            <a:r>
              <a:rPr kumimoji="0" lang="en-US" b="0" i="0" u="none" strike="noStrike" kern="1200" cap="none" spc="0" normalizeH="0" baseline="0" noProof="0" dirty="0">
                <a:ln>
                  <a:noFill/>
                </a:ln>
                <a:solidFill>
                  <a:srgbClr val="000000"/>
                </a:solidFill>
                <a:effectLst/>
                <a:uLnTx/>
                <a:uFillTx/>
                <a:latin typeface="Tahoma"/>
                <a:ea typeface="+mn-ea"/>
                <a:cs typeface="+mn-cs"/>
              </a:rPr>
              <a:t> by </a:t>
            </a:r>
            <a:r>
              <a:rPr kumimoji="0" lang="en-US" b="0" i="0" u="none" strike="noStrike" kern="1200" cap="none" spc="0" normalizeH="0" baseline="0" noProof="0" dirty="0">
                <a:ln>
                  <a:noFill/>
                </a:ln>
                <a:solidFill>
                  <a:srgbClr val="FF0000"/>
                </a:solidFill>
                <a:effectLst/>
                <a:uLnTx/>
                <a:uFillTx/>
                <a:latin typeface="Tahoma"/>
                <a:ea typeface="+mn-ea"/>
                <a:cs typeface="+mn-cs"/>
              </a:rPr>
              <a:t>140.1× and 17.1×</a:t>
            </a:r>
            <a:r>
              <a:rPr kumimoji="0" lang="en-US" b="0" i="0" u="none" strike="noStrike" kern="1200" cap="none" spc="0" normalizeH="0" baseline="0" noProof="0" dirty="0">
                <a:ln>
                  <a:noFill/>
                </a:ln>
                <a:solidFill>
                  <a:srgbClr val="000000"/>
                </a:solidFill>
                <a:effectLst/>
                <a:uLnTx/>
                <a:uFillTx/>
                <a:latin typeface="Tahoma"/>
                <a:ea typeface="+mn-ea"/>
                <a:cs typeface="+mn-cs"/>
              </a:rPr>
              <a:t> on average, respectively, on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05130125"/>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4FE01-5CB8-6B46-BA31-77FAA599EE9B}"/>
              </a:ext>
            </a:extLst>
          </p:cNvPr>
          <p:cNvSpPr>
            <a:spLocks noGrp="1"/>
          </p:cNvSpPr>
          <p:nvPr>
            <p:ph type="title"/>
          </p:nvPr>
        </p:nvSpPr>
        <p:spPr>
          <a:xfrm>
            <a:off x="228600" y="152400"/>
            <a:ext cx="8735888" cy="1066800"/>
          </a:xfrm>
        </p:spPr>
        <p:txBody>
          <a:bodyPr/>
          <a:lstStyle/>
          <a:p>
            <a:r>
              <a:rPr lang="en-US" dirty="0"/>
              <a:t>Long Read Mapping </a:t>
            </a:r>
            <a:r>
              <a:rPr lang="en-US" sz="2800" dirty="0"/>
              <a:t>(</a:t>
            </a:r>
            <a:r>
              <a:rPr lang="en-US" sz="2800" dirty="0" err="1"/>
              <a:t>SneakySnake</a:t>
            </a:r>
            <a:r>
              <a:rPr lang="en-US" sz="2800" dirty="0"/>
              <a:t> vs Parasail)</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TextBox 7">
            <a:extLst>
              <a:ext uri="{FF2B5EF4-FFF2-40B4-BE49-F238E27FC236}">
                <a16:creationId xmlns:a16="http://schemas.microsoft.com/office/drawing/2014/main" id="{4F4B5B34-8E3C-F44D-A3E6-A668188B47F2}"/>
              </a:ext>
            </a:extLst>
          </p:cNvPr>
          <p:cNvSpPr txBox="1"/>
          <p:nvPr/>
        </p:nvSpPr>
        <p:spPr>
          <a:xfrm>
            <a:off x="602753" y="888835"/>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10" name="Picture 9">
            <a:extLst>
              <a:ext uri="{FF2B5EF4-FFF2-40B4-BE49-F238E27FC236}">
                <a16:creationId xmlns:a16="http://schemas.microsoft.com/office/drawing/2014/main" id="{94EA625D-1E01-7B42-8909-B062C15D6996}"/>
              </a:ext>
            </a:extLst>
          </p:cNvPr>
          <p:cNvPicPr>
            <a:picLocks noChangeAspect="1"/>
          </p:cNvPicPr>
          <p:nvPr/>
        </p:nvPicPr>
        <p:blipFill>
          <a:blip r:embed="rId2"/>
          <a:stretch>
            <a:fillRect/>
          </a:stretch>
        </p:blipFill>
        <p:spPr>
          <a:xfrm>
            <a:off x="0" y="1297133"/>
            <a:ext cx="9144000" cy="5119864"/>
          </a:xfrm>
          <a:prstGeom prst="rect">
            <a:avLst/>
          </a:prstGeom>
        </p:spPr>
      </p:pic>
    </p:spTree>
    <p:extLst>
      <p:ext uri="{BB962C8B-B14F-4D97-AF65-F5344CB8AC3E}">
        <p14:creationId xmlns:p14="http://schemas.microsoft.com/office/powerpoint/2010/main" val="14378344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461E-2DAA-2746-A2FB-4EDA467D22A2}"/>
              </a:ext>
            </a:extLst>
          </p:cNvPr>
          <p:cNvSpPr>
            <a:spLocks noGrp="1"/>
          </p:cNvSpPr>
          <p:nvPr>
            <p:ph type="title"/>
          </p:nvPr>
        </p:nvSpPr>
        <p:spPr/>
        <p:txBody>
          <a:bodyPr/>
          <a:lstStyle/>
          <a:p>
            <a:r>
              <a:rPr lang="en-US" dirty="0"/>
              <a:t>Long Read Mapping </a:t>
            </a:r>
            <a:r>
              <a:rPr lang="en-US" sz="2800" dirty="0"/>
              <a:t>(</a:t>
            </a:r>
            <a:r>
              <a:rPr lang="en-US" sz="2800" dirty="0" err="1"/>
              <a:t>SneakySnake</a:t>
            </a:r>
            <a:r>
              <a:rPr lang="en-US" sz="2800" dirty="0"/>
              <a:t> vs KSW2)</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6C6B1310-AE10-ED4F-B93A-8C6B13D01394}"/>
              </a:ext>
            </a:extLst>
          </p:cNvPr>
          <p:cNvSpPr txBox="1"/>
          <p:nvPr/>
        </p:nvSpPr>
        <p:spPr>
          <a:xfrm>
            <a:off x="602753" y="959032"/>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6" name="Picture 5">
            <a:extLst>
              <a:ext uri="{FF2B5EF4-FFF2-40B4-BE49-F238E27FC236}">
                <a16:creationId xmlns:a16="http://schemas.microsoft.com/office/drawing/2014/main" id="{973B9DA7-C2E9-6342-ACF5-68C30044C186}"/>
              </a:ext>
            </a:extLst>
          </p:cNvPr>
          <p:cNvPicPr>
            <a:picLocks noChangeAspect="1"/>
          </p:cNvPicPr>
          <p:nvPr/>
        </p:nvPicPr>
        <p:blipFill>
          <a:blip r:embed="rId2"/>
          <a:stretch>
            <a:fillRect/>
          </a:stretch>
        </p:blipFill>
        <p:spPr>
          <a:xfrm>
            <a:off x="0" y="1328364"/>
            <a:ext cx="9144000" cy="5056546"/>
          </a:xfrm>
          <a:prstGeom prst="rect">
            <a:avLst/>
          </a:prstGeom>
        </p:spPr>
      </p:pic>
    </p:spTree>
    <p:extLst>
      <p:ext uri="{BB962C8B-B14F-4D97-AF65-F5344CB8AC3E}">
        <p14:creationId xmlns:p14="http://schemas.microsoft.com/office/powerpoint/2010/main" val="2030176843"/>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9095928" cy="1066800"/>
          </a:xfrm>
        </p:spPr>
        <p:txBody>
          <a:bodyPr/>
          <a:lstStyle/>
          <a:p>
            <a:r>
              <a:rPr lang="en-US" dirty="0"/>
              <a:t>More on </a:t>
            </a:r>
            <a:r>
              <a:rPr lang="en-US" dirty="0" err="1"/>
              <a:t>SneakySnake</a:t>
            </a:r>
            <a:r>
              <a:rPr lang="en-US" sz="3600" dirty="0"/>
              <a:t> </a:t>
            </a:r>
            <a:r>
              <a:rPr lang="en-US" sz="27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35282727"/>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0683707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&amp; Our Goal</a:t>
            </a:r>
          </a:p>
        </p:txBody>
      </p:sp>
      <p:sp>
        <p:nvSpPr>
          <p:cNvPr id="3" name="Content Placeholder 2"/>
          <p:cNvSpPr>
            <a:spLocks noGrp="1"/>
          </p:cNvSpPr>
          <p:nvPr>
            <p:ph idx="1"/>
          </p:nvPr>
        </p:nvSpPr>
        <p:spPr>
          <a:xfrm>
            <a:off x="366963" y="1266982"/>
            <a:ext cx="8410073" cy="2162017"/>
          </a:xfrm>
        </p:spPr>
        <p:txBody>
          <a:bodyPr>
            <a:noAutofit/>
          </a:bodyPr>
          <a:lstStyle/>
          <a:p>
            <a:pPr marL="285750" indent="-285750">
              <a:lnSpc>
                <a:spcPct val="110000"/>
              </a:lnSpc>
              <a:spcBef>
                <a:spcPts val="0"/>
              </a:spcBef>
              <a:spcAft>
                <a:spcPts val="0"/>
              </a:spcAft>
            </a:pPr>
            <a:r>
              <a:rPr lang="en-US" sz="2200" dirty="0">
                <a:solidFill>
                  <a:schemeClr val="tx1"/>
                </a:solidFill>
              </a:rPr>
              <a:t>Multiple steps of read mapping require </a:t>
            </a:r>
            <a:r>
              <a:rPr lang="en-US" sz="2200" i="1" dirty="0">
                <a:solidFill>
                  <a:srgbClr val="1F8DD3"/>
                </a:solidFill>
              </a:rPr>
              <a:t>approximate</a:t>
            </a:r>
            <a:r>
              <a:rPr lang="en-US" sz="2200" dirty="0">
                <a:solidFill>
                  <a:srgbClr val="1F8DD3"/>
                </a:solidFill>
              </a:rPr>
              <a:t> </a:t>
            </a:r>
            <a:r>
              <a:rPr lang="en-US" sz="2200" i="1" dirty="0">
                <a:solidFill>
                  <a:srgbClr val="1F8DD3"/>
                </a:solidFill>
              </a:rPr>
              <a:t>string matching</a:t>
            </a:r>
          </a:p>
          <a:p>
            <a:pPr marL="549275" lvl="1" indent="-285750">
              <a:lnSpc>
                <a:spcPct val="110000"/>
              </a:lnSpc>
              <a:spcBef>
                <a:spcPts val="0"/>
              </a:spcBef>
              <a:spcAft>
                <a:spcPts val="0"/>
              </a:spcAft>
            </a:pPr>
            <a:r>
              <a:rPr lang="en-US" sz="2200" dirty="0">
                <a:solidFill>
                  <a:schemeClr val="tx1"/>
                </a:solidFill>
              </a:rPr>
              <a:t>ASM enables read mapping to account for sequencing errors and genetic variations in the reads</a:t>
            </a:r>
          </a:p>
          <a:p>
            <a:pPr marL="285750" indent="-285750">
              <a:lnSpc>
                <a:spcPct val="110000"/>
              </a:lnSpc>
              <a:spcAft>
                <a:spcPts val="0"/>
              </a:spcAft>
            </a:pPr>
            <a:r>
              <a:rPr lang="en-US" sz="2200" dirty="0">
                <a:solidFill>
                  <a:schemeClr val="tx1"/>
                </a:solidFill>
              </a:rPr>
              <a:t>ASM makes up a significant portion of read mapping (more than 70%)</a:t>
            </a:r>
          </a:p>
          <a:p>
            <a:pPr marL="285750" indent="-285750">
              <a:lnSpc>
                <a:spcPct val="110000"/>
              </a:lnSpc>
              <a:spcAft>
                <a:spcPts val="0"/>
              </a:spcAft>
            </a:pPr>
            <a:r>
              <a:rPr lang="en-US" sz="2200" dirty="0">
                <a:solidFill>
                  <a:srgbClr val="C00000"/>
                </a:solidFill>
              </a:rPr>
              <a:t>One of the major bottlenecks </a:t>
            </a:r>
            <a:r>
              <a:rPr lang="en-US" sz="2200" dirty="0">
                <a:solidFill>
                  <a:schemeClr val="tx1"/>
                </a:solidFill>
              </a:rPr>
              <a:t>of genome sequence analysis</a:t>
            </a:r>
          </a:p>
        </p:txBody>
      </p:sp>
      <p:sp>
        <p:nvSpPr>
          <p:cNvPr id="6" name="TextBox 5">
            <a:extLst>
              <a:ext uri="{FF2B5EF4-FFF2-40B4-BE49-F238E27FC236}">
                <a16:creationId xmlns:a16="http://schemas.microsoft.com/office/drawing/2014/main" id="{5BF7F3FE-F1CE-E146-81C5-1C1E994AFF21}"/>
              </a:ext>
            </a:extLst>
          </p:cNvPr>
          <p:cNvSpPr txBox="1"/>
          <p:nvPr/>
        </p:nvSpPr>
        <p:spPr>
          <a:xfrm>
            <a:off x="366963" y="3685080"/>
            <a:ext cx="8410073" cy="2626073"/>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A66AC"/>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30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be used to accelerate </a:t>
            </a:r>
            <a:r>
              <a:rPr kumimoji="0" lang="en-US" sz="30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30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the genome sequence analysis pipeline</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022774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4283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37" name="TextBox 36">
            <a:extLst>
              <a:ext uri="{FF2B5EF4-FFF2-40B4-BE49-F238E27FC236}">
                <a16:creationId xmlns:a16="http://schemas.microsoft.com/office/drawing/2014/main" id="{96C58315-3367-6B42-AD49-508DEF548FD5}"/>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Our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specialized compute units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and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on-chip SRAMs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help us to: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Match </a:t>
            </a:r>
            <a:r>
              <a:rPr kumimoji="0" lang="en-US" sz="2100" b="1" i="0" u="none" strike="noStrike" kern="1200" cap="none" spc="0" normalizeH="0" baseline="0" noProof="0" dirty="0">
                <a:ln>
                  <a:noFill/>
                </a:ln>
                <a:solidFill>
                  <a:srgbClr val="00B050"/>
                </a:solidFill>
                <a:effectLst/>
                <a:uLnTx/>
                <a:uFillTx/>
                <a:latin typeface="Corbel" panose="020B0503020204020204"/>
                <a:ea typeface="+mn-ea"/>
                <a:cs typeface="+mn-cs"/>
              </a:rPr>
              <a:t>the rate of computation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100" b="1" i="0" u="none" strike="noStrike" kern="1200" cap="none" spc="0" normalizeH="0" baseline="0" noProof="0" dirty="0">
                <a:ln>
                  <a:noFill/>
                </a:ln>
                <a:solidFill>
                  <a:srgbClr val="0070C0"/>
                </a:solidFill>
                <a:effectLst/>
                <a:uLnTx/>
                <a:uFillTx/>
                <a:latin typeface="Corbel" panose="020B0503020204020204"/>
                <a:ea typeface="+mn-ea"/>
                <a:cs typeface="+mn-cs"/>
              </a:rPr>
              <a:t>memory capacity and bandwidth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rPr>
              <a:t>Achieve high performance and power efficiency</a:t>
            </a:r>
            <a:endPar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sym typeface="Wingdings" pitchFamily="2" charset="2"/>
            </a:endParaRP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sym typeface="Wingdings" pitchFamily="2" charset="2"/>
              </a:rPr>
              <a:t>Scale </a:t>
            </a: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rPr>
              <a:t>linearly in performance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the number of parallel compute units that we add to the system</a:t>
            </a:r>
          </a:p>
        </p:txBody>
      </p:sp>
    </p:spTree>
    <p:custDataLst>
      <p:tags r:id="rId1"/>
    </p:custDataLst>
    <p:extLst>
      <p:ext uri="{BB962C8B-B14F-4D97-AF65-F5344CB8AC3E}">
        <p14:creationId xmlns:p14="http://schemas.microsoft.com/office/powerpoint/2010/main" val="42649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allAtOnce"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234306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77"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srgbClr val="00B050"/>
                </a:solidFill>
                <a:effectLst/>
                <a:uLnTx/>
                <a:uFillTx/>
                <a:latin typeface="Corbel" panose="020B0503020204020204" pitchFamily="34" charset="0"/>
                <a:ea typeface="+mn-ea"/>
                <a:cs typeface="+mn-cs"/>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main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24240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0" animBg="1"/>
      <p:bldP spid="821" grpId="0" animBg="1"/>
      <p:bldP spid="822"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25" grpId="0"/>
      <p:bldP spid="32" grpId="0"/>
      <p:bldP spid="38" grpId="0" animBg="1"/>
      <p:bldP spid="39"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chemeClr val="tx1"/>
                </a:solidFill>
              </a:rPr>
              <a:t>We also discuss </a:t>
            </a: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43837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a:t>GateKeeper, Shouji, </a:t>
            </a:r>
            <a:r>
              <a:rPr lang="en-US" dirty="0" err="1"/>
              <a:t>SneakySnake</a:t>
            </a:r>
            <a:r>
              <a:rPr lang="en-US" dirty="0"/>
              <a:t> performance limited by DRAM bandwidth [Alser+, Bioinformatics 2017,2019,2020]</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164</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3454713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9FB6-B80C-0642-B891-8608C6DB4F51}"/>
              </a:ext>
            </a:extLst>
          </p:cNvPr>
          <p:cNvSpPr>
            <a:spLocks noGrp="1"/>
          </p:cNvSpPr>
          <p:nvPr>
            <p:ph type="title"/>
          </p:nvPr>
        </p:nvSpPr>
        <p:spPr/>
        <p:txBody>
          <a:bodyPr/>
          <a:lstStyle/>
          <a:p>
            <a:r>
              <a:rPr lang="en-US" dirty="0"/>
              <a:t>Near-Memory </a:t>
            </a:r>
            <a:r>
              <a:rPr lang="en-US" dirty="0" err="1"/>
              <a:t>SneakySnake</a:t>
            </a:r>
            <a:endParaRPr lang="en-US" dirty="0"/>
          </a:p>
        </p:txBody>
      </p:sp>
      <p:sp>
        <p:nvSpPr>
          <p:cNvPr id="3" name="Content Placeholder 2">
            <a:extLst>
              <a:ext uri="{FF2B5EF4-FFF2-40B4-BE49-F238E27FC236}">
                <a16:creationId xmlns:a16="http://schemas.microsoft.com/office/drawing/2014/main" id="{0D79EA3B-3E33-B348-AC17-8CE02E1C56BE}"/>
              </a:ext>
            </a:extLst>
          </p:cNvPr>
          <p:cNvSpPr>
            <a:spLocks noGrp="1"/>
          </p:cNvSpPr>
          <p:nvPr>
            <p:ph idx="1"/>
          </p:nvPr>
        </p:nvSpPr>
        <p:spPr>
          <a:xfrm>
            <a:off x="193104" y="980728"/>
            <a:ext cx="8915400" cy="5267672"/>
          </a:xfrm>
        </p:spPr>
        <p:txBody>
          <a:bodyPr/>
          <a:lstStyle/>
          <a:p>
            <a:r>
              <a:rPr lang="en-US" dirty="0">
                <a:solidFill>
                  <a:srgbClr val="FF0000"/>
                </a:solidFill>
              </a:rPr>
              <a:t>Problem: Read mapping is heavily bottlenecked by data movement from main memory</a:t>
            </a:r>
          </a:p>
          <a:p>
            <a:endParaRPr lang="en-US" dirty="0">
              <a:solidFill>
                <a:srgbClr val="FF0000"/>
              </a:solidFill>
            </a:endParaRPr>
          </a:p>
          <a:p>
            <a:r>
              <a:rPr lang="en-US" dirty="0">
                <a:solidFill>
                  <a:srgbClr val="0000FF"/>
                </a:solidFill>
              </a:rPr>
              <a:t>Solution: Perform read mapping near where data resides using specialized logic</a:t>
            </a:r>
          </a:p>
          <a:p>
            <a:endParaRPr lang="en-US" dirty="0">
              <a:solidFill>
                <a:srgbClr val="0000FF"/>
              </a:solidFill>
            </a:endParaRPr>
          </a:p>
          <a:p>
            <a:r>
              <a:rPr lang="en-US" dirty="0"/>
              <a:t>We carefully </a:t>
            </a:r>
            <a:r>
              <a:rPr lang="en-US" dirty="0">
                <a:solidFill>
                  <a:srgbClr val="0000FF"/>
                </a:solidFill>
              </a:rPr>
              <a:t>redesign the accelerator logic </a:t>
            </a:r>
            <a:r>
              <a:rPr lang="en-US" dirty="0"/>
              <a:t>of </a:t>
            </a:r>
            <a:r>
              <a:rPr lang="en-US" dirty="0" err="1"/>
              <a:t>SneakySnake</a:t>
            </a:r>
            <a:r>
              <a:rPr lang="en-US" dirty="0"/>
              <a:t> to exploit </a:t>
            </a:r>
            <a:r>
              <a:rPr lang="en-US" dirty="0">
                <a:solidFill>
                  <a:srgbClr val="0000FF"/>
                </a:solidFill>
              </a:rPr>
              <a:t>near-memory computation </a:t>
            </a:r>
            <a:r>
              <a:rPr lang="en-US" dirty="0"/>
              <a:t>capability on real FPGA boards that use HBM (high-bandwidth memory)</a:t>
            </a:r>
          </a:p>
          <a:p>
            <a:endParaRPr lang="en-US" dirty="0">
              <a:solidFill>
                <a:srgbClr val="0000FF"/>
              </a:solidFill>
            </a:endParaRPr>
          </a:p>
          <a:p>
            <a:r>
              <a:rPr lang="en-US" b="1" dirty="0">
                <a:solidFill>
                  <a:srgbClr val="0000FF"/>
                </a:solidFill>
              </a:rPr>
              <a:t>Near-memory</a:t>
            </a:r>
            <a:r>
              <a:rPr lang="en-US" dirty="0">
                <a:solidFill>
                  <a:srgbClr val="0000FF"/>
                </a:solidFill>
              </a:rPr>
              <a:t> </a:t>
            </a:r>
            <a:r>
              <a:rPr lang="en-US" b="1" dirty="0" err="1">
                <a:solidFill>
                  <a:srgbClr val="0000FF"/>
                </a:solidFill>
              </a:rPr>
              <a:t>SneakySnake</a:t>
            </a:r>
            <a:r>
              <a:rPr lang="en-US" dirty="0">
                <a:solidFill>
                  <a:srgbClr val="0000FF"/>
                </a:solidFill>
              </a:rPr>
              <a:t> </a:t>
            </a:r>
            <a:r>
              <a:rPr lang="en-US" dirty="0"/>
              <a:t>improves </a:t>
            </a:r>
            <a:r>
              <a:rPr lang="en-US" b="1" dirty="0">
                <a:solidFill>
                  <a:srgbClr val="FF0000"/>
                </a:solidFill>
              </a:rPr>
              <a:t>performance</a:t>
            </a:r>
            <a:r>
              <a:rPr lang="en-US" dirty="0"/>
              <a:t> and </a:t>
            </a:r>
            <a:r>
              <a:rPr lang="en-US" b="1" dirty="0">
                <a:solidFill>
                  <a:srgbClr val="FF0000"/>
                </a:solidFill>
              </a:rPr>
              <a:t>energy efficiency </a:t>
            </a:r>
            <a:r>
              <a:rPr lang="en-US" dirty="0"/>
              <a:t>by 27.4× and 133×, respectively, over a 16-core (64-thread) IBM POWER9 CPU</a:t>
            </a:r>
          </a:p>
          <a:p>
            <a:endParaRPr lang="en-US" dirty="0">
              <a:solidFill>
                <a:srgbClr val="0000FF"/>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3A17C0E-6E24-1A48-8A92-0B5D2BA90E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04711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5810084"/>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169</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More On Near-Memory </a:t>
            </a:r>
            <a:r>
              <a:rPr lang="en-US" dirty="0" err="1"/>
              <a:t>SneakySnake</a:t>
            </a:r>
            <a:endParaRPr lang="en-US" dirty="0"/>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81256914"/>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Location Filtering in 3D-Stacked PIM</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E889BE46-D834-C54F-BC65-2135ED7AF569}"/>
              </a:ext>
            </a:extLst>
          </p:cNvPr>
          <p:cNvPicPr>
            <a:picLocks noChangeAspect="1"/>
          </p:cNvPicPr>
          <p:nvPr/>
        </p:nvPicPr>
        <p:blipFill rotWithShape="1">
          <a:blip r:embed="rId9">
            <a:extLst>
              <a:ext uri="{28A0092B-C50C-407E-A947-70E740481C1C}">
                <a14:useLocalDpi xmlns:a14="http://schemas.microsoft.com/office/drawing/2010/main" val="0"/>
              </a:ext>
            </a:extLst>
          </a:blip>
          <a:srcRect t="53415"/>
          <a:stretch/>
        </p:blipFill>
        <p:spPr>
          <a:xfrm>
            <a:off x="732264" y="3771623"/>
            <a:ext cx="7679472" cy="2475257"/>
          </a:xfrm>
          <a:prstGeom prst="rect">
            <a:avLst/>
          </a:prstGeom>
        </p:spPr>
      </p:pic>
    </p:spTree>
    <p:extLst>
      <p:ext uri="{BB962C8B-B14F-4D97-AF65-F5344CB8AC3E}">
        <p14:creationId xmlns:p14="http://schemas.microsoft.com/office/powerpoint/2010/main" val="3194699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450-4019-0E45-926B-65425FDF0F45}"/>
              </a:ext>
            </a:extLst>
          </p:cNvPr>
          <p:cNvSpPr>
            <a:spLocks noGrp="1"/>
          </p:cNvSpPr>
          <p:nvPr>
            <p:ph type="title"/>
          </p:nvPr>
        </p:nvSpPr>
        <p:spPr/>
        <p:txBody>
          <a:bodyPr/>
          <a:lstStyle/>
          <a:p>
            <a:r>
              <a:rPr lang="en-US"/>
              <a:t>GRIM-Filter</a:t>
            </a:r>
          </a:p>
        </p:txBody>
      </p:sp>
      <p:sp>
        <p:nvSpPr>
          <p:cNvPr id="3" name="Content Placeholder 2">
            <a:extLst>
              <a:ext uri="{FF2B5EF4-FFF2-40B4-BE49-F238E27FC236}">
                <a16:creationId xmlns:a16="http://schemas.microsoft.com/office/drawing/2014/main" id="{074ACD95-12EB-7847-899A-9D437BCBF5D4}"/>
              </a:ext>
            </a:extLst>
          </p:cNvPr>
          <p:cNvSpPr>
            <a:spLocks noGrp="1"/>
          </p:cNvSpPr>
          <p:nvPr>
            <p:ph idx="1"/>
          </p:nvPr>
        </p:nvSpPr>
        <p:spPr>
          <a:xfrm>
            <a:off x="65856" y="980728"/>
            <a:ext cx="8898632" cy="5267672"/>
          </a:xfrm>
        </p:spPr>
        <p:txBody>
          <a:bodyPr/>
          <a:lstStyle/>
          <a:p>
            <a:r>
              <a:rPr lang="en-US" sz="2000" b="1" dirty="0">
                <a:solidFill>
                  <a:srgbClr val="0000FF"/>
                </a:solidFill>
              </a:rPr>
              <a:t>Key observation: </a:t>
            </a:r>
            <a:r>
              <a:rPr lang="en-US" sz="2000" dirty="0"/>
              <a:t>FPGA and GPU accelerators are heavily bottlenecked by </a:t>
            </a:r>
            <a:r>
              <a:rPr lang="en-US" sz="2000" dirty="0">
                <a:solidFill>
                  <a:srgbClr val="FF0000"/>
                </a:solidFill>
              </a:rPr>
              <a:t>data movement</a:t>
            </a:r>
          </a:p>
          <a:p>
            <a:endParaRPr lang="en-US" sz="1100" dirty="0"/>
          </a:p>
          <a:p>
            <a:endParaRPr lang="en-US" sz="1100" dirty="0"/>
          </a:p>
          <a:p>
            <a:r>
              <a:rPr lang="en-US" sz="2000" b="1" dirty="0">
                <a:solidFill>
                  <a:srgbClr val="7030A0"/>
                </a:solidFill>
              </a:rPr>
              <a:t>Key idea: </a:t>
            </a:r>
            <a:r>
              <a:rPr lang="en-US" sz="2000" dirty="0"/>
              <a:t>exploit the high memory bandwidth and the logic layer of </a:t>
            </a:r>
            <a:r>
              <a:rPr lang="en-US" sz="2000" dirty="0">
                <a:solidFill>
                  <a:srgbClr val="FF0000"/>
                </a:solidFill>
              </a:rPr>
              <a:t>3D-stacked memory </a:t>
            </a:r>
            <a:r>
              <a:rPr lang="en-US" sz="2000" dirty="0"/>
              <a:t>to perform </a:t>
            </a:r>
            <a:r>
              <a:rPr lang="en-US" sz="2000" dirty="0">
                <a:solidFill>
                  <a:srgbClr val="FF0000"/>
                </a:solidFill>
              </a:rPr>
              <a:t>highly-parallel filtering </a:t>
            </a:r>
            <a:r>
              <a:rPr lang="en-US" sz="2000" dirty="0"/>
              <a:t>in the DRAM chip itself</a:t>
            </a:r>
          </a:p>
          <a:p>
            <a:endParaRPr lang="en-US" sz="2000" dirty="0"/>
          </a:p>
          <a:p>
            <a:r>
              <a:rPr lang="en-US" sz="2000" b="1" dirty="0">
                <a:solidFill>
                  <a:srgbClr val="0000FF"/>
                </a:solidFill>
              </a:rPr>
              <a:t>GRIM-Filter, an algorithm-hardware co-designed PIM system for pre-alignment filtering</a:t>
            </a:r>
            <a:r>
              <a:rPr lang="en-US" sz="2000" dirty="0"/>
              <a:t> </a:t>
            </a:r>
          </a:p>
          <a:p>
            <a:pPr marL="0" indent="0">
              <a:buNone/>
            </a:pPr>
            <a:endParaRPr lang="en-US" sz="2000" dirty="0"/>
          </a:p>
          <a:p>
            <a:r>
              <a:rPr lang="en-US" sz="2000" b="1" dirty="0">
                <a:solidFill>
                  <a:schemeClr val="tx2"/>
                </a:solidFill>
              </a:rPr>
              <a:t>Key results: </a:t>
            </a:r>
          </a:p>
          <a:p>
            <a:pPr lvl="1"/>
            <a:r>
              <a:rPr lang="en-US" sz="2000" dirty="0"/>
              <a:t>GRIM-Filter is 1.8x-3.7x (2.1x on average) </a:t>
            </a:r>
            <a:r>
              <a:rPr lang="en-US" sz="2000" dirty="0">
                <a:solidFill>
                  <a:srgbClr val="FF0000"/>
                </a:solidFill>
              </a:rPr>
              <a:t>faster than the </a:t>
            </a:r>
            <a:r>
              <a:rPr lang="en-US" sz="2000" dirty="0" err="1">
                <a:solidFill>
                  <a:srgbClr val="FF0000"/>
                </a:solidFill>
              </a:rPr>
              <a:t>FastHASH</a:t>
            </a:r>
            <a:r>
              <a:rPr lang="en-US" sz="2000" dirty="0">
                <a:solidFill>
                  <a:srgbClr val="FF0000"/>
                </a:solidFill>
              </a:rPr>
              <a:t> filter </a:t>
            </a:r>
            <a:r>
              <a:rPr lang="en-US" sz="1800" dirty="0"/>
              <a:t>(BMC Genomics’13) </a:t>
            </a:r>
            <a:r>
              <a:rPr lang="en-US" sz="2000" dirty="0"/>
              <a:t>across real data sets</a:t>
            </a:r>
          </a:p>
          <a:p>
            <a:pPr lvl="1"/>
            <a:r>
              <a:rPr lang="en-US" sz="2000" dirty="0"/>
              <a:t>GRIM-Filter has </a:t>
            </a:r>
            <a:r>
              <a:rPr lang="en-US" sz="2000" kern="1200" dirty="0"/>
              <a:t>5.6x-6.4x (6.0x on average) </a:t>
            </a:r>
            <a:r>
              <a:rPr lang="en-US" sz="2000" kern="1200" dirty="0">
                <a:solidFill>
                  <a:srgbClr val="FF0000"/>
                </a:solidFill>
              </a:rPr>
              <a:t>lower false accept rate than the </a:t>
            </a:r>
            <a:r>
              <a:rPr lang="en-US" sz="2000" dirty="0" err="1">
                <a:solidFill>
                  <a:srgbClr val="FF0000"/>
                </a:solidFill>
              </a:rPr>
              <a:t>FastHASH</a:t>
            </a:r>
            <a:r>
              <a:rPr lang="en-US" sz="2000" dirty="0">
                <a:solidFill>
                  <a:srgbClr val="FF0000"/>
                </a:solidFill>
              </a:rPr>
              <a:t> filter </a:t>
            </a:r>
            <a:r>
              <a:rPr lang="en-US" sz="1800" dirty="0"/>
              <a:t>(BMC Genomics’13) </a:t>
            </a:r>
            <a:r>
              <a:rPr lang="en-US" sz="2000" kern="1200" dirty="0"/>
              <a:t>across real data sets</a:t>
            </a:r>
          </a:p>
        </p:txBody>
      </p:sp>
      <p:sp>
        <p:nvSpPr>
          <p:cNvPr id="4" name="Slide Number Placeholder 3">
            <a:extLst>
              <a:ext uri="{FF2B5EF4-FFF2-40B4-BE49-F238E27FC236}">
                <a16:creationId xmlns:a16="http://schemas.microsoft.com/office/drawing/2014/main" id="{1C47F27C-D744-8E4B-9BAB-6443BA99860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1960105"/>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78991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a:t>
            </a:r>
            <a:r>
              <a:rPr lang="en-US" sz="1500" u="sng" dirty="0"/>
              <a:t>Onur Mutlu</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36ACA921-8931-4042-B4C8-042409B3D561}"/>
              </a:ext>
            </a:extLst>
          </p:cNvPr>
          <p:cNvPicPr>
            <a:picLocks noChangeAspect="1"/>
          </p:cNvPicPr>
          <p:nvPr/>
        </p:nvPicPr>
        <p:blipFill rotWithShape="1">
          <a:blip r:embed="rId9">
            <a:extLst>
              <a:ext uri="{28A0092B-C50C-407E-A947-70E740481C1C}">
                <a14:useLocalDpi xmlns:a14="http://schemas.microsoft.com/office/drawing/2010/main" val="0"/>
              </a:ext>
            </a:extLst>
          </a:blip>
          <a:srcRect t="53415"/>
          <a:stretch/>
        </p:blipFill>
        <p:spPr>
          <a:xfrm>
            <a:off x="732264" y="3771623"/>
            <a:ext cx="7679472" cy="2475257"/>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4984849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5B7-DEF6-5F4A-B988-8E68367812C2}"/>
              </a:ext>
            </a:extLst>
          </p:cNvPr>
          <p:cNvSpPr>
            <a:spLocks noGrp="1"/>
          </p:cNvSpPr>
          <p:nvPr>
            <p:ph type="title"/>
          </p:nvPr>
        </p:nvSpPr>
        <p:spPr/>
        <p:txBody>
          <a:bodyPr/>
          <a:lstStyle/>
          <a:p>
            <a:r>
              <a:rPr lang="en-CH" sz="3200" dirty="0"/>
              <a:t>Filtering Opportunities</a:t>
            </a:r>
          </a:p>
        </p:txBody>
      </p:sp>
      <p:sp>
        <p:nvSpPr>
          <p:cNvPr id="4" name="Content Placeholder 2">
            <a:extLst>
              <a:ext uri="{FF2B5EF4-FFF2-40B4-BE49-F238E27FC236}">
                <a16:creationId xmlns:a16="http://schemas.microsoft.com/office/drawing/2014/main" id="{4B0BFFBE-1EC2-3C4A-A597-09FB446C42A9}"/>
              </a:ext>
            </a:extLst>
          </p:cNvPr>
          <p:cNvSpPr>
            <a:spLocks noGrp="1"/>
          </p:cNvSpPr>
          <p:nvPr>
            <p:ph idx="1"/>
          </p:nvPr>
        </p:nvSpPr>
        <p:spPr>
          <a:xfrm>
            <a:off x="189559" y="978194"/>
            <a:ext cx="8874053" cy="5377521"/>
          </a:xfrm>
        </p:spPr>
        <p:txBody>
          <a:bodyPr/>
          <a:lstStyle/>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and short</a:t>
            </a:r>
          </a:p>
          <a:p>
            <a:pPr lvl="1">
              <a:spcAft>
                <a:spcPts val="800"/>
              </a:spcAft>
            </a:pPr>
            <a:r>
              <a:rPr lang="en-GB" sz="2200" b="1" dirty="0"/>
              <a:t>Long reads: </a:t>
            </a:r>
            <a:r>
              <a:rPr lang="en-GB" sz="2200" dirty="0">
                <a:solidFill>
                  <a:srgbClr val="C00000"/>
                </a:solidFill>
              </a:rPr>
              <a:t>less accurate </a:t>
            </a:r>
            <a:r>
              <a:rPr lang="en-GB" sz="2200" dirty="0"/>
              <a:t>and long</a:t>
            </a:r>
            <a:endParaRPr lang="en-GB" dirty="0"/>
          </a:p>
          <a:p>
            <a:pPr marL="0" indent="0">
              <a:buNone/>
            </a:pPr>
            <a:endParaRPr lang="en-CH" dirty="0"/>
          </a:p>
        </p:txBody>
      </p:sp>
      <p:sp>
        <p:nvSpPr>
          <p:cNvPr id="7" name="Rectangle 6">
            <a:extLst>
              <a:ext uri="{FF2B5EF4-FFF2-40B4-BE49-F238E27FC236}">
                <a16:creationId xmlns:a16="http://schemas.microsoft.com/office/drawing/2014/main" id="{3A9F7777-01A8-8344-94F4-F86EC7C6EDAB}"/>
              </a:ext>
            </a:extLst>
          </p:cNvPr>
          <p:cNvSpPr/>
          <p:nvPr/>
        </p:nvSpPr>
        <p:spPr>
          <a:xfrm>
            <a:off x="481684" y="5225849"/>
            <a:ext cx="8400644"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(long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or long reads)</a:t>
            </a:r>
          </a:p>
        </p:txBody>
      </p:sp>
      <p:sp>
        <p:nvSpPr>
          <p:cNvPr id="8" name="Rectangle: Rounded Corners 8">
            <a:extLst>
              <a:ext uri="{FF2B5EF4-FFF2-40B4-BE49-F238E27FC236}">
                <a16:creationId xmlns:a16="http://schemas.microsoft.com/office/drawing/2014/main" id="{5326CE5E-62C4-314D-908A-4A31F336E2CC}"/>
              </a:ext>
            </a:extLst>
          </p:cNvPr>
          <p:cNvSpPr/>
          <p:nvPr/>
        </p:nvSpPr>
        <p:spPr>
          <a:xfrm>
            <a:off x="189558" y="4634434"/>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have potential matching locations, so they skip alignment</a:t>
            </a:r>
          </a:p>
        </p:txBody>
      </p:sp>
      <p:sp>
        <p:nvSpPr>
          <p:cNvPr id="10" name="Rectangle 9">
            <a:extLst>
              <a:ext uri="{FF2B5EF4-FFF2-40B4-BE49-F238E27FC236}">
                <a16:creationId xmlns:a16="http://schemas.microsoft.com/office/drawing/2014/main" id="{18010D33-781C-AF49-A244-03E794B46FDE}"/>
              </a:ext>
            </a:extLst>
          </p:cNvPr>
          <p:cNvSpPr/>
          <p:nvPr/>
        </p:nvSpPr>
        <p:spPr>
          <a:xfrm>
            <a:off x="481684" y="3196627"/>
            <a:ext cx="8400644" cy="13151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combined with</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a:t>
            </a:r>
          </a:p>
        </p:txBody>
      </p:sp>
      <p:sp>
        <p:nvSpPr>
          <p:cNvPr id="11" name="Rectangle: Rounded Corners 8">
            <a:extLst>
              <a:ext uri="{FF2B5EF4-FFF2-40B4-BE49-F238E27FC236}">
                <a16:creationId xmlns:a16="http://schemas.microsoft.com/office/drawing/2014/main" id="{84B784F0-7BDE-204A-BF08-2F32008075E0}"/>
              </a:ext>
            </a:extLst>
          </p:cNvPr>
          <p:cNvSpPr/>
          <p:nvPr/>
        </p:nvSpPr>
        <p:spPr>
          <a:xfrm>
            <a:off x="189558" y="2921018"/>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need expensive approximate string matching during alignment</a:t>
            </a:r>
          </a:p>
        </p:txBody>
      </p:sp>
      <p:sp>
        <p:nvSpPr>
          <p:cNvPr id="12" name="Content Placeholder 2">
            <a:extLst>
              <a:ext uri="{FF2B5EF4-FFF2-40B4-BE49-F238E27FC236}">
                <a16:creationId xmlns:a16="http://schemas.microsoft.com/office/drawing/2014/main" id="{B37B142F-6429-E54A-8CD8-652E6474BDF5}"/>
              </a:ext>
            </a:extLst>
          </p:cNvPr>
          <p:cNvSpPr txBox="1">
            <a:spLocks/>
          </p:cNvSpPr>
          <p:nvPr/>
        </p:nvSpPr>
        <p:spPr>
          <a:xfrm>
            <a:off x="189560" y="2378349"/>
            <a:ext cx="8987622" cy="56461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None/>
              <a:tabLst/>
              <a:defRPr/>
            </a:pP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Reads that do not require the expensive alignment step:</a:t>
            </a:r>
          </a:p>
        </p:txBody>
      </p:sp>
    </p:spTree>
    <p:extLst>
      <p:ext uri="{BB962C8B-B14F-4D97-AF65-F5344CB8AC3E}">
        <p14:creationId xmlns:p14="http://schemas.microsoft.com/office/powerpoint/2010/main" val="144479680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40004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8099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252192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Processing-in-Memory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46948243"/>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solidFill>
                  <a:srgbClr val="0000FF"/>
                </a:solidFill>
              </a:rPr>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006009220"/>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48F5-FDF4-534F-AAAB-5955037D0B8E}"/>
              </a:ext>
            </a:extLst>
          </p:cNvPr>
          <p:cNvSpPr>
            <a:spLocks noGrp="1"/>
          </p:cNvSpPr>
          <p:nvPr>
            <p:ph type="title"/>
          </p:nvPr>
        </p:nvSpPr>
        <p:spPr/>
        <p:txBody>
          <a:bodyPr/>
          <a:lstStyle/>
          <a:p>
            <a:r>
              <a:rPr lang="en-US" dirty="0"/>
              <a:t>New Applications: Graph Genomes</a:t>
            </a:r>
          </a:p>
        </p:txBody>
      </p:sp>
      <p:sp>
        <p:nvSpPr>
          <p:cNvPr id="3" name="Content Placeholder 2">
            <a:extLst>
              <a:ext uri="{FF2B5EF4-FFF2-40B4-BE49-F238E27FC236}">
                <a16:creationId xmlns:a16="http://schemas.microsoft.com/office/drawing/2014/main" id="{4B47A9D2-39DB-D148-8068-EFCB3AC7852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7DA9BB8-F5D0-C544-98D9-2D5366AC5BD6}"/>
              </a:ext>
            </a:extLst>
          </p:cNvPr>
          <p:cNvSpPr>
            <a:spLocks noGrp="1"/>
          </p:cNvSpPr>
          <p:nvPr>
            <p:ph type="sldNum" sz="quarter" idx="11"/>
          </p:nvPr>
        </p:nvSpPr>
        <p:spPr/>
        <p:txBody>
          <a:bodyPr/>
          <a:lstStyle/>
          <a:p>
            <a:fld id="{323594FA-E141-4234-AE05-360401972BE7}" type="slidenum">
              <a:rPr lang="en-US" altLang="en-US" smtClean="0"/>
              <a:pPr/>
              <a:t>208</a:t>
            </a:fld>
            <a:endParaRPr lang="en-US" altLang="en-US"/>
          </a:p>
        </p:txBody>
      </p:sp>
      <p:pic>
        <p:nvPicPr>
          <p:cNvPr id="5" name="Picture 4">
            <a:extLst>
              <a:ext uri="{FF2B5EF4-FFF2-40B4-BE49-F238E27FC236}">
                <a16:creationId xmlns:a16="http://schemas.microsoft.com/office/drawing/2014/main" id="{BF90137A-D099-E143-B675-D6CD701E5071}"/>
              </a:ext>
            </a:extLst>
          </p:cNvPr>
          <p:cNvPicPr>
            <a:picLocks noChangeAspect="1"/>
          </p:cNvPicPr>
          <p:nvPr/>
        </p:nvPicPr>
        <p:blipFill>
          <a:blip r:embed="rId2"/>
          <a:stretch>
            <a:fillRect/>
          </a:stretch>
        </p:blipFill>
        <p:spPr>
          <a:xfrm>
            <a:off x="611560" y="1233086"/>
            <a:ext cx="7630368" cy="4825086"/>
          </a:xfrm>
          <a:prstGeom prst="rect">
            <a:avLst/>
          </a:prstGeom>
        </p:spPr>
      </p:pic>
      <p:sp>
        <p:nvSpPr>
          <p:cNvPr id="6" name="TextBox 5">
            <a:extLst>
              <a:ext uri="{FF2B5EF4-FFF2-40B4-BE49-F238E27FC236}">
                <a16:creationId xmlns:a16="http://schemas.microsoft.com/office/drawing/2014/main" id="{06B72AE5-89B3-9A4C-BD3A-87EFEB041B7B}"/>
              </a:ext>
            </a:extLst>
          </p:cNvPr>
          <p:cNvSpPr txBox="1"/>
          <p:nvPr/>
        </p:nvSpPr>
        <p:spPr>
          <a:xfrm>
            <a:off x="3069641" y="6472237"/>
            <a:ext cx="2872902" cy="369332"/>
          </a:xfrm>
          <a:prstGeom prst="rect">
            <a:avLst/>
          </a:prstGeom>
          <a:noFill/>
        </p:spPr>
        <p:txBody>
          <a:bodyPr wrap="none" rtlCol="0">
            <a:spAutoFit/>
          </a:bodyPr>
          <a:lstStyle/>
          <a:p>
            <a:r>
              <a:rPr lang="en-US" dirty="0">
                <a:solidFill>
                  <a:srgbClr val="0000FF"/>
                </a:solidFill>
              </a:rPr>
              <a:t>Coming Up at </a:t>
            </a:r>
            <a:r>
              <a:rPr lang="en-US" b="1" dirty="0">
                <a:solidFill>
                  <a:srgbClr val="0000FF"/>
                </a:solidFill>
              </a:rPr>
              <a:t>ISCA 2022</a:t>
            </a:r>
          </a:p>
        </p:txBody>
      </p:sp>
    </p:spTree>
    <p:extLst>
      <p:ext uri="{BB962C8B-B14F-4D97-AF65-F5344CB8AC3E}">
        <p14:creationId xmlns:p14="http://schemas.microsoft.com/office/powerpoint/2010/main" val="300870690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48F5-FDF4-534F-AAAB-5955037D0B8E}"/>
              </a:ext>
            </a:extLst>
          </p:cNvPr>
          <p:cNvSpPr>
            <a:spLocks noGrp="1"/>
          </p:cNvSpPr>
          <p:nvPr>
            <p:ph type="title"/>
          </p:nvPr>
        </p:nvSpPr>
        <p:spPr/>
        <p:txBody>
          <a:bodyPr/>
          <a:lstStyle/>
          <a:p>
            <a:r>
              <a:rPr lang="en-US" dirty="0"/>
              <a:t>New Applications: Ref Genome Updates </a:t>
            </a:r>
          </a:p>
        </p:txBody>
      </p:sp>
      <p:sp>
        <p:nvSpPr>
          <p:cNvPr id="4" name="Slide Number Placeholder 3">
            <a:extLst>
              <a:ext uri="{FF2B5EF4-FFF2-40B4-BE49-F238E27FC236}">
                <a16:creationId xmlns:a16="http://schemas.microsoft.com/office/drawing/2014/main" id="{A7DA9BB8-F5D0-C544-98D9-2D5366AC5BD6}"/>
              </a:ext>
            </a:extLst>
          </p:cNvPr>
          <p:cNvSpPr>
            <a:spLocks noGrp="1"/>
          </p:cNvSpPr>
          <p:nvPr>
            <p:ph type="sldNum" sz="quarter" idx="11"/>
          </p:nvPr>
        </p:nvSpPr>
        <p:spPr/>
        <p:txBody>
          <a:bodyPr/>
          <a:lstStyle/>
          <a:p>
            <a:fld id="{323594FA-E141-4234-AE05-360401972BE7}" type="slidenum">
              <a:rPr lang="en-US" altLang="en-US" smtClean="0"/>
              <a:pPr/>
              <a:t>209</a:t>
            </a:fld>
            <a:endParaRPr lang="en-US" altLang="en-US"/>
          </a:p>
        </p:txBody>
      </p:sp>
      <p:pic>
        <p:nvPicPr>
          <p:cNvPr id="5" name="Picture 4">
            <a:extLst>
              <a:ext uri="{FF2B5EF4-FFF2-40B4-BE49-F238E27FC236}">
                <a16:creationId xmlns:a16="http://schemas.microsoft.com/office/drawing/2014/main" id="{AC5FACCC-A4ED-6A4E-A287-DF0CC1A588D4}"/>
              </a:ext>
            </a:extLst>
          </p:cNvPr>
          <p:cNvPicPr>
            <a:picLocks noChangeAspect="1"/>
          </p:cNvPicPr>
          <p:nvPr/>
        </p:nvPicPr>
        <p:blipFill>
          <a:blip r:embed="rId2"/>
          <a:stretch>
            <a:fillRect/>
          </a:stretch>
        </p:blipFill>
        <p:spPr>
          <a:xfrm>
            <a:off x="400050" y="2108200"/>
            <a:ext cx="8343900" cy="2641600"/>
          </a:xfrm>
          <a:prstGeom prst="rect">
            <a:avLst/>
          </a:prstGeom>
        </p:spPr>
      </p:pic>
      <p:sp>
        <p:nvSpPr>
          <p:cNvPr id="6" name="TextBox 5">
            <a:extLst>
              <a:ext uri="{FF2B5EF4-FFF2-40B4-BE49-F238E27FC236}">
                <a16:creationId xmlns:a16="http://schemas.microsoft.com/office/drawing/2014/main" id="{3E288C9F-8A31-E645-BDC5-2909B37B0D63}"/>
              </a:ext>
            </a:extLst>
          </p:cNvPr>
          <p:cNvSpPr txBox="1"/>
          <p:nvPr/>
        </p:nvSpPr>
        <p:spPr>
          <a:xfrm>
            <a:off x="412383" y="5533402"/>
            <a:ext cx="8417689" cy="338554"/>
          </a:xfrm>
          <a:prstGeom prst="rect">
            <a:avLst/>
          </a:prstGeom>
          <a:noFill/>
        </p:spPr>
        <p:txBody>
          <a:bodyPr wrap="none" rtlCol="0">
            <a:spAutoFit/>
          </a:bodyPr>
          <a:lstStyle/>
          <a:p>
            <a:r>
              <a:rPr lang="en-US" sz="1600" b="1" dirty="0">
                <a:solidFill>
                  <a:srgbClr val="0000FF"/>
                </a:solidFill>
                <a:hlinkClick r:id="rId3">
                  <a:extLst>
                    <a:ext uri="{A12FA001-AC4F-418D-AE19-62706E023703}">
                      <ahyp:hlinkClr xmlns:ahyp="http://schemas.microsoft.com/office/drawing/2018/hyperlinkcolor" val="tx"/>
                    </a:ext>
                  </a:extLst>
                </a:hlinkClick>
              </a:rPr>
              <a:t>https://people.inf.ethz.ch/omutlu/pub/AirLift_genome-remapper_arxiv21.pdf</a:t>
            </a:r>
            <a:r>
              <a:rPr lang="en-US" sz="1600" b="1" dirty="0">
                <a:solidFill>
                  <a:srgbClr val="0000FF"/>
                </a:solidFill>
              </a:rPr>
              <a:t> </a:t>
            </a:r>
          </a:p>
        </p:txBody>
      </p:sp>
    </p:spTree>
    <p:extLst>
      <p:ext uri="{BB962C8B-B14F-4D97-AF65-F5344CB8AC3E}">
        <p14:creationId xmlns:p14="http://schemas.microsoft.com/office/powerpoint/2010/main" val="349840580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545369614"/>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3271589234"/>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270722147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Sequencing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80152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nanopore sequencing</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6" name="Picture 5">
            <a:extLst>
              <a:ext uri="{FF2B5EF4-FFF2-40B4-BE49-F238E27FC236}">
                <a16:creationId xmlns:a16="http://schemas.microsoft.com/office/drawing/2014/main" id="{87672C77-0F4B-7441-BAC3-64AFD82580FA}"/>
              </a:ext>
            </a:extLst>
          </p:cNvPr>
          <p:cNvPicPr>
            <a:picLocks noChangeAspect="1"/>
          </p:cNvPicPr>
          <p:nvPr/>
        </p:nvPicPr>
        <p:blipFill>
          <a:blip r:embed="rId2"/>
          <a:stretch>
            <a:fillRect/>
          </a:stretch>
        </p:blipFill>
        <p:spPr>
          <a:xfrm>
            <a:off x="288032" y="995977"/>
            <a:ext cx="8100392" cy="5097319"/>
          </a:xfrm>
          <a:prstGeom prst="rect">
            <a:avLst/>
          </a:prstGeom>
        </p:spPr>
      </p:pic>
    </p:spTree>
    <p:extLst>
      <p:ext uri="{BB962C8B-B14F-4D97-AF65-F5344CB8AC3E}">
        <p14:creationId xmlns:p14="http://schemas.microsoft.com/office/powerpoint/2010/main" val="2989649737"/>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5" name="Picture 4">
            <a:extLst>
              <a:ext uri="{FF2B5EF4-FFF2-40B4-BE49-F238E27FC236}">
                <a16:creationId xmlns:a16="http://schemas.microsoft.com/office/drawing/2014/main" id="{2BD57E02-0D32-9A48-BC7E-1FE704B36C1C}"/>
              </a:ext>
            </a:extLst>
          </p:cNvPr>
          <p:cNvPicPr>
            <a:picLocks noChangeAspect="1"/>
          </p:cNvPicPr>
          <p:nvPr/>
        </p:nvPicPr>
        <p:blipFill>
          <a:blip r:embed="rId2"/>
          <a:stretch>
            <a:fillRect/>
          </a:stretch>
        </p:blipFill>
        <p:spPr>
          <a:xfrm>
            <a:off x="611560" y="973022"/>
            <a:ext cx="7658000" cy="5264290"/>
          </a:xfrm>
          <a:prstGeom prst="rect">
            <a:avLst/>
          </a:prstGeom>
        </p:spPr>
      </p:pic>
    </p:spTree>
    <p:extLst>
      <p:ext uri="{BB962C8B-B14F-4D97-AF65-F5344CB8AC3E}">
        <p14:creationId xmlns:p14="http://schemas.microsoft.com/office/powerpoint/2010/main" val="1518980592"/>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9EA48981-9DBB-4143-A5EE-767AA330DE67}"/>
              </a:ext>
            </a:extLst>
          </p:cNvPr>
          <p:cNvPicPr>
            <a:picLocks noChangeAspect="1"/>
          </p:cNvPicPr>
          <p:nvPr/>
        </p:nvPicPr>
        <p:blipFill>
          <a:blip r:embed="rId2"/>
          <a:stretch>
            <a:fillRect/>
          </a:stretch>
        </p:blipFill>
        <p:spPr>
          <a:xfrm>
            <a:off x="1115616" y="980728"/>
            <a:ext cx="6484838" cy="5056693"/>
          </a:xfrm>
          <a:prstGeom prst="rect">
            <a:avLst/>
          </a:prstGeom>
        </p:spPr>
      </p:pic>
    </p:spTree>
    <p:extLst>
      <p:ext uri="{BB962C8B-B14F-4D97-AF65-F5344CB8AC3E}">
        <p14:creationId xmlns:p14="http://schemas.microsoft.com/office/powerpoint/2010/main" val="3003921182"/>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5">
            <a:extLst>
              <a:ext uri="{FF2B5EF4-FFF2-40B4-BE49-F238E27FC236}">
                <a16:creationId xmlns:a16="http://schemas.microsoft.com/office/drawing/2014/main" id="{14A6FC30-358A-D44E-A747-E9251A8616AC}"/>
              </a:ext>
            </a:extLst>
          </p:cNvPr>
          <p:cNvPicPr>
            <a:picLocks noChangeAspect="1"/>
          </p:cNvPicPr>
          <p:nvPr/>
        </p:nvPicPr>
        <p:blipFill rotWithShape="1">
          <a:blip r:embed="rId4"/>
          <a:srcRect l="7994" t="8834" r="8672" b="9156"/>
          <a:stretch/>
        </p:blipFill>
        <p:spPr>
          <a:xfrm>
            <a:off x="6098570" y="2996952"/>
            <a:ext cx="1355759" cy="1334239"/>
          </a:xfrm>
          <a:prstGeom prst="rect">
            <a:avLst/>
          </a:prstGeom>
        </p:spPr>
      </p:pic>
      <p:pic>
        <p:nvPicPr>
          <p:cNvPr id="7" name="Picture 6">
            <a:extLst>
              <a:ext uri="{FF2B5EF4-FFF2-40B4-BE49-F238E27FC236}">
                <a16:creationId xmlns:a16="http://schemas.microsoft.com/office/drawing/2014/main" id="{850BADB6-7586-664B-A1EE-AA77EE91EA95}"/>
              </a:ext>
            </a:extLst>
          </p:cNvPr>
          <p:cNvPicPr>
            <a:picLocks noChangeAspect="1"/>
          </p:cNvPicPr>
          <p:nvPr/>
        </p:nvPicPr>
        <p:blipFill rotWithShape="1">
          <a:blip r:embed="rId5"/>
          <a:srcRect l="3916" t="4492" r="4362" b="4116"/>
          <a:stretch/>
        </p:blipFill>
        <p:spPr>
          <a:xfrm>
            <a:off x="7612138" y="2996952"/>
            <a:ext cx="1340423" cy="1335600"/>
          </a:xfrm>
          <a:prstGeom prst="rect">
            <a:avLst/>
          </a:prstGeom>
        </p:spPr>
      </p:pic>
      <p:sp>
        <p:nvSpPr>
          <p:cNvPr id="8" name="TextBox 7">
            <a:extLst>
              <a:ext uri="{FF2B5EF4-FFF2-40B4-BE49-F238E27FC236}">
                <a16:creationId xmlns:a16="http://schemas.microsoft.com/office/drawing/2014/main" id="{1BEAE253-07EF-444B-8667-A8EE377B891A}"/>
              </a:ext>
            </a:extLst>
          </p:cNvPr>
          <p:cNvSpPr txBox="1"/>
          <p:nvPr/>
        </p:nvSpPr>
        <p:spPr>
          <a:xfrm>
            <a:off x="6098570" y="4331191"/>
            <a:ext cx="3045430" cy="369332"/>
          </a:xfrm>
          <a:prstGeom prst="rect">
            <a:avLst/>
          </a:prstGeom>
          <a:noFill/>
        </p:spPr>
        <p:txBody>
          <a:bodyPr wrap="square" rtlCol="0">
            <a:spAutoFit/>
          </a:bodyPr>
          <a:lstStyle/>
          <a:p>
            <a:r>
              <a:rPr lang="en-US" dirty="0"/>
              <a:t>   </a:t>
            </a:r>
            <a:r>
              <a:rPr lang="en-US" dirty="0" err="1"/>
              <a:t>BiB</a:t>
            </a:r>
            <a:r>
              <a:rPr lang="en-US" dirty="0"/>
              <a:t>                   </a:t>
            </a:r>
            <a:r>
              <a:rPr lang="en-US" dirty="0" err="1"/>
              <a:t>arXiv</a:t>
            </a:r>
            <a:endParaRPr lang="en-US" dirty="0"/>
          </a:p>
        </p:txBody>
      </p:sp>
    </p:spTree>
    <p:extLst>
      <p:ext uri="{BB962C8B-B14F-4D97-AF65-F5344CB8AC3E}">
        <p14:creationId xmlns:p14="http://schemas.microsoft.com/office/powerpoint/2010/main" val="19722965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3163774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1872583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32804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Tree>
    <p:extLst>
      <p:ext uri="{BB962C8B-B14F-4D97-AF65-F5344CB8AC3E}">
        <p14:creationId xmlns:p14="http://schemas.microsoft.com/office/powerpoint/2010/main" val="2454158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533375366"/>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3059832" y="1676400"/>
            <a:ext cx="7924800" cy="1752600"/>
          </a:xfrm>
        </p:spPr>
        <p:txBody>
          <a:bodyPr/>
          <a:lstStyle/>
          <a:p>
            <a:r>
              <a:rPr lang="en-US" altLang="en-US" dirty="0">
                <a:ea typeface="ＭＳ Ｐゴシック" panose="020B0600070205080204" pitchFamily="34" charset="-128"/>
              </a:rPr>
              <a:t>Conclusion</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194380284"/>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 (from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 &amp; privacy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368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232</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233</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75973336"/>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751656" y="1676400"/>
            <a:ext cx="7924800" cy="1752600"/>
          </a:xfrm>
        </p:spPr>
        <p:txBody>
          <a:bodyPr/>
          <a:lstStyle/>
          <a:p>
            <a:r>
              <a:rPr lang="en-US" altLang="en-US" dirty="0">
                <a:ea typeface="ＭＳ Ｐゴシック" panose="020B0600070205080204" pitchFamily="34" charset="-128"/>
              </a:rPr>
              <a:t>Resources &amp; Acknowledgments</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86350352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382657378"/>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883503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413303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Memory-Centric System Design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2653547"/>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019559079"/>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1079479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A Longer Version of This Lecture…</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274156162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26685357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732177055"/>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3640856922"/>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Tree>
    <p:extLst>
      <p:ext uri="{BB962C8B-B14F-4D97-AF65-F5344CB8AC3E}">
        <p14:creationId xmlns:p14="http://schemas.microsoft.com/office/powerpoint/2010/main" val="2034008595"/>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027060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37515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https://safari.ethz.ch/safari-newsletter-april-2020/</a:t>
            </a:r>
            <a:endParaRPr lang="en-US" dirty="0">
              <a:solidFill>
                <a:srgbClr val="0000FF"/>
              </a:solidFill>
            </a:endParaRPr>
          </a:p>
          <a:p>
            <a:pPr marL="0" indent="0">
              <a:buNone/>
            </a:pPr>
            <a:endParaRPr lang="en-US" dirty="0">
              <a:solidFill>
                <a:srgbClr val="0000FF"/>
              </a:solidFill>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450446291"/>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359836841"/>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Tree>
    <p:extLst>
      <p:ext uri="{BB962C8B-B14F-4D97-AF65-F5344CB8AC3E}">
        <p14:creationId xmlns:p14="http://schemas.microsoft.com/office/powerpoint/2010/main" val="380150645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5 April 2022</a:t>
            </a:r>
          </a:p>
          <a:p>
            <a:r>
              <a:rPr lang="en-US" sz="2200" dirty="0"/>
              <a:t>SPMA Workshop Keynote @ </a:t>
            </a:r>
            <a:r>
              <a:rPr lang="en-US" sz="2200" dirty="0" err="1"/>
              <a:t>EuroSys</a:t>
            </a:r>
            <a:endParaRPr lang="en-US" sz="2200" dirty="0"/>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14386545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062778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40298248"/>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61146814"/>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48604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7" dur="500"/>
                                        <p:tgtEl>
                                          <p:spTgt spid="11">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2" grpId="0" build="allAtOnce"/>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377639B5-B492-2D49-8E38-140EE745A786}"/>
              </a:ext>
            </a:extLst>
          </p:cNvPr>
          <p:cNvSpPr txBox="1"/>
          <p:nvPr/>
        </p:nvSpPr>
        <p:spPr>
          <a:xfrm>
            <a:off x="517465" y="3968467"/>
            <a:ext cx="8109070" cy="1862048"/>
          </a:xfrm>
          <a:prstGeom prst="rect">
            <a:avLst/>
          </a:prstGeom>
          <a:solidFill>
            <a:srgbClr val="FFC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FF0000"/>
                </a:solidFill>
                <a:effectLst/>
                <a:uLnTx/>
                <a:uFillTx/>
                <a:latin typeface="Tahoma"/>
                <a:ea typeface="+mn-ea"/>
                <a:cs typeface="+mn-cs"/>
              </a:rPr>
              <a:t>Why?</a:t>
            </a:r>
          </a:p>
        </p:txBody>
      </p:sp>
    </p:spTree>
    <p:extLst>
      <p:ext uri="{BB962C8B-B14F-4D97-AF65-F5344CB8AC3E}">
        <p14:creationId xmlns:p14="http://schemas.microsoft.com/office/powerpoint/2010/main" val="26723857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Sequencer is a Chopper</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p:cNvGrpSpPr/>
          <p:nvPr/>
        </p:nvGrpSpPr>
        <p:grpSpPr>
          <a:xfrm>
            <a:off x="-508" y="980728"/>
            <a:ext cx="9145016" cy="1627425"/>
            <a:chOff x="-508" y="980728"/>
            <a:chExt cx="9145016" cy="1627425"/>
          </a:xfrm>
        </p:grpSpPr>
        <p:pic>
          <p:nvPicPr>
            <p:cNvPr id="7" name="Picture 118" descr="Image result for genome analysis problem"/>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508" y="980728"/>
              <a:ext cx="9145016" cy="16274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508104" y="1196752"/>
              <a:ext cx="1662257" cy="919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5521420" y="1347493"/>
              <a:ext cx="16356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Genome Analysis</a:t>
              </a:r>
            </a:p>
          </p:txBody>
        </p:sp>
      </p:grpSp>
      <p:graphicFrame>
        <p:nvGraphicFramePr>
          <p:cNvPr id="14" name="Object 13"/>
          <p:cNvGraphicFramePr>
            <a:graphicFrameLocks noChangeAspect="1"/>
          </p:cNvGraphicFramePr>
          <p:nvPr/>
        </p:nvGraphicFramePr>
        <p:xfrm>
          <a:off x="-2556792" y="2260820"/>
          <a:ext cx="8697553" cy="3821220"/>
        </p:xfrm>
        <a:graphic>
          <a:graphicData uri="http://schemas.openxmlformats.org/presentationml/2006/ole">
            <mc:AlternateContent xmlns:mc="http://schemas.openxmlformats.org/markup-compatibility/2006">
              <mc:Choice xmlns:v="urn:schemas-microsoft-com:vml" Requires="v">
                <p:oleObj spid="_x0000_s112733" name="Visio" r:id="rId5" imgW="3859192" imgH="1695803" progId="Visio.Drawing.11">
                  <p:embed/>
                </p:oleObj>
              </mc:Choice>
              <mc:Fallback>
                <p:oleObj name="Visio" r:id="rId5" imgW="3859192" imgH="1695803" progId="Visio.Drawing.11">
                  <p:embed/>
                  <p:pic>
                    <p:nvPicPr>
                      <p:cNvPr id="14" name="Object 13"/>
                      <p:cNvPicPr/>
                      <p:nvPr/>
                    </p:nvPicPr>
                    <p:blipFill>
                      <a:blip r:embed="rId6"/>
                      <a:stretch>
                        <a:fillRect/>
                      </a:stretch>
                    </p:blipFill>
                    <p:spPr>
                      <a:xfrm>
                        <a:off x="-2556792" y="2260820"/>
                        <a:ext cx="8697553" cy="3821220"/>
                      </a:xfrm>
                      <a:prstGeom prst="rect">
                        <a:avLst/>
                      </a:prstGeom>
                    </p:spPr>
                  </p:pic>
                </p:oleObj>
              </mc:Fallback>
            </mc:AlternateContent>
          </a:graphicData>
        </a:graphic>
      </p:graphicFrame>
      <p:sp>
        <p:nvSpPr>
          <p:cNvPr id="20" name="Rectangle 19"/>
          <p:cNvSpPr/>
          <p:nvPr/>
        </p:nvSpPr>
        <p:spPr>
          <a:xfrm>
            <a:off x="7102950" y="3964255"/>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44 hours</a:t>
            </a:r>
          </a:p>
        </p:txBody>
      </p:sp>
      <p:pic>
        <p:nvPicPr>
          <p:cNvPr id="93236" name="Picture 52" descr="Image result for time 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13372" y="36632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7003695" y="2756983"/>
            <a:ext cx="19607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1x10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12 </a:t>
            </a: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93242" name="Picture 58" descr="Image result for ACGT icon"/>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813371" y="24928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7520116" y="6021288"/>
            <a:ext cx="13003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66666"/>
                </a:solidFill>
                <a:effectLst/>
                <a:uLnTx/>
                <a:uFillTx/>
                <a:latin typeface="Helvetica Neue"/>
                <a:ea typeface="+mn-ea"/>
                <a:cs typeface="+mn-cs"/>
              </a:rPr>
              <a:t>* </a:t>
            </a:r>
            <a:r>
              <a:rPr kumimoji="0" lang="en-US" sz="1200" b="0" i="0" u="none" strike="noStrike" kern="1200" cap="none" spc="0" normalizeH="0" baseline="0" noProof="0" err="1">
                <a:ln>
                  <a:noFill/>
                </a:ln>
                <a:solidFill>
                  <a:srgbClr val="666666"/>
                </a:solidFill>
                <a:effectLst/>
                <a:uLnTx/>
                <a:uFillTx/>
                <a:latin typeface="Helvetica Neue"/>
                <a:ea typeface="+mn-ea"/>
                <a:cs typeface="+mn-cs"/>
              </a:rPr>
              <a:t>NovaSeq</a:t>
            </a:r>
            <a:r>
              <a:rPr kumimoji="0" lang="en-US" sz="1200" b="0" i="0" u="none" strike="noStrike" kern="1200" cap="none" spc="0" normalizeH="0" baseline="0" noProof="0">
                <a:ln>
                  <a:noFill/>
                </a:ln>
                <a:solidFill>
                  <a:srgbClr val="666666"/>
                </a:solidFill>
                <a:effectLst/>
                <a:uLnTx/>
                <a:uFillTx/>
                <a:latin typeface="Helvetica Neue"/>
                <a:ea typeface="+mn-ea"/>
                <a:cs typeface="+mn-cs"/>
              </a:rPr>
              <a:t> 6000</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
        <p:nvSpPr>
          <p:cNvPr id="23" name="Rectangle 22"/>
          <p:cNvSpPr/>
          <p:nvPr/>
        </p:nvSpPr>
        <p:spPr>
          <a:xfrm>
            <a:off x="8302190" y="3981807"/>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31" name="Rectangle 30"/>
          <p:cNvSpPr/>
          <p:nvPr/>
        </p:nvSpPr>
        <p:spPr>
          <a:xfrm>
            <a:off x="8748464" y="2730406"/>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5" name="TextBox 4"/>
          <p:cNvSpPr txBox="1"/>
          <p:nvPr/>
        </p:nvSpPr>
        <p:spPr>
          <a:xfrm>
            <a:off x="8551168" y="2177566"/>
            <a:ext cx="557336"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Tahoma"/>
                <a:ea typeface="+mn-ea"/>
                <a:cs typeface="+mn-cs"/>
              </a:rPr>
              <a:t>GATK</a:t>
            </a:r>
          </a:p>
        </p:txBody>
      </p:sp>
      <p:pic>
        <p:nvPicPr>
          <p:cNvPr id="96272" name="Picture 16" descr="Related image"/>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702826" y="4804701"/>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7102950" y="5225639"/>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&lt;1000 $</a:t>
            </a:r>
          </a:p>
        </p:txBody>
      </p:sp>
    </p:spTree>
    <p:extLst>
      <p:ext uri="{BB962C8B-B14F-4D97-AF65-F5344CB8AC3E}">
        <p14:creationId xmlns:p14="http://schemas.microsoft.com/office/powerpoint/2010/main" val="3622473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242"/>
                                        </p:tgtEl>
                                        <p:attrNameLst>
                                          <p:attrName>style.visibility</p:attrName>
                                        </p:attrNameLst>
                                      </p:cBhvr>
                                      <p:to>
                                        <p:strVal val="visible"/>
                                      </p:to>
                                    </p:set>
                                    <p:animEffect transition="in" filter="wipe(left)">
                                      <p:cBhvr>
                                        <p:cTn id="12" dur="500"/>
                                        <p:tgtEl>
                                          <p:spTgt spid="9324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93236"/>
                                        </p:tgtEl>
                                        <p:attrNameLst>
                                          <p:attrName>style.visibility</p:attrName>
                                        </p:attrNameLst>
                                      </p:cBhvr>
                                      <p:to>
                                        <p:strVal val="visible"/>
                                      </p:to>
                                    </p:set>
                                    <p:animEffect transition="in" filter="wipe(left)">
                                      <p:cBhvr>
                                        <p:cTn id="22" dur="500"/>
                                        <p:tgtEl>
                                          <p:spTgt spid="93236"/>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96272"/>
                                        </p:tgtEl>
                                        <p:attrNameLst>
                                          <p:attrName>style.visibility</p:attrName>
                                        </p:attrNameLst>
                                      </p:cBhvr>
                                      <p:to>
                                        <p:strVal val="visible"/>
                                      </p:to>
                                    </p:set>
                                    <p:animEffect transition="in" filter="fade">
                                      <p:cBhvr>
                                        <p:cTn id="36" dur="500"/>
                                        <p:tgtEl>
                                          <p:spTgt spid="9627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1" grpId="0"/>
      <p:bldP spid="5" grpId="0"/>
      <p:bldP spid="1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2276791781"/>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3795024671"/>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pSp>
        <p:nvGrpSpPr>
          <p:cNvPr id="50" name="Group 49"/>
          <p:cNvGrpSpPr/>
          <p:nvPr/>
        </p:nvGrpSpPr>
        <p:grpSpPr>
          <a:xfrm rot="1541938">
            <a:off x="527061" y="4303937"/>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7308304" y="4293096"/>
            <a:ext cx="823942"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7200" b="0" i="0" u="none" strike="noStrike" kern="1200" cap="none" spc="0" normalizeH="0" baseline="0" noProof="0">
              <a:ln>
                <a:noFill/>
              </a:ln>
              <a:solidFill>
                <a:srgbClr val="000000"/>
              </a:solidFill>
              <a:effectLst/>
              <a:uLnTx/>
              <a:uFillTx/>
              <a:latin typeface="Tahoma"/>
              <a:ea typeface="+mn-ea"/>
              <a:cs typeface="+mn-cs"/>
            </a:endParaRPr>
          </a:p>
        </p:txBody>
      </p:sp>
      <p:grpSp>
        <p:nvGrpSpPr>
          <p:cNvPr id="33" name="Group 32"/>
          <p:cNvGrpSpPr/>
          <p:nvPr/>
        </p:nvGrpSpPr>
        <p:grpSpPr>
          <a:xfrm>
            <a:off x="4343037" y="3937719"/>
            <a:ext cx="2445779" cy="1954638"/>
            <a:chOff x="4343037" y="3937719"/>
            <a:chExt cx="2445779" cy="1954638"/>
          </a:xfrm>
        </p:grpSpPr>
        <p:pic>
          <p:nvPicPr>
            <p:cNvPr id="75" name="Picture 7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76" name="Picture 75"/>
            <p:cNvPicPr>
              <a:picLocks noChangeAspect="1"/>
            </p:cNvPicPr>
            <p:nvPr/>
          </p:nvPicPr>
          <p:blipFill rotWithShape="1">
            <a:blip r:embed="rId8"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7" name="Picture 7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34" name="Right Arrow 33"/>
          <p:cNvSpPr/>
          <p:nvPr/>
        </p:nvSpPr>
        <p:spPr>
          <a:xfrm>
            <a:off x="6804248" y="4653136"/>
            <a:ext cx="442822" cy="4699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145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6562"/>
                                        </p:tgtEl>
                                        <p:attrNameLst>
                                          <p:attrName>style.visibility</p:attrName>
                                        </p:attrNameLst>
                                      </p:cBhvr>
                                      <p:to>
                                        <p:strVal val="visible"/>
                                      </p:to>
                                    </p:set>
                                    <p:animEffect transition="in" filter="wipe(down)">
                                      <p:cBhvr>
                                        <p:cTn id="24" dur="500"/>
                                        <p:tgtEl>
                                          <p:spTgt spid="66562"/>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1" nodeType="click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childTnLst>
                                </p:cTn>
                              </p:par>
                              <p:par>
                                <p:cTn id="34" presetID="63" presetClass="path" presetSubtype="0" accel="50000" decel="50000" fill="hold" grpId="0" nodeType="withEffect">
                                  <p:stCondLst>
                                    <p:cond delay="0"/>
                                  </p:stCondLst>
                                  <p:childTnLst>
                                    <p:animMotion origin="layout" path="M -3.61111E-6 -2.96296E-6 L 0.11615 0.01019 " pathEditMode="relative" rAng="0" ptsTypes="AA">
                                      <p:cBhvr>
                                        <p:cTn id="35" dur="2000" fill="hold"/>
                                        <p:tgtEl>
                                          <p:spTgt spid="66"/>
                                        </p:tgtEl>
                                        <p:attrNameLst>
                                          <p:attrName>ppt_x</p:attrName>
                                          <p:attrName>ppt_y</p:attrName>
                                        </p:attrNameLst>
                                      </p:cBhvr>
                                      <p:rCtr x="5799" y="509"/>
                                    </p:animMotion>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3000"/>
                            </p:stCondLst>
                            <p:childTnLst>
                              <p:par>
                                <p:cTn id="43" presetID="53" presetClass="entr" presetSubtype="16" fill="hold" grpId="0" nodeType="afterEffect">
                                  <p:stCondLst>
                                    <p:cond delay="6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100"/>
                            </p:stCondLst>
                            <p:childTnLst>
                              <p:par>
                                <p:cTn id="49" presetID="10" presetClass="exit" presetSubtype="0" fill="hold" grpId="1" nodeType="afterEffect">
                                  <p:stCondLst>
                                    <p:cond delay="0"/>
                                  </p:stCondLst>
                                  <p:childTnLst>
                                    <p:animEffect transition="out" filter="fade">
                                      <p:cBhvr>
                                        <p:cTn id="50" dur="1000"/>
                                        <p:tgtEl>
                                          <p:spTgt spid="10"/>
                                        </p:tgtEl>
                                      </p:cBhvr>
                                    </p:animEffect>
                                    <p:set>
                                      <p:cBhvr>
                                        <p:cTn id="51" dur="1" fill="hold">
                                          <p:stCondLst>
                                            <p:cond delay="999"/>
                                          </p:stCondLst>
                                        </p:cTn>
                                        <p:tgtEl>
                                          <p:spTgt spid="10"/>
                                        </p:tgtEl>
                                        <p:attrNameLst>
                                          <p:attrName>style.visibility</p:attrName>
                                        </p:attrNameLst>
                                      </p:cBhvr>
                                      <p:to>
                                        <p:strVal val="hidden"/>
                                      </p:to>
                                    </p:set>
                                  </p:childTnLst>
                                </p:cTn>
                              </p:par>
                            </p:childTnLst>
                          </p:cTn>
                        </p:par>
                        <p:par>
                          <p:cTn id="52" fill="hold">
                            <p:stCondLst>
                              <p:cond delay="5100"/>
                            </p:stCondLst>
                            <p:childTnLst>
                              <p:par>
                                <p:cTn id="53" presetID="22" presetClass="entr" presetSubtype="4"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down)">
                                      <p:cBhvr>
                                        <p:cTn id="58" dur="500"/>
                                        <p:tgtEl>
                                          <p:spTgt spid="34"/>
                                        </p:tgtEl>
                                      </p:cBhvr>
                                    </p:animEffect>
                                  </p:childTnLst>
                                </p:cTn>
                              </p:par>
                              <p:par>
                                <p:cTn id="59" presetID="22" presetClass="entr" presetSubtype="4"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6" grpId="0" animBg="1"/>
      <p:bldP spid="66" grpId="1" animBg="1"/>
      <p:bldP spid="8" grpId="0" animBg="1"/>
      <p:bldP spid="10" grpId="0" animBg="1"/>
      <p:bldP spid="10" grpId="1" animBg="1"/>
      <p:bldP spid="11" grpId="0"/>
      <p:bldP spid="30" grpId="0"/>
      <p:bldP spid="34"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spid="_x0000_s113757" name="Visio" r:id="rId8" imgW="3859192" imgH="1695803" progId="Visio.Drawing.11">
                  <p:embed/>
                </p:oleObj>
              </mc:Choice>
              <mc:Fallback>
                <p:oleObj name="Visio" r:id="rId8" imgW="3859192" imgH="1695803" progId="Visio.Drawing.11">
                  <p:embed/>
                  <p:pic>
                    <p:nvPicPr>
                      <p:cNvPr id="71" name="Object 70"/>
                      <p:cNvPicPr/>
                      <p:nvPr/>
                    </p:nvPicPr>
                    <p:blipFill>
                      <a:blip r:embed="rId9"/>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2247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down)">
                                      <p:cBhvr>
                                        <p:cTn id="64" dur="500"/>
                                        <p:tgtEl>
                                          <p:spTgt spid="71"/>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6" grpId="0"/>
      <p:bldP spid="12"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spid="_x0000_s114781" name="Visio" r:id="rId8" imgW="3859192" imgH="1695803" progId="Visio.Drawing.11">
                  <p:embed/>
                </p:oleObj>
              </mc:Choice>
              <mc:Fallback>
                <p:oleObj name="Visio" r:id="rId8" imgW="3859192" imgH="1695803" progId="Visio.Drawing.11">
                  <p:embed/>
                  <p:pic>
                    <p:nvPicPr>
                      <p:cNvPr id="71" name="Object 70"/>
                      <p:cNvPicPr/>
                      <p:nvPr/>
                    </p:nvPicPr>
                    <p:blipFill>
                      <a:blip r:embed="rId9"/>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3" name="Rectangle 62">
            <a:extLst>
              <a:ext uri="{FF2B5EF4-FFF2-40B4-BE49-F238E27FC236}">
                <a16:creationId xmlns:a16="http://schemas.microsoft.com/office/drawing/2014/main" id="{0F4EAAF3-B46D-9346-86E9-E79F31FF2F6E}"/>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Illumina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1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10"/>
              </a:rPr>
              <a:t>https://emea.illumina.com/systems/sequencing-platforms/iseq/tour.html</a:t>
            </a: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784804903"/>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925769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BB62EA4E-F5F6-FE46-A737-4052501F617C}"/>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Nanopore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hlinkClick r:id="rId5"/>
              </a:rPr>
              <a:t>https://nanoporetech.com/resource-centre/minion-video</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56552640"/>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923928" y="5291916"/>
            <a:ext cx="1152128"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4860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Reference genome</a:t>
            </a:r>
          </a:p>
        </p:txBody>
      </p:sp>
    </p:spTree>
    <p:extLst>
      <p:ext uri="{BB962C8B-B14F-4D97-AF65-F5344CB8AC3E}">
        <p14:creationId xmlns:p14="http://schemas.microsoft.com/office/powerpoint/2010/main" val="3699092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HTS Sequencing Output</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p:txBody>
      </p:sp>
      <p:sp>
        <p:nvSpPr>
          <p:cNvPr id="9" name="Content Placeholder 2">
            <a:extLst>
              <a:ext uri="{FF2B5EF4-FFF2-40B4-BE49-F238E27FC236}">
                <a16:creationId xmlns:a16="http://schemas.microsoft.com/office/drawing/2014/main" id="{7D3D81D7-A055-8547-808C-FBA4BE033142}"/>
              </a:ext>
            </a:extLst>
          </p:cNvPr>
          <p:cNvSpPr txBox="1">
            <a:spLocks/>
          </p:cNvSpPr>
          <p:nvPr/>
        </p:nvSpPr>
        <p:spPr>
          <a:xfrm>
            <a:off x="4952285" y="5214516"/>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500-2M </a:t>
            </a:r>
            <a:r>
              <a:rPr kumimoji="0" lang="en-US" sz="2400" b="0" i="0" u="none" strike="noStrike" kern="1200" cap="none" spc="0" normalizeH="0" baseline="0" noProof="0" err="1">
                <a:ln>
                  <a:noFill/>
                </a:ln>
                <a:solidFill>
                  <a:srgbClr val="0000FF"/>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high error rate (~15%)</a:t>
            </a:r>
          </a:p>
        </p:txBody>
      </p:sp>
      <p:sp>
        <p:nvSpPr>
          <p:cNvPr id="10" name="Content Placeholder 2">
            <a:extLst>
              <a:ext uri="{FF2B5EF4-FFF2-40B4-BE49-F238E27FC236}">
                <a16:creationId xmlns:a16="http://schemas.microsoft.com/office/drawing/2014/main" id="{528DF8CA-3BB3-6843-B767-B61F260D4B15}"/>
              </a:ext>
            </a:extLst>
          </p:cNvPr>
          <p:cNvSpPr txBox="1">
            <a:spLocks/>
          </p:cNvSpPr>
          <p:nvPr/>
        </p:nvSpPr>
        <p:spPr>
          <a:xfrm>
            <a:off x="629826" y="5214859"/>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100-300 </a:t>
            </a:r>
            <a:r>
              <a:rPr kumimoji="0" lang="en-US" sz="2400" b="0" i="0" u="none" strike="noStrike" kern="1200" cap="none" spc="0" normalizeH="0" baseline="0" noProof="0" err="1">
                <a:ln>
                  <a:noFill/>
                </a:ln>
                <a:solidFill>
                  <a:srgbClr val="FF0000"/>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low error rate (~0.1%)</a:t>
            </a:r>
          </a:p>
        </p:txBody>
      </p:sp>
      <p:sp>
        <p:nvSpPr>
          <p:cNvPr id="11" name="TextBox 10">
            <a:extLst>
              <a:ext uri="{FF2B5EF4-FFF2-40B4-BE49-F238E27FC236}">
                <a16:creationId xmlns:a16="http://schemas.microsoft.com/office/drawing/2014/main" id="{9B885984-77DD-2B43-B879-B3B9A0EF135A}"/>
              </a:ext>
            </a:extLst>
          </p:cNvPr>
          <p:cNvSpPr txBox="1"/>
          <p:nvPr/>
        </p:nvSpPr>
        <p:spPr>
          <a:xfrm>
            <a:off x="5130719" y="1106514"/>
            <a:ext cx="36118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Large pieces of a puzzle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long reads (ONT &amp; PacBio)</a:t>
            </a:r>
          </a:p>
        </p:txBody>
      </p:sp>
      <p:sp>
        <p:nvSpPr>
          <p:cNvPr id="12" name="TextBox 11">
            <a:extLst>
              <a:ext uri="{FF2B5EF4-FFF2-40B4-BE49-F238E27FC236}">
                <a16:creationId xmlns:a16="http://schemas.microsoft.com/office/drawing/2014/main" id="{AD9D79C4-AE32-0345-9786-975DBA85E9F8}"/>
              </a:ext>
            </a:extLst>
          </p:cNvPr>
          <p:cNvSpPr txBox="1"/>
          <p:nvPr/>
        </p:nvSpPr>
        <p:spPr>
          <a:xfrm>
            <a:off x="917008" y="1106514"/>
            <a:ext cx="302999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Small pieces of a puzzle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short reads (Illumina)</a:t>
            </a:r>
          </a:p>
        </p:txBody>
      </p:sp>
      <p:sp>
        <p:nvSpPr>
          <p:cNvPr id="3" name="TextBox 2"/>
          <p:cNvSpPr txBox="1"/>
          <p:nvPr/>
        </p:nvSpPr>
        <p:spPr>
          <a:xfrm>
            <a:off x="2432005" y="4675420"/>
            <a:ext cx="50405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Which sequencing technology is the best?</a:t>
            </a:r>
          </a:p>
        </p:txBody>
      </p:sp>
      <p:pic>
        <p:nvPicPr>
          <p:cNvPr id="28" name="Picture 27">
            <a:extLst>
              <a:ext uri="{FF2B5EF4-FFF2-40B4-BE49-F238E27FC236}">
                <a16:creationId xmlns:a16="http://schemas.microsoft.com/office/drawing/2014/main" id="{EA362B7E-90B2-0440-8206-6BD339D83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767" y="2032296"/>
            <a:ext cx="2480476" cy="2445662"/>
          </a:xfrm>
          <a:prstGeom prst="rect">
            <a:avLst/>
          </a:prstGeom>
        </p:spPr>
      </p:pic>
      <p:pic>
        <p:nvPicPr>
          <p:cNvPr id="29" name="Picture 28">
            <a:extLst>
              <a:ext uri="{FF2B5EF4-FFF2-40B4-BE49-F238E27FC236}">
                <a16:creationId xmlns:a16="http://schemas.microsoft.com/office/drawing/2014/main" id="{0B4F5CD3-96BD-0142-BAB9-51641A483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916" y="2022079"/>
            <a:ext cx="2480476" cy="2445662"/>
          </a:xfrm>
          <a:prstGeom prst="rect">
            <a:avLst/>
          </a:prstGeom>
        </p:spPr>
      </p:pic>
      <p:sp>
        <p:nvSpPr>
          <p:cNvPr id="30" name="Rectangle 29">
            <a:extLst>
              <a:ext uri="{FF2B5EF4-FFF2-40B4-BE49-F238E27FC236}">
                <a16:creationId xmlns:a16="http://schemas.microsoft.com/office/drawing/2014/main" id="{11A87000-7801-8340-9354-789FDC8C30B9}"/>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554825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3"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a:t>HiFi Reads (PacBio)</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76440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Wenger+,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19446952"/>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Long is DNA?</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5.386 </a:t>
            </a:r>
            <a:r>
              <a:rPr kumimoji="0" lang="en-US" sz="2000" b="0" i="0" u="none" strike="noStrike" kern="1200" cap="none" spc="0" normalizeH="0" baseline="0" noProof="0" err="1">
                <a:ln>
                  <a:noFill/>
                </a:ln>
                <a:solidFill>
                  <a:srgbClr val="FF0000"/>
                </a:solidFill>
                <a:effectLst/>
                <a:uLnTx/>
                <a:uFillTx/>
                <a:latin typeface="Tahoma"/>
                <a:ea typeface="+mn-ea"/>
                <a:cs typeface="+mn-cs"/>
              </a:rPr>
              <a:t>Killo</a:t>
            </a:r>
            <a:r>
              <a:rPr kumimoji="0" lang="en-US" sz="2000" b="0" i="0" u="none" strike="noStrike" kern="1200" cap="none" spc="0" normalizeH="0" baseline="0" noProof="0">
                <a:ln>
                  <a:noFill/>
                </a:ln>
                <a:solidFill>
                  <a:srgbClr val="FF0000"/>
                </a:solidFill>
                <a:effectLst/>
                <a:uLnTx/>
                <a:uFillTx/>
                <a:latin typeface="Tahoma"/>
                <a:ea typeface="+mn-ea"/>
                <a:cs typeface="+mn-cs"/>
              </a:rPr>
              <a:t>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Onion, Allium </a:t>
            </a:r>
            <a:r>
              <a:rPr kumimoji="0" lang="en-US" sz="2000" b="0" i="0" u="none" strike="noStrike" kern="1200" cap="none" spc="0" normalizeH="0" baseline="0" noProof="0" err="1">
                <a:ln>
                  <a:noFill/>
                </a:ln>
                <a:solidFill>
                  <a:srgbClr val="222222"/>
                </a:solidFill>
                <a:effectLst/>
                <a:uLnTx/>
                <a:uFillTx/>
                <a:latin typeface="arial" panose="020B0604020202020204" pitchFamily="34" charset="0"/>
                <a:ea typeface="+mn-ea"/>
                <a:cs typeface="+mn-cs"/>
              </a:rPr>
              <a:t>Cepa</a:t>
            </a:r>
            <a:endPar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arial" panose="020B0604020202020204" pitchFamily="34" charset="0"/>
                <a:ea typeface="+mn-ea"/>
                <a:cs typeface="+mn-cs"/>
              </a:rPr>
              <a:t>16 Billion </a:t>
            </a:r>
            <a:r>
              <a:rPr kumimoji="0" lang="en-US" sz="2000" b="0" i="0" u="none" strike="noStrike" kern="1200" cap="none" spc="0" normalizeH="0" baseline="0" noProof="0" err="1">
                <a:ln>
                  <a:noFill/>
                </a:ln>
                <a:solidFill>
                  <a:srgbClr val="FF0000"/>
                </a:solidFill>
                <a:effectLst/>
                <a:uLnTx/>
                <a:uFillTx/>
                <a:latin typeface="arial" panose="020B0604020202020204" pitchFamily="34"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149 Billion </a:t>
            </a:r>
            <a:r>
              <a:rPr kumimoji="0" lang="en-US" sz="2000" b="0" i="0" u="none" strike="noStrike" kern="1200" cap="none" spc="0" normalizeH="0" baseline="0" noProof="0" err="1">
                <a:ln>
                  <a:noFill/>
                </a:ln>
                <a:solidFill>
                  <a:srgbClr val="FF0000"/>
                </a:solidFill>
                <a:effectLst/>
                <a:uLnTx/>
                <a:uFillTx/>
                <a:latin typeface="Times New Roman" panose="02020603050405020304" pitchFamily="18"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317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4274"/>
                                        </p:tgtEl>
                                        <p:attrNameLst>
                                          <p:attrName>style.visibility</p:attrName>
                                        </p:attrNameLst>
                                      </p:cBhvr>
                                      <p:to>
                                        <p:strVal val="visible"/>
                                      </p:to>
                                    </p:set>
                                    <p:animEffect transition="in" filter="wipe(down)">
                                      <p:cBhvr>
                                        <p:cTn id="29" dur="500"/>
                                        <p:tgtEl>
                                          <p:spTgt spid="5427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19" grpId="0" animBg="1"/>
      <p:bldP spid="21" grpId="0"/>
      <p:bldP spid="22" grpId="0" animBg="1"/>
      <p:bldP spid="24" grpId="0"/>
      <p:bldP spid="25" grpId="0" animBg="1"/>
      <p:bldP spid="27" grpId="0"/>
      <p:bldP spid="28" grpId="0" animBg="1"/>
      <p:bldP spid="30"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311952" cy="1066800"/>
          </a:xfrm>
        </p:spPr>
        <p:txBody>
          <a:bodyPr/>
          <a:lstStyle/>
          <a:p>
            <a:r>
              <a:rPr lang="en-US"/>
              <a:t>Cracking the 1</a:t>
            </a:r>
            <a:r>
              <a:rPr lang="en-US" baseline="30000"/>
              <a:t>st</a:t>
            </a:r>
            <a:r>
              <a:rPr lang="en-US"/>
              <a:t> Human Genome Sequence</a:t>
            </a:r>
          </a:p>
        </p:txBody>
      </p:sp>
      <p:sp>
        <p:nvSpPr>
          <p:cNvPr id="10" name="Content Placeholder 9"/>
          <p:cNvSpPr>
            <a:spLocks noGrp="1"/>
          </p:cNvSpPr>
          <p:nvPr>
            <p:ph idx="1"/>
          </p:nvPr>
        </p:nvSpPr>
        <p:spPr>
          <a:xfrm>
            <a:off x="228600" y="980728"/>
            <a:ext cx="8610600" cy="5267672"/>
          </a:xfrm>
        </p:spPr>
        <p:txBody>
          <a:bodyPr/>
          <a:lstStyle/>
          <a:p>
            <a:r>
              <a:rPr lang="en-US" sz="2100" b="1"/>
              <a:t>1990-2003: </a:t>
            </a:r>
            <a:r>
              <a:rPr lang="en-US" sz="2100"/>
              <a:t>The Human Genome Project (HGP) provides a complete and accurate sequence of all </a:t>
            </a:r>
            <a:r>
              <a:rPr lang="en-US" sz="2100" b="1"/>
              <a:t>DNA base pairs</a:t>
            </a:r>
            <a:r>
              <a:rPr lang="en-US" sz="2100"/>
              <a:t> that make up the human genome and finds 20,000 to 25,000 human genes.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047528"/>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12273A-2A3C-394C-A4A9-1666A6D7FD7D}"/>
              </a:ext>
            </a:extLst>
          </p:cNvPr>
          <p:cNvSpPr/>
          <p:nvPr/>
        </p:nvSpPr>
        <p:spPr>
          <a:xfrm>
            <a:off x="7789252" y="3861048"/>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13 years</a:t>
            </a:r>
          </a:p>
        </p:txBody>
      </p:sp>
      <p:pic>
        <p:nvPicPr>
          <p:cNvPr id="14" name="Picture 52" descr="Image result for time icon">
            <a:extLst>
              <a:ext uri="{FF2B5EF4-FFF2-40B4-BE49-F238E27FC236}">
                <a16:creationId xmlns:a16="http://schemas.microsoft.com/office/drawing/2014/main" id="{4AC44CAA-A627-584A-B3F3-0DE41DDD3F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01756" y="3674134"/>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633844DA-C181-F049-932A-08D8306ED473}"/>
              </a:ext>
            </a:extLst>
          </p:cNvPr>
          <p:cNvSpPr/>
          <p:nvPr/>
        </p:nvSpPr>
        <p:spPr>
          <a:xfrm>
            <a:off x="7780654" y="2598003"/>
            <a:ext cx="1366080"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3.2 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17" name="Picture 58" descr="Image result for ACGT icon">
            <a:extLst>
              <a:ext uri="{FF2B5EF4-FFF2-40B4-BE49-F238E27FC236}">
                <a16:creationId xmlns:a16="http://schemas.microsoft.com/office/drawing/2014/main" id="{50BF2BFC-4F96-5D4C-9E31-7787BFCC8EA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01756" y="2503734"/>
            <a:ext cx="989840" cy="9898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Related image">
            <a:extLst>
              <a:ext uri="{FF2B5EF4-FFF2-40B4-BE49-F238E27FC236}">
                <a16:creationId xmlns:a16="http://schemas.microsoft.com/office/drawing/2014/main" id="{ED22F864-7DFD-0F4A-B8A4-C0400323F73A}"/>
              </a:ext>
            </a:extLst>
          </p:cNvPr>
          <p:cNvPicPr>
            <a:picLocks noChangeAspect="1" noChangeArrowheads="1"/>
          </p:cNvPicPr>
          <p:nvPr/>
        </p:nvPicPr>
        <p:blipFill>
          <a:blip r:embed="rId6">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73438" y="4815539"/>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0C24BB31-C82B-274B-A3CC-DB16FF5E0150}"/>
              </a:ext>
            </a:extLst>
          </p:cNvPr>
          <p:cNvSpPr/>
          <p:nvPr/>
        </p:nvSpPr>
        <p:spPr>
          <a:xfrm>
            <a:off x="7719588" y="5236477"/>
            <a:ext cx="14439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&gt;3x10</a:t>
            </a:r>
            <a:r>
              <a:rPr kumimoji="0" lang="en-US" sz="2400" b="0" i="0" u="none" strike="noStrike" kern="1200" cap="none" spc="0" normalizeH="0" baseline="30000" noProof="0">
                <a:ln>
                  <a:noFill/>
                </a:ln>
                <a:solidFill>
                  <a:srgbClr val="000000"/>
                </a:solidFill>
                <a:effectLst/>
                <a:uLnTx/>
                <a:uFillTx/>
                <a:latin typeface="Tahoma"/>
                <a:ea typeface="+mn-ea"/>
                <a:cs typeface="+mn-cs"/>
              </a:rPr>
              <a:t>9</a:t>
            </a:r>
            <a:r>
              <a:rPr kumimoji="0" lang="en-US" sz="2400" b="0" i="0" u="none" strike="noStrike" kern="1200" cap="none" spc="0" normalizeH="0" baseline="0" noProof="0">
                <a:ln>
                  <a:noFill/>
                </a:ln>
                <a:solidFill>
                  <a:srgbClr val="000000"/>
                </a:solidFill>
                <a:effectLst/>
                <a:uLnTx/>
                <a:uFillTx/>
                <a:latin typeface="Tahoma"/>
                <a:ea typeface="+mn-ea"/>
                <a:cs typeface="+mn-cs"/>
              </a:rPr>
              <a:t> $</a:t>
            </a:r>
          </a:p>
        </p:txBody>
      </p:sp>
      <p:grpSp>
        <p:nvGrpSpPr>
          <p:cNvPr id="3" name="Group 2">
            <a:extLst>
              <a:ext uri="{FF2B5EF4-FFF2-40B4-BE49-F238E27FC236}">
                <a16:creationId xmlns:a16="http://schemas.microsoft.com/office/drawing/2014/main" id="{D243CFB3-A7C6-5347-8F2F-6B49611F9F36}"/>
              </a:ext>
            </a:extLst>
          </p:cNvPr>
          <p:cNvGrpSpPr/>
          <p:nvPr/>
        </p:nvGrpSpPr>
        <p:grpSpPr>
          <a:xfrm>
            <a:off x="251155" y="4852072"/>
            <a:ext cx="3430307" cy="1541137"/>
            <a:chOff x="312023" y="3188723"/>
            <a:chExt cx="6350000" cy="2852871"/>
          </a:xfrm>
        </p:grpSpPr>
        <p:pic>
          <p:nvPicPr>
            <p:cNvPr id="2" name="Picture 1">
              <a:extLst>
                <a:ext uri="{FF2B5EF4-FFF2-40B4-BE49-F238E27FC236}">
                  <a16:creationId xmlns:a16="http://schemas.microsoft.com/office/drawing/2014/main" id="{E189CAD7-2821-F44B-908A-31C2F1366099}"/>
                </a:ext>
              </a:extLst>
            </p:cNvPr>
            <p:cNvPicPr>
              <a:picLocks noChangeAspect="1"/>
            </p:cNvPicPr>
            <p:nvPr/>
          </p:nvPicPr>
          <p:blipFill>
            <a:blip r:embed="rId7"/>
            <a:stretch>
              <a:fillRect/>
            </a:stretch>
          </p:blipFill>
          <p:spPr>
            <a:xfrm>
              <a:off x="312023" y="3188723"/>
              <a:ext cx="6350000" cy="2819400"/>
            </a:xfrm>
            <a:prstGeom prst="rect">
              <a:avLst/>
            </a:prstGeom>
          </p:spPr>
        </p:pic>
        <p:pic>
          <p:nvPicPr>
            <p:cNvPr id="1026" name="Picture 2" descr="Image result for human genome project nature"/>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329611" y="3200797"/>
              <a:ext cx="2160240" cy="28407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77070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9"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F472-64B4-4648-A4DF-8BC46F74194A}"/>
              </a:ext>
            </a:extLst>
          </p:cNvPr>
          <p:cNvSpPr>
            <a:spLocks noGrp="1"/>
          </p:cNvSpPr>
          <p:nvPr>
            <p:ph type="title"/>
          </p:nvPr>
        </p:nvSpPr>
        <p:spPr/>
        <p:txBody>
          <a:bodyPr/>
          <a:lstStyle/>
          <a:p>
            <a:r>
              <a:rPr lang="en-US"/>
              <a:t>Obtaining the Human Reference Genome</a:t>
            </a:r>
          </a:p>
        </p:txBody>
      </p:sp>
      <p:sp>
        <p:nvSpPr>
          <p:cNvPr id="3" name="Content Placeholder 2">
            <a:extLst>
              <a:ext uri="{FF2B5EF4-FFF2-40B4-BE49-F238E27FC236}">
                <a16:creationId xmlns:a16="http://schemas.microsoft.com/office/drawing/2014/main" id="{E0ABE00D-4FAC-E249-AB6B-645232B88061}"/>
              </a:ext>
            </a:extLst>
          </p:cNvPr>
          <p:cNvSpPr>
            <a:spLocks noGrp="1"/>
          </p:cNvSpPr>
          <p:nvPr>
            <p:ph idx="1"/>
          </p:nvPr>
        </p:nvSpPr>
        <p:spPr>
          <a:xfrm>
            <a:off x="107504" y="1052736"/>
            <a:ext cx="8915400" cy="5195664"/>
          </a:xfrm>
        </p:spPr>
        <p:txBody>
          <a:bodyPr/>
          <a:lstStyle/>
          <a:p>
            <a:r>
              <a:rPr lang="en-US" b="1"/>
              <a:t>GRCh38.p13</a:t>
            </a:r>
          </a:p>
          <a:p>
            <a:r>
              <a:rPr lang="en-US"/>
              <a:t>Description: Genome Reference Consortium Human Build 38 patch release 13 (GRCh38.p13)</a:t>
            </a:r>
          </a:p>
          <a:p>
            <a:r>
              <a:rPr lang="en-US"/>
              <a:t>Organism name: </a:t>
            </a:r>
            <a:r>
              <a:rPr lang="en-US">
                <a:hlinkClick r:id="rId2"/>
              </a:rPr>
              <a:t>Homo sapiens (human)</a:t>
            </a:r>
            <a:endParaRPr lang="en-US"/>
          </a:p>
          <a:p>
            <a:r>
              <a:rPr lang="en-US"/>
              <a:t>Date: 2019/02/28</a:t>
            </a:r>
          </a:p>
          <a:p>
            <a:r>
              <a:rPr lang="en-US"/>
              <a:t>3,099,706,404 bases</a:t>
            </a:r>
          </a:p>
          <a:p>
            <a:r>
              <a:rPr lang="en-US"/>
              <a:t>Compressed .</a:t>
            </a:r>
            <a:r>
              <a:rPr lang="en-US" err="1"/>
              <a:t>fna</a:t>
            </a:r>
            <a:r>
              <a:rPr lang="en-US"/>
              <a:t> file (964.9 MB)</a:t>
            </a:r>
          </a:p>
          <a:p>
            <a:r>
              <a:rPr lang="en-US">
                <a:hlinkClick r:id="rId3"/>
              </a:rPr>
              <a:t>https://www.ncbi.nlm.nih.gov/assembly/GCF_000001405.39</a:t>
            </a:r>
            <a:r>
              <a:rPr lang="en-US"/>
              <a:t> </a:t>
            </a:r>
          </a:p>
          <a:p>
            <a:endParaRPr lang="en-US"/>
          </a:p>
        </p:txBody>
      </p:sp>
      <p:sp>
        <p:nvSpPr>
          <p:cNvPr id="4" name="Slide Number Placeholder 3">
            <a:extLst>
              <a:ext uri="{FF2B5EF4-FFF2-40B4-BE49-F238E27FC236}">
                <a16:creationId xmlns:a16="http://schemas.microsoft.com/office/drawing/2014/main" id="{1CA35BA8-86C1-644F-8783-17FE20280D3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E75CAB24-783F-4946-88B3-218E9A61D1AD}"/>
              </a:ext>
            </a:extLst>
          </p:cNvPr>
          <p:cNvSpPr/>
          <p:nvPr/>
        </p:nvSpPr>
        <p:spPr>
          <a:xfrm>
            <a:off x="283987" y="4869160"/>
            <a:ext cx="8579296"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&gt;NC_000001.11 Homo sapiens chromosome 1, GRCh38.p13 Primary Assembly NNNNNNNNNNNNNNNNNNNNNNNNNNNNNNNNNNNNNNNNNNNNNNNNNNNNNNNNNNNNNNNNNNNNNN NNNNNNNNNNNNNNNNNNNNNNNNNNNNNNNNNNNNNNNNNNNNNNNNNNNNNNNNNNNNNNNNNNNNNN NNNNNNNNNNNNNNNNNNNNNNNNNNNNNNNNNNNNNNNNNNNNNNNNNNNNNNNNNNNNNNNNNNNNNN NNNNNNNNNNNNNNNNNNNNNNNNNNNNNNNNNNNNNNNNNNNNNNNNNNNNNNNNNNNNNNNNNNNNNN</a:t>
            </a:r>
          </a:p>
        </p:txBody>
      </p:sp>
    </p:spTree>
    <p:extLst>
      <p:ext uri="{BB962C8B-B14F-4D97-AF65-F5344CB8AC3E}">
        <p14:creationId xmlns:p14="http://schemas.microsoft.com/office/powerpoint/2010/main" val="127461733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CA0BFF-E0C8-9F4C-B075-6D6AC018DD09}"/>
              </a:ext>
            </a:extLst>
          </p:cNvPr>
          <p:cNvPicPr>
            <a:picLocks noChangeAspect="1"/>
          </p:cNvPicPr>
          <p:nvPr/>
        </p:nvPicPr>
        <p:blipFill>
          <a:blip r:embed="rId3"/>
          <a:stretch>
            <a:fillRect/>
          </a:stretch>
        </p:blipFill>
        <p:spPr>
          <a:xfrm>
            <a:off x="2219818" y="4293096"/>
            <a:ext cx="4704364" cy="2473152"/>
          </a:xfrm>
          <a:prstGeom prst="rect">
            <a:avLst/>
          </a:prstGeom>
        </p:spPr>
      </p:pic>
      <p:sp>
        <p:nvSpPr>
          <p:cNvPr id="2" name="标题 1"/>
          <p:cNvSpPr>
            <a:spLocks noGrp="1"/>
          </p:cNvSpPr>
          <p:nvPr>
            <p:ph type="title"/>
          </p:nvPr>
        </p:nvSpPr>
        <p:spPr/>
        <p:txBody>
          <a:bodyPr/>
          <a:lstStyle/>
          <a:p>
            <a:r>
              <a:rPr lang="en-US"/>
              <a:t>Challenges in Read Mapping</a:t>
            </a:r>
          </a:p>
        </p:txBody>
      </p:sp>
      <p:sp>
        <p:nvSpPr>
          <p:cNvPr id="5" name="Content Placeholder 4"/>
          <p:cNvSpPr>
            <a:spLocks noGrp="1"/>
          </p:cNvSpPr>
          <p:nvPr>
            <p:ph idx="1"/>
          </p:nvPr>
        </p:nvSpPr>
        <p:spPr>
          <a:xfrm>
            <a:off x="228600" y="908720"/>
            <a:ext cx="8610600" cy="5101208"/>
          </a:xfrm>
        </p:spPr>
        <p:txBody>
          <a:bodyPr/>
          <a:lstStyle/>
          <a:p>
            <a:r>
              <a:rPr lang="en-US"/>
              <a:t>Need to find many </a:t>
            </a:r>
            <a:r>
              <a:rPr lang="en-US">
                <a:solidFill>
                  <a:srgbClr val="0000FF"/>
                </a:solidFill>
              </a:rPr>
              <a:t>mappings</a:t>
            </a:r>
            <a:r>
              <a:rPr lang="en-US"/>
              <a:t> of </a:t>
            </a:r>
            <a:r>
              <a:rPr lang="en-US">
                <a:solidFill>
                  <a:srgbClr val="FF0000"/>
                </a:solidFill>
              </a:rPr>
              <a:t>each read</a:t>
            </a:r>
          </a:p>
          <a:p>
            <a:endParaRPr lang="en-US"/>
          </a:p>
          <a:p>
            <a:r>
              <a:rPr lang="en-US"/>
              <a:t>Need to </a:t>
            </a:r>
            <a:r>
              <a:rPr lang="en-US">
                <a:solidFill>
                  <a:srgbClr val="0000FF"/>
                </a:solidFill>
              </a:rPr>
              <a:t>tolerate</a:t>
            </a:r>
            <a:r>
              <a:rPr lang="en-US"/>
              <a:t> </a:t>
            </a:r>
            <a:r>
              <a:rPr lang="en-US">
                <a:solidFill>
                  <a:srgbClr val="FF0000"/>
                </a:solidFill>
              </a:rPr>
              <a:t>variances/sequencing errors</a:t>
            </a:r>
            <a:r>
              <a:rPr lang="en-US"/>
              <a:t> in each read</a:t>
            </a:r>
          </a:p>
          <a:p>
            <a:endParaRPr lang="en-US"/>
          </a:p>
          <a:p>
            <a:r>
              <a:rPr lang="en-US"/>
              <a:t>Need to </a:t>
            </a:r>
            <a:r>
              <a:rPr lang="en-US">
                <a:solidFill>
                  <a:srgbClr val="0000FF"/>
                </a:solidFill>
              </a:rPr>
              <a:t>map</a:t>
            </a:r>
            <a:r>
              <a:rPr lang="en-US"/>
              <a:t> each read </a:t>
            </a:r>
            <a:r>
              <a:rPr lang="en-US">
                <a:solidFill>
                  <a:srgbClr val="FF0000"/>
                </a:solidFill>
              </a:rPr>
              <a:t>very fast </a:t>
            </a:r>
            <a:r>
              <a:rPr lang="en-US"/>
              <a:t>(i.e., performance is important, life critical in some cases)</a:t>
            </a:r>
          </a:p>
          <a:p>
            <a:endParaRPr lang="en-US"/>
          </a:p>
          <a:p>
            <a:r>
              <a:rPr lang="en-US"/>
              <a:t>Need to </a:t>
            </a:r>
            <a:r>
              <a:rPr lang="en-US">
                <a:solidFill>
                  <a:srgbClr val="0000FF"/>
                </a:solidFill>
              </a:rPr>
              <a:t>map</a:t>
            </a:r>
            <a:r>
              <a:rPr lang="en-US"/>
              <a:t> reads to both </a:t>
            </a:r>
            <a:r>
              <a:rPr lang="en-US">
                <a:solidFill>
                  <a:srgbClr val="FF0000"/>
                </a:solidFill>
              </a:rPr>
              <a:t>forward and reverse strands</a:t>
            </a:r>
          </a:p>
          <a:p>
            <a:endParaRPr lang="en-US"/>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A97FD0F5-4400-2D49-B17D-7968DEA5ED51}"/>
              </a:ext>
            </a:extLst>
          </p:cNvPr>
          <p:cNvSpPr/>
          <p:nvPr/>
        </p:nvSpPr>
        <p:spPr>
          <a:xfrm>
            <a:off x="3085941" y="6455289"/>
            <a:ext cx="3458942" cy="2196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Tahoma"/>
                <a:ea typeface="+mn-ea"/>
                <a:cs typeface="+mn-cs"/>
              </a:rPr>
              <a:t>https://</a:t>
            </a:r>
            <a:r>
              <a:rPr kumimoji="0" lang="en-US" sz="800" b="0" i="0" u="none" strike="noStrike" kern="1200" cap="none" spc="0" normalizeH="0" baseline="0" noProof="0" err="1">
                <a:ln>
                  <a:noFill/>
                </a:ln>
                <a:solidFill>
                  <a:srgbClr val="000000"/>
                </a:solidFill>
                <a:effectLst/>
                <a:uLnTx/>
                <a:uFillTx/>
                <a:latin typeface="Tahoma"/>
                <a:ea typeface="+mn-ea"/>
                <a:cs typeface="+mn-cs"/>
              </a:rPr>
              <a:t>www.bioinformaticsalgorithms.org</a:t>
            </a:r>
            <a:r>
              <a:rPr kumimoji="0" lang="en-US" sz="800" b="0" i="0" u="none" strike="noStrike" kern="1200" cap="none" spc="0" normalizeH="0" baseline="0" noProof="0">
                <a:ln>
                  <a:noFill/>
                </a:ln>
                <a:solidFill>
                  <a:srgbClr val="000000"/>
                </a:solidFill>
                <a:effectLst/>
                <a:uLnTx/>
                <a:uFillTx/>
                <a:latin typeface="Tahoma"/>
                <a:ea typeface="+mn-ea"/>
                <a:cs typeface="+mn-cs"/>
              </a:rPr>
              <a:t>/bioinformatics-chapter-1</a:t>
            </a:r>
          </a:p>
        </p:txBody>
      </p:sp>
    </p:spTree>
    <p:extLst>
      <p:ext uri="{BB962C8B-B14F-4D97-AF65-F5344CB8AC3E}">
        <p14:creationId xmlns:p14="http://schemas.microsoft.com/office/powerpoint/2010/main" val="48275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Revisiting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2"/>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24" name="Picture 23">
            <a:extLst>
              <a:ext uri="{FF2B5EF4-FFF2-40B4-BE49-F238E27FC236}">
                <a16:creationId xmlns:a16="http://schemas.microsoft.com/office/drawing/2014/main" id="{EB3C5054-A9B8-7D47-B7DB-9D08BB59262E}"/>
              </a:ext>
            </a:extLst>
          </p:cNvPr>
          <p:cNvPicPr>
            <a:picLocks noChangeAspect="1"/>
          </p:cNvPicPr>
          <p:nvPr/>
        </p:nvPicPr>
        <p:blipFill rotWithShape="1">
          <a:blip r:embed="rId4">
            <a:extLst>
              <a:ext uri="{28A0092B-C50C-407E-A947-70E740481C1C}">
                <a14:useLocalDpi xmlns:a14="http://schemas.microsoft.com/office/drawing/2010/main" val="0"/>
              </a:ext>
            </a:extLst>
          </a:blip>
          <a:srcRect l="16834" t="9524" r="57179" b="40343"/>
          <a:stretch/>
        </p:blipFill>
        <p:spPr>
          <a:xfrm>
            <a:off x="1743332" y="1986230"/>
            <a:ext cx="2518052" cy="2395430"/>
          </a:xfrm>
          <a:prstGeom prst="rect">
            <a:avLst/>
          </a:prstGeom>
        </p:spPr>
      </p:pic>
      <p:pic>
        <p:nvPicPr>
          <p:cNvPr id="25" name="Picture 24">
            <a:extLst>
              <a:ext uri="{FF2B5EF4-FFF2-40B4-BE49-F238E27FC236}">
                <a16:creationId xmlns:a16="http://schemas.microsoft.com/office/drawing/2014/main" id="{6B191082-4B84-0F4D-A138-7351F76D8C21}"/>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10338" r="57179" b="38511"/>
          <a:stretch/>
        </p:blipFill>
        <p:spPr>
          <a:xfrm rot="20159752">
            <a:off x="114393" y="3638160"/>
            <a:ext cx="2376264" cy="2306510"/>
          </a:xfrm>
          <a:prstGeom prst="rect">
            <a:avLst/>
          </a:prstGeom>
        </p:spPr>
      </p:pic>
      <p:pic>
        <p:nvPicPr>
          <p:cNvPr id="26" name="Picture 25">
            <a:extLst>
              <a:ext uri="{FF2B5EF4-FFF2-40B4-BE49-F238E27FC236}">
                <a16:creationId xmlns:a16="http://schemas.microsoft.com/office/drawing/2014/main" id="{A516A740-12F4-534A-BF38-DE771E597037}"/>
              </a:ext>
            </a:extLst>
          </p:cNvPr>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16834" t="9525" r="57179" b="38511"/>
          <a:stretch/>
        </p:blipFill>
        <p:spPr>
          <a:xfrm rot="1508525">
            <a:off x="2318043" y="3099831"/>
            <a:ext cx="2376264" cy="2343130"/>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6">
            <a:extLst>
              <a:ext uri="{28A0092B-C50C-407E-A947-70E740481C1C}">
                <a14:useLocalDpi xmlns:a14="http://schemas.microsoft.com/office/drawing/2010/main" val="0"/>
              </a:ext>
            </a:extLst>
          </a:blip>
          <a:srcRect l="16834" t="8907" r="57179" b="38511"/>
          <a:stretch/>
        </p:blipFill>
        <p:spPr>
          <a:xfrm rot="1175721">
            <a:off x="-15879" y="1297146"/>
            <a:ext cx="2376264" cy="2371012"/>
          </a:xfrm>
          <a:prstGeom prst="rect">
            <a:avLst/>
          </a:prstGeom>
        </p:spPr>
      </p:pic>
      <p:pic>
        <p:nvPicPr>
          <p:cNvPr id="41" name="Picture 40">
            <a:extLst>
              <a:ext uri="{FF2B5EF4-FFF2-40B4-BE49-F238E27FC236}">
                <a16:creationId xmlns:a16="http://schemas.microsoft.com/office/drawing/2014/main" id="{FB899189-0A84-9B4D-A8EA-EB4F57DD5596}"/>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42" name="Picture 41">
            <a:extLst>
              <a:ext uri="{FF2B5EF4-FFF2-40B4-BE49-F238E27FC236}">
                <a16:creationId xmlns:a16="http://schemas.microsoft.com/office/drawing/2014/main" id="{06C4BA02-1B25-BF45-8C50-F9B12B1E02A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43" name="Picture 42">
            <a:extLst>
              <a:ext uri="{FF2B5EF4-FFF2-40B4-BE49-F238E27FC236}">
                <a16:creationId xmlns:a16="http://schemas.microsoft.com/office/drawing/2014/main" id="{DADD1066-162B-C04B-9C11-38D20A5BB37E}"/>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44" name="Picture 43">
            <a:extLst>
              <a:ext uri="{FF2B5EF4-FFF2-40B4-BE49-F238E27FC236}">
                <a16:creationId xmlns:a16="http://schemas.microsoft.com/office/drawing/2014/main" id="{700B88F4-6DFC-3241-86EF-82F5D71E30F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45" name="Picture 44">
            <a:extLst>
              <a:ext uri="{FF2B5EF4-FFF2-40B4-BE49-F238E27FC236}">
                <a16:creationId xmlns:a16="http://schemas.microsoft.com/office/drawing/2014/main" id="{AAD23712-96A0-D543-AB96-E7511AF019DC}"/>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46" name="Picture 45">
            <a:extLst>
              <a:ext uri="{FF2B5EF4-FFF2-40B4-BE49-F238E27FC236}">
                <a16:creationId xmlns:a16="http://schemas.microsoft.com/office/drawing/2014/main" id="{650F805A-3A81-C646-B313-E895A46906D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47" name="Picture 46">
            <a:extLst>
              <a:ext uri="{FF2B5EF4-FFF2-40B4-BE49-F238E27FC236}">
                <a16:creationId xmlns:a16="http://schemas.microsoft.com/office/drawing/2014/main" id="{119E05C7-4BC5-EF40-9310-328F2153683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48" name="Picture 47">
            <a:extLst>
              <a:ext uri="{FF2B5EF4-FFF2-40B4-BE49-F238E27FC236}">
                <a16:creationId xmlns:a16="http://schemas.microsoft.com/office/drawing/2014/main" id="{F8A634C6-96BB-BD4F-A582-DFAD1DFD0239}"/>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49" name="Picture 48">
            <a:extLst>
              <a:ext uri="{FF2B5EF4-FFF2-40B4-BE49-F238E27FC236}">
                <a16:creationId xmlns:a16="http://schemas.microsoft.com/office/drawing/2014/main" id="{9DC3EA29-527A-7E4B-AB1E-D43B9685611E}"/>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50" name="Picture 49">
            <a:extLst>
              <a:ext uri="{FF2B5EF4-FFF2-40B4-BE49-F238E27FC236}">
                <a16:creationId xmlns:a16="http://schemas.microsoft.com/office/drawing/2014/main" id="{9D0D78E2-23F5-0E46-884A-76AED86A8427}"/>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51" name="Picture 50">
            <a:extLst>
              <a:ext uri="{FF2B5EF4-FFF2-40B4-BE49-F238E27FC236}">
                <a16:creationId xmlns:a16="http://schemas.microsoft.com/office/drawing/2014/main" id="{3A349A48-D16E-BC4D-8FAA-1D992C38C3FD}"/>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spTree>
    <p:extLst>
      <p:ext uri="{BB962C8B-B14F-4D97-AF65-F5344CB8AC3E}">
        <p14:creationId xmlns:p14="http://schemas.microsoft.com/office/powerpoint/2010/main" val="234376112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6F7B-0AB5-7946-A3FC-B01A4EDE85D3}"/>
              </a:ext>
            </a:extLst>
          </p:cNvPr>
          <p:cNvSpPr>
            <a:spLocks noGrp="1"/>
          </p:cNvSpPr>
          <p:nvPr>
            <p:ph type="title"/>
          </p:nvPr>
        </p:nvSpPr>
        <p:spPr/>
        <p:txBody>
          <a:bodyPr/>
          <a:lstStyle/>
          <a:p>
            <a:r>
              <a:rPr lang="en-US"/>
              <a:t>Reference Genome Bias</a:t>
            </a:r>
          </a:p>
        </p:txBody>
      </p:sp>
      <p:sp>
        <p:nvSpPr>
          <p:cNvPr id="4" name="Slide Number Placeholder 3">
            <a:extLst>
              <a:ext uri="{FF2B5EF4-FFF2-40B4-BE49-F238E27FC236}">
                <a16:creationId xmlns:a16="http://schemas.microsoft.com/office/drawing/2014/main" id="{6E48ED90-018B-344C-BC80-1F9ADA6EC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84FE4530-A23D-E54F-9547-B59A6AE040E1}"/>
              </a:ext>
            </a:extLst>
          </p:cNvPr>
          <p:cNvPicPr>
            <a:picLocks noChangeAspect="1"/>
          </p:cNvPicPr>
          <p:nvPr/>
        </p:nvPicPr>
        <p:blipFill rotWithShape="1">
          <a:blip r:embed="rId2">
            <a:extLst>
              <a:ext uri="{28A0092B-C50C-407E-A947-70E740481C1C}">
                <a14:useLocalDpi xmlns:a14="http://schemas.microsoft.com/office/drawing/2010/main"/>
              </a:ext>
            </a:extLst>
          </a:blip>
          <a:srcRect b="6862"/>
          <a:stretch/>
        </p:blipFill>
        <p:spPr>
          <a:xfrm>
            <a:off x="1284176" y="1103986"/>
            <a:ext cx="6575648" cy="3909190"/>
          </a:xfrm>
          <a:prstGeom prst="rect">
            <a:avLst/>
          </a:prstGeom>
        </p:spPr>
      </p:pic>
      <p:sp>
        <p:nvSpPr>
          <p:cNvPr id="9" name="Rectangle 8">
            <a:extLst>
              <a:ext uri="{FF2B5EF4-FFF2-40B4-BE49-F238E27FC236}">
                <a16:creationId xmlns:a16="http://schemas.microsoft.com/office/drawing/2014/main" id="{D7D7506D-F628-7E48-A651-D183AFEB27EB}"/>
              </a:ext>
            </a:extLst>
          </p:cNvPr>
          <p:cNvSpPr/>
          <p:nvPr/>
        </p:nvSpPr>
        <p:spPr>
          <a:xfrm>
            <a:off x="1259632" y="6309320"/>
            <a:ext cx="774035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Sherman+, “</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3"/>
              </a:rPr>
              <a:t>Assembly of a pan-genome from deep sequencing of 910 humans of African descent</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600" b="0" i="1" u="none" strike="noStrike" kern="1200" cap="none" spc="0" normalizeH="0" baseline="0" noProof="0">
                <a:ln>
                  <a:noFill/>
                </a:ln>
                <a:solidFill>
                  <a:srgbClr val="222222"/>
                </a:solidFill>
                <a:effectLst/>
                <a:uLnTx/>
                <a:uFillTx/>
                <a:latin typeface="Arial" panose="020B0604020202020204" pitchFamily="34" charset="0"/>
                <a:ea typeface="+mn-ea"/>
                <a:cs typeface="+mn-cs"/>
              </a:rPr>
              <a:t>Nature genetics</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2019.</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501ACD16-E564-774B-9CA7-AE58D75D41DD}"/>
              </a:ext>
            </a:extLst>
          </p:cNvPr>
          <p:cNvSpPr/>
          <p:nvPr/>
        </p:nvSpPr>
        <p:spPr>
          <a:xfrm>
            <a:off x="499736" y="5268445"/>
            <a:ext cx="8144529"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Tahoma"/>
                <a:ea typeface="+mn-ea"/>
                <a:cs typeface="+mn-cs"/>
              </a:rPr>
              <a:t>“African pan-genome contains ~10% more DNA bases than the current human reference genome” </a:t>
            </a:r>
          </a:p>
        </p:txBody>
      </p:sp>
    </p:spTree>
    <p:extLst>
      <p:ext uri="{BB962C8B-B14F-4D97-AF65-F5344CB8AC3E}">
        <p14:creationId xmlns:p14="http://schemas.microsoft.com/office/powerpoint/2010/main" val="2331380351"/>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6725B-AA18-8F49-803D-92697F2A63DA}"/>
              </a:ext>
            </a:extLst>
          </p:cNvPr>
          <p:cNvSpPr>
            <a:spLocks noGrp="1"/>
          </p:cNvSpPr>
          <p:nvPr>
            <p:ph type="title"/>
          </p:nvPr>
        </p:nvSpPr>
        <p:spPr/>
        <p:txBody>
          <a:bodyPr/>
          <a:lstStyle/>
          <a:p>
            <a:r>
              <a:rPr lang="en-US"/>
              <a:t>Time to Change the Reference Genome</a:t>
            </a:r>
          </a:p>
        </p:txBody>
      </p:sp>
      <p:pic>
        <p:nvPicPr>
          <p:cNvPr id="6" name="Content Placeholder 5">
            <a:extLst>
              <a:ext uri="{FF2B5EF4-FFF2-40B4-BE49-F238E27FC236}">
                <a16:creationId xmlns:a16="http://schemas.microsoft.com/office/drawing/2014/main" id="{3B7A8719-7D79-1F44-AEB4-FD068E05E6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909" y="980728"/>
            <a:ext cx="7584183" cy="4176464"/>
          </a:xfrm>
        </p:spPr>
      </p:pic>
      <p:sp>
        <p:nvSpPr>
          <p:cNvPr id="4" name="Slide Number Placeholder 3">
            <a:extLst>
              <a:ext uri="{FF2B5EF4-FFF2-40B4-BE49-F238E27FC236}">
                <a16:creationId xmlns:a16="http://schemas.microsoft.com/office/drawing/2014/main" id="{8830D4F1-A135-2549-BF17-E3AB3C9CBF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D7AFC093-281F-8F4A-BB82-AEB906A22172}"/>
              </a:ext>
            </a:extLst>
          </p:cNvPr>
          <p:cNvSpPr/>
          <p:nvPr/>
        </p:nvSpPr>
        <p:spPr>
          <a:xfrm>
            <a:off x="84861" y="5227975"/>
            <a:ext cx="8974279"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Tahoma"/>
                <a:ea typeface="+mn-ea"/>
                <a:cs typeface="+mn-cs"/>
              </a:rPr>
              <a:t>“Switching to a consensus reference would offer important advantages over the continued use of the current reference with few disadvantages”</a:t>
            </a:r>
          </a:p>
        </p:txBody>
      </p:sp>
      <p:sp>
        <p:nvSpPr>
          <p:cNvPr id="8" name="Rectangle 7">
            <a:extLst>
              <a:ext uri="{FF2B5EF4-FFF2-40B4-BE49-F238E27FC236}">
                <a16:creationId xmlns:a16="http://schemas.microsoft.com/office/drawing/2014/main" id="{D7B74FD4-DAFA-3F48-9C87-6E7CDB771321}"/>
              </a:ext>
            </a:extLst>
          </p:cNvPr>
          <p:cNvSpPr/>
          <p:nvPr/>
        </p:nvSpPr>
        <p:spPr>
          <a:xfrm>
            <a:off x="1187624" y="6396335"/>
            <a:ext cx="820891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Ballouz</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Is it time to change the reference genome?</a:t>
            </a:r>
            <a:r>
              <a:rPr kumimoji="0" lang="en-US" sz="1600" b="0" i="0" u="none" strike="noStrike" kern="1200" cap="none" spc="0" normalizeH="0" baseline="0" noProof="0">
                <a:ln>
                  <a:noFill/>
                </a:ln>
                <a:solidFill>
                  <a:srgbClr val="000000"/>
                </a:solidFill>
                <a:effectLst/>
                <a:uLnTx/>
                <a:uFillTx/>
                <a:latin typeface="Tahoma"/>
                <a:ea typeface="+mn-ea"/>
                <a:cs typeface="+mn-cs"/>
              </a:rPr>
              <a:t>", Genome Biology, 2019</a:t>
            </a:r>
          </a:p>
        </p:txBody>
      </p:sp>
    </p:spTree>
    <p:extLst>
      <p:ext uri="{BB962C8B-B14F-4D97-AF65-F5344CB8AC3E}">
        <p14:creationId xmlns:p14="http://schemas.microsoft.com/office/powerpoint/2010/main" val="1715505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(AACBB 2018, TIR 2017)</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133210"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2641561276"/>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nvGraphicFramePr>
        <p:xfrm>
          <a:off x="-22652" y="1641794"/>
          <a:ext cx="9189305" cy="2165708"/>
        </p:xfrm>
        <a:graphic>
          <a:graphicData uri="http://schemas.openxmlformats.org/presentationml/2006/ole">
            <mc:AlternateContent xmlns:mc="http://schemas.openxmlformats.org/markup-compatibility/2006">
              <mc:Choice xmlns:v="urn:schemas-microsoft-com:vml" Requires="v">
                <p:oleObj spid="_x0000_s134234" name="Visio" r:id="rId9" imgW="9250442" imgH="2181260" progId="Visio.Drawing.11">
                  <p:embed/>
                </p:oleObj>
              </mc:Choice>
              <mc:Fallback>
                <p:oleObj name="Visio" r:id="rId9" imgW="9250442" imgH="2181260" progId="Visio.Drawing.11">
                  <p:embed/>
                  <p:pic>
                    <p:nvPicPr>
                      <p:cNvPr id="6" name="Object 5"/>
                      <p:cNvPicPr/>
                      <p:nvPr/>
                    </p:nvPicPr>
                    <p:blipFill>
                      <a:blip r:embed="rId10"/>
                      <a:stretch>
                        <a:fillRect/>
                      </a:stretch>
                    </p:blipFill>
                    <p:spPr>
                      <a:xfrm>
                        <a:off x="-22652" y="1641794"/>
                        <a:ext cx="9189305" cy="2165708"/>
                      </a:xfrm>
                      <a:prstGeom prst="rect">
                        <a:avLst/>
                      </a:prstGeom>
                    </p:spPr>
                  </p:pic>
                </p:oleObj>
              </mc:Fallback>
            </mc:AlternateContent>
          </a:graphicData>
        </a:graphic>
      </p:graphicFrame>
      <p:sp>
        <p:nvSpPr>
          <p:cNvPr id="7" name="Rounded Rectangle 6"/>
          <p:cNvSpPr/>
          <p:nvPr/>
        </p:nvSpPr>
        <p:spPr>
          <a:xfrm>
            <a:off x="3347864" y="1996725"/>
            <a:ext cx="4877113"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8" name="Rounded Rectangle 7"/>
          <p:cNvSpPr/>
          <p:nvPr/>
        </p:nvSpPr>
        <p:spPr>
          <a:xfrm>
            <a:off x="3275856" y="199922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9" name="Rounded Rectangle 8"/>
          <p:cNvSpPr/>
          <p:nvPr/>
        </p:nvSpPr>
        <p:spPr>
          <a:xfrm>
            <a:off x="8244408" y="198673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0" name="Rectangle 9"/>
          <p:cNvSpPr/>
          <p:nvPr/>
        </p:nvSpPr>
        <p:spPr>
          <a:xfrm>
            <a:off x="755576" y="4824514"/>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Exclude the errors from the search space</a:t>
            </a:r>
          </a:p>
        </p:txBody>
      </p:sp>
      <p:sp>
        <p:nvSpPr>
          <p:cNvPr id="5" name="Up Arrow 4"/>
          <p:cNvSpPr/>
          <p:nvPr/>
        </p:nvSpPr>
        <p:spPr>
          <a:xfrm>
            <a:off x="3184416" y="3663486"/>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Up Arrow 10"/>
          <p:cNvSpPr/>
          <p:nvPr/>
        </p:nvSpPr>
        <p:spPr>
          <a:xfrm>
            <a:off x="8152968" y="3645024"/>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755576" y="5487615"/>
            <a:ext cx="7272808"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Divide the problem into two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subproblems</a:t>
            </a:r>
            <a:r>
              <a:rPr kumimoji="0" lang="en-US" sz="2400" b="0" i="0" u="none" strike="noStrike" kern="1200" cap="none" spc="0" normalizeH="0" baseline="0" noProof="0" dirty="0">
                <a:ln>
                  <a:noFill/>
                </a:ln>
                <a:solidFill>
                  <a:srgbClr val="000000"/>
                </a:solidFill>
                <a:effectLst/>
                <a:uLnTx/>
                <a:uFillTx/>
                <a:latin typeface="Tahoma"/>
                <a:ea typeface="+mn-ea"/>
                <a:cs typeface="+mn-cs"/>
              </a:rPr>
              <a:t> and repeat</a:t>
            </a:r>
          </a:p>
        </p:txBody>
      </p:sp>
      <p:sp>
        <p:nvSpPr>
          <p:cNvPr id="14" name="Rounded Rectangle 13"/>
          <p:cNvSpPr/>
          <p:nvPr/>
        </p:nvSpPr>
        <p:spPr>
          <a:xfrm>
            <a:off x="3093458" y="2001642"/>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6" name="Rounded Rectangle 15"/>
          <p:cNvSpPr/>
          <p:nvPr/>
        </p:nvSpPr>
        <p:spPr>
          <a:xfrm>
            <a:off x="8630910" y="1986735"/>
            <a:ext cx="423595"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7" name="Rounded Rectangle 16"/>
          <p:cNvSpPr/>
          <p:nvPr/>
        </p:nvSpPr>
        <p:spPr>
          <a:xfrm>
            <a:off x="1493263" y="2018536"/>
            <a:ext cx="1583294"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3" name="Rounded Rectangle 22"/>
          <p:cNvSpPr/>
          <p:nvPr/>
        </p:nvSpPr>
        <p:spPr>
          <a:xfrm>
            <a:off x="8571955" y="1971408"/>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4" name="Rounded Rectangle 23"/>
          <p:cNvSpPr/>
          <p:nvPr/>
        </p:nvSpPr>
        <p:spPr>
          <a:xfrm>
            <a:off x="8387710" y="1986735"/>
            <a:ext cx="180397"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5" name="Rounded Rectangle 24"/>
          <p:cNvSpPr/>
          <p:nvPr/>
        </p:nvSpPr>
        <p:spPr>
          <a:xfrm>
            <a:off x="3167467" y="1971424"/>
            <a:ext cx="104541"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6" name="Rectangle 25"/>
          <p:cNvSpPr/>
          <p:nvPr/>
        </p:nvSpPr>
        <p:spPr>
          <a:xfrm>
            <a:off x="755576" y="4181312"/>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Find the longest segment of consecutive zeros</a:t>
            </a:r>
          </a:p>
        </p:txBody>
      </p:sp>
      <p:sp>
        <p:nvSpPr>
          <p:cNvPr id="13" name="Rectangle 12"/>
          <p:cNvSpPr/>
          <p:nvPr/>
        </p:nvSpPr>
        <p:spPr>
          <a:xfrm>
            <a:off x="1527313" y="6323090"/>
            <a:ext cx="611642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11"/>
              </a:rPr>
              <a:t>"MAGNET: understanding and improving the accuracy of genome pre-alignment filtering"</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err="1">
                <a:ln>
                  <a:noFill/>
                </a:ln>
                <a:solidFill>
                  <a:srgbClr val="000000"/>
                </a:solidFill>
                <a:effectLst/>
                <a:uLnTx/>
                <a:uFillTx/>
                <a:latin typeface="Tahoma"/>
                <a:ea typeface="+mn-ea"/>
                <a:cs typeface="+mn-cs"/>
              </a:rPr>
              <a:t>arXiv</a:t>
            </a:r>
            <a:r>
              <a:rPr kumimoji="0" lang="en-US" sz="1600" b="0" i="1" u="none" strike="noStrike" kern="1200" cap="none" spc="0" normalizeH="0" baseline="0" noProof="0" dirty="0">
                <a:ln>
                  <a:noFill/>
                </a:ln>
                <a:solidFill>
                  <a:srgbClr val="000000"/>
                </a:solidFill>
                <a:effectLst/>
                <a:uLnTx/>
                <a:uFillTx/>
                <a:latin typeface="Tahoma"/>
                <a:ea typeface="+mn-ea"/>
                <a:cs typeface="+mn-cs"/>
              </a:rPr>
              <a:t> preprint </a:t>
            </a:r>
            <a:r>
              <a:rPr kumimoji="0" lang="en-US" sz="1600" b="0" i="0" u="none" strike="noStrike" kern="1200" cap="none" spc="0" normalizeH="0" baseline="0" noProof="0" dirty="0">
                <a:ln>
                  <a:noFill/>
                </a:ln>
                <a:solidFill>
                  <a:srgbClr val="000000"/>
                </a:solidFill>
                <a:effectLst/>
                <a:uLnTx/>
                <a:uFillTx/>
                <a:latin typeface="Tahoma"/>
                <a:ea typeface="+mn-ea"/>
                <a:cs typeface="+mn-cs"/>
              </a:rPr>
              <a:t>2017</a:t>
            </a:r>
          </a:p>
        </p:txBody>
      </p:sp>
    </p:spTree>
    <p:extLst>
      <p:ext uri="{BB962C8B-B14F-4D97-AF65-F5344CB8AC3E}">
        <p14:creationId xmlns:p14="http://schemas.microsoft.com/office/powerpoint/2010/main" val="3123443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2000" fill="hold"/>
                                        <p:tgtEl>
                                          <p:spTgt spid="7"/>
                                        </p:tgtEl>
                                        <p:attrNameLst>
                                          <p:attrName>fillcolor</p:attrName>
                                        </p:attrNameLst>
                                      </p:cBhvr>
                                      <p:to>
                                        <a:srgbClr val="606060"/>
                                      </p:to>
                                    </p:animClr>
                                    <p:set>
                                      <p:cBhvr>
                                        <p:cTn id="17" dur="2000" fill="hold"/>
                                        <p:tgtEl>
                                          <p:spTgt spid="7"/>
                                        </p:tgtEl>
                                        <p:attrNameLst>
                                          <p:attrName>fill.type</p:attrName>
                                        </p:attrNameLst>
                                      </p:cBhvr>
                                      <p:to>
                                        <p:strVal val="solid"/>
                                      </p:to>
                                    </p:set>
                                    <p:set>
                                      <p:cBhvr>
                                        <p:cTn id="18" dur="2000" fill="hold"/>
                                        <p:tgtEl>
                                          <p:spTgt spid="7"/>
                                        </p:tgtEl>
                                        <p:attrNameLst>
                                          <p:attrName>fill.on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500"/>
                            </p:stCondLst>
                            <p:childTnLst>
                              <p:par>
                                <p:cTn id="38" presetID="26" presetClass="emph" presetSubtype="0" fill="hold" grpId="1" nodeType="after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childTnLst>
                          </p:cTn>
                        </p:par>
                        <p:par>
                          <p:cTn id="41" fill="hold">
                            <p:stCondLst>
                              <p:cond delay="1000"/>
                            </p:stCondLst>
                            <p:childTnLst>
                              <p:par>
                                <p:cTn id="42" presetID="26" presetClass="emph" presetSubtype="0" fill="hold" grpId="1" nodeType="afterEffect">
                                  <p:stCondLst>
                                    <p:cond delay="0"/>
                                  </p:stCondLst>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7"/>
                                        </p:tgtEl>
                                        <p:attrNameLst>
                                          <p:attrName>fillcolor</p:attrName>
                                        </p:attrNameLst>
                                      </p:cBhvr>
                                      <p:to>
                                        <a:srgbClr val="606060"/>
                                      </p:to>
                                    </p:animClr>
                                    <p:set>
                                      <p:cBhvr>
                                        <p:cTn id="70" dur="2000" fill="hold"/>
                                        <p:tgtEl>
                                          <p:spTgt spid="17"/>
                                        </p:tgtEl>
                                        <p:attrNameLst>
                                          <p:attrName>fill.type</p:attrName>
                                        </p:attrNameLst>
                                      </p:cBhvr>
                                      <p:to>
                                        <p:strVal val="solid"/>
                                      </p:to>
                                    </p:set>
                                    <p:set>
                                      <p:cBhvr>
                                        <p:cTn id="71" dur="2000" fill="hold"/>
                                        <p:tgtEl>
                                          <p:spTgt spid="17"/>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2000" fill="hold"/>
                                        <p:tgtEl>
                                          <p:spTgt spid="16"/>
                                        </p:tgtEl>
                                        <p:attrNameLst>
                                          <p:attrName>fillcolor</p:attrName>
                                        </p:attrNameLst>
                                      </p:cBhvr>
                                      <p:to>
                                        <a:srgbClr val="606060"/>
                                      </p:to>
                                    </p:animClr>
                                    <p:set>
                                      <p:cBhvr>
                                        <p:cTn id="74" dur="2000" fill="hold"/>
                                        <p:tgtEl>
                                          <p:spTgt spid="16"/>
                                        </p:tgtEl>
                                        <p:attrNameLst>
                                          <p:attrName>fill.type</p:attrName>
                                        </p:attrNameLst>
                                      </p:cBhvr>
                                      <p:to>
                                        <p:strVal val="solid"/>
                                      </p:to>
                                    </p:set>
                                    <p:set>
                                      <p:cBhvr>
                                        <p:cTn id="75" dur="2000" fill="hold"/>
                                        <p:tgtEl>
                                          <p:spTgt spid="16"/>
                                        </p:tgtEl>
                                        <p:attrNameLst>
                                          <p:attrName>fill.on</p:attrName>
                                        </p:attrNameLst>
                                      </p:cBhvr>
                                      <p:to>
                                        <p:strVal val="true"/>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00"/>
                                        <p:tgtEl>
                                          <p:spTgt spid="1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500"/>
                                        <p:tgtEl>
                                          <p:spTgt spid="2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par>
                                <p:cTn id="89" presetID="1" presetClass="emph" presetSubtype="2" fill="hold" nodeType="withEffect">
                                  <p:stCondLst>
                                    <p:cond delay="0"/>
                                  </p:stCondLst>
                                  <p:childTnLst>
                                    <p:animClr clrSpc="rgb" dir="cw">
                                      <p:cBhvr>
                                        <p:cTn id="90" dur="2000" fill="hold"/>
                                        <p:tgtEl>
                                          <p:spTgt spid="24"/>
                                        </p:tgtEl>
                                        <p:attrNameLst>
                                          <p:attrName>fillcolor</p:attrName>
                                        </p:attrNameLst>
                                      </p:cBhvr>
                                      <p:to>
                                        <a:srgbClr val="606060"/>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par>
                                <p:cTn id="93" presetID="53" presetClass="entr" presetSubtype="16"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1" presetClass="emph" presetSubtype="2" fill="hold" nodeType="withEffect">
                                  <p:stCondLst>
                                    <p:cond delay="0"/>
                                  </p:stCondLst>
                                  <p:childTnLst>
                                    <p:animClr clrSpc="rgb" dir="cw">
                                      <p:cBhvr>
                                        <p:cTn id="99" dur="2000" fill="hold"/>
                                        <p:tgtEl>
                                          <p:spTgt spid="25"/>
                                        </p:tgtEl>
                                        <p:attrNameLst>
                                          <p:attrName>fillcolor</p:attrName>
                                        </p:attrNameLst>
                                      </p:cBhvr>
                                      <p:to>
                                        <a:srgbClr val="606060"/>
                                      </p:to>
                                    </p:animClr>
                                    <p:set>
                                      <p:cBhvr>
                                        <p:cTn id="100" dur="2000" fill="hold"/>
                                        <p:tgtEl>
                                          <p:spTgt spid="25"/>
                                        </p:tgtEl>
                                        <p:attrNameLst>
                                          <p:attrName>fill.type</p:attrName>
                                        </p:attrNameLst>
                                      </p:cBhvr>
                                      <p:to>
                                        <p:strVal val="solid"/>
                                      </p:to>
                                    </p:set>
                                    <p:set>
                                      <p:cBhvr>
                                        <p:cTn id="101" dur="2000"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5" grpId="0" animBg="1"/>
      <p:bldP spid="5" grpId="1" animBg="1"/>
      <p:bldP spid="11" grpId="0" animBg="1"/>
      <p:bldP spid="11" grpId="1" animBg="1"/>
      <p:bldP spid="12" grpId="0" animBg="1"/>
      <p:bldP spid="14" grpId="0" animBg="1"/>
      <p:bldP spid="16" grpId="0" animBg="1"/>
      <p:bldP spid="17" grpId="0" animBg="1"/>
      <p:bldP spid="23" grpId="0" animBg="1"/>
      <p:bldP spid="24" grpId="0" animBg="1"/>
      <p:bldP spid="25" grpId="0" animBg="1"/>
      <p:bldP spid="26"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F26D18-72E3-3349-94E7-5830BD2A05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Content Placeholder 2">
            <a:extLst>
              <a:ext uri="{FF2B5EF4-FFF2-40B4-BE49-F238E27FC236}">
                <a16:creationId xmlns:a16="http://schemas.microsoft.com/office/drawing/2014/main" id="{E9D6D256-8E01-7C45-9595-09CF5C58CC76}"/>
              </a:ext>
            </a:extLst>
          </p:cNvPr>
          <p:cNvSpPr txBox="1">
            <a:spLocks/>
          </p:cNvSpPr>
          <p:nvPr/>
        </p:nvSpPr>
        <p:spPr>
          <a:xfrm>
            <a:off x="228600" y="2492896"/>
            <a:ext cx="8610600" cy="1368152"/>
          </a:xfrm>
          <a:prstGeom prst="rect">
            <a:avLst/>
          </a:prstGeom>
        </p:spPr>
        <p:txBody>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50000"/>
              </a:lnSpc>
              <a:spcBef>
                <a:spcPct val="20000"/>
              </a:spcBef>
              <a:spcAft>
                <a:spcPct val="0"/>
              </a:spcAft>
              <a:buClr>
                <a:srgbClr val="CC9900"/>
              </a:buClr>
              <a:buSzPct val="65000"/>
              <a:buFont typeface="Wingdings" pitchFamily="2" charset="2"/>
              <a:buNone/>
              <a:tabLst/>
              <a:defRPr/>
            </a:pPr>
            <a:r>
              <a:rPr kumimoji="0" lang="en-US" sz="4800" b="0" i="0" u="none" strike="noStrike" kern="0" cap="none" spc="0" normalizeH="0" baseline="0" noProof="0">
                <a:ln>
                  <a:noFill/>
                </a:ln>
                <a:solidFill>
                  <a:srgbClr val="000000"/>
                </a:solidFill>
                <a:effectLst/>
                <a:uLnTx/>
                <a:uFillTx/>
                <a:latin typeface="Tahoma"/>
                <a:ea typeface="+mn-ea"/>
                <a:cs typeface="+mn-cs"/>
              </a:rPr>
              <a:t>What if we got a </a:t>
            </a:r>
            <a:r>
              <a:rPr kumimoji="0" lang="en-US" sz="4800" b="0" i="0" u="none" strike="noStrike" kern="0" cap="none" spc="0" normalizeH="0" baseline="0" noProof="0">
                <a:ln>
                  <a:noFill/>
                </a:ln>
                <a:solidFill>
                  <a:srgbClr val="FF0000"/>
                </a:solidFill>
                <a:effectLst/>
                <a:uLnTx/>
                <a:uFillTx/>
                <a:latin typeface="Tahoma"/>
                <a:ea typeface="+mn-ea"/>
                <a:cs typeface="+mn-cs"/>
              </a:rPr>
              <a:t>new version </a:t>
            </a:r>
            <a:r>
              <a:rPr kumimoji="0" lang="en-US" sz="4800" b="0" i="0" u="none" strike="noStrike" kern="0" cap="none" spc="0" normalizeH="0" baseline="0" noProof="0">
                <a:ln>
                  <a:noFill/>
                </a:ln>
                <a:solidFill>
                  <a:srgbClr val="000000"/>
                </a:solidFill>
                <a:effectLst/>
                <a:uLnTx/>
                <a:uFillTx/>
                <a:latin typeface="Tahoma"/>
                <a:ea typeface="+mn-ea"/>
                <a:cs typeface="+mn-cs"/>
              </a:rPr>
              <a:t>of the </a:t>
            </a:r>
            <a:r>
              <a:rPr kumimoji="0" lang="en-US" sz="4800" b="0" i="0" u="none" strike="noStrike" kern="0" cap="none" spc="0" normalizeH="0" baseline="0" noProof="0">
                <a:ln>
                  <a:noFill/>
                </a:ln>
                <a:solidFill>
                  <a:srgbClr val="0000FF"/>
                </a:solidFill>
                <a:effectLst/>
                <a:uLnTx/>
                <a:uFillTx/>
                <a:latin typeface="Tahoma"/>
                <a:ea typeface="+mn-ea"/>
                <a:cs typeface="+mn-cs"/>
              </a:rPr>
              <a:t>reference genome</a:t>
            </a:r>
            <a:r>
              <a:rPr kumimoji="0" lang="en-US" sz="4800" b="0" i="0" u="none" strike="noStrike" kern="0" cap="none" spc="0" normalizeH="0" baseline="0" noProof="0">
                <a:ln>
                  <a:noFill/>
                </a:ln>
                <a:solidFill>
                  <a:srgbClr val="000000"/>
                </a:solidFill>
                <a:effectLst/>
                <a:uLnTx/>
                <a:uFillTx/>
                <a:latin typeface="Tahoma"/>
                <a:ea typeface="+mn-ea"/>
                <a:cs typeface="+mn-cs"/>
              </a:rPr>
              <a:t>?</a:t>
            </a:r>
          </a:p>
        </p:txBody>
      </p:sp>
    </p:spTree>
    <p:extLst>
      <p:ext uri="{BB962C8B-B14F-4D97-AF65-F5344CB8AC3E}">
        <p14:creationId xmlns:p14="http://schemas.microsoft.com/office/powerpoint/2010/main" val="30896568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450-4019-0E45-926B-65425FDF0F45}"/>
              </a:ext>
            </a:extLst>
          </p:cNvPr>
          <p:cNvSpPr>
            <a:spLocks noGrp="1"/>
          </p:cNvSpPr>
          <p:nvPr>
            <p:ph type="title"/>
          </p:nvPr>
        </p:nvSpPr>
        <p:spPr/>
        <p:txBody>
          <a:bodyPr/>
          <a:lstStyle/>
          <a:p>
            <a:r>
              <a:rPr lang="en-US" err="1"/>
              <a:t>AirLift</a:t>
            </a:r>
            <a:endParaRPr lang="en-US"/>
          </a:p>
        </p:txBody>
      </p:sp>
      <p:sp>
        <p:nvSpPr>
          <p:cNvPr id="3" name="Content Placeholder 2">
            <a:extLst>
              <a:ext uri="{FF2B5EF4-FFF2-40B4-BE49-F238E27FC236}">
                <a16:creationId xmlns:a16="http://schemas.microsoft.com/office/drawing/2014/main" id="{074ACD95-12EB-7847-899A-9D437BCBF5D4}"/>
              </a:ext>
            </a:extLst>
          </p:cNvPr>
          <p:cNvSpPr>
            <a:spLocks noGrp="1"/>
          </p:cNvSpPr>
          <p:nvPr>
            <p:ph idx="1"/>
          </p:nvPr>
        </p:nvSpPr>
        <p:spPr>
          <a:xfrm>
            <a:off x="107504" y="980728"/>
            <a:ext cx="8731696" cy="5267672"/>
          </a:xfrm>
        </p:spPr>
        <p:txBody>
          <a:bodyPr/>
          <a:lstStyle/>
          <a:p>
            <a:r>
              <a:rPr lang="en-US" sz="2200" b="1">
                <a:solidFill>
                  <a:srgbClr val="0000FF"/>
                </a:solidFill>
              </a:rPr>
              <a:t>Key observation: </a:t>
            </a:r>
            <a:r>
              <a:rPr lang="en" sz="2200">
                <a:solidFill>
                  <a:schemeClr val="dk1"/>
                </a:solidFill>
                <a:ea typeface="Cambria"/>
                <a:cs typeface="Cambria"/>
                <a:sym typeface="Cambria"/>
              </a:rPr>
              <a:t>Reference genomes are updated </a:t>
            </a:r>
            <a:r>
              <a:rPr lang="en" sz="2200">
                <a:solidFill>
                  <a:srgbClr val="0000FF"/>
                </a:solidFill>
                <a:ea typeface="Cambria"/>
                <a:cs typeface="Cambria"/>
                <a:sym typeface="Cambria"/>
              </a:rPr>
              <a:t>frequently</a:t>
            </a:r>
            <a:r>
              <a:rPr lang="en" sz="2200">
                <a:solidFill>
                  <a:schemeClr val="dk1"/>
                </a:solidFill>
                <a:ea typeface="Cambria"/>
                <a:cs typeface="Cambria"/>
                <a:sym typeface="Cambria"/>
              </a:rPr>
              <a:t>. Repeating </a:t>
            </a:r>
            <a:r>
              <a:rPr lang="en" sz="2200" i="1">
                <a:solidFill>
                  <a:srgbClr val="FF0000"/>
                </a:solidFill>
                <a:ea typeface="Cambria"/>
                <a:cs typeface="Cambria"/>
                <a:sym typeface="Cambria"/>
              </a:rPr>
              <a:t>read mapping </a:t>
            </a:r>
            <a:r>
              <a:rPr lang="en" sz="2200" i="1">
                <a:ea typeface="Cambria"/>
                <a:cs typeface="Cambria"/>
                <a:sym typeface="Cambria"/>
              </a:rPr>
              <a:t>is a computationally </a:t>
            </a:r>
            <a:r>
              <a:rPr lang="en" sz="2200" i="1">
                <a:solidFill>
                  <a:srgbClr val="FF0000"/>
                </a:solidFill>
                <a:ea typeface="Cambria"/>
                <a:cs typeface="Cambria"/>
                <a:sym typeface="Cambria"/>
              </a:rPr>
              <a:t>expensive workload</a:t>
            </a:r>
            <a:r>
              <a:rPr lang="en-US" sz="2200">
                <a:solidFill>
                  <a:srgbClr val="FF0000"/>
                </a:solidFill>
              </a:rPr>
              <a:t>.</a:t>
            </a:r>
          </a:p>
          <a:p>
            <a:endParaRPr lang="en-US" sz="2200"/>
          </a:p>
          <a:p>
            <a:r>
              <a:rPr lang="en-US" sz="2200" b="1">
                <a:solidFill>
                  <a:srgbClr val="7030A0"/>
                </a:solidFill>
              </a:rPr>
              <a:t>Key idea: </a:t>
            </a:r>
            <a:r>
              <a:rPr lang="en-US" sz="2200"/>
              <a:t>Update the </a:t>
            </a:r>
            <a:r>
              <a:rPr lang="en-US" sz="2200">
                <a:solidFill>
                  <a:srgbClr val="FF0000"/>
                </a:solidFill>
              </a:rPr>
              <a:t>mapping results </a:t>
            </a:r>
            <a:r>
              <a:rPr lang="en-US" sz="2200"/>
              <a:t>of only </a:t>
            </a:r>
            <a:r>
              <a:rPr lang="en-US" sz="2200">
                <a:solidFill>
                  <a:srgbClr val="FF0000"/>
                </a:solidFill>
              </a:rPr>
              <a:t>affected reads </a:t>
            </a:r>
            <a:r>
              <a:rPr lang="en-US" sz="2200">
                <a:sym typeface="Cambria"/>
              </a:rPr>
              <a:t>depending on how a region in the old reference relates to another region in the new reference. </a:t>
            </a:r>
          </a:p>
          <a:p>
            <a:pPr marL="0" indent="0">
              <a:buNone/>
            </a:pPr>
            <a:endParaRPr lang="en-US" sz="2200"/>
          </a:p>
          <a:p>
            <a:r>
              <a:rPr lang="en-US" sz="2200" b="1">
                <a:solidFill>
                  <a:schemeClr val="tx2"/>
                </a:solidFill>
              </a:rPr>
              <a:t>Key results: </a:t>
            </a:r>
          </a:p>
          <a:p>
            <a:pPr lvl="1"/>
            <a:r>
              <a:rPr lang="en-US"/>
              <a:t>reduces number of </a:t>
            </a:r>
            <a:r>
              <a:rPr lang="en-US">
                <a:solidFill>
                  <a:srgbClr val="FF0000"/>
                </a:solidFill>
              </a:rPr>
              <a:t>reads</a:t>
            </a:r>
            <a:r>
              <a:rPr lang="en-US"/>
              <a:t> that needs to be </a:t>
            </a:r>
            <a:r>
              <a:rPr lang="en-US">
                <a:solidFill>
                  <a:srgbClr val="FF0000"/>
                </a:solidFill>
              </a:rPr>
              <a:t>re-mapped to new reference by up to 99%</a:t>
            </a:r>
            <a:endParaRPr lang="en-US"/>
          </a:p>
          <a:p>
            <a:pPr lvl="1"/>
            <a:r>
              <a:rPr lang="en-US"/>
              <a:t>reduces overall runtime to re-map reads by </a:t>
            </a:r>
            <a:r>
              <a:rPr lang="en-US">
                <a:solidFill>
                  <a:srgbClr val="FF0000"/>
                </a:solidFill>
              </a:rPr>
              <a:t>6.94x</a:t>
            </a:r>
            <a:r>
              <a:rPr lang="en-US"/>
              <a:t>, </a:t>
            </a:r>
            <a:r>
              <a:rPr lang="en-US">
                <a:solidFill>
                  <a:srgbClr val="FF0000"/>
                </a:solidFill>
              </a:rPr>
              <a:t>208x</a:t>
            </a:r>
            <a:r>
              <a:rPr lang="en-US"/>
              <a:t>, and </a:t>
            </a:r>
            <a:r>
              <a:rPr lang="en-US">
                <a:solidFill>
                  <a:srgbClr val="FF0000"/>
                </a:solidFill>
              </a:rPr>
              <a:t>16.4x</a:t>
            </a:r>
            <a:r>
              <a:rPr lang="en-US"/>
              <a:t> for </a:t>
            </a:r>
            <a:r>
              <a:rPr lang="en-US">
                <a:solidFill>
                  <a:srgbClr val="FF0000"/>
                </a:solidFill>
              </a:rPr>
              <a:t>large</a:t>
            </a:r>
            <a:r>
              <a:rPr lang="en-US"/>
              <a:t> (human), </a:t>
            </a:r>
            <a:r>
              <a:rPr lang="en-US">
                <a:solidFill>
                  <a:srgbClr val="FF0000"/>
                </a:solidFill>
              </a:rPr>
              <a:t>medium</a:t>
            </a:r>
            <a:r>
              <a:rPr lang="en-US"/>
              <a:t> (C. </a:t>
            </a:r>
            <a:r>
              <a:rPr lang="en-US" err="1"/>
              <a:t>elegans</a:t>
            </a:r>
            <a:r>
              <a:rPr lang="en-US"/>
              <a:t>), and </a:t>
            </a:r>
            <a:r>
              <a:rPr lang="en-US">
                <a:solidFill>
                  <a:srgbClr val="FF0000"/>
                </a:solidFill>
              </a:rPr>
              <a:t>small</a:t>
            </a:r>
            <a:r>
              <a:rPr lang="en-US"/>
              <a:t> (yeast) reference genomes</a:t>
            </a:r>
          </a:p>
        </p:txBody>
      </p:sp>
      <p:sp>
        <p:nvSpPr>
          <p:cNvPr id="4" name="Slide Number Placeholder 3">
            <a:extLst>
              <a:ext uri="{FF2B5EF4-FFF2-40B4-BE49-F238E27FC236}">
                <a16:creationId xmlns:a16="http://schemas.microsoft.com/office/drawing/2014/main" id="{1C47F27C-D744-8E4B-9BAB-6443BA99860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280096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281276A-D54D-5D47-A038-B2D2DFD55227}"/>
              </a:ext>
            </a:extLst>
          </p:cNvPr>
          <p:cNvSpPr>
            <a:spLocks noGrp="1"/>
          </p:cNvSpPr>
          <p:nvPr>
            <p:ph type="title"/>
          </p:nvPr>
        </p:nvSpPr>
        <p:spPr/>
        <p:txBody>
          <a:bodyPr/>
          <a:lstStyle/>
          <a:p>
            <a:r>
              <a:rPr lang="en-US"/>
              <a:t>Clustering the Reference Genome Regions</a:t>
            </a:r>
          </a:p>
        </p:txBody>
      </p:sp>
      <p:sp>
        <p:nvSpPr>
          <p:cNvPr id="2" name="Slide Number Placeholder 1">
            <a:extLst>
              <a:ext uri="{FF2B5EF4-FFF2-40B4-BE49-F238E27FC236}">
                <a16:creationId xmlns:a16="http://schemas.microsoft.com/office/drawing/2014/main" id="{9CB73EC3-B863-9F4B-A164-24163BB0916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7EE9CFB-F2C4-B44B-B364-34EA074AB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04" y="1812652"/>
            <a:ext cx="8902700" cy="2984500"/>
          </a:xfrm>
          <a:prstGeom prst="rect">
            <a:avLst/>
          </a:prstGeom>
        </p:spPr>
      </p:pic>
      <p:sp>
        <p:nvSpPr>
          <p:cNvPr id="10" name="Rectangle 9">
            <a:extLst>
              <a:ext uri="{FF2B5EF4-FFF2-40B4-BE49-F238E27FC236}">
                <a16:creationId xmlns:a16="http://schemas.microsoft.com/office/drawing/2014/main" id="{BA461D74-734E-C14B-8102-0F800C542E5E}"/>
              </a:ext>
            </a:extLst>
          </p:cNvPr>
          <p:cNvSpPr/>
          <p:nvPr/>
        </p:nvSpPr>
        <p:spPr>
          <a:xfrm>
            <a:off x="4443599" y="3244334"/>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D5F053B7-5BFD-C84E-8AE3-3069616A509B}"/>
              </a:ext>
            </a:extLst>
          </p:cNvPr>
          <p:cNvSpPr/>
          <p:nvPr/>
        </p:nvSpPr>
        <p:spPr>
          <a:xfrm>
            <a:off x="5490136" y="2060848"/>
            <a:ext cx="306000" cy="216024"/>
          </a:xfrm>
          <a:prstGeom prst="rect">
            <a:avLst/>
          </a:prstGeom>
          <a:solidFill>
            <a:srgbClr val="F3B0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68246033"/>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E28ECD-8450-284E-9A8A-6EE8399B3DFD}"/>
              </a:ext>
            </a:extLst>
          </p:cNvPr>
          <p:cNvSpPr>
            <a:spLocks noGrp="1"/>
          </p:cNvSpPr>
          <p:nvPr>
            <p:ph type="title"/>
          </p:nvPr>
        </p:nvSpPr>
        <p:spPr/>
        <p:txBody>
          <a:bodyPr/>
          <a:lstStyle/>
          <a:p>
            <a:r>
              <a:rPr lang="en-US"/>
              <a:t>More Details on </a:t>
            </a:r>
            <a:r>
              <a:rPr lang="en-US" err="1"/>
              <a:t>AirLift</a:t>
            </a:r>
            <a:endParaRPr lang="en-US"/>
          </a:p>
        </p:txBody>
      </p:sp>
      <p:sp>
        <p:nvSpPr>
          <p:cNvPr id="2" name="Slide Number Placeholder 1">
            <a:extLst>
              <a:ext uri="{FF2B5EF4-FFF2-40B4-BE49-F238E27FC236}">
                <a16:creationId xmlns:a16="http://schemas.microsoft.com/office/drawing/2014/main" id="{7A0F016D-D1B0-BE47-BA5D-A2A1EE3536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C763FF0-F481-684E-A969-2269C320A494}"/>
              </a:ext>
            </a:extLst>
          </p:cNvPr>
          <p:cNvSpPr/>
          <p:nvPr/>
        </p:nvSpPr>
        <p:spPr>
          <a:xfrm>
            <a:off x="478942" y="5043309"/>
            <a:ext cx="862956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GitHub: </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https://github.com/CMU-SAFARI/AirLift</a:t>
            </a: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Kim+,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AirLift: A Fast and Comprehensive Technique for Translating Alignments between Reference Genomes</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0" u="none" strike="noStrike" kern="1200" cap="none" spc="0" normalizeH="0" baseline="0" noProof="0" err="1">
                <a:ln>
                  <a:noFill/>
                </a:ln>
                <a:solidFill>
                  <a:srgbClr val="000000"/>
                </a:solidFill>
                <a:effectLst/>
                <a:uLnTx/>
                <a:uFillTx/>
                <a:latin typeface="Tahoma"/>
                <a:ea typeface="+mn-ea"/>
                <a:cs typeface="+mn-cs"/>
              </a:rPr>
              <a:t>arXiv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pic>
        <p:nvPicPr>
          <p:cNvPr id="4" name="Picture 3">
            <a:extLst>
              <a:ext uri="{FF2B5EF4-FFF2-40B4-BE49-F238E27FC236}">
                <a16:creationId xmlns:a16="http://schemas.microsoft.com/office/drawing/2014/main" id="{81ACA38D-52B9-824B-8F5B-138EC805E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950" y="1268760"/>
            <a:ext cx="8674100" cy="2984500"/>
          </a:xfrm>
          <a:prstGeom prst="rect">
            <a:avLst/>
          </a:prstGeom>
        </p:spPr>
      </p:pic>
    </p:spTree>
    <p:extLst>
      <p:ext uri="{BB962C8B-B14F-4D97-AF65-F5344CB8AC3E}">
        <p14:creationId xmlns:p14="http://schemas.microsoft.com/office/powerpoint/2010/main" val="2179255867"/>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38805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nvGraphicFramePr>
        <p:xfrm>
          <a:off x="0" y="1022974"/>
          <a:ext cx="9144000" cy="533226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US" dirty="0"/>
              <a:t>The Effect of Pre-Alignment </a:t>
            </a:r>
            <a:r>
              <a:rPr lang="en-US" sz="3200" dirty="0"/>
              <a:t>(Theoretically)</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 name="Chart 2"/>
          <p:cNvGraphicFramePr>
            <a:graphicFrameLocks/>
          </p:cNvGraphicFramePr>
          <p:nvPr/>
        </p:nvGraphicFramePr>
        <p:xfrm>
          <a:off x="0" y="943429"/>
          <a:ext cx="9144000" cy="5332267"/>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3860653" y="2266154"/>
            <a:ext cx="5133219"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Tahoma"/>
                <a:ea typeface="+mn-ea"/>
                <a:cs typeface="+mn-cs"/>
              </a:rPr>
              <a:t>assuming alignment processes 100 Mappings/sec</a:t>
            </a:r>
          </a:p>
        </p:txBody>
      </p:sp>
      <p:cxnSp>
        <p:nvCxnSpPr>
          <p:cNvPr id="7" name="Straight Arrow Connector 6"/>
          <p:cNvCxnSpPr/>
          <p:nvPr/>
        </p:nvCxnSpPr>
        <p:spPr>
          <a:xfrm>
            <a:off x="3120571" y="1843314"/>
            <a:ext cx="589954" cy="943429"/>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1219200"/>
            <a:ext cx="14514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Alignment</a:t>
            </a:r>
          </a:p>
        </p:txBody>
      </p:sp>
      <p:cxnSp>
        <p:nvCxnSpPr>
          <p:cNvPr id="10" name="Straight Arrow Connector 9"/>
          <p:cNvCxnSpPr/>
          <p:nvPr/>
        </p:nvCxnSpPr>
        <p:spPr>
          <a:xfrm flipV="1">
            <a:off x="2307771" y="4180115"/>
            <a:ext cx="508000" cy="551542"/>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99457" y="4494667"/>
            <a:ext cx="14514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Target</a:t>
            </a:r>
          </a:p>
        </p:txBody>
      </p:sp>
      <p:grpSp>
        <p:nvGrpSpPr>
          <p:cNvPr id="15" name="Group 14"/>
          <p:cNvGrpSpPr/>
          <p:nvPr/>
        </p:nvGrpSpPr>
        <p:grpSpPr>
          <a:xfrm>
            <a:off x="1099457" y="2906013"/>
            <a:ext cx="7040880" cy="1625206"/>
            <a:chOff x="1249549" y="877246"/>
            <a:chExt cx="7040880" cy="1625206"/>
          </a:xfrm>
        </p:grpSpPr>
        <p:sp>
          <p:nvSpPr>
            <p:cNvPr id="16" name="Rounded Rectangle 15"/>
            <p:cNvSpPr/>
            <p:nvPr/>
          </p:nvSpPr>
          <p:spPr>
            <a:xfrm>
              <a:off x="1249549" y="959648"/>
              <a:ext cx="7040880" cy="1463040"/>
            </a:xfrm>
            <a:prstGeom prst="roundRect">
              <a:avLst>
                <a:gd name="adj" fmla="val 50000"/>
              </a:avLst>
            </a:prstGeom>
            <a:solidFill>
              <a:srgbClr val="00B050"/>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EEECE1"/>
                </a:solidFill>
                <a:effectLst/>
                <a:uLnTx/>
                <a:uFillTx/>
                <a:latin typeface="europa"/>
                <a:ea typeface="+mn-ea"/>
                <a:cs typeface="+mn-cs"/>
              </a:endParaRPr>
            </a:p>
          </p:txBody>
        </p:sp>
        <p:sp>
          <p:nvSpPr>
            <p:cNvPr id="17" name="Rectangle 16"/>
            <p:cNvSpPr/>
            <p:nvPr/>
          </p:nvSpPr>
          <p:spPr>
            <a:xfrm>
              <a:off x="1938312" y="1038497"/>
              <a:ext cx="4490111"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Pre-alignment saves more than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EECE1"/>
                  </a:solidFill>
                  <a:effectLst/>
                  <a:uLnTx/>
                  <a:uFillTx/>
                  <a:latin typeface="europa"/>
                  <a:ea typeface="+mn-ea"/>
                  <a:cs typeface="+mn-cs"/>
                </a:rPr>
                <a:t>40% to 80%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of the total processing time</a:t>
              </a:r>
            </a:p>
          </p:txBody>
        </p:sp>
        <p:pic>
          <p:nvPicPr>
            <p:cNvPr id="18" name="Picture 6" descr="Image result for save tim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608367" y="877246"/>
              <a:ext cx="1625205" cy="16252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31766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3000"/>
                                        <p:tgtEl>
                                          <p:spTgt spid="3">
                                            <p:graphicEl>
                                              <a:chart seriesIdx="0" categoryIdx="-4" bldStep="series"/>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4" dur="3000"/>
                                        <p:tgtEl>
                                          <p:spTgt spid="3">
                                            <p:graphicEl>
                                              <a:chart seriesIdx="1" categoryIdx="-4" bldStep="series"/>
                                            </p:graphic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3" dur="3000"/>
                                        <p:tgtEl>
                                          <p:spTgt spid="3">
                                            <p:graphicEl>
                                              <a:chart seriesIdx="2" categoryIdx="-4" bldStep="series"/>
                                            </p:graphic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animBg="0"/>
        </p:bldSub>
      </p:bldGraphic>
      <p:bldP spid="5" grpId="0"/>
      <p:bldP spid="9" grpId="0"/>
      <p:bldP spid="11"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Aside: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698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535474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693046802"/>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88969384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599161303"/>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3998442067"/>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2397472345"/>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730537409"/>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584544936"/>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91866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900796549"/>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8004511"/>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903719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72319384"/>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054773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End of Backup Slides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89449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0.2|0.3|0.2"/>
</p:tagLst>
</file>

<file path=ppt/tags/tag2.xml><?xml version="1.0" encoding="utf-8"?>
<p:tagLst xmlns:a="http://schemas.openxmlformats.org/drawingml/2006/main" xmlns:r="http://schemas.openxmlformats.org/officeDocument/2006/relationships" xmlns:p="http://schemas.openxmlformats.org/presentationml/2006/main">
  <p:tag name="TIMING" val="|1.5|5.7|1.5|9.1|8.1"/>
</p:tagLst>
</file>

<file path=ppt/tags/tag3.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4.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5.xml><?xml version="1.0" encoding="utf-8"?>
<p:tagLst xmlns:a="http://schemas.openxmlformats.org/drawingml/2006/main" xmlns:r="http://schemas.openxmlformats.org/officeDocument/2006/relationships" xmlns:p="http://schemas.openxmlformats.org/presentationml/2006/main">
  <p:tag name="TIMING" val="|2|7.5|6.6|9.2|7.1|5.3|7.5"/>
</p:tagLst>
</file>

<file path=ppt/tags/tag6.xml><?xml version="1.0" encoding="utf-8"?>
<p:tagLst xmlns:a="http://schemas.openxmlformats.org/drawingml/2006/main" xmlns:r="http://schemas.openxmlformats.org/officeDocument/2006/relationships" xmlns:p="http://schemas.openxmlformats.org/presentationml/2006/main">
  <p:tag name="TIMING" val="|4.4|2.6|3.7|5.6|10.3"/>
</p:tagLst>
</file>

<file path=ppt/tags/tag7.xml><?xml version="1.0" encoding="utf-8"?>
<p:tagLst xmlns:a="http://schemas.openxmlformats.org/drawingml/2006/main" xmlns:r="http://schemas.openxmlformats.org/officeDocument/2006/relationships" xmlns:p="http://schemas.openxmlformats.org/presentationml/2006/main">
  <p:tag name="TIMING" val="|3.7|5.2|3.8"/>
</p:tagLst>
</file>

<file path=ppt/tags/tag8.xml><?xml version="1.0" encoding="utf-8"?>
<p:tagLst xmlns:a="http://schemas.openxmlformats.org/drawingml/2006/main" xmlns:r="http://schemas.openxmlformats.org/officeDocument/2006/relationships" xmlns:p="http://schemas.openxmlformats.org/presentationml/2006/main">
  <p:tag name="TIMING" val="|3.7|5.2|3.8"/>
</p:tagLst>
</file>

<file path=ppt/tags/tag9.xml><?xml version="1.0" encoding="utf-8"?>
<p:tagLst xmlns:a="http://schemas.openxmlformats.org/drawingml/2006/main" xmlns:r="http://schemas.openxmlformats.org/officeDocument/2006/relationships" xmlns:p="http://schemas.openxmlformats.org/presentationml/2006/main">
  <p:tag name="TIMING" val="|4.3|0.6|0.5|2.3"/>
</p:tagLst>
</file>

<file path=ppt/tags/tag10.xml><?xml version="1.0" encoding="utf-8"?>
<p:tagLst xmlns:a="http://schemas.openxmlformats.org/drawingml/2006/main" xmlns:r="http://schemas.openxmlformats.org/officeDocument/2006/relationships" xmlns:p="http://schemas.openxmlformats.org/presentationml/2006/main">
  <p:tag name="TIMING" val="|8.7|0.9|1.1|3|0.5|0.5"/>
</p:tagLst>
</file>

<file path=ppt/tags/tag11.xml><?xml version="1.0" encoding="utf-8"?>
<p:tagLst xmlns:a="http://schemas.openxmlformats.org/drawingml/2006/main" xmlns:r="http://schemas.openxmlformats.org/officeDocument/2006/relationships" xmlns:p="http://schemas.openxmlformats.org/presentationml/2006/main">
  <p:tag name="TIMING" val="|1.9|5.2|1.7"/>
</p:tagLst>
</file>

<file path=ppt/tags/tag12.xml><?xml version="1.0" encoding="utf-8"?>
<p:tagLst xmlns:a="http://schemas.openxmlformats.org/drawingml/2006/main" xmlns:r="http://schemas.openxmlformats.org/officeDocument/2006/relationships" xmlns:p="http://schemas.openxmlformats.org/presentationml/2006/main">
  <p:tag name="TIMING" val="|4.5|0.7|1|6.4|2.9|2.7"/>
</p:tagLst>
</file>

<file path=ppt/tags/tag13.xml><?xml version="1.0" encoding="utf-8"?>
<p:tagLst xmlns:a="http://schemas.openxmlformats.org/drawingml/2006/main" xmlns:r="http://schemas.openxmlformats.org/officeDocument/2006/relationships" xmlns:p="http://schemas.openxmlformats.org/presentationml/2006/main">
  <p:tag name="TIMING" val="|2.2|4.6|8.2|3.6"/>
</p:tagLst>
</file>

<file path=ppt/tags/tag14.xml><?xml version="1.0" encoding="utf-8"?>
<p:tagLst xmlns:a="http://schemas.openxmlformats.org/drawingml/2006/main" xmlns:r="http://schemas.openxmlformats.org/officeDocument/2006/relationships" xmlns:p="http://schemas.openxmlformats.org/presentationml/2006/main">
  <p:tag name="TIMING" val="|2.2|4.6|8.2|3.6"/>
</p:tagLst>
</file>

<file path=ppt/tags/tag15.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209401</TotalTime>
  <Words>27513</Words>
  <Application>Microsoft Macintosh PowerPoint</Application>
  <PresentationFormat>On-screen Show (4:3)</PresentationFormat>
  <Paragraphs>5076</Paragraphs>
  <Slides>299</Slides>
  <Notes>133</Notes>
  <HiddenSlides>0</HiddenSlides>
  <MMClips>0</MMClips>
  <ScaleCrop>false</ScaleCrop>
  <HeadingPairs>
    <vt:vector size="8" baseType="variant">
      <vt:variant>
        <vt:lpstr>Fonts Used</vt:lpstr>
      </vt:variant>
      <vt:variant>
        <vt:i4>27</vt:i4>
      </vt:variant>
      <vt:variant>
        <vt:lpstr>Theme</vt:lpstr>
      </vt:variant>
      <vt:variant>
        <vt:i4>54</vt:i4>
      </vt:variant>
      <vt:variant>
        <vt:lpstr>Embedded OLE Servers</vt:lpstr>
      </vt:variant>
      <vt:variant>
        <vt:i4>2</vt:i4>
      </vt:variant>
      <vt:variant>
        <vt:lpstr>Slide Titles</vt:lpstr>
      </vt:variant>
      <vt:variant>
        <vt:i4>299</vt:i4>
      </vt:variant>
    </vt:vector>
  </HeadingPairs>
  <TitlesOfParts>
    <vt:vector size="382" baseType="lpstr">
      <vt:lpstr>Arial</vt:lpstr>
      <vt:lpstr>Arial</vt:lpstr>
      <vt:lpstr>Arial Black</vt:lpstr>
      <vt:lpstr>Arial Narrow</vt:lpstr>
      <vt:lpstr>Calibri</vt:lpstr>
      <vt:lpstr>Calibri Light</vt:lpstr>
      <vt:lpstr>Cambria</vt:lpstr>
      <vt:lpstr>Cambria Math</vt:lpstr>
      <vt:lpstr>Chalkduster</vt:lpstr>
      <vt:lpstr>Comic Sans MS</vt:lpstr>
      <vt:lpstr>Consolas</vt:lpstr>
      <vt:lpstr>Corbel</vt:lpstr>
      <vt:lpstr>Courier New</vt:lpstr>
      <vt:lpstr>europa</vt:lpstr>
      <vt:lpstr>Garamond</vt:lpstr>
      <vt:lpstr>Gill Sans</vt:lpstr>
      <vt:lpstr>Gill Sans MT</vt:lpstr>
      <vt:lpstr>Helvetica Neue</vt:lpstr>
      <vt:lpstr>inherit</vt:lpstr>
      <vt:lpstr>Myriad Pro Bold Cond</vt:lpstr>
      <vt:lpstr>Palatino Linotype</vt:lpstr>
      <vt:lpstr>Tahoma</vt:lpstr>
      <vt:lpstr>Times New Roman</vt:lpstr>
      <vt:lpstr>Tw Cen MT</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15_Edge</vt:lpstr>
      <vt:lpstr>Theme1</vt:lpstr>
      <vt:lpstr>6_Office Theme</vt:lpstr>
      <vt:lpstr>62_Edge</vt:lpstr>
      <vt:lpstr>10_Edge</vt:lpstr>
      <vt:lpstr>1_Theme1</vt:lpstr>
      <vt:lpstr>12_Edge</vt:lpstr>
      <vt:lpstr>14_Edge</vt:lpstr>
      <vt:lpstr>40_Edge</vt:lpstr>
      <vt:lpstr>16_Edge</vt:lpstr>
      <vt:lpstr>99_Edge</vt:lpstr>
      <vt:lpstr>2_Edge</vt:lpstr>
      <vt:lpstr>1_Office Theme</vt:lpstr>
      <vt:lpstr>32_Edge</vt:lpstr>
      <vt:lpstr>Visio</vt:lpstr>
      <vt:lpstr>Worksheet</vt:lpstr>
      <vt:lpstr>Accelerating Genome Analysis  A Primer on an Ongoing Journey</vt:lpstr>
      <vt:lpstr>Overview</vt:lpstr>
      <vt:lpstr>Our Dream (circa 2007)</vt:lpstr>
      <vt:lpstr>A Bright Future for Intelligent Genome Analysis</vt:lpstr>
      <vt:lpstr>Agenda</vt:lpstr>
      <vt:lpstr>What Is a Genome Made Of?</vt:lpstr>
      <vt:lpstr>The Central Dogma of Molecular Biology</vt:lpstr>
      <vt:lpstr>DNA Under Electron Microscope</vt:lpstr>
      <vt:lpstr>PowerPoint Presentation</vt:lpstr>
      <vt:lpstr>How Large is a Genome?</vt:lpstr>
      <vt:lpstr>DNA Sequencing</vt:lpstr>
      <vt:lpstr>Genome Sequencing</vt:lpstr>
      <vt:lpstr>Genome Sequencing and Analysis</vt:lpstr>
      <vt:lpstr>Untangling Yarn Balls &amp; DNA Sequencing</vt:lpstr>
      <vt:lpstr>PowerPoint Presentation</vt:lpstr>
      <vt:lpstr>High-Throughput Sequencers</vt:lpstr>
      <vt:lpstr>The Genomic Era</vt:lpstr>
      <vt:lpstr>The Genomic Era (continued)</vt:lpstr>
      <vt:lpstr>Genome Sequencing Cost Is Reducing</vt:lpstr>
      <vt:lpstr>Genome Sequencing Cost Is Reducing</vt:lpstr>
      <vt:lpstr>High-Throughput Sequencing (HTS) </vt:lpstr>
      <vt:lpstr>High-Throughput Sequencing (HTS) </vt:lpstr>
      <vt:lpstr>High-Throughput Sequencing</vt:lpstr>
      <vt:lpstr>Solving the Puzzle</vt:lpstr>
      <vt:lpstr>Newer Genome Sequencing Technologies</vt:lpstr>
      <vt:lpstr>Types of Genomic Reads</vt:lpstr>
      <vt:lpstr>PowerPoint Presentation</vt:lpstr>
      <vt:lpstr>Read Mapping Techniques in 111 Pages</vt:lpstr>
      <vt:lpstr>Why Do We Care?</vt:lpstr>
      <vt:lpstr>PowerPoint Presentation</vt:lpstr>
      <vt:lpstr>Genome Sequence Alignment: Example</vt:lpstr>
      <vt:lpstr>The Genetic Similarity Between Species</vt:lpstr>
      <vt:lpstr>Finding Variations Associated with Traits</vt:lpstr>
      <vt:lpstr>Genome-Wide Association Studies (GWAS)</vt:lpstr>
      <vt:lpstr>SNPs and Personalized Medicine </vt:lpstr>
      <vt:lpstr>Much Larger Structural Variations</vt:lpstr>
      <vt:lpstr>Personalized Medicine for Critically Ill Infants</vt:lpstr>
      <vt:lpstr>Recommended Reading</vt:lpstr>
      <vt:lpstr>PowerPoint Presentation</vt:lpstr>
      <vt:lpstr>Population-Scale Microbiome Profiling</vt:lpstr>
      <vt:lpstr>City-Scale Microbiome Profiling</vt:lpstr>
      <vt:lpstr>Global-Scale Microbiome Profiling </vt:lpstr>
      <vt:lpstr>A Tsunami of Sequencing Data</vt:lpstr>
      <vt:lpstr>Another Question: Example from 2020-…</vt:lpstr>
      <vt:lpstr>Example: Scalable SARS-CoV-2 Testing</vt:lpstr>
      <vt:lpstr>Example: Rapid Surveillance of Ebola Outbreak</vt:lpstr>
      <vt:lpstr>We Need Faster &amp; Scalable Genome Analysis</vt:lpstr>
      <vt:lpstr>One Problem</vt:lpstr>
      <vt:lpstr>PowerPoint Presentation</vt:lpstr>
      <vt:lpstr>The Read Mapping Bottleneck</vt:lpstr>
      <vt:lpstr>The Read Mapping Bottleneck</vt:lpstr>
      <vt:lpstr>Lack of Specialized Compute Capability</vt:lpstr>
      <vt:lpstr>One Problem</vt:lpstr>
      <vt:lpstr>Genome Sequencing</vt:lpstr>
      <vt:lpstr>Genome Sequence Analysis</vt:lpstr>
      <vt:lpstr>Read Mapping</vt:lpstr>
      <vt:lpstr>Read Mapping for Metagenomic Analysis</vt:lpstr>
      <vt:lpstr>Read Mapping Execution Time (Old Times) </vt:lpstr>
      <vt:lpstr>Matching Each Read to Reference Genome</vt:lpstr>
      <vt:lpstr>Base-by-Base Comparison</vt:lpstr>
      <vt:lpstr>Read Alignment/Verification</vt:lpstr>
      <vt:lpstr>Challenges in Read Mapping</vt:lpstr>
      <vt:lpstr>Why Is Read Alignment Slow?</vt:lpstr>
      <vt:lpstr>Example: Dynamic Programming Table</vt:lpstr>
      <vt:lpstr>Example: Dynamic Programming Table</vt:lpstr>
      <vt:lpstr>Example: Dynamic Programming</vt:lpstr>
      <vt:lpstr>Computational Cost is Mathematically Proven</vt:lpstr>
      <vt:lpstr>Read Mapping Techniques in 111 Pages</vt:lpstr>
      <vt:lpstr>Read Mapping Execution Time (Modern)</vt:lpstr>
      <vt:lpstr>Accelerating Read Mapping</vt:lpstr>
      <vt:lpstr>Detailed Analysis of Tackling the Bottleneck</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Our First Step: Comprehensive Mapping</vt:lpstr>
      <vt:lpstr>Problem and Goal</vt:lpstr>
      <vt:lpstr>Overarching Key Idea</vt:lpstr>
      <vt:lpstr>Overarching Key Idea</vt:lpstr>
      <vt:lpstr>Accelerating Genome Analysis: Overview</vt:lpstr>
      <vt:lpstr>Agenda</vt:lpstr>
      <vt:lpstr>Our First Filter: Pure Software Approach</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 Entire Read Mapper</vt:lpstr>
      <vt:lpstr>Analysis</vt:lpstr>
      <vt:lpstr>FastHASH Summary &amp; Conclusion</vt:lpstr>
      <vt:lpstr>More on FastHASH</vt:lpstr>
      <vt:lpstr>Agenda</vt:lpstr>
      <vt:lpstr>Shifted Hamming Distance: SIMD Acceleration</vt:lpstr>
      <vt:lpstr>Shifted Hamming Distance</vt:lpstr>
      <vt:lpstr>Hamming Distance (∑▒⊕)</vt:lpstr>
      <vt:lpstr>Insight: Shifting a String Helps Similarity Search</vt:lpstr>
      <vt:lpstr>Insight: Shifting a String Helps Similarity Search</vt:lpstr>
      <vt:lpstr>Shifted Hamming Distance </vt:lpstr>
      <vt:lpstr>Highly Parallel Matrix Computation </vt:lpstr>
      <vt:lpstr>Key Idea of SHD Filtering</vt:lpstr>
      <vt:lpstr>Alignment vs. Pre-alignment (Filtering)</vt:lpstr>
      <vt:lpstr>Alignment Matrix vs. Neighborhood Map</vt:lpstr>
      <vt:lpstr>New Bottleneck: Filtering (Pre-Alignment) </vt:lpstr>
      <vt:lpstr>More on Shifted Hamming Distance</vt:lpstr>
      <vt:lpstr>Agenda</vt:lpstr>
      <vt:lpstr>Location Filtering (Pre-alignment)</vt:lpstr>
      <vt:lpstr>Location Filtering (Pre-alignment)</vt:lpstr>
      <vt:lpstr>Ideal Location Filtering Algorithm </vt:lpstr>
      <vt:lpstr>Location Filtering Example</vt:lpstr>
      <vt:lpstr>Alignment vs. Pre-alignment (Filtering)</vt:lpstr>
      <vt:lpstr>PowerPoint Presentation</vt:lpstr>
      <vt:lpstr>GateKeeper: FPGA-Based Alignment Filtering</vt:lpstr>
      <vt:lpstr>GateKeeper Walkthrough</vt:lpstr>
      <vt:lpstr>GateKeeper Walkthrough (cont’d)</vt:lpstr>
      <vt:lpstr>GateKeeper Accelerator Architecture</vt:lpstr>
      <vt:lpstr>FPGA Chip Layout</vt:lpstr>
      <vt:lpstr>GateKeeper vs. SHD</vt:lpstr>
      <vt:lpstr>GateKeeper: Speed &amp; Accuracy Results</vt:lpstr>
      <vt:lpstr>GateKeeper Conclusions</vt:lpstr>
      <vt:lpstr>More on GateKeeper</vt:lpstr>
      <vt:lpstr>MAGNET Accelerator [Alser+, TIR 2017]</vt:lpstr>
      <vt:lpstr>Can We Do Better?</vt:lpstr>
      <vt:lpstr>Algorithm-Arch-Device Co-Design is Critical</vt:lpstr>
      <vt:lpstr>Shouji (障子) [Alser+, Bioinformatics 2019]</vt:lpstr>
      <vt:lpstr>Shouji</vt:lpstr>
      <vt:lpstr>Shouji</vt:lpstr>
      <vt:lpstr>PowerPoint Presentation</vt:lpstr>
      <vt:lpstr>Effect of Sliding Window Size</vt:lpstr>
      <vt:lpstr>Hardware Implementation</vt:lpstr>
      <vt:lpstr>More on Shouji (障子) [Alser+, Bioinformatics 2019]</vt:lpstr>
      <vt:lpstr>SneakySnake [Alser+, Bioinformatics 2020]</vt:lpstr>
      <vt:lpstr>SneakySnake</vt:lpstr>
      <vt:lpstr>SneakySnake</vt:lpstr>
      <vt:lpstr>SneakySnake</vt:lpstr>
      <vt:lpstr>SneakySnake Walkthrough</vt:lpstr>
      <vt:lpstr>SneakySnake Walkthrough</vt:lpstr>
      <vt:lpstr>SneakySnake Walkthrough</vt:lpstr>
      <vt:lpstr>SneakySnake Walkthrough</vt:lpstr>
      <vt:lpstr>FPGA Resource Analysis</vt:lpstr>
      <vt:lpstr>Key Results of SneakySnake</vt:lpstr>
      <vt:lpstr>Long Read Mapping (SneakySnake vs Parasail)</vt:lpstr>
      <vt:lpstr>Long Read Mapping (SneakySnake vs KSW2)</vt:lpstr>
      <vt:lpstr>More on SneakySnake [Alser+, Bioinformatics 2020]</vt:lpstr>
      <vt:lpstr>GenASM Framework [MICRO 2020]</vt:lpstr>
      <vt:lpstr>Problem &amp; Our Goal</vt:lpstr>
      <vt:lpstr>GenASM: ASM Framework for GSA</vt:lpstr>
      <vt:lpstr>GenASM: Hardware Design</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More on GenASM Framework [MICRO 2020]</vt:lpstr>
      <vt:lpstr>Agenda</vt:lpstr>
      <vt:lpstr>Read Mapping &amp; Filtering</vt:lpstr>
      <vt:lpstr>Read Mapping &amp; Filtering in Memory</vt:lpstr>
      <vt:lpstr>Near-Memory Pre-Alignment Filtering</vt:lpstr>
      <vt:lpstr>Near-Memory SneakySnake</vt:lpstr>
      <vt:lpstr>Near-Memory Acceleration using FPGAs</vt:lpstr>
      <vt:lpstr>Performance &amp; Energy Greatly Improve</vt:lpstr>
      <vt:lpstr>More On Near-Memory SneakySnake</vt:lpstr>
      <vt:lpstr>Location Filtering in 3D-Stacked PIM</vt:lpstr>
      <vt:lpstr>GRIM-Filter</vt:lpstr>
      <vt:lpstr>Our Proposal: GRIM-Filter</vt:lpstr>
      <vt:lpstr>GRIM-Filter: Bins</vt:lpstr>
      <vt:lpstr>GRIM-Filter: Bitvectors</vt:lpstr>
      <vt:lpstr>GRIM-Filter: Bitvectors</vt:lpstr>
      <vt:lpstr>Our Proposal: GRIM-Filter</vt:lpstr>
      <vt:lpstr>GRIM-Filter: Checking a Bin</vt:lpstr>
      <vt:lpstr>Our Proposal: GRIM-Filter</vt:lpstr>
      <vt:lpstr>Integrating GRIM-Filter into a Read Mapper</vt:lpstr>
      <vt:lpstr>Key Properties of GRIM-Filter</vt:lpstr>
      <vt:lpstr>Opportunity: 3D-Stacked Logic+Memory</vt:lpstr>
      <vt:lpstr>DRAM Landscape (circa 2015)</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Agenda</vt:lpstr>
      <vt:lpstr>In-Storage Genome Filtering [ASPLOS 2022] </vt:lpstr>
      <vt:lpstr>Genome Sequence Analysis</vt:lpstr>
      <vt:lpstr>Accelerating Genome Sequence Analysis</vt:lpstr>
      <vt:lpstr>Key Idea</vt:lpstr>
      <vt:lpstr>Filtering Opportunities</vt:lpstr>
      <vt:lpstr>Challenges</vt:lpstr>
      <vt:lpstr>GenStore</vt:lpstr>
      <vt:lpstr>In-Storage Genome Filtering [ASPLOS 2022] </vt:lpstr>
      <vt:lpstr>PIM Review and Open Problems</vt:lpstr>
      <vt:lpstr>PIM Review and Open Problems (II)</vt:lpstr>
      <vt:lpstr>More on Processing-in-Memory</vt:lpstr>
      <vt:lpstr>A Tutorial on PIM</vt:lpstr>
      <vt:lpstr>Agenda</vt:lpstr>
      <vt:lpstr>Newer Genome Sequencing Technologies</vt:lpstr>
      <vt:lpstr>New Applications: Graph Genomes</vt:lpstr>
      <vt:lpstr>New Applications: Ref Genome Updates </vt:lpstr>
      <vt:lpstr>Newer Genome Sequencing Technologies</vt:lpstr>
      <vt:lpstr>Recall: High-Throughput Sequencing</vt:lpstr>
      <vt:lpstr>Nanopore Sequencing Technology</vt:lpstr>
      <vt:lpstr>Nanopore Sequencing Technology</vt:lpstr>
      <vt:lpstr>Oxford Nanopore Sequencers</vt:lpstr>
      <vt:lpstr>Illumina Sequencers</vt:lpstr>
      <vt:lpstr>How Does Nanopore Sequencing Work?</vt:lpstr>
      <vt:lpstr>Advantages of Nanopore Sequencing</vt:lpstr>
      <vt:lpstr>Challenges of Nanopore Sequencing</vt:lpstr>
      <vt:lpstr>Nanopore Genome Assembly Pipeline</vt:lpstr>
      <vt:lpstr>Nanopore Genome Assembly Tools (I)</vt:lpstr>
      <vt:lpstr>Nanopore Genome Assembly Tools (II)</vt:lpstr>
      <vt:lpstr>Nanopore Genome Assembly Tools (III)</vt:lpstr>
      <vt:lpstr>More on Nanopore Sequencing &amp; Tools</vt:lpstr>
      <vt:lpstr>Why Do We Care? An Example from 2020</vt:lpstr>
      <vt:lpstr>Sequencing of COVID-19</vt:lpstr>
      <vt:lpstr>COVID-19 Nanopore Sequencing (I)</vt:lpstr>
      <vt:lpstr>COVID-19 Nanopore Sequencing (II)</vt:lpstr>
      <vt:lpstr>A Bright Future for Intelligent Genome Analysis</vt:lpstr>
      <vt:lpstr>Agenda</vt:lpstr>
      <vt:lpstr>Conclusion</vt:lpstr>
      <vt:lpstr>Recall Our Dream (from 2007)</vt:lpstr>
      <vt:lpstr>Conclusion</vt:lpstr>
      <vt:lpstr>A Bright Future for Intelligent Genome Analysis</vt:lpstr>
      <vt:lpstr>Resources &amp; Acknowledgments</vt:lpstr>
      <vt:lpstr>Accelerating Genome Analysis: Overview</vt:lpstr>
      <vt:lpstr>PIM Review and Open Problems</vt:lpstr>
      <vt:lpstr>PIM Review and Open Problems (II)</vt:lpstr>
      <vt:lpstr>More on Memory-Centric System Design</vt:lpstr>
      <vt:lpstr>A Tutorial on PIM</vt:lpstr>
      <vt:lpstr>Detailed Lectures on Genome Analysis</vt:lpstr>
      <vt:lpstr>A Longer Version of This Lecture…</vt:lpstr>
      <vt:lpstr>Comp Arch (Fall 2021)</vt:lpstr>
      <vt:lpstr>PIM Course (Fall 2021)</vt:lpstr>
      <vt:lpstr>Genomics (Fall 2021)</vt:lpstr>
      <vt:lpstr>Funding Acknowledgments</vt:lpstr>
      <vt:lpstr>Acknowledgments</vt:lpstr>
      <vt:lpstr>PowerPoint Presentation</vt:lpstr>
      <vt:lpstr>SAFARI Newsletter April 2020 Edition</vt:lpstr>
      <vt:lpstr>SAFARI Newsletter January 2021 Edition</vt:lpstr>
      <vt:lpstr>SAFARI Newsletter December 2021 Edition</vt:lpstr>
      <vt:lpstr>Referenced Papers, Talks, Artifacts</vt:lpstr>
      <vt:lpstr>Accelerating Genome Analysis  A Primer on an Ongoing Journey</vt:lpstr>
      <vt:lpstr>Backup Slides for Further Info</vt:lpstr>
      <vt:lpstr>Detailed Lectures on PIM (I)</vt:lpstr>
      <vt:lpstr>Detailed Lectures on PIM (II)</vt:lpstr>
      <vt:lpstr>Genome Analysis</vt:lpstr>
      <vt:lpstr>Genome Analysis</vt:lpstr>
      <vt:lpstr>Genome Sequencer is a Chopper</vt:lpstr>
      <vt:lpstr>Oxford Nanopore Sequencers</vt:lpstr>
      <vt:lpstr>Illumina Sequencers</vt:lpstr>
      <vt:lpstr>How Does Illumina Machine Work?</vt:lpstr>
      <vt:lpstr>How Does Illumina Machine Work?</vt:lpstr>
      <vt:lpstr>How Does Illumina Machine Work?</vt:lpstr>
      <vt:lpstr>How Does Nanopore Machine Work?</vt:lpstr>
      <vt:lpstr>How Does Nanopore Machine Work?</vt:lpstr>
      <vt:lpstr>Solving the Puzzle</vt:lpstr>
      <vt:lpstr>HTS Sequencing Output</vt:lpstr>
      <vt:lpstr>HiFi Reads (PacBio)</vt:lpstr>
      <vt:lpstr>How Long is DNA?</vt:lpstr>
      <vt:lpstr>Cracking the 1st Human Genome Sequence</vt:lpstr>
      <vt:lpstr>Obtaining the Human Reference Genome</vt:lpstr>
      <vt:lpstr>Challenges in Read Mapping</vt:lpstr>
      <vt:lpstr>Revisiting the Puzzle</vt:lpstr>
      <vt:lpstr>Reference Genome Bias</vt:lpstr>
      <vt:lpstr>Time to Change the Reference Genome</vt:lpstr>
      <vt:lpstr>MAGNET (AACBB 2018, TIR 2017)</vt:lpstr>
      <vt:lpstr>MAGNET Walkthrough</vt:lpstr>
      <vt:lpstr>PowerPoint Presentation</vt:lpstr>
      <vt:lpstr>AirLift</vt:lpstr>
      <vt:lpstr>Clustering the Reference Genome Regions</vt:lpstr>
      <vt:lpstr>More Details on AirLift</vt:lpstr>
      <vt:lpstr>Nanopore Sequencing</vt:lpstr>
      <vt:lpstr>The Effect of Pre-Alignment (Theoretically)</vt:lpstr>
      <vt:lpstr>Aside: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2901</cp:revision>
  <cp:lastPrinted>2017-09-14T13:39:03Z</cp:lastPrinted>
  <dcterms:created xsi:type="dcterms:W3CDTF">2010-10-08T20:41:54Z</dcterms:created>
  <dcterms:modified xsi:type="dcterms:W3CDTF">2022-04-05T14:56:37Z</dcterms:modified>
</cp:coreProperties>
</file>