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2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7.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8.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30.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31.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32.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33.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4.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theme/theme35.xml" ContentType="application/vnd.openxmlformats-officedocument.theme+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6.xml" ContentType="application/vnd.openxmlformats-officedocument.theme+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theme/theme37.xml" ContentType="application/vnd.openxmlformats-officedocument.theme+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theme/theme38.xml" ContentType="application/vnd.openxmlformats-officedocument.theme+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theme/theme39.xml" ContentType="application/vnd.openxmlformats-officedocument.theme+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theme/theme40.xml" ContentType="application/vnd.openxmlformats-officedocument.theme+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theme/theme41.xml" ContentType="application/vnd.openxmlformats-officedocument.theme+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theme/theme42.xml" ContentType="application/vnd.openxmlformats-officedocument.theme+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43.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theme/theme44.xml" ContentType="application/vnd.openxmlformats-officedocument.theme+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theme/theme46.xml" ContentType="application/vnd.openxmlformats-officedocument.theme+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theme/theme47.xml" ContentType="application/vnd.openxmlformats-officedocument.theme+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theme/theme53.xml" ContentType="application/vnd.openxmlformats-officedocument.theme+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theme/theme54.xml" ContentType="application/vnd.openxmlformats-officedocument.theme+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theme/theme55.xml" ContentType="application/vnd.openxmlformats-officedocument.theme+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theme/theme56.xml" ContentType="application/vnd.openxmlformats-officedocument.theme+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theme/theme57.xml" ContentType="application/vnd.openxmlformats-officedocument.theme+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58.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theme/theme59.xml" ContentType="application/vnd.openxmlformats-officedocument.theme+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theme/theme60.xml" ContentType="application/vnd.openxmlformats-officedocument.theme+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theme/theme61.xml" ContentType="application/vnd.openxmlformats-officedocument.theme+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theme/theme62.xml" ContentType="application/vnd.openxmlformats-officedocument.theme+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theme/theme63.xml" ContentType="application/vnd.openxmlformats-officedocument.theme+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theme/theme64.xml" ContentType="application/vnd.openxmlformats-officedocument.theme+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theme/theme65.xml" ContentType="application/vnd.openxmlformats-officedocument.theme+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theme/theme66.xml" ContentType="application/vnd.openxmlformats-officedocument.theme+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theme/theme67.xml" ContentType="application/vnd.openxmlformats-officedocument.theme+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theme/theme68.xml" ContentType="application/vnd.openxmlformats-officedocument.theme+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69.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theme/theme70.xml" ContentType="application/vnd.openxmlformats-officedocument.theme+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theme/theme71.xml" ContentType="application/vnd.openxmlformats-officedocument.theme+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theme/theme72.xml" ContentType="application/vnd.openxmlformats-officedocument.theme+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theme/theme73.xml" ContentType="application/vnd.openxmlformats-officedocument.theme+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theme/theme74.xml" ContentType="application/vnd.openxmlformats-officedocument.theme+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theme/theme75.xml" ContentType="application/vnd.openxmlformats-officedocument.theme+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theme/theme76.xml" ContentType="application/vnd.openxmlformats-officedocument.theme+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theme/theme77.xml" ContentType="application/vnd.openxmlformats-officedocument.theme+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theme/theme78.xml" ContentType="application/vnd.openxmlformats-officedocument.theme+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theme/theme79.xml" ContentType="application/vnd.openxmlformats-officedocument.theme+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theme/theme80.xml" ContentType="application/vnd.openxmlformats-officedocument.theme+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theme/theme81.xml" ContentType="application/vnd.openxmlformats-officedocument.theme+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theme/theme82.xml" ContentType="application/vnd.openxmlformats-officedocument.theme+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theme/theme83.xml" ContentType="application/vnd.openxmlformats-officedocument.theme+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84.xml" ContentType="application/vnd.openxmlformats-officedocument.theme+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5.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theme/theme86.xml" ContentType="application/vnd.openxmlformats-officedocument.theme+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theme/theme87.xml" ContentType="application/vnd.openxmlformats-officedocument.theme+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theme/theme88.xml" ContentType="application/vnd.openxmlformats-officedocument.theme+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theme/theme89.xml" ContentType="application/vnd.openxmlformats-officedocument.theme+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theme/theme90.xml" ContentType="application/vnd.openxmlformats-officedocument.theme+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theme/theme91.xml" ContentType="application/vnd.openxmlformats-officedocument.theme+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theme/theme92.xml" ContentType="application/vnd.openxmlformats-officedocument.theme+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theme/theme93.xml" ContentType="application/vnd.openxmlformats-officedocument.theme+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theme/theme94.xml" ContentType="application/vnd.openxmlformats-officedocument.theme+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theme/theme95.xml" ContentType="application/vnd.openxmlformats-officedocument.theme+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theme/theme96.xml" ContentType="application/vnd.openxmlformats-officedocument.theme+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theme/theme97.xml" ContentType="application/vnd.openxmlformats-officedocument.theme+xml"/>
  <Override PartName="/ppt/theme/theme98.xml" ContentType="application/vnd.openxmlformats-officedocument.theme+xml"/>
  <Override PartName="/ppt/theme/theme9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7.xml" ContentType="application/vnd.openxmlformats-officedocument.presentationml.notesSlide+xml"/>
  <Override PartName="/ppt/charts/chart3.xml" ContentType="application/vnd.openxmlformats-officedocument.drawingml.chart+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theme/themeOverride1.xml" ContentType="application/vnd.openxmlformats-officedocument.themeOverride+xml"/>
  <Override PartName="/ppt/charts/chart6.xml" ContentType="application/vnd.openxmlformats-officedocument.drawingml.chart+xml"/>
  <Override PartName="/ppt/theme/themeOverride2.xml" ContentType="application/vnd.openxmlformats-officedocument.themeOverride+xml"/>
  <Override PartName="/ppt/tags/tag1.xml" ContentType="application/vnd.openxmlformats-officedocument.presentationml.tags+xml"/>
  <Override PartName="/ppt/notesSlides/notesSlide21.xml" ContentType="application/vnd.openxmlformats-officedocument.presentationml.notesSlide+xml"/>
  <Override PartName="/ppt/tags/tag2.xml" ContentType="application/vnd.openxmlformats-officedocument.presentationml.tags+xml"/>
  <Override PartName="/ppt/notesSlides/notesSlide22.xml" ContentType="application/vnd.openxmlformats-officedocument.presentationml.notesSlide+xml"/>
  <Override PartName="/ppt/tags/tag3.xml" ContentType="application/vnd.openxmlformats-officedocument.presentationml.tags+xml"/>
  <Override PartName="/ppt/notesSlides/notesSlide23.xml" ContentType="application/vnd.openxmlformats-officedocument.presentationml.notesSlide+xml"/>
  <Override PartName="/ppt/tags/tag4.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7.xml" ContentType="application/vnd.openxmlformats-officedocument.drawingml.chart+xml"/>
  <Override PartName="/ppt/theme/themeOverride3.xml" ContentType="application/vnd.openxmlformats-officedocument.themeOverride+xml"/>
  <Override PartName="/ppt/notesSlides/notesSlide35.xml" ContentType="application/vnd.openxmlformats-officedocument.presentationml.notesSlide+xml"/>
  <Override PartName="/ppt/charts/chart8.xml" ContentType="application/vnd.openxmlformats-officedocument.drawingml.chart+xml"/>
  <Override PartName="/ppt/theme/themeOverride4.xml" ContentType="application/vnd.openxmlformats-officedocument.themeOverride+xml"/>
  <Override PartName="/ppt/charts/chart9.xml" ContentType="application/vnd.openxmlformats-officedocument.drawingml.chart+xml"/>
  <Override PartName="/ppt/theme/themeOverride5.xml" ContentType="application/vnd.openxmlformats-officedocument.themeOverr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theme/themeOverride6.xml" ContentType="application/vnd.openxmlformats-officedocument.themeOverride+xml"/>
  <Override PartName="/ppt/notesSlides/notesSlide38.xml" ContentType="application/vnd.openxmlformats-officedocument.presentationml.notesSlide+xml"/>
  <Override PartName="/ppt/charts/chart12.xml" ContentType="application/vnd.openxmlformats-officedocument.drawingml.chart+xml"/>
  <Override PartName="/ppt/theme/themeOverride7.xml" ContentType="application/vnd.openxmlformats-officedocument.themeOverride+xml"/>
  <Override PartName="/ppt/drawings/drawing1.xml" ContentType="application/vnd.openxmlformats-officedocument.drawingml.chartshapes+xml"/>
  <Override PartName="/ppt/notesSlides/notesSlide39.xml" ContentType="application/vnd.openxmlformats-officedocument.presentationml.notesSlide+xml"/>
  <Override PartName="/ppt/charts/chart13.xml" ContentType="application/vnd.openxmlformats-officedocument.drawingml.chart+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14.xml" ContentType="application/vnd.openxmlformats-officedocument.drawingml.chart+xml"/>
  <Override PartName="/ppt/drawings/drawing2.xml" ContentType="application/vnd.openxmlformats-officedocument.drawingml.chartshapes+xml"/>
  <Override PartName="/ppt/charts/chart15.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3.xml" ContentType="application/vnd.openxmlformats-officedocument.drawingml.chartshapes+xml"/>
  <Override PartName="/ppt/charts/chart16.xml" ContentType="application/vnd.openxmlformats-officedocument.drawingml.chart+xml"/>
  <Override PartName="/ppt/charts/style4.xml" ContentType="application/vnd.ms-office.chartstyle+xml"/>
  <Override PartName="/ppt/charts/colors4.xml" ContentType="application/vnd.ms-office.chartcolorstyle+xml"/>
  <Override PartName="/ppt/drawings/drawing4.xml" ContentType="application/vnd.openxmlformats-officedocument.drawingml.chartshapes+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17.xml" ContentType="application/vnd.openxmlformats-officedocument.drawingml.chart+xml"/>
  <Override PartName="/ppt/charts/style5.xml" ContentType="application/vnd.ms-office.chartstyle+xml"/>
  <Override PartName="/ppt/charts/colors5.xml" ContentType="application/vnd.ms-office.chartcolorstyle+xml"/>
  <Override PartName="/ppt/charts/chart18.xml" ContentType="application/vnd.openxmlformats-officedocument.drawingml.chart+xml"/>
  <Override PartName="/ppt/charts/style6.xml" ContentType="application/vnd.ms-office.chartstyle+xml"/>
  <Override PartName="/ppt/charts/colors6.xml" ContentType="application/vnd.ms-office.chartcolorstyle+xml"/>
  <Override PartName="/ppt/charts/chart19.xml" ContentType="application/vnd.openxmlformats-officedocument.drawingml.chart+xml"/>
  <Override PartName="/ppt/charts/style7.xml" ContentType="application/vnd.ms-office.chartstyle+xml"/>
  <Override PartName="/ppt/charts/colors7.xml" ContentType="application/vnd.ms-office.chartcolorstyle+xml"/>
  <Override PartName="/ppt/charts/chart20.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tags/tag5.xml" ContentType="application/vnd.openxmlformats-officedocument.presentationml.tags+xml"/>
  <Override PartName="/ppt/notesSlides/notesSlide94.xml" ContentType="application/vnd.openxmlformats-officedocument.presentationml.notesSlide+xml"/>
  <Override PartName="/ppt/tags/tag6.xml" ContentType="application/vnd.openxmlformats-officedocument.presentationml.tags+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charts/chart21.xml" ContentType="application/vnd.openxmlformats-officedocument.drawingml.chart+xml"/>
  <Override PartName="/ppt/theme/themeOverride8.xml" ContentType="application/vnd.openxmlformats-officedocument.themeOverr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52" r:id="rId23"/>
    <p:sldMasterId id="2147485665" r:id="rId24"/>
    <p:sldMasterId id="2147485714" r:id="rId25"/>
    <p:sldMasterId id="2147486472" r:id="rId26"/>
    <p:sldMasterId id="2147486594" r:id="rId27"/>
    <p:sldMasterId id="2147486871" r:id="rId28"/>
    <p:sldMasterId id="2147487120" r:id="rId29"/>
    <p:sldMasterId id="2147487144" r:id="rId30"/>
    <p:sldMasterId id="2147487194" r:id="rId31"/>
    <p:sldMasterId id="2147487206" r:id="rId32"/>
    <p:sldMasterId id="2147487258" r:id="rId33"/>
    <p:sldMasterId id="2147487471" r:id="rId34"/>
    <p:sldMasterId id="2147487574" r:id="rId35"/>
    <p:sldMasterId id="2147487623" r:id="rId36"/>
    <p:sldMasterId id="2147487743" r:id="rId37"/>
    <p:sldMasterId id="2147488072" r:id="rId38"/>
    <p:sldMasterId id="2147488085" r:id="rId39"/>
    <p:sldMasterId id="2147488097" r:id="rId40"/>
    <p:sldMasterId id="2147488265" r:id="rId41"/>
    <p:sldMasterId id="2147488316" r:id="rId42"/>
    <p:sldMasterId id="2147488340" r:id="rId43"/>
    <p:sldMasterId id="2147488378" r:id="rId44"/>
    <p:sldMasterId id="2147488559" r:id="rId45"/>
    <p:sldMasterId id="2147488624" r:id="rId46"/>
    <p:sldMasterId id="2147488637" r:id="rId47"/>
    <p:sldMasterId id="2147488747" r:id="rId48"/>
    <p:sldMasterId id="2147488978" r:id="rId49"/>
    <p:sldMasterId id="2147488991" r:id="rId50"/>
    <p:sldMasterId id="2147489016" r:id="rId51"/>
    <p:sldMasterId id="2147489028" r:id="rId52"/>
    <p:sldMasterId id="2147489084" r:id="rId53"/>
    <p:sldMasterId id="2147489216" r:id="rId54"/>
    <p:sldMasterId id="2147489228" r:id="rId55"/>
    <p:sldMasterId id="2147489252" r:id="rId56"/>
    <p:sldMasterId id="2147489265" r:id="rId57"/>
    <p:sldMasterId id="2147489277" r:id="rId58"/>
    <p:sldMasterId id="2147489289" r:id="rId59"/>
    <p:sldMasterId id="2147489421" r:id="rId60"/>
    <p:sldMasterId id="2147489426" r:id="rId61"/>
    <p:sldMasterId id="2147489439" r:id="rId62"/>
    <p:sldMasterId id="2147489464" r:id="rId63"/>
    <p:sldMasterId id="2147489477" r:id="rId64"/>
    <p:sldMasterId id="2147489495" r:id="rId65"/>
    <p:sldMasterId id="2147489547" r:id="rId66"/>
    <p:sldMasterId id="2147489550" r:id="rId67"/>
    <p:sldMasterId id="2147489562" r:id="rId68"/>
    <p:sldMasterId id="2147489587" r:id="rId69"/>
    <p:sldMasterId id="2147489611" r:id="rId70"/>
    <p:sldMasterId id="2147489624" r:id="rId71"/>
    <p:sldMasterId id="2147489640" r:id="rId72"/>
    <p:sldMasterId id="2147489643" r:id="rId73"/>
    <p:sldMasterId id="2147489655" r:id="rId74"/>
    <p:sldMasterId id="2147489713" r:id="rId75"/>
    <p:sldMasterId id="2147489726" r:id="rId76"/>
    <p:sldMasterId id="2147489739" r:id="rId77"/>
    <p:sldMasterId id="2147489752" r:id="rId78"/>
    <p:sldMasterId id="2147489757" r:id="rId79"/>
    <p:sldMasterId id="2147489769" r:id="rId80"/>
    <p:sldMasterId id="2147489782" r:id="rId81"/>
    <p:sldMasterId id="2147489794" r:id="rId82"/>
    <p:sldMasterId id="2147489805" r:id="rId83"/>
    <p:sldMasterId id="2147489818" r:id="rId84"/>
    <p:sldMasterId id="2147489843" r:id="rId85"/>
    <p:sldMasterId id="2147489856" r:id="rId86"/>
    <p:sldMasterId id="2147489870" r:id="rId87"/>
    <p:sldMasterId id="2147489874" r:id="rId88"/>
    <p:sldMasterId id="2147489886" r:id="rId89"/>
    <p:sldMasterId id="2147489898" r:id="rId90"/>
    <p:sldMasterId id="2147489910" r:id="rId91"/>
    <p:sldMasterId id="2147489922" r:id="rId92"/>
    <p:sldMasterId id="2147489925" r:id="rId93"/>
    <p:sldMasterId id="2147489938" r:id="rId94"/>
    <p:sldMasterId id="2147489950" r:id="rId95"/>
    <p:sldMasterId id="2147489953" r:id="rId96"/>
    <p:sldMasterId id="2147489958" r:id="rId97"/>
  </p:sldMasterIdLst>
  <p:notesMasterIdLst>
    <p:notesMasterId r:id="rId561"/>
  </p:notesMasterIdLst>
  <p:handoutMasterIdLst>
    <p:handoutMasterId r:id="rId562"/>
  </p:handoutMasterIdLst>
  <p:sldIdLst>
    <p:sldId id="7035" r:id="rId98"/>
    <p:sldId id="5219" r:id="rId99"/>
    <p:sldId id="5218" r:id="rId100"/>
    <p:sldId id="6819" r:id="rId101"/>
    <p:sldId id="5220" r:id="rId102"/>
    <p:sldId id="5221" r:id="rId103"/>
    <p:sldId id="5222" r:id="rId104"/>
    <p:sldId id="5223" r:id="rId105"/>
    <p:sldId id="4457" r:id="rId106"/>
    <p:sldId id="4436" r:id="rId107"/>
    <p:sldId id="4696" r:id="rId108"/>
    <p:sldId id="5742" r:id="rId109"/>
    <p:sldId id="6179" r:id="rId110"/>
    <p:sldId id="5835" r:id="rId111"/>
    <p:sldId id="6660" r:id="rId112"/>
    <p:sldId id="7037" r:id="rId113"/>
    <p:sldId id="7038" r:id="rId114"/>
    <p:sldId id="5715" r:id="rId115"/>
    <p:sldId id="6768" r:id="rId116"/>
    <p:sldId id="7040" r:id="rId117"/>
    <p:sldId id="6511" r:id="rId118"/>
    <p:sldId id="6042" r:id="rId119"/>
    <p:sldId id="5992" r:id="rId120"/>
    <p:sldId id="2587" r:id="rId121"/>
    <p:sldId id="5224" r:id="rId122"/>
    <p:sldId id="5225" r:id="rId123"/>
    <p:sldId id="5232" r:id="rId124"/>
    <p:sldId id="7091" r:id="rId125"/>
    <p:sldId id="7092" r:id="rId126"/>
    <p:sldId id="7093" r:id="rId127"/>
    <p:sldId id="7104" r:id="rId128"/>
    <p:sldId id="5227" r:id="rId129"/>
    <p:sldId id="5226" r:id="rId130"/>
    <p:sldId id="5228" r:id="rId131"/>
    <p:sldId id="5229" r:id="rId132"/>
    <p:sldId id="7153" r:id="rId133"/>
    <p:sldId id="6304" r:id="rId134"/>
    <p:sldId id="6303" r:id="rId135"/>
    <p:sldId id="6923" r:id="rId136"/>
    <p:sldId id="5374" r:id="rId137"/>
    <p:sldId id="5388" r:id="rId138"/>
    <p:sldId id="5233" r:id="rId139"/>
    <p:sldId id="7239" r:id="rId140"/>
    <p:sldId id="6593" r:id="rId141"/>
    <p:sldId id="6594" r:id="rId142"/>
    <p:sldId id="7101" r:id="rId143"/>
    <p:sldId id="5744" r:id="rId144"/>
    <p:sldId id="7020" r:id="rId145"/>
    <p:sldId id="5746" r:id="rId146"/>
    <p:sldId id="3582" r:id="rId147"/>
    <p:sldId id="3584" r:id="rId148"/>
    <p:sldId id="6050" r:id="rId149"/>
    <p:sldId id="3586" r:id="rId150"/>
    <p:sldId id="3848" r:id="rId151"/>
    <p:sldId id="3585" r:id="rId152"/>
    <p:sldId id="7021" r:id="rId153"/>
    <p:sldId id="7024" r:id="rId154"/>
    <p:sldId id="5654" r:id="rId155"/>
    <p:sldId id="7022" r:id="rId156"/>
    <p:sldId id="7023" r:id="rId157"/>
    <p:sldId id="3853" r:id="rId158"/>
    <p:sldId id="5751" r:id="rId159"/>
    <p:sldId id="7154" r:id="rId160"/>
    <p:sldId id="4143" r:id="rId161"/>
    <p:sldId id="4144" r:id="rId162"/>
    <p:sldId id="6661" r:id="rId163"/>
    <p:sldId id="6963" r:id="rId164"/>
    <p:sldId id="6964" r:id="rId165"/>
    <p:sldId id="7025" r:id="rId166"/>
    <p:sldId id="5215" r:id="rId167"/>
    <p:sldId id="6614" r:id="rId168"/>
    <p:sldId id="5754" r:id="rId169"/>
    <p:sldId id="5234" r:id="rId170"/>
    <p:sldId id="5235" r:id="rId171"/>
    <p:sldId id="5236" r:id="rId172"/>
    <p:sldId id="6852" r:id="rId173"/>
    <p:sldId id="5238" r:id="rId174"/>
    <p:sldId id="5239" r:id="rId175"/>
    <p:sldId id="5240" r:id="rId176"/>
    <p:sldId id="5241" r:id="rId177"/>
    <p:sldId id="5242" r:id="rId178"/>
    <p:sldId id="5400" r:id="rId179"/>
    <p:sldId id="5205" r:id="rId180"/>
    <p:sldId id="5245" r:id="rId181"/>
    <p:sldId id="5246" r:id="rId182"/>
    <p:sldId id="5247" r:id="rId183"/>
    <p:sldId id="5248" r:id="rId184"/>
    <p:sldId id="5249" r:id="rId185"/>
    <p:sldId id="5509" r:id="rId186"/>
    <p:sldId id="6156" r:id="rId187"/>
    <p:sldId id="7026" r:id="rId188"/>
    <p:sldId id="5251" r:id="rId189"/>
    <p:sldId id="6051" r:id="rId190"/>
    <p:sldId id="5253" r:id="rId191"/>
    <p:sldId id="5254" r:id="rId192"/>
    <p:sldId id="5540" r:id="rId193"/>
    <p:sldId id="6595" r:id="rId194"/>
    <p:sldId id="6369" r:id="rId195"/>
    <p:sldId id="6370" r:id="rId196"/>
    <p:sldId id="5465" r:id="rId197"/>
    <p:sldId id="6052" r:id="rId198"/>
    <p:sldId id="5260" r:id="rId199"/>
    <p:sldId id="5261" r:id="rId200"/>
    <p:sldId id="5263" r:id="rId201"/>
    <p:sldId id="5264" r:id="rId202"/>
    <p:sldId id="5265" r:id="rId203"/>
    <p:sldId id="6054" r:id="rId204"/>
    <p:sldId id="7233" r:id="rId205"/>
    <p:sldId id="7212" r:id="rId206"/>
    <p:sldId id="7213" r:id="rId207"/>
    <p:sldId id="7214" r:id="rId208"/>
    <p:sldId id="5290" r:id="rId209"/>
    <p:sldId id="6577" r:id="rId210"/>
    <p:sldId id="6596" r:id="rId211"/>
    <p:sldId id="5976" r:id="rId212"/>
    <p:sldId id="5269" r:id="rId213"/>
    <p:sldId id="5274" r:id="rId214"/>
    <p:sldId id="3759" r:id="rId215"/>
    <p:sldId id="5979" r:id="rId216"/>
    <p:sldId id="5593" r:id="rId217"/>
    <p:sldId id="6055" r:id="rId218"/>
    <p:sldId id="552" r:id="rId219"/>
    <p:sldId id="754" r:id="rId220"/>
    <p:sldId id="6759" r:id="rId221"/>
    <p:sldId id="6056" r:id="rId222"/>
    <p:sldId id="6057" r:id="rId223"/>
    <p:sldId id="6491" r:id="rId224"/>
    <p:sldId id="6656" r:id="rId225"/>
    <p:sldId id="7234" r:id="rId226"/>
    <p:sldId id="7235" r:id="rId227"/>
    <p:sldId id="6053" r:id="rId228"/>
    <p:sldId id="7095" r:id="rId229"/>
    <p:sldId id="2647" r:id="rId230"/>
    <p:sldId id="6007" r:id="rId231"/>
    <p:sldId id="6008" r:id="rId232"/>
    <p:sldId id="6009" r:id="rId233"/>
    <p:sldId id="6010" r:id="rId234"/>
    <p:sldId id="6011" r:id="rId235"/>
    <p:sldId id="6012" r:id="rId236"/>
    <p:sldId id="6013" r:id="rId237"/>
    <p:sldId id="6015" r:id="rId238"/>
    <p:sldId id="5294" r:id="rId239"/>
    <p:sldId id="7097" r:id="rId240"/>
    <p:sldId id="1047" r:id="rId241"/>
    <p:sldId id="1048" r:id="rId242"/>
    <p:sldId id="7098" r:id="rId243"/>
    <p:sldId id="1050" r:id="rId244"/>
    <p:sldId id="7099" r:id="rId245"/>
    <p:sldId id="6017" r:id="rId246"/>
    <p:sldId id="6018" r:id="rId247"/>
    <p:sldId id="6019" r:id="rId248"/>
    <p:sldId id="6020" r:id="rId249"/>
    <p:sldId id="6021" r:id="rId250"/>
    <p:sldId id="6022" r:id="rId251"/>
    <p:sldId id="6023" r:id="rId252"/>
    <p:sldId id="6024" r:id="rId253"/>
    <p:sldId id="5312" r:id="rId254"/>
    <p:sldId id="6058" r:id="rId255"/>
    <p:sldId id="6059" r:id="rId256"/>
    <p:sldId id="6060" r:id="rId257"/>
    <p:sldId id="3372" r:id="rId258"/>
    <p:sldId id="5759" r:id="rId259"/>
    <p:sldId id="5834" r:id="rId260"/>
    <p:sldId id="5837" r:id="rId261"/>
    <p:sldId id="6965" r:id="rId262"/>
    <p:sldId id="7240" r:id="rId263"/>
    <p:sldId id="6061" r:id="rId264"/>
    <p:sldId id="6930" r:id="rId265"/>
    <p:sldId id="7043" r:id="rId266"/>
    <p:sldId id="6544" r:id="rId267"/>
    <p:sldId id="1317" r:id="rId268"/>
    <p:sldId id="1303" r:id="rId269"/>
    <p:sldId id="1296" r:id="rId270"/>
    <p:sldId id="1282" r:id="rId271"/>
    <p:sldId id="1077" r:id="rId272"/>
    <p:sldId id="1334" r:id="rId273"/>
    <p:sldId id="1313" r:id="rId274"/>
    <p:sldId id="1324" r:id="rId275"/>
    <p:sldId id="1332" r:id="rId276"/>
    <p:sldId id="6647" r:id="rId277"/>
    <p:sldId id="6493" r:id="rId278"/>
    <p:sldId id="993" r:id="rId279"/>
    <p:sldId id="6664" r:id="rId280"/>
    <p:sldId id="6028" r:id="rId281"/>
    <p:sldId id="6029" r:id="rId282"/>
    <p:sldId id="6030" r:id="rId283"/>
    <p:sldId id="7042" r:id="rId284"/>
    <p:sldId id="5351" r:id="rId285"/>
    <p:sldId id="6547" r:id="rId286"/>
    <p:sldId id="5471" r:id="rId287"/>
    <p:sldId id="6938" r:id="rId288"/>
    <p:sldId id="6939" r:id="rId289"/>
    <p:sldId id="6940" r:id="rId290"/>
    <p:sldId id="6767" r:id="rId291"/>
    <p:sldId id="6941" r:id="rId292"/>
    <p:sldId id="6942" r:id="rId293"/>
    <p:sldId id="6959" r:id="rId294"/>
    <p:sldId id="6960" r:id="rId295"/>
    <p:sldId id="7041" r:id="rId296"/>
    <p:sldId id="6957" r:id="rId297"/>
    <p:sldId id="7241" r:id="rId298"/>
    <p:sldId id="6948" r:id="rId299"/>
    <p:sldId id="6949" r:id="rId300"/>
    <p:sldId id="3926" r:id="rId301"/>
    <p:sldId id="6950" r:id="rId302"/>
    <p:sldId id="6951" r:id="rId303"/>
    <p:sldId id="6952" r:id="rId304"/>
    <p:sldId id="6665" r:id="rId305"/>
    <p:sldId id="6935" r:id="rId306"/>
    <p:sldId id="6936" r:id="rId307"/>
    <p:sldId id="6937" r:id="rId308"/>
    <p:sldId id="7157" r:id="rId309"/>
    <p:sldId id="7158" r:id="rId310"/>
    <p:sldId id="7159" r:id="rId311"/>
    <p:sldId id="7034" r:id="rId312"/>
    <p:sldId id="7141" r:id="rId313"/>
    <p:sldId id="7236" r:id="rId314"/>
    <p:sldId id="7039" r:id="rId315"/>
    <p:sldId id="7237" r:id="rId316"/>
    <p:sldId id="7162" r:id="rId317"/>
    <p:sldId id="7163" r:id="rId318"/>
    <p:sldId id="7164" r:id="rId319"/>
    <p:sldId id="7165" r:id="rId320"/>
    <p:sldId id="7166" r:id="rId321"/>
    <p:sldId id="7167" r:id="rId322"/>
    <p:sldId id="7168" r:id="rId323"/>
    <p:sldId id="7169" r:id="rId324"/>
    <p:sldId id="7171" r:id="rId325"/>
    <p:sldId id="7232" r:id="rId326"/>
    <p:sldId id="7138" r:id="rId327"/>
    <p:sldId id="7172" r:id="rId328"/>
    <p:sldId id="7173" r:id="rId329"/>
    <p:sldId id="741" r:id="rId330"/>
    <p:sldId id="743" r:id="rId331"/>
    <p:sldId id="7174" r:id="rId332"/>
    <p:sldId id="7175" r:id="rId333"/>
    <p:sldId id="7176" r:id="rId334"/>
    <p:sldId id="7177" r:id="rId335"/>
    <p:sldId id="7178" r:id="rId336"/>
    <p:sldId id="7179" r:id="rId337"/>
    <p:sldId id="7180" r:id="rId338"/>
    <p:sldId id="7181" r:id="rId339"/>
    <p:sldId id="7182" r:id="rId340"/>
    <p:sldId id="7185" r:id="rId341"/>
    <p:sldId id="6597" r:id="rId342"/>
    <p:sldId id="586" r:id="rId343"/>
    <p:sldId id="575" r:id="rId344"/>
    <p:sldId id="683" r:id="rId345"/>
    <p:sldId id="6598" r:id="rId346"/>
    <p:sldId id="6599" r:id="rId347"/>
    <p:sldId id="6600" r:id="rId348"/>
    <p:sldId id="6359" r:id="rId349"/>
    <p:sldId id="6063" r:id="rId350"/>
    <p:sldId id="6064" r:id="rId351"/>
    <p:sldId id="3792" r:id="rId352"/>
    <p:sldId id="7243" r:id="rId353"/>
    <p:sldId id="7242" r:id="rId354"/>
    <p:sldId id="5614" r:id="rId355"/>
    <p:sldId id="6955" r:id="rId356"/>
    <p:sldId id="6306" r:id="rId357"/>
    <p:sldId id="5779" r:id="rId358"/>
    <p:sldId id="5368" r:id="rId359"/>
    <p:sldId id="5771" r:id="rId360"/>
    <p:sldId id="6519" r:id="rId361"/>
    <p:sldId id="5775" r:id="rId362"/>
    <p:sldId id="5776" r:id="rId363"/>
    <p:sldId id="5700" r:id="rId364"/>
    <p:sldId id="6659" r:id="rId365"/>
    <p:sldId id="6038" r:id="rId366"/>
    <p:sldId id="7060" r:id="rId367"/>
    <p:sldId id="7121" r:id="rId368"/>
    <p:sldId id="7215" r:id="rId369"/>
    <p:sldId id="7216" r:id="rId370"/>
    <p:sldId id="7217" r:id="rId371"/>
    <p:sldId id="7126" r:id="rId372"/>
    <p:sldId id="7218" r:id="rId373"/>
    <p:sldId id="7219" r:id="rId374"/>
    <p:sldId id="7238" r:id="rId375"/>
    <p:sldId id="5359" r:id="rId376"/>
    <p:sldId id="5952" r:id="rId377"/>
    <p:sldId id="5006" r:id="rId378"/>
    <p:sldId id="6667" r:id="rId379"/>
    <p:sldId id="6655" r:id="rId380"/>
    <p:sldId id="5855" r:id="rId381"/>
    <p:sldId id="5409" r:id="rId382"/>
    <p:sldId id="6668" r:id="rId383"/>
    <p:sldId id="6640" r:id="rId384"/>
    <p:sldId id="6641" r:id="rId385"/>
    <p:sldId id="6651" r:id="rId386"/>
    <p:sldId id="6652" r:id="rId387"/>
    <p:sldId id="6571" r:id="rId388"/>
    <p:sldId id="6572" r:id="rId389"/>
    <p:sldId id="6574" r:id="rId390"/>
    <p:sldId id="6653" r:id="rId391"/>
    <p:sldId id="6611" r:id="rId392"/>
    <p:sldId id="6309" r:id="rId393"/>
    <p:sldId id="6310" r:id="rId394"/>
    <p:sldId id="6311" r:id="rId395"/>
    <p:sldId id="6312" r:id="rId396"/>
    <p:sldId id="6313" r:id="rId397"/>
    <p:sldId id="6314" r:id="rId398"/>
    <p:sldId id="6315" r:id="rId399"/>
    <p:sldId id="6316" r:id="rId400"/>
    <p:sldId id="6317" r:id="rId401"/>
    <p:sldId id="6318" r:id="rId402"/>
    <p:sldId id="6319" r:id="rId403"/>
    <p:sldId id="6320" r:id="rId404"/>
    <p:sldId id="6321" r:id="rId405"/>
    <p:sldId id="6322" r:id="rId406"/>
    <p:sldId id="6323" r:id="rId407"/>
    <p:sldId id="6324" r:id="rId408"/>
    <p:sldId id="6325" r:id="rId409"/>
    <p:sldId id="6326" r:id="rId410"/>
    <p:sldId id="6327" r:id="rId411"/>
    <p:sldId id="6328" r:id="rId412"/>
    <p:sldId id="6615" r:id="rId413"/>
    <p:sldId id="397" r:id="rId414"/>
    <p:sldId id="349" r:id="rId415"/>
    <p:sldId id="301" r:id="rId416"/>
    <p:sldId id="307" r:id="rId417"/>
    <p:sldId id="345" r:id="rId418"/>
    <p:sldId id="309" r:id="rId419"/>
    <p:sldId id="310" r:id="rId420"/>
    <p:sldId id="314" r:id="rId421"/>
    <p:sldId id="317" r:id="rId422"/>
    <p:sldId id="390" r:id="rId423"/>
    <p:sldId id="318" r:id="rId424"/>
    <p:sldId id="353" r:id="rId425"/>
    <p:sldId id="320" r:id="rId426"/>
    <p:sldId id="321" r:id="rId427"/>
    <p:sldId id="373" r:id="rId428"/>
    <p:sldId id="391" r:id="rId429"/>
    <p:sldId id="326" r:id="rId430"/>
    <p:sldId id="401" r:id="rId431"/>
    <p:sldId id="6616" r:id="rId432"/>
    <p:sldId id="6975" r:id="rId433"/>
    <p:sldId id="256" r:id="rId434"/>
    <p:sldId id="257" r:id="rId435"/>
    <p:sldId id="259" r:id="rId436"/>
    <p:sldId id="260" r:id="rId437"/>
    <p:sldId id="261" r:id="rId438"/>
    <p:sldId id="262" r:id="rId439"/>
    <p:sldId id="263" r:id="rId440"/>
    <p:sldId id="264" r:id="rId441"/>
    <p:sldId id="265" r:id="rId442"/>
    <p:sldId id="267" r:id="rId443"/>
    <p:sldId id="268" r:id="rId444"/>
    <p:sldId id="270" r:id="rId445"/>
    <p:sldId id="271" r:id="rId446"/>
    <p:sldId id="273" r:id="rId447"/>
    <p:sldId id="281" r:id="rId448"/>
    <p:sldId id="283" r:id="rId449"/>
    <p:sldId id="7027" r:id="rId450"/>
    <p:sldId id="285" r:id="rId451"/>
    <p:sldId id="286" r:id="rId452"/>
    <p:sldId id="287" r:id="rId453"/>
    <p:sldId id="288" r:id="rId454"/>
    <p:sldId id="289" r:id="rId455"/>
    <p:sldId id="290" r:id="rId456"/>
    <p:sldId id="6772" r:id="rId457"/>
    <p:sldId id="292" r:id="rId458"/>
    <p:sldId id="6977" r:id="rId459"/>
    <p:sldId id="6329" r:id="rId460"/>
    <p:sldId id="6330" r:id="rId461"/>
    <p:sldId id="6331" r:id="rId462"/>
    <p:sldId id="6332" r:id="rId463"/>
    <p:sldId id="6333" r:id="rId464"/>
    <p:sldId id="6334" r:id="rId465"/>
    <p:sldId id="6335" r:id="rId466"/>
    <p:sldId id="6587" r:id="rId467"/>
    <p:sldId id="1242" r:id="rId468"/>
    <p:sldId id="1252" r:id="rId469"/>
    <p:sldId id="1224" r:id="rId470"/>
    <p:sldId id="5285" r:id="rId471"/>
    <p:sldId id="6337" r:id="rId472"/>
    <p:sldId id="6336" r:id="rId473"/>
    <p:sldId id="6338" r:id="rId474"/>
    <p:sldId id="452" r:id="rId475"/>
    <p:sldId id="6339" r:id="rId476"/>
    <p:sldId id="6340" r:id="rId477"/>
    <p:sldId id="6341" r:id="rId478"/>
    <p:sldId id="6342" r:id="rId479"/>
    <p:sldId id="6343" r:id="rId480"/>
    <p:sldId id="6605" r:id="rId481"/>
    <p:sldId id="6344" r:id="rId482"/>
    <p:sldId id="6345" r:id="rId483"/>
    <p:sldId id="284" r:id="rId484"/>
    <p:sldId id="323" r:id="rId485"/>
    <p:sldId id="324" r:id="rId486"/>
    <p:sldId id="6604" r:id="rId487"/>
    <p:sldId id="6346" r:id="rId488"/>
    <p:sldId id="6347" r:id="rId489"/>
    <p:sldId id="6348" r:id="rId490"/>
    <p:sldId id="6583" r:id="rId491"/>
    <p:sldId id="6584" r:id="rId492"/>
    <p:sldId id="6585" r:id="rId493"/>
    <p:sldId id="6586" r:id="rId494"/>
    <p:sldId id="6589" r:id="rId495"/>
    <p:sldId id="6590" r:id="rId496"/>
    <p:sldId id="6349" r:id="rId497"/>
    <p:sldId id="6592" r:id="rId498"/>
    <p:sldId id="6638" r:id="rId499"/>
    <p:sldId id="5790" r:id="rId500"/>
    <p:sldId id="5791" r:id="rId501"/>
    <p:sldId id="5792" r:id="rId502"/>
    <p:sldId id="5793" r:id="rId503"/>
    <p:sldId id="5794" r:id="rId504"/>
    <p:sldId id="5795" r:id="rId505"/>
    <p:sldId id="5796" r:id="rId506"/>
    <p:sldId id="5797" r:id="rId507"/>
    <p:sldId id="5798" r:id="rId508"/>
    <p:sldId id="5799" r:id="rId509"/>
    <p:sldId id="5800" r:id="rId510"/>
    <p:sldId id="5801" r:id="rId511"/>
    <p:sldId id="1863" r:id="rId512"/>
    <p:sldId id="6036" r:id="rId513"/>
    <p:sldId id="6232" r:id="rId514"/>
    <p:sldId id="6617" r:id="rId515"/>
    <p:sldId id="6618" r:id="rId516"/>
    <p:sldId id="6619" r:id="rId517"/>
    <p:sldId id="6620" r:id="rId518"/>
    <p:sldId id="6621" r:id="rId519"/>
    <p:sldId id="6622" r:id="rId520"/>
    <p:sldId id="6669" r:id="rId521"/>
    <p:sldId id="6623" r:id="rId522"/>
    <p:sldId id="6670" r:id="rId523"/>
    <p:sldId id="6672" r:id="rId524"/>
    <p:sldId id="6671" r:id="rId525"/>
    <p:sldId id="6637" r:id="rId526"/>
    <p:sldId id="6624" r:id="rId527"/>
    <p:sldId id="6081" r:id="rId528"/>
    <p:sldId id="6082" r:id="rId529"/>
    <p:sldId id="6097" r:id="rId530"/>
    <p:sldId id="6209" r:id="rId531"/>
    <p:sldId id="6625" r:id="rId532"/>
    <p:sldId id="6626" r:id="rId533"/>
    <p:sldId id="6749" r:id="rId534"/>
    <p:sldId id="6750" r:id="rId535"/>
    <p:sldId id="6751" r:id="rId536"/>
    <p:sldId id="6752" r:id="rId537"/>
    <p:sldId id="6753" r:id="rId538"/>
    <p:sldId id="6754" r:id="rId539"/>
    <p:sldId id="6755" r:id="rId540"/>
    <p:sldId id="6756" r:id="rId541"/>
    <p:sldId id="6633" r:id="rId542"/>
    <p:sldId id="6634" r:id="rId543"/>
    <p:sldId id="6757" r:id="rId544"/>
    <p:sldId id="6635" r:id="rId545"/>
    <p:sldId id="6758" r:id="rId546"/>
    <p:sldId id="5914" r:id="rId547"/>
    <p:sldId id="5915" r:id="rId548"/>
    <p:sldId id="6507" r:id="rId549"/>
    <p:sldId id="6636" r:id="rId550"/>
    <p:sldId id="6531" r:id="rId551"/>
    <p:sldId id="6086" r:id="rId552"/>
    <p:sldId id="6040" r:id="rId553"/>
    <p:sldId id="6486" r:id="rId554"/>
    <p:sldId id="6487" r:id="rId555"/>
    <p:sldId id="6488" r:id="rId556"/>
    <p:sldId id="6489" r:id="rId557"/>
    <p:sldId id="5829" r:id="rId558"/>
    <p:sldId id="6508" r:id="rId559"/>
    <p:sldId id="6639" r:id="rId560"/>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0432FF"/>
    <a:srgbClr val="1A5712"/>
    <a:srgbClr val="8C0000"/>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7596" autoAdjust="0"/>
    <p:restoredTop sz="95288" autoAdjust="0"/>
  </p:normalViewPr>
  <p:slideViewPr>
    <p:cSldViewPr>
      <p:cViewPr varScale="1">
        <p:scale>
          <a:sx n="102" d="100"/>
          <a:sy n="102" d="100"/>
        </p:scale>
        <p:origin x="2384" y="19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20.xml"/><Relationship Id="rId21" Type="http://schemas.openxmlformats.org/officeDocument/2006/relationships/slideMaster" Target="slideMasters/slideMaster21.xml"/><Relationship Id="rId324" Type="http://schemas.openxmlformats.org/officeDocument/2006/relationships/slide" Target="slides/slide227.xml"/><Relationship Id="rId531" Type="http://schemas.openxmlformats.org/officeDocument/2006/relationships/slide" Target="slides/slide434.xml"/><Relationship Id="rId170" Type="http://schemas.openxmlformats.org/officeDocument/2006/relationships/slide" Target="slides/slide73.xml"/><Relationship Id="rId268" Type="http://schemas.openxmlformats.org/officeDocument/2006/relationships/slide" Target="slides/slide171.xml"/><Relationship Id="rId475" Type="http://schemas.openxmlformats.org/officeDocument/2006/relationships/slide" Target="slides/slide378.xml"/><Relationship Id="rId32" Type="http://schemas.openxmlformats.org/officeDocument/2006/relationships/slideMaster" Target="slideMasters/slideMaster32.xml"/><Relationship Id="rId128" Type="http://schemas.openxmlformats.org/officeDocument/2006/relationships/slide" Target="slides/slide31.xml"/><Relationship Id="rId335" Type="http://schemas.openxmlformats.org/officeDocument/2006/relationships/slide" Target="slides/slide238.xml"/><Relationship Id="rId542" Type="http://schemas.openxmlformats.org/officeDocument/2006/relationships/slide" Target="slides/slide445.xml"/><Relationship Id="rId181" Type="http://schemas.openxmlformats.org/officeDocument/2006/relationships/slide" Target="slides/slide84.xml"/><Relationship Id="rId402" Type="http://schemas.openxmlformats.org/officeDocument/2006/relationships/slide" Target="slides/slide305.xml"/><Relationship Id="rId279" Type="http://schemas.openxmlformats.org/officeDocument/2006/relationships/slide" Target="slides/slide182.xml"/><Relationship Id="rId486" Type="http://schemas.openxmlformats.org/officeDocument/2006/relationships/slide" Target="slides/slide389.xml"/><Relationship Id="rId43" Type="http://schemas.openxmlformats.org/officeDocument/2006/relationships/slideMaster" Target="slideMasters/slideMaster43.xml"/><Relationship Id="rId139" Type="http://schemas.openxmlformats.org/officeDocument/2006/relationships/slide" Target="slides/slide42.xml"/><Relationship Id="rId346" Type="http://schemas.openxmlformats.org/officeDocument/2006/relationships/slide" Target="slides/slide249.xml"/><Relationship Id="rId553" Type="http://schemas.openxmlformats.org/officeDocument/2006/relationships/slide" Target="slides/slide456.xml"/><Relationship Id="rId192" Type="http://schemas.openxmlformats.org/officeDocument/2006/relationships/slide" Target="slides/slide95.xml"/><Relationship Id="rId206" Type="http://schemas.openxmlformats.org/officeDocument/2006/relationships/slide" Target="slides/slide109.xml"/><Relationship Id="rId413" Type="http://schemas.openxmlformats.org/officeDocument/2006/relationships/slide" Target="slides/slide316.xml"/><Relationship Id="rId497" Type="http://schemas.openxmlformats.org/officeDocument/2006/relationships/slide" Target="slides/slide400.xml"/><Relationship Id="rId357" Type="http://schemas.openxmlformats.org/officeDocument/2006/relationships/slide" Target="slides/slide260.xml"/><Relationship Id="rId54" Type="http://schemas.openxmlformats.org/officeDocument/2006/relationships/slideMaster" Target="slideMasters/slideMaster54.xml"/><Relationship Id="rId217" Type="http://schemas.openxmlformats.org/officeDocument/2006/relationships/slide" Target="slides/slide120.xml"/><Relationship Id="rId564" Type="http://schemas.openxmlformats.org/officeDocument/2006/relationships/viewProps" Target="viewProps.xml"/><Relationship Id="rId424" Type="http://schemas.openxmlformats.org/officeDocument/2006/relationships/slide" Target="slides/slide327.xml"/><Relationship Id="rId270" Type="http://schemas.openxmlformats.org/officeDocument/2006/relationships/slide" Target="slides/slide173.xml"/><Relationship Id="rId65" Type="http://schemas.openxmlformats.org/officeDocument/2006/relationships/slideMaster" Target="slideMasters/slideMaster65.xml"/><Relationship Id="rId130" Type="http://schemas.openxmlformats.org/officeDocument/2006/relationships/slide" Target="slides/slide33.xml"/><Relationship Id="rId368" Type="http://schemas.openxmlformats.org/officeDocument/2006/relationships/slide" Target="slides/slide271.xml"/><Relationship Id="rId172" Type="http://schemas.openxmlformats.org/officeDocument/2006/relationships/slide" Target="slides/slide75.xml"/><Relationship Id="rId228" Type="http://schemas.openxmlformats.org/officeDocument/2006/relationships/slide" Target="slides/slide131.xml"/><Relationship Id="rId435" Type="http://schemas.openxmlformats.org/officeDocument/2006/relationships/slide" Target="slides/slide338.xml"/><Relationship Id="rId477" Type="http://schemas.openxmlformats.org/officeDocument/2006/relationships/slide" Target="slides/slide380.xml"/><Relationship Id="rId281" Type="http://schemas.openxmlformats.org/officeDocument/2006/relationships/slide" Target="slides/slide184.xml"/><Relationship Id="rId337" Type="http://schemas.openxmlformats.org/officeDocument/2006/relationships/slide" Target="slides/slide240.xml"/><Relationship Id="rId502" Type="http://schemas.openxmlformats.org/officeDocument/2006/relationships/slide" Target="slides/slide405.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44.xml"/><Relationship Id="rId379" Type="http://schemas.openxmlformats.org/officeDocument/2006/relationships/slide" Target="slides/slide282.xml"/><Relationship Id="rId544" Type="http://schemas.openxmlformats.org/officeDocument/2006/relationships/slide" Target="slides/slide447.xml"/><Relationship Id="rId7" Type="http://schemas.openxmlformats.org/officeDocument/2006/relationships/slideMaster" Target="slideMasters/slideMaster7.xml"/><Relationship Id="rId183" Type="http://schemas.openxmlformats.org/officeDocument/2006/relationships/slide" Target="slides/slide86.xml"/><Relationship Id="rId239" Type="http://schemas.openxmlformats.org/officeDocument/2006/relationships/slide" Target="slides/slide142.xml"/><Relationship Id="rId390" Type="http://schemas.openxmlformats.org/officeDocument/2006/relationships/slide" Target="slides/slide293.xml"/><Relationship Id="rId404" Type="http://schemas.openxmlformats.org/officeDocument/2006/relationships/slide" Target="slides/slide307.xml"/><Relationship Id="rId446" Type="http://schemas.openxmlformats.org/officeDocument/2006/relationships/slide" Target="slides/slide349.xml"/><Relationship Id="rId250" Type="http://schemas.openxmlformats.org/officeDocument/2006/relationships/slide" Target="slides/slide153.xml"/><Relationship Id="rId292" Type="http://schemas.openxmlformats.org/officeDocument/2006/relationships/slide" Target="slides/slide195.xml"/><Relationship Id="rId306" Type="http://schemas.openxmlformats.org/officeDocument/2006/relationships/slide" Target="slides/slide209.xml"/><Relationship Id="rId488" Type="http://schemas.openxmlformats.org/officeDocument/2006/relationships/slide" Target="slides/slide391.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13.xml"/><Relationship Id="rId348" Type="http://schemas.openxmlformats.org/officeDocument/2006/relationships/slide" Target="slides/slide251.xml"/><Relationship Id="rId513" Type="http://schemas.openxmlformats.org/officeDocument/2006/relationships/slide" Target="slides/slide416.xml"/><Relationship Id="rId555" Type="http://schemas.openxmlformats.org/officeDocument/2006/relationships/slide" Target="slides/slide458.xml"/><Relationship Id="rId152" Type="http://schemas.openxmlformats.org/officeDocument/2006/relationships/slide" Target="slides/slide55.xml"/><Relationship Id="rId194" Type="http://schemas.openxmlformats.org/officeDocument/2006/relationships/slide" Target="slides/slide97.xml"/><Relationship Id="rId208" Type="http://schemas.openxmlformats.org/officeDocument/2006/relationships/slide" Target="slides/slide111.xml"/><Relationship Id="rId415" Type="http://schemas.openxmlformats.org/officeDocument/2006/relationships/slide" Target="slides/slide318.xml"/><Relationship Id="rId457" Type="http://schemas.openxmlformats.org/officeDocument/2006/relationships/slide" Target="slides/slide360.xml"/><Relationship Id="rId261" Type="http://schemas.openxmlformats.org/officeDocument/2006/relationships/slide" Target="slides/slide164.xml"/><Relationship Id="rId499" Type="http://schemas.openxmlformats.org/officeDocument/2006/relationships/slide" Target="slides/slide402.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20.xml"/><Relationship Id="rId359" Type="http://schemas.openxmlformats.org/officeDocument/2006/relationships/slide" Target="slides/slide262.xml"/><Relationship Id="rId524" Type="http://schemas.openxmlformats.org/officeDocument/2006/relationships/slide" Target="slides/slide427.xml"/><Relationship Id="rId566" Type="http://schemas.openxmlformats.org/officeDocument/2006/relationships/tableStyles" Target="tableStyles.xml"/><Relationship Id="rId98" Type="http://schemas.openxmlformats.org/officeDocument/2006/relationships/slide" Target="slides/slide1.xml"/><Relationship Id="rId121" Type="http://schemas.openxmlformats.org/officeDocument/2006/relationships/slide" Target="slides/slide24.xml"/><Relationship Id="rId163" Type="http://schemas.openxmlformats.org/officeDocument/2006/relationships/slide" Target="slides/slide66.xml"/><Relationship Id="rId219" Type="http://schemas.openxmlformats.org/officeDocument/2006/relationships/slide" Target="slides/slide122.xml"/><Relationship Id="rId370" Type="http://schemas.openxmlformats.org/officeDocument/2006/relationships/slide" Target="slides/slide273.xml"/><Relationship Id="rId426" Type="http://schemas.openxmlformats.org/officeDocument/2006/relationships/slide" Target="slides/slide329.xml"/><Relationship Id="rId230" Type="http://schemas.openxmlformats.org/officeDocument/2006/relationships/slide" Target="slides/slide133.xml"/><Relationship Id="rId468" Type="http://schemas.openxmlformats.org/officeDocument/2006/relationships/slide" Target="slides/slide371.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5.xml"/><Relationship Id="rId328" Type="http://schemas.openxmlformats.org/officeDocument/2006/relationships/slide" Target="slides/slide231.xml"/><Relationship Id="rId535" Type="http://schemas.openxmlformats.org/officeDocument/2006/relationships/slide" Target="slides/slide438.xml"/><Relationship Id="rId132" Type="http://schemas.openxmlformats.org/officeDocument/2006/relationships/slide" Target="slides/slide35.xml"/><Relationship Id="rId174" Type="http://schemas.openxmlformats.org/officeDocument/2006/relationships/slide" Target="slides/slide77.xml"/><Relationship Id="rId381" Type="http://schemas.openxmlformats.org/officeDocument/2006/relationships/slide" Target="slides/slide284.xml"/><Relationship Id="rId241" Type="http://schemas.openxmlformats.org/officeDocument/2006/relationships/slide" Target="slides/slide144.xml"/><Relationship Id="rId437" Type="http://schemas.openxmlformats.org/officeDocument/2006/relationships/slide" Target="slides/slide340.xml"/><Relationship Id="rId479" Type="http://schemas.openxmlformats.org/officeDocument/2006/relationships/slide" Target="slides/slide382.xml"/><Relationship Id="rId36" Type="http://schemas.openxmlformats.org/officeDocument/2006/relationships/slideMaster" Target="slideMasters/slideMaster36.xml"/><Relationship Id="rId283" Type="http://schemas.openxmlformats.org/officeDocument/2006/relationships/slide" Target="slides/slide186.xml"/><Relationship Id="rId339" Type="http://schemas.openxmlformats.org/officeDocument/2006/relationships/slide" Target="slides/slide242.xml"/><Relationship Id="rId490" Type="http://schemas.openxmlformats.org/officeDocument/2006/relationships/slide" Target="slides/slide393.xml"/><Relationship Id="rId504" Type="http://schemas.openxmlformats.org/officeDocument/2006/relationships/slide" Target="slides/slide407.xml"/><Relationship Id="rId546" Type="http://schemas.openxmlformats.org/officeDocument/2006/relationships/slide" Target="slides/slide449.xml"/><Relationship Id="rId78" Type="http://schemas.openxmlformats.org/officeDocument/2006/relationships/slideMaster" Target="slideMasters/slideMaster78.xml"/><Relationship Id="rId101" Type="http://schemas.openxmlformats.org/officeDocument/2006/relationships/slide" Target="slides/slide4.xml"/><Relationship Id="rId143" Type="http://schemas.openxmlformats.org/officeDocument/2006/relationships/slide" Target="slides/slide46.xml"/><Relationship Id="rId185" Type="http://schemas.openxmlformats.org/officeDocument/2006/relationships/slide" Target="slides/slide88.xml"/><Relationship Id="rId350" Type="http://schemas.openxmlformats.org/officeDocument/2006/relationships/slide" Target="slides/slide253.xml"/><Relationship Id="rId406" Type="http://schemas.openxmlformats.org/officeDocument/2006/relationships/slide" Target="slides/slide309.xml"/><Relationship Id="rId9" Type="http://schemas.openxmlformats.org/officeDocument/2006/relationships/slideMaster" Target="slideMasters/slideMaster9.xml"/><Relationship Id="rId210" Type="http://schemas.openxmlformats.org/officeDocument/2006/relationships/slide" Target="slides/slide113.xml"/><Relationship Id="rId392" Type="http://schemas.openxmlformats.org/officeDocument/2006/relationships/slide" Target="slides/slide295.xml"/><Relationship Id="rId448" Type="http://schemas.openxmlformats.org/officeDocument/2006/relationships/slide" Target="slides/slide351.xml"/><Relationship Id="rId252" Type="http://schemas.openxmlformats.org/officeDocument/2006/relationships/slide" Target="slides/slide155.xml"/><Relationship Id="rId294" Type="http://schemas.openxmlformats.org/officeDocument/2006/relationships/slide" Target="slides/slide197.xml"/><Relationship Id="rId308" Type="http://schemas.openxmlformats.org/officeDocument/2006/relationships/slide" Target="slides/slide211.xml"/><Relationship Id="rId515" Type="http://schemas.openxmlformats.org/officeDocument/2006/relationships/slide" Target="slides/slide418.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5.xml"/><Relationship Id="rId154" Type="http://schemas.openxmlformats.org/officeDocument/2006/relationships/slide" Target="slides/slide57.xml"/><Relationship Id="rId361" Type="http://schemas.openxmlformats.org/officeDocument/2006/relationships/slide" Target="slides/slide264.xml"/><Relationship Id="rId557" Type="http://schemas.openxmlformats.org/officeDocument/2006/relationships/slide" Target="slides/slide460.xml"/><Relationship Id="rId196" Type="http://schemas.openxmlformats.org/officeDocument/2006/relationships/slide" Target="slides/slide99.xml"/><Relationship Id="rId417" Type="http://schemas.openxmlformats.org/officeDocument/2006/relationships/slide" Target="slides/slide320.xml"/><Relationship Id="rId459" Type="http://schemas.openxmlformats.org/officeDocument/2006/relationships/slide" Target="slides/slide362.xml"/><Relationship Id="rId16" Type="http://schemas.openxmlformats.org/officeDocument/2006/relationships/slideMaster" Target="slideMasters/slideMaster16.xml"/><Relationship Id="rId221" Type="http://schemas.openxmlformats.org/officeDocument/2006/relationships/slide" Target="slides/slide124.xml"/><Relationship Id="rId263" Type="http://schemas.openxmlformats.org/officeDocument/2006/relationships/slide" Target="slides/slide166.xml"/><Relationship Id="rId319" Type="http://schemas.openxmlformats.org/officeDocument/2006/relationships/slide" Target="slides/slide222.xml"/><Relationship Id="rId470" Type="http://schemas.openxmlformats.org/officeDocument/2006/relationships/slide" Target="slides/slide373.xml"/><Relationship Id="rId526" Type="http://schemas.openxmlformats.org/officeDocument/2006/relationships/slide" Target="slides/slide429.xml"/><Relationship Id="rId58" Type="http://schemas.openxmlformats.org/officeDocument/2006/relationships/slideMaster" Target="slideMasters/slideMaster58.xml"/><Relationship Id="rId123" Type="http://schemas.openxmlformats.org/officeDocument/2006/relationships/slide" Target="slides/slide26.xml"/><Relationship Id="rId330" Type="http://schemas.openxmlformats.org/officeDocument/2006/relationships/slide" Target="slides/slide233.xml"/><Relationship Id="rId165" Type="http://schemas.openxmlformats.org/officeDocument/2006/relationships/slide" Target="slides/slide68.xml"/><Relationship Id="rId372" Type="http://schemas.openxmlformats.org/officeDocument/2006/relationships/slide" Target="slides/slide275.xml"/><Relationship Id="rId428" Type="http://schemas.openxmlformats.org/officeDocument/2006/relationships/slide" Target="slides/slide331.xml"/><Relationship Id="rId232" Type="http://schemas.openxmlformats.org/officeDocument/2006/relationships/slide" Target="slides/slide135.xml"/><Relationship Id="rId274" Type="http://schemas.openxmlformats.org/officeDocument/2006/relationships/slide" Target="slides/slide177.xml"/><Relationship Id="rId481" Type="http://schemas.openxmlformats.org/officeDocument/2006/relationships/slide" Target="slides/slide384.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37.xml"/><Relationship Id="rId537" Type="http://schemas.openxmlformats.org/officeDocument/2006/relationships/slide" Target="slides/slide440.xml"/><Relationship Id="rId80" Type="http://schemas.openxmlformats.org/officeDocument/2006/relationships/slideMaster" Target="slideMasters/slideMaster80.xml"/><Relationship Id="rId176" Type="http://schemas.openxmlformats.org/officeDocument/2006/relationships/slide" Target="slides/slide79.xml"/><Relationship Id="rId341" Type="http://schemas.openxmlformats.org/officeDocument/2006/relationships/slide" Target="slides/slide244.xml"/><Relationship Id="rId383" Type="http://schemas.openxmlformats.org/officeDocument/2006/relationships/slide" Target="slides/slide286.xml"/><Relationship Id="rId439" Type="http://schemas.openxmlformats.org/officeDocument/2006/relationships/slide" Target="slides/slide342.xml"/><Relationship Id="rId201" Type="http://schemas.openxmlformats.org/officeDocument/2006/relationships/slide" Target="slides/slide104.xml"/><Relationship Id="rId243" Type="http://schemas.openxmlformats.org/officeDocument/2006/relationships/slide" Target="slides/slide146.xml"/><Relationship Id="rId285" Type="http://schemas.openxmlformats.org/officeDocument/2006/relationships/slide" Target="slides/slide188.xml"/><Relationship Id="rId450" Type="http://schemas.openxmlformats.org/officeDocument/2006/relationships/slide" Target="slides/slide353.xml"/><Relationship Id="rId506" Type="http://schemas.openxmlformats.org/officeDocument/2006/relationships/slide" Target="slides/slide409.xml"/><Relationship Id="rId38" Type="http://schemas.openxmlformats.org/officeDocument/2006/relationships/slideMaster" Target="slideMasters/slideMaster38.xml"/><Relationship Id="rId103" Type="http://schemas.openxmlformats.org/officeDocument/2006/relationships/slide" Target="slides/slide6.xml"/><Relationship Id="rId310" Type="http://schemas.openxmlformats.org/officeDocument/2006/relationships/slide" Target="slides/slide213.xml"/><Relationship Id="rId492" Type="http://schemas.openxmlformats.org/officeDocument/2006/relationships/slide" Target="slides/slide395.xml"/><Relationship Id="rId548" Type="http://schemas.openxmlformats.org/officeDocument/2006/relationships/slide" Target="slides/slide451.xml"/><Relationship Id="rId91" Type="http://schemas.openxmlformats.org/officeDocument/2006/relationships/slideMaster" Target="slideMasters/slideMaster91.xml"/><Relationship Id="rId145" Type="http://schemas.openxmlformats.org/officeDocument/2006/relationships/slide" Target="slides/slide48.xml"/><Relationship Id="rId187" Type="http://schemas.openxmlformats.org/officeDocument/2006/relationships/slide" Target="slides/slide90.xml"/><Relationship Id="rId352" Type="http://schemas.openxmlformats.org/officeDocument/2006/relationships/slide" Target="slides/slide255.xml"/><Relationship Id="rId394" Type="http://schemas.openxmlformats.org/officeDocument/2006/relationships/slide" Target="slides/slide297.xml"/><Relationship Id="rId408" Type="http://schemas.openxmlformats.org/officeDocument/2006/relationships/slide" Target="slides/slide311.xml"/><Relationship Id="rId212" Type="http://schemas.openxmlformats.org/officeDocument/2006/relationships/slide" Target="slides/slide115.xml"/><Relationship Id="rId254" Type="http://schemas.openxmlformats.org/officeDocument/2006/relationships/slide" Target="slides/slide157.xml"/><Relationship Id="rId49" Type="http://schemas.openxmlformats.org/officeDocument/2006/relationships/slideMaster" Target="slideMasters/slideMaster49.xml"/><Relationship Id="rId114" Type="http://schemas.openxmlformats.org/officeDocument/2006/relationships/slide" Target="slides/slide17.xml"/><Relationship Id="rId296" Type="http://schemas.openxmlformats.org/officeDocument/2006/relationships/slide" Target="slides/slide199.xml"/><Relationship Id="rId461" Type="http://schemas.openxmlformats.org/officeDocument/2006/relationships/slide" Target="slides/slide364.xml"/><Relationship Id="rId517" Type="http://schemas.openxmlformats.org/officeDocument/2006/relationships/slide" Target="slides/slide420.xml"/><Relationship Id="rId559" Type="http://schemas.openxmlformats.org/officeDocument/2006/relationships/slide" Target="slides/slide462.xml"/><Relationship Id="rId60" Type="http://schemas.openxmlformats.org/officeDocument/2006/relationships/slideMaster" Target="slideMasters/slideMaster60.xml"/><Relationship Id="rId156" Type="http://schemas.openxmlformats.org/officeDocument/2006/relationships/slide" Target="slides/slide59.xml"/><Relationship Id="rId198" Type="http://schemas.openxmlformats.org/officeDocument/2006/relationships/slide" Target="slides/slide101.xml"/><Relationship Id="rId321" Type="http://schemas.openxmlformats.org/officeDocument/2006/relationships/slide" Target="slides/slide224.xml"/><Relationship Id="rId363" Type="http://schemas.openxmlformats.org/officeDocument/2006/relationships/slide" Target="slides/slide266.xml"/><Relationship Id="rId419" Type="http://schemas.openxmlformats.org/officeDocument/2006/relationships/slide" Target="slides/slide322.xml"/><Relationship Id="rId223" Type="http://schemas.openxmlformats.org/officeDocument/2006/relationships/slide" Target="slides/slide126.xml"/><Relationship Id="rId430" Type="http://schemas.openxmlformats.org/officeDocument/2006/relationships/slide" Target="slides/slide333.xml"/><Relationship Id="rId18" Type="http://schemas.openxmlformats.org/officeDocument/2006/relationships/slideMaster" Target="slideMasters/slideMaster18.xml"/><Relationship Id="rId265" Type="http://schemas.openxmlformats.org/officeDocument/2006/relationships/slide" Target="slides/slide168.xml"/><Relationship Id="rId472" Type="http://schemas.openxmlformats.org/officeDocument/2006/relationships/slide" Target="slides/slide375.xml"/><Relationship Id="rId528" Type="http://schemas.openxmlformats.org/officeDocument/2006/relationships/slide" Target="slides/slide431.xml"/><Relationship Id="rId125" Type="http://schemas.openxmlformats.org/officeDocument/2006/relationships/slide" Target="slides/slide28.xml"/><Relationship Id="rId167" Type="http://schemas.openxmlformats.org/officeDocument/2006/relationships/slide" Target="slides/slide70.xml"/><Relationship Id="rId332" Type="http://schemas.openxmlformats.org/officeDocument/2006/relationships/slide" Target="slides/slide235.xml"/><Relationship Id="rId374" Type="http://schemas.openxmlformats.org/officeDocument/2006/relationships/slide" Target="slides/slide277.xml"/><Relationship Id="rId71" Type="http://schemas.openxmlformats.org/officeDocument/2006/relationships/slideMaster" Target="slideMasters/slideMaster71.xml"/><Relationship Id="rId234" Type="http://schemas.openxmlformats.org/officeDocument/2006/relationships/slide" Target="slides/slide137.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79.xml"/><Relationship Id="rId441" Type="http://schemas.openxmlformats.org/officeDocument/2006/relationships/slide" Target="slides/slide344.xml"/><Relationship Id="rId483" Type="http://schemas.openxmlformats.org/officeDocument/2006/relationships/slide" Target="slides/slide386.xml"/><Relationship Id="rId539" Type="http://schemas.openxmlformats.org/officeDocument/2006/relationships/slide" Target="slides/slide442.xml"/><Relationship Id="rId40" Type="http://schemas.openxmlformats.org/officeDocument/2006/relationships/slideMaster" Target="slideMasters/slideMaster40.xml"/><Relationship Id="rId136" Type="http://schemas.openxmlformats.org/officeDocument/2006/relationships/slide" Target="slides/slide39.xml"/><Relationship Id="rId178" Type="http://schemas.openxmlformats.org/officeDocument/2006/relationships/slide" Target="slides/slide81.xml"/><Relationship Id="rId301" Type="http://schemas.openxmlformats.org/officeDocument/2006/relationships/slide" Target="slides/slide204.xml"/><Relationship Id="rId343" Type="http://schemas.openxmlformats.org/officeDocument/2006/relationships/slide" Target="slides/slide246.xml"/><Relationship Id="rId550" Type="http://schemas.openxmlformats.org/officeDocument/2006/relationships/slide" Target="slides/slide453.xml"/><Relationship Id="rId82" Type="http://schemas.openxmlformats.org/officeDocument/2006/relationships/slideMaster" Target="slideMasters/slideMaster82.xml"/><Relationship Id="rId203" Type="http://schemas.openxmlformats.org/officeDocument/2006/relationships/slide" Target="slides/slide106.xml"/><Relationship Id="rId385" Type="http://schemas.openxmlformats.org/officeDocument/2006/relationships/slide" Target="slides/slide288.xml"/><Relationship Id="rId245" Type="http://schemas.openxmlformats.org/officeDocument/2006/relationships/slide" Target="slides/slide148.xml"/><Relationship Id="rId287" Type="http://schemas.openxmlformats.org/officeDocument/2006/relationships/slide" Target="slides/slide190.xml"/><Relationship Id="rId410" Type="http://schemas.openxmlformats.org/officeDocument/2006/relationships/slide" Target="slides/slide313.xml"/><Relationship Id="rId452" Type="http://schemas.openxmlformats.org/officeDocument/2006/relationships/slide" Target="slides/slide355.xml"/><Relationship Id="rId494" Type="http://schemas.openxmlformats.org/officeDocument/2006/relationships/slide" Target="slides/slide397.xml"/><Relationship Id="rId508" Type="http://schemas.openxmlformats.org/officeDocument/2006/relationships/slide" Target="slides/slide411.xml"/><Relationship Id="rId105" Type="http://schemas.openxmlformats.org/officeDocument/2006/relationships/slide" Target="slides/slide8.xml"/><Relationship Id="rId147" Type="http://schemas.openxmlformats.org/officeDocument/2006/relationships/slide" Target="slides/slide50.xml"/><Relationship Id="rId312" Type="http://schemas.openxmlformats.org/officeDocument/2006/relationships/slide" Target="slides/slide215.xml"/><Relationship Id="rId354" Type="http://schemas.openxmlformats.org/officeDocument/2006/relationships/slide" Target="slides/slide257.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92.xml"/><Relationship Id="rId396" Type="http://schemas.openxmlformats.org/officeDocument/2006/relationships/slide" Target="slides/slide299.xml"/><Relationship Id="rId561" Type="http://schemas.openxmlformats.org/officeDocument/2006/relationships/notesMaster" Target="notesMasters/notesMaster1.xml"/><Relationship Id="rId214" Type="http://schemas.openxmlformats.org/officeDocument/2006/relationships/slide" Target="slides/slide117.xml"/><Relationship Id="rId256" Type="http://schemas.openxmlformats.org/officeDocument/2006/relationships/slide" Target="slides/slide159.xml"/><Relationship Id="rId298" Type="http://schemas.openxmlformats.org/officeDocument/2006/relationships/slide" Target="slides/slide201.xml"/><Relationship Id="rId421" Type="http://schemas.openxmlformats.org/officeDocument/2006/relationships/slide" Target="slides/slide324.xml"/><Relationship Id="rId463" Type="http://schemas.openxmlformats.org/officeDocument/2006/relationships/slide" Target="slides/slide366.xml"/><Relationship Id="rId519" Type="http://schemas.openxmlformats.org/officeDocument/2006/relationships/slide" Target="slides/slide422.xml"/><Relationship Id="rId116" Type="http://schemas.openxmlformats.org/officeDocument/2006/relationships/slide" Target="slides/slide19.xml"/><Relationship Id="rId158" Type="http://schemas.openxmlformats.org/officeDocument/2006/relationships/slide" Target="slides/slide61.xml"/><Relationship Id="rId323" Type="http://schemas.openxmlformats.org/officeDocument/2006/relationships/slide" Target="slides/slide226.xml"/><Relationship Id="rId530" Type="http://schemas.openxmlformats.org/officeDocument/2006/relationships/slide" Target="slides/slide433.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68.xml"/><Relationship Id="rId225" Type="http://schemas.openxmlformats.org/officeDocument/2006/relationships/slide" Target="slides/slide128.xml"/><Relationship Id="rId267" Type="http://schemas.openxmlformats.org/officeDocument/2006/relationships/slide" Target="slides/slide170.xml"/><Relationship Id="rId432" Type="http://schemas.openxmlformats.org/officeDocument/2006/relationships/slide" Target="slides/slide335.xml"/><Relationship Id="rId474" Type="http://schemas.openxmlformats.org/officeDocument/2006/relationships/slide" Target="slides/slide377.xml"/><Relationship Id="rId127" Type="http://schemas.openxmlformats.org/officeDocument/2006/relationships/slide" Target="slides/slide30.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72.xml"/><Relationship Id="rId334" Type="http://schemas.openxmlformats.org/officeDocument/2006/relationships/slide" Target="slides/slide237.xml"/><Relationship Id="rId376" Type="http://schemas.openxmlformats.org/officeDocument/2006/relationships/slide" Target="slides/slide279.xml"/><Relationship Id="rId541" Type="http://schemas.openxmlformats.org/officeDocument/2006/relationships/slide" Target="slides/slide444.xml"/><Relationship Id="rId4" Type="http://schemas.openxmlformats.org/officeDocument/2006/relationships/slideMaster" Target="slideMasters/slideMaster4.xml"/><Relationship Id="rId180" Type="http://schemas.openxmlformats.org/officeDocument/2006/relationships/slide" Target="slides/slide83.xml"/><Relationship Id="rId236" Type="http://schemas.openxmlformats.org/officeDocument/2006/relationships/slide" Target="slides/slide139.xml"/><Relationship Id="rId278" Type="http://schemas.openxmlformats.org/officeDocument/2006/relationships/slide" Target="slides/slide181.xml"/><Relationship Id="rId401" Type="http://schemas.openxmlformats.org/officeDocument/2006/relationships/slide" Target="slides/slide304.xml"/><Relationship Id="rId443" Type="http://schemas.openxmlformats.org/officeDocument/2006/relationships/slide" Target="slides/slide346.xml"/><Relationship Id="rId303" Type="http://schemas.openxmlformats.org/officeDocument/2006/relationships/slide" Target="slides/slide206.xml"/><Relationship Id="rId485" Type="http://schemas.openxmlformats.org/officeDocument/2006/relationships/slide" Target="slides/slide388.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41.xml"/><Relationship Id="rId345" Type="http://schemas.openxmlformats.org/officeDocument/2006/relationships/slide" Target="slides/slide248.xml"/><Relationship Id="rId387" Type="http://schemas.openxmlformats.org/officeDocument/2006/relationships/slide" Target="slides/slide290.xml"/><Relationship Id="rId510" Type="http://schemas.openxmlformats.org/officeDocument/2006/relationships/slide" Target="slides/slide413.xml"/><Relationship Id="rId552" Type="http://schemas.openxmlformats.org/officeDocument/2006/relationships/slide" Target="slides/slide455.xml"/><Relationship Id="rId191" Type="http://schemas.openxmlformats.org/officeDocument/2006/relationships/slide" Target="slides/slide94.xml"/><Relationship Id="rId205" Type="http://schemas.openxmlformats.org/officeDocument/2006/relationships/slide" Target="slides/slide108.xml"/><Relationship Id="rId247" Type="http://schemas.openxmlformats.org/officeDocument/2006/relationships/slide" Target="slides/slide150.xml"/><Relationship Id="rId412" Type="http://schemas.openxmlformats.org/officeDocument/2006/relationships/slide" Target="slides/slide315.xml"/><Relationship Id="rId107" Type="http://schemas.openxmlformats.org/officeDocument/2006/relationships/slide" Target="slides/slide10.xml"/><Relationship Id="rId289" Type="http://schemas.openxmlformats.org/officeDocument/2006/relationships/slide" Target="slides/slide192.xml"/><Relationship Id="rId454" Type="http://schemas.openxmlformats.org/officeDocument/2006/relationships/slide" Target="slides/slide357.xml"/><Relationship Id="rId496" Type="http://schemas.openxmlformats.org/officeDocument/2006/relationships/slide" Target="slides/slide399.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2.xml"/><Relationship Id="rId314" Type="http://schemas.openxmlformats.org/officeDocument/2006/relationships/slide" Target="slides/slide217.xml"/><Relationship Id="rId356" Type="http://schemas.openxmlformats.org/officeDocument/2006/relationships/slide" Target="slides/slide259.xml"/><Relationship Id="rId398" Type="http://schemas.openxmlformats.org/officeDocument/2006/relationships/slide" Target="slides/slide301.xml"/><Relationship Id="rId521" Type="http://schemas.openxmlformats.org/officeDocument/2006/relationships/slide" Target="slides/slide424.xml"/><Relationship Id="rId563" Type="http://schemas.openxmlformats.org/officeDocument/2006/relationships/presProps" Target="presProps.xml"/><Relationship Id="rId95" Type="http://schemas.openxmlformats.org/officeDocument/2006/relationships/slideMaster" Target="slideMasters/slideMaster95.xml"/><Relationship Id="rId160" Type="http://schemas.openxmlformats.org/officeDocument/2006/relationships/slide" Target="slides/slide63.xml"/><Relationship Id="rId216" Type="http://schemas.openxmlformats.org/officeDocument/2006/relationships/slide" Target="slides/slide119.xml"/><Relationship Id="rId423" Type="http://schemas.openxmlformats.org/officeDocument/2006/relationships/slide" Target="slides/slide326.xml"/><Relationship Id="rId258" Type="http://schemas.openxmlformats.org/officeDocument/2006/relationships/slide" Target="slides/slide161.xml"/><Relationship Id="rId465" Type="http://schemas.openxmlformats.org/officeDocument/2006/relationships/slide" Target="slides/slide368.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21.xml"/><Relationship Id="rId325" Type="http://schemas.openxmlformats.org/officeDocument/2006/relationships/slide" Target="slides/slide228.xml"/><Relationship Id="rId367" Type="http://schemas.openxmlformats.org/officeDocument/2006/relationships/slide" Target="slides/slide270.xml"/><Relationship Id="rId532" Type="http://schemas.openxmlformats.org/officeDocument/2006/relationships/slide" Target="slides/slide435.xml"/><Relationship Id="rId171" Type="http://schemas.openxmlformats.org/officeDocument/2006/relationships/slide" Target="slides/slide74.xml"/><Relationship Id="rId227" Type="http://schemas.openxmlformats.org/officeDocument/2006/relationships/slide" Target="slides/slide130.xml"/><Relationship Id="rId269" Type="http://schemas.openxmlformats.org/officeDocument/2006/relationships/slide" Target="slides/slide172.xml"/><Relationship Id="rId434" Type="http://schemas.openxmlformats.org/officeDocument/2006/relationships/slide" Target="slides/slide337.xml"/><Relationship Id="rId476" Type="http://schemas.openxmlformats.org/officeDocument/2006/relationships/slide" Target="slides/slide379.xml"/><Relationship Id="rId33" Type="http://schemas.openxmlformats.org/officeDocument/2006/relationships/slideMaster" Target="slideMasters/slideMaster33.xml"/><Relationship Id="rId129" Type="http://schemas.openxmlformats.org/officeDocument/2006/relationships/slide" Target="slides/slide32.xml"/><Relationship Id="rId280" Type="http://schemas.openxmlformats.org/officeDocument/2006/relationships/slide" Target="slides/slide183.xml"/><Relationship Id="rId336" Type="http://schemas.openxmlformats.org/officeDocument/2006/relationships/slide" Target="slides/slide239.xml"/><Relationship Id="rId501" Type="http://schemas.openxmlformats.org/officeDocument/2006/relationships/slide" Target="slides/slide404.xml"/><Relationship Id="rId543" Type="http://schemas.openxmlformats.org/officeDocument/2006/relationships/slide" Target="slides/slide446.xml"/><Relationship Id="rId75" Type="http://schemas.openxmlformats.org/officeDocument/2006/relationships/slideMaster" Target="slideMasters/slideMaster75.xml"/><Relationship Id="rId140" Type="http://schemas.openxmlformats.org/officeDocument/2006/relationships/slide" Target="slides/slide43.xml"/><Relationship Id="rId182" Type="http://schemas.openxmlformats.org/officeDocument/2006/relationships/slide" Target="slides/slide85.xml"/><Relationship Id="rId378" Type="http://schemas.openxmlformats.org/officeDocument/2006/relationships/slide" Target="slides/slide281.xml"/><Relationship Id="rId403" Type="http://schemas.openxmlformats.org/officeDocument/2006/relationships/slide" Target="slides/slide306.xml"/><Relationship Id="rId6" Type="http://schemas.openxmlformats.org/officeDocument/2006/relationships/slideMaster" Target="slideMasters/slideMaster6.xml"/><Relationship Id="rId238" Type="http://schemas.openxmlformats.org/officeDocument/2006/relationships/slide" Target="slides/slide141.xml"/><Relationship Id="rId445" Type="http://schemas.openxmlformats.org/officeDocument/2006/relationships/slide" Target="slides/slide348.xml"/><Relationship Id="rId487" Type="http://schemas.openxmlformats.org/officeDocument/2006/relationships/slide" Target="slides/slide390.xml"/><Relationship Id="rId291" Type="http://schemas.openxmlformats.org/officeDocument/2006/relationships/slide" Target="slides/slide194.xml"/><Relationship Id="rId305" Type="http://schemas.openxmlformats.org/officeDocument/2006/relationships/slide" Target="slides/slide208.xml"/><Relationship Id="rId347" Type="http://schemas.openxmlformats.org/officeDocument/2006/relationships/slide" Target="slides/slide250.xml"/><Relationship Id="rId512" Type="http://schemas.openxmlformats.org/officeDocument/2006/relationships/slide" Target="slides/slide415.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4.xml"/><Relationship Id="rId389" Type="http://schemas.openxmlformats.org/officeDocument/2006/relationships/slide" Target="slides/slide292.xml"/><Relationship Id="rId554" Type="http://schemas.openxmlformats.org/officeDocument/2006/relationships/slide" Target="slides/slide457.xml"/><Relationship Id="rId193" Type="http://schemas.openxmlformats.org/officeDocument/2006/relationships/slide" Target="slides/slide96.xml"/><Relationship Id="rId207" Type="http://schemas.openxmlformats.org/officeDocument/2006/relationships/slide" Target="slides/slide110.xml"/><Relationship Id="rId249" Type="http://schemas.openxmlformats.org/officeDocument/2006/relationships/slide" Target="slides/slide152.xml"/><Relationship Id="rId414" Type="http://schemas.openxmlformats.org/officeDocument/2006/relationships/slide" Target="slides/slide317.xml"/><Relationship Id="rId456" Type="http://schemas.openxmlformats.org/officeDocument/2006/relationships/slide" Target="slides/slide359.xml"/><Relationship Id="rId498" Type="http://schemas.openxmlformats.org/officeDocument/2006/relationships/slide" Target="slides/slide401.xml"/><Relationship Id="rId13" Type="http://schemas.openxmlformats.org/officeDocument/2006/relationships/slideMaster" Target="slideMasters/slideMaster13.xml"/><Relationship Id="rId109" Type="http://schemas.openxmlformats.org/officeDocument/2006/relationships/slide" Target="slides/slide12.xml"/><Relationship Id="rId260" Type="http://schemas.openxmlformats.org/officeDocument/2006/relationships/slide" Target="slides/slide163.xml"/><Relationship Id="rId316" Type="http://schemas.openxmlformats.org/officeDocument/2006/relationships/slide" Target="slides/slide219.xml"/><Relationship Id="rId523" Type="http://schemas.openxmlformats.org/officeDocument/2006/relationships/slide" Target="slides/slide426.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 Target="slides/slide23.xml"/><Relationship Id="rId358" Type="http://schemas.openxmlformats.org/officeDocument/2006/relationships/slide" Target="slides/slide261.xml"/><Relationship Id="rId565" Type="http://schemas.openxmlformats.org/officeDocument/2006/relationships/theme" Target="theme/theme1.xml"/><Relationship Id="rId162" Type="http://schemas.openxmlformats.org/officeDocument/2006/relationships/slide" Target="slides/slide65.xml"/><Relationship Id="rId218" Type="http://schemas.openxmlformats.org/officeDocument/2006/relationships/slide" Target="slides/slide121.xml"/><Relationship Id="rId425" Type="http://schemas.openxmlformats.org/officeDocument/2006/relationships/slide" Target="slides/slide328.xml"/><Relationship Id="rId467" Type="http://schemas.openxmlformats.org/officeDocument/2006/relationships/slide" Target="slides/slide370.xml"/><Relationship Id="rId271" Type="http://schemas.openxmlformats.org/officeDocument/2006/relationships/slide" Target="slides/slide174.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4.xml"/><Relationship Id="rId327" Type="http://schemas.openxmlformats.org/officeDocument/2006/relationships/slide" Target="slides/slide230.xml"/><Relationship Id="rId369" Type="http://schemas.openxmlformats.org/officeDocument/2006/relationships/slide" Target="slides/slide272.xml"/><Relationship Id="rId534" Type="http://schemas.openxmlformats.org/officeDocument/2006/relationships/slide" Target="slides/slide437.xml"/><Relationship Id="rId173" Type="http://schemas.openxmlformats.org/officeDocument/2006/relationships/slide" Target="slides/slide76.xml"/><Relationship Id="rId229" Type="http://schemas.openxmlformats.org/officeDocument/2006/relationships/slide" Target="slides/slide132.xml"/><Relationship Id="rId380" Type="http://schemas.openxmlformats.org/officeDocument/2006/relationships/slide" Target="slides/slide283.xml"/><Relationship Id="rId436" Type="http://schemas.openxmlformats.org/officeDocument/2006/relationships/slide" Target="slides/slide339.xml"/><Relationship Id="rId240" Type="http://schemas.openxmlformats.org/officeDocument/2006/relationships/slide" Target="slides/slide143.xml"/><Relationship Id="rId478" Type="http://schemas.openxmlformats.org/officeDocument/2006/relationships/slide" Target="slides/slide381.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3.xml"/><Relationship Id="rId282" Type="http://schemas.openxmlformats.org/officeDocument/2006/relationships/slide" Target="slides/slide185.xml"/><Relationship Id="rId338" Type="http://schemas.openxmlformats.org/officeDocument/2006/relationships/slide" Target="slides/slide241.xml"/><Relationship Id="rId503" Type="http://schemas.openxmlformats.org/officeDocument/2006/relationships/slide" Target="slides/slide406.xml"/><Relationship Id="rId545" Type="http://schemas.openxmlformats.org/officeDocument/2006/relationships/slide" Target="slides/slide448.xml"/><Relationship Id="rId8" Type="http://schemas.openxmlformats.org/officeDocument/2006/relationships/slideMaster" Target="slideMasters/slideMaster8.xml"/><Relationship Id="rId142" Type="http://schemas.openxmlformats.org/officeDocument/2006/relationships/slide" Target="slides/slide45.xml"/><Relationship Id="rId184" Type="http://schemas.openxmlformats.org/officeDocument/2006/relationships/slide" Target="slides/slide87.xml"/><Relationship Id="rId391" Type="http://schemas.openxmlformats.org/officeDocument/2006/relationships/slide" Target="slides/slide294.xml"/><Relationship Id="rId405" Type="http://schemas.openxmlformats.org/officeDocument/2006/relationships/slide" Target="slides/slide308.xml"/><Relationship Id="rId447" Type="http://schemas.openxmlformats.org/officeDocument/2006/relationships/slide" Target="slides/slide350.xml"/><Relationship Id="rId251" Type="http://schemas.openxmlformats.org/officeDocument/2006/relationships/slide" Target="slides/slide154.xml"/><Relationship Id="rId489" Type="http://schemas.openxmlformats.org/officeDocument/2006/relationships/slide" Target="slides/slide392.xml"/><Relationship Id="rId46" Type="http://schemas.openxmlformats.org/officeDocument/2006/relationships/slideMaster" Target="slideMasters/slideMaster46.xml"/><Relationship Id="rId293" Type="http://schemas.openxmlformats.org/officeDocument/2006/relationships/slide" Target="slides/slide196.xml"/><Relationship Id="rId307" Type="http://schemas.openxmlformats.org/officeDocument/2006/relationships/slide" Target="slides/slide210.xml"/><Relationship Id="rId349" Type="http://schemas.openxmlformats.org/officeDocument/2006/relationships/slide" Target="slides/slide252.xml"/><Relationship Id="rId514" Type="http://schemas.openxmlformats.org/officeDocument/2006/relationships/slide" Target="slides/slide417.xml"/><Relationship Id="rId556" Type="http://schemas.openxmlformats.org/officeDocument/2006/relationships/slide" Target="slides/slide459.xml"/><Relationship Id="rId88" Type="http://schemas.openxmlformats.org/officeDocument/2006/relationships/slideMaster" Target="slideMasters/slideMaster88.xml"/><Relationship Id="rId111" Type="http://schemas.openxmlformats.org/officeDocument/2006/relationships/slide" Target="slides/slide14.xml"/><Relationship Id="rId153" Type="http://schemas.openxmlformats.org/officeDocument/2006/relationships/slide" Target="slides/slide56.xml"/><Relationship Id="rId195" Type="http://schemas.openxmlformats.org/officeDocument/2006/relationships/slide" Target="slides/slide98.xml"/><Relationship Id="rId209" Type="http://schemas.openxmlformats.org/officeDocument/2006/relationships/slide" Target="slides/slide112.xml"/><Relationship Id="rId360" Type="http://schemas.openxmlformats.org/officeDocument/2006/relationships/slide" Target="slides/slide263.xml"/><Relationship Id="rId416" Type="http://schemas.openxmlformats.org/officeDocument/2006/relationships/slide" Target="slides/slide319.xml"/><Relationship Id="rId220" Type="http://schemas.openxmlformats.org/officeDocument/2006/relationships/slide" Target="slides/slide123.xml"/><Relationship Id="rId458" Type="http://schemas.openxmlformats.org/officeDocument/2006/relationships/slide" Target="slides/slide361.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5.xml"/><Relationship Id="rId318" Type="http://schemas.openxmlformats.org/officeDocument/2006/relationships/slide" Target="slides/slide221.xml"/><Relationship Id="rId525" Type="http://schemas.openxmlformats.org/officeDocument/2006/relationships/slide" Target="slides/slide428.xml"/><Relationship Id="rId99" Type="http://schemas.openxmlformats.org/officeDocument/2006/relationships/slide" Target="slides/slide2.xml"/><Relationship Id="rId122" Type="http://schemas.openxmlformats.org/officeDocument/2006/relationships/slide" Target="slides/slide25.xml"/><Relationship Id="rId164" Type="http://schemas.openxmlformats.org/officeDocument/2006/relationships/slide" Target="slides/slide67.xml"/><Relationship Id="rId371" Type="http://schemas.openxmlformats.org/officeDocument/2006/relationships/slide" Target="slides/slide274.xml"/><Relationship Id="rId427" Type="http://schemas.openxmlformats.org/officeDocument/2006/relationships/slide" Target="slides/slide330.xml"/><Relationship Id="rId469" Type="http://schemas.openxmlformats.org/officeDocument/2006/relationships/slide" Target="slides/slide372.xml"/><Relationship Id="rId26" Type="http://schemas.openxmlformats.org/officeDocument/2006/relationships/slideMaster" Target="slideMasters/slideMaster26.xml"/><Relationship Id="rId231" Type="http://schemas.openxmlformats.org/officeDocument/2006/relationships/slide" Target="slides/slide134.xml"/><Relationship Id="rId273" Type="http://schemas.openxmlformats.org/officeDocument/2006/relationships/slide" Target="slides/slide176.xml"/><Relationship Id="rId329" Type="http://schemas.openxmlformats.org/officeDocument/2006/relationships/slide" Target="slides/slide232.xml"/><Relationship Id="rId480" Type="http://schemas.openxmlformats.org/officeDocument/2006/relationships/slide" Target="slides/slide383.xml"/><Relationship Id="rId536" Type="http://schemas.openxmlformats.org/officeDocument/2006/relationships/slide" Target="slides/slide439.xml"/><Relationship Id="rId68" Type="http://schemas.openxmlformats.org/officeDocument/2006/relationships/slideMaster" Target="slideMasters/slideMaster68.xml"/><Relationship Id="rId133" Type="http://schemas.openxmlformats.org/officeDocument/2006/relationships/slide" Target="slides/slide36.xml"/><Relationship Id="rId175" Type="http://schemas.openxmlformats.org/officeDocument/2006/relationships/slide" Target="slides/slide78.xml"/><Relationship Id="rId340" Type="http://schemas.openxmlformats.org/officeDocument/2006/relationships/slide" Target="slides/slide243.xml"/><Relationship Id="rId200" Type="http://schemas.openxmlformats.org/officeDocument/2006/relationships/slide" Target="slides/slide103.xml"/><Relationship Id="rId382" Type="http://schemas.openxmlformats.org/officeDocument/2006/relationships/slide" Target="slides/slide285.xml"/><Relationship Id="rId438" Type="http://schemas.openxmlformats.org/officeDocument/2006/relationships/slide" Target="slides/slide341.xml"/><Relationship Id="rId242" Type="http://schemas.openxmlformats.org/officeDocument/2006/relationships/slide" Target="slides/slide145.xml"/><Relationship Id="rId284" Type="http://schemas.openxmlformats.org/officeDocument/2006/relationships/slide" Target="slides/slide187.xml"/><Relationship Id="rId491" Type="http://schemas.openxmlformats.org/officeDocument/2006/relationships/slide" Target="slides/slide394.xml"/><Relationship Id="rId505" Type="http://schemas.openxmlformats.org/officeDocument/2006/relationships/slide" Target="slides/slide408.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5.xml"/><Relationship Id="rId144" Type="http://schemas.openxmlformats.org/officeDocument/2006/relationships/slide" Target="slides/slide47.xml"/><Relationship Id="rId547" Type="http://schemas.openxmlformats.org/officeDocument/2006/relationships/slide" Target="slides/slide450.xml"/><Relationship Id="rId90" Type="http://schemas.openxmlformats.org/officeDocument/2006/relationships/slideMaster" Target="slideMasters/slideMaster90.xml"/><Relationship Id="rId186" Type="http://schemas.openxmlformats.org/officeDocument/2006/relationships/slide" Target="slides/slide89.xml"/><Relationship Id="rId351" Type="http://schemas.openxmlformats.org/officeDocument/2006/relationships/slide" Target="slides/slide254.xml"/><Relationship Id="rId393" Type="http://schemas.openxmlformats.org/officeDocument/2006/relationships/slide" Target="slides/slide296.xml"/><Relationship Id="rId407" Type="http://schemas.openxmlformats.org/officeDocument/2006/relationships/slide" Target="slides/slide310.xml"/><Relationship Id="rId449" Type="http://schemas.openxmlformats.org/officeDocument/2006/relationships/slide" Target="slides/slide352.xml"/><Relationship Id="rId211" Type="http://schemas.openxmlformats.org/officeDocument/2006/relationships/slide" Target="slides/slide114.xml"/><Relationship Id="rId253" Type="http://schemas.openxmlformats.org/officeDocument/2006/relationships/slide" Target="slides/slide156.xml"/><Relationship Id="rId295" Type="http://schemas.openxmlformats.org/officeDocument/2006/relationships/slide" Target="slides/slide198.xml"/><Relationship Id="rId309" Type="http://schemas.openxmlformats.org/officeDocument/2006/relationships/slide" Target="slides/slide212.xml"/><Relationship Id="rId460" Type="http://schemas.openxmlformats.org/officeDocument/2006/relationships/slide" Target="slides/slide363.xml"/><Relationship Id="rId516" Type="http://schemas.openxmlformats.org/officeDocument/2006/relationships/slide" Target="slides/slide419.xml"/><Relationship Id="rId48" Type="http://schemas.openxmlformats.org/officeDocument/2006/relationships/slideMaster" Target="slideMasters/slideMaster48.xml"/><Relationship Id="rId113" Type="http://schemas.openxmlformats.org/officeDocument/2006/relationships/slide" Target="slides/slide16.xml"/><Relationship Id="rId320" Type="http://schemas.openxmlformats.org/officeDocument/2006/relationships/slide" Target="slides/slide223.xml"/><Relationship Id="rId558" Type="http://schemas.openxmlformats.org/officeDocument/2006/relationships/slide" Target="slides/slide461.xml"/><Relationship Id="rId155" Type="http://schemas.openxmlformats.org/officeDocument/2006/relationships/slide" Target="slides/slide58.xml"/><Relationship Id="rId197" Type="http://schemas.openxmlformats.org/officeDocument/2006/relationships/slide" Target="slides/slide100.xml"/><Relationship Id="rId362" Type="http://schemas.openxmlformats.org/officeDocument/2006/relationships/slide" Target="slides/slide265.xml"/><Relationship Id="rId418" Type="http://schemas.openxmlformats.org/officeDocument/2006/relationships/slide" Target="slides/slide321.xml"/><Relationship Id="rId222" Type="http://schemas.openxmlformats.org/officeDocument/2006/relationships/slide" Target="slides/slide125.xml"/><Relationship Id="rId264" Type="http://schemas.openxmlformats.org/officeDocument/2006/relationships/slide" Target="slides/slide167.xml"/><Relationship Id="rId471" Type="http://schemas.openxmlformats.org/officeDocument/2006/relationships/slide" Target="slides/slide374.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27.xml"/><Relationship Id="rId527" Type="http://schemas.openxmlformats.org/officeDocument/2006/relationships/slide" Target="slides/slide430.xml"/><Relationship Id="rId70" Type="http://schemas.openxmlformats.org/officeDocument/2006/relationships/slideMaster" Target="slideMasters/slideMaster70.xml"/><Relationship Id="rId166" Type="http://schemas.openxmlformats.org/officeDocument/2006/relationships/slide" Target="slides/slide69.xml"/><Relationship Id="rId331" Type="http://schemas.openxmlformats.org/officeDocument/2006/relationships/slide" Target="slides/slide234.xml"/><Relationship Id="rId373" Type="http://schemas.openxmlformats.org/officeDocument/2006/relationships/slide" Target="slides/slide276.xml"/><Relationship Id="rId429" Type="http://schemas.openxmlformats.org/officeDocument/2006/relationships/slide" Target="slides/slide332.xml"/><Relationship Id="rId1" Type="http://schemas.openxmlformats.org/officeDocument/2006/relationships/slideMaster" Target="slideMasters/slideMaster1.xml"/><Relationship Id="rId233" Type="http://schemas.openxmlformats.org/officeDocument/2006/relationships/slide" Target="slides/slide136.xml"/><Relationship Id="rId440" Type="http://schemas.openxmlformats.org/officeDocument/2006/relationships/slide" Target="slides/slide343.xml"/><Relationship Id="rId28" Type="http://schemas.openxmlformats.org/officeDocument/2006/relationships/slideMaster" Target="slideMasters/slideMaster28.xml"/><Relationship Id="rId275" Type="http://schemas.openxmlformats.org/officeDocument/2006/relationships/slide" Target="slides/slide178.xml"/><Relationship Id="rId300" Type="http://schemas.openxmlformats.org/officeDocument/2006/relationships/slide" Target="slides/slide203.xml"/><Relationship Id="rId482" Type="http://schemas.openxmlformats.org/officeDocument/2006/relationships/slide" Target="slides/slide385.xml"/><Relationship Id="rId538" Type="http://schemas.openxmlformats.org/officeDocument/2006/relationships/slide" Target="slides/slide441.xml"/><Relationship Id="rId81" Type="http://schemas.openxmlformats.org/officeDocument/2006/relationships/slideMaster" Target="slideMasters/slideMaster81.xml"/><Relationship Id="rId135" Type="http://schemas.openxmlformats.org/officeDocument/2006/relationships/slide" Target="slides/slide38.xml"/><Relationship Id="rId177" Type="http://schemas.openxmlformats.org/officeDocument/2006/relationships/slide" Target="slides/slide80.xml"/><Relationship Id="rId342" Type="http://schemas.openxmlformats.org/officeDocument/2006/relationships/slide" Target="slides/slide245.xml"/><Relationship Id="rId384" Type="http://schemas.openxmlformats.org/officeDocument/2006/relationships/slide" Target="slides/slide287.xml"/><Relationship Id="rId202" Type="http://schemas.openxmlformats.org/officeDocument/2006/relationships/slide" Target="slides/slide105.xml"/><Relationship Id="rId244" Type="http://schemas.openxmlformats.org/officeDocument/2006/relationships/slide" Target="slides/slide147.xml"/><Relationship Id="rId39" Type="http://schemas.openxmlformats.org/officeDocument/2006/relationships/slideMaster" Target="slideMasters/slideMaster39.xml"/><Relationship Id="rId286" Type="http://schemas.openxmlformats.org/officeDocument/2006/relationships/slide" Target="slides/slide189.xml"/><Relationship Id="rId451" Type="http://schemas.openxmlformats.org/officeDocument/2006/relationships/slide" Target="slides/slide354.xml"/><Relationship Id="rId493" Type="http://schemas.openxmlformats.org/officeDocument/2006/relationships/slide" Target="slides/slide396.xml"/><Relationship Id="rId507" Type="http://schemas.openxmlformats.org/officeDocument/2006/relationships/slide" Target="slides/slide410.xml"/><Relationship Id="rId549" Type="http://schemas.openxmlformats.org/officeDocument/2006/relationships/slide" Target="slides/slide452.xml"/><Relationship Id="rId50" Type="http://schemas.openxmlformats.org/officeDocument/2006/relationships/slideMaster" Target="slideMasters/slideMaster50.xml"/><Relationship Id="rId104" Type="http://schemas.openxmlformats.org/officeDocument/2006/relationships/slide" Target="slides/slide7.xml"/><Relationship Id="rId146" Type="http://schemas.openxmlformats.org/officeDocument/2006/relationships/slide" Target="slides/slide49.xml"/><Relationship Id="rId188" Type="http://schemas.openxmlformats.org/officeDocument/2006/relationships/slide" Target="slides/slide91.xml"/><Relationship Id="rId311" Type="http://schemas.openxmlformats.org/officeDocument/2006/relationships/slide" Target="slides/slide214.xml"/><Relationship Id="rId353" Type="http://schemas.openxmlformats.org/officeDocument/2006/relationships/slide" Target="slides/slide256.xml"/><Relationship Id="rId395" Type="http://schemas.openxmlformats.org/officeDocument/2006/relationships/slide" Target="slides/slide298.xml"/><Relationship Id="rId409" Type="http://schemas.openxmlformats.org/officeDocument/2006/relationships/slide" Target="slides/slide312.xml"/><Relationship Id="rId560" Type="http://schemas.openxmlformats.org/officeDocument/2006/relationships/slide" Target="slides/slide463.xml"/><Relationship Id="rId92" Type="http://schemas.openxmlformats.org/officeDocument/2006/relationships/slideMaster" Target="slideMasters/slideMaster92.xml"/><Relationship Id="rId213" Type="http://schemas.openxmlformats.org/officeDocument/2006/relationships/slide" Target="slides/slide116.xml"/><Relationship Id="rId420" Type="http://schemas.openxmlformats.org/officeDocument/2006/relationships/slide" Target="slides/slide323.xml"/><Relationship Id="rId255" Type="http://schemas.openxmlformats.org/officeDocument/2006/relationships/slide" Target="slides/slide158.xml"/><Relationship Id="rId297" Type="http://schemas.openxmlformats.org/officeDocument/2006/relationships/slide" Target="slides/slide200.xml"/><Relationship Id="rId462" Type="http://schemas.openxmlformats.org/officeDocument/2006/relationships/slide" Target="slides/slide365.xml"/><Relationship Id="rId518" Type="http://schemas.openxmlformats.org/officeDocument/2006/relationships/slide" Target="slides/slide421.xml"/><Relationship Id="rId115" Type="http://schemas.openxmlformats.org/officeDocument/2006/relationships/slide" Target="slides/slide18.xml"/><Relationship Id="rId157" Type="http://schemas.openxmlformats.org/officeDocument/2006/relationships/slide" Target="slides/slide60.xml"/><Relationship Id="rId322" Type="http://schemas.openxmlformats.org/officeDocument/2006/relationships/slide" Target="slides/slide225.xml"/><Relationship Id="rId364" Type="http://schemas.openxmlformats.org/officeDocument/2006/relationships/slide" Target="slides/slide267.xml"/><Relationship Id="rId61" Type="http://schemas.openxmlformats.org/officeDocument/2006/relationships/slideMaster" Target="slideMasters/slideMaster61.xml"/><Relationship Id="rId199" Type="http://schemas.openxmlformats.org/officeDocument/2006/relationships/slide" Target="slides/slide102.xml"/><Relationship Id="rId19" Type="http://schemas.openxmlformats.org/officeDocument/2006/relationships/slideMaster" Target="slideMasters/slideMaster19.xml"/><Relationship Id="rId224" Type="http://schemas.openxmlformats.org/officeDocument/2006/relationships/slide" Target="slides/slide127.xml"/><Relationship Id="rId266" Type="http://schemas.openxmlformats.org/officeDocument/2006/relationships/slide" Target="slides/slide169.xml"/><Relationship Id="rId431" Type="http://schemas.openxmlformats.org/officeDocument/2006/relationships/slide" Target="slides/slide334.xml"/><Relationship Id="rId473" Type="http://schemas.openxmlformats.org/officeDocument/2006/relationships/slide" Target="slides/slide376.xml"/><Relationship Id="rId529" Type="http://schemas.openxmlformats.org/officeDocument/2006/relationships/slide" Target="slides/slide432.xml"/><Relationship Id="rId30" Type="http://schemas.openxmlformats.org/officeDocument/2006/relationships/slideMaster" Target="slideMasters/slideMaster30.xml"/><Relationship Id="rId126" Type="http://schemas.openxmlformats.org/officeDocument/2006/relationships/slide" Target="slides/slide29.xml"/><Relationship Id="rId168" Type="http://schemas.openxmlformats.org/officeDocument/2006/relationships/slide" Target="slides/slide71.xml"/><Relationship Id="rId333" Type="http://schemas.openxmlformats.org/officeDocument/2006/relationships/slide" Target="slides/slide236.xml"/><Relationship Id="rId540" Type="http://schemas.openxmlformats.org/officeDocument/2006/relationships/slide" Target="slides/slide443.xml"/><Relationship Id="rId72" Type="http://schemas.openxmlformats.org/officeDocument/2006/relationships/slideMaster" Target="slideMasters/slideMaster72.xml"/><Relationship Id="rId375" Type="http://schemas.openxmlformats.org/officeDocument/2006/relationships/slide" Target="slides/slide278.xml"/><Relationship Id="rId3" Type="http://schemas.openxmlformats.org/officeDocument/2006/relationships/slideMaster" Target="slideMasters/slideMaster3.xml"/><Relationship Id="rId235" Type="http://schemas.openxmlformats.org/officeDocument/2006/relationships/slide" Target="slides/slide138.xml"/><Relationship Id="rId277" Type="http://schemas.openxmlformats.org/officeDocument/2006/relationships/slide" Target="slides/slide180.xml"/><Relationship Id="rId400" Type="http://schemas.openxmlformats.org/officeDocument/2006/relationships/slide" Target="slides/slide303.xml"/><Relationship Id="rId442" Type="http://schemas.openxmlformats.org/officeDocument/2006/relationships/slide" Target="slides/slide345.xml"/><Relationship Id="rId484" Type="http://schemas.openxmlformats.org/officeDocument/2006/relationships/slide" Target="slides/slide387.xml"/><Relationship Id="rId137" Type="http://schemas.openxmlformats.org/officeDocument/2006/relationships/slide" Target="slides/slide40.xml"/><Relationship Id="rId302" Type="http://schemas.openxmlformats.org/officeDocument/2006/relationships/slide" Target="slides/slide205.xml"/><Relationship Id="rId344" Type="http://schemas.openxmlformats.org/officeDocument/2006/relationships/slide" Target="slides/slide247.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82.xml"/><Relationship Id="rId386" Type="http://schemas.openxmlformats.org/officeDocument/2006/relationships/slide" Target="slides/slide289.xml"/><Relationship Id="rId551" Type="http://schemas.openxmlformats.org/officeDocument/2006/relationships/slide" Target="slides/slide454.xml"/><Relationship Id="rId190" Type="http://schemas.openxmlformats.org/officeDocument/2006/relationships/slide" Target="slides/slide93.xml"/><Relationship Id="rId204" Type="http://schemas.openxmlformats.org/officeDocument/2006/relationships/slide" Target="slides/slide107.xml"/><Relationship Id="rId246" Type="http://schemas.openxmlformats.org/officeDocument/2006/relationships/slide" Target="slides/slide149.xml"/><Relationship Id="rId288" Type="http://schemas.openxmlformats.org/officeDocument/2006/relationships/slide" Target="slides/slide191.xml"/><Relationship Id="rId411" Type="http://schemas.openxmlformats.org/officeDocument/2006/relationships/slide" Target="slides/slide314.xml"/><Relationship Id="rId453" Type="http://schemas.openxmlformats.org/officeDocument/2006/relationships/slide" Target="slides/slide356.xml"/><Relationship Id="rId509" Type="http://schemas.openxmlformats.org/officeDocument/2006/relationships/slide" Target="slides/slide412.xml"/><Relationship Id="rId106" Type="http://schemas.openxmlformats.org/officeDocument/2006/relationships/slide" Target="slides/slide9.xml"/><Relationship Id="rId313" Type="http://schemas.openxmlformats.org/officeDocument/2006/relationships/slide" Target="slides/slide216.xml"/><Relationship Id="rId495" Type="http://schemas.openxmlformats.org/officeDocument/2006/relationships/slide" Target="slides/slide398.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51.xml"/><Relationship Id="rId355" Type="http://schemas.openxmlformats.org/officeDocument/2006/relationships/slide" Target="slides/slide258.xml"/><Relationship Id="rId397" Type="http://schemas.openxmlformats.org/officeDocument/2006/relationships/slide" Target="slides/slide300.xml"/><Relationship Id="rId520" Type="http://schemas.openxmlformats.org/officeDocument/2006/relationships/slide" Target="slides/slide423.xml"/><Relationship Id="rId562" Type="http://schemas.openxmlformats.org/officeDocument/2006/relationships/handoutMaster" Target="handoutMasters/handoutMaster1.xml"/><Relationship Id="rId215" Type="http://schemas.openxmlformats.org/officeDocument/2006/relationships/slide" Target="slides/slide118.xml"/><Relationship Id="rId257" Type="http://schemas.openxmlformats.org/officeDocument/2006/relationships/slide" Target="slides/slide160.xml"/><Relationship Id="rId422" Type="http://schemas.openxmlformats.org/officeDocument/2006/relationships/slide" Target="slides/slide325.xml"/><Relationship Id="rId464" Type="http://schemas.openxmlformats.org/officeDocument/2006/relationships/slide" Target="slides/slide367.xml"/><Relationship Id="rId299" Type="http://schemas.openxmlformats.org/officeDocument/2006/relationships/slide" Target="slides/slide202.xml"/><Relationship Id="rId63" Type="http://schemas.openxmlformats.org/officeDocument/2006/relationships/slideMaster" Target="slideMasters/slideMaster63.xml"/><Relationship Id="rId159" Type="http://schemas.openxmlformats.org/officeDocument/2006/relationships/slide" Target="slides/slide62.xml"/><Relationship Id="rId366" Type="http://schemas.openxmlformats.org/officeDocument/2006/relationships/slide" Target="slides/slide269.xml"/><Relationship Id="rId226" Type="http://schemas.openxmlformats.org/officeDocument/2006/relationships/slide" Target="slides/slide129.xml"/><Relationship Id="rId433" Type="http://schemas.openxmlformats.org/officeDocument/2006/relationships/slide" Target="slides/slide336.xml"/><Relationship Id="rId74" Type="http://schemas.openxmlformats.org/officeDocument/2006/relationships/slideMaster" Target="slideMasters/slideMaster74.xml"/><Relationship Id="rId377" Type="http://schemas.openxmlformats.org/officeDocument/2006/relationships/slide" Target="slides/slide280.xml"/><Relationship Id="rId500" Type="http://schemas.openxmlformats.org/officeDocument/2006/relationships/slide" Target="slides/slide403.xml"/><Relationship Id="rId5" Type="http://schemas.openxmlformats.org/officeDocument/2006/relationships/slideMaster" Target="slideMasters/slideMaster5.xml"/><Relationship Id="rId237" Type="http://schemas.openxmlformats.org/officeDocument/2006/relationships/slide" Target="slides/slide140.xml"/><Relationship Id="rId444" Type="http://schemas.openxmlformats.org/officeDocument/2006/relationships/slide" Target="slides/slide347.xml"/><Relationship Id="rId290" Type="http://schemas.openxmlformats.org/officeDocument/2006/relationships/slide" Target="slides/slide193.xml"/><Relationship Id="rId304" Type="http://schemas.openxmlformats.org/officeDocument/2006/relationships/slide" Target="slides/slide207.xml"/><Relationship Id="rId388" Type="http://schemas.openxmlformats.org/officeDocument/2006/relationships/slide" Target="slides/slide291.xml"/><Relationship Id="rId511" Type="http://schemas.openxmlformats.org/officeDocument/2006/relationships/slide" Target="slides/slide414.xml"/><Relationship Id="rId85" Type="http://schemas.openxmlformats.org/officeDocument/2006/relationships/slideMaster" Target="slideMasters/slideMaster85.xml"/><Relationship Id="rId150" Type="http://schemas.openxmlformats.org/officeDocument/2006/relationships/slide" Target="slides/slide53.xml"/><Relationship Id="rId248" Type="http://schemas.openxmlformats.org/officeDocument/2006/relationships/slide" Target="slides/slide151.xml"/><Relationship Id="rId455" Type="http://schemas.openxmlformats.org/officeDocument/2006/relationships/slide" Target="slides/slide358.xml"/><Relationship Id="rId12" Type="http://schemas.openxmlformats.org/officeDocument/2006/relationships/slideMaster" Target="slideMasters/slideMaster12.xml"/><Relationship Id="rId108" Type="http://schemas.openxmlformats.org/officeDocument/2006/relationships/slide" Target="slides/slide11.xml"/><Relationship Id="rId315" Type="http://schemas.openxmlformats.org/officeDocument/2006/relationships/slide" Target="slides/slide218.xml"/><Relationship Id="rId522" Type="http://schemas.openxmlformats.org/officeDocument/2006/relationships/slide" Target="slides/slide425.xml"/><Relationship Id="rId96" Type="http://schemas.openxmlformats.org/officeDocument/2006/relationships/slideMaster" Target="slideMasters/slideMaster96.xml"/><Relationship Id="rId161" Type="http://schemas.openxmlformats.org/officeDocument/2006/relationships/slide" Target="slides/slide64.xml"/><Relationship Id="rId399" Type="http://schemas.openxmlformats.org/officeDocument/2006/relationships/slide" Target="slides/slide302.xml"/><Relationship Id="rId259" Type="http://schemas.openxmlformats.org/officeDocument/2006/relationships/slide" Target="slides/slide162.xml"/><Relationship Id="rId466" Type="http://schemas.openxmlformats.org/officeDocument/2006/relationships/slide" Target="slides/slide369.xml"/><Relationship Id="rId23" Type="http://schemas.openxmlformats.org/officeDocument/2006/relationships/slideMaster" Target="slideMasters/slideMaster23.xml"/><Relationship Id="rId119" Type="http://schemas.openxmlformats.org/officeDocument/2006/relationships/slide" Target="slides/slide22.xml"/><Relationship Id="rId326" Type="http://schemas.openxmlformats.org/officeDocument/2006/relationships/slide" Target="slides/slide229.xml"/><Relationship Id="rId533" Type="http://schemas.openxmlformats.org/officeDocument/2006/relationships/slide" Target="slides/slide436.xml"/></Relationships>
</file>

<file path=ppt/charts/_rels/chart1.xml.rels><?xml version="1.0" encoding="UTF-8" standalone="yes"?>
<Relationships xmlns="http://schemas.openxmlformats.org/package/2006/relationships"><Relationship Id="rId3" Type="http://schemas.openxmlformats.org/officeDocument/2006/relationships/oleObject" Target="file:////Users\geraldo\Downloads\energy_data%20movement.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ownloads\energy_data%20movement.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11.xml.rels><?xml version="1.0" encoding="UTF-8" standalone="yes"?>
<Relationships xmlns="http://schemas.openxmlformats.org/package/2006/relationships"><Relationship Id="rId2" Type="http://schemas.openxmlformats.org/officeDocument/2006/relationships/oleObject" Target="Macintosh%20HD:Users:amiraliboroumand:cmu:Google-Internship-EdgeTPU:ML-Workload-Analysis-repaired%20-backup-for-graphs-copy.xlsx" TargetMode="External"/><Relationship Id="rId1" Type="http://schemas.openxmlformats.org/officeDocument/2006/relationships/themeOverride" Target="../theme/themeOverride6.xml"/></Relationships>
</file>

<file path=ppt/charts/_rels/chart12.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oleObject" Target="Macintosh%20HD:Users:amiraliboroumand:cmu:Google-Internship-EdgeTPU:ML-Workload-Analysis-repaired%20-backup-graphs.xlsx" TargetMode="External"/><Relationship Id="rId1" Type="http://schemas.openxmlformats.org/officeDocument/2006/relationships/themeOverride" Target="../theme/themeOverride7.xml"/></Relationships>
</file>

<file path=ppt/charts/_rels/chart13.xml.rels><?xml version="1.0" encoding="UTF-8" standalone="yes"?>
<Relationships xmlns="http://schemas.openxmlformats.org/package/2006/relationships"><Relationship Id="rId1" Type="http://schemas.openxmlformats.org/officeDocument/2006/relationships/oleObject" Target="file:////Users/geraldo/Projects/Mensa/Plots.xlsx" TargetMode="External"/></Relationships>
</file>

<file path=ppt/charts/_rels/chart14.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oleObject" Target="file:////Users/el1goluj/Documents/ZURICH/PROJECTS/UPMEM/upmem-workloads/Microbenchmarks/AI/ai_output-2021-03.xlsx" TargetMode="External"/></Relationships>
</file>

<file path=ppt/charts/_rels/chart15.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3.xml"/></Relationships>
</file>

<file path=ppt/charts/_rels/chart16.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chartUserShapes" Target="../drawings/drawing4.xml"/></Relationships>
</file>

<file path=ppt/charts/_rels/chart17.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5.xml"/><Relationship Id="rId1" Type="http://schemas.microsoft.com/office/2011/relationships/chartStyle" Target="style5.xml"/></Relationships>
</file>

<file path=ppt/charts/_rels/chart18.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6.xml"/><Relationship Id="rId1" Type="http://schemas.microsoft.com/office/2011/relationships/chartStyle" Target="style6.xml"/></Relationships>
</file>

<file path=ppt/charts/_rels/chart19.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7.xml"/><Relationship Id="rId1" Type="http://schemas.microsoft.com/office/2011/relationships/chartStyle" Target="style7.xml"/></Relationships>
</file>

<file path=ppt/charts/_rels/chart20.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8.xml"/><Relationship Id="rId1" Type="http://schemas.microsoft.com/office/2011/relationships/chartStyle" Target="style8.xml"/></Relationships>
</file>

<file path=ppt/charts/_rels/chart21.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50539791016692"/>
          <c:y val="0.20925669962517277"/>
          <c:w val="0.67405083293159773"/>
          <c:h val="0.63376124972111569"/>
        </c:manualLayout>
      </c:layout>
      <c:barChart>
        <c:barDir val="col"/>
        <c:grouping val="clustered"/>
        <c:varyColors val="0"/>
        <c:ser>
          <c:idx val="0"/>
          <c:order val="0"/>
          <c:tx>
            <c:strRef>
              <c:f>Sheet1!$B$1</c:f>
              <c:strCache>
                <c:ptCount val="1"/>
                <c:pt idx="0">
                  <c:v>Energy (pJ)</c:v>
                </c:pt>
              </c:strCache>
            </c:strRef>
          </c:tx>
          <c:spPr>
            <a:solidFill>
              <a:schemeClr val="accent1"/>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1"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Sheet1!$B$2:$B$8</c:f>
              <c:numCache>
                <c:formatCode>General</c:formatCode>
                <c:ptCount val="7"/>
                <c:pt idx="0">
                  <c:v>0.1</c:v>
                </c:pt>
                <c:pt idx="1">
                  <c:v>0.9</c:v>
                </c:pt>
                <c:pt idx="2">
                  <c:v>1</c:v>
                </c:pt>
                <c:pt idx="3">
                  <c:v>3.1</c:v>
                </c:pt>
                <c:pt idx="4">
                  <c:v>3.7</c:v>
                </c:pt>
                <c:pt idx="5">
                  <c:v>5</c:v>
                </c:pt>
                <c:pt idx="6">
                  <c:v>640</c:v>
                </c:pt>
              </c:numCache>
            </c:numRef>
          </c:val>
          <c:extLst>
            <c:ext xmlns:c16="http://schemas.microsoft.com/office/drawing/2014/chart" uri="{C3380CC4-5D6E-409C-BE32-E72D297353CC}">
              <c16:uniqueId val="{00000000-D624-8D47-A68C-B1EE97E20108}"/>
            </c:ext>
          </c:extLst>
        </c:ser>
        <c:dLbls>
          <c:showLegendKey val="0"/>
          <c:showVal val="0"/>
          <c:showCatName val="0"/>
          <c:showSerName val="0"/>
          <c:showPercent val="0"/>
          <c:showBubbleSize val="0"/>
        </c:dLbls>
        <c:gapWidth val="80"/>
        <c:overlap val="-27"/>
        <c:axId val="924789647"/>
        <c:axId val="924791295"/>
      </c:barChart>
      <c:lineChart>
        <c:grouping val="standard"/>
        <c:varyColors val="0"/>
        <c:ser>
          <c:idx val="1"/>
          <c:order val="1"/>
          <c:tx>
            <c:strRef>
              <c:f>Sheet1!$C$1</c:f>
              <c:strCache>
                <c:ptCount val="1"/>
                <c:pt idx="0">
                  <c:v>ADD (int) Relative Cost</c:v>
                </c:pt>
              </c:strCache>
            </c:strRef>
          </c:tx>
          <c:spPr>
            <a:ln w="60325" cap="rnd">
              <a:solidFill>
                <a:schemeClr val="tx2"/>
              </a:solidFill>
              <a:round/>
            </a:ln>
            <a:effectLst/>
          </c:spPr>
          <c:marker>
            <c:symbol val="diamond"/>
            <c:size val="15"/>
            <c:spPr>
              <a:solidFill>
                <a:schemeClr val="tx2"/>
              </a:solidFill>
              <a:ln w="15875">
                <a:solidFill>
                  <a:schemeClr val="tx2"/>
                </a:solidFill>
              </a:ln>
              <a:effectLst/>
            </c:spPr>
          </c:marker>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Sheet1!$C$2:$C$8</c:f>
              <c:numCache>
                <c:formatCode>General</c:formatCode>
                <c:ptCount val="7"/>
                <c:pt idx="0">
                  <c:v>1</c:v>
                </c:pt>
                <c:pt idx="1">
                  <c:v>9</c:v>
                </c:pt>
                <c:pt idx="2">
                  <c:v>10</c:v>
                </c:pt>
                <c:pt idx="3">
                  <c:v>31</c:v>
                </c:pt>
                <c:pt idx="4">
                  <c:v>37</c:v>
                </c:pt>
                <c:pt idx="5">
                  <c:v>50</c:v>
                </c:pt>
                <c:pt idx="6">
                  <c:v>6400</c:v>
                </c:pt>
              </c:numCache>
            </c:numRef>
          </c:val>
          <c:smooth val="0"/>
          <c:extLst>
            <c:ext xmlns:c16="http://schemas.microsoft.com/office/drawing/2014/chart" uri="{C3380CC4-5D6E-409C-BE32-E72D297353CC}">
              <c16:uniqueId val="{00000001-D624-8D47-A68C-B1EE97E20108}"/>
            </c:ext>
          </c:extLst>
        </c:ser>
        <c:dLbls>
          <c:showLegendKey val="0"/>
          <c:showVal val="0"/>
          <c:showCatName val="0"/>
          <c:showSerName val="0"/>
          <c:showPercent val="0"/>
          <c:showBubbleSize val="0"/>
        </c:dLbls>
        <c:marker val="1"/>
        <c:smooth val="0"/>
        <c:axId val="924789647"/>
        <c:axId val="924791295"/>
      </c:lineChart>
      <c:catAx>
        <c:axId val="924789647"/>
        <c:scaling>
          <c:orientation val="minMax"/>
        </c:scaling>
        <c:delete val="0"/>
        <c:axPos val="b"/>
        <c:numFmt formatCode="General"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91295"/>
        <c:crosses val="autoZero"/>
        <c:auto val="1"/>
        <c:lblAlgn val="ctr"/>
        <c:lblOffset val="100"/>
        <c:noMultiLvlLbl val="0"/>
      </c:catAx>
      <c:valAx>
        <c:axId val="924791295"/>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r>
                  <a:rPr lang="en-US" dirty="0"/>
                  <a:t>Energy for a 32-bit Operation (log scale)</a:t>
                </a:r>
              </a:p>
            </c:rich>
          </c:tx>
          <c:layout>
            <c:manualLayout>
              <c:xMode val="edge"/>
              <c:yMode val="edge"/>
              <c:x val="0.1477584051993501"/>
              <c:y val="0.16069507790308224"/>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title>
        <c:numFmt formatCode="General"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89647"/>
        <c:crosses val="autoZero"/>
        <c:crossBetween val="between"/>
      </c:valAx>
      <c:spPr>
        <a:noFill/>
        <a:ln>
          <a:noFill/>
        </a:ln>
        <a:effectLst/>
      </c:spPr>
    </c:plotArea>
    <c:legend>
      <c:legendPos val="t"/>
      <c:layout>
        <c:manualLayout>
          <c:xMode val="edge"/>
          <c:yMode val="edge"/>
          <c:x val="0.32499214383916297"/>
          <c:y val="0.145730285308277"/>
          <c:w val="0.50380604210188007"/>
          <c:h val="6.0940868771016982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00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450539791016692"/>
          <c:y val="0.20925669962517277"/>
          <c:w val="0.67405083293159773"/>
          <c:h val="0.63376124972111569"/>
        </c:manualLayout>
      </c:layout>
      <c:barChart>
        <c:barDir val="col"/>
        <c:grouping val="clustered"/>
        <c:varyColors val="0"/>
        <c:ser>
          <c:idx val="0"/>
          <c:order val="0"/>
          <c:tx>
            <c:strRef>
              <c:f>Sheet1!$B$1</c:f>
              <c:strCache>
                <c:ptCount val="1"/>
                <c:pt idx="0">
                  <c:v>Energy (pJ)</c:v>
                </c:pt>
              </c:strCache>
            </c:strRef>
          </c:tx>
          <c:spPr>
            <a:solidFill>
              <a:schemeClr val="accent1"/>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1"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Sheet1!$B$2:$B$8</c:f>
              <c:numCache>
                <c:formatCode>General</c:formatCode>
                <c:ptCount val="7"/>
                <c:pt idx="0">
                  <c:v>0.1</c:v>
                </c:pt>
                <c:pt idx="1">
                  <c:v>0.9</c:v>
                </c:pt>
                <c:pt idx="2">
                  <c:v>1</c:v>
                </c:pt>
                <c:pt idx="3">
                  <c:v>3.1</c:v>
                </c:pt>
                <c:pt idx="4">
                  <c:v>3.7</c:v>
                </c:pt>
                <c:pt idx="5">
                  <c:v>5</c:v>
                </c:pt>
                <c:pt idx="6">
                  <c:v>640</c:v>
                </c:pt>
              </c:numCache>
            </c:numRef>
          </c:val>
          <c:extLst>
            <c:ext xmlns:c16="http://schemas.microsoft.com/office/drawing/2014/chart" uri="{C3380CC4-5D6E-409C-BE32-E72D297353CC}">
              <c16:uniqueId val="{00000000-D624-8D47-A68C-B1EE97E20108}"/>
            </c:ext>
          </c:extLst>
        </c:ser>
        <c:dLbls>
          <c:showLegendKey val="0"/>
          <c:showVal val="0"/>
          <c:showCatName val="0"/>
          <c:showSerName val="0"/>
          <c:showPercent val="0"/>
          <c:showBubbleSize val="0"/>
        </c:dLbls>
        <c:gapWidth val="80"/>
        <c:overlap val="-27"/>
        <c:axId val="924789647"/>
        <c:axId val="924791295"/>
      </c:barChart>
      <c:lineChart>
        <c:grouping val="standard"/>
        <c:varyColors val="0"/>
        <c:ser>
          <c:idx val="1"/>
          <c:order val="1"/>
          <c:tx>
            <c:strRef>
              <c:f>Sheet1!$C$1</c:f>
              <c:strCache>
                <c:ptCount val="1"/>
                <c:pt idx="0">
                  <c:v>ADD (int) Relative Cost</c:v>
                </c:pt>
              </c:strCache>
            </c:strRef>
          </c:tx>
          <c:spPr>
            <a:ln w="60325" cap="rnd">
              <a:solidFill>
                <a:schemeClr val="tx2"/>
              </a:solidFill>
              <a:round/>
            </a:ln>
            <a:effectLst/>
          </c:spPr>
          <c:marker>
            <c:symbol val="diamond"/>
            <c:size val="15"/>
            <c:spPr>
              <a:solidFill>
                <a:schemeClr val="tx2"/>
              </a:solidFill>
              <a:ln w="15875">
                <a:solidFill>
                  <a:schemeClr val="tx2"/>
                </a:solidFill>
              </a:ln>
              <a:effectLst/>
            </c:spPr>
          </c:marker>
          <c:cat>
            <c:strRef>
              <c:f>Sheet1!$A$2:$A$8</c:f>
              <c:strCache>
                <c:ptCount val="7"/>
                <c:pt idx="0">
                  <c:v>ADD (int)</c:v>
                </c:pt>
                <c:pt idx="1">
                  <c:v>ADD (float)</c:v>
                </c:pt>
                <c:pt idx="2">
                  <c:v>Register File</c:v>
                </c:pt>
                <c:pt idx="3">
                  <c:v> MULT (int)</c:v>
                </c:pt>
                <c:pt idx="4">
                  <c:v>MULT (float)</c:v>
                </c:pt>
                <c:pt idx="5">
                  <c:v>SRAM Cache</c:v>
                </c:pt>
                <c:pt idx="6">
                  <c:v>DRAM </c:v>
                </c:pt>
              </c:strCache>
            </c:strRef>
          </c:cat>
          <c:val>
            <c:numRef>
              <c:f>Sheet1!$C$2:$C$8</c:f>
              <c:numCache>
                <c:formatCode>General</c:formatCode>
                <c:ptCount val="7"/>
                <c:pt idx="0">
                  <c:v>1</c:v>
                </c:pt>
                <c:pt idx="1">
                  <c:v>9</c:v>
                </c:pt>
                <c:pt idx="2">
                  <c:v>10</c:v>
                </c:pt>
                <c:pt idx="3">
                  <c:v>31</c:v>
                </c:pt>
                <c:pt idx="4">
                  <c:v>37</c:v>
                </c:pt>
                <c:pt idx="5">
                  <c:v>50</c:v>
                </c:pt>
                <c:pt idx="6">
                  <c:v>6400</c:v>
                </c:pt>
              </c:numCache>
            </c:numRef>
          </c:val>
          <c:smooth val="0"/>
          <c:extLst>
            <c:ext xmlns:c16="http://schemas.microsoft.com/office/drawing/2014/chart" uri="{C3380CC4-5D6E-409C-BE32-E72D297353CC}">
              <c16:uniqueId val="{00000001-D624-8D47-A68C-B1EE97E20108}"/>
            </c:ext>
          </c:extLst>
        </c:ser>
        <c:dLbls>
          <c:showLegendKey val="0"/>
          <c:showVal val="0"/>
          <c:showCatName val="0"/>
          <c:showSerName val="0"/>
          <c:showPercent val="0"/>
          <c:showBubbleSize val="0"/>
        </c:dLbls>
        <c:marker val="1"/>
        <c:smooth val="0"/>
        <c:axId val="924789647"/>
        <c:axId val="924791295"/>
      </c:lineChart>
      <c:catAx>
        <c:axId val="924789647"/>
        <c:scaling>
          <c:orientation val="minMax"/>
        </c:scaling>
        <c:delete val="0"/>
        <c:axPos val="b"/>
        <c:numFmt formatCode="General" sourceLinked="1"/>
        <c:majorTickMark val="out"/>
        <c:minorTickMark val="none"/>
        <c:tickLblPos val="low"/>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91295"/>
        <c:crosses val="autoZero"/>
        <c:auto val="1"/>
        <c:lblAlgn val="ctr"/>
        <c:lblOffset val="100"/>
        <c:noMultiLvlLbl val="0"/>
      </c:catAx>
      <c:valAx>
        <c:axId val="924791295"/>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r>
                  <a:rPr lang="en-US" dirty="0"/>
                  <a:t>Energy for a 32-bit Operation (log scale)</a:t>
                </a:r>
              </a:p>
            </c:rich>
          </c:tx>
          <c:layout>
            <c:manualLayout>
              <c:xMode val="edge"/>
              <c:yMode val="edge"/>
              <c:x val="0.1477584051993501"/>
              <c:y val="0.16069507790308224"/>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title>
        <c:numFmt formatCode="General"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crossAx val="924789647"/>
        <c:crosses val="autoZero"/>
        <c:crossBetween val="between"/>
      </c:valAx>
      <c:spPr>
        <a:noFill/>
        <a:ln>
          <a:noFill/>
        </a:ln>
        <a:effectLst/>
      </c:spPr>
    </c:plotArea>
    <c:legend>
      <c:legendPos val="t"/>
      <c:layout>
        <c:manualLayout>
          <c:xMode val="edge"/>
          <c:yMode val="edge"/>
          <c:x val="0.32499214383916297"/>
          <c:y val="0.145730285308277"/>
          <c:w val="0.50380604210188007"/>
          <c:h val="6.0940868771016982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000">
          <a:solidFill>
            <a:schemeClr val="tx1"/>
          </a:solidFill>
          <a:latin typeface="Tahoma" panose="020B0604030504040204" pitchFamily="34" charset="0"/>
          <a:ea typeface="Tahoma" panose="020B0604030504040204" pitchFamily="34" charset="0"/>
          <a:cs typeface="Tahoma" panose="020B060403050404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6C2F-1441-AEBA-F00D20293B02}"/>
                </c:ext>
              </c:extLst>
            </c:dLbl>
            <c:dLbl>
              <c:idx val="1"/>
              <c:delete val="1"/>
              <c:extLst>
                <c:ext xmlns:c15="http://schemas.microsoft.com/office/drawing/2012/chart" uri="{CE6537A1-D6FC-4f65-9D91-7224C49458BB}"/>
                <c:ext xmlns:c16="http://schemas.microsoft.com/office/drawing/2014/chart" uri="{C3380CC4-5D6E-409C-BE32-E72D297353CC}">
                  <c16:uniqueId val="{00000001-6C2F-1441-AEBA-F00D20293B02}"/>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6C2F-1441-AEBA-F00D20293B02}"/>
            </c:ext>
          </c:extLst>
        </c:ser>
        <c:dLbls>
          <c:showLegendKey val="0"/>
          <c:showVal val="0"/>
          <c:showCatName val="0"/>
          <c:showSerName val="0"/>
          <c:showPercent val="0"/>
          <c:showBubbleSize val="0"/>
        </c:dLbls>
        <c:gapWidth val="50"/>
        <c:axId val="-1970970072"/>
        <c:axId val="-1970966552"/>
      </c:barChart>
      <c:catAx>
        <c:axId val="-197097007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970966552"/>
        <c:crosses val="autoZero"/>
        <c:auto val="1"/>
        <c:lblAlgn val="ctr"/>
        <c:lblOffset val="100"/>
        <c:noMultiLvlLbl val="0"/>
      </c:catAx>
      <c:valAx>
        <c:axId val="-1970966552"/>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9709700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5836974355054001"/>
          <c:y val="4.92979719188767E-2"/>
          <c:w val="0.66240083973819897"/>
          <c:h val="0.73333025188149803"/>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Clustering!$G$23</c:f>
              <c:numCache>
                <c:formatCode>General</c:formatCode>
                <c:ptCount val="1"/>
                <c:pt idx="0">
                  <c:v>1.0986329999999999E-3</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619D-334D-82BC-A9EB05CAF836}"/>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Clustering!$G$24</c:f>
              <c:numCache>
                <c:formatCode>General</c:formatCode>
                <c:ptCount val="1"/>
                <c:pt idx="0">
                  <c:v>8.7890629999999997E-3</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619D-334D-82BC-A9EB05CAF836}"/>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Clustering!$G$28</c:f>
              <c:numCache>
                <c:formatCode>General</c:formatCode>
                <c:ptCount val="1"/>
                <c:pt idx="0">
                  <c:v>1.7578125E-2</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619D-334D-82BC-A9EB05CAF836}"/>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Clustering!$G$30</c:f>
              <c:numCache>
                <c:formatCode>General</c:formatCode>
                <c:ptCount val="1"/>
                <c:pt idx="0">
                  <c:v>7.32421875E-2</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619D-334D-82BC-A9EB05CAF836}"/>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619D-334D-82BC-A9EB05CAF836}"/>
              </c:ext>
            </c:extLst>
          </c:dPt>
          <c:xVal>
            <c:numRef>
              <c:f>Clustering!$G$47</c:f>
              <c:numCache>
                <c:formatCode>General</c:formatCode>
                <c:ptCount val="1"/>
                <c:pt idx="0">
                  <c:v>9.765625E-3</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619D-334D-82BC-A9EB05CAF836}"/>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Clustering!$G$48</c:f>
              <c:numCache>
                <c:formatCode>General</c:formatCode>
                <c:ptCount val="1"/>
                <c:pt idx="0">
                  <c:v>5.2734375E-2</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619D-334D-82BC-A9EB05CAF836}"/>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Clustering!$G$49</c:f>
              <c:numCache>
                <c:formatCode>General</c:formatCode>
                <c:ptCount val="1"/>
                <c:pt idx="0">
                  <c:v>2.734375E-2</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619D-334D-82BC-A9EB05CAF836}"/>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Clustering!$G$51</c:f>
              <c:numCache>
                <c:formatCode>General</c:formatCode>
                <c:ptCount val="1"/>
                <c:pt idx="0">
                  <c:v>5.2734375E-2</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619D-334D-82BC-A9EB05CAF836}"/>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619D-334D-82BC-A9EB05CAF836}"/>
              </c:ext>
            </c:extLst>
          </c:dPt>
          <c:xVal>
            <c:numRef>
              <c:f>Clustering!$G$39</c:f>
              <c:numCache>
                <c:formatCode>General</c:formatCode>
                <c:ptCount val="1"/>
                <c:pt idx="0">
                  <c:v>1.5625E-2</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619D-334D-82BC-A9EB05CAF836}"/>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Clustering!$G$34</c:f>
              <c:numCache>
                <c:formatCode>General</c:formatCode>
                <c:ptCount val="1"/>
                <c:pt idx="0">
                  <c:v>1.953125E-3</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619D-334D-82BC-A9EB05CAF836}"/>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619D-334D-82BC-A9EB05CAF836}"/>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619D-334D-82BC-A9EB05CAF836}"/>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Clustering!$G$90</c:f>
              <c:numCache>
                <c:formatCode>General</c:formatCode>
                <c:ptCount val="1"/>
                <c:pt idx="0">
                  <c:v>0.1640625</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619D-334D-82BC-A9EB05CAF836}"/>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Clustering!$G$88</c:f>
              <c:numCache>
                <c:formatCode>General</c:formatCode>
                <c:ptCount val="1"/>
                <c:pt idx="0">
                  <c:v>0.140625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619D-334D-82BC-A9EB05CAF836}"/>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Clustering!$G$98</c:f>
              <c:numCache>
                <c:formatCode>General</c:formatCode>
                <c:ptCount val="1"/>
                <c:pt idx="0">
                  <c:v>0.4921875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619D-334D-82BC-A9EB05CAF836}"/>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Clustering!$G$99</c:f>
              <c:numCache>
                <c:formatCode>General</c:formatCode>
                <c:ptCount val="1"/>
                <c:pt idx="0">
                  <c:v>0.375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619D-334D-82BC-A9EB05CAF836}"/>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Clustering!$G$100</c:f>
              <c:numCache>
                <c:formatCode>General</c:formatCode>
                <c:ptCount val="1"/>
                <c:pt idx="0">
                  <c:v>0.1875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619D-334D-82BC-A9EB05CAF836}"/>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Clustering!$G$101</c:f>
              <c:numCache>
                <c:formatCode>General</c:formatCode>
                <c:ptCount val="1"/>
                <c:pt idx="0">
                  <c:v>0.287109375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619D-334D-82BC-A9EB05CAF836}"/>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Clustering!$G$95</c:f>
              <c:numCache>
                <c:formatCode>General</c:formatCode>
                <c:ptCount val="1"/>
                <c:pt idx="0">
                  <c:v>0.125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619D-334D-82BC-A9EB05CAF836}"/>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Clustering!$G$96</c:f>
              <c:numCache>
                <c:formatCode>General</c:formatCode>
                <c:ptCount val="1"/>
                <c:pt idx="0">
                  <c:v>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619D-334D-82BC-A9EB05CAF836}"/>
            </c:ext>
          </c:extLst>
        </c:ser>
        <c:ser>
          <c:idx val="20"/>
          <c:order val="20"/>
          <c:tx>
            <c:strRef>
              <c:f>Clustering!$F$58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Clustering!$G$58</c:f>
              <c:numCache>
                <c:formatCode>General</c:formatCode>
                <c:ptCount val="1"/>
                <c:pt idx="0">
                  <c:v>1.4765625</c:v>
                </c:pt>
              </c:numCache>
            </c:numRef>
          </c:xVal>
          <c:yVal>
            <c:numRef>
              <c:f>Clustering!$H$58</c:f>
              <c:numCache>
                <c:formatCode>General</c:formatCode>
                <c:ptCount val="1"/>
                <c:pt idx="0">
                  <c:v>64</c:v>
                </c:pt>
              </c:numCache>
            </c:numRef>
          </c:yVal>
          <c:smooth val="0"/>
          <c:extLst>
            <c:ext xmlns:c16="http://schemas.microsoft.com/office/drawing/2014/chart" uri="{C3380CC4-5D6E-409C-BE32-E72D297353CC}">
              <c16:uniqueId val="{00000018-619D-334D-82BC-A9EB05CAF836}"/>
            </c:ext>
          </c:extLst>
        </c:ser>
        <c:ser>
          <c:idx val="21"/>
          <c:order val="21"/>
          <c:tx>
            <c:strRef>
              <c:f>Clustering!$F$59</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Clustering!$G$59</c:f>
              <c:numCache>
                <c:formatCode>General</c:formatCode>
                <c:ptCount val="1"/>
                <c:pt idx="0">
                  <c:v>0.7</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9-619D-334D-82BC-A9EB05CAF836}"/>
            </c:ext>
          </c:extLst>
        </c:ser>
        <c:ser>
          <c:idx val="22"/>
          <c:order val="22"/>
          <c:tx>
            <c:strRef>
              <c:f>Clustering!$F$60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Clustering!$G$60</c:f>
              <c:numCache>
                <c:formatCode>General</c:formatCode>
                <c:ptCount val="1"/>
                <c:pt idx="0">
                  <c:v>0.875</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A-619D-334D-82BC-A9EB05CAF836}"/>
            </c:ext>
          </c:extLst>
        </c:ser>
        <c:ser>
          <c:idx val="25"/>
          <c:order val="23"/>
          <c:tx>
            <c:strRef>
              <c:f>Clustering!$F$74</c:f>
              <c:strCache>
                <c:ptCount val="1"/>
                <c:pt idx="0">
                  <c:v>CNN4</c:v>
                </c:pt>
              </c:strCache>
            </c:strRef>
          </c:tx>
          <c:spPr>
            <a:ln>
              <a:solidFill>
                <a:srgbClr val="000000"/>
              </a:solidFill>
            </a:ln>
          </c:spPr>
          <c:marker>
            <c:symbol val="diamond"/>
            <c:size val="12"/>
            <c:spPr>
              <a:solidFill>
                <a:schemeClr val="accent4"/>
              </a:solidFill>
              <a:ln>
                <a:solidFill>
                  <a:srgbClr val="000000"/>
                </a:solidFill>
              </a:ln>
            </c:spPr>
          </c:marker>
          <c:xVal>
            <c:numRef>
              <c:f>Clustering!$G$74</c:f>
              <c:numCache>
                <c:formatCode>General</c:formatCode>
                <c:ptCount val="1"/>
                <c:pt idx="0">
                  <c:v>0.65625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B-619D-334D-82BC-A9EB05CAF836}"/>
            </c:ext>
          </c:extLst>
        </c:ser>
        <c:ser>
          <c:idx val="26"/>
          <c:order val="24"/>
          <c:tx>
            <c:strRef>
              <c:f>Clustering!$F$75</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Clustering!$G$75</c:f>
              <c:numCache>
                <c:formatCode>General</c:formatCode>
                <c:ptCount val="1"/>
                <c:pt idx="0">
                  <c:v>0.5625</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C-619D-334D-82BC-A9EB05CAF836}"/>
            </c:ext>
          </c:extLst>
        </c:ser>
        <c:ser>
          <c:idx val="27"/>
          <c:order val="25"/>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Clustering!$G$76</c:f>
              <c:numCache>
                <c:formatCode>General</c:formatCode>
                <c:ptCount val="1"/>
                <c:pt idx="0">
                  <c:v>0.4921875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D-619D-334D-82BC-A9EB05CAF836}"/>
            </c:ext>
          </c:extLst>
        </c:ser>
        <c:ser>
          <c:idx val="23"/>
          <c:order val="26"/>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Clustering!$G$69</c:f>
              <c:numCache>
                <c:formatCode>General</c:formatCode>
                <c:ptCount val="1"/>
                <c:pt idx="0">
                  <c:v>1</c:v>
                </c:pt>
              </c:numCache>
            </c:numRef>
          </c:xVal>
          <c:yVal>
            <c:numRef>
              <c:f>Clustering!$H$69</c:f>
              <c:numCache>
                <c:formatCode>General</c:formatCode>
                <c:ptCount val="1"/>
                <c:pt idx="0">
                  <c:v>49</c:v>
                </c:pt>
              </c:numCache>
            </c:numRef>
          </c:yVal>
          <c:smooth val="0"/>
          <c:extLst>
            <c:ext xmlns:c16="http://schemas.microsoft.com/office/drawing/2014/chart" uri="{C3380CC4-5D6E-409C-BE32-E72D297353CC}">
              <c16:uniqueId val="{0000001E-619D-334D-82BC-A9EB05CAF836}"/>
            </c:ext>
          </c:extLst>
        </c:ser>
        <c:ser>
          <c:idx val="24"/>
          <c:order val="27"/>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Clustering!$G$102</c:f>
              <c:numCache>
                <c:formatCode>General</c:formatCode>
                <c:ptCount val="1"/>
                <c:pt idx="0">
                  <c:v>0.25</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1F-619D-334D-82BC-A9EB05CAF836}"/>
            </c:ext>
          </c:extLst>
        </c:ser>
        <c:ser>
          <c:idx val="28"/>
          <c:order val="28"/>
          <c:tx>
            <c:strRef>
              <c:f>Clustering!$F$77</c:f>
              <c:strCache>
                <c:ptCount val="1"/>
                <c:pt idx="0">
                  <c:v>CNN11</c:v>
                </c:pt>
              </c:strCache>
            </c:strRef>
          </c:tx>
          <c:spPr>
            <a:ln>
              <a:solidFill>
                <a:srgbClr val="000000"/>
              </a:solidFill>
            </a:ln>
          </c:spPr>
          <c:marker>
            <c:symbol val="diamond"/>
            <c:size val="11"/>
            <c:spPr>
              <a:solidFill>
                <a:srgbClr val="660066"/>
              </a:solidFill>
              <a:ln>
                <a:solidFill>
                  <a:srgbClr val="000000"/>
                </a:solidFill>
              </a:ln>
            </c:spPr>
          </c:marker>
          <c:xVal>
            <c:numRef>
              <c:f>Clustering!$G$77</c:f>
              <c:numCache>
                <c:formatCode>General</c:formatCode>
                <c:ptCount val="1"/>
                <c:pt idx="0">
                  <c:v>0.5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0-619D-334D-82BC-A9EB05CAF836}"/>
            </c:ext>
          </c:extLst>
        </c:ser>
        <c:ser>
          <c:idx val="29"/>
          <c:order val="29"/>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Clustering!$G$110</c:f>
              <c:numCache>
                <c:formatCode>General</c:formatCode>
                <c:ptCount val="1"/>
                <c:pt idx="0">
                  <c:v>2.197265625E-3</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1-619D-334D-82BC-A9EB05CAF836}"/>
            </c:ext>
          </c:extLst>
        </c:ser>
        <c:ser>
          <c:idx val="30"/>
          <c:order val="30"/>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Clustering!$G$111</c:f>
              <c:numCache>
                <c:formatCode>General</c:formatCode>
                <c:ptCount val="1"/>
                <c:pt idx="0">
                  <c:v>4.39453125E-3</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2-619D-334D-82BC-A9EB05CAF836}"/>
            </c:ext>
          </c:extLst>
        </c:ser>
        <c:ser>
          <c:idx val="31"/>
          <c:order val="31"/>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Clustering!$G$112</c:f>
              <c:numCache>
                <c:formatCode>General</c:formatCode>
                <c:ptCount val="1"/>
                <c:pt idx="0">
                  <c:v>4.39453125E-3</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3-619D-334D-82BC-A9EB05CAF836}"/>
            </c:ext>
          </c:extLst>
        </c:ser>
        <c:ser>
          <c:idx val="32"/>
          <c:order val="32"/>
          <c:tx>
            <c:strRef>
              <c:f>Clustering!$F$113</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Clustering!$G$113</c:f>
              <c:numCache>
                <c:formatCode>General</c:formatCode>
                <c:ptCount val="1"/>
                <c:pt idx="0">
                  <c:v>8.7890625E-3</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4-619D-334D-82BC-A9EB05CAF836}"/>
            </c:ext>
          </c:extLst>
        </c:ser>
        <c:ser>
          <c:idx val="33"/>
          <c:order val="33"/>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Clustering!$G$115</c:f>
              <c:numCache>
                <c:formatCode>General</c:formatCode>
                <c:ptCount val="1"/>
                <c:pt idx="0">
                  <c:v>8.7890625E-3</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25-619D-334D-82BC-A9EB05CAF836}"/>
            </c:ext>
          </c:extLst>
        </c:ser>
        <c:ser>
          <c:idx val="34"/>
          <c:order val="34"/>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Clustering!$G$116</c:f>
              <c:numCache>
                <c:formatCode>General</c:formatCode>
                <c:ptCount val="1"/>
                <c:pt idx="0">
                  <c:v>4.39453125E-3</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26-619D-334D-82BC-A9EB05CAF836}"/>
            </c:ext>
          </c:extLst>
        </c:ser>
        <c:ser>
          <c:idx val="35"/>
          <c:order val="35"/>
          <c:tx>
            <c:strRef>
              <c:f>Clustering!$F$79</c:f>
              <c:strCache>
                <c:ptCount val="1"/>
                <c:pt idx="0">
                  <c:v>CNN9</c:v>
                </c:pt>
              </c:strCache>
            </c:strRef>
          </c:tx>
          <c:spPr>
            <a:ln>
              <a:solidFill>
                <a:srgbClr val="000000"/>
              </a:solidFill>
            </a:ln>
          </c:spPr>
          <c:marker>
            <c:symbol val="diamond"/>
            <c:size val="9"/>
            <c:spPr>
              <a:solidFill>
                <a:srgbClr val="4285F4"/>
              </a:solidFill>
              <a:ln>
                <a:solidFill>
                  <a:srgbClr val="000000"/>
                </a:solidFill>
              </a:ln>
            </c:spPr>
          </c:marker>
          <c:xVal>
            <c:numRef>
              <c:f>Clustering!$G$79</c:f>
              <c:numCache>
                <c:formatCode>General</c:formatCode>
                <c:ptCount val="1"/>
                <c:pt idx="0">
                  <c:v>0.697265625</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7-619D-334D-82BC-A9EB05CAF836}"/>
            </c:ext>
          </c:extLst>
        </c:ser>
        <c:ser>
          <c:idx val="36"/>
          <c:order val="36"/>
          <c:tx>
            <c:strRef>
              <c:f>Clustering!$F$80</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Clustering!$G$80</c:f>
              <c:numCache>
                <c:formatCode>General</c:formatCode>
                <c:ptCount val="1"/>
                <c:pt idx="0">
                  <c:v>0.546875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8-619D-334D-82BC-A9EB05CAF836}"/>
            </c:ext>
          </c:extLst>
        </c:ser>
        <c:ser>
          <c:idx val="37"/>
          <c:order val="37"/>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Clustering!$G$114</c:f>
              <c:numCache>
                <c:formatCode>General</c:formatCode>
                <c:ptCount val="1"/>
                <c:pt idx="0">
                  <c:v>1.94549560546875E-2</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9-619D-334D-82BC-A9EB05CAF836}"/>
            </c:ext>
          </c:extLst>
        </c:ser>
        <c:ser>
          <c:idx val="38"/>
          <c:order val="38"/>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Clustering!$G$122</c:f>
              <c:numCache>
                <c:formatCode>General</c:formatCode>
                <c:ptCount val="1"/>
                <c:pt idx="0">
                  <c:v>5.3558349609375E-3</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A-619D-334D-82BC-A9EB05CAF836}"/>
            </c:ext>
          </c:extLst>
        </c:ser>
        <c:ser>
          <c:idx val="39"/>
          <c:order val="39"/>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Clustering!$G$123</c:f>
              <c:numCache>
                <c:formatCode>General</c:formatCode>
                <c:ptCount val="1"/>
                <c:pt idx="0">
                  <c:v>7.0037841796875E-3</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B-619D-334D-82BC-A9EB05CAF836}"/>
            </c:ext>
          </c:extLst>
        </c:ser>
        <c:ser>
          <c:idx val="40"/>
          <c:order val="40"/>
          <c:tx>
            <c:strRef>
              <c:f>Clustering!$F$52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Clustering!$G$52</c:f>
              <c:numCache>
                <c:formatCode>General</c:formatCode>
                <c:ptCount val="1"/>
                <c:pt idx="0">
                  <c:v>1.64794921875E-3</c:v>
                </c:pt>
              </c:numCache>
            </c:numRef>
          </c:xVal>
          <c:yVal>
            <c:numRef>
              <c:f>Clustering!$H$52</c:f>
              <c:numCache>
                <c:formatCode>General</c:formatCode>
                <c:ptCount val="1"/>
                <c:pt idx="0">
                  <c:v>12544</c:v>
                </c:pt>
              </c:numCache>
            </c:numRef>
          </c:yVal>
          <c:smooth val="0"/>
          <c:extLst>
            <c:ext xmlns:c16="http://schemas.microsoft.com/office/drawing/2014/chart" uri="{C3380CC4-5D6E-409C-BE32-E72D297353CC}">
              <c16:uniqueId val="{0000002C-619D-334D-82BC-A9EB05CAF836}"/>
            </c:ext>
          </c:extLst>
        </c:ser>
        <c:ser>
          <c:idx val="41"/>
          <c:order val="41"/>
          <c:tx>
            <c:strRef>
              <c:f>Clustering!$F$105</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Clustering!$G$105</c:f>
              <c:numCache>
                <c:formatCode>General</c:formatCode>
                <c:ptCount val="1"/>
                <c:pt idx="0">
                  <c:v>0.1058349609375</c:v>
                </c:pt>
              </c:numCache>
            </c:numRef>
          </c:xVal>
          <c:yVal>
            <c:numRef>
              <c:f>Clustering!$H$105</c:f>
              <c:numCache>
                <c:formatCode>General</c:formatCode>
                <c:ptCount val="1"/>
                <c:pt idx="0">
                  <c:v>196</c:v>
                </c:pt>
              </c:numCache>
            </c:numRef>
          </c:yVal>
          <c:smooth val="0"/>
          <c:extLst>
            <c:ext xmlns:c16="http://schemas.microsoft.com/office/drawing/2014/chart" uri="{C3380CC4-5D6E-409C-BE32-E72D297353CC}">
              <c16:uniqueId val="{0000002D-619D-334D-82BC-A9EB05CAF836}"/>
            </c:ext>
          </c:extLst>
        </c:ser>
        <c:ser>
          <c:idx val="42"/>
          <c:order val="42"/>
          <c:tx>
            <c:strRef>
              <c:f>Clustering!$F$104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Clustering!$G$104</c:f>
              <c:numCache>
                <c:formatCode>General</c:formatCode>
                <c:ptCount val="1"/>
                <c:pt idx="0">
                  <c:v>8.09326171875E-2</c:v>
                </c:pt>
              </c:numCache>
            </c:numRef>
          </c:xVal>
          <c:yVal>
            <c:numRef>
              <c:f>Clustering!$H$104</c:f>
              <c:numCache>
                <c:formatCode>General</c:formatCode>
                <c:ptCount val="1"/>
                <c:pt idx="0">
                  <c:v>196</c:v>
                </c:pt>
              </c:numCache>
            </c:numRef>
          </c:yVal>
          <c:smooth val="0"/>
          <c:extLst>
            <c:ext xmlns:c16="http://schemas.microsoft.com/office/drawing/2014/chart" uri="{C3380CC4-5D6E-409C-BE32-E72D297353CC}">
              <c16:uniqueId val="{0000002E-619D-334D-82BC-A9EB05CAF836}"/>
            </c:ext>
          </c:extLst>
        </c:ser>
        <c:ser>
          <c:idx val="43"/>
          <c:order val="43"/>
          <c:tx>
            <c:strRef>
              <c:f>Clustering!$F$53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Clustering!$G$53</c:f>
              <c:numCache>
                <c:formatCode>General</c:formatCode>
                <c:ptCount val="1"/>
                <c:pt idx="0">
                  <c:v>1.64794921875E-3</c:v>
                </c:pt>
              </c:numCache>
            </c:numRef>
          </c:xVal>
          <c:yVal>
            <c:numRef>
              <c:f>Clustering!$H$53</c:f>
              <c:numCache>
                <c:formatCode>General</c:formatCode>
                <c:ptCount val="1"/>
                <c:pt idx="0">
                  <c:v>3136</c:v>
                </c:pt>
              </c:numCache>
            </c:numRef>
          </c:yVal>
          <c:smooth val="0"/>
          <c:extLst>
            <c:ext xmlns:c16="http://schemas.microsoft.com/office/drawing/2014/chart" uri="{C3380CC4-5D6E-409C-BE32-E72D297353CC}">
              <c16:uniqueId val="{0000002F-619D-334D-82BC-A9EB05CAF836}"/>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Clustering!$G$117</c:f>
              <c:numCache>
                <c:formatCode>General</c:formatCode>
                <c:ptCount val="1"/>
                <c:pt idx="0">
                  <c:v>9.8876953125E-3</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0-619D-334D-82BC-A9EB05CAF836}"/>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Clustering!$G$118</c:f>
              <c:numCache>
                <c:formatCode>General</c:formatCode>
                <c:ptCount val="1"/>
                <c:pt idx="0">
                  <c:v>1.64794921875E-2</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1-619D-334D-82BC-A9EB05CAF836}"/>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Clustering!$G$119</c:f>
              <c:numCache>
                <c:formatCode>General</c:formatCode>
                <c:ptCount val="1"/>
                <c:pt idx="0">
                  <c:v>3.2958984375E-3</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2-619D-334D-82BC-A9EB05CAF836}"/>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Clustering!$G$120</c:f>
              <c:numCache>
                <c:formatCode>General</c:formatCode>
                <c:ptCount val="1"/>
                <c:pt idx="0">
                  <c:v>6.591796875E-3</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3-619D-334D-82BC-A9EB05CAF836}"/>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Clustering!$G$121</c:f>
              <c:numCache>
                <c:formatCode>General</c:formatCode>
                <c:ptCount val="1"/>
                <c:pt idx="0">
                  <c:v>9.8876953125E-3</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4-619D-334D-82BC-A9EB05CAF836}"/>
            </c:ext>
          </c:extLst>
        </c:ser>
        <c:ser>
          <c:idx val="49"/>
          <c:order val="49"/>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Clustering!$G$70</c:f>
              <c:numCache>
                <c:formatCode>General</c:formatCode>
                <c:ptCount val="1"/>
                <c:pt idx="0">
                  <c:v>0.5859375</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5-619D-334D-82BC-A9EB05CAF836}"/>
            </c:ext>
          </c:extLst>
        </c:ser>
        <c:ser>
          <c:idx val="50"/>
          <c:order val="50"/>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Clustering!$G$71</c:f>
              <c:numCache>
                <c:formatCode>General</c:formatCode>
                <c:ptCount val="1"/>
                <c:pt idx="0">
                  <c:v>1.171875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6-619D-334D-82BC-A9EB05CAF836}"/>
            </c:ext>
          </c:extLst>
        </c:ser>
        <c:ser>
          <c:idx val="51"/>
          <c:order val="51"/>
          <c:tx>
            <c:strRef>
              <c:f>Clustering!$F$54</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Clustering!$G$54</c:f>
              <c:numCache>
                <c:formatCode>General</c:formatCode>
                <c:ptCount val="1"/>
                <c:pt idx="0">
                  <c:v>1.318359375E-2</c:v>
                </c:pt>
              </c:numCache>
            </c:numRef>
          </c:xVal>
          <c:yVal>
            <c:numRef>
              <c:f>Clustering!$H$54</c:f>
              <c:numCache>
                <c:formatCode>General</c:formatCode>
                <c:ptCount val="1"/>
                <c:pt idx="0">
                  <c:v>1024</c:v>
                </c:pt>
              </c:numCache>
            </c:numRef>
          </c:yVal>
          <c:smooth val="0"/>
          <c:extLst>
            <c:ext xmlns:c16="http://schemas.microsoft.com/office/drawing/2014/chart" uri="{C3380CC4-5D6E-409C-BE32-E72D297353CC}">
              <c16:uniqueId val="{00000037-619D-334D-82BC-A9EB05CAF836}"/>
            </c:ext>
          </c:extLst>
        </c:ser>
        <c:ser>
          <c:idx val="52"/>
          <c:order val="52"/>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Clustering!$G$55</c:f>
              <c:numCache>
                <c:formatCode>General</c:formatCode>
                <c:ptCount val="1"/>
                <c:pt idx="0">
                  <c:v>5.859375E-3</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8-619D-334D-82BC-A9EB05CAF836}"/>
            </c:ext>
          </c:extLst>
        </c:ser>
        <c:ser>
          <c:idx val="53"/>
          <c:order val="53"/>
          <c:tx>
            <c:strRef>
              <c:f>Clustering!$F$56</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Clustering!$G$56</c:f>
              <c:numCache>
                <c:formatCode>General</c:formatCode>
                <c:ptCount val="1"/>
                <c:pt idx="0">
                  <c:v>2.197265625E-3</c:v>
                </c:pt>
              </c:numCache>
            </c:numRef>
          </c:xVal>
          <c:yVal>
            <c:numRef>
              <c:f>Clustering!$H$56</c:f>
              <c:numCache>
                <c:formatCode>General</c:formatCode>
                <c:ptCount val="1"/>
                <c:pt idx="0">
                  <c:v>4096</c:v>
                </c:pt>
              </c:numCache>
            </c:numRef>
          </c:yVal>
          <c:smooth val="0"/>
          <c:extLst>
            <c:ext xmlns:c16="http://schemas.microsoft.com/office/drawing/2014/chart" uri="{C3380CC4-5D6E-409C-BE32-E72D297353CC}">
              <c16:uniqueId val="{00000039-619D-334D-82BC-A9EB05CAF836}"/>
            </c:ext>
          </c:extLst>
        </c:ser>
        <c:ser>
          <c:idx val="54"/>
          <c:order val="54"/>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A-619D-334D-82BC-A9EB05CAF836}"/>
            </c:ext>
          </c:extLst>
        </c:ser>
        <c:ser>
          <c:idx val="55"/>
          <c:order val="55"/>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B-619D-334D-82BC-A9EB05CAF836}"/>
            </c:ext>
          </c:extLst>
        </c:ser>
        <c:ser>
          <c:idx val="56"/>
          <c:order val="56"/>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Clustering!$G$36</c:f>
              <c:numCache>
                <c:formatCode>General</c:formatCode>
                <c:ptCount val="1"/>
                <c:pt idx="0">
                  <c:v>1.5625E-2</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C-619D-334D-82BC-A9EB05CAF836}"/>
            </c:ext>
          </c:extLst>
        </c:ser>
        <c:ser>
          <c:idx val="57"/>
          <c:order val="57"/>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Clustering!$G$37</c:f>
              <c:numCache>
                <c:formatCode>General</c:formatCode>
                <c:ptCount val="1"/>
                <c:pt idx="0">
                  <c:v>3.125E-2</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D-619D-334D-82BC-A9EB05CAF836}"/>
            </c:ext>
          </c:extLst>
        </c:ser>
        <c:ser>
          <c:idx val="58"/>
          <c:order val="58"/>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Clustering!$G$38</c:f>
              <c:numCache>
                <c:formatCode>General</c:formatCode>
                <c:ptCount val="1"/>
                <c:pt idx="0">
                  <c:v>6.25E-2</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E-619D-334D-82BC-A9EB05CAF836}"/>
            </c:ext>
          </c:extLst>
        </c:ser>
        <c:ser>
          <c:idx val="59"/>
          <c:order val="59"/>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Clustering!$G$7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3F-619D-334D-82BC-A9EB05CAF836}"/>
            </c:ext>
          </c:extLst>
        </c:ser>
        <c:ser>
          <c:idx val="61"/>
          <c:order val="60"/>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0-619D-334D-82BC-A9EB05CAF836}"/>
            </c:ext>
          </c:extLst>
        </c:ser>
        <c:ser>
          <c:idx val="62"/>
          <c:order val="61"/>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1-619D-334D-82BC-A9EB05CAF836}"/>
            </c:ext>
          </c:extLst>
        </c:ser>
        <c:ser>
          <c:idx val="63"/>
          <c:order val="62"/>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Clustering!$G$12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2-619D-334D-82BC-A9EB05CAF836}"/>
            </c:ext>
          </c:extLst>
        </c:ser>
        <c:ser>
          <c:idx val="64"/>
          <c:order val="63"/>
          <c:tx>
            <c:strRef>
              <c:f>Clustering!$F$9</c:f>
              <c:strCache>
                <c:ptCount val="1"/>
                <c:pt idx="0">
                  <c:v>LSTM2</c:v>
                </c:pt>
              </c:strCache>
            </c:strRef>
          </c:tx>
          <c:spPr>
            <a:ln>
              <a:solidFill>
                <a:srgbClr val="000000"/>
              </a:solidFill>
            </a:ln>
          </c:spPr>
          <c:marker>
            <c:symbol val="square"/>
            <c:size val="10"/>
            <c:spPr>
              <a:solidFill>
                <a:srgbClr val="4285F4"/>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3-619D-334D-82BC-A9EB05CAF836}"/>
            </c:ext>
          </c:extLst>
        </c:ser>
        <c:ser>
          <c:idx val="65"/>
          <c:order val="64"/>
          <c:tx>
            <c:strRef>
              <c:f>Clustering!$F$13</c:f>
              <c:strCache>
                <c:ptCount val="1"/>
                <c:pt idx="0">
                  <c:v>Transd.3</c:v>
                </c:pt>
              </c:strCache>
            </c:strRef>
          </c:tx>
          <c:spPr>
            <a:ln>
              <a:solidFill>
                <a:srgbClr val="000000"/>
              </a:solidFill>
            </a:ln>
          </c:spPr>
          <c:marker>
            <c:symbol val="triangle"/>
            <c:size val="9"/>
            <c:spPr>
              <a:solidFill>
                <a:schemeClr val="accent4"/>
              </a:solidFill>
              <a:ln>
                <a:solidFill>
                  <a:srgbClr val="000000"/>
                </a:solidFill>
              </a:ln>
            </c:spPr>
          </c:marker>
          <c:xVal>
            <c:numRef>
              <c:f>Clustering!$G$13</c:f>
              <c:numCache>
                <c:formatCode>General</c:formatCode>
                <c:ptCount val="1"/>
                <c:pt idx="0">
                  <c:v>6.45</c:v>
                </c:pt>
              </c:numCache>
            </c:numRef>
          </c:xVal>
          <c:yVal>
            <c:numRef>
              <c:f>Clustering!$H$13</c:f>
              <c:numCache>
                <c:formatCode>General</c:formatCode>
                <c:ptCount val="1"/>
                <c:pt idx="0">
                  <c:v>1</c:v>
                </c:pt>
              </c:numCache>
            </c:numRef>
          </c:yVal>
          <c:smooth val="0"/>
          <c:extLst>
            <c:ext xmlns:c16="http://schemas.microsoft.com/office/drawing/2014/chart" uri="{C3380CC4-5D6E-409C-BE32-E72D297353CC}">
              <c16:uniqueId val="{00000044-619D-334D-82BC-A9EB05CAF836}"/>
            </c:ext>
          </c:extLst>
        </c:ser>
        <c:ser>
          <c:idx val="60"/>
          <c:order val="65"/>
          <c:tx>
            <c:strRef>
              <c:f>Clustering!$F$9</c:f>
              <c:strCache>
                <c:ptCount val="1"/>
                <c:pt idx="0">
                  <c:v>LSTM2</c:v>
                </c:pt>
              </c:strCache>
            </c:strRef>
          </c:tx>
          <c:spPr>
            <a:ln>
              <a:solidFill>
                <a:srgbClr val="000000"/>
              </a:solidFill>
            </a:ln>
          </c:spPr>
          <c:marker>
            <c:symbol val="square"/>
            <c:size val="10"/>
            <c:spPr>
              <a:solidFill>
                <a:srgbClr val="FDD768"/>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5-619D-334D-82BC-A9EB05CAF836}"/>
            </c:ext>
          </c:extLst>
        </c:ser>
        <c:ser>
          <c:idx val="67"/>
          <c:order val="66"/>
          <c:tx>
            <c:strRef>
              <c:f>Clustering!$F$14</c:f>
              <c:strCache>
                <c:ptCount val="1"/>
                <c:pt idx="0">
                  <c:v>Transd.3</c:v>
                </c:pt>
              </c:strCache>
            </c:strRef>
          </c:tx>
          <c:spPr>
            <a:ln>
              <a:solidFill>
                <a:srgbClr val="000000"/>
              </a:solidFill>
            </a:ln>
          </c:spPr>
          <c:marker>
            <c:symbol val="triangle"/>
            <c:size val="10"/>
            <c:spPr>
              <a:solidFill>
                <a:schemeClr val="accent3"/>
              </a:solidFill>
              <a:ln>
                <a:solidFill>
                  <a:srgbClr val="000000"/>
                </a:solidFill>
              </a:ln>
            </c:spPr>
          </c:marker>
          <c:xVal>
            <c:numRef>
              <c:f>Clustering!$G$14</c:f>
              <c:numCache>
                <c:formatCode>General</c:formatCode>
                <c:ptCount val="1"/>
                <c:pt idx="0">
                  <c:v>12.5</c:v>
                </c:pt>
              </c:numCache>
            </c:numRef>
          </c:xVal>
          <c:yVal>
            <c:numRef>
              <c:f>Clustering!$H$14</c:f>
              <c:numCache>
                <c:formatCode>General</c:formatCode>
                <c:ptCount val="1"/>
                <c:pt idx="0">
                  <c:v>1</c:v>
                </c:pt>
              </c:numCache>
            </c:numRef>
          </c:yVal>
          <c:smooth val="0"/>
          <c:extLst>
            <c:ext xmlns:c16="http://schemas.microsoft.com/office/drawing/2014/chart" uri="{C3380CC4-5D6E-409C-BE32-E72D297353CC}">
              <c16:uniqueId val="{00000046-619D-334D-82BC-A9EB05CAF836}"/>
            </c:ext>
          </c:extLst>
        </c:ser>
        <c:ser>
          <c:idx val="66"/>
          <c:order val="67"/>
          <c:tx>
            <c:strRef>
              <c:f>Clustering!$F$15</c:f>
              <c:strCache>
                <c:ptCount val="1"/>
                <c:pt idx="0">
                  <c:v>Transd.4</c:v>
                </c:pt>
              </c:strCache>
            </c:strRef>
          </c:tx>
          <c:spPr>
            <a:ln>
              <a:solidFill>
                <a:srgbClr val="000000"/>
              </a:solidFill>
            </a:ln>
          </c:spPr>
          <c:marker>
            <c:symbol val="triangle"/>
            <c:size val="10"/>
            <c:spPr>
              <a:solidFill>
                <a:schemeClr val="accent1"/>
              </a:solidFill>
              <a:ln>
                <a:solidFill>
                  <a:srgbClr val="000000"/>
                </a:solidFill>
              </a:ln>
            </c:spPr>
          </c:marker>
          <c:xVal>
            <c:numRef>
              <c:f>Clustering!$G$15</c:f>
              <c:numCache>
                <c:formatCode>General</c:formatCode>
                <c:ptCount val="1"/>
                <c:pt idx="0">
                  <c:v>17.25</c:v>
                </c:pt>
              </c:numCache>
            </c:numRef>
          </c:xVal>
          <c:yVal>
            <c:numRef>
              <c:f>Clustering!$H$15</c:f>
              <c:numCache>
                <c:formatCode>General</c:formatCode>
                <c:ptCount val="1"/>
                <c:pt idx="0">
                  <c:v>1</c:v>
                </c:pt>
              </c:numCache>
            </c:numRef>
          </c:yVal>
          <c:smooth val="0"/>
          <c:extLst>
            <c:ext xmlns:c16="http://schemas.microsoft.com/office/drawing/2014/chart" uri="{C3380CC4-5D6E-409C-BE32-E72D297353CC}">
              <c16:uniqueId val="{00000047-619D-334D-82BC-A9EB05CAF836}"/>
            </c:ext>
          </c:extLst>
        </c:ser>
        <c:dLbls>
          <c:showLegendKey val="0"/>
          <c:showVal val="0"/>
          <c:showCatName val="0"/>
          <c:showSerName val="0"/>
          <c:showPercent val="0"/>
          <c:showBubbleSize val="0"/>
        </c:dLbls>
        <c:axId val="1787615720"/>
        <c:axId val="1787623480"/>
      </c:scatterChart>
      <c:valAx>
        <c:axId val="1787615720"/>
        <c:scaling>
          <c:logBase val="10"/>
          <c:orientation val="minMax"/>
          <c:max val="100"/>
        </c:scaling>
        <c:delete val="0"/>
        <c:axPos val="b"/>
        <c:title>
          <c:tx>
            <c:rich>
              <a:bodyPr/>
              <a:lstStyle/>
              <a:p>
                <a:pPr>
                  <a:defRPr sz="1800">
                    <a:latin typeface="Gill Sans MT" panose="020B0502020104020203" pitchFamily="34" charset="77"/>
                  </a:defRPr>
                </a:pPr>
                <a:r>
                  <a:rPr lang="en-US" sz="1800">
                    <a:latin typeface="Gill Sans MT" panose="020B0502020104020203" pitchFamily="34" charset="77"/>
                  </a:rPr>
                  <a:t>Parameter Footprint (MB)</a:t>
                </a:r>
              </a:p>
            </c:rich>
          </c:tx>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1787623480"/>
        <c:crosses val="autoZero"/>
        <c:crossBetween val="midCat"/>
      </c:valAx>
      <c:valAx>
        <c:axId val="1787623480"/>
        <c:scaling>
          <c:logBase val="10"/>
          <c:orientation val="minMax"/>
        </c:scaling>
        <c:delete val="0"/>
        <c:axPos val="l"/>
        <c:majorGridlines/>
        <c:title>
          <c:tx>
            <c:rich>
              <a:bodyPr rot="-5400000" vert="horz"/>
              <a:lstStyle/>
              <a:p>
                <a:pPr>
                  <a:defRPr sz="2000">
                    <a:latin typeface="Gill Sans MT" panose="020B0502020104020203" pitchFamily="34" charset="77"/>
                  </a:defRPr>
                </a:pPr>
                <a:r>
                  <a:rPr lang="en-US" sz="2000" dirty="0">
                    <a:latin typeface="Gill Sans MT" panose="020B0502020104020203" pitchFamily="34" charset="77"/>
                  </a:rPr>
                  <a:t>FLOP/Byte</a:t>
                </a:r>
              </a:p>
            </c:rich>
          </c:tx>
          <c:layout>
            <c:manualLayout>
              <c:xMode val="edge"/>
              <c:yMode val="edge"/>
              <c:x val="9.7133932754298168E-3"/>
              <c:y val="0.17235932549391778"/>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1787615720"/>
        <c:crossesAt val="1E-3"/>
        <c:crossBetween val="midCat"/>
      </c:valAx>
      <c:spPr>
        <a:ln>
          <a:solidFill>
            <a:schemeClr val="tx1"/>
          </a:solidFill>
        </a:ln>
      </c:spPr>
    </c:plotArea>
    <c:legend>
      <c:legendPos val="r"/>
      <c:legendEntry>
        <c:idx val="1"/>
        <c:delete val="1"/>
      </c:legendEntry>
      <c:legendEntry>
        <c:idx val="2"/>
        <c:delete val="1"/>
      </c:legendEntry>
      <c:legendEntry>
        <c:idx val="3"/>
        <c:delete val="1"/>
      </c:legendEntry>
      <c:legendEntry>
        <c:idx val="4"/>
        <c:delete val="1"/>
      </c:legendEntry>
      <c:legendEntry>
        <c:idx val="5"/>
        <c:delete val="1"/>
      </c:legendEntry>
      <c:legendEntry>
        <c:idx val="7"/>
        <c:delete val="1"/>
      </c:legendEntry>
      <c:legendEntry>
        <c:idx val="8"/>
        <c:delete val="1"/>
      </c:legendEntry>
      <c:legendEntry>
        <c:idx val="10"/>
        <c:delete val="1"/>
      </c:legendEntry>
      <c:legendEntry>
        <c:idx val="11"/>
        <c:delete val="1"/>
      </c:legendEntry>
      <c:legendEntry>
        <c:idx val="12"/>
        <c:delete val="1"/>
      </c:legendEntry>
      <c:legendEntry>
        <c:idx val="13"/>
        <c:delete val="1"/>
      </c:legendEntry>
      <c:legendEntry>
        <c:idx val="14"/>
        <c:delete val="1"/>
      </c:legendEntry>
      <c:legendEntry>
        <c:idx val="15"/>
        <c:delete val="1"/>
      </c:legendEntry>
      <c:legendEntry>
        <c:idx val="16"/>
        <c:delete val="1"/>
      </c:legendEntry>
      <c:legendEntry>
        <c:idx val="17"/>
        <c:delete val="1"/>
      </c:legendEntry>
      <c:legendEntry>
        <c:idx val="18"/>
        <c:delete val="1"/>
      </c:legendEntry>
      <c:legendEntry>
        <c:idx val="19"/>
        <c:delete val="1"/>
      </c:legendEntry>
      <c:legendEntry>
        <c:idx val="20"/>
        <c:delete val="1"/>
      </c:legendEntry>
      <c:legendEntry>
        <c:idx val="21"/>
        <c:delete val="1"/>
      </c:legendEntry>
      <c:legendEntry>
        <c:idx val="22"/>
        <c:delete val="1"/>
      </c:legendEntry>
      <c:legendEntry>
        <c:idx val="23"/>
        <c:delete val="1"/>
      </c:legendEntry>
      <c:legendEntry>
        <c:idx val="24"/>
        <c:delete val="1"/>
      </c:legendEntry>
      <c:legendEntry>
        <c:idx val="25"/>
        <c:delete val="1"/>
      </c:legendEntry>
      <c:legendEntry>
        <c:idx val="26"/>
        <c:delete val="1"/>
      </c:legendEntry>
      <c:legendEntry>
        <c:idx val="27"/>
        <c:delete val="1"/>
      </c:legendEntry>
      <c:legendEntry>
        <c:idx val="28"/>
        <c:delete val="1"/>
      </c:legendEntry>
      <c:legendEntry>
        <c:idx val="29"/>
        <c:delete val="1"/>
      </c:legendEntry>
      <c:legendEntry>
        <c:idx val="30"/>
        <c:delete val="1"/>
      </c:legendEntry>
      <c:legendEntry>
        <c:idx val="31"/>
        <c:delete val="1"/>
      </c:legendEntry>
      <c:legendEntry>
        <c:idx val="32"/>
        <c:delete val="1"/>
      </c:legendEntry>
      <c:legendEntry>
        <c:idx val="33"/>
        <c:delete val="1"/>
      </c:legendEntry>
      <c:legendEntry>
        <c:idx val="34"/>
        <c:delete val="1"/>
      </c:legendEntry>
      <c:legendEntry>
        <c:idx val="35"/>
        <c:delete val="1"/>
      </c:legendEntry>
      <c:legendEntry>
        <c:idx val="36"/>
        <c:delete val="1"/>
      </c:legendEntry>
      <c:legendEntry>
        <c:idx val="37"/>
        <c:delete val="1"/>
      </c:legendEntry>
      <c:legendEntry>
        <c:idx val="38"/>
        <c:delete val="1"/>
      </c:legendEntry>
      <c:legendEntry>
        <c:idx val="40"/>
        <c:delete val="1"/>
      </c:legendEntry>
      <c:legendEntry>
        <c:idx val="41"/>
        <c:delete val="1"/>
      </c:legendEntry>
      <c:legendEntry>
        <c:idx val="42"/>
        <c:delete val="1"/>
      </c:legendEntry>
      <c:legendEntry>
        <c:idx val="43"/>
        <c:delete val="1"/>
      </c:legendEntry>
      <c:legendEntry>
        <c:idx val="44"/>
        <c:delete val="1"/>
      </c:legendEntry>
      <c:legendEntry>
        <c:idx val="45"/>
        <c:delete val="1"/>
      </c:legendEntry>
      <c:legendEntry>
        <c:idx val="46"/>
        <c:delete val="1"/>
      </c:legendEntry>
      <c:legendEntry>
        <c:idx val="47"/>
        <c:delete val="1"/>
      </c:legendEntry>
      <c:legendEntry>
        <c:idx val="48"/>
        <c:delete val="1"/>
      </c:legendEntry>
      <c:legendEntry>
        <c:idx val="49"/>
        <c:delete val="1"/>
      </c:legendEntry>
      <c:legendEntry>
        <c:idx val="50"/>
        <c:delete val="1"/>
      </c:legendEntry>
      <c:legendEntry>
        <c:idx val="51"/>
        <c:delete val="1"/>
      </c:legendEntry>
      <c:legendEntry>
        <c:idx val="52"/>
        <c:delete val="1"/>
      </c:legendEntry>
      <c:legendEntry>
        <c:idx val="53"/>
        <c:delete val="1"/>
      </c:legendEntry>
      <c:legendEntry>
        <c:idx val="54"/>
        <c:delete val="1"/>
      </c:legendEntry>
      <c:legendEntry>
        <c:idx val="56"/>
        <c:delete val="1"/>
      </c:legendEntry>
      <c:legendEntry>
        <c:idx val="57"/>
        <c:delete val="1"/>
      </c:legendEntry>
      <c:legendEntry>
        <c:idx val="58"/>
        <c:delete val="1"/>
      </c:legendEntry>
      <c:legendEntry>
        <c:idx val="60"/>
        <c:delete val="1"/>
      </c:legendEntry>
      <c:legendEntry>
        <c:idx val="63"/>
        <c:delete val="1"/>
      </c:legendEntry>
      <c:legendEntry>
        <c:idx val="64"/>
        <c:delete val="1"/>
      </c:legendEntry>
      <c:layout>
        <c:manualLayout>
          <c:xMode val="edge"/>
          <c:yMode val="edge"/>
          <c:x val="0.84094995383792104"/>
          <c:y val="2.68494148866751E-2"/>
          <c:w val="0.15905004616207899"/>
          <c:h val="0.88361205367284901"/>
        </c:manualLayout>
      </c:layout>
      <c:overlay val="0"/>
      <c:txPr>
        <a:bodyPr/>
        <a:lstStyle/>
        <a:p>
          <a:pPr>
            <a:defRPr sz="1800">
              <a:latin typeface="Gill Sans MT" panose="020B0502020104020203" pitchFamily="34" charset="77"/>
            </a:defRPr>
          </a:pPr>
          <a:endParaRPr lang="en-US"/>
        </a:p>
      </c:txPr>
    </c:legend>
    <c:plotVisOnly val="1"/>
    <c:dispBlanksAs val="gap"/>
    <c:showDLblsOverMax val="0"/>
  </c:chart>
  <c:spPr>
    <a:ln>
      <a:noFill/>
    </a:ln>
  </c:sp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title>
      <c:tx>
        <c:rich>
          <a:bodyPr/>
          <a:lstStyle/>
          <a:p>
            <a:pPr>
              <a:defRPr>
                <a:latin typeface="Gill Sans MT" panose="020B0502020104020203" pitchFamily="34" charset="77"/>
              </a:defRPr>
            </a:pPr>
            <a:r>
              <a:rPr lang="en-US">
                <a:latin typeface="Gill Sans MT" panose="020B0502020104020203" pitchFamily="34" charset="77"/>
              </a:rPr>
              <a:t>CNN5</a:t>
            </a:r>
          </a:p>
        </c:rich>
      </c:tx>
      <c:layout>
        <c:manualLayout>
          <c:xMode val="edge"/>
          <c:yMode val="edge"/>
          <c:x val="0.52392257217847771"/>
          <c:y val="7.5437209901542721E-2"/>
        </c:manualLayout>
      </c:layout>
      <c:overlay val="0"/>
    </c:title>
    <c:autoTitleDeleted val="0"/>
    <c:plotArea>
      <c:layout>
        <c:manualLayout>
          <c:layoutTarget val="inner"/>
          <c:xMode val="edge"/>
          <c:yMode val="edge"/>
          <c:x val="0.22670538057742781"/>
          <c:y val="0.19929292003268045"/>
          <c:w val="0.7364470691163606"/>
          <c:h val="0.59693049429768352"/>
        </c:manualLayout>
      </c:layout>
      <c:lineChart>
        <c:grouping val="standard"/>
        <c:varyColors val="0"/>
        <c:ser>
          <c:idx val="0"/>
          <c:order val="0"/>
          <c:spPr>
            <a:ln>
              <a:solidFill>
                <a:srgbClr val="1F497D"/>
              </a:solidFill>
            </a:ln>
          </c:spPr>
          <c:marker>
            <c:symbol val="none"/>
          </c:marker>
          <c:val>
            <c:numRef>
              <c:f>'Noronha-Layer-Analysis'!$M$1132:$M$1191</c:f>
              <c:numCache>
                <c:formatCode>General</c:formatCode>
                <c:ptCount val="60"/>
                <c:pt idx="0">
                  <c:v>150.0625</c:v>
                </c:pt>
                <c:pt idx="1">
                  <c:v>12.25</c:v>
                </c:pt>
                <c:pt idx="2">
                  <c:v>110.25</c:v>
                </c:pt>
                <c:pt idx="3">
                  <c:v>98</c:v>
                </c:pt>
                <c:pt idx="4">
                  <c:v>24.5</c:v>
                </c:pt>
                <c:pt idx="5">
                  <c:v>110.25</c:v>
                </c:pt>
                <c:pt idx="6">
                  <c:v>49</c:v>
                </c:pt>
                <c:pt idx="7">
                  <c:v>49</c:v>
                </c:pt>
                <c:pt idx="8">
                  <c:v>110.25</c:v>
                </c:pt>
                <c:pt idx="9">
                  <c:v>49</c:v>
                </c:pt>
                <c:pt idx="10">
                  <c:v>49</c:v>
                </c:pt>
                <c:pt idx="11">
                  <c:v>110.25</c:v>
                </c:pt>
                <c:pt idx="12">
                  <c:v>49</c:v>
                </c:pt>
                <c:pt idx="13">
                  <c:v>49</c:v>
                </c:pt>
                <c:pt idx="14">
                  <c:v>27.5625</c:v>
                </c:pt>
                <c:pt idx="15">
                  <c:v>12.25</c:v>
                </c:pt>
                <c:pt idx="16">
                  <c:v>98</c:v>
                </c:pt>
                <c:pt idx="17">
                  <c:v>24.5</c:v>
                </c:pt>
                <c:pt idx="18">
                  <c:v>110.25</c:v>
                </c:pt>
                <c:pt idx="19">
                  <c:v>49</c:v>
                </c:pt>
                <c:pt idx="20">
                  <c:v>49</c:v>
                </c:pt>
                <c:pt idx="21">
                  <c:v>110.25</c:v>
                </c:pt>
                <c:pt idx="22">
                  <c:v>49</c:v>
                </c:pt>
                <c:pt idx="23">
                  <c:v>49</c:v>
                </c:pt>
                <c:pt idx="24">
                  <c:v>110.25</c:v>
                </c:pt>
                <c:pt idx="25">
                  <c:v>49</c:v>
                </c:pt>
                <c:pt idx="26">
                  <c:v>49</c:v>
                </c:pt>
                <c:pt idx="27">
                  <c:v>110.25</c:v>
                </c:pt>
                <c:pt idx="28">
                  <c:v>49</c:v>
                </c:pt>
                <c:pt idx="29">
                  <c:v>49</c:v>
                </c:pt>
                <c:pt idx="30">
                  <c:v>110.25</c:v>
                </c:pt>
                <c:pt idx="31">
                  <c:v>49</c:v>
                </c:pt>
                <c:pt idx="32">
                  <c:v>49</c:v>
                </c:pt>
                <c:pt idx="33">
                  <c:v>27.5625</c:v>
                </c:pt>
                <c:pt idx="34">
                  <c:v>12.25</c:v>
                </c:pt>
                <c:pt idx="35">
                  <c:v>98</c:v>
                </c:pt>
                <c:pt idx="36">
                  <c:v>24.5</c:v>
                </c:pt>
                <c:pt idx="37">
                  <c:v>110.25</c:v>
                </c:pt>
                <c:pt idx="38">
                  <c:v>49</c:v>
                </c:pt>
                <c:pt idx="39">
                  <c:v>49</c:v>
                </c:pt>
                <c:pt idx="40">
                  <c:v>110.25</c:v>
                </c:pt>
                <c:pt idx="41">
                  <c:v>49</c:v>
                </c:pt>
                <c:pt idx="42">
                  <c:v>49</c:v>
                </c:pt>
                <c:pt idx="43">
                  <c:v>110.25</c:v>
                </c:pt>
                <c:pt idx="44">
                  <c:v>49</c:v>
                </c:pt>
                <c:pt idx="45">
                  <c:v>95.703125</c:v>
                </c:pt>
                <c:pt idx="46">
                  <c:v>25.375</c:v>
                </c:pt>
                <c:pt idx="47">
                  <c:v>24.5</c:v>
                </c:pt>
                <c:pt idx="48">
                  <c:v>25.375</c:v>
                </c:pt>
                <c:pt idx="49">
                  <c:v>24.5</c:v>
                </c:pt>
                <c:pt idx="50">
                  <c:v>25.375</c:v>
                </c:pt>
                <c:pt idx="51">
                  <c:v>24.5</c:v>
                </c:pt>
                <c:pt idx="52">
                  <c:v>25.375</c:v>
                </c:pt>
                <c:pt idx="53">
                  <c:v>24.5</c:v>
                </c:pt>
                <c:pt idx="54">
                  <c:v>13.78125</c:v>
                </c:pt>
                <c:pt idx="55">
                  <c:v>13.78125</c:v>
                </c:pt>
                <c:pt idx="56">
                  <c:v>24.5</c:v>
                </c:pt>
                <c:pt idx="57">
                  <c:v>24.5</c:v>
                </c:pt>
                <c:pt idx="58">
                  <c:v>12.25</c:v>
                </c:pt>
                <c:pt idx="59">
                  <c:v>110.25</c:v>
                </c:pt>
              </c:numCache>
            </c:numRef>
          </c:val>
          <c:smooth val="1"/>
          <c:extLst>
            <c:ext xmlns:c16="http://schemas.microsoft.com/office/drawing/2014/chart" uri="{C3380CC4-5D6E-409C-BE32-E72D297353CC}">
              <c16:uniqueId val="{00000000-3091-3A42-9506-78DDC02DE3C8}"/>
            </c:ext>
          </c:extLst>
        </c:ser>
        <c:dLbls>
          <c:showLegendKey val="0"/>
          <c:showVal val="0"/>
          <c:showCatName val="0"/>
          <c:showSerName val="0"/>
          <c:showPercent val="0"/>
          <c:showBubbleSize val="0"/>
        </c:dLbls>
        <c:smooth val="0"/>
        <c:axId val="-2084099112"/>
        <c:axId val="-2084117752"/>
      </c:lineChart>
      <c:catAx>
        <c:axId val="-2084099112"/>
        <c:scaling>
          <c:orientation val="minMax"/>
        </c:scaling>
        <c:delete val="0"/>
        <c:axPos val="b"/>
        <c:title>
          <c:tx>
            <c:rich>
              <a:bodyPr/>
              <a:lstStyle/>
              <a:p>
                <a:pPr>
                  <a:defRPr sz="1800" b="1"/>
                </a:pPr>
                <a:r>
                  <a:rPr lang="en-US" sz="1800" b="1" dirty="0">
                    <a:latin typeface="Gill Sans MT" panose="020B0502020104020203" pitchFamily="34" charset="77"/>
                  </a:rPr>
                  <a:t>Layers</a:t>
                </a:r>
              </a:p>
            </c:rich>
          </c:tx>
          <c:layout>
            <c:manualLayout>
              <c:xMode val="edge"/>
              <c:yMode val="edge"/>
              <c:x val="0.49222422547648798"/>
              <c:y val="0.88611111111111096"/>
            </c:manualLayout>
          </c:layout>
          <c:overlay val="0"/>
        </c:title>
        <c:majorTickMark val="out"/>
        <c:minorTickMark val="none"/>
        <c:tickLblPos val="nextTo"/>
        <c:txPr>
          <a:bodyPr/>
          <a:lstStyle/>
          <a:p>
            <a:pPr>
              <a:defRPr sz="1400">
                <a:latin typeface="Gill Sans MT" panose="020B0502020104020203" pitchFamily="34" charset="77"/>
              </a:defRPr>
            </a:pPr>
            <a:endParaRPr lang="en-US"/>
          </a:p>
        </c:txPr>
        <c:crossAx val="-2084117752"/>
        <c:crosses val="autoZero"/>
        <c:auto val="1"/>
        <c:lblAlgn val="ctr"/>
        <c:lblOffset val="100"/>
        <c:tickLblSkip val="10"/>
        <c:tickMarkSkip val="1"/>
        <c:noMultiLvlLbl val="0"/>
      </c:catAx>
      <c:valAx>
        <c:axId val="-2084117752"/>
        <c:scaling>
          <c:orientation val="minMax"/>
          <c:min val="0"/>
        </c:scaling>
        <c:delete val="0"/>
        <c:axPos val="l"/>
        <c:majorGridlines/>
        <c:title>
          <c:tx>
            <c:rich>
              <a:bodyPr rot="-5400000" vert="horz"/>
              <a:lstStyle/>
              <a:p>
                <a:pPr>
                  <a:defRPr sz="1800"/>
                </a:pPr>
                <a:r>
                  <a:rPr lang="en-US" sz="1800" dirty="0">
                    <a:latin typeface="Gill Sans MT" panose="020B0502020104020203" pitchFamily="34" charset="77"/>
                  </a:rPr>
                  <a:t>MACs</a:t>
                </a:r>
                <a:r>
                  <a:rPr lang="en-US" sz="1800" baseline="0" dirty="0">
                    <a:latin typeface="Gill Sans MT" panose="020B0502020104020203" pitchFamily="34" charset="77"/>
                  </a:rPr>
                  <a:t> (M)</a:t>
                </a:r>
                <a:endParaRPr lang="en-US" sz="1800" dirty="0">
                  <a:latin typeface="Gill Sans MT" panose="020B0502020104020203" pitchFamily="34" charset="77"/>
                </a:endParaRPr>
              </a:p>
            </c:rich>
          </c:tx>
          <c:layout>
            <c:manualLayout>
              <c:xMode val="edge"/>
              <c:yMode val="edge"/>
              <c:x val="2.1701388888888899E-2"/>
              <c:y val="0.23796296296296299"/>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84099112"/>
        <c:crossesAt val="-1"/>
        <c:crossBetween val="between"/>
        <c:majorUnit val="50"/>
      </c:valAx>
      <c:spPr>
        <a:ln>
          <a:solidFill>
            <a:schemeClr val="tx1"/>
          </a:solidFill>
        </a:ln>
      </c:spPr>
    </c:plotArea>
    <c:plotVisOnly val="1"/>
    <c:dispBlanksAs val="gap"/>
    <c:showDLblsOverMax val="0"/>
  </c:chart>
  <c:spPr>
    <a:ln>
      <a:noFill/>
    </a:ln>
  </c:sp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title>
      <c:tx>
        <c:rich>
          <a:bodyPr/>
          <a:lstStyle/>
          <a:p>
            <a:pPr>
              <a:defRPr/>
            </a:pPr>
            <a:r>
              <a:rPr lang="en-US" dirty="0">
                <a:latin typeface="Gill Sans MT" panose="020B0502020104020203" pitchFamily="34" charset="77"/>
              </a:rPr>
              <a:t>CNN13</a:t>
            </a:r>
          </a:p>
        </c:rich>
      </c:tx>
      <c:layout>
        <c:manualLayout>
          <c:xMode val="edge"/>
          <c:yMode val="edge"/>
          <c:x val="0.47725028023840799"/>
          <c:y val="0"/>
        </c:manualLayout>
      </c:layout>
      <c:overlay val="0"/>
    </c:title>
    <c:autoTitleDeleted val="0"/>
    <c:plotArea>
      <c:layout>
        <c:manualLayout>
          <c:layoutTarget val="inner"/>
          <c:xMode val="edge"/>
          <c:yMode val="edge"/>
          <c:x val="0.250455387412511"/>
          <c:y val="0.123637520200805"/>
          <c:w val="0.711465082977909"/>
          <c:h val="0.6063381485936572"/>
        </c:manualLayout>
      </c:layout>
      <c:lineChart>
        <c:grouping val="standard"/>
        <c:varyColors val="0"/>
        <c:ser>
          <c:idx val="0"/>
          <c:order val="0"/>
          <c:spPr>
            <a:ln>
              <a:solidFill>
                <a:srgbClr val="1F497D"/>
              </a:solidFill>
            </a:ln>
          </c:spPr>
          <c:marker>
            <c:symbol val="none"/>
          </c:marker>
          <c:val>
            <c:numRef>
              <c:f>('Noronha-Layer-Analysis-3'!$J$1313:$J$1365,'Noronha-Layer-Analysis-3'!$J$1367:$J$1371,'Noronha-Layer-Analysis-3'!$J$1373:$J$1389)</c:f>
              <c:numCache>
                <c:formatCode>General</c:formatCode>
                <c:ptCount val="75"/>
                <c:pt idx="0">
                  <c:v>4096</c:v>
                </c:pt>
                <c:pt idx="1">
                  <c:v>1024</c:v>
                </c:pt>
                <c:pt idx="2">
                  <c:v>1024</c:v>
                </c:pt>
                <c:pt idx="3">
                  <c:v>256</c:v>
                </c:pt>
                <c:pt idx="4">
                  <c:v>256</c:v>
                </c:pt>
                <c:pt idx="5">
                  <c:v>256</c:v>
                </c:pt>
                <c:pt idx="6">
                  <c:v>64</c:v>
                </c:pt>
                <c:pt idx="7">
                  <c:v>64</c:v>
                </c:pt>
                <c:pt idx="8">
                  <c:v>64</c:v>
                </c:pt>
                <c:pt idx="9">
                  <c:v>64</c:v>
                </c:pt>
                <c:pt idx="10">
                  <c:v>64</c:v>
                </c:pt>
                <c:pt idx="11">
                  <c:v>64</c:v>
                </c:pt>
                <c:pt idx="12">
                  <c:v>64</c:v>
                </c:pt>
                <c:pt idx="13">
                  <c:v>16</c:v>
                </c:pt>
                <c:pt idx="14">
                  <c:v>16</c:v>
                </c:pt>
                <c:pt idx="15">
                  <c:v>16</c:v>
                </c:pt>
                <c:pt idx="16">
                  <c:v>16</c:v>
                </c:pt>
                <c:pt idx="17">
                  <c:v>4096</c:v>
                </c:pt>
                <c:pt idx="18">
                  <c:v>4096</c:v>
                </c:pt>
                <c:pt idx="19">
                  <c:v>4096</c:v>
                </c:pt>
                <c:pt idx="20">
                  <c:v>1024</c:v>
                </c:pt>
                <c:pt idx="21">
                  <c:v>1024</c:v>
                </c:pt>
                <c:pt idx="22">
                  <c:v>1024</c:v>
                </c:pt>
                <c:pt idx="23">
                  <c:v>1024</c:v>
                </c:pt>
                <c:pt idx="24">
                  <c:v>256</c:v>
                </c:pt>
                <c:pt idx="25">
                  <c:v>256</c:v>
                </c:pt>
                <c:pt idx="26">
                  <c:v>256</c:v>
                </c:pt>
                <c:pt idx="27">
                  <c:v>256</c:v>
                </c:pt>
                <c:pt idx="28">
                  <c:v>256</c:v>
                </c:pt>
                <c:pt idx="29">
                  <c:v>256</c:v>
                </c:pt>
                <c:pt idx="30">
                  <c:v>64</c:v>
                </c:pt>
                <c:pt idx="31">
                  <c:v>64</c:v>
                </c:pt>
                <c:pt idx="32">
                  <c:v>64</c:v>
                </c:pt>
                <c:pt idx="33">
                  <c:v>64</c:v>
                </c:pt>
                <c:pt idx="34">
                  <c:v>64</c:v>
                </c:pt>
                <c:pt idx="35">
                  <c:v>64</c:v>
                </c:pt>
                <c:pt idx="36">
                  <c:v>64</c:v>
                </c:pt>
                <c:pt idx="37">
                  <c:v>64</c:v>
                </c:pt>
                <c:pt idx="38">
                  <c:v>64</c:v>
                </c:pt>
                <c:pt idx="39">
                  <c:v>64</c:v>
                </c:pt>
                <c:pt idx="40">
                  <c:v>64</c:v>
                </c:pt>
                <c:pt idx="41">
                  <c:v>64</c:v>
                </c:pt>
                <c:pt idx="42">
                  <c:v>64</c:v>
                </c:pt>
                <c:pt idx="43">
                  <c:v>64</c:v>
                </c:pt>
                <c:pt idx="44">
                  <c:v>16</c:v>
                </c:pt>
                <c:pt idx="45">
                  <c:v>16</c:v>
                </c:pt>
                <c:pt idx="46">
                  <c:v>16</c:v>
                </c:pt>
                <c:pt idx="47">
                  <c:v>16</c:v>
                </c:pt>
                <c:pt idx="48">
                  <c:v>16</c:v>
                </c:pt>
                <c:pt idx="49">
                  <c:v>16</c:v>
                </c:pt>
                <c:pt idx="50">
                  <c:v>16</c:v>
                </c:pt>
                <c:pt idx="51">
                  <c:v>16</c:v>
                </c:pt>
                <c:pt idx="52">
                  <c:v>4</c:v>
                </c:pt>
                <c:pt idx="53">
                  <c:v>1</c:v>
                </c:pt>
                <c:pt idx="54">
                  <c:v>1</c:v>
                </c:pt>
                <c:pt idx="55">
                  <c:v>1</c:v>
                </c:pt>
                <c:pt idx="56">
                  <c:v>1</c:v>
                </c:pt>
                <c:pt idx="57">
                  <c:v>1</c:v>
                </c:pt>
                <c:pt idx="58">
                  <c:v>4096</c:v>
                </c:pt>
                <c:pt idx="59">
                  <c:v>1024</c:v>
                </c:pt>
                <c:pt idx="60">
                  <c:v>1024</c:v>
                </c:pt>
                <c:pt idx="61">
                  <c:v>256</c:v>
                </c:pt>
                <c:pt idx="62">
                  <c:v>256</c:v>
                </c:pt>
                <c:pt idx="63">
                  <c:v>256</c:v>
                </c:pt>
                <c:pt idx="64">
                  <c:v>64</c:v>
                </c:pt>
                <c:pt idx="65">
                  <c:v>64</c:v>
                </c:pt>
                <c:pt idx="66">
                  <c:v>64</c:v>
                </c:pt>
                <c:pt idx="67">
                  <c:v>64</c:v>
                </c:pt>
                <c:pt idx="68">
                  <c:v>64</c:v>
                </c:pt>
                <c:pt idx="69">
                  <c:v>64</c:v>
                </c:pt>
                <c:pt idx="70">
                  <c:v>64</c:v>
                </c:pt>
                <c:pt idx="71">
                  <c:v>16</c:v>
                </c:pt>
                <c:pt idx="72">
                  <c:v>16</c:v>
                </c:pt>
                <c:pt idx="73">
                  <c:v>16</c:v>
                </c:pt>
                <c:pt idx="74">
                  <c:v>16</c:v>
                </c:pt>
              </c:numCache>
            </c:numRef>
          </c:val>
          <c:smooth val="1"/>
          <c:extLst>
            <c:ext xmlns:c16="http://schemas.microsoft.com/office/drawing/2014/chart" uri="{C3380CC4-5D6E-409C-BE32-E72D297353CC}">
              <c16:uniqueId val="{00000000-0C0E-C443-866D-C79FA0EC2262}"/>
            </c:ext>
          </c:extLst>
        </c:ser>
        <c:dLbls>
          <c:showLegendKey val="0"/>
          <c:showVal val="0"/>
          <c:showCatName val="0"/>
          <c:showSerName val="0"/>
          <c:showPercent val="0"/>
          <c:showBubbleSize val="0"/>
        </c:dLbls>
        <c:smooth val="0"/>
        <c:axId val="-2056363032"/>
        <c:axId val="-2057213288"/>
      </c:lineChart>
      <c:catAx>
        <c:axId val="-2056363032"/>
        <c:scaling>
          <c:orientation val="minMax"/>
        </c:scaling>
        <c:delete val="0"/>
        <c:axPos val="b"/>
        <c:title>
          <c:tx>
            <c:rich>
              <a:bodyPr/>
              <a:lstStyle/>
              <a:p>
                <a:pPr>
                  <a:defRPr sz="1800"/>
                </a:pPr>
                <a:r>
                  <a:rPr lang="en-US" sz="1800" dirty="0">
                    <a:latin typeface="Gill Sans MT" panose="020B0502020104020203" pitchFamily="34" charset="77"/>
                  </a:rPr>
                  <a:t>Layers</a:t>
                </a:r>
              </a:p>
            </c:rich>
          </c:tx>
          <c:overlay val="0"/>
        </c:title>
        <c:majorTickMark val="out"/>
        <c:minorTickMark val="none"/>
        <c:tickLblPos val="nextTo"/>
        <c:txPr>
          <a:bodyPr/>
          <a:lstStyle/>
          <a:p>
            <a:pPr>
              <a:defRPr sz="1400">
                <a:latin typeface="Gill Sans MT" panose="020B0502020104020203" pitchFamily="34" charset="77"/>
              </a:defRPr>
            </a:pPr>
            <a:endParaRPr lang="en-US"/>
          </a:p>
        </c:txPr>
        <c:crossAx val="-2057213288"/>
        <c:crosses val="autoZero"/>
        <c:auto val="1"/>
        <c:lblAlgn val="ctr"/>
        <c:lblOffset val="100"/>
        <c:tickLblSkip val="10"/>
        <c:noMultiLvlLbl val="0"/>
      </c:catAx>
      <c:valAx>
        <c:axId val="-2057213288"/>
        <c:scaling>
          <c:orientation val="minMax"/>
          <c:min val="0"/>
        </c:scaling>
        <c:delete val="0"/>
        <c:axPos val="l"/>
        <c:majorGridlines/>
        <c:title>
          <c:tx>
            <c:rich>
              <a:bodyPr rot="-5400000" vert="horz"/>
              <a:lstStyle/>
              <a:p>
                <a:pPr>
                  <a:defRPr sz="1800"/>
                </a:pPr>
                <a:r>
                  <a:rPr lang="en-US" sz="1800" dirty="0">
                    <a:latin typeface="Gill Sans MT" panose="020B0502020104020203" pitchFamily="34" charset="77"/>
                  </a:rPr>
                  <a:t>FLOP/Byte</a:t>
                </a:r>
              </a:p>
            </c:rich>
          </c:tx>
          <c:layout>
            <c:manualLayout>
              <c:xMode val="edge"/>
              <c:yMode val="edge"/>
              <c:x val="2.5348760115922998E-2"/>
              <c:y val="0.181497675083654"/>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56363032"/>
        <c:crosses val="autoZero"/>
        <c:crossBetween val="between"/>
      </c:valAx>
      <c:spPr>
        <a:ln>
          <a:solidFill>
            <a:schemeClr val="tx1"/>
          </a:solidFill>
        </a:ln>
      </c:spPr>
    </c:plotArea>
    <c:plotVisOnly val="1"/>
    <c:dispBlanksAs val="gap"/>
    <c:showDLblsOverMax val="0"/>
  </c:chart>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21084044952127501"/>
          <c:y val="4.8163342415169001E-2"/>
          <c:w val="0.66774204280802896"/>
          <c:h val="0.72859345553019905"/>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Clustering!$G$23</c:f>
              <c:numCache>
                <c:formatCode>General</c:formatCode>
                <c:ptCount val="1"/>
                <c:pt idx="0">
                  <c:v>1.0986329999999999E-3</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51B4-C44C-8F3D-B7C8805431AA}"/>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Clustering!$G$24</c:f>
              <c:numCache>
                <c:formatCode>General</c:formatCode>
                <c:ptCount val="1"/>
                <c:pt idx="0">
                  <c:v>8.7890629999999997E-3</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51B4-C44C-8F3D-B7C8805431AA}"/>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Clustering!$G$28</c:f>
              <c:numCache>
                <c:formatCode>General</c:formatCode>
                <c:ptCount val="1"/>
                <c:pt idx="0">
                  <c:v>1.7578125E-2</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51B4-C44C-8F3D-B7C8805431AA}"/>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Clustering!$G$30</c:f>
              <c:numCache>
                <c:formatCode>General</c:formatCode>
                <c:ptCount val="1"/>
                <c:pt idx="0">
                  <c:v>7.32421875E-2</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51B4-C44C-8F3D-B7C8805431AA}"/>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51B4-C44C-8F3D-B7C8805431AA}"/>
              </c:ext>
            </c:extLst>
          </c:dPt>
          <c:xVal>
            <c:numRef>
              <c:f>Clustering!$G$47</c:f>
              <c:numCache>
                <c:formatCode>General</c:formatCode>
                <c:ptCount val="1"/>
                <c:pt idx="0">
                  <c:v>9.765625E-3</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51B4-C44C-8F3D-B7C8805431AA}"/>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Clustering!$G$48</c:f>
              <c:numCache>
                <c:formatCode>General</c:formatCode>
                <c:ptCount val="1"/>
                <c:pt idx="0">
                  <c:v>5.2734375E-2</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51B4-C44C-8F3D-B7C8805431AA}"/>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Clustering!$G$49</c:f>
              <c:numCache>
                <c:formatCode>General</c:formatCode>
                <c:ptCount val="1"/>
                <c:pt idx="0">
                  <c:v>2.734375E-2</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51B4-C44C-8F3D-B7C8805431AA}"/>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Clustering!$G$51</c:f>
              <c:numCache>
                <c:formatCode>General</c:formatCode>
                <c:ptCount val="1"/>
                <c:pt idx="0">
                  <c:v>5.2734375E-2</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51B4-C44C-8F3D-B7C8805431AA}"/>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51B4-C44C-8F3D-B7C8805431AA}"/>
              </c:ext>
            </c:extLst>
          </c:dPt>
          <c:xVal>
            <c:numRef>
              <c:f>Clustering!$G$39</c:f>
              <c:numCache>
                <c:formatCode>General</c:formatCode>
                <c:ptCount val="1"/>
                <c:pt idx="0">
                  <c:v>1.5625E-2</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51B4-C44C-8F3D-B7C8805431AA}"/>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Clustering!$G$34</c:f>
              <c:numCache>
                <c:formatCode>General</c:formatCode>
                <c:ptCount val="1"/>
                <c:pt idx="0">
                  <c:v>1.953125E-3</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51B4-C44C-8F3D-B7C8805431AA}"/>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51B4-C44C-8F3D-B7C8805431AA}"/>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51B4-C44C-8F3D-B7C8805431AA}"/>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Clustering!$G$90</c:f>
              <c:numCache>
                <c:formatCode>General</c:formatCode>
                <c:ptCount val="1"/>
                <c:pt idx="0">
                  <c:v>0.1640625</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51B4-C44C-8F3D-B7C8805431AA}"/>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Clustering!$G$88</c:f>
              <c:numCache>
                <c:formatCode>General</c:formatCode>
                <c:ptCount val="1"/>
                <c:pt idx="0">
                  <c:v>0.140625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51B4-C44C-8F3D-B7C8805431AA}"/>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Clustering!$G$98</c:f>
              <c:numCache>
                <c:formatCode>General</c:formatCode>
                <c:ptCount val="1"/>
                <c:pt idx="0">
                  <c:v>0.4921875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51B4-C44C-8F3D-B7C8805431AA}"/>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Clustering!$G$99</c:f>
              <c:numCache>
                <c:formatCode>General</c:formatCode>
                <c:ptCount val="1"/>
                <c:pt idx="0">
                  <c:v>0.375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51B4-C44C-8F3D-B7C8805431AA}"/>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Clustering!$G$100</c:f>
              <c:numCache>
                <c:formatCode>General</c:formatCode>
                <c:ptCount val="1"/>
                <c:pt idx="0">
                  <c:v>0.1875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51B4-C44C-8F3D-B7C8805431AA}"/>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Clustering!$G$101</c:f>
              <c:numCache>
                <c:formatCode>General</c:formatCode>
                <c:ptCount val="1"/>
                <c:pt idx="0">
                  <c:v>0.287109375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51B4-C44C-8F3D-B7C8805431AA}"/>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Clustering!$G$95</c:f>
              <c:numCache>
                <c:formatCode>General</c:formatCode>
                <c:ptCount val="1"/>
                <c:pt idx="0">
                  <c:v>0.125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51B4-C44C-8F3D-B7C8805431AA}"/>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Clustering!$G$96</c:f>
              <c:numCache>
                <c:formatCode>General</c:formatCode>
                <c:ptCount val="1"/>
                <c:pt idx="0">
                  <c:v>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51B4-C44C-8F3D-B7C8805431AA}"/>
            </c:ext>
          </c:extLst>
        </c:ser>
        <c:ser>
          <c:idx val="20"/>
          <c:order val="20"/>
          <c:tx>
            <c:strRef>
              <c:f>Clustering!$F$58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Clustering!$G$58</c:f>
              <c:numCache>
                <c:formatCode>General</c:formatCode>
                <c:ptCount val="1"/>
                <c:pt idx="0">
                  <c:v>1.4765625</c:v>
                </c:pt>
              </c:numCache>
            </c:numRef>
          </c:xVal>
          <c:yVal>
            <c:numRef>
              <c:f>Clustering!$H$58</c:f>
              <c:numCache>
                <c:formatCode>General</c:formatCode>
                <c:ptCount val="1"/>
                <c:pt idx="0">
                  <c:v>64</c:v>
                </c:pt>
              </c:numCache>
            </c:numRef>
          </c:yVal>
          <c:smooth val="0"/>
          <c:extLst>
            <c:ext xmlns:c16="http://schemas.microsoft.com/office/drawing/2014/chart" uri="{C3380CC4-5D6E-409C-BE32-E72D297353CC}">
              <c16:uniqueId val="{00000018-51B4-C44C-8F3D-B7C8805431AA}"/>
            </c:ext>
          </c:extLst>
        </c:ser>
        <c:ser>
          <c:idx val="21"/>
          <c:order val="21"/>
          <c:tx>
            <c:strRef>
              <c:f>Clustering!$F$59</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Clustering!$G$59</c:f>
              <c:numCache>
                <c:formatCode>General</c:formatCode>
                <c:ptCount val="1"/>
                <c:pt idx="0">
                  <c:v>0.7</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9-51B4-C44C-8F3D-B7C8805431AA}"/>
            </c:ext>
          </c:extLst>
        </c:ser>
        <c:ser>
          <c:idx val="22"/>
          <c:order val="22"/>
          <c:tx>
            <c:strRef>
              <c:f>Clustering!$F$60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Clustering!$G$60</c:f>
              <c:numCache>
                <c:formatCode>General</c:formatCode>
                <c:ptCount val="1"/>
                <c:pt idx="0">
                  <c:v>0.875</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A-51B4-C44C-8F3D-B7C8805431AA}"/>
            </c:ext>
          </c:extLst>
        </c:ser>
        <c:ser>
          <c:idx val="25"/>
          <c:order val="23"/>
          <c:tx>
            <c:strRef>
              <c:f>Clustering!$F$74</c:f>
              <c:strCache>
                <c:ptCount val="1"/>
                <c:pt idx="0">
                  <c:v>CNN4</c:v>
                </c:pt>
              </c:strCache>
            </c:strRef>
          </c:tx>
          <c:spPr>
            <a:ln>
              <a:solidFill>
                <a:srgbClr val="000000"/>
              </a:solidFill>
            </a:ln>
          </c:spPr>
          <c:marker>
            <c:symbol val="diamond"/>
            <c:size val="12"/>
            <c:spPr>
              <a:solidFill>
                <a:schemeClr val="accent4"/>
              </a:solidFill>
              <a:ln>
                <a:solidFill>
                  <a:srgbClr val="000000"/>
                </a:solidFill>
              </a:ln>
            </c:spPr>
          </c:marker>
          <c:xVal>
            <c:numRef>
              <c:f>Clustering!$G$74</c:f>
              <c:numCache>
                <c:formatCode>General</c:formatCode>
                <c:ptCount val="1"/>
                <c:pt idx="0">
                  <c:v>0.65625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B-51B4-C44C-8F3D-B7C8805431AA}"/>
            </c:ext>
          </c:extLst>
        </c:ser>
        <c:ser>
          <c:idx val="26"/>
          <c:order val="24"/>
          <c:tx>
            <c:strRef>
              <c:f>Clustering!$F$75</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Clustering!$G$75</c:f>
              <c:numCache>
                <c:formatCode>General</c:formatCode>
                <c:ptCount val="1"/>
                <c:pt idx="0">
                  <c:v>0.5625</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C-51B4-C44C-8F3D-B7C8805431AA}"/>
            </c:ext>
          </c:extLst>
        </c:ser>
        <c:ser>
          <c:idx val="27"/>
          <c:order val="25"/>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Clustering!$G$76</c:f>
              <c:numCache>
                <c:formatCode>General</c:formatCode>
                <c:ptCount val="1"/>
                <c:pt idx="0">
                  <c:v>0.4921875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D-51B4-C44C-8F3D-B7C8805431AA}"/>
            </c:ext>
          </c:extLst>
        </c:ser>
        <c:ser>
          <c:idx val="23"/>
          <c:order val="26"/>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Clustering!$G$69</c:f>
              <c:numCache>
                <c:formatCode>General</c:formatCode>
                <c:ptCount val="1"/>
                <c:pt idx="0">
                  <c:v>1</c:v>
                </c:pt>
              </c:numCache>
            </c:numRef>
          </c:xVal>
          <c:yVal>
            <c:numRef>
              <c:f>Clustering!$H$69</c:f>
              <c:numCache>
                <c:formatCode>General</c:formatCode>
                <c:ptCount val="1"/>
                <c:pt idx="0">
                  <c:v>49</c:v>
                </c:pt>
              </c:numCache>
            </c:numRef>
          </c:yVal>
          <c:smooth val="0"/>
          <c:extLst>
            <c:ext xmlns:c16="http://schemas.microsoft.com/office/drawing/2014/chart" uri="{C3380CC4-5D6E-409C-BE32-E72D297353CC}">
              <c16:uniqueId val="{0000001E-51B4-C44C-8F3D-B7C8805431AA}"/>
            </c:ext>
          </c:extLst>
        </c:ser>
        <c:ser>
          <c:idx val="24"/>
          <c:order val="27"/>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Clustering!$G$102</c:f>
              <c:numCache>
                <c:formatCode>General</c:formatCode>
                <c:ptCount val="1"/>
                <c:pt idx="0">
                  <c:v>0.25</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1F-51B4-C44C-8F3D-B7C8805431AA}"/>
            </c:ext>
          </c:extLst>
        </c:ser>
        <c:ser>
          <c:idx val="28"/>
          <c:order val="28"/>
          <c:tx>
            <c:strRef>
              <c:f>Clustering!$F$77</c:f>
              <c:strCache>
                <c:ptCount val="1"/>
                <c:pt idx="0">
                  <c:v>CNN11</c:v>
                </c:pt>
              </c:strCache>
            </c:strRef>
          </c:tx>
          <c:spPr>
            <a:ln>
              <a:solidFill>
                <a:srgbClr val="000000"/>
              </a:solidFill>
            </a:ln>
          </c:spPr>
          <c:marker>
            <c:symbol val="diamond"/>
            <c:size val="11"/>
            <c:spPr>
              <a:solidFill>
                <a:srgbClr val="660066"/>
              </a:solidFill>
              <a:ln>
                <a:solidFill>
                  <a:srgbClr val="000000"/>
                </a:solidFill>
              </a:ln>
            </c:spPr>
          </c:marker>
          <c:xVal>
            <c:numRef>
              <c:f>Clustering!$G$77</c:f>
              <c:numCache>
                <c:formatCode>General</c:formatCode>
                <c:ptCount val="1"/>
                <c:pt idx="0">
                  <c:v>0.5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0-51B4-C44C-8F3D-B7C8805431AA}"/>
            </c:ext>
          </c:extLst>
        </c:ser>
        <c:ser>
          <c:idx val="29"/>
          <c:order val="29"/>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Clustering!$G$110</c:f>
              <c:numCache>
                <c:formatCode>General</c:formatCode>
                <c:ptCount val="1"/>
                <c:pt idx="0">
                  <c:v>2.197265625E-3</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1-51B4-C44C-8F3D-B7C8805431AA}"/>
            </c:ext>
          </c:extLst>
        </c:ser>
        <c:ser>
          <c:idx val="30"/>
          <c:order val="30"/>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Clustering!$G$111</c:f>
              <c:numCache>
                <c:formatCode>General</c:formatCode>
                <c:ptCount val="1"/>
                <c:pt idx="0">
                  <c:v>4.39453125E-3</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2-51B4-C44C-8F3D-B7C8805431AA}"/>
            </c:ext>
          </c:extLst>
        </c:ser>
        <c:ser>
          <c:idx val="31"/>
          <c:order val="31"/>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Clustering!$G$112</c:f>
              <c:numCache>
                <c:formatCode>General</c:formatCode>
                <c:ptCount val="1"/>
                <c:pt idx="0">
                  <c:v>4.39453125E-3</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3-51B4-C44C-8F3D-B7C8805431AA}"/>
            </c:ext>
          </c:extLst>
        </c:ser>
        <c:ser>
          <c:idx val="32"/>
          <c:order val="32"/>
          <c:tx>
            <c:strRef>
              <c:f>Clustering!$F$113</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Clustering!$G$113</c:f>
              <c:numCache>
                <c:formatCode>General</c:formatCode>
                <c:ptCount val="1"/>
                <c:pt idx="0">
                  <c:v>8.7890625E-3</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4-51B4-C44C-8F3D-B7C8805431AA}"/>
            </c:ext>
          </c:extLst>
        </c:ser>
        <c:ser>
          <c:idx val="33"/>
          <c:order val="33"/>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Clustering!$G$115</c:f>
              <c:numCache>
                <c:formatCode>General</c:formatCode>
                <c:ptCount val="1"/>
                <c:pt idx="0">
                  <c:v>8.7890625E-3</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25-51B4-C44C-8F3D-B7C8805431AA}"/>
            </c:ext>
          </c:extLst>
        </c:ser>
        <c:ser>
          <c:idx val="34"/>
          <c:order val="34"/>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Clustering!$G$116</c:f>
              <c:numCache>
                <c:formatCode>General</c:formatCode>
                <c:ptCount val="1"/>
                <c:pt idx="0">
                  <c:v>4.39453125E-3</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26-51B4-C44C-8F3D-B7C8805431AA}"/>
            </c:ext>
          </c:extLst>
        </c:ser>
        <c:ser>
          <c:idx val="35"/>
          <c:order val="35"/>
          <c:tx>
            <c:strRef>
              <c:f>Clustering!$F$79</c:f>
              <c:strCache>
                <c:ptCount val="1"/>
                <c:pt idx="0">
                  <c:v>CNN9</c:v>
                </c:pt>
              </c:strCache>
            </c:strRef>
          </c:tx>
          <c:spPr>
            <a:ln>
              <a:solidFill>
                <a:srgbClr val="000000"/>
              </a:solidFill>
            </a:ln>
          </c:spPr>
          <c:marker>
            <c:symbol val="diamond"/>
            <c:size val="9"/>
            <c:spPr>
              <a:solidFill>
                <a:srgbClr val="4285F4"/>
              </a:solidFill>
              <a:ln>
                <a:solidFill>
                  <a:srgbClr val="000000"/>
                </a:solidFill>
              </a:ln>
            </c:spPr>
          </c:marker>
          <c:xVal>
            <c:numRef>
              <c:f>Clustering!$G$79</c:f>
              <c:numCache>
                <c:formatCode>General</c:formatCode>
                <c:ptCount val="1"/>
                <c:pt idx="0">
                  <c:v>0.697265625</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7-51B4-C44C-8F3D-B7C8805431AA}"/>
            </c:ext>
          </c:extLst>
        </c:ser>
        <c:ser>
          <c:idx val="36"/>
          <c:order val="36"/>
          <c:tx>
            <c:strRef>
              <c:f>Clustering!$F$80</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Clustering!$G$80</c:f>
              <c:numCache>
                <c:formatCode>General</c:formatCode>
                <c:ptCount val="1"/>
                <c:pt idx="0">
                  <c:v>0.546875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8-51B4-C44C-8F3D-B7C8805431AA}"/>
            </c:ext>
          </c:extLst>
        </c:ser>
        <c:ser>
          <c:idx val="37"/>
          <c:order val="37"/>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Clustering!$G$114</c:f>
              <c:numCache>
                <c:formatCode>General</c:formatCode>
                <c:ptCount val="1"/>
                <c:pt idx="0">
                  <c:v>1.94549560546875E-2</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9-51B4-C44C-8F3D-B7C8805431AA}"/>
            </c:ext>
          </c:extLst>
        </c:ser>
        <c:ser>
          <c:idx val="38"/>
          <c:order val="38"/>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Clustering!$G$122</c:f>
              <c:numCache>
                <c:formatCode>General</c:formatCode>
                <c:ptCount val="1"/>
                <c:pt idx="0">
                  <c:v>5.3558349609375E-3</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A-51B4-C44C-8F3D-B7C8805431AA}"/>
            </c:ext>
          </c:extLst>
        </c:ser>
        <c:ser>
          <c:idx val="39"/>
          <c:order val="39"/>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Clustering!$G$123</c:f>
              <c:numCache>
                <c:formatCode>General</c:formatCode>
                <c:ptCount val="1"/>
                <c:pt idx="0">
                  <c:v>7.0037841796875E-3</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B-51B4-C44C-8F3D-B7C8805431AA}"/>
            </c:ext>
          </c:extLst>
        </c:ser>
        <c:ser>
          <c:idx val="40"/>
          <c:order val="40"/>
          <c:tx>
            <c:strRef>
              <c:f>Clustering!$F$52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Clustering!$G$52</c:f>
              <c:numCache>
                <c:formatCode>General</c:formatCode>
                <c:ptCount val="1"/>
                <c:pt idx="0">
                  <c:v>1.64794921875E-3</c:v>
                </c:pt>
              </c:numCache>
            </c:numRef>
          </c:xVal>
          <c:yVal>
            <c:numRef>
              <c:f>Clustering!$H$52</c:f>
              <c:numCache>
                <c:formatCode>General</c:formatCode>
                <c:ptCount val="1"/>
                <c:pt idx="0">
                  <c:v>12544</c:v>
                </c:pt>
              </c:numCache>
            </c:numRef>
          </c:yVal>
          <c:smooth val="0"/>
          <c:extLst>
            <c:ext xmlns:c16="http://schemas.microsoft.com/office/drawing/2014/chart" uri="{C3380CC4-5D6E-409C-BE32-E72D297353CC}">
              <c16:uniqueId val="{0000002C-51B4-C44C-8F3D-B7C8805431AA}"/>
            </c:ext>
          </c:extLst>
        </c:ser>
        <c:ser>
          <c:idx val="41"/>
          <c:order val="41"/>
          <c:tx>
            <c:strRef>
              <c:f>Clustering!$F$105</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Clustering!$G$105</c:f>
              <c:numCache>
                <c:formatCode>General</c:formatCode>
                <c:ptCount val="1"/>
                <c:pt idx="0">
                  <c:v>0.1058349609375</c:v>
                </c:pt>
              </c:numCache>
            </c:numRef>
          </c:xVal>
          <c:yVal>
            <c:numRef>
              <c:f>Clustering!$H$105</c:f>
              <c:numCache>
                <c:formatCode>General</c:formatCode>
                <c:ptCount val="1"/>
                <c:pt idx="0">
                  <c:v>196</c:v>
                </c:pt>
              </c:numCache>
            </c:numRef>
          </c:yVal>
          <c:smooth val="0"/>
          <c:extLst>
            <c:ext xmlns:c16="http://schemas.microsoft.com/office/drawing/2014/chart" uri="{C3380CC4-5D6E-409C-BE32-E72D297353CC}">
              <c16:uniqueId val="{0000002D-51B4-C44C-8F3D-B7C8805431AA}"/>
            </c:ext>
          </c:extLst>
        </c:ser>
        <c:ser>
          <c:idx val="42"/>
          <c:order val="42"/>
          <c:tx>
            <c:strRef>
              <c:f>Clustering!$F$104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Clustering!$G$104</c:f>
              <c:numCache>
                <c:formatCode>General</c:formatCode>
                <c:ptCount val="1"/>
                <c:pt idx="0">
                  <c:v>8.09326171875E-2</c:v>
                </c:pt>
              </c:numCache>
            </c:numRef>
          </c:xVal>
          <c:yVal>
            <c:numRef>
              <c:f>Clustering!$H$104</c:f>
              <c:numCache>
                <c:formatCode>General</c:formatCode>
                <c:ptCount val="1"/>
                <c:pt idx="0">
                  <c:v>196</c:v>
                </c:pt>
              </c:numCache>
            </c:numRef>
          </c:yVal>
          <c:smooth val="0"/>
          <c:extLst>
            <c:ext xmlns:c16="http://schemas.microsoft.com/office/drawing/2014/chart" uri="{C3380CC4-5D6E-409C-BE32-E72D297353CC}">
              <c16:uniqueId val="{0000002E-51B4-C44C-8F3D-B7C8805431AA}"/>
            </c:ext>
          </c:extLst>
        </c:ser>
        <c:ser>
          <c:idx val="43"/>
          <c:order val="43"/>
          <c:tx>
            <c:strRef>
              <c:f>Clustering!$F$53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Clustering!$G$53</c:f>
              <c:numCache>
                <c:formatCode>General</c:formatCode>
                <c:ptCount val="1"/>
                <c:pt idx="0">
                  <c:v>1.64794921875E-3</c:v>
                </c:pt>
              </c:numCache>
            </c:numRef>
          </c:xVal>
          <c:yVal>
            <c:numRef>
              <c:f>Clustering!$H$53</c:f>
              <c:numCache>
                <c:formatCode>General</c:formatCode>
                <c:ptCount val="1"/>
                <c:pt idx="0">
                  <c:v>3136</c:v>
                </c:pt>
              </c:numCache>
            </c:numRef>
          </c:yVal>
          <c:smooth val="0"/>
          <c:extLst>
            <c:ext xmlns:c16="http://schemas.microsoft.com/office/drawing/2014/chart" uri="{C3380CC4-5D6E-409C-BE32-E72D297353CC}">
              <c16:uniqueId val="{0000002F-51B4-C44C-8F3D-B7C8805431AA}"/>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Clustering!$G$117</c:f>
              <c:numCache>
                <c:formatCode>General</c:formatCode>
                <c:ptCount val="1"/>
                <c:pt idx="0">
                  <c:v>9.8876953125E-3</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0-51B4-C44C-8F3D-B7C8805431AA}"/>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Clustering!$G$118</c:f>
              <c:numCache>
                <c:formatCode>General</c:formatCode>
                <c:ptCount val="1"/>
                <c:pt idx="0">
                  <c:v>1.64794921875E-2</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1-51B4-C44C-8F3D-B7C8805431AA}"/>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Clustering!$G$119</c:f>
              <c:numCache>
                <c:formatCode>General</c:formatCode>
                <c:ptCount val="1"/>
                <c:pt idx="0">
                  <c:v>3.2958984375E-3</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2-51B4-C44C-8F3D-B7C8805431AA}"/>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Clustering!$G$120</c:f>
              <c:numCache>
                <c:formatCode>General</c:formatCode>
                <c:ptCount val="1"/>
                <c:pt idx="0">
                  <c:v>6.591796875E-3</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3-51B4-C44C-8F3D-B7C8805431AA}"/>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Clustering!$G$121</c:f>
              <c:numCache>
                <c:formatCode>General</c:formatCode>
                <c:ptCount val="1"/>
                <c:pt idx="0">
                  <c:v>9.8876953125E-3</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4-51B4-C44C-8F3D-B7C8805431AA}"/>
            </c:ext>
          </c:extLst>
        </c:ser>
        <c:ser>
          <c:idx val="49"/>
          <c:order val="49"/>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Clustering!$G$70</c:f>
              <c:numCache>
                <c:formatCode>General</c:formatCode>
                <c:ptCount val="1"/>
                <c:pt idx="0">
                  <c:v>0.5859375</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5-51B4-C44C-8F3D-B7C8805431AA}"/>
            </c:ext>
          </c:extLst>
        </c:ser>
        <c:ser>
          <c:idx val="50"/>
          <c:order val="50"/>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Clustering!$G$71</c:f>
              <c:numCache>
                <c:formatCode>General</c:formatCode>
                <c:ptCount val="1"/>
                <c:pt idx="0">
                  <c:v>1.171875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6-51B4-C44C-8F3D-B7C8805431AA}"/>
            </c:ext>
          </c:extLst>
        </c:ser>
        <c:ser>
          <c:idx val="51"/>
          <c:order val="51"/>
          <c:tx>
            <c:strRef>
              <c:f>Clustering!$F$54</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Clustering!$G$54</c:f>
              <c:numCache>
                <c:formatCode>General</c:formatCode>
                <c:ptCount val="1"/>
                <c:pt idx="0">
                  <c:v>1.318359375E-2</c:v>
                </c:pt>
              </c:numCache>
            </c:numRef>
          </c:xVal>
          <c:yVal>
            <c:numRef>
              <c:f>Clustering!$H$54</c:f>
              <c:numCache>
                <c:formatCode>General</c:formatCode>
                <c:ptCount val="1"/>
                <c:pt idx="0">
                  <c:v>1024</c:v>
                </c:pt>
              </c:numCache>
            </c:numRef>
          </c:yVal>
          <c:smooth val="0"/>
          <c:extLst>
            <c:ext xmlns:c16="http://schemas.microsoft.com/office/drawing/2014/chart" uri="{C3380CC4-5D6E-409C-BE32-E72D297353CC}">
              <c16:uniqueId val="{00000037-51B4-C44C-8F3D-B7C8805431AA}"/>
            </c:ext>
          </c:extLst>
        </c:ser>
        <c:ser>
          <c:idx val="52"/>
          <c:order val="52"/>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Clustering!$G$55</c:f>
              <c:numCache>
                <c:formatCode>General</c:formatCode>
                <c:ptCount val="1"/>
                <c:pt idx="0">
                  <c:v>5.859375E-3</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8-51B4-C44C-8F3D-B7C8805431AA}"/>
            </c:ext>
          </c:extLst>
        </c:ser>
        <c:ser>
          <c:idx val="53"/>
          <c:order val="53"/>
          <c:tx>
            <c:strRef>
              <c:f>Clustering!$F$56</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Clustering!$G$56</c:f>
              <c:numCache>
                <c:formatCode>General</c:formatCode>
                <c:ptCount val="1"/>
                <c:pt idx="0">
                  <c:v>2.197265625E-3</c:v>
                </c:pt>
              </c:numCache>
            </c:numRef>
          </c:xVal>
          <c:yVal>
            <c:numRef>
              <c:f>Clustering!$H$56</c:f>
              <c:numCache>
                <c:formatCode>General</c:formatCode>
                <c:ptCount val="1"/>
                <c:pt idx="0">
                  <c:v>4096</c:v>
                </c:pt>
              </c:numCache>
            </c:numRef>
          </c:yVal>
          <c:smooth val="0"/>
          <c:extLst>
            <c:ext xmlns:c16="http://schemas.microsoft.com/office/drawing/2014/chart" uri="{C3380CC4-5D6E-409C-BE32-E72D297353CC}">
              <c16:uniqueId val="{00000039-51B4-C44C-8F3D-B7C8805431AA}"/>
            </c:ext>
          </c:extLst>
        </c:ser>
        <c:ser>
          <c:idx val="54"/>
          <c:order val="54"/>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A-51B4-C44C-8F3D-B7C8805431AA}"/>
            </c:ext>
          </c:extLst>
        </c:ser>
        <c:ser>
          <c:idx val="55"/>
          <c:order val="55"/>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B-51B4-C44C-8F3D-B7C8805431AA}"/>
            </c:ext>
          </c:extLst>
        </c:ser>
        <c:ser>
          <c:idx val="56"/>
          <c:order val="56"/>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Clustering!$G$36</c:f>
              <c:numCache>
                <c:formatCode>General</c:formatCode>
                <c:ptCount val="1"/>
                <c:pt idx="0">
                  <c:v>1.5625E-2</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C-51B4-C44C-8F3D-B7C8805431AA}"/>
            </c:ext>
          </c:extLst>
        </c:ser>
        <c:ser>
          <c:idx val="57"/>
          <c:order val="57"/>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Clustering!$G$37</c:f>
              <c:numCache>
                <c:formatCode>General</c:formatCode>
                <c:ptCount val="1"/>
                <c:pt idx="0">
                  <c:v>3.125E-2</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D-51B4-C44C-8F3D-B7C8805431AA}"/>
            </c:ext>
          </c:extLst>
        </c:ser>
        <c:ser>
          <c:idx val="58"/>
          <c:order val="58"/>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Clustering!$G$38</c:f>
              <c:numCache>
                <c:formatCode>General</c:formatCode>
                <c:ptCount val="1"/>
                <c:pt idx="0">
                  <c:v>6.25E-2</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E-51B4-C44C-8F3D-B7C8805431AA}"/>
            </c:ext>
          </c:extLst>
        </c:ser>
        <c:ser>
          <c:idx val="59"/>
          <c:order val="59"/>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Clustering!$G$7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3F-51B4-C44C-8F3D-B7C8805431AA}"/>
            </c:ext>
          </c:extLst>
        </c:ser>
        <c:ser>
          <c:idx val="61"/>
          <c:order val="60"/>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0-51B4-C44C-8F3D-B7C8805431AA}"/>
            </c:ext>
          </c:extLst>
        </c:ser>
        <c:ser>
          <c:idx val="62"/>
          <c:order val="61"/>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Clustering!$G$11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1-51B4-C44C-8F3D-B7C8805431AA}"/>
            </c:ext>
          </c:extLst>
        </c:ser>
        <c:ser>
          <c:idx val="63"/>
          <c:order val="62"/>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Clustering!$G$12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2-51B4-C44C-8F3D-B7C8805431AA}"/>
            </c:ext>
          </c:extLst>
        </c:ser>
        <c:ser>
          <c:idx val="64"/>
          <c:order val="63"/>
          <c:tx>
            <c:strRef>
              <c:f>Clustering!$F$9</c:f>
              <c:strCache>
                <c:ptCount val="1"/>
                <c:pt idx="0">
                  <c:v>LSTM2</c:v>
                </c:pt>
              </c:strCache>
            </c:strRef>
          </c:tx>
          <c:spPr>
            <a:ln>
              <a:solidFill>
                <a:srgbClr val="000000"/>
              </a:solidFill>
            </a:ln>
          </c:spPr>
          <c:marker>
            <c:symbol val="square"/>
            <c:size val="10"/>
            <c:spPr>
              <a:solidFill>
                <a:srgbClr val="4285F4"/>
              </a:solidFill>
              <a:ln>
                <a:solidFill>
                  <a:srgbClr val="000000"/>
                </a:solidFill>
              </a:ln>
            </c:spPr>
          </c:marker>
          <c:xVal>
            <c:numRef>
              <c:f>Clustering!$G$9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3-51B4-C44C-8F3D-B7C8805431AA}"/>
            </c:ext>
          </c:extLst>
        </c:ser>
        <c:ser>
          <c:idx val="65"/>
          <c:order val="64"/>
          <c:tx>
            <c:strRef>
              <c:f>Clustering!$F$13</c:f>
              <c:strCache>
                <c:ptCount val="1"/>
                <c:pt idx="0">
                  <c:v>Transd.3</c:v>
                </c:pt>
              </c:strCache>
            </c:strRef>
          </c:tx>
          <c:spPr>
            <a:ln>
              <a:solidFill>
                <a:srgbClr val="000000"/>
              </a:solidFill>
            </a:ln>
          </c:spPr>
          <c:marker>
            <c:symbol val="triangle"/>
            <c:size val="9"/>
            <c:spPr>
              <a:solidFill>
                <a:schemeClr val="accent4"/>
              </a:solidFill>
              <a:ln>
                <a:solidFill>
                  <a:srgbClr val="000000"/>
                </a:solidFill>
              </a:ln>
            </c:spPr>
          </c:marker>
          <c:xVal>
            <c:strRef>
              <c:f>Clustering!$G$13</c:f>
              <c:strCache>
                <c:ptCount val="1"/>
                <c:pt idx="0">
                  <c:v>6,45</c:v>
                </c:pt>
              </c:strCache>
            </c:strRef>
          </c:xVal>
          <c:yVal>
            <c:numRef>
              <c:f>Clustering!$H$13</c:f>
              <c:numCache>
                <c:formatCode>General</c:formatCode>
                <c:ptCount val="1"/>
                <c:pt idx="0">
                  <c:v>1</c:v>
                </c:pt>
              </c:numCache>
            </c:numRef>
          </c:yVal>
          <c:smooth val="0"/>
          <c:extLst>
            <c:ext xmlns:c16="http://schemas.microsoft.com/office/drawing/2014/chart" uri="{C3380CC4-5D6E-409C-BE32-E72D297353CC}">
              <c16:uniqueId val="{00000044-51B4-C44C-8F3D-B7C8805431AA}"/>
            </c:ext>
          </c:extLst>
        </c:ser>
        <c:dLbls>
          <c:showLegendKey val="0"/>
          <c:showVal val="0"/>
          <c:showCatName val="0"/>
          <c:showSerName val="0"/>
          <c:showPercent val="0"/>
          <c:showBubbleSize val="0"/>
        </c:dLbls>
        <c:axId val="1813915176"/>
        <c:axId val="1813932104"/>
      </c:scatterChart>
      <c:valAx>
        <c:axId val="1813915176"/>
        <c:scaling>
          <c:logBase val="10"/>
          <c:orientation val="minMax"/>
          <c:max val="100"/>
        </c:scaling>
        <c:delete val="0"/>
        <c:axPos val="b"/>
        <c:title>
          <c:tx>
            <c:rich>
              <a:bodyPr/>
              <a:lstStyle/>
              <a:p>
                <a:pPr>
                  <a:defRPr sz="1800"/>
                </a:pPr>
                <a:r>
                  <a:rPr lang="en-US" sz="1800"/>
                  <a:t>Parameter Footprint</a:t>
                </a:r>
              </a:p>
            </c:rich>
          </c:tx>
          <c:overlay val="0"/>
        </c:title>
        <c:numFmt formatCode="General" sourceLinked="1"/>
        <c:majorTickMark val="out"/>
        <c:minorTickMark val="none"/>
        <c:tickLblPos val="nextTo"/>
        <c:txPr>
          <a:bodyPr/>
          <a:lstStyle/>
          <a:p>
            <a:pPr>
              <a:defRPr sz="1800"/>
            </a:pPr>
            <a:endParaRPr lang="en-US"/>
          </a:p>
        </c:txPr>
        <c:crossAx val="1813932104"/>
        <c:crosses val="autoZero"/>
        <c:crossBetween val="midCat"/>
      </c:valAx>
      <c:valAx>
        <c:axId val="1813932104"/>
        <c:scaling>
          <c:logBase val="10"/>
          <c:orientation val="minMax"/>
        </c:scaling>
        <c:delete val="0"/>
        <c:axPos val="l"/>
        <c:majorGridlines/>
        <c:title>
          <c:tx>
            <c:rich>
              <a:bodyPr rot="-5400000" vert="horz"/>
              <a:lstStyle/>
              <a:p>
                <a:pPr>
                  <a:defRPr sz="2000"/>
                </a:pPr>
                <a:r>
                  <a:rPr lang="en-US" sz="2000" dirty="0"/>
                  <a:t>FLOP/Byte</a:t>
                </a:r>
              </a:p>
            </c:rich>
          </c:tx>
          <c:layout>
            <c:manualLayout>
              <c:xMode val="edge"/>
              <c:yMode val="edge"/>
              <c:x val="7.3143692578788201E-3"/>
              <c:y val="0.29904287645326399"/>
            </c:manualLayout>
          </c:layout>
          <c:overlay val="0"/>
        </c:title>
        <c:numFmt formatCode="General" sourceLinked="1"/>
        <c:majorTickMark val="out"/>
        <c:minorTickMark val="none"/>
        <c:tickLblPos val="nextTo"/>
        <c:txPr>
          <a:bodyPr/>
          <a:lstStyle/>
          <a:p>
            <a:pPr>
              <a:defRPr sz="1800"/>
            </a:pPr>
            <a:endParaRPr lang="en-US"/>
          </a:p>
        </c:txPr>
        <c:crossAx val="1813915176"/>
        <c:crossesAt val="1E-3"/>
        <c:crossBetween val="midCat"/>
      </c:valAx>
      <c:spPr>
        <a:ln>
          <a:solidFill>
            <a:schemeClr val="tx1"/>
          </a:solidFill>
        </a:ln>
      </c:spPr>
    </c:plotArea>
    <c:plotVisOnly val="1"/>
    <c:dispBlanksAs val="gap"/>
    <c:showDLblsOverMax val="0"/>
  </c:chart>
  <c:spPr>
    <a:ln>
      <a:noFill/>
    </a:ln>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44301160032946402"/>
          <c:y val="0.18821682063256823"/>
          <c:w val="0.49599666649754498"/>
          <c:h val="0.62204744984080818"/>
        </c:manualLayout>
      </c:layout>
      <c:scatterChart>
        <c:scatterStyle val="lineMarker"/>
        <c:varyColors val="0"/>
        <c:ser>
          <c:idx val="1"/>
          <c:order val="0"/>
          <c:tx>
            <c:strRef>
              <c:f>Clustering!$F$23</c:f>
              <c:strCache>
                <c:ptCount val="1"/>
                <c:pt idx="0">
                  <c:v>CNN3</c:v>
                </c:pt>
              </c:strCache>
            </c:strRef>
          </c:tx>
          <c:spPr>
            <a:ln w="31750">
              <a:solidFill>
                <a:srgbClr val="000000"/>
              </a:solidFill>
            </a:ln>
          </c:spPr>
          <c:marker>
            <c:symbol val="diamond"/>
            <c:size val="10"/>
            <c:spPr>
              <a:solidFill>
                <a:schemeClr val="accent6">
                  <a:lumMod val="40000"/>
                  <a:lumOff val="60000"/>
                </a:schemeClr>
              </a:solidFill>
              <a:ln>
                <a:solidFill>
                  <a:srgbClr val="000000"/>
                </a:solidFill>
              </a:ln>
            </c:spPr>
          </c:marker>
          <c:xVal>
            <c:numRef>
              <c:f>Clustering!$I$23</c:f>
              <c:numCache>
                <c:formatCode>General</c:formatCode>
                <c:ptCount val="1"/>
                <c:pt idx="0">
                  <c:v>24.3907470703125</c:v>
                </c:pt>
              </c:numCache>
            </c:numRef>
          </c:xVal>
          <c:yVal>
            <c:numRef>
              <c:f>Clustering!$H$23</c:f>
              <c:numCache>
                <c:formatCode>General</c:formatCode>
                <c:ptCount val="1"/>
                <c:pt idx="0">
                  <c:v>22201</c:v>
                </c:pt>
              </c:numCache>
            </c:numRef>
          </c:yVal>
          <c:smooth val="0"/>
          <c:extLst>
            <c:ext xmlns:c16="http://schemas.microsoft.com/office/drawing/2014/chart" uri="{C3380CC4-5D6E-409C-BE32-E72D297353CC}">
              <c16:uniqueId val="{00000000-D850-5246-86C2-272D0437813F}"/>
            </c:ext>
          </c:extLst>
        </c:ser>
        <c:ser>
          <c:idx val="0"/>
          <c:order val="1"/>
          <c:tx>
            <c:strRef>
              <c:f>Clustering!$F$24</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Clustering!$I$24</c:f>
              <c:numCache>
                <c:formatCode>General</c:formatCode>
                <c:ptCount val="1"/>
                <c:pt idx="0">
                  <c:v>189.9228515625</c:v>
                </c:pt>
              </c:numCache>
            </c:numRef>
          </c:xVal>
          <c:yVal>
            <c:numRef>
              <c:f>Clustering!$H$24</c:f>
              <c:numCache>
                <c:formatCode>General</c:formatCode>
                <c:ptCount val="1"/>
                <c:pt idx="0">
                  <c:v>21609</c:v>
                </c:pt>
              </c:numCache>
            </c:numRef>
          </c:yVal>
          <c:smooth val="0"/>
          <c:extLst>
            <c:ext xmlns:c16="http://schemas.microsoft.com/office/drawing/2014/chart" uri="{C3380CC4-5D6E-409C-BE32-E72D297353CC}">
              <c16:uniqueId val="{00000001-D850-5246-86C2-272D0437813F}"/>
            </c:ext>
          </c:extLst>
        </c:ser>
        <c:ser>
          <c:idx val="2"/>
          <c:order val="2"/>
          <c:tx>
            <c:strRef>
              <c:f>Clustering!$F$28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Clustering!$I$28</c:f>
              <c:numCache>
                <c:formatCode>General</c:formatCode>
                <c:ptCount val="1"/>
                <c:pt idx="0">
                  <c:v>193.798828125</c:v>
                </c:pt>
              </c:numCache>
            </c:numRef>
          </c:xVal>
          <c:yVal>
            <c:numRef>
              <c:f>Clustering!$H$28</c:f>
              <c:numCache>
                <c:formatCode>General</c:formatCode>
                <c:ptCount val="1"/>
                <c:pt idx="0">
                  <c:v>11025</c:v>
                </c:pt>
              </c:numCache>
            </c:numRef>
          </c:yVal>
          <c:smooth val="0"/>
          <c:extLst>
            <c:ext xmlns:c16="http://schemas.microsoft.com/office/drawing/2014/chart" uri="{C3380CC4-5D6E-409C-BE32-E72D297353CC}">
              <c16:uniqueId val="{00000002-D850-5246-86C2-272D0437813F}"/>
            </c:ext>
          </c:extLst>
        </c:ser>
        <c:ser>
          <c:idx val="4"/>
          <c:order val="3"/>
          <c:tx>
            <c:strRef>
              <c:f>Clustering!$F$30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Clustering!$I$30</c:f>
              <c:numCache>
                <c:formatCode>General</c:formatCode>
                <c:ptCount val="1"/>
                <c:pt idx="0">
                  <c:v>89.7216796875</c:v>
                </c:pt>
              </c:numCache>
            </c:numRef>
          </c:xVal>
          <c:yVal>
            <c:numRef>
              <c:f>Clustering!$H$30</c:f>
              <c:numCache>
                <c:formatCode>General</c:formatCode>
                <c:ptCount val="1"/>
                <c:pt idx="0">
                  <c:v>1225</c:v>
                </c:pt>
              </c:numCache>
            </c:numRef>
          </c:yVal>
          <c:smooth val="0"/>
          <c:extLst>
            <c:ext xmlns:c16="http://schemas.microsoft.com/office/drawing/2014/chart" uri="{C3380CC4-5D6E-409C-BE32-E72D297353CC}">
              <c16:uniqueId val="{00000003-D850-5246-86C2-272D0437813F}"/>
            </c:ext>
          </c:extLst>
        </c:ser>
        <c:ser>
          <c:idx val="3"/>
          <c:order val="4"/>
          <c:tx>
            <c:strRef>
              <c:f>Clustering!$F$47</c:f>
              <c:strCache>
                <c:ptCount val="1"/>
                <c:pt idx="0">
                  <c:v>CNN4</c:v>
                </c:pt>
              </c:strCache>
            </c:strRef>
          </c:tx>
          <c:dPt>
            <c:idx val="0"/>
            <c:marker>
              <c:symbol val="diamond"/>
              <c:size val="10"/>
              <c:spPr>
                <a:solidFill>
                  <a:schemeClr val="accent4"/>
                </a:solidFill>
                <a:ln>
                  <a:solidFill>
                    <a:srgbClr val="000000"/>
                  </a:solidFill>
                </a:ln>
              </c:spPr>
            </c:marker>
            <c:bubble3D val="0"/>
            <c:spPr>
              <a:ln>
                <a:solidFill>
                  <a:srgbClr val="000000"/>
                </a:solidFill>
              </a:ln>
            </c:spPr>
            <c:extLst>
              <c:ext xmlns:c16="http://schemas.microsoft.com/office/drawing/2014/chart" uri="{C3380CC4-5D6E-409C-BE32-E72D297353CC}">
                <c16:uniqueId val="{00000005-D850-5246-86C2-272D0437813F}"/>
              </c:ext>
            </c:extLst>
          </c:dPt>
          <c:xVal>
            <c:numRef>
              <c:f>Clustering!$I$47</c:f>
              <c:numCache>
                <c:formatCode>General</c:formatCode>
                <c:ptCount val="1"/>
                <c:pt idx="0">
                  <c:v>52.041015625</c:v>
                </c:pt>
              </c:numCache>
            </c:numRef>
          </c:xVal>
          <c:yVal>
            <c:numRef>
              <c:f>Clustering!$H$47</c:f>
              <c:numCache>
                <c:formatCode>General</c:formatCode>
                <c:ptCount val="1"/>
                <c:pt idx="0">
                  <c:v>5329</c:v>
                </c:pt>
              </c:numCache>
            </c:numRef>
          </c:yVal>
          <c:smooth val="0"/>
          <c:extLst>
            <c:ext xmlns:c16="http://schemas.microsoft.com/office/drawing/2014/chart" uri="{C3380CC4-5D6E-409C-BE32-E72D297353CC}">
              <c16:uniqueId val="{00000006-D850-5246-86C2-272D0437813F}"/>
            </c:ext>
          </c:extLst>
        </c:ser>
        <c:ser>
          <c:idx val="5"/>
          <c:order val="5"/>
          <c:tx>
            <c:strRef>
              <c:f>Clustering!$F$48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Clustering!$I$48</c:f>
              <c:numCache>
                <c:formatCode>General</c:formatCode>
                <c:ptCount val="1"/>
                <c:pt idx="0">
                  <c:v>265.833984375</c:v>
                </c:pt>
              </c:numCache>
            </c:numRef>
          </c:xVal>
          <c:yVal>
            <c:numRef>
              <c:f>Clustering!$H$48</c:f>
              <c:numCache>
                <c:formatCode>General</c:formatCode>
                <c:ptCount val="1"/>
                <c:pt idx="0">
                  <c:v>5041</c:v>
                </c:pt>
              </c:numCache>
            </c:numRef>
          </c:yVal>
          <c:smooth val="0"/>
          <c:extLst>
            <c:ext xmlns:c16="http://schemas.microsoft.com/office/drawing/2014/chart" uri="{C3380CC4-5D6E-409C-BE32-E72D297353CC}">
              <c16:uniqueId val="{00000007-D850-5246-86C2-272D0437813F}"/>
            </c:ext>
          </c:extLst>
        </c:ser>
        <c:ser>
          <c:idx val="6"/>
          <c:order val="6"/>
          <c:tx>
            <c:strRef>
              <c:f>Clustering!$F$49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Clustering!$I$49</c:f>
              <c:numCache>
                <c:formatCode>General</c:formatCode>
                <c:ptCount val="1"/>
                <c:pt idx="0">
                  <c:v>145.71484375</c:v>
                </c:pt>
              </c:numCache>
            </c:numRef>
          </c:xVal>
          <c:yVal>
            <c:numRef>
              <c:f>Clustering!$H$49</c:f>
              <c:numCache>
                <c:formatCode>General</c:formatCode>
                <c:ptCount val="1"/>
                <c:pt idx="0">
                  <c:v>5329</c:v>
                </c:pt>
              </c:numCache>
            </c:numRef>
          </c:yVal>
          <c:smooth val="0"/>
          <c:extLst>
            <c:ext xmlns:c16="http://schemas.microsoft.com/office/drawing/2014/chart" uri="{C3380CC4-5D6E-409C-BE32-E72D297353CC}">
              <c16:uniqueId val="{00000008-D850-5246-86C2-272D0437813F}"/>
            </c:ext>
          </c:extLst>
        </c:ser>
        <c:ser>
          <c:idx val="7"/>
          <c:order val="7"/>
          <c:tx>
            <c:strRef>
              <c:f>Clustering!$F$51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Clustering!$I$51</c:f>
              <c:numCache>
                <c:formatCode>General</c:formatCode>
                <c:ptCount val="1"/>
                <c:pt idx="0">
                  <c:v>138.5859375</c:v>
                </c:pt>
              </c:numCache>
            </c:numRef>
          </c:xVal>
          <c:yVal>
            <c:numRef>
              <c:f>Clustering!$H$51</c:f>
              <c:numCache>
                <c:formatCode>General</c:formatCode>
                <c:ptCount val="1"/>
                <c:pt idx="0">
                  <c:v>2628</c:v>
                </c:pt>
              </c:numCache>
            </c:numRef>
          </c:yVal>
          <c:smooth val="0"/>
          <c:extLst>
            <c:ext xmlns:c16="http://schemas.microsoft.com/office/drawing/2014/chart" uri="{C3380CC4-5D6E-409C-BE32-E72D297353CC}">
              <c16:uniqueId val="{00000009-D850-5246-86C2-272D0437813F}"/>
            </c:ext>
          </c:extLst>
        </c:ser>
        <c:ser>
          <c:idx val="8"/>
          <c:order val="8"/>
          <c:tx>
            <c:strRef>
              <c:f>Clustering!$F$39</c:f>
              <c:strCache>
                <c:ptCount val="1"/>
                <c:pt idx="0">
                  <c:v>CNN11</c:v>
                </c:pt>
              </c:strCache>
            </c:strRef>
          </c:tx>
          <c:dPt>
            <c:idx val="0"/>
            <c:marker>
              <c:symbol val="diamond"/>
              <c:size val="10"/>
              <c:spPr>
                <a:solidFill>
                  <a:srgbClr val="660066"/>
                </a:solidFill>
                <a:ln>
                  <a:solidFill>
                    <a:srgbClr val="000000"/>
                  </a:solidFill>
                </a:ln>
              </c:spPr>
            </c:marker>
            <c:bubble3D val="0"/>
            <c:spPr>
              <a:ln>
                <a:solidFill>
                  <a:srgbClr val="000000"/>
                </a:solidFill>
              </a:ln>
            </c:spPr>
            <c:extLst>
              <c:ext xmlns:c16="http://schemas.microsoft.com/office/drawing/2014/chart" uri="{C3380CC4-5D6E-409C-BE32-E72D297353CC}">
                <c16:uniqueId val="{0000000B-D850-5246-86C2-272D0437813F}"/>
              </c:ext>
            </c:extLst>
          </c:dPt>
          <c:xVal>
            <c:numRef>
              <c:f>Clustering!$I$39</c:f>
              <c:numCache>
                <c:formatCode>General</c:formatCode>
                <c:ptCount val="1"/>
                <c:pt idx="0">
                  <c:v>49</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0C-D850-5246-86C2-272D0437813F}"/>
            </c:ext>
          </c:extLst>
        </c:ser>
        <c:ser>
          <c:idx val="9"/>
          <c:order val="9"/>
          <c:tx>
            <c:strRef>
              <c:f>Clustering!$F$34</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Clustering!$I$34</c:f>
              <c:numCache>
                <c:formatCode>General</c:formatCode>
                <c:ptCount val="1"/>
                <c:pt idx="0">
                  <c:v>24.5</c:v>
                </c:pt>
              </c:numCache>
            </c:numRef>
          </c:xVal>
          <c:yVal>
            <c:numRef>
              <c:f>Clustering!$H$34</c:f>
              <c:numCache>
                <c:formatCode>General</c:formatCode>
                <c:ptCount val="1"/>
                <c:pt idx="0">
                  <c:v>12544</c:v>
                </c:pt>
              </c:numCache>
            </c:numRef>
          </c:yVal>
          <c:smooth val="0"/>
          <c:extLst>
            <c:ext xmlns:c16="http://schemas.microsoft.com/office/drawing/2014/chart" uri="{C3380CC4-5D6E-409C-BE32-E72D297353CC}">
              <c16:uniqueId val="{0000000D-D850-5246-86C2-272D0437813F}"/>
            </c:ext>
          </c:extLst>
        </c:ser>
        <c:ser>
          <c:idx val="10"/>
          <c:order val="10"/>
          <c:tx>
            <c:strRef>
              <c:f>Clustering!$F$16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Clustering!$I$16</c:f>
              <c:numCache>
                <c:formatCode>General</c:formatCode>
                <c:ptCount val="1"/>
                <c:pt idx="0">
                  <c:v>1.953125</c:v>
                </c:pt>
              </c:numCache>
            </c:numRef>
          </c:xVal>
          <c:yVal>
            <c:numRef>
              <c:f>Clustering!$H$16</c:f>
              <c:numCache>
                <c:formatCode>General</c:formatCode>
                <c:ptCount val="1"/>
                <c:pt idx="0">
                  <c:v>1</c:v>
                </c:pt>
              </c:numCache>
            </c:numRef>
          </c:yVal>
          <c:smooth val="0"/>
          <c:extLst>
            <c:ext xmlns:c16="http://schemas.microsoft.com/office/drawing/2014/chart" uri="{C3380CC4-5D6E-409C-BE32-E72D297353CC}">
              <c16:uniqueId val="{0000000E-D850-5246-86C2-272D0437813F}"/>
            </c:ext>
          </c:extLst>
        </c:ser>
        <c:ser>
          <c:idx val="11"/>
          <c:order val="11"/>
          <c:tx>
            <c:strRef>
              <c:f>Clustering!$F$17</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Clustering!$I$17</c:f>
              <c:numCache>
                <c:formatCode>General</c:formatCode>
                <c:ptCount val="1"/>
                <c:pt idx="0">
                  <c:v>1.470703125</c:v>
                </c:pt>
              </c:numCache>
            </c:numRef>
          </c:xVal>
          <c:yVal>
            <c:numRef>
              <c:f>Clustering!$H$17</c:f>
              <c:numCache>
                <c:formatCode>General</c:formatCode>
                <c:ptCount val="1"/>
                <c:pt idx="0">
                  <c:v>1</c:v>
                </c:pt>
              </c:numCache>
            </c:numRef>
          </c:yVal>
          <c:smooth val="0"/>
          <c:extLst>
            <c:ext xmlns:c16="http://schemas.microsoft.com/office/drawing/2014/chart" uri="{C3380CC4-5D6E-409C-BE32-E72D297353CC}">
              <c16:uniqueId val="{0000000F-D850-5246-86C2-272D0437813F}"/>
            </c:ext>
          </c:extLst>
        </c:ser>
        <c:ser>
          <c:idx val="12"/>
          <c:order val="12"/>
          <c:tx>
            <c:strRef>
              <c:f>Clustering!$F$90</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Clustering!$I$90</c:f>
              <c:numCache>
                <c:formatCode>General</c:formatCode>
                <c:ptCount val="1"/>
                <c:pt idx="0">
                  <c:v>47.414062499999993</c:v>
                </c:pt>
              </c:numCache>
            </c:numRef>
          </c:xVal>
          <c:yVal>
            <c:numRef>
              <c:f>Clustering!$H$90</c:f>
              <c:numCache>
                <c:formatCode>General</c:formatCode>
                <c:ptCount val="1"/>
                <c:pt idx="0">
                  <c:v>289</c:v>
                </c:pt>
              </c:numCache>
            </c:numRef>
          </c:yVal>
          <c:smooth val="0"/>
          <c:extLst>
            <c:ext xmlns:c16="http://schemas.microsoft.com/office/drawing/2014/chart" uri="{C3380CC4-5D6E-409C-BE32-E72D297353CC}">
              <c16:uniqueId val="{00000010-D850-5246-86C2-272D0437813F}"/>
            </c:ext>
          </c:extLst>
        </c:ser>
        <c:ser>
          <c:idx val="13"/>
          <c:order val="13"/>
          <c:tx>
            <c:strRef>
              <c:f>Clustering!$F$88</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Clustering!$I$88</c:f>
              <c:numCache>
                <c:formatCode>General</c:formatCode>
                <c:ptCount val="1"/>
                <c:pt idx="0">
                  <c:v>40.640625</c:v>
                </c:pt>
              </c:numCache>
            </c:numRef>
          </c:xVal>
          <c:yVal>
            <c:numRef>
              <c:f>Clustering!$H$88</c:f>
              <c:numCache>
                <c:formatCode>General</c:formatCode>
                <c:ptCount val="1"/>
                <c:pt idx="0">
                  <c:v>289</c:v>
                </c:pt>
              </c:numCache>
            </c:numRef>
          </c:yVal>
          <c:smooth val="0"/>
          <c:extLst>
            <c:ext xmlns:c16="http://schemas.microsoft.com/office/drawing/2014/chart" uri="{C3380CC4-5D6E-409C-BE32-E72D297353CC}">
              <c16:uniqueId val="{00000011-D850-5246-86C2-272D0437813F}"/>
            </c:ext>
          </c:extLst>
        </c:ser>
        <c:ser>
          <c:idx val="14"/>
          <c:order val="14"/>
          <c:tx>
            <c:strRef>
              <c:f>Clustering!$F$98</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Clustering!$I$98</c:f>
              <c:numCache>
                <c:formatCode>General</c:formatCode>
                <c:ptCount val="1"/>
                <c:pt idx="0">
                  <c:v>142.2421875</c:v>
                </c:pt>
              </c:numCache>
            </c:numRef>
          </c:xVal>
          <c:yVal>
            <c:numRef>
              <c:f>Clustering!$H$98</c:f>
              <c:numCache>
                <c:formatCode>General</c:formatCode>
                <c:ptCount val="1"/>
                <c:pt idx="0">
                  <c:v>289</c:v>
                </c:pt>
              </c:numCache>
            </c:numRef>
          </c:yVal>
          <c:smooth val="0"/>
          <c:extLst>
            <c:ext xmlns:c16="http://schemas.microsoft.com/office/drawing/2014/chart" uri="{C3380CC4-5D6E-409C-BE32-E72D297353CC}">
              <c16:uniqueId val="{00000012-D850-5246-86C2-272D0437813F}"/>
            </c:ext>
          </c:extLst>
        </c:ser>
        <c:ser>
          <c:idx val="15"/>
          <c:order val="15"/>
          <c:tx>
            <c:strRef>
              <c:f>Clustering!$F$99</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Clustering!$I$99</c:f>
              <c:numCache>
                <c:formatCode>General</c:formatCode>
                <c:ptCount val="1"/>
                <c:pt idx="0">
                  <c:v>108.375</c:v>
                </c:pt>
              </c:numCache>
            </c:numRef>
          </c:xVal>
          <c:yVal>
            <c:numRef>
              <c:f>Clustering!$H$99</c:f>
              <c:numCache>
                <c:formatCode>General</c:formatCode>
                <c:ptCount val="1"/>
                <c:pt idx="0">
                  <c:v>289</c:v>
                </c:pt>
              </c:numCache>
            </c:numRef>
          </c:yVal>
          <c:smooth val="0"/>
          <c:extLst>
            <c:ext xmlns:c16="http://schemas.microsoft.com/office/drawing/2014/chart" uri="{C3380CC4-5D6E-409C-BE32-E72D297353CC}">
              <c16:uniqueId val="{00000013-D850-5246-86C2-272D0437813F}"/>
            </c:ext>
          </c:extLst>
        </c:ser>
        <c:ser>
          <c:idx val="16"/>
          <c:order val="16"/>
          <c:tx>
            <c:strRef>
              <c:f>Clustering!$F$100</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Clustering!$I$100</c:f>
              <c:numCache>
                <c:formatCode>General</c:formatCode>
                <c:ptCount val="1"/>
                <c:pt idx="0">
                  <c:v>54.1875</c:v>
                </c:pt>
              </c:numCache>
            </c:numRef>
          </c:xVal>
          <c:yVal>
            <c:numRef>
              <c:f>Clustering!$H$100</c:f>
              <c:numCache>
                <c:formatCode>General</c:formatCode>
                <c:ptCount val="1"/>
                <c:pt idx="0">
                  <c:v>289</c:v>
                </c:pt>
              </c:numCache>
            </c:numRef>
          </c:yVal>
          <c:smooth val="0"/>
          <c:extLst>
            <c:ext xmlns:c16="http://schemas.microsoft.com/office/drawing/2014/chart" uri="{C3380CC4-5D6E-409C-BE32-E72D297353CC}">
              <c16:uniqueId val="{00000014-D850-5246-86C2-272D0437813F}"/>
            </c:ext>
          </c:extLst>
        </c:ser>
        <c:ser>
          <c:idx val="17"/>
          <c:order val="17"/>
          <c:tx>
            <c:strRef>
              <c:f>Clustering!$F$101</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Clustering!$I$101</c:f>
              <c:numCache>
                <c:formatCode>General</c:formatCode>
                <c:ptCount val="1"/>
                <c:pt idx="0">
                  <c:v>82.974609375</c:v>
                </c:pt>
              </c:numCache>
            </c:numRef>
          </c:xVal>
          <c:yVal>
            <c:numRef>
              <c:f>Clustering!$H$101</c:f>
              <c:numCache>
                <c:formatCode>General</c:formatCode>
                <c:ptCount val="1"/>
                <c:pt idx="0">
                  <c:v>289</c:v>
                </c:pt>
              </c:numCache>
            </c:numRef>
          </c:yVal>
          <c:smooth val="0"/>
          <c:extLst>
            <c:ext xmlns:c16="http://schemas.microsoft.com/office/drawing/2014/chart" uri="{C3380CC4-5D6E-409C-BE32-E72D297353CC}">
              <c16:uniqueId val="{00000015-D850-5246-86C2-272D0437813F}"/>
            </c:ext>
          </c:extLst>
        </c:ser>
        <c:ser>
          <c:idx val="18"/>
          <c:order val="18"/>
          <c:tx>
            <c:strRef>
              <c:f>Clustering!$F$95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Clustering!$I$95</c:f>
              <c:numCache>
                <c:formatCode>General</c:formatCode>
                <c:ptCount val="1"/>
                <c:pt idx="0">
                  <c:v>45.125</c:v>
                </c:pt>
              </c:numCache>
            </c:numRef>
          </c:xVal>
          <c:yVal>
            <c:numRef>
              <c:f>Clustering!$H$95</c:f>
              <c:numCache>
                <c:formatCode>General</c:formatCode>
                <c:ptCount val="1"/>
                <c:pt idx="0">
                  <c:v>361</c:v>
                </c:pt>
              </c:numCache>
            </c:numRef>
          </c:yVal>
          <c:smooth val="0"/>
          <c:extLst>
            <c:ext xmlns:c16="http://schemas.microsoft.com/office/drawing/2014/chart" uri="{C3380CC4-5D6E-409C-BE32-E72D297353CC}">
              <c16:uniqueId val="{00000016-D850-5246-86C2-272D0437813F}"/>
            </c:ext>
          </c:extLst>
        </c:ser>
        <c:ser>
          <c:idx val="19"/>
          <c:order val="19"/>
          <c:tx>
            <c:strRef>
              <c:f>Clustering!$F$96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Clustering!$I$96</c:f>
              <c:numCache>
                <c:formatCode>General</c:formatCode>
                <c:ptCount val="1"/>
                <c:pt idx="0">
                  <c:v>90.25</c:v>
                </c:pt>
              </c:numCache>
            </c:numRef>
          </c:xVal>
          <c:yVal>
            <c:numRef>
              <c:f>Clustering!$H$96</c:f>
              <c:numCache>
                <c:formatCode>General</c:formatCode>
                <c:ptCount val="1"/>
                <c:pt idx="0">
                  <c:v>361</c:v>
                </c:pt>
              </c:numCache>
            </c:numRef>
          </c:yVal>
          <c:smooth val="0"/>
          <c:extLst>
            <c:ext xmlns:c16="http://schemas.microsoft.com/office/drawing/2014/chart" uri="{C3380CC4-5D6E-409C-BE32-E72D297353CC}">
              <c16:uniqueId val="{00000017-D850-5246-86C2-272D0437813F}"/>
            </c:ext>
          </c:extLst>
        </c:ser>
        <c:ser>
          <c:idx val="20"/>
          <c:order val="20"/>
          <c:tx>
            <c:strRef>
              <c:f>Clustering!$F$59</c:f>
              <c:strCache>
                <c:ptCount val="1"/>
                <c:pt idx="0">
                  <c:v>CNN3</c:v>
                </c:pt>
              </c:strCache>
            </c:strRef>
          </c:tx>
          <c:spPr>
            <a:ln>
              <a:solidFill>
                <a:srgbClr val="000000"/>
              </a:solidFill>
            </a:ln>
          </c:spPr>
          <c:marker>
            <c:symbol val="diamond"/>
            <c:size val="10"/>
            <c:spPr>
              <a:solidFill>
                <a:srgbClr val="34A853"/>
              </a:solidFill>
              <a:ln>
                <a:solidFill>
                  <a:srgbClr val="000000"/>
                </a:solidFill>
              </a:ln>
            </c:spPr>
          </c:marker>
          <c:xVal>
            <c:numRef>
              <c:f>Clustering!$I$59</c:f>
              <c:numCache>
                <c:formatCode>General</c:formatCode>
                <c:ptCount val="1"/>
                <c:pt idx="0">
                  <c:v>48</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8-D850-5246-86C2-272D0437813F}"/>
            </c:ext>
          </c:extLst>
        </c:ser>
        <c:ser>
          <c:idx val="21"/>
          <c:order val="21"/>
          <c:tx>
            <c:strRef>
              <c:f>Clustering!$F$60</c:f>
              <c:strCache>
                <c:ptCount val="1"/>
                <c:pt idx="0">
                  <c:v>CNN3</c:v>
                </c:pt>
              </c:strCache>
            </c:strRef>
          </c:tx>
          <c:xVal>
            <c:numRef>
              <c:f>Clustering!$I$60</c:f>
              <c:numCache>
                <c:formatCode>General</c:formatCode>
                <c:ptCount val="1"/>
                <c:pt idx="0">
                  <c:v>56</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19-D850-5246-86C2-272D0437813F}"/>
            </c:ext>
          </c:extLst>
        </c:ser>
        <c:ser>
          <c:idx val="22"/>
          <c:order val="22"/>
          <c:tx>
            <c:strRef>
              <c:f>Clustering!$F$72</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Clustering!$I$72</c:f>
              <c:numCache>
                <c:formatCode>General</c:formatCode>
                <c:ptCount val="1"/>
                <c:pt idx="0">
                  <c:v>56.25</c:v>
                </c:pt>
              </c:numCache>
            </c:numRef>
          </c:xVal>
          <c:yVal>
            <c:numRef>
              <c:f>Clustering!$H$72</c:f>
              <c:numCache>
                <c:formatCode>General</c:formatCode>
                <c:ptCount val="1"/>
                <c:pt idx="0">
                  <c:v>64</c:v>
                </c:pt>
              </c:numCache>
            </c:numRef>
          </c:yVal>
          <c:smooth val="0"/>
          <c:extLst>
            <c:ext xmlns:c16="http://schemas.microsoft.com/office/drawing/2014/chart" uri="{C3380CC4-5D6E-409C-BE32-E72D297353CC}">
              <c16:uniqueId val="{0000001A-D850-5246-86C2-272D0437813F}"/>
            </c:ext>
          </c:extLst>
        </c:ser>
        <c:ser>
          <c:idx val="23"/>
          <c:order val="23"/>
          <c:tx>
            <c:strRef>
              <c:f>Clustering!$F$73</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Clustering!$I$73</c:f>
              <c:numCache>
                <c:formatCode>General</c:formatCode>
                <c:ptCount val="1"/>
                <c:pt idx="0">
                  <c:v>42</c:v>
                </c:pt>
              </c:numCache>
            </c:numRef>
          </c:xVal>
          <c:yVal>
            <c:numRef>
              <c:f>Clustering!$H$73</c:f>
              <c:numCache>
                <c:formatCode>General</c:formatCode>
                <c:ptCount val="1"/>
                <c:pt idx="0">
                  <c:v>64</c:v>
                </c:pt>
              </c:numCache>
            </c:numRef>
          </c:yVal>
          <c:smooth val="0"/>
          <c:extLst>
            <c:ext xmlns:c16="http://schemas.microsoft.com/office/drawing/2014/chart" uri="{C3380CC4-5D6E-409C-BE32-E72D297353CC}">
              <c16:uniqueId val="{0000001B-D850-5246-86C2-272D0437813F}"/>
            </c:ext>
          </c:extLst>
        </c:ser>
        <c:ser>
          <c:idx val="24"/>
          <c:order val="24"/>
          <c:tx>
            <c:strRef>
              <c:f>Clustering!$F$74</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Clustering!$I$74</c:f>
              <c:numCache>
                <c:formatCode>General</c:formatCode>
                <c:ptCount val="1"/>
                <c:pt idx="0">
                  <c:v>26.25</c:v>
                </c:pt>
              </c:numCache>
            </c:numRef>
          </c:xVal>
          <c:yVal>
            <c:numRef>
              <c:f>Clustering!$H$74</c:f>
              <c:numCache>
                <c:formatCode>General</c:formatCode>
                <c:ptCount val="1"/>
                <c:pt idx="0">
                  <c:v>40</c:v>
                </c:pt>
              </c:numCache>
            </c:numRef>
          </c:yVal>
          <c:smooth val="0"/>
          <c:extLst>
            <c:ext xmlns:c16="http://schemas.microsoft.com/office/drawing/2014/chart" uri="{C3380CC4-5D6E-409C-BE32-E72D297353CC}">
              <c16:uniqueId val="{0000001C-D850-5246-86C2-272D0437813F}"/>
            </c:ext>
          </c:extLst>
        </c:ser>
        <c:ser>
          <c:idx val="25"/>
          <c:order val="25"/>
          <c:tx>
            <c:strRef>
              <c:f>Clustering!$F$75</c:f>
              <c:strCache>
                <c:ptCount val="1"/>
                <c:pt idx="0">
                  <c:v>CNN4</c:v>
                </c:pt>
              </c:strCache>
            </c:strRef>
          </c:tx>
          <c:spPr>
            <a:ln>
              <a:solidFill>
                <a:srgbClr val="000000"/>
              </a:solidFill>
            </a:ln>
          </c:spPr>
          <c:marker>
            <c:symbol val="diamond"/>
            <c:size val="10"/>
            <c:spPr>
              <a:solidFill>
                <a:schemeClr val="accent4"/>
              </a:solidFill>
              <a:ln>
                <a:solidFill>
                  <a:srgbClr val="000000"/>
                </a:solidFill>
              </a:ln>
            </c:spPr>
          </c:marker>
          <c:xVal>
            <c:numRef>
              <c:f>Clustering!$I$75</c:f>
              <c:numCache>
                <c:formatCode>General</c:formatCode>
                <c:ptCount val="1"/>
                <c:pt idx="0">
                  <c:v>36</c:v>
                </c:pt>
              </c:numCache>
            </c:numRef>
          </c:xVal>
          <c:yVal>
            <c:numRef>
              <c:f>Clustering!$H$75</c:f>
              <c:numCache>
                <c:formatCode>General</c:formatCode>
                <c:ptCount val="1"/>
                <c:pt idx="0">
                  <c:v>64</c:v>
                </c:pt>
              </c:numCache>
            </c:numRef>
          </c:yVal>
          <c:smooth val="0"/>
          <c:extLst>
            <c:ext xmlns:c16="http://schemas.microsoft.com/office/drawing/2014/chart" uri="{C3380CC4-5D6E-409C-BE32-E72D297353CC}">
              <c16:uniqueId val="{0000001D-D850-5246-86C2-272D0437813F}"/>
            </c:ext>
          </c:extLst>
        </c:ser>
        <c:ser>
          <c:idx val="26"/>
          <c:order val="26"/>
          <c:tx>
            <c:strRef>
              <c:f>Clustering!$F$76</c:f>
              <c:strCache>
                <c:ptCount val="1"/>
                <c:pt idx="0">
                  <c:v>CNN4</c:v>
                </c:pt>
              </c:strCache>
            </c:strRef>
          </c:tx>
          <c:spPr>
            <a:ln>
              <a:solidFill>
                <a:srgbClr val="000000"/>
              </a:solidFill>
            </a:ln>
          </c:spPr>
          <c:marker>
            <c:symbol val="diamond"/>
            <c:size val="10"/>
            <c:spPr>
              <a:solidFill>
                <a:srgbClr val="34A853"/>
              </a:solidFill>
              <a:ln>
                <a:solidFill>
                  <a:srgbClr val="000000"/>
                </a:solidFill>
              </a:ln>
            </c:spPr>
          </c:marker>
          <c:xVal>
            <c:numRef>
              <c:f>Clustering!$I$76</c:f>
              <c:numCache>
                <c:formatCode>General</c:formatCode>
                <c:ptCount val="1"/>
                <c:pt idx="0">
                  <c:v>23.625</c:v>
                </c:pt>
              </c:numCache>
            </c:numRef>
          </c:xVal>
          <c:yVal>
            <c:numRef>
              <c:f>Clustering!$H$76</c:f>
              <c:numCache>
                <c:formatCode>General</c:formatCode>
                <c:ptCount val="1"/>
                <c:pt idx="0">
                  <c:v>48</c:v>
                </c:pt>
              </c:numCache>
            </c:numRef>
          </c:yVal>
          <c:smooth val="0"/>
          <c:extLst>
            <c:ext xmlns:c16="http://schemas.microsoft.com/office/drawing/2014/chart" uri="{C3380CC4-5D6E-409C-BE32-E72D297353CC}">
              <c16:uniqueId val="{0000001E-D850-5246-86C2-272D0437813F}"/>
            </c:ext>
          </c:extLst>
        </c:ser>
        <c:ser>
          <c:idx val="27"/>
          <c:order val="27"/>
          <c:tx>
            <c:strRef>
              <c:f>Clustering!$F$59</c:f>
              <c:strCache>
                <c:ptCount val="1"/>
                <c:pt idx="0">
                  <c:v>CNN3</c:v>
                </c:pt>
              </c:strCache>
            </c:strRef>
          </c:tx>
          <c:spPr>
            <a:ln>
              <a:solidFill>
                <a:srgbClr val="000000"/>
              </a:solidFill>
            </a:ln>
          </c:spPr>
          <c:marker>
            <c:symbol val="diamond"/>
            <c:size val="10"/>
            <c:spPr>
              <a:solidFill>
                <a:srgbClr val="B5E5E8"/>
              </a:solidFill>
              <a:ln>
                <a:solidFill>
                  <a:srgbClr val="000000"/>
                </a:solidFill>
              </a:ln>
            </c:spPr>
          </c:marker>
          <c:xVal>
            <c:numRef>
              <c:f>Clustering!$I$59</c:f>
              <c:numCache>
                <c:formatCode>General</c:formatCode>
                <c:ptCount val="1"/>
                <c:pt idx="0">
                  <c:v>48</c:v>
                </c:pt>
              </c:numCache>
            </c:numRef>
          </c:xVal>
          <c:yVal>
            <c:numRef>
              <c:f>Clustering!$H$59</c:f>
              <c:numCache>
                <c:formatCode>General</c:formatCode>
                <c:ptCount val="1"/>
                <c:pt idx="0">
                  <c:v>64</c:v>
                </c:pt>
              </c:numCache>
            </c:numRef>
          </c:yVal>
          <c:smooth val="0"/>
          <c:extLst>
            <c:ext xmlns:c16="http://schemas.microsoft.com/office/drawing/2014/chart" uri="{C3380CC4-5D6E-409C-BE32-E72D297353CC}">
              <c16:uniqueId val="{0000001F-D850-5246-86C2-272D0437813F}"/>
            </c:ext>
          </c:extLst>
        </c:ser>
        <c:ser>
          <c:idx val="28"/>
          <c:order val="28"/>
          <c:tx>
            <c:strRef>
              <c:f>Clustering!$F$60</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Clustering!$I$60</c:f>
              <c:numCache>
                <c:formatCode>General</c:formatCode>
                <c:ptCount val="1"/>
                <c:pt idx="0">
                  <c:v>56</c:v>
                </c:pt>
              </c:numCache>
            </c:numRef>
          </c:xVal>
          <c:yVal>
            <c:numRef>
              <c:f>Clustering!$H$60</c:f>
              <c:numCache>
                <c:formatCode>General</c:formatCode>
                <c:ptCount val="1"/>
                <c:pt idx="0">
                  <c:v>64</c:v>
                </c:pt>
              </c:numCache>
            </c:numRef>
          </c:yVal>
          <c:smooth val="0"/>
          <c:extLst>
            <c:ext xmlns:c16="http://schemas.microsoft.com/office/drawing/2014/chart" uri="{C3380CC4-5D6E-409C-BE32-E72D297353CC}">
              <c16:uniqueId val="{00000020-D850-5246-86C2-272D0437813F}"/>
            </c:ext>
          </c:extLst>
        </c:ser>
        <c:ser>
          <c:idx val="29"/>
          <c:order val="29"/>
          <c:tx>
            <c:strRef>
              <c:f>Clustering!$F$69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Clustering!$H$69</c:f>
              <c:numCache>
                <c:formatCode>General</c:formatCode>
                <c:ptCount val="1"/>
                <c:pt idx="0">
                  <c:v>49</c:v>
                </c:pt>
              </c:numCache>
            </c:numRef>
          </c:xVal>
          <c:yVal>
            <c:numRef>
              <c:f>Clustering!$I$69</c:f>
              <c:numCache>
                <c:formatCode>General</c:formatCode>
                <c:ptCount val="1"/>
                <c:pt idx="0">
                  <c:v>49</c:v>
                </c:pt>
              </c:numCache>
            </c:numRef>
          </c:yVal>
          <c:smooth val="0"/>
          <c:extLst>
            <c:ext xmlns:c16="http://schemas.microsoft.com/office/drawing/2014/chart" uri="{C3380CC4-5D6E-409C-BE32-E72D297353CC}">
              <c16:uniqueId val="{00000021-D850-5246-86C2-272D0437813F}"/>
            </c:ext>
          </c:extLst>
        </c:ser>
        <c:ser>
          <c:idx val="30"/>
          <c:order val="30"/>
          <c:tx>
            <c:strRef>
              <c:f>Clustering!$F$102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Clustering!$I$102</c:f>
              <c:numCache>
                <c:formatCode>General</c:formatCode>
                <c:ptCount val="1"/>
                <c:pt idx="0">
                  <c:v>49</c:v>
                </c:pt>
              </c:numCache>
            </c:numRef>
          </c:xVal>
          <c:yVal>
            <c:numRef>
              <c:f>Clustering!$H$102</c:f>
              <c:numCache>
                <c:formatCode>General</c:formatCode>
                <c:ptCount val="1"/>
                <c:pt idx="0">
                  <c:v>196</c:v>
                </c:pt>
              </c:numCache>
            </c:numRef>
          </c:yVal>
          <c:smooth val="0"/>
          <c:extLst>
            <c:ext xmlns:c16="http://schemas.microsoft.com/office/drawing/2014/chart" uri="{C3380CC4-5D6E-409C-BE32-E72D297353CC}">
              <c16:uniqueId val="{00000022-D850-5246-86C2-272D0437813F}"/>
            </c:ext>
          </c:extLst>
        </c:ser>
        <c:ser>
          <c:idx val="31"/>
          <c:order val="31"/>
          <c:tx>
            <c:strRef>
              <c:f>Clustering!$F$77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Clustering!$I$77</c:f>
              <c:numCache>
                <c:formatCode>General</c:formatCode>
                <c:ptCount val="1"/>
                <c:pt idx="0">
                  <c:v>24.5</c:v>
                </c:pt>
              </c:numCache>
            </c:numRef>
          </c:xVal>
          <c:yVal>
            <c:numRef>
              <c:f>Clustering!$H$77</c:f>
              <c:numCache>
                <c:formatCode>General</c:formatCode>
                <c:ptCount val="1"/>
                <c:pt idx="0">
                  <c:v>49</c:v>
                </c:pt>
              </c:numCache>
            </c:numRef>
          </c:yVal>
          <c:smooth val="0"/>
          <c:extLst>
            <c:ext xmlns:c16="http://schemas.microsoft.com/office/drawing/2014/chart" uri="{C3380CC4-5D6E-409C-BE32-E72D297353CC}">
              <c16:uniqueId val="{00000023-D850-5246-86C2-272D0437813F}"/>
            </c:ext>
          </c:extLst>
        </c:ser>
        <c:ser>
          <c:idx val="32"/>
          <c:order val="32"/>
          <c:tx>
            <c:strRef>
              <c:f>Clustering!$F$78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Clustering!$I$78</c:f>
              <c:numCache>
                <c:formatCode>General</c:formatCode>
                <c:ptCount val="1"/>
                <c:pt idx="0">
                  <c:v>49</c:v>
                </c:pt>
              </c:numCache>
            </c:numRef>
          </c:xVal>
          <c:yVal>
            <c:numRef>
              <c:f>Clustering!$H$78</c:f>
              <c:numCache>
                <c:formatCode>General</c:formatCode>
                <c:ptCount val="1"/>
                <c:pt idx="0">
                  <c:v>49</c:v>
                </c:pt>
              </c:numCache>
            </c:numRef>
          </c:yVal>
          <c:smooth val="0"/>
          <c:extLst>
            <c:ext xmlns:c16="http://schemas.microsoft.com/office/drawing/2014/chart" uri="{C3380CC4-5D6E-409C-BE32-E72D297353CC}">
              <c16:uniqueId val="{00000024-D850-5246-86C2-272D0437813F}"/>
            </c:ext>
          </c:extLst>
        </c:ser>
        <c:ser>
          <c:idx val="33"/>
          <c:order val="33"/>
          <c:tx>
            <c:strRef>
              <c:f>Clustering!$F$79</c:f>
              <c:strCache>
                <c:ptCount val="1"/>
                <c:pt idx="0">
                  <c:v>CNN9</c:v>
                </c:pt>
              </c:strCache>
            </c:strRef>
          </c:tx>
          <c:spPr>
            <a:ln>
              <a:solidFill>
                <a:srgbClr val="000000"/>
              </a:solidFill>
            </a:ln>
          </c:spPr>
          <c:marker>
            <c:symbol val="diamond"/>
            <c:size val="11"/>
            <c:spPr>
              <a:solidFill>
                <a:srgbClr val="4285F4"/>
              </a:solidFill>
              <a:ln>
                <a:solidFill>
                  <a:srgbClr val="000000"/>
                </a:solidFill>
              </a:ln>
            </c:spPr>
          </c:marker>
          <c:xVal>
            <c:numRef>
              <c:f>Clustering!$I$79</c:f>
              <c:numCache>
                <c:formatCode>General</c:formatCode>
                <c:ptCount val="1"/>
                <c:pt idx="0">
                  <c:v>34.166015629999997</c:v>
                </c:pt>
              </c:numCache>
            </c:numRef>
          </c:xVal>
          <c:yVal>
            <c:numRef>
              <c:f>Clustering!$H$79</c:f>
              <c:numCache>
                <c:formatCode>General</c:formatCode>
                <c:ptCount val="1"/>
                <c:pt idx="0">
                  <c:v>49</c:v>
                </c:pt>
              </c:numCache>
            </c:numRef>
          </c:yVal>
          <c:smooth val="0"/>
          <c:extLst>
            <c:ext xmlns:c16="http://schemas.microsoft.com/office/drawing/2014/chart" uri="{C3380CC4-5D6E-409C-BE32-E72D297353CC}">
              <c16:uniqueId val="{00000025-D850-5246-86C2-272D0437813F}"/>
            </c:ext>
          </c:extLst>
        </c:ser>
        <c:ser>
          <c:idx val="34"/>
          <c:order val="34"/>
          <c:tx>
            <c:strRef>
              <c:f>Clustering!$F$80</c:f>
              <c:strCache>
                <c:ptCount val="1"/>
                <c:pt idx="0">
                  <c:v>CNN9</c:v>
                </c:pt>
              </c:strCache>
            </c:strRef>
          </c:tx>
          <c:spPr>
            <a:ln>
              <a:solidFill>
                <a:srgbClr val="000000"/>
              </a:solidFill>
            </a:ln>
          </c:spPr>
          <c:marker>
            <c:symbol val="diamond"/>
            <c:size val="10"/>
            <c:spPr>
              <a:solidFill>
                <a:schemeClr val="accent1"/>
              </a:solidFill>
              <a:ln>
                <a:solidFill>
                  <a:srgbClr val="000000"/>
                </a:solidFill>
              </a:ln>
            </c:spPr>
          </c:marker>
          <c:xVal>
            <c:numRef>
              <c:f>Clustering!$I$80</c:f>
              <c:numCache>
                <c:formatCode>General</c:formatCode>
                <c:ptCount val="1"/>
                <c:pt idx="0">
                  <c:v>26.796875</c:v>
                </c:pt>
              </c:numCache>
            </c:numRef>
          </c:xVal>
          <c:yVal>
            <c:numRef>
              <c:f>Clustering!$H$80</c:f>
              <c:numCache>
                <c:formatCode>General</c:formatCode>
                <c:ptCount val="1"/>
                <c:pt idx="0">
                  <c:v>49</c:v>
                </c:pt>
              </c:numCache>
            </c:numRef>
          </c:yVal>
          <c:smooth val="0"/>
          <c:extLst>
            <c:ext xmlns:c16="http://schemas.microsoft.com/office/drawing/2014/chart" uri="{C3380CC4-5D6E-409C-BE32-E72D297353CC}">
              <c16:uniqueId val="{00000026-D850-5246-86C2-272D0437813F}"/>
            </c:ext>
          </c:extLst>
        </c:ser>
        <c:ser>
          <c:idx val="35"/>
          <c:order val="35"/>
          <c:tx>
            <c:strRef>
              <c:f>Clustering!$F$114</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Clustering!$I$114</c:f>
              <c:numCache>
                <c:formatCode>General</c:formatCode>
                <c:ptCount val="1"/>
                <c:pt idx="0">
                  <c:v>0.95329284667968694</c:v>
                </c:pt>
              </c:numCache>
            </c:numRef>
          </c:xVal>
          <c:yVal>
            <c:numRef>
              <c:f>Clustering!$H$114</c:f>
              <c:numCache>
                <c:formatCode>General</c:formatCode>
                <c:ptCount val="1"/>
                <c:pt idx="0">
                  <c:v>49</c:v>
                </c:pt>
              </c:numCache>
            </c:numRef>
          </c:yVal>
          <c:smooth val="0"/>
          <c:extLst>
            <c:ext xmlns:c16="http://schemas.microsoft.com/office/drawing/2014/chart" uri="{C3380CC4-5D6E-409C-BE32-E72D297353CC}">
              <c16:uniqueId val="{00000027-D850-5246-86C2-272D0437813F}"/>
            </c:ext>
          </c:extLst>
        </c:ser>
        <c:ser>
          <c:idx val="36"/>
          <c:order val="36"/>
          <c:tx>
            <c:strRef>
              <c:f>Clustering!$F$122</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Clustering!$I$122</c:f>
              <c:numCache>
                <c:formatCode>General</c:formatCode>
                <c:ptCount val="1"/>
                <c:pt idx="0">
                  <c:v>1.04974365234375</c:v>
                </c:pt>
              </c:numCache>
            </c:numRef>
          </c:xVal>
          <c:yVal>
            <c:numRef>
              <c:f>Clustering!$H$122</c:f>
              <c:numCache>
                <c:formatCode>General</c:formatCode>
                <c:ptCount val="1"/>
                <c:pt idx="0">
                  <c:v>196</c:v>
                </c:pt>
              </c:numCache>
            </c:numRef>
          </c:yVal>
          <c:smooth val="0"/>
          <c:extLst>
            <c:ext xmlns:c16="http://schemas.microsoft.com/office/drawing/2014/chart" uri="{C3380CC4-5D6E-409C-BE32-E72D297353CC}">
              <c16:uniqueId val="{00000028-D850-5246-86C2-272D0437813F}"/>
            </c:ext>
          </c:extLst>
        </c:ser>
        <c:ser>
          <c:idx val="37"/>
          <c:order val="37"/>
          <c:tx>
            <c:strRef>
              <c:f>Clustering!$F$123</c:f>
              <c:strCache>
                <c:ptCount val="1"/>
                <c:pt idx="0">
                  <c:v>CNN9</c:v>
                </c:pt>
              </c:strCache>
            </c:strRef>
          </c:tx>
          <c:spPr>
            <a:ln>
              <a:solidFill>
                <a:srgbClr val="000000"/>
              </a:solidFill>
            </a:ln>
          </c:spPr>
          <c:marker>
            <c:symbol val="diamond"/>
            <c:size val="10"/>
            <c:spPr>
              <a:solidFill>
                <a:srgbClr val="4285F4"/>
              </a:solidFill>
              <a:ln>
                <a:solidFill>
                  <a:srgbClr val="000000"/>
                </a:solidFill>
              </a:ln>
            </c:spPr>
          </c:marker>
          <c:xVal>
            <c:numRef>
              <c:f>Clustering!$I$123</c:f>
              <c:numCache>
                <c:formatCode>General</c:formatCode>
                <c:ptCount val="1"/>
                <c:pt idx="0">
                  <c:v>1.37274169921875</c:v>
                </c:pt>
              </c:numCache>
            </c:numRef>
          </c:xVal>
          <c:yVal>
            <c:numRef>
              <c:f>Clustering!$H$123</c:f>
              <c:numCache>
                <c:formatCode>General</c:formatCode>
                <c:ptCount val="1"/>
                <c:pt idx="0">
                  <c:v>196</c:v>
                </c:pt>
              </c:numCache>
            </c:numRef>
          </c:yVal>
          <c:smooth val="0"/>
          <c:extLst>
            <c:ext xmlns:c16="http://schemas.microsoft.com/office/drawing/2014/chart" uri="{C3380CC4-5D6E-409C-BE32-E72D297353CC}">
              <c16:uniqueId val="{00000029-D850-5246-86C2-272D0437813F}"/>
            </c:ext>
          </c:extLst>
        </c:ser>
        <c:ser>
          <c:idx val="38"/>
          <c:order val="38"/>
          <c:tx>
            <c:strRef>
              <c:f>Clustering!$F$110</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Clustering!$I$110</c:f>
              <c:numCache>
                <c:formatCode>General</c:formatCode>
                <c:ptCount val="1"/>
                <c:pt idx="0">
                  <c:v>0.4306640625</c:v>
                </c:pt>
              </c:numCache>
            </c:numRef>
          </c:xVal>
          <c:yVal>
            <c:numRef>
              <c:f>Clustering!$H$110</c:f>
              <c:numCache>
                <c:formatCode>General</c:formatCode>
                <c:ptCount val="1"/>
                <c:pt idx="0">
                  <c:v>196</c:v>
                </c:pt>
              </c:numCache>
            </c:numRef>
          </c:yVal>
          <c:smooth val="0"/>
          <c:extLst>
            <c:ext xmlns:c16="http://schemas.microsoft.com/office/drawing/2014/chart" uri="{C3380CC4-5D6E-409C-BE32-E72D297353CC}">
              <c16:uniqueId val="{0000002A-D850-5246-86C2-272D0437813F}"/>
            </c:ext>
          </c:extLst>
        </c:ser>
        <c:ser>
          <c:idx val="39"/>
          <c:order val="39"/>
          <c:tx>
            <c:strRef>
              <c:f>Clustering!$F$111</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Clustering!$I$111</c:f>
              <c:numCache>
                <c:formatCode>General</c:formatCode>
                <c:ptCount val="1"/>
                <c:pt idx="0">
                  <c:v>0.861328125</c:v>
                </c:pt>
              </c:numCache>
            </c:numRef>
          </c:xVal>
          <c:yVal>
            <c:numRef>
              <c:f>Clustering!$H$111</c:f>
              <c:numCache>
                <c:formatCode>General</c:formatCode>
                <c:ptCount val="1"/>
                <c:pt idx="0">
                  <c:v>196</c:v>
                </c:pt>
              </c:numCache>
            </c:numRef>
          </c:yVal>
          <c:smooth val="0"/>
          <c:extLst>
            <c:ext xmlns:c16="http://schemas.microsoft.com/office/drawing/2014/chart" uri="{C3380CC4-5D6E-409C-BE32-E72D297353CC}">
              <c16:uniqueId val="{0000002B-D850-5246-86C2-272D0437813F}"/>
            </c:ext>
          </c:extLst>
        </c:ser>
        <c:ser>
          <c:idx val="40"/>
          <c:order val="40"/>
          <c:tx>
            <c:strRef>
              <c:f>Clustering!$F$112</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Clustering!$I$112</c:f>
              <c:numCache>
                <c:formatCode>General</c:formatCode>
                <c:ptCount val="1"/>
                <c:pt idx="0">
                  <c:v>0.21533203125</c:v>
                </c:pt>
              </c:numCache>
            </c:numRef>
          </c:xVal>
          <c:yVal>
            <c:numRef>
              <c:f>Clustering!$H$112</c:f>
              <c:numCache>
                <c:formatCode>General</c:formatCode>
                <c:ptCount val="1"/>
                <c:pt idx="0">
                  <c:v>49</c:v>
                </c:pt>
              </c:numCache>
            </c:numRef>
          </c:yVal>
          <c:smooth val="0"/>
          <c:extLst>
            <c:ext xmlns:c16="http://schemas.microsoft.com/office/drawing/2014/chart" uri="{C3380CC4-5D6E-409C-BE32-E72D297353CC}">
              <c16:uniqueId val="{0000002C-D850-5246-86C2-272D0437813F}"/>
            </c:ext>
          </c:extLst>
        </c:ser>
        <c:ser>
          <c:idx val="41"/>
          <c:order val="41"/>
          <c:tx>
            <c:strRef>
              <c:f>Clustering!$F$113</c:f>
              <c:strCache>
                <c:ptCount val="1"/>
                <c:pt idx="0">
                  <c:v>CNN11</c:v>
                </c:pt>
              </c:strCache>
            </c:strRef>
          </c:tx>
          <c:spPr>
            <a:ln>
              <a:solidFill>
                <a:srgbClr val="4285F4"/>
              </a:solidFill>
            </a:ln>
          </c:spPr>
          <c:marker>
            <c:spPr>
              <a:solidFill>
                <a:srgbClr val="EA4335"/>
              </a:solidFill>
              <a:ln>
                <a:solidFill>
                  <a:srgbClr val="4285F4"/>
                </a:solidFill>
              </a:ln>
            </c:spPr>
          </c:marker>
          <c:dPt>
            <c:idx val="0"/>
            <c:marker>
              <c:symbol val="diamond"/>
              <c:size val="10"/>
              <c:spPr>
                <a:solidFill>
                  <a:srgbClr val="660066"/>
                </a:solidFill>
                <a:ln>
                  <a:solidFill>
                    <a:schemeClr val="tx2"/>
                  </a:solidFill>
                </a:ln>
              </c:spPr>
            </c:marker>
            <c:bubble3D val="0"/>
            <c:spPr>
              <a:ln>
                <a:solidFill>
                  <a:schemeClr val="tx2"/>
                </a:solidFill>
              </a:ln>
            </c:spPr>
            <c:extLst>
              <c:ext xmlns:c16="http://schemas.microsoft.com/office/drawing/2014/chart" uri="{C3380CC4-5D6E-409C-BE32-E72D297353CC}">
                <c16:uniqueId val="{0000002E-D850-5246-86C2-272D0437813F}"/>
              </c:ext>
            </c:extLst>
          </c:dPt>
          <c:xVal>
            <c:numRef>
              <c:f>Clustering!$I$113</c:f>
              <c:numCache>
                <c:formatCode>General</c:formatCode>
                <c:ptCount val="1"/>
                <c:pt idx="0">
                  <c:v>0.4306640625</c:v>
                </c:pt>
              </c:numCache>
            </c:numRef>
          </c:xVal>
          <c:yVal>
            <c:numRef>
              <c:f>Clustering!$H$113</c:f>
              <c:numCache>
                <c:formatCode>General</c:formatCode>
                <c:ptCount val="1"/>
                <c:pt idx="0">
                  <c:v>49</c:v>
                </c:pt>
              </c:numCache>
            </c:numRef>
          </c:yVal>
          <c:smooth val="0"/>
          <c:extLst>
            <c:ext xmlns:c16="http://schemas.microsoft.com/office/drawing/2014/chart" uri="{C3380CC4-5D6E-409C-BE32-E72D297353CC}">
              <c16:uniqueId val="{0000002F-D850-5246-86C2-272D0437813F}"/>
            </c:ext>
          </c:extLst>
        </c:ser>
        <c:ser>
          <c:idx val="42"/>
          <c:order val="42"/>
          <c:tx>
            <c:strRef>
              <c:f>Clustering!$F$115</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Clustering!$I$115</c:f>
              <c:numCache>
                <c:formatCode>General</c:formatCode>
                <c:ptCount val="1"/>
                <c:pt idx="0">
                  <c:v>0.87890625</c:v>
                </c:pt>
              </c:numCache>
            </c:numRef>
          </c:xVal>
          <c:yVal>
            <c:numRef>
              <c:f>Clustering!$H$115</c:f>
              <c:numCache>
                <c:formatCode>General</c:formatCode>
                <c:ptCount val="1"/>
                <c:pt idx="0">
                  <c:v>100</c:v>
                </c:pt>
              </c:numCache>
            </c:numRef>
          </c:yVal>
          <c:smooth val="0"/>
          <c:extLst>
            <c:ext xmlns:c16="http://schemas.microsoft.com/office/drawing/2014/chart" uri="{C3380CC4-5D6E-409C-BE32-E72D297353CC}">
              <c16:uniqueId val="{00000030-D850-5246-86C2-272D0437813F}"/>
            </c:ext>
          </c:extLst>
        </c:ser>
        <c:ser>
          <c:idx val="43"/>
          <c:order val="43"/>
          <c:tx>
            <c:strRef>
              <c:f>Clustering!$F$116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Clustering!$I$116</c:f>
              <c:numCache>
                <c:formatCode>General</c:formatCode>
                <c:ptCount val="1"/>
                <c:pt idx="0">
                  <c:v>0.439453125</c:v>
                </c:pt>
              </c:numCache>
            </c:numRef>
          </c:xVal>
          <c:yVal>
            <c:numRef>
              <c:f>Clustering!$H$116</c:f>
              <c:numCache>
                <c:formatCode>General</c:formatCode>
                <c:ptCount val="1"/>
                <c:pt idx="0">
                  <c:v>100</c:v>
                </c:pt>
              </c:numCache>
            </c:numRef>
          </c:yVal>
          <c:smooth val="0"/>
          <c:extLst>
            <c:ext xmlns:c16="http://schemas.microsoft.com/office/drawing/2014/chart" uri="{C3380CC4-5D6E-409C-BE32-E72D297353CC}">
              <c16:uniqueId val="{00000031-D850-5246-86C2-272D0437813F}"/>
            </c:ext>
          </c:extLst>
        </c:ser>
        <c:ser>
          <c:idx val="44"/>
          <c:order val="44"/>
          <c:tx>
            <c:strRef>
              <c:f>Clustering!$F$117</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Clustering!$I$117</c:f>
              <c:numCache>
                <c:formatCode>General</c:formatCode>
                <c:ptCount val="1"/>
                <c:pt idx="0">
                  <c:v>0.158203125</c:v>
                </c:pt>
              </c:numCache>
            </c:numRef>
          </c:xVal>
          <c:yVal>
            <c:numRef>
              <c:f>Clustering!$H$117</c:f>
              <c:numCache>
                <c:formatCode>General</c:formatCode>
                <c:ptCount val="1"/>
                <c:pt idx="0">
                  <c:v>16</c:v>
                </c:pt>
              </c:numCache>
            </c:numRef>
          </c:yVal>
          <c:smooth val="0"/>
          <c:extLst>
            <c:ext xmlns:c16="http://schemas.microsoft.com/office/drawing/2014/chart" uri="{C3380CC4-5D6E-409C-BE32-E72D297353CC}">
              <c16:uniqueId val="{00000032-D850-5246-86C2-272D0437813F}"/>
            </c:ext>
          </c:extLst>
        </c:ser>
        <c:ser>
          <c:idx val="45"/>
          <c:order val="45"/>
          <c:tx>
            <c:strRef>
              <c:f>Clustering!$F$118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Clustering!$I$118</c:f>
              <c:numCache>
                <c:formatCode>General</c:formatCode>
                <c:ptCount val="1"/>
                <c:pt idx="0">
                  <c:v>0.263671875</c:v>
                </c:pt>
              </c:numCache>
            </c:numRef>
          </c:xVal>
          <c:yVal>
            <c:numRef>
              <c:f>Clustering!$H$118</c:f>
              <c:numCache>
                <c:formatCode>General</c:formatCode>
                <c:ptCount val="1"/>
                <c:pt idx="0">
                  <c:v>16</c:v>
                </c:pt>
              </c:numCache>
            </c:numRef>
          </c:yVal>
          <c:smooth val="0"/>
          <c:extLst>
            <c:ext xmlns:c16="http://schemas.microsoft.com/office/drawing/2014/chart" uri="{C3380CC4-5D6E-409C-BE32-E72D297353CC}">
              <c16:uniqueId val="{00000033-D850-5246-86C2-272D0437813F}"/>
            </c:ext>
          </c:extLst>
        </c:ser>
        <c:ser>
          <c:idx val="46"/>
          <c:order val="46"/>
          <c:tx>
            <c:strRef>
              <c:f>Clustering!$F$119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Clustering!$I$119</c:f>
              <c:numCache>
                <c:formatCode>General</c:formatCode>
                <c:ptCount val="1"/>
                <c:pt idx="0">
                  <c:v>0.2109375</c:v>
                </c:pt>
              </c:numCache>
            </c:numRef>
          </c:xVal>
          <c:yVal>
            <c:numRef>
              <c:f>Clustering!$H$119</c:f>
              <c:numCache>
                <c:formatCode>General</c:formatCode>
                <c:ptCount val="1"/>
                <c:pt idx="0">
                  <c:v>64</c:v>
                </c:pt>
              </c:numCache>
            </c:numRef>
          </c:yVal>
          <c:smooth val="0"/>
          <c:extLst>
            <c:ext xmlns:c16="http://schemas.microsoft.com/office/drawing/2014/chart" uri="{C3380CC4-5D6E-409C-BE32-E72D297353CC}">
              <c16:uniqueId val="{00000034-D850-5246-86C2-272D0437813F}"/>
            </c:ext>
          </c:extLst>
        </c:ser>
        <c:ser>
          <c:idx val="47"/>
          <c:order val="47"/>
          <c:tx>
            <c:strRef>
              <c:f>Clustering!$F$120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Clustering!$I$120</c:f>
              <c:numCache>
                <c:formatCode>General</c:formatCode>
                <c:ptCount val="1"/>
                <c:pt idx="0">
                  <c:v>0.421875</c:v>
                </c:pt>
              </c:numCache>
            </c:numRef>
          </c:xVal>
          <c:yVal>
            <c:numRef>
              <c:f>Clustering!$H$120</c:f>
              <c:numCache>
                <c:formatCode>General</c:formatCode>
                <c:ptCount val="1"/>
                <c:pt idx="0">
                  <c:v>64</c:v>
                </c:pt>
              </c:numCache>
            </c:numRef>
          </c:yVal>
          <c:smooth val="0"/>
          <c:extLst>
            <c:ext xmlns:c16="http://schemas.microsoft.com/office/drawing/2014/chart" uri="{C3380CC4-5D6E-409C-BE32-E72D297353CC}">
              <c16:uniqueId val="{00000035-D850-5246-86C2-272D0437813F}"/>
            </c:ext>
          </c:extLst>
        </c:ser>
        <c:ser>
          <c:idx val="48"/>
          <c:order val="48"/>
          <c:tx>
            <c:strRef>
              <c:f>Clustering!$F$121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Clustering!$I$121</c:f>
              <c:numCache>
                <c:formatCode>General</c:formatCode>
                <c:ptCount val="1"/>
                <c:pt idx="0">
                  <c:v>0.6328125</c:v>
                </c:pt>
              </c:numCache>
            </c:numRef>
          </c:xVal>
          <c:yVal>
            <c:numRef>
              <c:f>Clustering!$H$121</c:f>
              <c:numCache>
                <c:formatCode>General</c:formatCode>
                <c:ptCount val="1"/>
                <c:pt idx="0">
                  <c:v>64</c:v>
                </c:pt>
              </c:numCache>
            </c:numRef>
          </c:yVal>
          <c:smooth val="0"/>
          <c:extLst>
            <c:ext xmlns:c16="http://schemas.microsoft.com/office/drawing/2014/chart" uri="{C3380CC4-5D6E-409C-BE32-E72D297353CC}">
              <c16:uniqueId val="{00000036-D850-5246-86C2-272D0437813F}"/>
            </c:ext>
          </c:extLst>
        </c:ser>
        <c:ser>
          <c:idx val="49"/>
          <c:order val="49"/>
          <c:tx>
            <c:strRef>
              <c:f>Clustering!$F$18</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Clustering!$G$18</c:f>
              <c:numCache>
                <c:formatCode>General</c:formatCode>
                <c:ptCount val="1"/>
                <c:pt idx="0">
                  <c:v>0.25</c:v>
                </c:pt>
              </c:numCache>
            </c:numRef>
          </c:xVal>
          <c:yVal>
            <c:numRef>
              <c:f>Clustering!$H$18</c:f>
              <c:numCache>
                <c:formatCode>General</c:formatCode>
                <c:ptCount val="1"/>
                <c:pt idx="0">
                  <c:v>1</c:v>
                </c:pt>
              </c:numCache>
            </c:numRef>
          </c:yVal>
          <c:smooth val="0"/>
          <c:extLst>
            <c:ext xmlns:c16="http://schemas.microsoft.com/office/drawing/2014/chart" uri="{C3380CC4-5D6E-409C-BE32-E72D297353CC}">
              <c16:uniqueId val="{00000037-D850-5246-86C2-272D0437813F}"/>
            </c:ext>
          </c:extLst>
        </c:ser>
        <c:ser>
          <c:idx val="50"/>
          <c:order val="50"/>
          <c:tx>
            <c:strRef>
              <c:f>Clustering!$F$19</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Clustering!$I$19</c:f>
              <c:numCache>
                <c:formatCode>General</c:formatCode>
                <c:ptCount val="1"/>
                <c:pt idx="0">
                  <c:v>6.25E-2</c:v>
                </c:pt>
              </c:numCache>
            </c:numRef>
          </c:xVal>
          <c:yVal>
            <c:numRef>
              <c:f>Clustering!$H$19</c:f>
              <c:numCache>
                <c:formatCode>General</c:formatCode>
                <c:ptCount val="1"/>
                <c:pt idx="0">
                  <c:v>1</c:v>
                </c:pt>
              </c:numCache>
            </c:numRef>
          </c:yVal>
          <c:smooth val="0"/>
          <c:extLst>
            <c:ext xmlns:c16="http://schemas.microsoft.com/office/drawing/2014/chart" uri="{C3380CC4-5D6E-409C-BE32-E72D297353CC}">
              <c16:uniqueId val="{00000038-D850-5246-86C2-272D0437813F}"/>
            </c:ext>
          </c:extLst>
        </c:ser>
        <c:ser>
          <c:idx val="51"/>
          <c:order val="51"/>
          <c:tx>
            <c:strRef>
              <c:f>Clustering!$F$36</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Clustering!$I$36</c:f>
              <c:numCache>
                <c:formatCode>General</c:formatCode>
                <c:ptCount val="1"/>
                <c:pt idx="0">
                  <c:v>87.890625</c:v>
                </c:pt>
              </c:numCache>
            </c:numRef>
          </c:xVal>
          <c:yVal>
            <c:numRef>
              <c:f>Clustering!$H$36</c:f>
              <c:numCache>
                <c:formatCode>General</c:formatCode>
                <c:ptCount val="1"/>
                <c:pt idx="0">
                  <c:v>5625</c:v>
                </c:pt>
              </c:numCache>
            </c:numRef>
          </c:yVal>
          <c:smooth val="0"/>
          <c:extLst>
            <c:ext xmlns:c16="http://schemas.microsoft.com/office/drawing/2014/chart" uri="{C3380CC4-5D6E-409C-BE32-E72D297353CC}">
              <c16:uniqueId val="{00000039-D850-5246-86C2-272D0437813F}"/>
            </c:ext>
          </c:extLst>
        </c:ser>
        <c:ser>
          <c:idx val="52"/>
          <c:order val="52"/>
          <c:tx>
            <c:strRef>
              <c:f>Clustering!$F$37</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Clustering!$I$37</c:f>
              <c:numCache>
                <c:formatCode>General</c:formatCode>
                <c:ptCount val="1"/>
                <c:pt idx="0">
                  <c:v>45.125</c:v>
                </c:pt>
              </c:numCache>
            </c:numRef>
          </c:xVal>
          <c:yVal>
            <c:numRef>
              <c:f>Clustering!$H$37</c:f>
              <c:numCache>
                <c:formatCode>General</c:formatCode>
                <c:ptCount val="1"/>
                <c:pt idx="0">
                  <c:v>1444</c:v>
                </c:pt>
              </c:numCache>
            </c:numRef>
          </c:yVal>
          <c:smooth val="0"/>
          <c:extLst>
            <c:ext xmlns:c16="http://schemas.microsoft.com/office/drawing/2014/chart" uri="{C3380CC4-5D6E-409C-BE32-E72D297353CC}">
              <c16:uniqueId val="{0000003A-D850-5246-86C2-272D0437813F}"/>
            </c:ext>
          </c:extLst>
        </c:ser>
        <c:ser>
          <c:idx val="53"/>
          <c:order val="53"/>
          <c:tx>
            <c:strRef>
              <c:f>Clustering!$F$38</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Clustering!$I$38</c:f>
              <c:numCache>
                <c:formatCode>General</c:formatCode>
                <c:ptCount val="1"/>
                <c:pt idx="0">
                  <c:v>90.25</c:v>
                </c:pt>
              </c:numCache>
            </c:numRef>
          </c:xVal>
          <c:yVal>
            <c:numRef>
              <c:f>Clustering!$H$38</c:f>
              <c:numCache>
                <c:formatCode>General</c:formatCode>
                <c:ptCount val="1"/>
                <c:pt idx="0">
                  <c:v>1444</c:v>
                </c:pt>
              </c:numCache>
            </c:numRef>
          </c:yVal>
          <c:smooth val="0"/>
          <c:extLst>
            <c:ext xmlns:c16="http://schemas.microsoft.com/office/drawing/2014/chart" uri="{C3380CC4-5D6E-409C-BE32-E72D297353CC}">
              <c16:uniqueId val="{0000003B-D850-5246-86C2-272D0437813F}"/>
            </c:ext>
          </c:extLst>
        </c:ser>
        <c:ser>
          <c:idx val="54"/>
          <c:order val="54"/>
          <c:tx>
            <c:strRef>
              <c:f>Clustering!$F$39</c:f>
              <c:strCache>
                <c:ptCount val="1"/>
                <c:pt idx="0">
                  <c:v>CNN11</c:v>
                </c:pt>
              </c:strCache>
            </c:strRef>
          </c:tx>
          <c:spPr>
            <a:ln>
              <a:solidFill>
                <a:srgbClr val="000000"/>
              </a:solidFill>
            </a:ln>
          </c:spPr>
          <c:marker>
            <c:symbol val="diamond"/>
            <c:size val="10"/>
            <c:spPr>
              <a:solidFill>
                <a:srgbClr val="660066"/>
              </a:solidFill>
              <a:ln>
                <a:solidFill>
                  <a:srgbClr val="000000"/>
                </a:solidFill>
              </a:ln>
            </c:spPr>
          </c:marker>
          <c:xVal>
            <c:numRef>
              <c:f>Clustering!$I$39</c:f>
              <c:numCache>
                <c:formatCode>General</c:formatCode>
                <c:ptCount val="1"/>
                <c:pt idx="0">
                  <c:v>49</c:v>
                </c:pt>
              </c:numCache>
            </c:numRef>
          </c:xVal>
          <c:yVal>
            <c:numRef>
              <c:f>Clustering!$H$39</c:f>
              <c:numCache>
                <c:formatCode>General</c:formatCode>
                <c:ptCount val="1"/>
                <c:pt idx="0">
                  <c:v>3136</c:v>
                </c:pt>
              </c:numCache>
            </c:numRef>
          </c:yVal>
          <c:smooth val="0"/>
          <c:extLst>
            <c:ext xmlns:c16="http://schemas.microsoft.com/office/drawing/2014/chart" uri="{C3380CC4-5D6E-409C-BE32-E72D297353CC}">
              <c16:uniqueId val="{0000003C-D850-5246-86C2-272D0437813F}"/>
            </c:ext>
          </c:extLst>
        </c:ser>
        <c:ser>
          <c:idx val="55"/>
          <c:order val="55"/>
          <c:tx>
            <c:strRef>
              <c:f>Clustering!$F$55</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Clustering!$I$55</c:f>
              <c:numCache>
                <c:formatCode>General</c:formatCode>
                <c:ptCount val="1"/>
                <c:pt idx="0">
                  <c:v>24</c:v>
                </c:pt>
              </c:numCache>
            </c:numRef>
          </c:xVal>
          <c:yVal>
            <c:numRef>
              <c:f>Clustering!$H$55</c:f>
              <c:numCache>
                <c:formatCode>General</c:formatCode>
                <c:ptCount val="1"/>
                <c:pt idx="0">
                  <c:v>4096</c:v>
                </c:pt>
              </c:numCache>
            </c:numRef>
          </c:yVal>
          <c:smooth val="0"/>
          <c:extLst>
            <c:ext xmlns:c16="http://schemas.microsoft.com/office/drawing/2014/chart" uri="{C3380CC4-5D6E-409C-BE32-E72D297353CC}">
              <c16:uniqueId val="{0000003D-D850-5246-86C2-272D0437813F}"/>
            </c:ext>
          </c:extLst>
        </c:ser>
        <c:ser>
          <c:idx val="56"/>
          <c:order val="56"/>
          <c:tx>
            <c:strRef>
              <c:f>Clustering!$F$71</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Clustering!$I$71</c:f>
              <c:numCache>
                <c:formatCode>General</c:formatCode>
                <c:ptCount val="1"/>
                <c:pt idx="0">
                  <c:v>18.75</c:v>
                </c:pt>
              </c:numCache>
            </c:numRef>
          </c:xVal>
          <c:yVal>
            <c:numRef>
              <c:f>Clustering!$H$71</c:f>
              <c:numCache>
                <c:formatCode>General</c:formatCode>
                <c:ptCount val="1"/>
                <c:pt idx="0">
                  <c:v>16</c:v>
                </c:pt>
              </c:numCache>
            </c:numRef>
          </c:yVal>
          <c:smooth val="0"/>
          <c:extLst>
            <c:ext xmlns:c16="http://schemas.microsoft.com/office/drawing/2014/chart" uri="{C3380CC4-5D6E-409C-BE32-E72D297353CC}">
              <c16:uniqueId val="{0000003E-D850-5246-86C2-272D0437813F}"/>
            </c:ext>
          </c:extLst>
        </c:ser>
        <c:ser>
          <c:idx val="57"/>
          <c:order val="57"/>
          <c:tx>
            <c:strRef>
              <c:f>Clustering!$F$70</c:f>
              <c:strCache>
                <c:ptCount val="1"/>
                <c:pt idx="0">
                  <c:v>CNN13</c:v>
                </c:pt>
              </c:strCache>
            </c:strRef>
          </c:tx>
          <c:spPr>
            <a:ln>
              <a:solidFill>
                <a:srgbClr val="000000"/>
              </a:solidFill>
            </a:ln>
          </c:spPr>
          <c:marker>
            <c:symbol val="diamond"/>
            <c:size val="10"/>
            <c:spPr>
              <a:solidFill>
                <a:srgbClr val="FF0000"/>
              </a:solidFill>
              <a:ln>
                <a:solidFill>
                  <a:srgbClr val="000000"/>
                </a:solidFill>
              </a:ln>
            </c:spPr>
          </c:marker>
          <c:xVal>
            <c:numRef>
              <c:f>Clustering!$I$70</c:f>
              <c:numCache>
                <c:formatCode>General</c:formatCode>
                <c:ptCount val="1"/>
                <c:pt idx="0">
                  <c:v>13</c:v>
                </c:pt>
              </c:numCache>
            </c:numRef>
          </c:xVal>
          <c:yVal>
            <c:numRef>
              <c:f>Clustering!$H$70</c:f>
              <c:numCache>
                <c:formatCode>General</c:formatCode>
                <c:ptCount val="1"/>
                <c:pt idx="0">
                  <c:v>16</c:v>
                </c:pt>
              </c:numCache>
            </c:numRef>
          </c:yVal>
          <c:smooth val="0"/>
          <c:extLst>
            <c:ext xmlns:c16="http://schemas.microsoft.com/office/drawing/2014/chart" uri="{C3380CC4-5D6E-409C-BE32-E72D297353CC}">
              <c16:uniqueId val="{0000003F-D850-5246-86C2-272D0437813F}"/>
            </c:ext>
          </c:extLst>
        </c:ser>
        <c:ser>
          <c:idx val="58"/>
          <c:order val="58"/>
          <c:tx>
            <c:strRef>
              <c:f>Clustering!$F$87</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Clustering!$I$87</c:f>
              <c:numCache>
                <c:formatCode>General</c:formatCode>
                <c:ptCount val="1"/>
                <c:pt idx="0">
                  <c:v>59.267578125</c:v>
                </c:pt>
              </c:numCache>
            </c:numRef>
          </c:xVal>
          <c:yVal>
            <c:numRef>
              <c:f>Clustering!$H$87</c:f>
              <c:numCache>
                <c:formatCode>General</c:formatCode>
                <c:ptCount val="1"/>
                <c:pt idx="0">
                  <c:v>289</c:v>
                </c:pt>
              </c:numCache>
            </c:numRef>
          </c:yVal>
          <c:smooth val="0"/>
          <c:extLst>
            <c:ext xmlns:c16="http://schemas.microsoft.com/office/drawing/2014/chart" uri="{C3380CC4-5D6E-409C-BE32-E72D297353CC}">
              <c16:uniqueId val="{00000040-D850-5246-86C2-272D0437813F}"/>
            </c:ext>
          </c:extLst>
        </c:ser>
        <c:ser>
          <c:idx val="60"/>
          <c:order val="59"/>
          <c:tx>
            <c:strRef>
              <c:f>Clustering!$F$26</c:f>
              <c:strCache>
                <c:ptCount val="1"/>
                <c:pt idx="0">
                  <c:v>CNN3</c:v>
                </c:pt>
              </c:strCache>
            </c:strRef>
          </c:tx>
          <c:spPr>
            <a:ln>
              <a:solidFill>
                <a:srgbClr val="000000"/>
              </a:solidFill>
            </a:ln>
          </c:spPr>
          <c:marker>
            <c:symbol val="diamond"/>
            <c:size val="10"/>
            <c:spPr>
              <a:solidFill>
                <a:schemeClr val="accent6">
                  <a:lumMod val="40000"/>
                  <a:lumOff val="60000"/>
                </a:schemeClr>
              </a:solidFill>
              <a:ln>
                <a:solidFill>
                  <a:srgbClr val="000000"/>
                </a:solidFill>
              </a:ln>
            </c:spPr>
          </c:marker>
          <c:xVal>
            <c:numRef>
              <c:f>Clustering!$I$26</c:f>
              <c:numCache>
                <c:formatCode>General</c:formatCode>
                <c:ptCount val="1"/>
                <c:pt idx="0">
                  <c:v>26.0205078125</c:v>
                </c:pt>
              </c:numCache>
            </c:numRef>
          </c:xVal>
          <c:yVal>
            <c:numRef>
              <c:f>Clustering!$H$26</c:f>
              <c:numCache>
                <c:formatCode>General</c:formatCode>
                <c:ptCount val="1"/>
                <c:pt idx="0">
                  <c:v>5329</c:v>
                </c:pt>
              </c:numCache>
            </c:numRef>
          </c:yVal>
          <c:smooth val="0"/>
          <c:extLst>
            <c:ext xmlns:c16="http://schemas.microsoft.com/office/drawing/2014/chart" uri="{C3380CC4-5D6E-409C-BE32-E72D297353CC}">
              <c16:uniqueId val="{00000041-D850-5246-86C2-272D0437813F}"/>
            </c:ext>
          </c:extLst>
        </c:ser>
        <c:ser>
          <c:idx val="61"/>
          <c:order val="60"/>
          <c:tx>
            <c:strRef>
              <c:f>Clustering!$F$32</c:f>
              <c:strCache>
                <c:ptCount val="1"/>
                <c:pt idx="0">
                  <c:v>CNN3</c:v>
                </c:pt>
              </c:strCache>
            </c:strRef>
          </c:tx>
          <c:spPr>
            <a:ln>
              <a:solidFill>
                <a:srgbClr val="000000"/>
              </a:solidFill>
            </a:ln>
          </c:spPr>
          <c:marker>
            <c:symbol val="diamond"/>
            <c:size val="9"/>
            <c:spPr>
              <a:solidFill>
                <a:srgbClr val="B5E5E8"/>
              </a:solidFill>
              <a:ln>
                <a:solidFill>
                  <a:srgbClr val="000000"/>
                </a:solidFill>
              </a:ln>
            </c:spPr>
          </c:marker>
          <c:xVal>
            <c:numRef>
              <c:f>Clustering!$I$32</c:f>
              <c:numCache>
                <c:formatCode>General</c:formatCode>
                <c:ptCount val="1"/>
                <c:pt idx="0">
                  <c:v>188.630859375</c:v>
                </c:pt>
              </c:numCache>
            </c:numRef>
          </c:xVal>
          <c:yVal>
            <c:numRef>
              <c:f>Clustering!$H$32</c:f>
              <c:numCache>
                <c:formatCode>General</c:formatCode>
                <c:ptCount val="1"/>
                <c:pt idx="0">
                  <c:v>9731</c:v>
                </c:pt>
              </c:numCache>
            </c:numRef>
          </c:yVal>
          <c:smooth val="0"/>
          <c:extLst>
            <c:ext xmlns:c16="http://schemas.microsoft.com/office/drawing/2014/chart" uri="{C3380CC4-5D6E-409C-BE32-E72D297353CC}">
              <c16:uniqueId val="{00000042-D850-5246-86C2-272D0437813F}"/>
            </c:ext>
          </c:extLst>
        </c:ser>
        <c:ser>
          <c:idx val="59"/>
          <c:order val="61"/>
          <c:tx>
            <c:strRef>
              <c:f>Clustering!$F$7</c:f>
              <c:strCache>
                <c:ptCount val="1"/>
                <c:pt idx="0">
                  <c:v>LSTM1</c:v>
                </c:pt>
              </c:strCache>
            </c:strRef>
          </c:tx>
          <c:spPr>
            <a:ln>
              <a:solidFill>
                <a:srgbClr val="000000"/>
              </a:solidFill>
            </a:ln>
          </c:spPr>
          <c:marker>
            <c:symbol val="square"/>
            <c:size val="10"/>
            <c:spPr>
              <a:solidFill>
                <a:schemeClr val="accent1"/>
              </a:solidFill>
              <a:ln>
                <a:solidFill>
                  <a:srgbClr val="000000"/>
                </a:solidFill>
              </a:ln>
            </c:spPr>
          </c:marker>
          <c:xVal>
            <c:numRef>
              <c:f>Clustering!$I$7</c:f>
              <c:numCache>
                <c:formatCode>General</c:formatCode>
                <c:ptCount val="1"/>
                <c:pt idx="0">
                  <c:v>1.1200000000000001</c:v>
                </c:pt>
              </c:numCache>
            </c:numRef>
          </c:xVal>
          <c:yVal>
            <c:numRef>
              <c:f>Clustering!$H$7</c:f>
              <c:numCache>
                <c:formatCode>General</c:formatCode>
                <c:ptCount val="1"/>
                <c:pt idx="0">
                  <c:v>1</c:v>
                </c:pt>
              </c:numCache>
            </c:numRef>
          </c:yVal>
          <c:smooth val="0"/>
          <c:extLst>
            <c:ext xmlns:c16="http://schemas.microsoft.com/office/drawing/2014/chart" uri="{C3380CC4-5D6E-409C-BE32-E72D297353CC}">
              <c16:uniqueId val="{00000043-D850-5246-86C2-272D0437813F}"/>
            </c:ext>
          </c:extLst>
        </c:ser>
        <c:ser>
          <c:idx val="63"/>
          <c:order val="62"/>
          <c:tx>
            <c:strRef>
              <c:f>Clustering!$F$9</c:f>
              <c:strCache>
                <c:ptCount val="1"/>
                <c:pt idx="0">
                  <c:v>LSTM2</c:v>
                </c:pt>
              </c:strCache>
            </c:strRef>
          </c:tx>
          <c:spPr>
            <a:ln>
              <a:solidFill>
                <a:srgbClr val="000000"/>
              </a:solidFill>
            </a:ln>
          </c:spPr>
          <c:marker>
            <c:symbol val="square"/>
            <c:size val="10"/>
            <c:spPr>
              <a:solidFill>
                <a:schemeClr val="accent1"/>
              </a:solidFill>
              <a:ln>
                <a:solidFill>
                  <a:srgbClr val="000000"/>
                </a:solidFill>
              </a:ln>
            </c:spPr>
          </c:marker>
          <c:xVal>
            <c:numRef>
              <c:f>Clustering!$I$9</c:f>
              <c:numCache>
                <c:formatCode>General</c:formatCode>
                <c:ptCount val="1"/>
                <c:pt idx="0">
                  <c:v>5</c:v>
                </c:pt>
              </c:numCache>
            </c:numRef>
          </c:xVal>
          <c:yVal>
            <c:numRef>
              <c:f>Clustering!$H$9</c:f>
              <c:numCache>
                <c:formatCode>General</c:formatCode>
                <c:ptCount val="1"/>
                <c:pt idx="0">
                  <c:v>1</c:v>
                </c:pt>
              </c:numCache>
            </c:numRef>
          </c:yVal>
          <c:smooth val="0"/>
          <c:extLst>
            <c:ext xmlns:c16="http://schemas.microsoft.com/office/drawing/2014/chart" uri="{C3380CC4-5D6E-409C-BE32-E72D297353CC}">
              <c16:uniqueId val="{00000044-D850-5246-86C2-272D0437813F}"/>
            </c:ext>
          </c:extLst>
        </c:ser>
        <c:ser>
          <c:idx val="64"/>
          <c:order val="63"/>
          <c:tx>
            <c:strRef>
              <c:f>Clustering!$F$10</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Clustering!$I$10</c:f>
              <c:numCache>
                <c:formatCode>General</c:formatCode>
                <c:ptCount val="1"/>
                <c:pt idx="0">
                  <c:v>7.5531005859375</c:v>
                </c:pt>
              </c:numCache>
            </c:numRef>
          </c:xVal>
          <c:yVal>
            <c:numRef>
              <c:f>Clustering!$H$10</c:f>
              <c:numCache>
                <c:formatCode>General</c:formatCode>
                <c:ptCount val="1"/>
                <c:pt idx="0">
                  <c:v>1</c:v>
                </c:pt>
              </c:numCache>
            </c:numRef>
          </c:yVal>
          <c:smooth val="0"/>
          <c:extLst>
            <c:ext xmlns:c16="http://schemas.microsoft.com/office/drawing/2014/chart" uri="{C3380CC4-5D6E-409C-BE32-E72D297353CC}">
              <c16:uniqueId val="{00000045-D850-5246-86C2-272D0437813F}"/>
            </c:ext>
          </c:extLst>
        </c:ser>
        <c:ser>
          <c:idx val="65"/>
          <c:order val="64"/>
          <c:tx>
            <c:strRef>
              <c:f>Clustering!$F$11</c:f>
              <c:strCache>
                <c:ptCount val="1"/>
                <c:pt idx="0">
                  <c:v>Transd.1</c:v>
                </c:pt>
              </c:strCache>
            </c:strRef>
          </c:tx>
          <c:spPr>
            <a:ln>
              <a:solidFill>
                <a:srgbClr val="000000"/>
              </a:solidFill>
            </a:ln>
          </c:spPr>
          <c:marker>
            <c:symbol val="triangle"/>
            <c:size val="10"/>
            <c:spPr>
              <a:solidFill>
                <a:srgbClr val="FF0000"/>
              </a:solidFill>
              <a:ln>
                <a:solidFill>
                  <a:srgbClr val="000000"/>
                </a:solidFill>
              </a:ln>
            </c:spPr>
          </c:marker>
          <c:xVal>
            <c:numRef>
              <c:f>Clustering!$I$11</c:f>
              <c:numCache>
                <c:formatCode>General</c:formatCode>
                <c:ptCount val="1"/>
                <c:pt idx="0">
                  <c:v>10.2996826171875</c:v>
                </c:pt>
              </c:numCache>
            </c:numRef>
          </c:xVal>
          <c:yVal>
            <c:numRef>
              <c:f>Clustering!$H$11</c:f>
              <c:numCache>
                <c:formatCode>General</c:formatCode>
                <c:ptCount val="1"/>
                <c:pt idx="0">
                  <c:v>1</c:v>
                </c:pt>
              </c:numCache>
            </c:numRef>
          </c:yVal>
          <c:smooth val="0"/>
          <c:extLst>
            <c:ext xmlns:c16="http://schemas.microsoft.com/office/drawing/2014/chart" uri="{C3380CC4-5D6E-409C-BE32-E72D297353CC}">
              <c16:uniqueId val="{00000046-D850-5246-86C2-272D0437813F}"/>
            </c:ext>
          </c:extLst>
        </c:ser>
        <c:ser>
          <c:idx val="67"/>
          <c:order val="65"/>
          <c:tx>
            <c:strRef>
              <c:f>Clustering!$F$13</c:f>
              <c:strCache>
                <c:ptCount val="1"/>
                <c:pt idx="0">
                  <c:v>Transd.3</c:v>
                </c:pt>
              </c:strCache>
            </c:strRef>
          </c:tx>
          <c:spPr>
            <a:ln>
              <a:solidFill>
                <a:srgbClr val="000000"/>
              </a:solidFill>
            </a:ln>
          </c:spPr>
          <c:marker>
            <c:symbol val="triangle"/>
            <c:size val="10"/>
            <c:spPr>
              <a:solidFill>
                <a:schemeClr val="accent4"/>
              </a:solidFill>
              <a:ln>
                <a:solidFill>
                  <a:srgbClr val="000000"/>
                </a:solidFill>
              </a:ln>
            </c:spPr>
          </c:marker>
          <c:xVal>
            <c:strRef>
              <c:f>Clustering!$I$13</c:f>
              <c:strCache>
                <c:ptCount val="1"/>
                <c:pt idx="0">
                  <c:v>6,45</c:v>
                </c:pt>
              </c:strCache>
            </c:strRef>
          </c:xVal>
          <c:yVal>
            <c:numRef>
              <c:f>Clustering!$H$13</c:f>
              <c:numCache>
                <c:formatCode>General</c:formatCode>
                <c:ptCount val="1"/>
                <c:pt idx="0">
                  <c:v>1</c:v>
                </c:pt>
              </c:numCache>
            </c:numRef>
          </c:yVal>
          <c:smooth val="0"/>
          <c:extLst>
            <c:ext xmlns:c16="http://schemas.microsoft.com/office/drawing/2014/chart" uri="{C3380CC4-5D6E-409C-BE32-E72D297353CC}">
              <c16:uniqueId val="{00000047-D850-5246-86C2-272D0437813F}"/>
            </c:ext>
          </c:extLst>
        </c:ser>
        <c:ser>
          <c:idx val="62"/>
          <c:order val="66"/>
          <c:tx>
            <c:strRef>
              <c:f>Clustering!$F$12</c:f>
              <c:strCache>
                <c:ptCount val="1"/>
                <c:pt idx="0">
                  <c:v>Transd.2</c:v>
                </c:pt>
              </c:strCache>
            </c:strRef>
          </c:tx>
          <c:spPr>
            <a:ln>
              <a:solidFill>
                <a:srgbClr val="000000"/>
              </a:solidFill>
            </a:ln>
          </c:spPr>
          <c:marker>
            <c:symbol val="triangle"/>
            <c:size val="10"/>
            <c:spPr>
              <a:solidFill>
                <a:schemeClr val="accent4"/>
              </a:solidFill>
              <a:ln>
                <a:solidFill>
                  <a:srgbClr val="000000"/>
                </a:solidFill>
              </a:ln>
            </c:spPr>
          </c:marker>
          <c:xVal>
            <c:numRef>
              <c:f>Clustering!$I$12</c:f>
              <c:numCache>
                <c:formatCode>General</c:formatCode>
                <c:ptCount val="1"/>
                <c:pt idx="0">
                  <c:v>14.87</c:v>
                </c:pt>
              </c:numCache>
            </c:numRef>
          </c:xVal>
          <c:yVal>
            <c:numRef>
              <c:f>Clustering!$H$12</c:f>
              <c:numCache>
                <c:formatCode>General</c:formatCode>
                <c:ptCount val="1"/>
                <c:pt idx="0">
                  <c:v>1</c:v>
                </c:pt>
              </c:numCache>
            </c:numRef>
          </c:yVal>
          <c:smooth val="0"/>
          <c:extLst>
            <c:ext xmlns:c16="http://schemas.microsoft.com/office/drawing/2014/chart" uri="{C3380CC4-5D6E-409C-BE32-E72D297353CC}">
              <c16:uniqueId val="{00000048-D850-5246-86C2-272D0437813F}"/>
            </c:ext>
          </c:extLst>
        </c:ser>
        <c:dLbls>
          <c:showLegendKey val="0"/>
          <c:showVal val="0"/>
          <c:showCatName val="0"/>
          <c:showSerName val="0"/>
          <c:showPercent val="0"/>
          <c:showBubbleSize val="0"/>
        </c:dLbls>
        <c:axId val="-2003947240"/>
        <c:axId val="-2003939688"/>
      </c:scatterChart>
      <c:valAx>
        <c:axId val="-2003947240"/>
        <c:scaling>
          <c:logBase val="10"/>
          <c:orientation val="minMax"/>
          <c:max val="1000"/>
        </c:scaling>
        <c:delete val="0"/>
        <c:axPos val="b"/>
        <c:title>
          <c:tx>
            <c:rich>
              <a:bodyPr/>
              <a:lstStyle/>
              <a:p>
                <a:pPr>
                  <a:defRPr sz="1800"/>
                </a:pPr>
                <a:r>
                  <a:rPr lang="en-US" sz="1800" dirty="0">
                    <a:latin typeface="Gill Sans MT" panose="020B0502020104020203" pitchFamily="34" charset="77"/>
                  </a:rPr>
                  <a:t>MAC (Millions)</a:t>
                </a:r>
              </a:p>
            </c:rich>
          </c:tx>
          <c:layout>
            <c:manualLayout>
              <c:xMode val="edge"/>
              <c:yMode val="edge"/>
              <c:x val="0.60974767681741004"/>
              <c:y val="0.8987199475065617"/>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03939688"/>
        <c:crosses val="autoZero"/>
        <c:crossBetween val="midCat"/>
      </c:valAx>
      <c:valAx>
        <c:axId val="-2003939688"/>
        <c:scaling>
          <c:logBase val="10"/>
          <c:orientation val="minMax"/>
        </c:scaling>
        <c:delete val="0"/>
        <c:axPos val="l"/>
        <c:majorGridlines/>
        <c:title>
          <c:tx>
            <c:rich>
              <a:bodyPr rot="-5400000" vert="horz"/>
              <a:lstStyle/>
              <a:p>
                <a:pPr>
                  <a:defRPr sz="2000"/>
                </a:pPr>
                <a:r>
                  <a:rPr lang="en-US" sz="2000" dirty="0">
                    <a:latin typeface="Gill Sans MT" panose="020B0502020104020203" pitchFamily="34" charset="77"/>
                  </a:rPr>
                  <a:t>FLOP/Byte</a:t>
                </a:r>
              </a:p>
            </c:rich>
          </c:tx>
          <c:layout>
            <c:manualLayout>
              <c:xMode val="edge"/>
              <c:yMode val="edge"/>
              <c:x val="0.3031805097345821"/>
              <c:y val="0.4159270341207349"/>
            </c:manualLayout>
          </c:layout>
          <c:overlay val="0"/>
        </c:title>
        <c:numFmt formatCode="General" sourceLinked="1"/>
        <c:majorTickMark val="out"/>
        <c:minorTickMark val="none"/>
        <c:tickLblPos val="nextTo"/>
        <c:txPr>
          <a:bodyPr/>
          <a:lstStyle/>
          <a:p>
            <a:pPr>
              <a:defRPr sz="1800">
                <a:latin typeface="Gill Sans MT" panose="020B0502020104020203" pitchFamily="34" charset="77"/>
              </a:defRPr>
            </a:pPr>
            <a:endParaRPr lang="en-US"/>
          </a:p>
        </c:txPr>
        <c:crossAx val="-2003947240"/>
        <c:crossesAt val="1E-3"/>
        <c:crossBetween val="midCat"/>
      </c:valAx>
      <c:spPr>
        <a:ln>
          <a:solidFill>
            <a:schemeClr val="tx1"/>
          </a:solidFill>
        </a:ln>
      </c:spPr>
    </c:plotArea>
    <c:legend>
      <c:legendPos val="t"/>
      <c:legendEntry>
        <c:idx val="1"/>
        <c:delete val="1"/>
      </c:legendEntry>
      <c:legendEntry>
        <c:idx val="2"/>
        <c:delete val="1"/>
      </c:legendEntry>
      <c:legendEntry>
        <c:idx val="3"/>
        <c:delete val="1"/>
      </c:legendEntry>
      <c:legendEntry>
        <c:idx val="4"/>
        <c:delete val="1"/>
      </c:legendEntry>
      <c:legendEntry>
        <c:idx val="5"/>
        <c:delete val="1"/>
      </c:legendEntry>
      <c:legendEntry>
        <c:idx val="6"/>
        <c:txPr>
          <a:bodyPr/>
          <a:lstStyle/>
          <a:p>
            <a:pPr>
              <a:defRPr sz="1800">
                <a:latin typeface="+mn-lt"/>
              </a:defRPr>
            </a:pPr>
            <a:endParaRPr lang="en-US"/>
          </a:p>
        </c:txPr>
      </c:legendEntry>
      <c:legendEntry>
        <c:idx val="7"/>
        <c:delete val="1"/>
      </c:legendEntry>
      <c:legendEntry>
        <c:idx val="8"/>
        <c:delete val="1"/>
      </c:legendEntry>
      <c:legendEntry>
        <c:idx val="10"/>
        <c:delete val="1"/>
      </c:legendEntry>
      <c:legendEntry>
        <c:idx val="11"/>
        <c:delete val="1"/>
      </c:legendEntry>
      <c:legendEntry>
        <c:idx val="12"/>
        <c:delete val="1"/>
      </c:legendEntry>
      <c:legendEntry>
        <c:idx val="13"/>
        <c:delete val="1"/>
      </c:legendEntry>
      <c:legendEntry>
        <c:idx val="14"/>
        <c:delete val="1"/>
      </c:legendEntry>
      <c:legendEntry>
        <c:idx val="15"/>
        <c:delete val="1"/>
      </c:legendEntry>
      <c:legendEntry>
        <c:idx val="16"/>
        <c:delete val="1"/>
      </c:legendEntry>
      <c:legendEntry>
        <c:idx val="17"/>
        <c:delete val="1"/>
      </c:legendEntry>
      <c:legendEntry>
        <c:idx val="18"/>
        <c:delete val="1"/>
      </c:legendEntry>
      <c:legendEntry>
        <c:idx val="19"/>
        <c:delete val="1"/>
      </c:legendEntry>
      <c:legendEntry>
        <c:idx val="20"/>
        <c:delete val="1"/>
      </c:legendEntry>
      <c:legendEntry>
        <c:idx val="21"/>
        <c:delete val="1"/>
      </c:legendEntry>
      <c:legendEntry>
        <c:idx val="22"/>
        <c:delete val="1"/>
      </c:legendEntry>
      <c:legendEntry>
        <c:idx val="23"/>
        <c:delete val="1"/>
      </c:legendEntry>
      <c:legendEntry>
        <c:idx val="24"/>
        <c:delete val="1"/>
      </c:legendEntry>
      <c:legendEntry>
        <c:idx val="25"/>
        <c:delete val="1"/>
      </c:legendEntry>
      <c:legendEntry>
        <c:idx val="26"/>
        <c:delete val="1"/>
      </c:legendEntry>
      <c:legendEntry>
        <c:idx val="27"/>
        <c:delete val="1"/>
      </c:legendEntry>
      <c:legendEntry>
        <c:idx val="28"/>
        <c:delete val="1"/>
      </c:legendEntry>
      <c:legendEntry>
        <c:idx val="29"/>
        <c:delete val="1"/>
      </c:legendEntry>
      <c:legendEntry>
        <c:idx val="30"/>
        <c:delete val="1"/>
      </c:legendEntry>
      <c:legendEntry>
        <c:idx val="31"/>
        <c:delete val="1"/>
      </c:legendEntry>
      <c:legendEntry>
        <c:idx val="32"/>
        <c:delete val="1"/>
      </c:legendEntry>
      <c:legendEntry>
        <c:idx val="34"/>
        <c:delete val="1"/>
      </c:legendEntry>
      <c:legendEntry>
        <c:idx val="35"/>
        <c:delete val="1"/>
      </c:legendEntry>
      <c:legendEntry>
        <c:idx val="36"/>
        <c:delete val="1"/>
      </c:legendEntry>
      <c:legendEntry>
        <c:idx val="37"/>
        <c:delete val="1"/>
      </c:legendEntry>
      <c:legendEntry>
        <c:idx val="38"/>
        <c:delete val="1"/>
      </c:legendEntry>
      <c:legendEntry>
        <c:idx val="39"/>
        <c:delete val="1"/>
      </c:legendEntry>
      <c:legendEntry>
        <c:idx val="40"/>
        <c:delete val="1"/>
      </c:legendEntry>
      <c:legendEntry>
        <c:idx val="41"/>
        <c:delete val="1"/>
      </c:legendEntry>
      <c:legendEntry>
        <c:idx val="42"/>
        <c:delete val="1"/>
      </c:legendEntry>
      <c:legendEntry>
        <c:idx val="43"/>
        <c:delete val="1"/>
      </c:legendEntry>
      <c:legendEntry>
        <c:idx val="45"/>
        <c:delete val="1"/>
      </c:legendEntry>
      <c:legendEntry>
        <c:idx val="46"/>
        <c:delete val="1"/>
      </c:legendEntry>
      <c:legendEntry>
        <c:idx val="47"/>
        <c:delete val="1"/>
      </c:legendEntry>
      <c:legendEntry>
        <c:idx val="48"/>
        <c:delete val="1"/>
      </c:legendEntry>
      <c:legendEntry>
        <c:idx val="49"/>
        <c:delete val="1"/>
      </c:legendEntry>
      <c:legendEntry>
        <c:idx val="50"/>
        <c:delete val="1"/>
      </c:legendEntry>
      <c:legendEntry>
        <c:idx val="51"/>
        <c:delete val="1"/>
      </c:legendEntry>
      <c:legendEntry>
        <c:idx val="52"/>
        <c:delete val="1"/>
      </c:legendEntry>
      <c:legendEntry>
        <c:idx val="53"/>
        <c:delete val="1"/>
      </c:legendEntry>
      <c:legendEntry>
        <c:idx val="54"/>
        <c:delete val="1"/>
      </c:legendEntry>
      <c:legendEntry>
        <c:idx val="55"/>
        <c:delete val="1"/>
      </c:legendEntry>
      <c:legendEntry>
        <c:idx val="56"/>
        <c:delete val="1"/>
      </c:legendEntry>
      <c:legendEntry>
        <c:idx val="57"/>
        <c:delete val="1"/>
      </c:legendEntry>
      <c:legendEntry>
        <c:idx val="58"/>
        <c:delete val="1"/>
      </c:legendEntry>
      <c:legendEntry>
        <c:idx val="59"/>
        <c:delete val="1"/>
      </c:legendEntry>
      <c:legendEntry>
        <c:idx val="60"/>
        <c:delete val="1"/>
      </c:legendEntry>
      <c:legendEntry>
        <c:idx val="62"/>
        <c:delete val="1"/>
      </c:legendEntry>
      <c:legendEntry>
        <c:idx val="64"/>
        <c:delete val="1"/>
      </c:legendEntry>
      <c:legendEntry>
        <c:idx val="65"/>
        <c:delete val="1"/>
      </c:legendEntry>
      <c:layout>
        <c:manualLayout>
          <c:xMode val="edge"/>
          <c:yMode val="edge"/>
          <c:x val="0"/>
          <c:y val="1.8925955266426948E-2"/>
          <c:w val="0.73669184535534205"/>
          <c:h val="0.170952816316532"/>
        </c:manualLayout>
      </c:layout>
      <c:overlay val="0"/>
      <c:txPr>
        <a:bodyPr/>
        <a:lstStyle/>
        <a:p>
          <a:pPr>
            <a:defRPr sz="1800"/>
          </a:pPr>
          <a:endParaRPr lang="en-US"/>
        </a:p>
      </c:txPr>
    </c:legend>
    <c:plotVisOnly val="1"/>
    <c:dispBlanksAs val="gap"/>
    <c:showDLblsOverMax val="0"/>
  </c:chart>
  <c:spPr>
    <a:ln>
      <a:noFill/>
    </a:ln>
  </c:sp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22375865926595"/>
          <c:y val="0.12945946535953601"/>
          <c:w val="0.86863689170001301"/>
          <c:h val="0.478239404335495"/>
        </c:manualLayout>
      </c:layout>
      <c:barChart>
        <c:barDir val="col"/>
        <c:grouping val="stacked"/>
        <c:varyColors val="0"/>
        <c:ser>
          <c:idx val="0"/>
          <c:order val="0"/>
          <c:tx>
            <c:strRef>
              <c:f>'Noronha-Proposal-Result'!$T$116</c:f>
              <c:strCache>
                <c:ptCount val="1"/>
                <c:pt idx="0">
                  <c:v>Total Static</c:v>
                </c:pt>
              </c:strCache>
            </c:strRef>
          </c:tx>
          <c:spPr>
            <a:solidFill>
              <a:schemeClr val="tx1"/>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'Noronha-Proposal-Result'!$T$117:$T$146</c:f>
              <c:numCache>
                <c:formatCode>General</c:formatCode>
                <c:ptCount val="30"/>
                <c:pt idx="0">
                  <c:v>0.18336898082999201</c:v>
                </c:pt>
                <c:pt idx="1">
                  <c:v>2.8807456200452601E-2</c:v>
                </c:pt>
                <c:pt idx="2">
                  <c:v>1.6648405087365599E-3</c:v>
                </c:pt>
                <c:pt idx="3">
                  <c:v>0.182605477659394</c:v>
                </c:pt>
                <c:pt idx="4">
                  <c:v>5.0529269869651901E-2</c:v>
                </c:pt>
                <c:pt idx="5">
                  <c:v>2.9201875643069201E-3</c:v>
                </c:pt>
                <c:pt idx="6">
                  <c:v>0.18196233170166501</c:v>
                </c:pt>
                <c:pt idx="7">
                  <c:v>4.9264944264114E-2</c:v>
                </c:pt>
                <c:pt idx="8">
                  <c:v>2.8471196589116799E-3</c:v>
                </c:pt>
                <c:pt idx="9">
                  <c:v>0.181601258270706</c:v>
                </c:pt>
                <c:pt idx="10">
                  <c:v>0.17418796532873601</c:v>
                </c:pt>
                <c:pt idx="11">
                  <c:v>4.5879366886306699E-2</c:v>
                </c:pt>
                <c:pt idx="12">
                  <c:v>0.22843217304160399</c:v>
                </c:pt>
                <c:pt idx="13">
                  <c:v>0.21229569166946</c:v>
                </c:pt>
                <c:pt idx="14">
                  <c:v>3.3444521070352798E-2</c:v>
                </c:pt>
                <c:pt idx="15">
                  <c:v>0.104250085428801</c:v>
                </c:pt>
                <c:pt idx="16">
                  <c:v>7.1166821286420004E-2</c:v>
                </c:pt>
                <c:pt idx="17">
                  <c:v>1.3518392297138899E-2</c:v>
                </c:pt>
                <c:pt idx="18">
                  <c:v>0.23801422149787699</c:v>
                </c:pt>
                <c:pt idx="19">
                  <c:v>0.21306709112519201</c:v>
                </c:pt>
                <c:pt idx="20">
                  <c:v>3.72371671329675E-2</c:v>
                </c:pt>
                <c:pt idx="21">
                  <c:v>0.18269874330908201</c:v>
                </c:pt>
                <c:pt idx="22">
                  <c:v>8.3928929598445196E-2</c:v>
                </c:pt>
                <c:pt idx="23">
                  <c:v>1.8428916065629301E-2</c:v>
                </c:pt>
                <c:pt idx="24">
                  <c:v>0.13761116944635801</c:v>
                </c:pt>
                <c:pt idx="25">
                  <c:v>5.9898695965186703E-2</c:v>
                </c:pt>
                <c:pt idx="26">
                  <c:v>3.06159912286584E-2</c:v>
                </c:pt>
                <c:pt idx="27">
                  <c:v>0.16493306137688599</c:v>
                </c:pt>
                <c:pt idx="28">
                  <c:v>8.6827059138931101E-2</c:v>
                </c:pt>
                <c:pt idx="29">
                  <c:v>2.41168260877586E-2</c:v>
                </c:pt>
              </c:numCache>
            </c:numRef>
          </c:val>
          <c:extLst>
            <c:ext xmlns:c16="http://schemas.microsoft.com/office/drawing/2014/chart" uri="{C3380CC4-5D6E-409C-BE32-E72D297353CC}">
              <c16:uniqueId val="{00000000-17DC-2444-9296-EB85C77333E5}"/>
            </c:ext>
          </c:extLst>
        </c:ser>
        <c:ser>
          <c:idx val="1"/>
          <c:order val="1"/>
          <c:tx>
            <c:strRef>
              <c:f>'Noronha-Proposal-Result'!$U$116</c:f>
              <c:strCache>
                <c:ptCount val="1"/>
                <c:pt idx="0">
                  <c:v>PE</c:v>
                </c:pt>
              </c:strCache>
            </c:strRef>
          </c:tx>
          <c:spPr>
            <a:solidFill>
              <a:schemeClr val="accent2"/>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'Noronha-Proposal-Result'!$U$117:$U$146</c:f>
              <c:numCache>
                <c:formatCode>General</c:formatCode>
                <c:ptCount val="30"/>
                <c:pt idx="0">
                  <c:v>9.0239276490578692E-3</c:v>
                </c:pt>
                <c:pt idx="1">
                  <c:v>9.0239276490578692E-3</c:v>
                </c:pt>
                <c:pt idx="2">
                  <c:v>9.0239276490578692E-3</c:v>
                </c:pt>
                <c:pt idx="3">
                  <c:v>8.9025020670481202E-3</c:v>
                </c:pt>
                <c:pt idx="4">
                  <c:v>8.9025020670481202E-3</c:v>
                </c:pt>
                <c:pt idx="5">
                  <c:v>8.9025020670481202E-3</c:v>
                </c:pt>
                <c:pt idx="6">
                  <c:v>8.9121432902873107E-3</c:v>
                </c:pt>
                <c:pt idx="7">
                  <c:v>8.9121432902873107E-3</c:v>
                </c:pt>
                <c:pt idx="8">
                  <c:v>8.9121432902873107E-3</c:v>
                </c:pt>
                <c:pt idx="9">
                  <c:v>0.30264670529030102</c:v>
                </c:pt>
                <c:pt idx="10">
                  <c:v>0.30264670529030102</c:v>
                </c:pt>
                <c:pt idx="11">
                  <c:v>0.30264670529030102</c:v>
                </c:pt>
                <c:pt idx="12">
                  <c:v>0.211107476403575</c:v>
                </c:pt>
                <c:pt idx="13">
                  <c:v>0.211107476403575</c:v>
                </c:pt>
                <c:pt idx="14">
                  <c:v>0.211107476403575</c:v>
                </c:pt>
                <c:pt idx="15">
                  <c:v>7.8692141780799404E-2</c:v>
                </c:pt>
                <c:pt idx="16">
                  <c:v>7.8692141780799404E-2</c:v>
                </c:pt>
                <c:pt idx="17">
                  <c:v>7.8692141780799404E-2</c:v>
                </c:pt>
                <c:pt idx="18">
                  <c:v>0.19984411775074201</c:v>
                </c:pt>
                <c:pt idx="19">
                  <c:v>0.19984411775074201</c:v>
                </c:pt>
                <c:pt idx="20">
                  <c:v>0.19984411775074201</c:v>
                </c:pt>
                <c:pt idx="21">
                  <c:v>0.12035191944</c:v>
                </c:pt>
                <c:pt idx="22">
                  <c:v>0.12035191944</c:v>
                </c:pt>
                <c:pt idx="23">
                  <c:v>0.12035191944</c:v>
                </c:pt>
                <c:pt idx="24">
                  <c:v>0.24015212256121099</c:v>
                </c:pt>
                <c:pt idx="25">
                  <c:v>0.24015212256121099</c:v>
                </c:pt>
                <c:pt idx="26">
                  <c:v>0.24015212256121099</c:v>
                </c:pt>
                <c:pt idx="27">
                  <c:v>0.198221753537866</c:v>
                </c:pt>
                <c:pt idx="28">
                  <c:v>0.198221753537866</c:v>
                </c:pt>
                <c:pt idx="29">
                  <c:v>0.198221753537866</c:v>
                </c:pt>
              </c:numCache>
            </c:numRef>
          </c:val>
          <c:extLst>
            <c:ext xmlns:c16="http://schemas.microsoft.com/office/drawing/2014/chart" uri="{C3380CC4-5D6E-409C-BE32-E72D297353CC}">
              <c16:uniqueId val="{00000001-17DC-2444-9296-EB85C77333E5}"/>
            </c:ext>
          </c:extLst>
        </c:ser>
        <c:ser>
          <c:idx val="2"/>
          <c:order val="2"/>
          <c:tx>
            <c:strRef>
              <c:f>'Noronha-Proposal-Result'!$V$116</c:f>
              <c:strCache>
                <c:ptCount val="1"/>
                <c:pt idx="0">
                  <c:v>Param Buffer+NoC</c:v>
                </c:pt>
              </c:strCache>
            </c:strRef>
          </c:tx>
          <c:spPr>
            <a:solidFill>
              <a:schemeClr val="bg2">
                <a:lumMod val="65000"/>
              </a:schemeClr>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'Noronha-Proposal-Result'!$V$117:$V$146</c:f>
              <c:numCache>
                <c:formatCode>General</c:formatCode>
                <c:ptCount val="30"/>
                <c:pt idx="0">
                  <c:v>1.17319578794446E-2</c:v>
                </c:pt>
                <c:pt idx="1">
                  <c:v>1.17319578794446E-2</c:v>
                </c:pt>
                <c:pt idx="2">
                  <c:v>0</c:v>
                </c:pt>
                <c:pt idx="3">
                  <c:v>1.26463384742045E-2</c:v>
                </c:pt>
                <c:pt idx="4">
                  <c:v>1.26463384742045E-2</c:v>
                </c:pt>
                <c:pt idx="5">
                  <c:v>0</c:v>
                </c:pt>
                <c:pt idx="6">
                  <c:v>1.22304942107313E-2</c:v>
                </c:pt>
                <c:pt idx="7">
                  <c:v>1.22304942107313E-2</c:v>
                </c:pt>
                <c:pt idx="8">
                  <c:v>0</c:v>
                </c:pt>
                <c:pt idx="9">
                  <c:v>0.35616827105794402</c:v>
                </c:pt>
                <c:pt idx="10">
                  <c:v>0.35616827105794402</c:v>
                </c:pt>
                <c:pt idx="11">
                  <c:v>6.6223757251329196E-3</c:v>
                </c:pt>
                <c:pt idx="12">
                  <c:v>0.364500915103388</c:v>
                </c:pt>
                <c:pt idx="13">
                  <c:v>0.364500915103388</c:v>
                </c:pt>
                <c:pt idx="14">
                  <c:v>8.6009506674301801E-3</c:v>
                </c:pt>
                <c:pt idx="15">
                  <c:v>0.62156848757749905</c:v>
                </c:pt>
                <c:pt idx="16">
                  <c:v>0.62156848757749905</c:v>
                </c:pt>
                <c:pt idx="17">
                  <c:v>1.14344534757841E-2</c:v>
                </c:pt>
                <c:pt idx="18">
                  <c:v>0.35461763122291701</c:v>
                </c:pt>
                <c:pt idx="19">
                  <c:v>0.35461763122291701</c:v>
                </c:pt>
                <c:pt idx="20">
                  <c:v>8.1578121744225098E-3</c:v>
                </c:pt>
                <c:pt idx="21">
                  <c:v>0.14232606012886101</c:v>
                </c:pt>
                <c:pt idx="22">
                  <c:v>0.14232606012886101</c:v>
                </c:pt>
                <c:pt idx="23">
                  <c:v>2.5231355232569201E-3</c:v>
                </c:pt>
                <c:pt idx="24">
                  <c:v>0.157034360792177</c:v>
                </c:pt>
                <c:pt idx="25">
                  <c:v>0.157034360792177</c:v>
                </c:pt>
                <c:pt idx="26">
                  <c:v>2.5904245573330799E-3</c:v>
                </c:pt>
                <c:pt idx="27">
                  <c:v>0.191725325515018</c:v>
                </c:pt>
                <c:pt idx="28">
                  <c:v>0.191725325515018</c:v>
                </c:pt>
                <c:pt idx="29">
                  <c:v>3.8424508294236498E-3</c:v>
                </c:pt>
              </c:numCache>
            </c:numRef>
          </c:val>
          <c:extLst>
            <c:ext xmlns:c16="http://schemas.microsoft.com/office/drawing/2014/chart" uri="{C3380CC4-5D6E-409C-BE32-E72D297353CC}">
              <c16:uniqueId val="{00000002-17DC-2444-9296-EB85C77333E5}"/>
            </c:ext>
          </c:extLst>
        </c:ser>
        <c:ser>
          <c:idx val="3"/>
          <c:order val="3"/>
          <c:tx>
            <c:strRef>
              <c:f>'Noronha-Proposal-Result'!$W$116</c:f>
              <c:strCache>
                <c:ptCount val="1"/>
                <c:pt idx="0">
                  <c:v>Act Buffer+NoC </c:v>
                </c:pt>
              </c:strCache>
            </c:strRef>
          </c:tx>
          <c:spPr>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'Noronha-Proposal-Result'!$W$117:$W$146</c:f>
              <c:numCache>
                <c:formatCode>General</c:formatCode>
                <c:ptCount val="30"/>
                <c:pt idx="0">
                  <c:v>2.9555537094047102E-4</c:v>
                </c:pt>
                <c:pt idx="1">
                  <c:v>2.9555537094047102E-4</c:v>
                </c:pt>
                <c:pt idx="2">
                  <c:v>9.2361053418897092E-6</c:v>
                </c:pt>
                <c:pt idx="3">
                  <c:v>5.0107283867161596E-4</c:v>
                </c:pt>
                <c:pt idx="4">
                  <c:v>5.0107283867161596E-4</c:v>
                </c:pt>
                <c:pt idx="5">
                  <c:v>1.5658526208487999E-5</c:v>
                </c:pt>
                <c:pt idx="6">
                  <c:v>4.7681475228888098E-4</c:v>
                </c:pt>
                <c:pt idx="7">
                  <c:v>4.7681475228888098E-4</c:v>
                </c:pt>
                <c:pt idx="8">
                  <c:v>1.49004610090275E-5</c:v>
                </c:pt>
                <c:pt idx="9">
                  <c:v>1.1177727163700701E-2</c:v>
                </c:pt>
                <c:pt idx="10">
                  <c:v>1.1177727163700701E-2</c:v>
                </c:pt>
                <c:pt idx="11">
                  <c:v>2.0783184535549999E-4</c:v>
                </c:pt>
                <c:pt idx="12">
                  <c:v>1.3213716411052699E-2</c:v>
                </c:pt>
                <c:pt idx="13">
                  <c:v>1.3213716411052699E-2</c:v>
                </c:pt>
                <c:pt idx="14">
                  <c:v>3.1179763417779101E-4</c:v>
                </c:pt>
                <c:pt idx="15">
                  <c:v>2.4600990708866101E-2</c:v>
                </c:pt>
                <c:pt idx="16">
                  <c:v>2.4600990708866101E-2</c:v>
                </c:pt>
                <c:pt idx="17">
                  <c:v>4.6662127278753298E-4</c:v>
                </c:pt>
                <c:pt idx="18">
                  <c:v>1.3074099229801499E-2</c:v>
                </c:pt>
                <c:pt idx="19">
                  <c:v>1.3074099229801499E-2</c:v>
                </c:pt>
                <c:pt idx="20">
                  <c:v>3.0237853406216598E-4</c:v>
                </c:pt>
                <c:pt idx="21">
                  <c:v>4.4215647416857599E-3</c:v>
                </c:pt>
                <c:pt idx="22">
                  <c:v>4.4215647416857599E-3</c:v>
                </c:pt>
                <c:pt idx="23">
                  <c:v>8.4816955952810505E-5</c:v>
                </c:pt>
                <c:pt idx="24">
                  <c:v>5.4670362156908703E-3</c:v>
                </c:pt>
                <c:pt idx="25">
                  <c:v>5.4670362156908703E-3</c:v>
                </c:pt>
                <c:pt idx="26">
                  <c:v>9.32644896359156E-5</c:v>
                </c:pt>
                <c:pt idx="27">
                  <c:v>6.4590966926953404E-3</c:v>
                </c:pt>
                <c:pt idx="28">
                  <c:v>6.4590966926953404E-3</c:v>
                </c:pt>
                <c:pt idx="29">
                  <c:v>1.3406096723522499E-4</c:v>
                </c:pt>
              </c:numCache>
            </c:numRef>
          </c:val>
          <c:extLst>
            <c:ext xmlns:c16="http://schemas.microsoft.com/office/drawing/2014/chart" uri="{C3380CC4-5D6E-409C-BE32-E72D297353CC}">
              <c16:uniqueId val="{00000003-17DC-2444-9296-EB85C77333E5}"/>
            </c:ext>
          </c:extLst>
        </c:ser>
        <c:ser>
          <c:idx val="4"/>
          <c:order val="4"/>
          <c:tx>
            <c:strRef>
              <c:f>'Noronha-Proposal-Result'!$X$116</c:f>
              <c:strCache>
                <c:ptCount val="1"/>
                <c:pt idx="0">
                  <c:v>Off-chip Interconnect </c:v>
                </c:pt>
              </c:strCache>
            </c:strRef>
          </c:tx>
          <c:spPr>
            <a:solidFill>
              <a:srgbClr val="2661B1"/>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'Noronha-Proposal-Result'!$X$117:$X$146</c:f>
              <c:numCache>
                <c:formatCode>General</c:formatCode>
                <c:ptCount val="30"/>
                <c:pt idx="0">
                  <c:v>0.31791391739083502</c:v>
                </c:pt>
                <c:pt idx="1">
                  <c:v>0.31791391739083502</c:v>
                </c:pt>
                <c:pt idx="2">
                  <c:v>0</c:v>
                </c:pt>
                <c:pt idx="3">
                  <c:v>0.31782002356071198</c:v>
                </c:pt>
                <c:pt idx="4">
                  <c:v>0.31782002356071198</c:v>
                </c:pt>
                <c:pt idx="5">
                  <c:v>0</c:v>
                </c:pt>
                <c:pt idx="6">
                  <c:v>0.31824903738062998</c:v>
                </c:pt>
                <c:pt idx="7">
                  <c:v>0.31824903738062998</c:v>
                </c:pt>
                <c:pt idx="8">
                  <c:v>0</c:v>
                </c:pt>
                <c:pt idx="9">
                  <c:v>5.9303112174764402E-2</c:v>
                </c:pt>
                <c:pt idx="10">
                  <c:v>5.9303112174764402E-2</c:v>
                </c:pt>
                <c:pt idx="11">
                  <c:v>2.8786138858653401E-2</c:v>
                </c:pt>
                <c:pt idx="12">
                  <c:v>7.3025262353798304E-2</c:v>
                </c:pt>
                <c:pt idx="13">
                  <c:v>7.3025262353798304E-2</c:v>
                </c:pt>
                <c:pt idx="14">
                  <c:v>1.08559513443764E-2</c:v>
                </c:pt>
                <c:pt idx="15">
                  <c:v>6.8287030770842597E-2</c:v>
                </c:pt>
                <c:pt idx="16">
                  <c:v>6.8287030770842597E-2</c:v>
                </c:pt>
                <c:pt idx="17">
                  <c:v>6.8711290198049096E-3</c:v>
                </c:pt>
                <c:pt idx="18">
                  <c:v>7.7702269849615493E-2</c:v>
                </c:pt>
                <c:pt idx="19">
                  <c:v>7.7702269849615493E-2</c:v>
                </c:pt>
                <c:pt idx="20">
                  <c:v>8.00304014363434E-3</c:v>
                </c:pt>
                <c:pt idx="21">
                  <c:v>0.21986082412801999</c:v>
                </c:pt>
                <c:pt idx="22">
                  <c:v>0.21986082412801999</c:v>
                </c:pt>
                <c:pt idx="23">
                  <c:v>1.09143543164239E-2</c:v>
                </c:pt>
                <c:pt idx="24">
                  <c:v>0.183710413979845</c:v>
                </c:pt>
                <c:pt idx="25">
                  <c:v>0.183710413979845</c:v>
                </c:pt>
                <c:pt idx="26">
                  <c:v>1.8102743050721699E-2</c:v>
                </c:pt>
                <c:pt idx="27">
                  <c:v>0.192662946552287</c:v>
                </c:pt>
                <c:pt idx="28">
                  <c:v>0.192662946552287</c:v>
                </c:pt>
                <c:pt idx="29">
                  <c:v>1.25364080315724E-2</c:v>
                </c:pt>
              </c:numCache>
            </c:numRef>
          </c:val>
          <c:extLst>
            <c:ext xmlns:c16="http://schemas.microsoft.com/office/drawing/2014/chart" uri="{C3380CC4-5D6E-409C-BE32-E72D297353CC}">
              <c16:uniqueId val="{00000004-17DC-2444-9296-EB85C77333E5}"/>
            </c:ext>
          </c:extLst>
        </c:ser>
        <c:ser>
          <c:idx val="5"/>
          <c:order val="5"/>
          <c:tx>
            <c:strRef>
              <c:f>'Noronha-Proposal-Result'!$Y$116</c:f>
              <c:strCache>
                <c:ptCount val="1"/>
                <c:pt idx="0">
                  <c:v>DRAM </c:v>
                </c:pt>
              </c:strCache>
            </c:strRef>
          </c:tx>
          <c:spPr>
            <a:solidFill>
              <a:schemeClr val="accent3">
                <a:lumMod val="60000"/>
                <a:lumOff val="40000"/>
              </a:schemeClr>
            </a:solidFill>
            <a:ln>
              <a:solidFill>
                <a:srgbClr val="000000"/>
              </a:solidFill>
            </a:ln>
          </c:spPr>
          <c:invertIfNegative val="0"/>
          <c:cat>
            <c:multiLvlStrRef>
              <c:f>'Noronha-Proposal-Result'!$R$117:$S$146</c:f>
              <c:multiLvlStrCache>
                <c:ptCount val="30"/>
                <c:lvl>
                  <c:pt idx="0">
                    <c:v>Baseline</c:v>
                  </c:pt>
                  <c:pt idx="1">
                    <c:v>Base+HB</c:v>
                  </c:pt>
                  <c:pt idx="2">
                    <c:v>Mensa</c:v>
                  </c:pt>
                  <c:pt idx="3">
                    <c:v>Baseline</c:v>
                  </c:pt>
                  <c:pt idx="4">
                    <c:v>Base+HB</c:v>
                  </c:pt>
                  <c:pt idx="5">
                    <c:v>Mensa</c:v>
                  </c:pt>
                  <c:pt idx="6">
                    <c:v>Baseline</c:v>
                  </c:pt>
                  <c:pt idx="7">
                    <c:v>Base+HB</c:v>
                  </c:pt>
                  <c:pt idx="8">
                    <c:v>Mensa</c:v>
                  </c:pt>
                  <c:pt idx="9">
                    <c:v>Baseline</c:v>
                  </c:pt>
                  <c:pt idx="10">
                    <c:v>Base+HB</c:v>
                  </c:pt>
                  <c:pt idx="11">
                    <c:v>Mensa</c:v>
                  </c:pt>
                  <c:pt idx="12">
                    <c:v>Baseline</c:v>
                  </c:pt>
                  <c:pt idx="13">
                    <c:v>Base+HB</c:v>
                  </c:pt>
                  <c:pt idx="14">
                    <c:v>Mensa</c:v>
                  </c:pt>
                  <c:pt idx="15">
                    <c:v>Baseline</c:v>
                  </c:pt>
                  <c:pt idx="16">
                    <c:v>Base+HB</c:v>
                  </c:pt>
                  <c:pt idx="17">
                    <c:v>Mensa</c:v>
                  </c:pt>
                  <c:pt idx="18">
                    <c:v>Baseline</c:v>
                  </c:pt>
                  <c:pt idx="19">
                    <c:v>Base+HB</c:v>
                  </c:pt>
                  <c:pt idx="20">
                    <c:v>Mensa</c:v>
                  </c:pt>
                  <c:pt idx="21">
                    <c:v>Baseline</c:v>
                  </c:pt>
                  <c:pt idx="22">
                    <c:v>Base+HB</c:v>
                  </c:pt>
                  <c:pt idx="23">
                    <c:v>Mensa</c:v>
                  </c:pt>
                  <c:pt idx="24">
                    <c:v>Baseline</c:v>
                  </c:pt>
                  <c:pt idx="25">
                    <c:v>Base+HB</c:v>
                  </c:pt>
                  <c:pt idx="26">
                    <c:v>Mensa</c:v>
                  </c:pt>
                  <c:pt idx="27">
                    <c:v>Baseline</c:v>
                  </c:pt>
                  <c:pt idx="28">
                    <c:v>Base+HB</c:v>
                  </c:pt>
                  <c:pt idx="29">
                    <c:v>Mensa</c:v>
                  </c:pt>
                </c:lvl>
                <c:lvl>
                  <c:pt idx="0">
                    <c:v>LSTM1</c:v>
                  </c:pt>
                  <c:pt idx="3">
                    <c:v>Transd.1</c:v>
                  </c:pt>
                  <c:pt idx="6">
                    <c:v>Transd.2</c:v>
                  </c:pt>
                  <c:pt idx="9">
                    <c:v>CNN5</c:v>
                  </c:pt>
                  <c:pt idx="12">
                    <c:v>CNN9</c:v>
                  </c:pt>
                  <c:pt idx="15">
                    <c:v>CNN10</c:v>
                  </c:pt>
                  <c:pt idx="18">
                    <c:v>CNN12</c:v>
                  </c:pt>
                  <c:pt idx="21">
                    <c:v>RCNN1</c:v>
                  </c:pt>
                  <c:pt idx="24">
                    <c:v>RCNN3</c:v>
                  </c:pt>
                  <c:pt idx="27">
                    <c:v>Average</c:v>
                  </c:pt>
                </c:lvl>
              </c:multiLvlStrCache>
            </c:multiLvlStrRef>
          </c:cat>
          <c:val>
            <c:numRef>
              <c:f>'Noronha-Proposal-Result'!$Y$117:$Y$146</c:f>
              <c:numCache>
                <c:formatCode>General</c:formatCode>
                <c:ptCount val="30"/>
                <c:pt idx="0">
                  <c:v>0.47766566087973</c:v>
                </c:pt>
                <c:pt idx="1">
                  <c:v>0.47766566087973</c:v>
                </c:pt>
                <c:pt idx="2">
                  <c:v>0.166110021836711</c:v>
                </c:pt>
                <c:pt idx="3">
                  <c:v>0.47752458539997</c:v>
                </c:pt>
                <c:pt idx="4">
                  <c:v>0.47752458539997</c:v>
                </c:pt>
                <c:pt idx="5">
                  <c:v>0.16606096231047199</c:v>
                </c:pt>
                <c:pt idx="6">
                  <c:v>0.47816917866439701</c:v>
                </c:pt>
                <c:pt idx="7">
                  <c:v>0.47816917866439701</c:v>
                </c:pt>
                <c:pt idx="8">
                  <c:v>0.16628512203137899</c:v>
                </c:pt>
                <c:pt idx="9">
                  <c:v>8.9102926042583602E-2</c:v>
                </c:pt>
                <c:pt idx="10">
                  <c:v>8.9102926042583602E-2</c:v>
                </c:pt>
                <c:pt idx="11">
                  <c:v>3.0985876111314401E-2</c:v>
                </c:pt>
                <c:pt idx="12">
                  <c:v>0.10972045668658199</c:v>
                </c:pt>
                <c:pt idx="13">
                  <c:v>0.10972045668658199</c:v>
                </c:pt>
                <c:pt idx="14">
                  <c:v>3.8155699579859599E-2</c:v>
                </c:pt>
                <c:pt idx="15">
                  <c:v>0.10260126373319101</c:v>
                </c:pt>
                <c:pt idx="16">
                  <c:v>0.10260126373319101</c:v>
                </c:pt>
                <c:pt idx="17">
                  <c:v>3.5679973577765298E-2</c:v>
                </c:pt>
                <c:pt idx="18">
                  <c:v>0.116747660449047</c:v>
                </c:pt>
                <c:pt idx="19">
                  <c:v>0.116747660449047</c:v>
                </c:pt>
                <c:pt idx="20">
                  <c:v>4.0599435996424099E-2</c:v>
                </c:pt>
                <c:pt idx="21">
                  <c:v>0.33034088825234997</c:v>
                </c:pt>
                <c:pt idx="22">
                  <c:v>0.33034088825234997</c:v>
                </c:pt>
                <c:pt idx="23">
                  <c:v>0.11487728060688999</c:v>
                </c:pt>
                <c:pt idx="24">
                  <c:v>0.276024897004718</c:v>
                </c:pt>
                <c:pt idx="25">
                  <c:v>0.276024897004718</c:v>
                </c:pt>
                <c:pt idx="26">
                  <c:v>9.5988691304469201E-2</c:v>
                </c:pt>
                <c:pt idx="27">
                  <c:v>0.289476077194812</c:v>
                </c:pt>
                <c:pt idx="28">
                  <c:v>0.289476077194812</c:v>
                </c:pt>
                <c:pt idx="29">
                  <c:v>0.101005795165806</c:v>
                </c:pt>
              </c:numCache>
            </c:numRef>
          </c:val>
          <c:extLst>
            <c:ext xmlns:c16="http://schemas.microsoft.com/office/drawing/2014/chart" uri="{C3380CC4-5D6E-409C-BE32-E72D297353CC}">
              <c16:uniqueId val="{00000005-17DC-2444-9296-EB85C77333E5}"/>
            </c:ext>
          </c:extLst>
        </c:ser>
        <c:dLbls>
          <c:showLegendKey val="0"/>
          <c:showVal val="0"/>
          <c:showCatName val="0"/>
          <c:showSerName val="0"/>
          <c:showPercent val="0"/>
          <c:showBubbleSize val="0"/>
        </c:dLbls>
        <c:gapWidth val="150"/>
        <c:overlap val="100"/>
        <c:axId val="1822949240"/>
        <c:axId val="1822952264"/>
      </c:barChart>
      <c:catAx>
        <c:axId val="1822949240"/>
        <c:scaling>
          <c:orientation val="minMax"/>
        </c:scaling>
        <c:delete val="0"/>
        <c:axPos val="b"/>
        <c:numFmt formatCode="General" sourceLinked="0"/>
        <c:majorTickMark val="out"/>
        <c:minorTickMark val="none"/>
        <c:tickLblPos val="nextTo"/>
        <c:txPr>
          <a:bodyPr/>
          <a:lstStyle/>
          <a:p>
            <a:pPr>
              <a:defRPr sz="1700" b="0">
                <a:latin typeface="Gill Sans MT" panose="020B0502020104020203" pitchFamily="34" charset="77"/>
              </a:defRPr>
            </a:pPr>
            <a:endParaRPr lang="en-US"/>
          </a:p>
        </c:txPr>
        <c:crossAx val="1822952264"/>
        <c:crosses val="autoZero"/>
        <c:auto val="1"/>
        <c:lblAlgn val="ctr"/>
        <c:lblOffset val="100"/>
        <c:noMultiLvlLbl val="0"/>
      </c:catAx>
      <c:valAx>
        <c:axId val="1822952264"/>
        <c:scaling>
          <c:orientation val="minMax"/>
          <c:max val="1"/>
        </c:scaling>
        <c:delete val="0"/>
        <c:axPos val="l"/>
        <c:majorGridlines/>
        <c:title>
          <c:tx>
            <c:rich>
              <a:bodyPr rot="-5400000" vert="horz"/>
              <a:lstStyle/>
              <a:p>
                <a:pPr>
                  <a:defRPr sz="2000">
                    <a:latin typeface="Gill Sans MT" panose="020B0502020104020203" pitchFamily="34" charset="77"/>
                  </a:defRPr>
                </a:pPr>
                <a:r>
                  <a:rPr lang="en-US" sz="2000">
                    <a:latin typeface="Gill Sans MT" panose="020B0502020104020203" pitchFamily="34" charset="77"/>
                  </a:rPr>
                  <a:t>Normalized Energy</a:t>
                </a:r>
              </a:p>
            </c:rich>
          </c:tx>
          <c:layout>
            <c:manualLayout>
              <c:xMode val="edge"/>
              <c:yMode val="edge"/>
              <c:x val="1.0928961748633901E-2"/>
              <c:y val="0.13647727215479999"/>
            </c:manualLayout>
          </c:layout>
          <c:overlay val="0"/>
        </c:title>
        <c:numFmt formatCode="General" sourceLinked="0"/>
        <c:majorTickMark val="out"/>
        <c:minorTickMark val="none"/>
        <c:tickLblPos val="nextTo"/>
        <c:txPr>
          <a:bodyPr/>
          <a:lstStyle/>
          <a:p>
            <a:pPr>
              <a:defRPr sz="2000">
                <a:latin typeface="Gill Sans MT" panose="020B0502020104020203" pitchFamily="34" charset="77"/>
              </a:defRPr>
            </a:pPr>
            <a:endParaRPr lang="en-US"/>
          </a:p>
        </c:txPr>
        <c:crossAx val="1822949240"/>
        <c:crosses val="autoZero"/>
        <c:crossBetween val="between"/>
        <c:majorUnit val="0.25"/>
      </c:valAx>
      <c:spPr>
        <a:ln>
          <a:solidFill>
            <a:schemeClr val="tx1"/>
          </a:solidFill>
        </a:ln>
      </c:spPr>
    </c:plotArea>
    <c:legend>
      <c:legendPos val="t"/>
      <c:layout>
        <c:manualLayout>
          <c:xMode val="edge"/>
          <c:yMode val="edge"/>
          <c:x val="0"/>
          <c:y val="0"/>
          <c:w val="1"/>
          <c:h val="0.107947399089509"/>
        </c:manualLayout>
      </c:layout>
      <c:overlay val="0"/>
      <c:txPr>
        <a:bodyPr/>
        <a:lstStyle/>
        <a:p>
          <a:pPr>
            <a:defRPr sz="2000" b="1">
              <a:latin typeface="Gill Sans MT" panose="020B0502020104020203" pitchFamily="34" charset="77"/>
            </a:defRPr>
          </a:pPr>
          <a:endParaRPr lang="en-US"/>
        </a:p>
      </c:txPr>
    </c:legend>
    <c:plotVisOnly val="1"/>
    <c:dispBlanksAs val="gap"/>
    <c:showDLblsOverMax val="0"/>
  </c:chart>
  <c:spPr>
    <a:ln>
      <a:noFill/>
    </a:ln>
  </c:spPr>
  <c:externalData r:id="rId2">
    <c:autoUpdate val="0"/>
  </c:externalData>
  <c:userShapes r:id="rId3"/>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148997956945996E-2"/>
          <c:y val="0.20808248162278836"/>
          <c:w val="0.88223132274709237"/>
          <c:h val="0.66291298035022728"/>
        </c:manualLayout>
      </c:layout>
      <c:barChart>
        <c:barDir val="col"/>
        <c:grouping val="clustered"/>
        <c:varyColors val="0"/>
        <c:ser>
          <c:idx val="0"/>
          <c:order val="0"/>
          <c:tx>
            <c:strRef>
              <c:f>'Utilization (2)'!$AR$97</c:f>
              <c:strCache>
                <c:ptCount val="1"/>
                <c:pt idx="0">
                  <c:v>Base</c:v>
                </c:pt>
              </c:strCache>
            </c:strRef>
          </c:tx>
          <c:spPr>
            <a:solidFill>
              <a:schemeClr val="tx1">
                <a:lumMod val="65000"/>
                <a:lumOff val="35000"/>
              </a:schemeClr>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(2)'!$AR$98:$AR$107</c:f>
              <c:numCache>
                <c:formatCode>General</c:formatCode>
                <c:ptCount val="10"/>
                <c:pt idx="0">
                  <c:v>1</c:v>
                </c:pt>
                <c:pt idx="1">
                  <c:v>1</c:v>
                </c:pt>
                <c:pt idx="2">
                  <c:v>1</c:v>
                </c:pt>
                <c:pt idx="3">
                  <c:v>1</c:v>
                </c:pt>
                <c:pt idx="4">
                  <c:v>1</c:v>
                </c:pt>
                <c:pt idx="5">
                  <c:v>1</c:v>
                </c:pt>
                <c:pt idx="6">
                  <c:v>1</c:v>
                </c:pt>
                <c:pt idx="7">
                  <c:v>1</c:v>
                </c:pt>
                <c:pt idx="8">
                  <c:v>1</c:v>
                </c:pt>
                <c:pt idx="9">
                  <c:v>1</c:v>
                </c:pt>
              </c:numCache>
            </c:numRef>
          </c:val>
          <c:extLst>
            <c:ext xmlns:c16="http://schemas.microsoft.com/office/drawing/2014/chart" uri="{C3380CC4-5D6E-409C-BE32-E72D297353CC}">
              <c16:uniqueId val="{00000000-DB45-1C4E-993A-F14DA9316A2A}"/>
            </c:ext>
          </c:extLst>
        </c:ser>
        <c:ser>
          <c:idx val="2"/>
          <c:order val="1"/>
          <c:tx>
            <c:strRef>
              <c:f>'Utilization (2)'!$AT$97</c:f>
              <c:strCache>
                <c:ptCount val="1"/>
                <c:pt idx="0">
                  <c:v>Base+HB</c:v>
                </c:pt>
              </c:strCache>
            </c:strRef>
          </c:tx>
          <c:spPr>
            <a:solidFill>
              <a:schemeClr val="accent3">
                <a:lumMod val="40000"/>
                <a:lumOff val="60000"/>
              </a:schemeClr>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(2)'!$AT$98:$AT$107</c:f>
              <c:numCache>
                <c:formatCode>General</c:formatCode>
                <c:ptCount val="10"/>
                <c:pt idx="0">
                  <c:v>6.3653305433858636</c:v>
                </c:pt>
                <c:pt idx="1">
                  <c:v>3.6138554570539538</c:v>
                </c:pt>
                <c:pt idx="2">
                  <c:v>3.6935458756666288</c:v>
                </c:pt>
                <c:pt idx="3">
                  <c:v>1.6198442345668389</c:v>
                </c:pt>
                <c:pt idx="4">
                  <c:v>1.7640153705117436</c:v>
                </c:pt>
                <c:pt idx="5">
                  <c:v>1.4648692121463933</c:v>
                </c:pt>
                <c:pt idx="6">
                  <c:v>1.6460024597759921</c:v>
                </c:pt>
                <c:pt idx="7">
                  <c:v>2.1768268007610452</c:v>
                </c:pt>
                <c:pt idx="8">
                  <c:v>2.2973984195972852</c:v>
                </c:pt>
                <c:pt idx="9">
                  <c:v>2.5183276782952482</c:v>
                </c:pt>
              </c:numCache>
            </c:numRef>
          </c:val>
          <c:extLst>
            <c:ext xmlns:c16="http://schemas.microsoft.com/office/drawing/2014/chart" uri="{C3380CC4-5D6E-409C-BE32-E72D297353CC}">
              <c16:uniqueId val="{00000001-DB45-1C4E-993A-F14DA9316A2A}"/>
            </c:ext>
          </c:extLst>
        </c:ser>
        <c:ser>
          <c:idx val="4"/>
          <c:order val="2"/>
          <c:tx>
            <c:strRef>
              <c:f>'Utilization (2)'!$AX$97</c:f>
              <c:strCache>
                <c:ptCount val="1"/>
                <c:pt idx="0">
                  <c:v>Mensa</c:v>
                </c:pt>
              </c:strCache>
            </c:strRef>
          </c:tx>
          <c:spPr>
            <a:solidFill>
              <a:srgbClr val="EA4335"/>
            </a:solidFill>
            <a:ln>
              <a:solidFill>
                <a:srgbClr val="000000"/>
              </a:solidFill>
            </a:ln>
          </c:spPr>
          <c:invertIfNegative val="0"/>
          <c:cat>
            <c:strRef>
              <c:f>'Utilization (2)'!$AP$98:$AP$107</c:f>
              <c:strCache>
                <c:ptCount val="10"/>
                <c:pt idx="0">
                  <c:v>LSTM1</c:v>
                </c:pt>
                <c:pt idx="1">
                  <c:v>Trans.1</c:v>
                </c:pt>
                <c:pt idx="2">
                  <c:v>Trans.2</c:v>
                </c:pt>
                <c:pt idx="3">
                  <c:v>CNN5</c:v>
                </c:pt>
                <c:pt idx="4">
                  <c:v>CNN9</c:v>
                </c:pt>
                <c:pt idx="5">
                  <c:v>CNN10</c:v>
                </c:pt>
                <c:pt idx="6">
                  <c:v>CNN12</c:v>
                </c:pt>
                <c:pt idx="7">
                  <c:v>RCNN1</c:v>
                </c:pt>
                <c:pt idx="8">
                  <c:v>RCNN3</c:v>
                </c:pt>
                <c:pt idx="9">
                  <c:v>Average</c:v>
                </c:pt>
              </c:strCache>
            </c:strRef>
          </c:cat>
          <c:val>
            <c:numRef>
              <c:f>'Utilization (2)'!$AX$98:$AX$107</c:f>
              <c:numCache>
                <c:formatCode>General</c:formatCode>
                <c:ptCount val="10"/>
                <c:pt idx="0">
                  <c:v>8.0451599385564503</c:v>
                </c:pt>
                <c:pt idx="1">
                  <c:v>4.567562508915513</c:v>
                </c:pt>
                <c:pt idx="2">
                  <c:v>4.6682834626726848</c:v>
                </c:pt>
                <c:pt idx="3">
                  <c:v>1.9823671287224456</c:v>
                </c:pt>
                <c:pt idx="4">
                  <c:v>2.1830123417667449</c:v>
                </c:pt>
                <c:pt idx="5">
                  <c:v>1.7926281653712199</c:v>
                </c:pt>
                <c:pt idx="6">
                  <c:v>2.0494360756990289</c:v>
                </c:pt>
                <c:pt idx="7">
                  <c:v>2.7569560320811219</c:v>
                </c:pt>
                <c:pt idx="8">
                  <c:v>2.6132375968995327</c:v>
                </c:pt>
                <c:pt idx="9">
                  <c:v>3.1173452494995408</c:v>
                </c:pt>
              </c:numCache>
            </c:numRef>
          </c:val>
          <c:extLst>
            <c:ext xmlns:c16="http://schemas.microsoft.com/office/drawing/2014/chart" uri="{C3380CC4-5D6E-409C-BE32-E72D297353CC}">
              <c16:uniqueId val="{00000002-DB45-1C4E-993A-F14DA9316A2A}"/>
            </c:ext>
          </c:extLst>
        </c:ser>
        <c:dLbls>
          <c:showLegendKey val="0"/>
          <c:showVal val="0"/>
          <c:showCatName val="0"/>
          <c:showSerName val="0"/>
          <c:showPercent val="0"/>
          <c:showBubbleSize val="0"/>
        </c:dLbls>
        <c:gapWidth val="150"/>
        <c:axId val="2138830856"/>
        <c:axId val="2138835688"/>
      </c:barChart>
      <c:catAx>
        <c:axId val="2138830856"/>
        <c:scaling>
          <c:orientation val="minMax"/>
        </c:scaling>
        <c:delete val="0"/>
        <c:axPos val="b"/>
        <c:numFmt formatCode="General" sourceLinked="0"/>
        <c:majorTickMark val="out"/>
        <c:minorTickMark val="none"/>
        <c:tickLblPos val="nextTo"/>
        <c:crossAx val="2138835688"/>
        <c:crosses val="autoZero"/>
        <c:auto val="1"/>
        <c:lblAlgn val="ctr"/>
        <c:lblOffset val="100"/>
        <c:noMultiLvlLbl val="0"/>
      </c:catAx>
      <c:valAx>
        <c:axId val="2138835688"/>
        <c:scaling>
          <c:orientation val="minMax"/>
          <c:max val="8"/>
          <c:min val="0"/>
        </c:scaling>
        <c:delete val="0"/>
        <c:axPos val="l"/>
        <c:majorGridlines/>
        <c:title>
          <c:tx>
            <c:rich>
              <a:bodyPr rot="-5400000" vert="horz"/>
              <a:lstStyle/>
              <a:p>
                <a:pPr>
                  <a:defRPr/>
                </a:pPr>
                <a:r>
                  <a:rPr lang="en-US" dirty="0"/>
                  <a:t>Normalized</a:t>
                </a:r>
                <a:r>
                  <a:rPr lang="en-US" baseline="0" dirty="0"/>
                  <a:t> </a:t>
                </a:r>
                <a:r>
                  <a:rPr lang="en-US" dirty="0"/>
                  <a:t> Throughput</a:t>
                </a:r>
              </a:p>
            </c:rich>
          </c:tx>
          <c:layout>
            <c:manualLayout>
              <c:xMode val="edge"/>
              <c:yMode val="edge"/>
              <c:x val="2.6809939432353512E-2"/>
              <c:y val="0.18160605580839495"/>
            </c:manualLayout>
          </c:layout>
          <c:overlay val="0"/>
        </c:title>
        <c:numFmt formatCode="General" sourceLinked="0"/>
        <c:majorTickMark val="out"/>
        <c:minorTickMark val="none"/>
        <c:tickLblPos val="nextTo"/>
        <c:crossAx val="2138830856"/>
        <c:crosses val="autoZero"/>
        <c:crossBetween val="between"/>
        <c:majorUnit val="2"/>
      </c:valAx>
      <c:spPr>
        <a:noFill/>
        <a:ln>
          <a:solidFill>
            <a:schemeClr val="tx1"/>
          </a:solidFill>
        </a:ln>
      </c:spPr>
    </c:plotArea>
    <c:legend>
      <c:legendPos val="t"/>
      <c:layout>
        <c:manualLayout>
          <c:xMode val="edge"/>
          <c:yMode val="edge"/>
          <c:x val="0.23272073726119308"/>
          <c:y val="3.9382161898601803E-2"/>
          <c:w val="0.59480202713623009"/>
          <c:h val="0.15992154552220292"/>
        </c:manualLayout>
      </c:layout>
      <c:overlay val="0"/>
      <c:txPr>
        <a:bodyPr/>
        <a:lstStyle/>
        <a:p>
          <a:pPr>
            <a:defRPr sz="2000"/>
          </a:pPr>
          <a:endParaRPr lang="en-US"/>
        </a:p>
      </c:txPr>
    </c:legend>
    <c:plotVisOnly val="1"/>
    <c:dispBlanksAs val="gap"/>
    <c:showDLblsOverMax val="0"/>
  </c:chart>
  <c:spPr>
    <a:ln>
      <a:noFill/>
    </a:ln>
  </c:spPr>
  <c:txPr>
    <a:bodyPr/>
    <a:lstStyle/>
    <a:p>
      <a:pPr>
        <a:defRPr sz="1600">
          <a:latin typeface="Gill Sans MT" panose="020B0502020104020203" pitchFamily="34" charset="77"/>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305042735042736"/>
          <c:y val="3.4725185185185185E-2"/>
          <c:w val="0.80509358974358969"/>
          <c:h val="0.68869192724792083"/>
        </c:manualLayout>
      </c:layout>
      <c:scatterChart>
        <c:scatterStyle val="lineMarker"/>
        <c:varyColors val="0"/>
        <c:ser>
          <c:idx val="0"/>
          <c:order val="0"/>
          <c:spPr>
            <a:ln w="19050" cap="rnd">
              <a:noFill/>
              <a:round/>
            </a:ln>
            <a:effectLst/>
          </c:spPr>
          <c:marker>
            <c:symbol val="circle"/>
            <c:size val="15"/>
            <c:spPr>
              <a:solidFill>
                <a:schemeClr val="accent6">
                  <a:lumMod val="20000"/>
                  <a:lumOff val="80000"/>
                </a:schemeClr>
              </a:solidFill>
              <a:ln w="25400">
                <a:solidFill>
                  <a:srgbClr val="00B050"/>
                </a:solidFill>
              </a:ln>
              <a:effectLst/>
            </c:spPr>
          </c:marker>
          <c:dLbls>
            <c:dLbl>
              <c:idx val="0"/>
              <c:tx>
                <c:strRef>
                  <c:f>'/Users/el1goluj/Documents/ZURICH/PROJECTS/UPMEM/upmem-workloads/Microbenchmarks/AI/[ai_output.xlsx]ai_output (4)'!$J$2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{557369B3-17E1-B643-8FFE-9B9540B6A2F6}</c15:txfldGUID>
                      <c15:f>'/Users/el1goluj/Documents/ZURICH/PROJECTS/UPMEM/upmem-workloads/Microbenchmarks/AI/[ai_output.xlsx]ai_output (4)'!$J$2</c15:f>
                      <c15:dlblFieldTableCache>
                        <c:ptCount val="1"/>
                        <c:pt idx="0">
                          <c:v>1</c:v>
                        </c:pt>
                      </c15:dlblFieldTableCache>
                    </c15:dlblFTEntry>
                  </c15:dlblFieldTable>
                  <c15:showDataLabelsRange val="0"/>
                </c:ext>
                <c:ext xmlns:c16="http://schemas.microsoft.com/office/drawing/2014/chart" uri="{C3380CC4-5D6E-409C-BE32-E72D297353CC}">
                  <c16:uniqueId val="{00000000-FF8B-5F4C-8BBF-ED4DE736661E}"/>
                </c:ext>
              </c:extLst>
            </c:dLbl>
            <c:dLbl>
              <c:idx val="1"/>
              <c:tx>
                <c:strRef>
                  <c:f>'/Users/el1goluj/Documents/ZURICH/PROJECTS/UPMEM/upmem-workloads/Microbenchmarks/AI/[ai_output.xlsx]ai_output (4)'!$J$3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{D47DFB22-36AE-0841-80F1-385C94888459}</c15:txfldGUID>
                      <c15:f>'/Users/el1goluj/Documents/ZURICH/PROJECTS/UPMEM/upmem-workloads/Microbenchmarks/AI/[ai_output.xlsx]ai_output (4)'!$J$3</c15:f>
                      <c15:dlblFieldTableCache>
                        <c:ptCount val="1"/>
                        <c:pt idx="0">
                          <c:v>2</c:v>
                        </c:pt>
                      </c15:dlblFieldTableCache>
                    </c15:dlblFTEntry>
                  </c15:dlblFieldTable>
                  <c15:showDataLabelsRange val="0"/>
                </c:ext>
                <c:ext xmlns:c16="http://schemas.microsoft.com/office/drawing/2014/chart" uri="{C3380CC4-5D6E-409C-BE32-E72D297353CC}">
                  <c16:uniqueId val="{00000001-FF8B-5F4C-8BBF-ED4DE736661E}"/>
                </c:ext>
              </c:extLst>
            </c:dLbl>
            <c:dLbl>
              <c:idx val="2"/>
              <c:tx>
                <c:strRef>
                  <c:f>'/Users/el1goluj/Documents/ZURICH/PROJECTS/UPMEM/upmem-workloads/Microbenchmarks/AI/[ai_output.xlsx]ai_output (4)'!$J$4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{905BA0B8-5427-D544-8982-3E04E9804D9B}</c15:txfldGUID>
                      <c15:f>'/Users/el1goluj/Documents/ZURICH/PROJECTS/UPMEM/upmem-workloads/Microbenchmarks/AI/[ai_output.xlsx]ai_output (4)'!$J$4</c15:f>
                      <c15:dlblFieldTableCache>
                        <c:ptCount val="1"/>
                        <c:pt idx="0">
                          <c:v>3</c:v>
                        </c:pt>
                      </c15:dlblFieldTableCache>
                    </c15:dlblFTEntry>
                  </c15:dlblFieldTable>
                  <c15:showDataLabelsRange val="0"/>
                </c:ext>
                <c:ext xmlns:c16="http://schemas.microsoft.com/office/drawing/2014/chart" uri="{C3380CC4-5D6E-409C-BE32-E72D297353CC}">
                  <c16:uniqueId val="{00000002-FF8B-5F4C-8BBF-ED4DE736661E}"/>
                </c:ext>
              </c:extLst>
            </c:dLbl>
            <c:dLbl>
              <c:idx val="3"/>
              <c:tx>
                <c:strRef>
                  <c:f>'/Users/el1goluj/Documents/ZURICH/PROJECTS/UPMEM/upmem-workloads/Microbenchmarks/AI/[ai_output.xlsx]ai_output (4)'!$J$5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{EA6542D1-78E6-BF48-B26F-537AF13A759A}</c15:txfldGUID>
                      <c15:f>'/Users/el1goluj/Documents/ZURICH/PROJECTS/UPMEM/upmem-workloads/Microbenchmarks/AI/[ai_output.xlsx]ai_output (4)'!$J$5</c15:f>
                      <c15:dlblFieldTableCache>
                        <c:ptCount val="1"/>
                        <c:pt idx="0">
                          <c:v>4</c:v>
                        </c:pt>
                      </c15:dlblFieldTableCache>
                    </c15:dlblFTEntry>
                  </c15:dlblFieldTable>
                  <c15:showDataLabelsRange val="0"/>
                </c:ext>
                <c:ext xmlns:c16="http://schemas.microsoft.com/office/drawing/2014/chart" uri="{C3380CC4-5D6E-409C-BE32-E72D297353CC}">
                  <c16:uniqueId val="{00000003-FF8B-5F4C-8BBF-ED4DE736661E}"/>
                </c:ext>
              </c:extLst>
            </c:dLbl>
            <c:dLbl>
              <c:idx val="4"/>
              <c:tx>
                <c:strRef>
                  <c:f>'/Users/el1goluj/Documents/ZURICH/PROJECTS/UPMEM/upmem-workloads/Microbenchmarks/AI/[ai_output.xlsx]ai_output (4)'!$J$6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{F44DE1CE-65FE-2940-906E-D8CA7B315862}</c15:txfldGUID>
                      <c15:f>'/Users/el1goluj/Documents/ZURICH/PROJECTS/UPMEM/upmem-workloads/Microbenchmarks/AI/[ai_output.xlsx]ai_output (4)'!$J$6</c15:f>
                      <c15:dlblFieldTableCache>
                        <c:ptCount val="1"/>
                        <c:pt idx="0">
                          <c:v>5</c:v>
                        </c:pt>
                      </c15:dlblFieldTableCache>
                    </c15:dlblFTEntry>
                  </c15:dlblFieldTable>
                  <c15:showDataLabelsRange val="0"/>
                </c:ext>
                <c:ext xmlns:c16="http://schemas.microsoft.com/office/drawing/2014/chart" uri="{C3380CC4-5D6E-409C-BE32-E72D297353CC}">
                  <c16:uniqueId val="{00000004-FF8B-5F4C-8BBF-ED4DE736661E}"/>
                </c:ext>
              </c:extLst>
            </c:dLbl>
            <c:dLbl>
              <c:idx val="5"/>
              <c:tx>
                <c:strRef>
                  <c:f>'/Users/el1goluj/Documents/ZURICH/PROJECTS/UPMEM/upmem-workloads/Microbenchmarks/AI/[ai_output.xlsx]ai_output (4)'!$J$7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{FF6B0207-9A48-8643-A14E-3228873D317F}</c15:txfldGUID>
                      <c15:f>'/Users/el1goluj/Documents/ZURICH/PROJECTS/UPMEM/upmem-workloads/Microbenchmarks/AI/[ai_output.xlsx]ai_output (4)'!$J$7</c15:f>
                      <c15:dlblFieldTableCache>
                        <c:ptCount val="1"/>
                        <c:pt idx="0">
                          <c:v>6</c:v>
                        </c:pt>
                      </c15:dlblFieldTableCache>
                    </c15:dlblFTEntry>
                  </c15:dlblFieldTable>
                  <c15:showDataLabelsRange val="0"/>
                </c:ext>
                <c:ext xmlns:c16="http://schemas.microsoft.com/office/drawing/2014/chart" uri="{C3380CC4-5D6E-409C-BE32-E72D297353CC}">
                  <c16:uniqueId val="{00000005-FF8B-5F4C-8BBF-ED4DE736661E}"/>
                </c:ext>
              </c:extLst>
            </c:dLbl>
            <c:dLbl>
              <c:idx val="6"/>
              <c:tx>
                <c:strRef>
                  <c:f>'/Users/el1goluj/Documents/ZURICH/PROJECTS/UPMEM/upmem-workloads/Microbenchmarks/AI/[ai_output.xlsx]ai_output (4)'!$J$8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{97EFC6C7-637F-3C42-B22A-006C7A1FB1BA}</c15:txfldGUID>
                      <c15:f>'/Users/el1goluj/Documents/ZURICH/PROJECTS/UPMEM/upmem-workloads/Microbenchmarks/AI/[ai_output.xlsx]ai_output (4)'!$J$8</c15:f>
                      <c15:dlblFieldTableCache>
                        <c:ptCount val="1"/>
                        <c:pt idx="0">
                          <c:v>7</c:v>
                        </c:pt>
                      </c15:dlblFieldTableCache>
                    </c15:dlblFTEntry>
                  </c15:dlblFieldTable>
                  <c15:showDataLabelsRange val="0"/>
                </c:ext>
                <c:ext xmlns:c16="http://schemas.microsoft.com/office/drawing/2014/chart" uri="{C3380CC4-5D6E-409C-BE32-E72D297353CC}">
                  <c16:uniqueId val="{00000006-FF8B-5F4C-8BBF-ED4DE736661E}"/>
                </c:ext>
              </c:extLst>
            </c:dLbl>
            <c:dLbl>
              <c:idx val="7"/>
              <c:tx>
                <c:strRef>
                  <c:f>'/Users/el1goluj/Documents/ZURICH/PROJECTS/UPMEM/upmem-workloads/Microbenchmarks/AI/[ai_output.xlsx]ai_output (4)'!$J$9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{D5015E4B-09B1-C342-8B0C-D730A99DCA79}</c15:txfldGUID>
                      <c15:f>'/Users/el1goluj/Documents/ZURICH/PROJECTS/UPMEM/upmem-workloads/Microbenchmarks/AI/[ai_output.xlsx]ai_output (4)'!$J$9</c15:f>
                      <c15:dlblFieldTableCache>
                        <c:ptCount val="1"/>
                        <c:pt idx="0">
                          <c:v>8</c:v>
                        </c:pt>
                      </c15:dlblFieldTableCache>
                    </c15:dlblFTEntry>
                  </c15:dlblFieldTable>
                  <c15:showDataLabelsRange val="0"/>
                </c:ext>
                <c:ext xmlns:c16="http://schemas.microsoft.com/office/drawing/2014/chart" uri="{C3380CC4-5D6E-409C-BE32-E72D297353CC}">
                  <c16:uniqueId val="{00000007-FF8B-5F4C-8BBF-ED4DE736661E}"/>
                </c:ext>
              </c:extLst>
            </c:dLbl>
            <c:dLbl>
              <c:idx val="8"/>
              <c:tx>
                <c:strRef>
                  <c:f>'/Users/el1goluj/Documents/ZURICH/PROJECTS/UPMEM/upmem-workloads/Microbenchmarks/AI/[ai_output.xlsx]ai_output (4)'!$J$10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{7B4148EE-B950-794D-AA60-8284643E3E01}</c15:txfldGUID>
                      <c15:f>'/Users/el1goluj/Documents/ZURICH/PROJECTS/UPMEM/upmem-workloads/Microbenchmarks/AI/[ai_output.xlsx]ai_output (4)'!$J$10</c15:f>
                      <c15:dlblFieldTableCache>
                        <c:ptCount val="1"/>
                        <c:pt idx="0">
                          <c:v>9</c:v>
                        </c:pt>
                      </c15:dlblFieldTableCache>
                    </c15:dlblFTEntry>
                  </c15:dlblFieldTable>
                  <c15:showDataLabelsRange val="0"/>
                </c:ext>
                <c:ext xmlns:c16="http://schemas.microsoft.com/office/drawing/2014/chart" uri="{C3380CC4-5D6E-409C-BE32-E72D297353CC}">
                  <c16:uniqueId val="{00000008-FF8B-5F4C-8BBF-ED4DE736661E}"/>
                </c:ext>
              </c:extLst>
            </c:dLbl>
            <c:dLbl>
              <c:idx val="9"/>
              <c:tx>
                <c:strRef>
                  <c:f>'/Users/el1goluj/Documents/ZURICH/PROJECTS/UPMEM/upmem-workloads/Microbenchmarks/AI/[ai_output.xlsx]ai_output (4)'!$J$11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{9B311E32-C29C-5848-8F39-DDA4E6042F3D}</c15:txfldGUID>
                      <c15:f>'/Users/el1goluj/Documents/ZURICH/PROJECTS/UPMEM/upmem-workloads/Microbenchmarks/AI/[ai_output.xlsx]ai_output (4)'!$J$11</c15:f>
                      <c15:dlblFieldTableCache>
                        <c:ptCount val="1"/>
                        <c:pt idx="0">
                          <c:v>10</c:v>
                        </c:pt>
                      </c15:dlblFieldTableCache>
                    </c15:dlblFTEntry>
                  </c15:dlblFieldTable>
                  <c15:showDataLabelsRange val="0"/>
                </c:ext>
                <c:ext xmlns:c16="http://schemas.microsoft.com/office/drawing/2014/chart" uri="{C3380CC4-5D6E-409C-BE32-E72D297353CC}">
                  <c16:uniqueId val="{00000009-FF8B-5F4C-8BBF-ED4DE736661E}"/>
                </c:ext>
              </c:extLst>
            </c:dLbl>
            <c:dLbl>
              <c:idx val="10"/>
              <c:tx>
                <c:strRef>
                  <c:f>'/Users/el1goluj/Documents/ZURICH/PROJECTS/UPMEM/upmem-workloads/Microbenchmarks/AI/[ai_output.xlsx]ai_output (4)'!$J$12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{09160678-0529-CA4C-B438-40645A7CCE2B}</c15:txfldGUID>
                      <c15:f>'/Users/el1goluj/Documents/ZURICH/PROJECTS/UPMEM/upmem-workloads/Microbenchmarks/AI/[ai_output.xlsx]ai_output (4)'!$J$12</c15:f>
                      <c15:dlblFieldTableCache>
                        <c:ptCount val="1"/>
                        <c:pt idx="0">
                          <c:v>11</c:v>
                        </c:pt>
                      </c15:dlblFieldTableCache>
                    </c15:dlblFTEntry>
                  </c15:dlblFieldTable>
                  <c15:showDataLabelsRange val="0"/>
                </c:ext>
                <c:ext xmlns:c16="http://schemas.microsoft.com/office/drawing/2014/chart" uri="{C3380CC4-5D6E-409C-BE32-E72D297353CC}">
                  <c16:uniqueId val="{0000000A-FF8B-5F4C-8BBF-ED4DE736661E}"/>
                </c:ext>
              </c:extLst>
            </c:dLbl>
            <c:dLbl>
              <c:idx val="11"/>
              <c:tx>
                <c:strRef>
                  <c:f>'/Users/el1goluj/Documents/ZURICH/PROJECTS/UPMEM/upmem-workloads/Microbenchmarks/AI/[ai_output.xlsx]ai_output (4)'!$J$13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{9115EA4C-D52E-734F-AC78-25501B52220E}</c15:txfldGUID>
                      <c15:f>'/Users/el1goluj/Documents/ZURICH/PROJECTS/UPMEM/upmem-workloads/Microbenchmarks/AI/[ai_output.xlsx]ai_output (4)'!$J$13</c15:f>
                      <c15:dlblFieldTableCache>
                        <c:ptCount val="1"/>
                        <c:pt idx="0">
                          <c:v>12</c:v>
                        </c:pt>
                      </c15:dlblFieldTableCache>
                    </c15:dlblFTEntry>
                  </c15:dlblFieldTable>
                  <c15:showDataLabelsRange val="0"/>
                </c:ext>
                <c:ext xmlns:c16="http://schemas.microsoft.com/office/drawing/2014/chart" uri="{C3380CC4-5D6E-409C-BE32-E72D297353CC}">
                  <c16:uniqueId val="{0000000B-FF8B-5F4C-8BBF-ED4DE736661E}"/>
                </c:ext>
              </c:extLst>
            </c:dLbl>
            <c:dLbl>
              <c:idx val="12"/>
              <c:tx>
                <c:strRef>
                  <c:f>'/Users/el1goluj/Documents/ZURICH/PROJECTS/UPMEM/upmem-workloads/Microbenchmarks/AI/[ai_output.xlsx]ai_output (4)'!$J$14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{49306254-612D-C649-803A-4018D8729170}</c15:txfldGUID>
                      <c15:f>'/Users/el1goluj/Documents/ZURICH/PROJECTS/UPMEM/upmem-workloads/Microbenchmarks/AI/[ai_output.xlsx]ai_output (4)'!$J$14</c15:f>
                      <c15:dlblFieldTableCache>
                        <c:ptCount val="1"/>
                        <c:pt idx="0">
                          <c:v>13</c:v>
                        </c:pt>
                      </c15:dlblFieldTableCache>
                    </c15:dlblFTEntry>
                  </c15:dlblFieldTable>
                  <c15:showDataLabelsRange val="0"/>
                </c:ext>
                <c:ext xmlns:c16="http://schemas.microsoft.com/office/drawing/2014/chart" uri="{C3380CC4-5D6E-409C-BE32-E72D297353CC}">
                  <c16:uniqueId val="{0000000C-FF8B-5F4C-8BBF-ED4DE736661E}"/>
                </c:ext>
              </c:extLst>
            </c:dLbl>
            <c:dLbl>
              <c:idx val="13"/>
              <c:tx>
                <c:strRef>
                  <c:f>'/Users/el1goluj/Documents/ZURICH/PROJECTS/UPMEM/upmem-workloads/Microbenchmarks/AI/[ai_output.xlsx]ai_output (4)'!$J$15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{1AEB37FA-2A12-D141-9586-CF51413474B6}</c15:txfldGUID>
                      <c15:f>'/Users/el1goluj/Documents/ZURICH/PROJECTS/UPMEM/upmem-workloads/Microbenchmarks/AI/[ai_output.xlsx]ai_output (4)'!$J$15</c15:f>
                      <c15:dlblFieldTableCache>
                        <c:ptCount val="1"/>
                        <c:pt idx="0">
                          <c:v>14</c:v>
                        </c:pt>
                      </c15:dlblFieldTableCache>
                    </c15:dlblFTEntry>
                  </c15:dlblFieldTable>
                  <c15:showDataLabelsRange val="0"/>
                </c:ext>
                <c:ext xmlns:c16="http://schemas.microsoft.com/office/drawing/2014/chart" uri="{C3380CC4-5D6E-409C-BE32-E72D297353CC}">
                  <c16:uniqueId val="{0000000D-FF8B-5F4C-8BBF-ED4DE736661E}"/>
                </c:ext>
              </c:extLst>
            </c:dLbl>
            <c:dLbl>
              <c:idx val="14"/>
              <c:tx>
                <c:strRef>
                  <c:f>'/Users/el1goluj/Documents/ZURICH/PROJECTS/UPMEM/upmem-workloads/Microbenchmarks/AI/[ai_output.xlsx]ai_output (4)'!$J$16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{5C9C189F-C6EA-F342-9B10-10538E13167B}</c15:txfldGUID>
                      <c15:f>'/Users/el1goluj/Documents/ZURICH/PROJECTS/UPMEM/upmem-workloads/Microbenchmarks/AI/[ai_output.xlsx]ai_output (4)'!$J$16</c15:f>
                      <c15:dlblFieldTableCache>
                        <c:ptCount val="1"/>
                        <c:pt idx="0">
                          <c:v>15</c:v>
                        </c:pt>
                      </c15:dlblFieldTableCache>
                    </c15:dlblFTEntry>
                  </c15:dlblFieldTable>
                  <c15:showDataLabelsRange val="0"/>
                </c:ext>
                <c:ext xmlns:c16="http://schemas.microsoft.com/office/drawing/2014/chart" uri="{C3380CC4-5D6E-409C-BE32-E72D297353CC}">
                  <c16:uniqueId val="{0000000E-FF8B-5F4C-8BBF-ED4DE736661E}"/>
                </c:ext>
              </c:extLst>
            </c:dLbl>
            <c:dLbl>
              <c:idx val="15"/>
              <c:tx>
                <c:strRef>
                  <c:f>'/Users/el1goluj/Documents/ZURICH/PROJECTS/UPMEM/upmem-workloads/Microbenchmarks/AI/[ai_output.xlsx]ai_output (4)'!$J$17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{5D300E5F-CC32-F04D-8412-290698FACE5A}</c15:txfldGUID>
                      <c15:f>'/Users/el1goluj/Documents/ZURICH/PROJECTS/UPMEM/upmem-workloads/Microbenchmarks/AI/[ai_output.xlsx]ai_output (4)'!$J$17</c15:f>
                      <c15:dlblFieldTableCache>
                        <c:ptCount val="1"/>
                        <c:pt idx="0">
                          <c:v>16</c:v>
                        </c:pt>
                      </c15:dlblFieldTableCache>
                    </c15:dlblFTEntry>
                  </c15:dlblFieldTable>
                  <c15:showDataLabelsRange val="0"/>
                </c:ext>
                <c:ext xmlns:c16="http://schemas.microsoft.com/office/drawing/2014/chart" uri="{C3380CC4-5D6E-409C-BE32-E72D297353CC}">
                  <c16:uniqueId val="{0000000F-FF8B-5F4C-8BBF-ED4DE736661E}"/>
                </c:ext>
              </c:extLst>
            </c:dLbl>
            <c:dLbl>
              <c:idx val="16"/>
              <c:tx>
                <c:strRef>
                  <c:f>'/Users/el1goluj/Documents/ZURICH/PROJECTS/UPMEM/upmem-workloads/Microbenchmarks/AI/[ai_output.xlsx]ai_output (4)'!$J$18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{F0ABFE0E-39CD-8040-939B-7E3F1C011E11}</c15:txfldGUID>
                      <c15:f>'/Users/el1goluj/Documents/ZURICH/PROJECTS/UPMEM/upmem-workloads/Microbenchmarks/AI/[ai_output.xlsx]ai_output (4)'!$J$18</c15:f>
                      <c15:dlblFieldTableCache>
                        <c:ptCount val="1"/>
                        <c:pt idx="0">
                          <c:v>1</c:v>
                        </c:pt>
                      </c15:dlblFieldTableCache>
                    </c15:dlblFTEntry>
                  </c15:dlblFieldTable>
                  <c15:showDataLabelsRange val="0"/>
                </c:ext>
                <c:ext xmlns:c16="http://schemas.microsoft.com/office/drawing/2014/chart" uri="{C3380CC4-5D6E-409C-BE32-E72D297353CC}">
                  <c16:uniqueId val="{00000010-FF8B-5F4C-8BBF-ED4DE736661E}"/>
                </c:ext>
              </c:extLst>
            </c:dLbl>
            <c:dLbl>
              <c:idx val="17"/>
              <c:tx>
                <c:strRef>
                  <c:f>'/Users/el1goluj/Documents/ZURICH/PROJECTS/UPMEM/upmem-workloads/Microbenchmarks/AI/[ai_output.xlsx]ai_output (4)'!$J$19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{2EF41286-719B-CF4A-8C29-BBA4F7BCE77A}</c15:txfldGUID>
                      <c15:f>'/Users/el1goluj/Documents/ZURICH/PROJECTS/UPMEM/upmem-workloads/Microbenchmarks/AI/[ai_output.xlsx]ai_output (4)'!$J$19</c15:f>
                      <c15:dlblFieldTableCache>
                        <c:ptCount val="1"/>
                        <c:pt idx="0">
                          <c:v>2</c:v>
                        </c:pt>
                      </c15:dlblFieldTableCache>
                    </c15:dlblFTEntry>
                  </c15:dlblFieldTable>
                  <c15:showDataLabelsRange val="0"/>
                </c:ext>
                <c:ext xmlns:c16="http://schemas.microsoft.com/office/drawing/2014/chart" uri="{C3380CC4-5D6E-409C-BE32-E72D297353CC}">
                  <c16:uniqueId val="{00000011-FF8B-5F4C-8BBF-ED4DE736661E}"/>
                </c:ext>
              </c:extLst>
            </c:dLbl>
            <c:dLbl>
              <c:idx val="18"/>
              <c:tx>
                <c:strRef>
                  <c:f>'/Users/el1goluj/Documents/ZURICH/PROJECTS/UPMEM/upmem-workloads/Microbenchmarks/AI/[ai_output.xlsx]ai_output (4)'!$J$20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{00F81810-6D4A-BB41-A0F6-4F29F911F405}</c15:txfldGUID>
                      <c15:f>'/Users/el1goluj/Documents/ZURICH/PROJECTS/UPMEM/upmem-workloads/Microbenchmarks/AI/[ai_output.xlsx]ai_output (4)'!$J$20</c15:f>
                      <c15:dlblFieldTableCache>
                        <c:ptCount val="1"/>
                        <c:pt idx="0">
                          <c:v>3</c:v>
                        </c:pt>
                      </c15:dlblFieldTableCache>
                    </c15:dlblFTEntry>
                  </c15:dlblFieldTable>
                  <c15:showDataLabelsRange val="0"/>
                </c:ext>
                <c:ext xmlns:c16="http://schemas.microsoft.com/office/drawing/2014/chart" uri="{C3380CC4-5D6E-409C-BE32-E72D297353CC}">
                  <c16:uniqueId val="{00000012-FF8B-5F4C-8BBF-ED4DE736661E}"/>
                </c:ext>
              </c:extLst>
            </c:dLbl>
            <c:dLbl>
              <c:idx val="19"/>
              <c:tx>
                <c:strRef>
                  <c:f>'/Users/el1goluj/Documents/ZURICH/PROJECTS/UPMEM/upmem-workloads/Microbenchmarks/AI/[ai_output.xlsx]ai_output (4)'!$J$21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{5251C9DE-C135-0D47-BF1E-961C18981280}</c15:txfldGUID>
                      <c15:f>'/Users/el1goluj/Documents/ZURICH/PROJECTS/UPMEM/upmem-workloads/Microbenchmarks/AI/[ai_output.xlsx]ai_output (4)'!$J$21</c15:f>
                      <c15:dlblFieldTableCache>
                        <c:ptCount val="1"/>
                        <c:pt idx="0">
                          <c:v>4</c:v>
                        </c:pt>
                      </c15:dlblFieldTableCache>
                    </c15:dlblFTEntry>
                  </c15:dlblFieldTable>
                  <c15:showDataLabelsRange val="0"/>
                </c:ext>
                <c:ext xmlns:c16="http://schemas.microsoft.com/office/drawing/2014/chart" uri="{C3380CC4-5D6E-409C-BE32-E72D297353CC}">
                  <c16:uniqueId val="{00000013-FF8B-5F4C-8BBF-ED4DE736661E}"/>
                </c:ext>
              </c:extLst>
            </c:dLbl>
            <c:dLbl>
              <c:idx val="20"/>
              <c:tx>
                <c:strRef>
                  <c:f>'/Users/el1goluj/Documents/ZURICH/PROJECTS/UPMEM/upmem-workloads/Microbenchmarks/AI/[ai_output.xlsx]ai_output (4)'!$J$22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{21C94CA7-A15B-4745-B598-C45C25FCFA0D}</c15:txfldGUID>
                      <c15:f>'/Users/el1goluj/Documents/ZURICH/PROJECTS/UPMEM/upmem-workloads/Microbenchmarks/AI/[ai_output.xlsx]ai_output (4)'!$J$22</c15:f>
                      <c15:dlblFieldTableCache>
                        <c:ptCount val="1"/>
                        <c:pt idx="0">
                          <c:v>5</c:v>
                        </c:pt>
                      </c15:dlblFieldTableCache>
                    </c15:dlblFTEntry>
                  </c15:dlblFieldTable>
                  <c15:showDataLabelsRange val="0"/>
                </c:ext>
                <c:ext xmlns:c16="http://schemas.microsoft.com/office/drawing/2014/chart" uri="{C3380CC4-5D6E-409C-BE32-E72D297353CC}">
                  <c16:uniqueId val="{00000014-FF8B-5F4C-8BBF-ED4DE736661E}"/>
                </c:ext>
              </c:extLst>
            </c:dLbl>
            <c:dLbl>
              <c:idx val="21"/>
              <c:tx>
                <c:strRef>
                  <c:f>'/Users/el1goluj/Documents/ZURICH/PROJECTS/UPMEM/upmem-workloads/Microbenchmarks/AI/[ai_output.xlsx]ai_output (4)'!$J$23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{3379772D-B8E7-F44B-AF49-23B9F6F0F4AF}</c15:txfldGUID>
                      <c15:f>'/Users/el1goluj/Documents/ZURICH/PROJECTS/UPMEM/upmem-workloads/Microbenchmarks/AI/[ai_output.xlsx]ai_output (4)'!$J$23</c15:f>
                      <c15:dlblFieldTableCache>
                        <c:ptCount val="1"/>
                        <c:pt idx="0">
                          <c:v>6</c:v>
                        </c:pt>
                      </c15:dlblFieldTableCache>
                    </c15:dlblFTEntry>
                  </c15:dlblFieldTable>
                  <c15:showDataLabelsRange val="0"/>
                </c:ext>
                <c:ext xmlns:c16="http://schemas.microsoft.com/office/drawing/2014/chart" uri="{C3380CC4-5D6E-409C-BE32-E72D297353CC}">
                  <c16:uniqueId val="{00000015-FF8B-5F4C-8BBF-ED4DE736661E}"/>
                </c:ext>
              </c:extLst>
            </c:dLbl>
            <c:dLbl>
              <c:idx val="22"/>
              <c:tx>
                <c:strRef>
                  <c:f>'/Users/el1goluj/Documents/ZURICH/PROJECTS/UPMEM/upmem-workloads/Microbenchmarks/AI/[ai_output.xlsx]ai_output (4)'!$J$24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{4890620E-ACC7-F24B-B0BA-DA647A4D72F2}</c15:txfldGUID>
                      <c15:f>'/Users/el1goluj/Documents/ZURICH/PROJECTS/UPMEM/upmem-workloads/Microbenchmarks/AI/[ai_output.xlsx]ai_output (4)'!$J$24</c15:f>
                      <c15:dlblFieldTableCache>
                        <c:ptCount val="1"/>
                        <c:pt idx="0">
                          <c:v>7</c:v>
                        </c:pt>
                      </c15:dlblFieldTableCache>
                    </c15:dlblFTEntry>
                  </c15:dlblFieldTable>
                  <c15:showDataLabelsRange val="0"/>
                </c:ext>
                <c:ext xmlns:c16="http://schemas.microsoft.com/office/drawing/2014/chart" uri="{C3380CC4-5D6E-409C-BE32-E72D297353CC}">
                  <c16:uniqueId val="{00000016-FF8B-5F4C-8BBF-ED4DE736661E}"/>
                </c:ext>
              </c:extLst>
            </c:dLbl>
            <c:dLbl>
              <c:idx val="23"/>
              <c:tx>
                <c:strRef>
                  <c:f>'/Users/el1goluj/Documents/ZURICH/PROJECTS/UPMEM/upmem-workloads/Microbenchmarks/AI/[ai_output.xlsx]ai_output (4)'!$J$25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{8D11C59D-487E-8E47-99E7-CBB4F14EDD02}</c15:txfldGUID>
                      <c15:f>'/Users/el1goluj/Documents/ZURICH/PROJECTS/UPMEM/upmem-workloads/Microbenchmarks/AI/[ai_output.xlsx]ai_output (4)'!$J$25</c15:f>
                      <c15:dlblFieldTableCache>
                        <c:ptCount val="1"/>
                        <c:pt idx="0">
                          <c:v>8</c:v>
                        </c:pt>
                      </c15:dlblFieldTableCache>
                    </c15:dlblFTEntry>
                  </c15:dlblFieldTable>
                  <c15:showDataLabelsRange val="0"/>
                </c:ext>
                <c:ext xmlns:c16="http://schemas.microsoft.com/office/drawing/2014/chart" uri="{C3380CC4-5D6E-409C-BE32-E72D297353CC}">
                  <c16:uniqueId val="{00000017-FF8B-5F4C-8BBF-ED4DE736661E}"/>
                </c:ext>
              </c:extLst>
            </c:dLbl>
            <c:dLbl>
              <c:idx val="24"/>
              <c:tx>
                <c:strRef>
                  <c:f>'/Users/el1goluj/Documents/ZURICH/PROJECTS/UPMEM/upmem-workloads/Microbenchmarks/AI/[ai_output.xlsx]ai_output (4)'!$J$26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{73F0ACA3-C442-4E4A-BDD1-CF09ECA5E656}</c15:txfldGUID>
                      <c15:f>'/Users/el1goluj/Documents/ZURICH/PROJECTS/UPMEM/upmem-workloads/Microbenchmarks/AI/[ai_output.xlsx]ai_output (4)'!$J$26</c15:f>
                      <c15:dlblFieldTableCache>
                        <c:ptCount val="1"/>
                        <c:pt idx="0">
                          <c:v>9</c:v>
                        </c:pt>
                      </c15:dlblFieldTableCache>
                    </c15:dlblFTEntry>
                  </c15:dlblFieldTable>
                  <c15:showDataLabelsRange val="0"/>
                </c:ext>
                <c:ext xmlns:c16="http://schemas.microsoft.com/office/drawing/2014/chart" uri="{C3380CC4-5D6E-409C-BE32-E72D297353CC}">
                  <c16:uniqueId val="{00000018-FF8B-5F4C-8BBF-ED4DE736661E}"/>
                </c:ext>
              </c:extLst>
            </c:dLbl>
            <c:dLbl>
              <c:idx val="25"/>
              <c:tx>
                <c:strRef>
                  <c:f>'/Users/el1goluj/Documents/ZURICH/PROJECTS/UPMEM/upmem-workloads/Microbenchmarks/AI/[ai_output.xlsx]ai_output (4)'!$J$27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{57E2BAED-FD74-C040-8279-998F6F1E0CE9}</c15:txfldGUID>
                      <c15:f>'/Users/el1goluj/Documents/ZURICH/PROJECTS/UPMEM/upmem-workloads/Microbenchmarks/AI/[ai_output.xlsx]ai_output (4)'!$J$27</c15:f>
                      <c15:dlblFieldTableCache>
                        <c:ptCount val="1"/>
                        <c:pt idx="0">
                          <c:v>10</c:v>
                        </c:pt>
                      </c15:dlblFieldTableCache>
                    </c15:dlblFTEntry>
                  </c15:dlblFieldTable>
                  <c15:showDataLabelsRange val="0"/>
                </c:ext>
                <c:ext xmlns:c16="http://schemas.microsoft.com/office/drawing/2014/chart" uri="{C3380CC4-5D6E-409C-BE32-E72D297353CC}">
                  <c16:uniqueId val="{00000019-FF8B-5F4C-8BBF-ED4DE736661E}"/>
                </c:ext>
              </c:extLst>
            </c:dLbl>
            <c:dLbl>
              <c:idx val="26"/>
              <c:tx>
                <c:strRef>
                  <c:f>'/Users/el1goluj/Documents/ZURICH/PROJECTS/UPMEM/upmem-workloads/Microbenchmarks/AI/[ai_output.xlsx]ai_output (4)'!$J$28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{6AA0716A-88D8-4D4C-946F-8D50FFF9DA41}</c15:txfldGUID>
                      <c15:f>'/Users/el1goluj/Documents/ZURICH/PROJECTS/UPMEM/upmem-workloads/Microbenchmarks/AI/[ai_output.xlsx]ai_output (4)'!$J$28</c15:f>
                      <c15:dlblFieldTableCache>
                        <c:ptCount val="1"/>
                        <c:pt idx="0">
                          <c:v>11</c:v>
                        </c:pt>
                      </c15:dlblFieldTableCache>
                    </c15:dlblFTEntry>
                  </c15:dlblFieldTable>
                  <c15:showDataLabelsRange val="0"/>
                </c:ext>
                <c:ext xmlns:c16="http://schemas.microsoft.com/office/drawing/2014/chart" uri="{C3380CC4-5D6E-409C-BE32-E72D297353CC}">
                  <c16:uniqueId val="{0000001A-FF8B-5F4C-8BBF-ED4DE736661E}"/>
                </c:ext>
              </c:extLst>
            </c:dLbl>
            <c:dLbl>
              <c:idx val="27"/>
              <c:tx>
                <c:strRef>
                  <c:f>'/Users/el1goluj/Documents/ZURICH/PROJECTS/UPMEM/upmem-workloads/Microbenchmarks/AI/[ai_output.xlsx]ai_output (4)'!$J$29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{7AB8211F-86FC-AF4D-97DF-E4520B706C9F}</c15:txfldGUID>
                      <c15:f>'/Users/el1goluj/Documents/ZURICH/PROJECTS/UPMEM/upmem-workloads/Microbenchmarks/AI/[ai_output.xlsx]ai_output (4)'!$J$29</c15:f>
                      <c15:dlblFieldTableCache>
                        <c:ptCount val="1"/>
                        <c:pt idx="0">
                          <c:v>12</c:v>
                        </c:pt>
                      </c15:dlblFieldTableCache>
                    </c15:dlblFTEntry>
                  </c15:dlblFieldTable>
                  <c15:showDataLabelsRange val="0"/>
                </c:ext>
                <c:ext xmlns:c16="http://schemas.microsoft.com/office/drawing/2014/chart" uri="{C3380CC4-5D6E-409C-BE32-E72D297353CC}">
                  <c16:uniqueId val="{0000001B-FF8B-5F4C-8BBF-ED4DE736661E}"/>
                </c:ext>
              </c:extLst>
            </c:dLbl>
            <c:dLbl>
              <c:idx val="28"/>
              <c:tx>
                <c:strRef>
                  <c:f>'/Users/el1goluj/Documents/ZURICH/PROJECTS/UPMEM/upmem-workloads/Microbenchmarks/AI/[ai_output.xlsx]ai_output (4)'!$J$30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{EB476B70-3F95-0545-B8A9-293125F53876}</c15:txfldGUID>
                      <c15:f>'/Users/el1goluj/Documents/ZURICH/PROJECTS/UPMEM/upmem-workloads/Microbenchmarks/AI/[ai_output.xlsx]ai_output (4)'!$J$30</c15:f>
                      <c15:dlblFieldTableCache>
                        <c:ptCount val="1"/>
                        <c:pt idx="0">
                          <c:v>13</c:v>
                        </c:pt>
                      </c15:dlblFieldTableCache>
                    </c15:dlblFTEntry>
                  </c15:dlblFieldTable>
                  <c15:showDataLabelsRange val="0"/>
                </c:ext>
                <c:ext xmlns:c16="http://schemas.microsoft.com/office/drawing/2014/chart" uri="{C3380CC4-5D6E-409C-BE32-E72D297353CC}">
                  <c16:uniqueId val="{0000001C-FF8B-5F4C-8BBF-ED4DE736661E}"/>
                </c:ext>
              </c:extLst>
            </c:dLbl>
            <c:dLbl>
              <c:idx val="29"/>
              <c:tx>
                <c:strRef>
                  <c:f>'/Users/el1goluj/Documents/ZURICH/PROJECTS/UPMEM/upmem-workloads/Microbenchmarks/AI/[ai_output.xlsx]ai_output (4)'!$J$31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{EC0F18FE-F433-224E-B814-3D0DA272A16F}</c15:txfldGUID>
                      <c15:f>'/Users/el1goluj/Documents/ZURICH/PROJECTS/UPMEM/upmem-workloads/Microbenchmarks/AI/[ai_output.xlsx]ai_output (4)'!$J$31</c15:f>
                      <c15:dlblFieldTableCache>
                        <c:ptCount val="1"/>
                        <c:pt idx="0">
                          <c:v>14</c:v>
                        </c:pt>
                      </c15:dlblFieldTableCache>
                    </c15:dlblFTEntry>
                  </c15:dlblFieldTable>
                  <c15:showDataLabelsRange val="0"/>
                </c:ext>
                <c:ext xmlns:c16="http://schemas.microsoft.com/office/drawing/2014/chart" uri="{C3380CC4-5D6E-409C-BE32-E72D297353CC}">
                  <c16:uniqueId val="{0000001D-FF8B-5F4C-8BBF-ED4DE736661E}"/>
                </c:ext>
              </c:extLst>
            </c:dLbl>
            <c:dLbl>
              <c:idx val="30"/>
              <c:tx>
                <c:strRef>
                  <c:f>'/Users/el1goluj/Documents/ZURICH/PROJECTS/UPMEM/upmem-workloads/Microbenchmarks/AI/[ai_output.xlsx]ai_output (4)'!$J$32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{EA3A9D38-1C44-0042-8101-D50B9BA3CABC}</c15:txfldGUID>
                      <c15:f>'/Users/el1goluj/Documents/ZURICH/PROJECTS/UPMEM/upmem-workloads/Microbenchmarks/AI/[ai_output.xlsx]ai_output (4)'!$J$32</c15:f>
                      <c15:dlblFieldTableCache>
                        <c:ptCount val="1"/>
                        <c:pt idx="0">
                          <c:v>15</c:v>
                        </c:pt>
                      </c15:dlblFieldTableCache>
                    </c15:dlblFTEntry>
                  </c15:dlblFieldTable>
                  <c15:showDataLabelsRange val="0"/>
                </c:ext>
                <c:ext xmlns:c16="http://schemas.microsoft.com/office/drawing/2014/chart" uri="{C3380CC4-5D6E-409C-BE32-E72D297353CC}">
                  <c16:uniqueId val="{0000001E-FF8B-5F4C-8BBF-ED4DE736661E}"/>
                </c:ext>
              </c:extLst>
            </c:dLbl>
            <c:dLbl>
              <c:idx val="31"/>
              <c:tx>
                <c:strRef>
                  <c:f>'/Users/el1goluj/Documents/ZURICH/PROJECTS/UPMEM/upmem-workloads/Microbenchmarks/AI/[ai_output.xlsx]ai_output (4)'!$J$33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{1F9CB51A-C978-AC48-BC93-B0C0769A16A8}</c15:txfldGUID>
                      <c15:f>'/Users/el1goluj/Documents/ZURICH/PROJECTS/UPMEM/upmem-workloads/Microbenchmarks/AI/[ai_output.xlsx]ai_output (4)'!$J$33</c15:f>
                      <c15:dlblFieldTableCache>
                        <c:ptCount val="1"/>
                        <c:pt idx="0">
                          <c:v>16</c:v>
                        </c:pt>
                      </c15:dlblFieldTableCache>
                    </c15:dlblFTEntry>
                  </c15:dlblFieldTable>
                  <c15:showDataLabelsRange val="0"/>
                </c:ext>
                <c:ext xmlns:c16="http://schemas.microsoft.com/office/drawing/2014/chart" uri="{C3380CC4-5D6E-409C-BE32-E72D297353CC}">
                  <c16:uniqueId val="{0000001F-FF8B-5F4C-8BBF-ED4DE736661E}"/>
                </c:ext>
              </c:extLst>
            </c:dLbl>
            <c:dLbl>
              <c:idx val="32"/>
              <c:tx>
                <c:strRef>
                  <c:f>'/Users/el1goluj/Documents/ZURICH/PROJECTS/UPMEM/upmem-workloads/Microbenchmarks/AI/[ai_output.xlsx]ai_output (4)'!$J$34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{984CB7AC-7107-0B4B-AD6F-26EA86E79C4C}</c15:txfldGUID>
                      <c15:f>'/Users/el1goluj/Documents/ZURICH/PROJECTS/UPMEM/upmem-workloads/Microbenchmarks/AI/[ai_output.xlsx]ai_output (4)'!$J$34</c15:f>
                      <c15:dlblFieldTableCache>
                        <c:ptCount val="1"/>
                        <c:pt idx="0">
                          <c:v>1</c:v>
                        </c:pt>
                      </c15:dlblFieldTableCache>
                    </c15:dlblFTEntry>
                  </c15:dlblFieldTable>
                  <c15:showDataLabelsRange val="0"/>
                </c:ext>
                <c:ext xmlns:c16="http://schemas.microsoft.com/office/drawing/2014/chart" uri="{C3380CC4-5D6E-409C-BE32-E72D297353CC}">
                  <c16:uniqueId val="{00000020-FF8B-5F4C-8BBF-ED4DE736661E}"/>
                </c:ext>
              </c:extLst>
            </c:dLbl>
            <c:dLbl>
              <c:idx val="33"/>
              <c:tx>
                <c:strRef>
                  <c:f>'/Users/el1goluj/Documents/ZURICH/PROJECTS/UPMEM/upmem-workloads/Microbenchmarks/AI/[ai_output.xlsx]ai_output (4)'!$J$35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{20DBCCF0-B6E0-244A-8D58-1ED81F0A6E97}</c15:txfldGUID>
                      <c15:f>'/Users/el1goluj/Documents/ZURICH/PROJECTS/UPMEM/upmem-workloads/Microbenchmarks/AI/[ai_output.xlsx]ai_output (4)'!$J$35</c15:f>
                      <c15:dlblFieldTableCache>
                        <c:ptCount val="1"/>
                        <c:pt idx="0">
                          <c:v>2</c:v>
                        </c:pt>
                      </c15:dlblFieldTableCache>
                    </c15:dlblFTEntry>
                  </c15:dlblFieldTable>
                  <c15:showDataLabelsRange val="0"/>
                </c:ext>
                <c:ext xmlns:c16="http://schemas.microsoft.com/office/drawing/2014/chart" uri="{C3380CC4-5D6E-409C-BE32-E72D297353CC}">
                  <c16:uniqueId val="{00000021-FF8B-5F4C-8BBF-ED4DE736661E}"/>
                </c:ext>
              </c:extLst>
            </c:dLbl>
            <c:dLbl>
              <c:idx val="34"/>
              <c:tx>
                <c:strRef>
                  <c:f>'/Users/el1goluj/Documents/ZURICH/PROJECTS/UPMEM/upmem-workloads/Microbenchmarks/AI/[ai_output.xlsx]ai_output (4)'!$J$36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{D1F30FDD-C7A5-2E42-997D-564F4CD78B5D}</c15:txfldGUID>
                      <c15:f>'/Users/el1goluj/Documents/ZURICH/PROJECTS/UPMEM/upmem-workloads/Microbenchmarks/AI/[ai_output.xlsx]ai_output (4)'!$J$36</c15:f>
                      <c15:dlblFieldTableCache>
                        <c:ptCount val="1"/>
                        <c:pt idx="0">
                          <c:v>3</c:v>
                        </c:pt>
                      </c15:dlblFieldTableCache>
                    </c15:dlblFTEntry>
                  </c15:dlblFieldTable>
                  <c15:showDataLabelsRange val="0"/>
                </c:ext>
                <c:ext xmlns:c16="http://schemas.microsoft.com/office/drawing/2014/chart" uri="{C3380CC4-5D6E-409C-BE32-E72D297353CC}">
                  <c16:uniqueId val="{00000022-FF8B-5F4C-8BBF-ED4DE736661E}"/>
                </c:ext>
              </c:extLst>
            </c:dLbl>
            <c:dLbl>
              <c:idx val="35"/>
              <c:tx>
                <c:strRef>
                  <c:f>'/Users/el1goluj/Documents/ZURICH/PROJECTS/UPMEM/upmem-workloads/Microbenchmarks/AI/[ai_output.xlsx]ai_output (4)'!$J$37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{1C740AE3-0A24-A34B-AF38-AFFF362ECFD3}</c15:txfldGUID>
                      <c15:f>'/Users/el1goluj/Documents/ZURICH/PROJECTS/UPMEM/upmem-workloads/Microbenchmarks/AI/[ai_output.xlsx]ai_output (4)'!$J$37</c15:f>
                      <c15:dlblFieldTableCache>
                        <c:ptCount val="1"/>
                        <c:pt idx="0">
                          <c:v>4</c:v>
                        </c:pt>
                      </c15:dlblFieldTableCache>
                    </c15:dlblFTEntry>
                  </c15:dlblFieldTable>
                  <c15:showDataLabelsRange val="0"/>
                </c:ext>
                <c:ext xmlns:c16="http://schemas.microsoft.com/office/drawing/2014/chart" uri="{C3380CC4-5D6E-409C-BE32-E72D297353CC}">
                  <c16:uniqueId val="{00000023-FF8B-5F4C-8BBF-ED4DE736661E}"/>
                </c:ext>
              </c:extLst>
            </c:dLbl>
            <c:dLbl>
              <c:idx val="36"/>
              <c:tx>
                <c:strRef>
                  <c:f>'/Users/el1goluj/Documents/ZURICH/PROJECTS/UPMEM/upmem-workloads/Microbenchmarks/AI/[ai_output.xlsx]ai_output (4)'!$J$38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{5D178DD5-AA7F-FC48-B904-F7AEC1A400A5}</c15:txfldGUID>
                      <c15:f>'/Users/el1goluj/Documents/ZURICH/PROJECTS/UPMEM/upmem-workloads/Microbenchmarks/AI/[ai_output.xlsx]ai_output (4)'!$J$38</c15:f>
                      <c15:dlblFieldTableCache>
                        <c:ptCount val="1"/>
                        <c:pt idx="0">
                          <c:v>5</c:v>
                        </c:pt>
                      </c15:dlblFieldTableCache>
                    </c15:dlblFTEntry>
                  </c15:dlblFieldTable>
                  <c15:showDataLabelsRange val="0"/>
                </c:ext>
                <c:ext xmlns:c16="http://schemas.microsoft.com/office/drawing/2014/chart" uri="{C3380CC4-5D6E-409C-BE32-E72D297353CC}">
                  <c16:uniqueId val="{00000024-FF8B-5F4C-8BBF-ED4DE736661E}"/>
                </c:ext>
              </c:extLst>
            </c:dLbl>
            <c:dLbl>
              <c:idx val="37"/>
              <c:tx>
                <c:strRef>
                  <c:f>'/Users/el1goluj/Documents/ZURICH/PROJECTS/UPMEM/upmem-workloads/Microbenchmarks/AI/[ai_output.xlsx]ai_output (4)'!$J$39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{9F5D678B-D840-B94B-A201-56BC1C93FADE}</c15:txfldGUID>
                      <c15:f>'/Users/el1goluj/Documents/ZURICH/PROJECTS/UPMEM/upmem-workloads/Microbenchmarks/AI/[ai_output.xlsx]ai_output (4)'!$J$39</c15:f>
                      <c15:dlblFieldTableCache>
                        <c:ptCount val="1"/>
                        <c:pt idx="0">
                          <c:v>6</c:v>
                        </c:pt>
                      </c15:dlblFieldTableCache>
                    </c15:dlblFTEntry>
                  </c15:dlblFieldTable>
                  <c15:showDataLabelsRange val="0"/>
                </c:ext>
                <c:ext xmlns:c16="http://schemas.microsoft.com/office/drawing/2014/chart" uri="{C3380CC4-5D6E-409C-BE32-E72D297353CC}">
                  <c16:uniqueId val="{00000025-FF8B-5F4C-8BBF-ED4DE736661E}"/>
                </c:ext>
              </c:extLst>
            </c:dLbl>
            <c:dLbl>
              <c:idx val="38"/>
              <c:tx>
                <c:strRef>
                  <c:f>'/Users/el1goluj/Documents/ZURICH/PROJECTS/UPMEM/upmem-workloads/Microbenchmarks/AI/[ai_output.xlsx]ai_output (4)'!$J$40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{8CB248EF-B955-5F46-89A1-C99B1D9250EA}</c15:txfldGUID>
                      <c15:f>'/Users/el1goluj/Documents/ZURICH/PROJECTS/UPMEM/upmem-workloads/Microbenchmarks/AI/[ai_output.xlsx]ai_output (4)'!$J$40</c15:f>
                      <c15:dlblFieldTableCache>
                        <c:ptCount val="1"/>
                        <c:pt idx="0">
                          <c:v>7</c:v>
                        </c:pt>
                      </c15:dlblFieldTableCache>
                    </c15:dlblFTEntry>
                  </c15:dlblFieldTable>
                  <c15:showDataLabelsRange val="0"/>
                </c:ext>
                <c:ext xmlns:c16="http://schemas.microsoft.com/office/drawing/2014/chart" uri="{C3380CC4-5D6E-409C-BE32-E72D297353CC}">
                  <c16:uniqueId val="{00000026-FF8B-5F4C-8BBF-ED4DE736661E}"/>
                </c:ext>
              </c:extLst>
            </c:dLbl>
            <c:dLbl>
              <c:idx val="39"/>
              <c:tx>
                <c:strRef>
                  <c:f>'/Users/el1goluj/Documents/ZURICH/PROJECTS/UPMEM/upmem-workloads/Microbenchmarks/AI/[ai_output.xlsx]ai_output (4)'!$J$41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{C55CA599-0CF1-8E41-A386-A73DE0786C98}</c15:txfldGUID>
                      <c15:f>'/Users/el1goluj/Documents/ZURICH/PROJECTS/UPMEM/upmem-workloads/Microbenchmarks/AI/[ai_output.xlsx]ai_output (4)'!$J$41</c15:f>
                      <c15:dlblFieldTableCache>
                        <c:ptCount val="1"/>
                        <c:pt idx="0">
                          <c:v>8</c:v>
                        </c:pt>
                      </c15:dlblFieldTableCache>
                    </c15:dlblFTEntry>
                  </c15:dlblFieldTable>
                  <c15:showDataLabelsRange val="0"/>
                </c:ext>
                <c:ext xmlns:c16="http://schemas.microsoft.com/office/drawing/2014/chart" uri="{C3380CC4-5D6E-409C-BE32-E72D297353CC}">
                  <c16:uniqueId val="{00000027-FF8B-5F4C-8BBF-ED4DE736661E}"/>
                </c:ext>
              </c:extLst>
            </c:dLbl>
            <c:dLbl>
              <c:idx val="40"/>
              <c:tx>
                <c:strRef>
                  <c:f>'/Users/el1goluj/Documents/ZURICH/PROJECTS/UPMEM/upmem-workloads/Microbenchmarks/AI/[ai_output.xlsx]ai_output (4)'!$J$42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{B72FB899-797F-114C-B6D0-FB22574DB91F}</c15:txfldGUID>
                      <c15:f>'/Users/el1goluj/Documents/ZURICH/PROJECTS/UPMEM/upmem-workloads/Microbenchmarks/AI/[ai_output.xlsx]ai_output (4)'!$J$42</c15:f>
                      <c15:dlblFieldTableCache>
                        <c:ptCount val="1"/>
                        <c:pt idx="0">
                          <c:v>9</c:v>
                        </c:pt>
                      </c15:dlblFieldTableCache>
                    </c15:dlblFTEntry>
                  </c15:dlblFieldTable>
                  <c15:showDataLabelsRange val="0"/>
                </c:ext>
                <c:ext xmlns:c16="http://schemas.microsoft.com/office/drawing/2014/chart" uri="{C3380CC4-5D6E-409C-BE32-E72D297353CC}">
                  <c16:uniqueId val="{00000028-FF8B-5F4C-8BBF-ED4DE736661E}"/>
                </c:ext>
              </c:extLst>
            </c:dLbl>
            <c:dLbl>
              <c:idx val="41"/>
              <c:tx>
                <c:strRef>
                  <c:f>'/Users/el1goluj/Documents/ZURICH/PROJECTS/UPMEM/upmem-workloads/Microbenchmarks/AI/[ai_output.xlsx]ai_output (4)'!$J$43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{C48748E3-9C4A-6244-BBF0-4386FB8566DB}</c15:txfldGUID>
                      <c15:f>'/Users/el1goluj/Documents/ZURICH/PROJECTS/UPMEM/upmem-workloads/Microbenchmarks/AI/[ai_output.xlsx]ai_output (4)'!$J$43</c15:f>
                      <c15:dlblFieldTableCache>
                        <c:ptCount val="1"/>
                        <c:pt idx="0">
                          <c:v>10</c:v>
                        </c:pt>
                      </c15:dlblFieldTableCache>
                    </c15:dlblFTEntry>
                  </c15:dlblFieldTable>
                  <c15:showDataLabelsRange val="0"/>
                </c:ext>
                <c:ext xmlns:c16="http://schemas.microsoft.com/office/drawing/2014/chart" uri="{C3380CC4-5D6E-409C-BE32-E72D297353CC}">
                  <c16:uniqueId val="{00000029-FF8B-5F4C-8BBF-ED4DE736661E}"/>
                </c:ext>
              </c:extLst>
            </c:dLbl>
            <c:dLbl>
              <c:idx val="42"/>
              <c:tx>
                <c:strRef>
                  <c:f>'/Users/el1goluj/Documents/ZURICH/PROJECTS/UPMEM/upmem-workloads/Microbenchmarks/AI/[ai_output.xlsx]ai_output (4)'!$J$44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{4D5C159B-7561-7A4D-943A-059895793D89}</c15:txfldGUID>
                      <c15:f>'/Users/el1goluj/Documents/ZURICH/PROJECTS/UPMEM/upmem-workloads/Microbenchmarks/AI/[ai_output.xlsx]ai_output (4)'!$J$44</c15:f>
                      <c15:dlblFieldTableCache>
                        <c:ptCount val="1"/>
                        <c:pt idx="0">
                          <c:v>11</c:v>
                        </c:pt>
                      </c15:dlblFieldTableCache>
                    </c15:dlblFTEntry>
                  </c15:dlblFieldTable>
                  <c15:showDataLabelsRange val="0"/>
                </c:ext>
                <c:ext xmlns:c16="http://schemas.microsoft.com/office/drawing/2014/chart" uri="{C3380CC4-5D6E-409C-BE32-E72D297353CC}">
                  <c16:uniqueId val="{0000002A-FF8B-5F4C-8BBF-ED4DE736661E}"/>
                </c:ext>
              </c:extLst>
            </c:dLbl>
            <c:dLbl>
              <c:idx val="43"/>
              <c:tx>
                <c:strRef>
                  <c:f>'/Users/el1goluj/Documents/ZURICH/PROJECTS/UPMEM/upmem-workloads/Microbenchmarks/AI/[ai_output.xlsx]ai_output (4)'!$J$45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{DB6852D4-2F6A-8148-A3A2-540DD80662BE}</c15:txfldGUID>
                      <c15:f>'/Users/el1goluj/Documents/ZURICH/PROJECTS/UPMEM/upmem-workloads/Microbenchmarks/AI/[ai_output.xlsx]ai_output (4)'!$J$45</c15:f>
                      <c15:dlblFieldTableCache>
                        <c:ptCount val="1"/>
                        <c:pt idx="0">
                          <c:v>12</c:v>
                        </c:pt>
                      </c15:dlblFieldTableCache>
                    </c15:dlblFTEntry>
                  </c15:dlblFieldTable>
                  <c15:showDataLabelsRange val="0"/>
                </c:ext>
                <c:ext xmlns:c16="http://schemas.microsoft.com/office/drawing/2014/chart" uri="{C3380CC4-5D6E-409C-BE32-E72D297353CC}">
                  <c16:uniqueId val="{0000002B-FF8B-5F4C-8BBF-ED4DE736661E}"/>
                </c:ext>
              </c:extLst>
            </c:dLbl>
            <c:dLbl>
              <c:idx val="44"/>
              <c:tx>
                <c:strRef>
                  <c:f>'/Users/el1goluj/Documents/ZURICH/PROJECTS/UPMEM/upmem-workloads/Microbenchmarks/AI/[ai_output.xlsx]ai_output (4)'!$J$46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{4539C907-2838-9C45-9341-47EB8523BCC0}</c15:txfldGUID>
                      <c15:f>'/Users/el1goluj/Documents/ZURICH/PROJECTS/UPMEM/upmem-workloads/Microbenchmarks/AI/[ai_output.xlsx]ai_output (4)'!$J$46</c15:f>
                      <c15:dlblFieldTableCache>
                        <c:ptCount val="1"/>
                        <c:pt idx="0">
                          <c:v>13</c:v>
                        </c:pt>
                      </c15:dlblFieldTableCache>
                    </c15:dlblFTEntry>
                  </c15:dlblFieldTable>
                  <c15:showDataLabelsRange val="0"/>
                </c:ext>
                <c:ext xmlns:c16="http://schemas.microsoft.com/office/drawing/2014/chart" uri="{C3380CC4-5D6E-409C-BE32-E72D297353CC}">
                  <c16:uniqueId val="{0000002C-FF8B-5F4C-8BBF-ED4DE736661E}"/>
                </c:ext>
              </c:extLst>
            </c:dLbl>
            <c:dLbl>
              <c:idx val="45"/>
              <c:tx>
                <c:strRef>
                  <c:f>'/Users/el1goluj/Documents/ZURICH/PROJECTS/UPMEM/upmem-workloads/Microbenchmarks/AI/[ai_output.xlsx]ai_output (4)'!$J$47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{810AE37F-B526-DA41-9534-42740CD55238}</c15:txfldGUID>
                      <c15:f>'/Users/el1goluj/Documents/ZURICH/PROJECTS/UPMEM/upmem-workloads/Microbenchmarks/AI/[ai_output.xlsx]ai_output (4)'!$J$47</c15:f>
                      <c15:dlblFieldTableCache>
                        <c:ptCount val="1"/>
                        <c:pt idx="0">
                          <c:v>14</c:v>
                        </c:pt>
                      </c15:dlblFieldTableCache>
                    </c15:dlblFTEntry>
                  </c15:dlblFieldTable>
                  <c15:showDataLabelsRange val="0"/>
                </c:ext>
                <c:ext xmlns:c16="http://schemas.microsoft.com/office/drawing/2014/chart" uri="{C3380CC4-5D6E-409C-BE32-E72D297353CC}">
                  <c16:uniqueId val="{0000002D-FF8B-5F4C-8BBF-ED4DE736661E}"/>
                </c:ext>
              </c:extLst>
            </c:dLbl>
            <c:dLbl>
              <c:idx val="46"/>
              <c:tx>
                <c:strRef>
                  <c:f>'/Users/el1goluj/Documents/ZURICH/PROJECTS/UPMEM/upmem-workloads/Microbenchmarks/AI/[ai_output.xlsx]ai_output (4)'!$J$48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{A086CA62-2D0A-7E42-88CC-7BA535BF8A3C}</c15:txfldGUID>
                      <c15:f>'/Users/el1goluj/Documents/ZURICH/PROJECTS/UPMEM/upmem-workloads/Microbenchmarks/AI/[ai_output.xlsx]ai_output (4)'!$J$48</c15:f>
                      <c15:dlblFieldTableCache>
                        <c:ptCount val="1"/>
                        <c:pt idx="0">
                          <c:v>15</c:v>
                        </c:pt>
                      </c15:dlblFieldTableCache>
                    </c15:dlblFTEntry>
                  </c15:dlblFieldTable>
                  <c15:showDataLabelsRange val="0"/>
                </c:ext>
                <c:ext xmlns:c16="http://schemas.microsoft.com/office/drawing/2014/chart" uri="{C3380CC4-5D6E-409C-BE32-E72D297353CC}">
                  <c16:uniqueId val="{0000002E-FF8B-5F4C-8BBF-ED4DE736661E}"/>
                </c:ext>
              </c:extLst>
            </c:dLbl>
            <c:dLbl>
              <c:idx val="47"/>
              <c:tx>
                <c:strRef>
                  <c:f>'/Users/el1goluj/Documents/ZURICH/PROJECTS/UPMEM/upmem-workloads/Microbenchmarks/AI/[ai_output.xlsx]ai_output (4)'!$J$49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{40FC347B-F820-6C41-B93A-18189B34E9F5}</c15:txfldGUID>
                      <c15:f>'/Users/el1goluj/Documents/ZURICH/PROJECTS/UPMEM/upmem-workloads/Microbenchmarks/AI/[ai_output.xlsx]ai_output (4)'!$J$49</c15:f>
                      <c15:dlblFieldTableCache>
                        <c:ptCount val="1"/>
                        <c:pt idx="0">
                          <c:v>16</c:v>
                        </c:pt>
                      </c15:dlblFieldTableCache>
                    </c15:dlblFTEntry>
                  </c15:dlblFieldTable>
                  <c15:showDataLabelsRange val="0"/>
                </c:ext>
                <c:ext xmlns:c16="http://schemas.microsoft.com/office/drawing/2014/chart" uri="{C3380CC4-5D6E-409C-BE32-E72D297353CC}">
                  <c16:uniqueId val="{0000002F-FF8B-5F4C-8BBF-ED4DE736661E}"/>
                </c:ext>
              </c:extLst>
            </c:dLbl>
            <c:dLbl>
              <c:idx val="48"/>
              <c:tx>
                <c:strRef>
                  <c:f>'/Users/el1goluj/Documents/ZURICH/PROJECTS/UPMEM/upmem-workloads/Microbenchmarks/AI/[ai_output.xlsx]ai_output (4)'!$J$50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{B00025E8-11B2-AB4E-B2F7-8CDA18D91F28}</c15:txfldGUID>
                      <c15:f>'/Users/el1goluj/Documents/ZURICH/PROJECTS/UPMEM/upmem-workloads/Microbenchmarks/AI/[ai_output.xlsx]ai_output (4)'!$J$50</c15:f>
                      <c15:dlblFieldTableCache>
                        <c:ptCount val="1"/>
                        <c:pt idx="0">
                          <c:v>1</c:v>
                        </c:pt>
                      </c15:dlblFieldTableCache>
                    </c15:dlblFTEntry>
                  </c15:dlblFieldTable>
                  <c15:showDataLabelsRange val="0"/>
                </c:ext>
                <c:ext xmlns:c16="http://schemas.microsoft.com/office/drawing/2014/chart" uri="{C3380CC4-5D6E-409C-BE32-E72D297353CC}">
                  <c16:uniqueId val="{00000030-FF8B-5F4C-8BBF-ED4DE736661E}"/>
                </c:ext>
              </c:extLst>
            </c:dLbl>
            <c:dLbl>
              <c:idx val="49"/>
              <c:tx>
                <c:strRef>
                  <c:f>'/Users/el1goluj/Documents/ZURICH/PROJECTS/UPMEM/upmem-workloads/Microbenchmarks/AI/[ai_output.xlsx]ai_output (4)'!$J$51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{7EF966DB-B531-334E-936B-89EAFB0E20A4}</c15:txfldGUID>
                      <c15:f>'/Users/el1goluj/Documents/ZURICH/PROJECTS/UPMEM/upmem-workloads/Microbenchmarks/AI/[ai_output.xlsx]ai_output (4)'!$J$51</c15:f>
                      <c15:dlblFieldTableCache>
                        <c:ptCount val="1"/>
                        <c:pt idx="0">
                          <c:v>2</c:v>
                        </c:pt>
                      </c15:dlblFieldTableCache>
                    </c15:dlblFTEntry>
                  </c15:dlblFieldTable>
                  <c15:showDataLabelsRange val="0"/>
                </c:ext>
                <c:ext xmlns:c16="http://schemas.microsoft.com/office/drawing/2014/chart" uri="{C3380CC4-5D6E-409C-BE32-E72D297353CC}">
                  <c16:uniqueId val="{00000031-FF8B-5F4C-8BBF-ED4DE736661E}"/>
                </c:ext>
              </c:extLst>
            </c:dLbl>
            <c:dLbl>
              <c:idx val="50"/>
              <c:tx>
                <c:strRef>
                  <c:f>'/Users/el1goluj/Documents/ZURICH/PROJECTS/UPMEM/upmem-workloads/Microbenchmarks/AI/[ai_output.xlsx]ai_output (4)'!$J$52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{FF85B123-C8E4-D847-B221-EF7F30C4F557}</c15:txfldGUID>
                      <c15:f>'/Users/el1goluj/Documents/ZURICH/PROJECTS/UPMEM/upmem-workloads/Microbenchmarks/AI/[ai_output.xlsx]ai_output (4)'!$J$52</c15:f>
                      <c15:dlblFieldTableCache>
                        <c:ptCount val="1"/>
                        <c:pt idx="0">
                          <c:v>3</c:v>
                        </c:pt>
                      </c15:dlblFieldTableCache>
                    </c15:dlblFTEntry>
                  </c15:dlblFieldTable>
                  <c15:showDataLabelsRange val="0"/>
                </c:ext>
                <c:ext xmlns:c16="http://schemas.microsoft.com/office/drawing/2014/chart" uri="{C3380CC4-5D6E-409C-BE32-E72D297353CC}">
                  <c16:uniqueId val="{00000032-FF8B-5F4C-8BBF-ED4DE736661E}"/>
                </c:ext>
              </c:extLst>
            </c:dLbl>
            <c:dLbl>
              <c:idx val="51"/>
              <c:tx>
                <c:strRef>
                  <c:f>'/Users/el1goluj/Documents/ZURICH/PROJECTS/UPMEM/upmem-workloads/Microbenchmarks/AI/[ai_output.xlsx]ai_output (4)'!$J$53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{B2092952-BA97-1242-BA5A-DF1E850D87FB}</c15:txfldGUID>
                      <c15:f>'/Users/el1goluj/Documents/ZURICH/PROJECTS/UPMEM/upmem-workloads/Microbenchmarks/AI/[ai_output.xlsx]ai_output (4)'!$J$53</c15:f>
                      <c15:dlblFieldTableCache>
                        <c:ptCount val="1"/>
                        <c:pt idx="0">
                          <c:v>4</c:v>
                        </c:pt>
                      </c15:dlblFieldTableCache>
                    </c15:dlblFTEntry>
                  </c15:dlblFieldTable>
                  <c15:showDataLabelsRange val="0"/>
                </c:ext>
                <c:ext xmlns:c16="http://schemas.microsoft.com/office/drawing/2014/chart" uri="{C3380CC4-5D6E-409C-BE32-E72D297353CC}">
                  <c16:uniqueId val="{00000033-FF8B-5F4C-8BBF-ED4DE736661E}"/>
                </c:ext>
              </c:extLst>
            </c:dLbl>
            <c:dLbl>
              <c:idx val="52"/>
              <c:tx>
                <c:strRef>
                  <c:f>'/Users/el1goluj/Documents/ZURICH/PROJECTS/UPMEM/upmem-workloads/Microbenchmarks/AI/[ai_output.xlsx]ai_output (4)'!$J$54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{E4D495D8-7DAA-B041-B3A8-DE9ADFBC1194}</c15:txfldGUID>
                      <c15:f>'/Users/el1goluj/Documents/ZURICH/PROJECTS/UPMEM/upmem-workloads/Microbenchmarks/AI/[ai_output.xlsx]ai_output (4)'!$J$54</c15:f>
                      <c15:dlblFieldTableCache>
                        <c:ptCount val="1"/>
                        <c:pt idx="0">
                          <c:v>5</c:v>
                        </c:pt>
                      </c15:dlblFieldTableCache>
                    </c15:dlblFTEntry>
                  </c15:dlblFieldTable>
                  <c15:showDataLabelsRange val="0"/>
                </c:ext>
                <c:ext xmlns:c16="http://schemas.microsoft.com/office/drawing/2014/chart" uri="{C3380CC4-5D6E-409C-BE32-E72D297353CC}">
                  <c16:uniqueId val="{00000034-FF8B-5F4C-8BBF-ED4DE736661E}"/>
                </c:ext>
              </c:extLst>
            </c:dLbl>
            <c:dLbl>
              <c:idx val="53"/>
              <c:tx>
                <c:strRef>
                  <c:f>'/Users/el1goluj/Documents/ZURICH/PROJECTS/UPMEM/upmem-workloads/Microbenchmarks/AI/[ai_output.xlsx]ai_output (4)'!$J$55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{3000D7B9-C9AD-FD41-95DD-E12AF227DFCB}</c15:txfldGUID>
                      <c15:f>'/Users/el1goluj/Documents/ZURICH/PROJECTS/UPMEM/upmem-workloads/Microbenchmarks/AI/[ai_output.xlsx]ai_output (4)'!$J$55</c15:f>
                      <c15:dlblFieldTableCache>
                        <c:ptCount val="1"/>
                        <c:pt idx="0">
                          <c:v>6</c:v>
                        </c:pt>
                      </c15:dlblFieldTableCache>
                    </c15:dlblFTEntry>
                  </c15:dlblFieldTable>
                  <c15:showDataLabelsRange val="0"/>
                </c:ext>
                <c:ext xmlns:c16="http://schemas.microsoft.com/office/drawing/2014/chart" uri="{C3380CC4-5D6E-409C-BE32-E72D297353CC}">
                  <c16:uniqueId val="{00000035-FF8B-5F4C-8BBF-ED4DE736661E}"/>
                </c:ext>
              </c:extLst>
            </c:dLbl>
            <c:dLbl>
              <c:idx val="54"/>
              <c:tx>
                <c:strRef>
                  <c:f>'/Users/el1goluj/Documents/ZURICH/PROJECTS/UPMEM/upmem-workloads/Microbenchmarks/AI/[ai_output.xlsx]ai_output (4)'!$J$56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{E5F77BE9-E66B-994E-8ECF-EDA901BC835F}</c15:txfldGUID>
                      <c15:f>'/Users/el1goluj/Documents/ZURICH/PROJECTS/UPMEM/upmem-workloads/Microbenchmarks/AI/[ai_output.xlsx]ai_output (4)'!$J$56</c15:f>
                      <c15:dlblFieldTableCache>
                        <c:ptCount val="1"/>
                        <c:pt idx="0">
                          <c:v>7</c:v>
                        </c:pt>
                      </c15:dlblFieldTableCache>
                    </c15:dlblFTEntry>
                  </c15:dlblFieldTable>
                  <c15:showDataLabelsRange val="0"/>
                </c:ext>
                <c:ext xmlns:c16="http://schemas.microsoft.com/office/drawing/2014/chart" uri="{C3380CC4-5D6E-409C-BE32-E72D297353CC}">
                  <c16:uniqueId val="{00000036-FF8B-5F4C-8BBF-ED4DE736661E}"/>
                </c:ext>
              </c:extLst>
            </c:dLbl>
            <c:dLbl>
              <c:idx val="55"/>
              <c:tx>
                <c:strRef>
                  <c:f>'/Users/el1goluj/Documents/ZURICH/PROJECTS/UPMEM/upmem-workloads/Microbenchmarks/AI/[ai_output.xlsx]ai_output (4)'!$J$57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{31BC84CF-7A49-4E41-9FAD-CFEAF94C8476}</c15:txfldGUID>
                      <c15:f>'/Users/el1goluj/Documents/ZURICH/PROJECTS/UPMEM/upmem-workloads/Microbenchmarks/AI/[ai_output.xlsx]ai_output (4)'!$J$57</c15:f>
                      <c15:dlblFieldTableCache>
                        <c:ptCount val="1"/>
                        <c:pt idx="0">
                          <c:v>8</c:v>
                        </c:pt>
                      </c15:dlblFieldTableCache>
                    </c15:dlblFTEntry>
                  </c15:dlblFieldTable>
                  <c15:showDataLabelsRange val="0"/>
                </c:ext>
                <c:ext xmlns:c16="http://schemas.microsoft.com/office/drawing/2014/chart" uri="{C3380CC4-5D6E-409C-BE32-E72D297353CC}">
                  <c16:uniqueId val="{00000037-FF8B-5F4C-8BBF-ED4DE736661E}"/>
                </c:ext>
              </c:extLst>
            </c:dLbl>
            <c:dLbl>
              <c:idx val="56"/>
              <c:tx>
                <c:strRef>
                  <c:f>'/Users/el1goluj/Documents/ZURICH/PROJECTS/UPMEM/upmem-workloads/Microbenchmarks/AI/[ai_output.xlsx]ai_output (4)'!$J$58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{A9F56D22-D5E6-1E4F-99AF-DAA6F627F4DB}</c15:txfldGUID>
                      <c15:f>'/Users/el1goluj/Documents/ZURICH/PROJECTS/UPMEM/upmem-workloads/Microbenchmarks/AI/[ai_output.xlsx]ai_output (4)'!$J$58</c15:f>
                      <c15:dlblFieldTableCache>
                        <c:ptCount val="1"/>
                        <c:pt idx="0">
                          <c:v>9</c:v>
                        </c:pt>
                      </c15:dlblFieldTableCache>
                    </c15:dlblFTEntry>
                  </c15:dlblFieldTable>
                  <c15:showDataLabelsRange val="0"/>
                </c:ext>
                <c:ext xmlns:c16="http://schemas.microsoft.com/office/drawing/2014/chart" uri="{C3380CC4-5D6E-409C-BE32-E72D297353CC}">
                  <c16:uniqueId val="{00000038-FF8B-5F4C-8BBF-ED4DE736661E}"/>
                </c:ext>
              </c:extLst>
            </c:dLbl>
            <c:dLbl>
              <c:idx val="57"/>
              <c:tx>
                <c:strRef>
                  <c:f>'/Users/el1goluj/Documents/ZURICH/PROJECTS/UPMEM/upmem-workloads/Microbenchmarks/AI/[ai_output.xlsx]ai_output (4)'!$J$59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{31E488CB-9244-E64C-934B-51C3DA3E43BD}</c15:txfldGUID>
                      <c15:f>'/Users/el1goluj/Documents/ZURICH/PROJECTS/UPMEM/upmem-workloads/Microbenchmarks/AI/[ai_output.xlsx]ai_output (4)'!$J$59</c15:f>
                      <c15:dlblFieldTableCache>
                        <c:ptCount val="1"/>
                        <c:pt idx="0">
                          <c:v>10</c:v>
                        </c:pt>
                      </c15:dlblFieldTableCache>
                    </c15:dlblFTEntry>
                  </c15:dlblFieldTable>
                  <c15:showDataLabelsRange val="0"/>
                </c:ext>
                <c:ext xmlns:c16="http://schemas.microsoft.com/office/drawing/2014/chart" uri="{C3380CC4-5D6E-409C-BE32-E72D297353CC}">
                  <c16:uniqueId val="{00000039-FF8B-5F4C-8BBF-ED4DE736661E}"/>
                </c:ext>
              </c:extLst>
            </c:dLbl>
            <c:dLbl>
              <c:idx val="58"/>
              <c:tx>
                <c:strRef>
                  <c:f>'/Users/el1goluj/Documents/ZURICH/PROJECTS/UPMEM/upmem-workloads/Microbenchmarks/AI/[ai_output.xlsx]ai_output (4)'!$J$60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{A72A64A9-32CE-0A4A-8FA4-BEFD62395F18}</c15:txfldGUID>
                      <c15:f>'/Users/el1goluj/Documents/ZURICH/PROJECTS/UPMEM/upmem-workloads/Microbenchmarks/AI/[ai_output.xlsx]ai_output (4)'!$J$60</c15:f>
                      <c15:dlblFieldTableCache>
                        <c:ptCount val="1"/>
                        <c:pt idx="0">
                          <c:v>11</c:v>
                        </c:pt>
                      </c15:dlblFieldTableCache>
                    </c15:dlblFTEntry>
                  </c15:dlblFieldTable>
                  <c15:showDataLabelsRange val="0"/>
                </c:ext>
                <c:ext xmlns:c16="http://schemas.microsoft.com/office/drawing/2014/chart" uri="{C3380CC4-5D6E-409C-BE32-E72D297353CC}">
                  <c16:uniqueId val="{0000003A-FF8B-5F4C-8BBF-ED4DE736661E}"/>
                </c:ext>
              </c:extLst>
            </c:dLbl>
            <c:dLbl>
              <c:idx val="59"/>
              <c:tx>
                <c:strRef>
                  <c:f>'/Users/el1goluj/Documents/ZURICH/PROJECTS/UPMEM/upmem-workloads/Microbenchmarks/AI/[ai_output.xlsx]ai_output (4)'!$J$61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{25C89162-22AB-7945-87B7-1FC9CEA4F48F}</c15:txfldGUID>
                      <c15:f>'/Users/el1goluj/Documents/ZURICH/PROJECTS/UPMEM/upmem-workloads/Microbenchmarks/AI/[ai_output.xlsx]ai_output (4)'!$J$61</c15:f>
                      <c15:dlblFieldTableCache>
                        <c:ptCount val="1"/>
                        <c:pt idx="0">
                          <c:v>12</c:v>
                        </c:pt>
                      </c15:dlblFieldTableCache>
                    </c15:dlblFTEntry>
                  </c15:dlblFieldTable>
                  <c15:showDataLabelsRange val="0"/>
                </c:ext>
                <c:ext xmlns:c16="http://schemas.microsoft.com/office/drawing/2014/chart" uri="{C3380CC4-5D6E-409C-BE32-E72D297353CC}">
                  <c16:uniqueId val="{0000003B-FF8B-5F4C-8BBF-ED4DE736661E}"/>
                </c:ext>
              </c:extLst>
            </c:dLbl>
            <c:dLbl>
              <c:idx val="60"/>
              <c:tx>
                <c:strRef>
                  <c:f>'/Users/el1goluj/Documents/ZURICH/PROJECTS/UPMEM/upmem-workloads/Microbenchmarks/AI/[ai_output.xlsx]ai_output (4)'!$J$62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{C9DBAF72-1E96-1F4C-886F-2D5B7FDB1376}</c15:txfldGUID>
                      <c15:f>'/Users/el1goluj/Documents/ZURICH/PROJECTS/UPMEM/upmem-workloads/Microbenchmarks/AI/[ai_output.xlsx]ai_output (4)'!$J$62</c15:f>
                      <c15:dlblFieldTableCache>
                        <c:ptCount val="1"/>
                        <c:pt idx="0">
                          <c:v>13</c:v>
                        </c:pt>
                      </c15:dlblFieldTableCache>
                    </c15:dlblFTEntry>
                  </c15:dlblFieldTable>
                  <c15:showDataLabelsRange val="0"/>
                </c:ext>
                <c:ext xmlns:c16="http://schemas.microsoft.com/office/drawing/2014/chart" uri="{C3380CC4-5D6E-409C-BE32-E72D297353CC}">
                  <c16:uniqueId val="{0000003C-FF8B-5F4C-8BBF-ED4DE736661E}"/>
                </c:ext>
              </c:extLst>
            </c:dLbl>
            <c:dLbl>
              <c:idx val="61"/>
              <c:tx>
                <c:strRef>
                  <c:f>'/Users/el1goluj/Documents/ZURICH/PROJECTS/UPMEM/upmem-workloads/Microbenchmarks/AI/[ai_output.xlsx]ai_output (4)'!$J$63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{5F226482-F79E-1947-B654-8B707113271E}</c15:txfldGUID>
                      <c15:f>'/Users/el1goluj/Documents/ZURICH/PROJECTS/UPMEM/upmem-workloads/Microbenchmarks/AI/[ai_output.xlsx]ai_output (4)'!$J$63</c15:f>
                      <c15:dlblFieldTableCache>
                        <c:ptCount val="1"/>
                        <c:pt idx="0">
                          <c:v>14</c:v>
                        </c:pt>
                      </c15:dlblFieldTableCache>
                    </c15:dlblFTEntry>
                  </c15:dlblFieldTable>
                  <c15:showDataLabelsRange val="0"/>
                </c:ext>
                <c:ext xmlns:c16="http://schemas.microsoft.com/office/drawing/2014/chart" uri="{C3380CC4-5D6E-409C-BE32-E72D297353CC}">
                  <c16:uniqueId val="{0000003D-FF8B-5F4C-8BBF-ED4DE736661E}"/>
                </c:ext>
              </c:extLst>
            </c:dLbl>
            <c:dLbl>
              <c:idx val="62"/>
              <c:tx>
                <c:strRef>
                  <c:f>'/Users/el1goluj/Documents/ZURICH/PROJECTS/UPMEM/upmem-workloads/Microbenchmarks/AI/[ai_output.xlsx]ai_output (4)'!$J$64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{6499C557-1D38-6D41-8BD3-332627946CA7}</c15:txfldGUID>
                      <c15:f>'/Users/el1goluj/Documents/ZURICH/PROJECTS/UPMEM/upmem-workloads/Microbenchmarks/AI/[ai_output.xlsx]ai_output (4)'!$J$64</c15:f>
                      <c15:dlblFieldTableCache>
                        <c:ptCount val="1"/>
                        <c:pt idx="0">
                          <c:v>15</c:v>
                        </c:pt>
                      </c15:dlblFieldTableCache>
                    </c15:dlblFTEntry>
                  </c15:dlblFieldTable>
                  <c15:showDataLabelsRange val="0"/>
                </c:ext>
                <c:ext xmlns:c16="http://schemas.microsoft.com/office/drawing/2014/chart" uri="{C3380CC4-5D6E-409C-BE32-E72D297353CC}">
                  <c16:uniqueId val="{0000003E-FF8B-5F4C-8BBF-ED4DE736661E}"/>
                </c:ext>
              </c:extLst>
            </c:dLbl>
            <c:dLbl>
              <c:idx val="63"/>
              <c:tx>
                <c:strRef>
                  <c:f>'/Users/el1goluj/Documents/ZURICH/PROJECTS/UPMEM/upmem-workloads/Microbenchmarks/AI/[ai_output.xlsx]ai_output (4)'!$J$65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{9690B38C-5E03-3B4F-BCDE-DE3D77416942}</c15:txfldGUID>
                      <c15:f>'/Users/el1goluj/Documents/ZURICH/PROJECTS/UPMEM/upmem-workloads/Microbenchmarks/AI/[ai_output.xlsx]ai_output (4)'!$J$65</c15:f>
                      <c15:dlblFieldTableCache>
                        <c:ptCount val="1"/>
                        <c:pt idx="0">
                          <c:v>16</c:v>
                        </c:pt>
                      </c15:dlblFieldTableCache>
                    </c15:dlblFTEntry>
                  </c15:dlblFieldTable>
                  <c15:showDataLabelsRange val="0"/>
                </c:ext>
                <c:ext xmlns:c16="http://schemas.microsoft.com/office/drawing/2014/chart" uri="{C3380CC4-5D6E-409C-BE32-E72D297353CC}">
                  <c16:uniqueId val="{0000003F-FF8B-5F4C-8BBF-ED4DE736661E}"/>
                </c:ext>
              </c:extLst>
            </c:dLbl>
            <c:dLbl>
              <c:idx val="64"/>
              <c:tx>
                <c:strRef>
                  <c:f>'/Users/el1goluj/Documents/ZURICH/PROJECTS/UPMEM/upmem-workloads/Microbenchmarks/AI/[ai_output.xlsx]ai_output (4)'!$J$66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{6398AC61-FB42-C345-A0FA-22727E92134D}</c15:txfldGUID>
                      <c15:f>'/Users/el1goluj/Documents/ZURICH/PROJECTS/UPMEM/upmem-workloads/Microbenchmarks/AI/[ai_output.xlsx]ai_output (4)'!$J$66</c15:f>
                      <c15:dlblFieldTableCache>
                        <c:ptCount val="1"/>
                        <c:pt idx="0">
                          <c:v>1</c:v>
                        </c:pt>
                      </c15:dlblFieldTableCache>
                    </c15:dlblFTEntry>
                  </c15:dlblFieldTable>
                  <c15:showDataLabelsRange val="0"/>
                </c:ext>
                <c:ext xmlns:c16="http://schemas.microsoft.com/office/drawing/2014/chart" uri="{C3380CC4-5D6E-409C-BE32-E72D297353CC}">
                  <c16:uniqueId val="{00000040-FF8B-5F4C-8BBF-ED4DE736661E}"/>
                </c:ext>
              </c:extLst>
            </c:dLbl>
            <c:dLbl>
              <c:idx val="65"/>
              <c:tx>
                <c:strRef>
                  <c:f>'/Users/el1goluj/Documents/ZURICH/PROJECTS/UPMEM/upmem-workloads/Microbenchmarks/AI/[ai_output.xlsx]ai_output (4)'!$J$67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{D58A2C40-BBD5-1740-AF9E-1A665EFFFA27}</c15:txfldGUID>
                      <c15:f>'/Users/el1goluj/Documents/ZURICH/PROJECTS/UPMEM/upmem-workloads/Microbenchmarks/AI/[ai_output.xlsx]ai_output (4)'!$J$67</c15:f>
                      <c15:dlblFieldTableCache>
                        <c:ptCount val="1"/>
                        <c:pt idx="0">
                          <c:v>2</c:v>
                        </c:pt>
                      </c15:dlblFieldTableCache>
                    </c15:dlblFTEntry>
                  </c15:dlblFieldTable>
                  <c15:showDataLabelsRange val="0"/>
                </c:ext>
                <c:ext xmlns:c16="http://schemas.microsoft.com/office/drawing/2014/chart" uri="{C3380CC4-5D6E-409C-BE32-E72D297353CC}">
                  <c16:uniqueId val="{00000041-FF8B-5F4C-8BBF-ED4DE736661E}"/>
                </c:ext>
              </c:extLst>
            </c:dLbl>
            <c:dLbl>
              <c:idx val="66"/>
              <c:tx>
                <c:strRef>
                  <c:f>'/Users/el1goluj/Documents/ZURICH/PROJECTS/UPMEM/upmem-workloads/Microbenchmarks/AI/[ai_output.xlsx]ai_output (4)'!$J$68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{82015BB0-D76A-7449-8250-A2E748FC9CF0}</c15:txfldGUID>
                      <c15:f>'/Users/el1goluj/Documents/ZURICH/PROJECTS/UPMEM/upmem-workloads/Microbenchmarks/AI/[ai_output.xlsx]ai_output (4)'!$J$68</c15:f>
                      <c15:dlblFieldTableCache>
                        <c:ptCount val="1"/>
                        <c:pt idx="0">
                          <c:v>3</c:v>
                        </c:pt>
                      </c15:dlblFieldTableCache>
                    </c15:dlblFTEntry>
                  </c15:dlblFieldTable>
                  <c15:showDataLabelsRange val="0"/>
                </c:ext>
                <c:ext xmlns:c16="http://schemas.microsoft.com/office/drawing/2014/chart" uri="{C3380CC4-5D6E-409C-BE32-E72D297353CC}">
                  <c16:uniqueId val="{00000042-FF8B-5F4C-8BBF-ED4DE736661E}"/>
                </c:ext>
              </c:extLst>
            </c:dLbl>
            <c:dLbl>
              <c:idx val="67"/>
              <c:tx>
                <c:strRef>
                  <c:f>'/Users/el1goluj/Documents/ZURICH/PROJECTS/UPMEM/upmem-workloads/Microbenchmarks/AI/[ai_output.xlsx]ai_output (4)'!$J$69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{B43BF7B3-6150-7F4E-9085-F8A265C1D6D6}</c15:txfldGUID>
                      <c15:f>'/Users/el1goluj/Documents/ZURICH/PROJECTS/UPMEM/upmem-workloads/Microbenchmarks/AI/[ai_output.xlsx]ai_output (4)'!$J$69</c15:f>
                      <c15:dlblFieldTableCache>
                        <c:ptCount val="1"/>
                        <c:pt idx="0">
                          <c:v>4</c:v>
                        </c:pt>
                      </c15:dlblFieldTableCache>
                    </c15:dlblFTEntry>
                  </c15:dlblFieldTable>
                  <c15:showDataLabelsRange val="0"/>
                </c:ext>
                <c:ext xmlns:c16="http://schemas.microsoft.com/office/drawing/2014/chart" uri="{C3380CC4-5D6E-409C-BE32-E72D297353CC}">
                  <c16:uniqueId val="{00000043-FF8B-5F4C-8BBF-ED4DE736661E}"/>
                </c:ext>
              </c:extLst>
            </c:dLbl>
            <c:dLbl>
              <c:idx val="68"/>
              <c:tx>
                <c:strRef>
                  <c:f>'/Users/el1goluj/Documents/ZURICH/PROJECTS/UPMEM/upmem-workloads/Microbenchmarks/AI/[ai_output.xlsx]ai_output (4)'!$J$70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{3403AE31-03E8-7543-934C-B9E1DA358A83}</c15:txfldGUID>
                      <c15:f>'/Users/el1goluj/Documents/ZURICH/PROJECTS/UPMEM/upmem-workloads/Microbenchmarks/AI/[ai_output.xlsx]ai_output (4)'!$J$70</c15:f>
                      <c15:dlblFieldTableCache>
                        <c:ptCount val="1"/>
                        <c:pt idx="0">
                          <c:v>5</c:v>
                        </c:pt>
                      </c15:dlblFieldTableCache>
                    </c15:dlblFTEntry>
                  </c15:dlblFieldTable>
                  <c15:showDataLabelsRange val="0"/>
                </c:ext>
                <c:ext xmlns:c16="http://schemas.microsoft.com/office/drawing/2014/chart" uri="{C3380CC4-5D6E-409C-BE32-E72D297353CC}">
                  <c16:uniqueId val="{00000044-FF8B-5F4C-8BBF-ED4DE736661E}"/>
                </c:ext>
              </c:extLst>
            </c:dLbl>
            <c:dLbl>
              <c:idx val="69"/>
              <c:tx>
                <c:strRef>
                  <c:f>'/Users/el1goluj/Documents/ZURICH/PROJECTS/UPMEM/upmem-workloads/Microbenchmarks/AI/[ai_output.xlsx]ai_output (4)'!$J$71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{C850B23B-2BA4-2D4B-B456-895BAD0BEFD6}</c15:txfldGUID>
                      <c15:f>'/Users/el1goluj/Documents/ZURICH/PROJECTS/UPMEM/upmem-workloads/Microbenchmarks/AI/[ai_output.xlsx]ai_output (4)'!$J$71</c15:f>
                      <c15:dlblFieldTableCache>
                        <c:ptCount val="1"/>
                        <c:pt idx="0">
                          <c:v>6</c:v>
                        </c:pt>
                      </c15:dlblFieldTableCache>
                    </c15:dlblFTEntry>
                  </c15:dlblFieldTable>
                  <c15:showDataLabelsRange val="0"/>
                </c:ext>
                <c:ext xmlns:c16="http://schemas.microsoft.com/office/drawing/2014/chart" uri="{C3380CC4-5D6E-409C-BE32-E72D297353CC}">
                  <c16:uniqueId val="{00000045-FF8B-5F4C-8BBF-ED4DE736661E}"/>
                </c:ext>
              </c:extLst>
            </c:dLbl>
            <c:dLbl>
              <c:idx val="70"/>
              <c:tx>
                <c:strRef>
                  <c:f>'/Users/el1goluj/Documents/ZURICH/PROJECTS/UPMEM/upmem-workloads/Microbenchmarks/AI/[ai_output.xlsx]ai_output (4)'!$J$72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{4C52984D-CA92-094B-96CE-E6AEC8B5C1E9}</c15:txfldGUID>
                      <c15:f>'/Users/el1goluj/Documents/ZURICH/PROJECTS/UPMEM/upmem-workloads/Microbenchmarks/AI/[ai_output.xlsx]ai_output (4)'!$J$72</c15:f>
                      <c15:dlblFieldTableCache>
                        <c:ptCount val="1"/>
                        <c:pt idx="0">
                          <c:v>7</c:v>
                        </c:pt>
                      </c15:dlblFieldTableCache>
                    </c15:dlblFTEntry>
                  </c15:dlblFieldTable>
                  <c15:showDataLabelsRange val="0"/>
                </c:ext>
                <c:ext xmlns:c16="http://schemas.microsoft.com/office/drawing/2014/chart" uri="{C3380CC4-5D6E-409C-BE32-E72D297353CC}">
                  <c16:uniqueId val="{00000046-FF8B-5F4C-8BBF-ED4DE736661E}"/>
                </c:ext>
              </c:extLst>
            </c:dLbl>
            <c:dLbl>
              <c:idx val="71"/>
              <c:tx>
                <c:strRef>
                  <c:f>'/Users/el1goluj/Documents/ZURICH/PROJECTS/UPMEM/upmem-workloads/Microbenchmarks/AI/[ai_output.xlsx]ai_output (4)'!$J$73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{C177EF41-2D31-AE4C-B81B-0EBD809BB82B}</c15:txfldGUID>
                      <c15:f>'/Users/el1goluj/Documents/ZURICH/PROJECTS/UPMEM/upmem-workloads/Microbenchmarks/AI/[ai_output.xlsx]ai_output (4)'!$J$73</c15:f>
                      <c15:dlblFieldTableCache>
                        <c:ptCount val="1"/>
                        <c:pt idx="0">
                          <c:v>8</c:v>
                        </c:pt>
                      </c15:dlblFieldTableCache>
                    </c15:dlblFTEntry>
                  </c15:dlblFieldTable>
                  <c15:showDataLabelsRange val="0"/>
                </c:ext>
                <c:ext xmlns:c16="http://schemas.microsoft.com/office/drawing/2014/chart" uri="{C3380CC4-5D6E-409C-BE32-E72D297353CC}">
                  <c16:uniqueId val="{00000047-FF8B-5F4C-8BBF-ED4DE736661E}"/>
                </c:ext>
              </c:extLst>
            </c:dLbl>
            <c:dLbl>
              <c:idx val="72"/>
              <c:tx>
                <c:strRef>
                  <c:f>'/Users/el1goluj/Documents/ZURICH/PROJECTS/UPMEM/upmem-workloads/Microbenchmarks/AI/[ai_output.xlsx]ai_output (4)'!$J$74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{7E11FC2E-BDEC-CF4A-B774-6FB6912B6ABD}</c15:txfldGUID>
                      <c15:f>'/Users/el1goluj/Documents/ZURICH/PROJECTS/UPMEM/upmem-workloads/Microbenchmarks/AI/[ai_output.xlsx]ai_output (4)'!$J$74</c15:f>
                      <c15:dlblFieldTableCache>
                        <c:ptCount val="1"/>
                        <c:pt idx="0">
                          <c:v>9</c:v>
                        </c:pt>
                      </c15:dlblFieldTableCache>
                    </c15:dlblFTEntry>
                  </c15:dlblFieldTable>
                  <c15:showDataLabelsRange val="0"/>
                </c:ext>
                <c:ext xmlns:c16="http://schemas.microsoft.com/office/drawing/2014/chart" uri="{C3380CC4-5D6E-409C-BE32-E72D297353CC}">
                  <c16:uniqueId val="{00000048-FF8B-5F4C-8BBF-ED4DE736661E}"/>
                </c:ext>
              </c:extLst>
            </c:dLbl>
            <c:dLbl>
              <c:idx val="73"/>
              <c:tx>
                <c:strRef>
                  <c:f>'/Users/el1goluj/Documents/ZURICH/PROJECTS/UPMEM/upmem-workloads/Microbenchmarks/AI/[ai_output.xlsx]ai_output (4)'!$J$75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{8FD5FBEB-B199-6741-9A06-5FDEDFDD6C7D}</c15:txfldGUID>
                      <c15:f>'/Users/el1goluj/Documents/ZURICH/PROJECTS/UPMEM/upmem-workloads/Microbenchmarks/AI/[ai_output.xlsx]ai_output (4)'!$J$75</c15:f>
                      <c15:dlblFieldTableCache>
                        <c:ptCount val="1"/>
                        <c:pt idx="0">
                          <c:v>10</c:v>
                        </c:pt>
                      </c15:dlblFieldTableCache>
                    </c15:dlblFTEntry>
                  </c15:dlblFieldTable>
                  <c15:showDataLabelsRange val="0"/>
                </c:ext>
                <c:ext xmlns:c16="http://schemas.microsoft.com/office/drawing/2014/chart" uri="{C3380CC4-5D6E-409C-BE32-E72D297353CC}">
                  <c16:uniqueId val="{00000049-FF8B-5F4C-8BBF-ED4DE736661E}"/>
                </c:ext>
              </c:extLst>
            </c:dLbl>
            <c:dLbl>
              <c:idx val="74"/>
              <c:tx>
                <c:strRef>
                  <c:f>'/Users/el1goluj/Documents/ZURICH/PROJECTS/UPMEM/upmem-workloads/Microbenchmarks/AI/[ai_output.xlsx]ai_output (4)'!$J$76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{6DBDF114-4785-DE40-B563-1498294ECA2C}</c15:txfldGUID>
                      <c15:f>'/Users/el1goluj/Documents/ZURICH/PROJECTS/UPMEM/upmem-workloads/Microbenchmarks/AI/[ai_output.xlsx]ai_output (4)'!$J$76</c15:f>
                      <c15:dlblFieldTableCache>
                        <c:ptCount val="1"/>
                        <c:pt idx="0">
                          <c:v>11</c:v>
                        </c:pt>
                      </c15:dlblFieldTableCache>
                    </c15:dlblFTEntry>
                  </c15:dlblFieldTable>
                  <c15:showDataLabelsRange val="0"/>
                </c:ext>
                <c:ext xmlns:c16="http://schemas.microsoft.com/office/drawing/2014/chart" uri="{C3380CC4-5D6E-409C-BE32-E72D297353CC}">
                  <c16:uniqueId val="{0000004A-FF8B-5F4C-8BBF-ED4DE736661E}"/>
                </c:ext>
              </c:extLst>
            </c:dLbl>
            <c:dLbl>
              <c:idx val="75"/>
              <c:tx>
                <c:strRef>
                  <c:f>'/Users/el1goluj/Documents/ZURICH/PROJECTS/UPMEM/upmem-workloads/Microbenchmarks/AI/[ai_output.xlsx]ai_output (4)'!$J$77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{374F7C29-3A6A-8F43-B867-E833B18D7DBD}</c15:txfldGUID>
                      <c15:f>'/Users/el1goluj/Documents/ZURICH/PROJECTS/UPMEM/upmem-workloads/Microbenchmarks/AI/[ai_output.xlsx]ai_output (4)'!$J$77</c15:f>
                      <c15:dlblFieldTableCache>
                        <c:ptCount val="1"/>
                        <c:pt idx="0">
                          <c:v>12</c:v>
                        </c:pt>
                      </c15:dlblFieldTableCache>
                    </c15:dlblFTEntry>
                  </c15:dlblFieldTable>
                  <c15:showDataLabelsRange val="0"/>
                </c:ext>
                <c:ext xmlns:c16="http://schemas.microsoft.com/office/drawing/2014/chart" uri="{C3380CC4-5D6E-409C-BE32-E72D297353CC}">
                  <c16:uniqueId val="{0000004B-FF8B-5F4C-8BBF-ED4DE736661E}"/>
                </c:ext>
              </c:extLst>
            </c:dLbl>
            <c:dLbl>
              <c:idx val="76"/>
              <c:tx>
                <c:strRef>
                  <c:f>'/Users/el1goluj/Documents/ZURICH/PROJECTS/UPMEM/upmem-workloads/Microbenchmarks/AI/[ai_output.xlsx]ai_output (4)'!$J$78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{C634EB31-78DC-414F-97F4-40A2BF4B718F}</c15:txfldGUID>
                      <c15:f>'/Users/el1goluj/Documents/ZURICH/PROJECTS/UPMEM/upmem-workloads/Microbenchmarks/AI/[ai_output.xlsx]ai_output (4)'!$J$78</c15:f>
                      <c15:dlblFieldTableCache>
                        <c:ptCount val="1"/>
                        <c:pt idx="0">
                          <c:v>13</c:v>
                        </c:pt>
                      </c15:dlblFieldTableCache>
                    </c15:dlblFTEntry>
                  </c15:dlblFieldTable>
                  <c15:showDataLabelsRange val="0"/>
                </c:ext>
                <c:ext xmlns:c16="http://schemas.microsoft.com/office/drawing/2014/chart" uri="{C3380CC4-5D6E-409C-BE32-E72D297353CC}">
                  <c16:uniqueId val="{0000004C-FF8B-5F4C-8BBF-ED4DE736661E}"/>
                </c:ext>
              </c:extLst>
            </c:dLbl>
            <c:dLbl>
              <c:idx val="77"/>
              <c:tx>
                <c:strRef>
                  <c:f>'/Users/el1goluj/Documents/ZURICH/PROJECTS/UPMEM/upmem-workloads/Microbenchmarks/AI/[ai_output.xlsx]ai_output (4)'!$J$79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{987BDC95-2FEA-6D4A-AB0F-4D93BE70637B}</c15:txfldGUID>
                      <c15:f>'/Users/el1goluj/Documents/ZURICH/PROJECTS/UPMEM/upmem-workloads/Microbenchmarks/AI/[ai_output.xlsx]ai_output (4)'!$J$79</c15:f>
                      <c15:dlblFieldTableCache>
                        <c:ptCount val="1"/>
                        <c:pt idx="0">
                          <c:v>14</c:v>
                        </c:pt>
                      </c15:dlblFieldTableCache>
                    </c15:dlblFTEntry>
                  </c15:dlblFieldTable>
                  <c15:showDataLabelsRange val="0"/>
                </c:ext>
                <c:ext xmlns:c16="http://schemas.microsoft.com/office/drawing/2014/chart" uri="{C3380CC4-5D6E-409C-BE32-E72D297353CC}">
                  <c16:uniqueId val="{0000004D-FF8B-5F4C-8BBF-ED4DE736661E}"/>
                </c:ext>
              </c:extLst>
            </c:dLbl>
            <c:dLbl>
              <c:idx val="78"/>
              <c:tx>
                <c:strRef>
                  <c:f>'/Users/el1goluj/Documents/ZURICH/PROJECTS/UPMEM/upmem-workloads/Microbenchmarks/AI/[ai_output.xlsx]ai_output (4)'!$J$80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{B35577CA-70B8-4D4A-9A2B-DA8C255447CF}</c15:txfldGUID>
                      <c15:f>'/Users/el1goluj/Documents/ZURICH/PROJECTS/UPMEM/upmem-workloads/Microbenchmarks/AI/[ai_output.xlsx]ai_output (4)'!$J$80</c15:f>
                      <c15:dlblFieldTableCache>
                        <c:ptCount val="1"/>
                        <c:pt idx="0">
                          <c:v>15</c:v>
                        </c:pt>
                      </c15:dlblFieldTableCache>
                    </c15:dlblFTEntry>
                  </c15:dlblFieldTable>
                  <c15:showDataLabelsRange val="0"/>
                </c:ext>
                <c:ext xmlns:c16="http://schemas.microsoft.com/office/drawing/2014/chart" uri="{C3380CC4-5D6E-409C-BE32-E72D297353CC}">
                  <c16:uniqueId val="{0000004E-FF8B-5F4C-8BBF-ED4DE736661E}"/>
                </c:ext>
              </c:extLst>
            </c:dLbl>
            <c:dLbl>
              <c:idx val="79"/>
              <c:tx>
                <c:strRef>
                  <c:f>'/Users/el1goluj/Documents/ZURICH/PROJECTS/UPMEM/upmem-workloads/Microbenchmarks/AI/[ai_output.xlsx]ai_output (4)'!$J$81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{B2544446-6FF7-7743-8214-E6DA0176E0BC}</c15:txfldGUID>
                      <c15:f>'/Users/el1goluj/Documents/ZURICH/PROJECTS/UPMEM/upmem-workloads/Microbenchmarks/AI/[ai_output.xlsx]ai_output (4)'!$J$81</c15:f>
                      <c15:dlblFieldTableCache>
                        <c:ptCount val="1"/>
                        <c:pt idx="0">
                          <c:v>16</c:v>
                        </c:pt>
                      </c15:dlblFieldTableCache>
                    </c15:dlblFTEntry>
                  </c15:dlblFieldTable>
                  <c15:showDataLabelsRange val="0"/>
                </c:ext>
                <c:ext xmlns:c16="http://schemas.microsoft.com/office/drawing/2014/chart" uri="{C3380CC4-5D6E-409C-BE32-E72D297353CC}">
                  <c16:uniqueId val="{0000004F-FF8B-5F4C-8BBF-ED4DE736661E}"/>
                </c:ext>
              </c:extLst>
            </c:dLbl>
            <c:dLbl>
              <c:idx val="80"/>
              <c:tx>
                <c:strRef>
                  <c:f>'/Users/el1goluj/Documents/ZURICH/PROJECTS/UPMEM/upmem-workloads/Microbenchmarks/AI/[ai_output.xlsx]ai_output (4)'!$J$82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{33DDDB0D-237F-3445-9FE2-F44CB45B19DE}</c15:txfldGUID>
                      <c15:f>'/Users/el1goluj/Documents/ZURICH/PROJECTS/UPMEM/upmem-workloads/Microbenchmarks/AI/[ai_output.xlsx]ai_output (4)'!$J$82</c15:f>
                      <c15:dlblFieldTableCache>
                        <c:ptCount val="1"/>
                        <c:pt idx="0">
                          <c:v>1</c:v>
                        </c:pt>
                      </c15:dlblFieldTableCache>
                    </c15:dlblFTEntry>
                  </c15:dlblFieldTable>
                  <c15:showDataLabelsRange val="0"/>
                </c:ext>
                <c:ext xmlns:c16="http://schemas.microsoft.com/office/drawing/2014/chart" uri="{C3380CC4-5D6E-409C-BE32-E72D297353CC}">
                  <c16:uniqueId val="{00000050-FF8B-5F4C-8BBF-ED4DE736661E}"/>
                </c:ext>
              </c:extLst>
            </c:dLbl>
            <c:dLbl>
              <c:idx val="81"/>
              <c:tx>
                <c:strRef>
                  <c:f>'/Users/el1goluj/Documents/ZURICH/PROJECTS/UPMEM/upmem-workloads/Microbenchmarks/AI/[ai_output.xlsx]ai_output (4)'!$J$83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{D9182B17-7628-8646-B93B-3A1F4745ED09}</c15:txfldGUID>
                      <c15:f>'/Users/el1goluj/Documents/ZURICH/PROJECTS/UPMEM/upmem-workloads/Microbenchmarks/AI/[ai_output.xlsx]ai_output (4)'!$J$83</c15:f>
                      <c15:dlblFieldTableCache>
                        <c:ptCount val="1"/>
                        <c:pt idx="0">
                          <c:v>2</c:v>
                        </c:pt>
                      </c15:dlblFieldTableCache>
                    </c15:dlblFTEntry>
                  </c15:dlblFieldTable>
                  <c15:showDataLabelsRange val="0"/>
                </c:ext>
                <c:ext xmlns:c16="http://schemas.microsoft.com/office/drawing/2014/chart" uri="{C3380CC4-5D6E-409C-BE32-E72D297353CC}">
                  <c16:uniqueId val="{00000051-FF8B-5F4C-8BBF-ED4DE736661E}"/>
                </c:ext>
              </c:extLst>
            </c:dLbl>
            <c:dLbl>
              <c:idx val="82"/>
              <c:tx>
                <c:strRef>
                  <c:f>'/Users/el1goluj/Documents/ZURICH/PROJECTS/UPMEM/upmem-workloads/Microbenchmarks/AI/[ai_output.xlsx]ai_output (4)'!$J$84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{A0A10B22-FB7E-CC4D-82E0-C68C15732699}</c15:txfldGUID>
                      <c15:f>'/Users/el1goluj/Documents/ZURICH/PROJECTS/UPMEM/upmem-workloads/Microbenchmarks/AI/[ai_output.xlsx]ai_output (4)'!$J$84</c15:f>
                      <c15:dlblFieldTableCache>
                        <c:ptCount val="1"/>
                        <c:pt idx="0">
                          <c:v>3</c:v>
                        </c:pt>
                      </c15:dlblFieldTableCache>
                    </c15:dlblFTEntry>
                  </c15:dlblFieldTable>
                  <c15:showDataLabelsRange val="0"/>
                </c:ext>
                <c:ext xmlns:c16="http://schemas.microsoft.com/office/drawing/2014/chart" uri="{C3380CC4-5D6E-409C-BE32-E72D297353CC}">
                  <c16:uniqueId val="{00000052-FF8B-5F4C-8BBF-ED4DE736661E}"/>
                </c:ext>
              </c:extLst>
            </c:dLbl>
            <c:dLbl>
              <c:idx val="83"/>
              <c:tx>
                <c:strRef>
                  <c:f>'/Users/el1goluj/Documents/ZURICH/PROJECTS/UPMEM/upmem-workloads/Microbenchmarks/AI/[ai_output.xlsx]ai_output (4)'!$J$85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{8900C5D5-B062-3B4B-B582-266E680B649A}</c15:txfldGUID>
                      <c15:f>'/Users/el1goluj/Documents/ZURICH/PROJECTS/UPMEM/upmem-workloads/Microbenchmarks/AI/[ai_output.xlsx]ai_output (4)'!$J$85</c15:f>
                      <c15:dlblFieldTableCache>
                        <c:ptCount val="1"/>
                        <c:pt idx="0">
                          <c:v>4</c:v>
                        </c:pt>
                      </c15:dlblFieldTableCache>
                    </c15:dlblFTEntry>
                  </c15:dlblFieldTable>
                  <c15:showDataLabelsRange val="0"/>
                </c:ext>
                <c:ext xmlns:c16="http://schemas.microsoft.com/office/drawing/2014/chart" uri="{C3380CC4-5D6E-409C-BE32-E72D297353CC}">
                  <c16:uniqueId val="{00000053-FF8B-5F4C-8BBF-ED4DE736661E}"/>
                </c:ext>
              </c:extLst>
            </c:dLbl>
            <c:dLbl>
              <c:idx val="84"/>
              <c:tx>
                <c:strRef>
                  <c:f>'/Users/el1goluj/Documents/ZURICH/PROJECTS/UPMEM/upmem-workloads/Microbenchmarks/AI/[ai_output.xlsx]ai_output (4)'!$J$86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{92F071B6-E436-8441-BCA0-714B19AFCC9F}</c15:txfldGUID>
                      <c15:f>'/Users/el1goluj/Documents/ZURICH/PROJECTS/UPMEM/upmem-workloads/Microbenchmarks/AI/[ai_output.xlsx]ai_output (4)'!$J$86</c15:f>
                      <c15:dlblFieldTableCache>
                        <c:ptCount val="1"/>
                        <c:pt idx="0">
                          <c:v>5</c:v>
                        </c:pt>
                      </c15:dlblFieldTableCache>
                    </c15:dlblFTEntry>
                  </c15:dlblFieldTable>
                  <c15:showDataLabelsRange val="0"/>
                </c:ext>
                <c:ext xmlns:c16="http://schemas.microsoft.com/office/drawing/2014/chart" uri="{C3380CC4-5D6E-409C-BE32-E72D297353CC}">
                  <c16:uniqueId val="{00000054-FF8B-5F4C-8BBF-ED4DE736661E}"/>
                </c:ext>
              </c:extLst>
            </c:dLbl>
            <c:dLbl>
              <c:idx val="85"/>
              <c:tx>
                <c:strRef>
                  <c:f>'/Users/el1goluj/Documents/ZURICH/PROJECTS/UPMEM/upmem-workloads/Microbenchmarks/AI/[ai_output.xlsx]ai_output (4)'!$J$87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{858CEDAB-885A-F047-802C-35D8A3F3BFEC}</c15:txfldGUID>
                      <c15:f>'/Users/el1goluj/Documents/ZURICH/PROJECTS/UPMEM/upmem-workloads/Microbenchmarks/AI/[ai_output.xlsx]ai_output (4)'!$J$87</c15:f>
                      <c15:dlblFieldTableCache>
                        <c:ptCount val="1"/>
                        <c:pt idx="0">
                          <c:v>6</c:v>
                        </c:pt>
                      </c15:dlblFieldTableCache>
                    </c15:dlblFTEntry>
                  </c15:dlblFieldTable>
                  <c15:showDataLabelsRange val="0"/>
                </c:ext>
                <c:ext xmlns:c16="http://schemas.microsoft.com/office/drawing/2014/chart" uri="{C3380CC4-5D6E-409C-BE32-E72D297353CC}">
                  <c16:uniqueId val="{00000055-FF8B-5F4C-8BBF-ED4DE736661E}"/>
                </c:ext>
              </c:extLst>
            </c:dLbl>
            <c:dLbl>
              <c:idx val="86"/>
              <c:tx>
                <c:strRef>
                  <c:f>'/Users/el1goluj/Documents/ZURICH/PROJECTS/UPMEM/upmem-workloads/Microbenchmarks/AI/[ai_output.xlsx]ai_output (4)'!$J$88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{5819E44E-683A-3540-ADE9-0CABBF57F58C}</c15:txfldGUID>
                      <c15:f>'/Users/el1goluj/Documents/ZURICH/PROJECTS/UPMEM/upmem-workloads/Microbenchmarks/AI/[ai_output.xlsx]ai_output (4)'!$J$88</c15:f>
                      <c15:dlblFieldTableCache>
                        <c:ptCount val="1"/>
                        <c:pt idx="0">
                          <c:v>7</c:v>
                        </c:pt>
                      </c15:dlblFieldTableCache>
                    </c15:dlblFTEntry>
                  </c15:dlblFieldTable>
                  <c15:showDataLabelsRange val="0"/>
                </c:ext>
                <c:ext xmlns:c16="http://schemas.microsoft.com/office/drawing/2014/chart" uri="{C3380CC4-5D6E-409C-BE32-E72D297353CC}">
                  <c16:uniqueId val="{00000056-FF8B-5F4C-8BBF-ED4DE736661E}"/>
                </c:ext>
              </c:extLst>
            </c:dLbl>
            <c:dLbl>
              <c:idx val="87"/>
              <c:tx>
                <c:strRef>
                  <c:f>'/Users/el1goluj/Documents/ZURICH/PROJECTS/UPMEM/upmem-workloads/Microbenchmarks/AI/[ai_output.xlsx]ai_output (4)'!$J$89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{FBA3A92D-844A-5A44-92DA-8056349C2322}</c15:txfldGUID>
                      <c15:f>'/Users/el1goluj/Documents/ZURICH/PROJECTS/UPMEM/upmem-workloads/Microbenchmarks/AI/[ai_output.xlsx]ai_output (4)'!$J$89</c15:f>
                      <c15:dlblFieldTableCache>
                        <c:ptCount val="1"/>
                        <c:pt idx="0">
                          <c:v>8</c:v>
                        </c:pt>
                      </c15:dlblFieldTableCache>
                    </c15:dlblFTEntry>
                  </c15:dlblFieldTable>
                  <c15:showDataLabelsRange val="0"/>
                </c:ext>
                <c:ext xmlns:c16="http://schemas.microsoft.com/office/drawing/2014/chart" uri="{C3380CC4-5D6E-409C-BE32-E72D297353CC}">
                  <c16:uniqueId val="{00000057-FF8B-5F4C-8BBF-ED4DE736661E}"/>
                </c:ext>
              </c:extLst>
            </c:dLbl>
            <c:dLbl>
              <c:idx val="88"/>
              <c:tx>
                <c:strRef>
                  <c:f>'/Users/el1goluj/Documents/ZURICH/PROJECTS/UPMEM/upmem-workloads/Microbenchmarks/AI/[ai_output.xlsx]ai_output (4)'!$J$90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{C1901650-52E5-834C-9EA5-3D3D9FF3170B}</c15:txfldGUID>
                      <c15:f>'/Users/el1goluj/Documents/ZURICH/PROJECTS/UPMEM/upmem-workloads/Microbenchmarks/AI/[ai_output.xlsx]ai_output (4)'!$J$90</c15:f>
                      <c15:dlblFieldTableCache>
                        <c:ptCount val="1"/>
                        <c:pt idx="0">
                          <c:v>9</c:v>
                        </c:pt>
                      </c15:dlblFieldTableCache>
                    </c15:dlblFTEntry>
                  </c15:dlblFieldTable>
                  <c15:showDataLabelsRange val="0"/>
                </c:ext>
                <c:ext xmlns:c16="http://schemas.microsoft.com/office/drawing/2014/chart" uri="{C3380CC4-5D6E-409C-BE32-E72D297353CC}">
                  <c16:uniqueId val="{00000058-FF8B-5F4C-8BBF-ED4DE736661E}"/>
                </c:ext>
              </c:extLst>
            </c:dLbl>
            <c:dLbl>
              <c:idx val="89"/>
              <c:tx>
                <c:strRef>
                  <c:f>'/Users/el1goluj/Documents/ZURICH/PROJECTS/UPMEM/upmem-workloads/Microbenchmarks/AI/[ai_output.xlsx]ai_output (4)'!$J$91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{6AA2D729-8082-8A4D-9238-7360F290C259}</c15:txfldGUID>
                      <c15:f>'/Users/el1goluj/Documents/ZURICH/PROJECTS/UPMEM/upmem-workloads/Microbenchmarks/AI/[ai_output.xlsx]ai_output (4)'!$J$91</c15:f>
                      <c15:dlblFieldTableCache>
                        <c:ptCount val="1"/>
                        <c:pt idx="0">
                          <c:v>10</c:v>
                        </c:pt>
                      </c15:dlblFieldTableCache>
                    </c15:dlblFTEntry>
                  </c15:dlblFieldTable>
                  <c15:showDataLabelsRange val="0"/>
                </c:ext>
                <c:ext xmlns:c16="http://schemas.microsoft.com/office/drawing/2014/chart" uri="{C3380CC4-5D6E-409C-BE32-E72D297353CC}">
                  <c16:uniqueId val="{00000059-FF8B-5F4C-8BBF-ED4DE736661E}"/>
                </c:ext>
              </c:extLst>
            </c:dLbl>
            <c:dLbl>
              <c:idx val="90"/>
              <c:tx>
                <c:strRef>
                  <c:f>'/Users/el1goluj/Documents/ZURICH/PROJECTS/UPMEM/upmem-workloads/Microbenchmarks/AI/[ai_output.xlsx]ai_output (4)'!$J$92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{4F4CB0BE-514C-0F4C-88BC-9B905BE4A4C2}</c15:txfldGUID>
                      <c15:f>'/Users/el1goluj/Documents/ZURICH/PROJECTS/UPMEM/upmem-workloads/Microbenchmarks/AI/[ai_output.xlsx]ai_output (4)'!$J$92</c15:f>
                      <c15:dlblFieldTableCache>
                        <c:ptCount val="1"/>
                        <c:pt idx="0">
                          <c:v>11</c:v>
                        </c:pt>
                      </c15:dlblFieldTableCache>
                    </c15:dlblFTEntry>
                  </c15:dlblFieldTable>
                  <c15:showDataLabelsRange val="0"/>
                </c:ext>
                <c:ext xmlns:c16="http://schemas.microsoft.com/office/drawing/2014/chart" uri="{C3380CC4-5D6E-409C-BE32-E72D297353CC}">
                  <c16:uniqueId val="{0000005A-FF8B-5F4C-8BBF-ED4DE736661E}"/>
                </c:ext>
              </c:extLst>
            </c:dLbl>
            <c:dLbl>
              <c:idx val="91"/>
              <c:tx>
                <c:strRef>
                  <c:f>'/Users/el1goluj/Documents/ZURICH/PROJECTS/UPMEM/upmem-workloads/Microbenchmarks/AI/[ai_output.xlsx]ai_output (4)'!$J$93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{052B24B6-5DA1-A74F-94D6-1EEE094924A2}</c15:txfldGUID>
                      <c15:f>'/Users/el1goluj/Documents/ZURICH/PROJECTS/UPMEM/upmem-workloads/Microbenchmarks/AI/[ai_output.xlsx]ai_output (4)'!$J$93</c15:f>
                      <c15:dlblFieldTableCache>
                        <c:ptCount val="1"/>
                        <c:pt idx="0">
                          <c:v>12</c:v>
                        </c:pt>
                      </c15:dlblFieldTableCache>
                    </c15:dlblFTEntry>
                  </c15:dlblFieldTable>
                  <c15:showDataLabelsRange val="0"/>
                </c:ext>
                <c:ext xmlns:c16="http://schemas.microsoft.com/office/drawing/2014/chart" uri="{C3380CC4-5D6E-409C-BE32-E72D297353CC}">
                  <c16:uniqueId val="{0000005B-FF8B-5F4C-8BBF-ED4DE736661E}"/>
                </c:ext>
              </c:extLst>
            </c:dLbl>
            <c:dLbl>
              <c:idx val="92"/>
              <c:tx>
                <c:strRef>
                  <c:f>'/Users/el1goluj/Documents/ZURICH/PROJECTS/UPMEM/upmem-workloads/Microbenchmarks/AI/[ai_output.xlsx]ai_output (4)'!$J$94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{0F333774-F923-5947-B0D4-6A9DA772E672}</c15:txfldGUID>
                      <c15:f>'/Users/el1goluj/Documents/ZURICH/PROJECTS/UPMEM/upmem-workloads/Microbenchmarks/AI/[ai_output.xlsx]ai_output (4)'!$J$94</c15:f>
                      <c15:dlblFieldTableCache>
                        <c:ptCount val="1"/>
                        <c:pt idx="0">
                          <c:v>13</c:v>
                        </c:pt>
                      </c15:dlblFieldTableCache>
                    </c15:dlblFTEntry>
                  </c15:dlblFieldTable>
                  <c15:showDataLabelsRange val="0"/>
                </c:ext>
                <c:ext xmlns:c16="http://schemas.microsoft.com/office/drawing/2014/chart" uri="{C3380CC4-5D6E-409C-BE32-E72D297353CC}">
                  <c16:uniqueId val="{0000005C-FF8B-5F4C-8BBF-ED4DE736661E}"/>
                </c:ext>
              </c:extLst>
            </c:dLbl>
            <c:dLbl>
              <c:idx val="93"/>
              <c:tx>
                <c:strRef>
                  <c:f>'/Users/el1goluj/Documents/ZURICH/PROJECTS/UPMEM/upmem-workloads/Microbenchmarks/AI/[ai_output.xlsx]ai_output (4)'!$J$95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{4EA8ECBB-A4B3-AE46-A5F6-14B576FA0DE6}</c15:txfldGUID>
                      <c15:f>'/Users/el1goluj/Documents/ZURICH/PROJECTS/UPMEM/upmem-workloads/Microbenchmarks/AI/[ai_output.xlsx]ai_output (4)'!$J$95</c15:f>
                      <c15:dlblFieldTableCache>
                        <c:ptCount val="1"/>
                        <c:pt idx="0">
                          <c:v>14</c:v>
                        </c:pt>
                      </c15:dlblFieldTableCache>
                    </c15:dlblFTEntry>
                  </c15:dlblFieldTable>
                  <c15:showDataLabelsRange val="0"/>
                </c:ext>
                <c:ext xmlns:c16="http://schemas.microsoft.com/office/drawing/2014/chart" uri="{C3380CC4-5D6E-409C-BE32-E72D297353CC}">
                  <c16:uniqueId val="{0000005D-FF8B-5F4C-8BBF-ED4DE736661E}"/>
                </c:ext>
              </c:extLst>
            </c:dLbl>
            <c:dLbl>
              <c:idx val="94"/>
              <c:tx>
                <c:strRef>
                  <c:f>'/Users/el1goluj/Documents/ZURICH/PROJECTS/UPMEM/upmem-workloads/Microbenchmarks/AI/[ai_output.xlsx]ai_output (4)'!$J$96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{A1E0F664-55C7-CB43-85FE-7EFDA7FB031C}</c15:txfldGUID>
                      <c15:f>'/Users/el1goluj/Documents/ZURICH/PROJECTS/UPMEM/upmem-workloads/Microbenchmarks/AI/[ai_output.xlsx]ai_output (4)'!$J$96</c15:f>
                      <c15:dlblFieldTableCache>
                        <c:ptCount val="1"/>
                        <c:pt idx="0">
                          <c:v>15</c:v>
                        </c:pt>
                      </c15:dlblFieldTableCache>
                    </c15:dlblFTEntry>
                  </c15:dlblFieldTable>
                  <c15:showDataLabelsRange val="0"/>
                </c:ext>
                <c:ext xmlns:c16="http://schemas.microsoft.com/office/drawing/2014/chart" uri="{C3380CC4-5D6E-409C-BE32-E72D297353CC}">
                  <c16:uniqueId val="{0000005E-FF8B-5F4C-8BBF-ED4DE736661E}"/>
                </c:ext>
              </c:extLst>
            </c:dLbl>
            <c:dLbl>
              <c:idx val="95"/>
              <c:tx>
                <c:strRef>
                  <c:f>'/Users/el1goluj/Documents/ZURICH/PROJECTS/UPMEM/upmem-workloads/Microbenchmarks/AI/[ai_output.xlsx]ai_output (4)'!$J$97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{AD0A22F7-5827-6248-9D7B-E397F0155F64}</c15:txfldGUID>
                      <c15:f>'/Users/el1goluj/Documents/ZURICH/PROJECTS/UPMEM/upmem-workloads/Microbenchmarks/AI/[ai_output.xlsx]ai_output (4)'!$J$97</c15:f>
                      <c15:dlblFieldTableCache>
                        <c:ptCount val="1"/>
                        <c:pt idx="0">
                          <c:v>16</c:v>
                        </c:pt>
                      </c15:dlblFieldTableCache>
                    </c15:dlblFTEntry>
                  </c15:dlblFieldTable>
                  <c15:showDataLabelsRange val="0"/>
                </c:ext>
                <c:ext xmlns:c16="http://schemas.microsoft.com/office/drawing/2014/chart" uri="{C3380CC4-5D6E-409C-BE32-E72D297353CC}">
                  <c16:uniqueId val="{0000005F-FF8B-5F4C-8BBF-ED4DE736661E}"/>
                </c:ext>
              </c:extLst>
            </c:dLbl>
            <c:dLbl>
              <c:idx val="96"/>
              <c:tx>
                <c:strRef>
                  <c:f>'/Users/el1goluj/Documents/ZURICH/PROJECTS/UPMEM/upmem-workloads/Microbenchmarks/AI/[ai_output.xlsx]ai_output (4)'!$J$98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{591B4D63-B778-6745-8C06-418E75C1A0DA}</c15:txfldGUID>
                      <c15:f>'/Users/el1goluj/Documents/ZURICH/PROJECTS/UPMEM/upmem-workloads/Microbenchmarks/AI/[ai_output.xlsx]ai_output (4)'!$J$98</c15:f>
                      <c15:dlblFieldTableCache>
                        <c:ptCount val="1"/>
                        <c:pt idx="0">
                          <c:v>1</c:v>
                        </c:pt>
                      </c15:dlblFieldTableCache>
                    </c15:dlblFTEntry>
                  </c15:dlblFieldTable>
                  <c15:showDataLabelsRange val="0"/>
                </c:ext>
                <c:ext xmlns:c16="http://schemas.microsoft.com/office/drawing/2014/chart" uri="{C3380CC4-5D6E-409C-BE32-E72D297353CC}">
                  <c16:uniqueId val="{00000060-FF8B-5F4C-8BBF-ED4DE736661E}"/>
                </c:ext>
              </c:extLst>
            </c:dLbl>
            <c:dLbl>
              <c:idx val="97"/>
              <c:tx>
                <c:strRef>
                  <c:f>'/Users/el1goluj/Documents/ZURICH/PROJECTS/UPMEM/upmem-workloads/Microbenchmarks/AI/[ai_output.xlsx]ai_output (4)'!$J$99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{B21CCAE9-BAF2-BF43-ADED-31C2568F8FCE}</c15:txfldGUID>
                      <c15:f>'/Users/el1goluj/Documents/ZURICH/PROJECTS/UPMEM/upmem-workloads/Microbenchmarks/AI/[ai_output.xlsx]ai_output (4)'!$J$99</c15:f>
                      <c15:dlblFieldTableCache>
                        <c:ptCount val="1"/>
                        <c:pt idx="0">
                          <c:v>2</c:v>
                        </c:pt>
                      </c15:dlblFieldTableCache>
                    </c15:dlblFTEntry>
                  </c15:dlblFieldTable>
                  <c15:showDataLabelsRange val="0"/>
                </c:ext>
                <c:ext xmlns:c16="http://schemas.microsoft.com/office/drawing/2014/chart" uri="{C3380CC4-5D6E-409C-BE32-E72D297353CC}">
                  <c16:uniqueId val="{00000061-FF8B-5F4C-8BBF-ED4DE736661E}"/>
                </c:ext>
              </c:extLst>
            </c:dLbl>
            <c:dLbl>
              <c:idx val="98"/>
              <c:tx>
                <c:strRef>
                  <c:f>'/Users/el1goluj/Documents/ZURICH/PROJECTS/UPMEM/upmem-workloads/Microbenchmarks/AI/[ai_output.xlsx]ai_output (4)'!$J$100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{E068A2BE-C9A1-CF4E-945F-27CEBBF65916}</c15:txfldGUID>
                      <c15:f>'/Users/el1goluj/Documents/ZURICH/PROJECTS/UPMEM/upmem-workloads/Microbenchmarks/AI/[ai_output.xlsx]ai_output (4)'!$J$100</c15:f>
                      <c15:dlblFieldTableCache>
                        <c:ptCount val="1"/>
                        <c:pt idx="0">
                          <c:v>3</c:v>
                        </c:pt>
                      </c15:dlblFieldTableCache>
                    </c15:dlblFTEntry>
                  </c15:dlblFieldTable>
                  <c15:showDataLabelsRange val="0"/>
                </c:ext>
                <c:ext xmlns:c16="http://schemas.microsoft.com/office/drawing/2014/chart" uri="{C3380CC4-5D6E-409C-BE32-E72D297353CC}">
                  <c16:uniqueId val="{00000062-FF8B-5F4C-8BBF-ED4DE736661E}"/>
                </c:ext>
              </c:extLst>
            </c:dLbl>
            <c:dLbl>
              <c:idx val="99"/>
              <c:tx>
                <c:strRef>
                  <c:f>'/Users/el1goluj/Documents/ZURICH/PROJECTS/UPMEM/upmem-workloads/Microbenchmarks/AI/[ai_output.xlsx]ai_output (4)'!$J$101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{28B12957-50D7-D14F-B5BD-A0C6104ED4E6}</c15:txfldGUID>
                      <c15:f>'/Users/el1goluj/Documents/ZURICH/PROJECTS/UPMEM/upmem-workloads/Microbenchmarks/AI/[ai_output.xlsx]ai_output (4)'!$J$101</c15:f>
                      <c15:dlblFieldTableCache>
                        <c:ptCount val="1"/>
                        <c:pt idx="0">
                          <c:v>4</c:v>
                        </c:pt>
                      </c15:dlblFieldTableCache>
                    </c15:dlblFTEntry>
                  </c15:dlblFieldTable>
                  <c15:showDataLabelsRange val="0"/>
                </c:ext>
                <c:ext xmlns:c16="http://schemas.microsoft.com/office/drawing/2014/chart" uri="{C3380CC4-5D6E-409C-BE32-E72D297353CC}">
                  <c16:uniqueId val="{00000063-FF8B-5F4C-8BBF-ED4DE736661E}"/>
                </c:ext>
              </c:extLst>
            </c:dLbl>
            <c:dLbl>
              <c:idx val="100"/>
              <c:tx>
                <c:strRef>
                  <c:f>'/Users/el1goluj/Documents/ZURICH/PROJECTS/UPMEM/upmem-workloads/Microbenchmarks/AI/[ai_output.xlsx]ai_output (4)'!$J$102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{C3FD774A-4DFA-2B4F-B6D8-C77DCD9598D3}</c15:txfldGUID>
                      <c15:f>'/Users/el1goluj/Documents/ZURICH/PROJECTS/UPMEM/upmem-workloads/Microbenchmarks/AI/[ai_output.xlsx]ai_output (4)'!$J$102</c15:f>
                      <c15:dlblFieldTableCache>
                        <c:ptCount val="1"/>
                        <c:pt idx="0">
                          <c:v>5</c:v>
                        </c:pt>
                      </c15:dlblFieldTableCache>
                    </c15:dlblFTEntry>
                  </c15:dlblFieldTable>
                  <c15:showDataLabelsRange val="0"/>
                </c:ext>
                <c:ext xmlns:c16="http://schemas.microsoft.com/office/drawing/2014/chart" uri="{C3380CC4-5D6E-409C-BE32-E72D297353CC}">
                  <c16:uniqueId val="{00000064-FF8B-5F4C-8BBF-ED4DE736661E}"/>
                </c:ext>
              </c:extLst>
            </c:dLbl>
            <c:dLbl>
              <c:idx val="101"/>
              <c:tx>
                <c:strRef>
                  <c:f>'/Users/el1goluj/Documents/ZURICH/PROJECTS/UPMEM/upmem-workloads/Microbenchmarks/AI/[ai_output.xlsx]ai_output (4)'!$J$103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{F9BF79A3-4C2C-F040-A786-28250410422C}</c15:txfldGUID>
                      <c15:f>'/Users/el1goluj/Documents/ZURICH/PROJECTS/UPMEM/upmem-workloads/Microbenchmarks/AI/[ai_output.xlsx]ai_output (4)'!$J$103</c15:f>
                      <c15:dlblFieldTableCache>
                        <c:ptCount val="1"/>
                        <c:pt idx="0">
                          <c:v>6</c:v>
                        </c:pt>
                      </c15:dlblFieldTableCache>
                    </c15:dlblFTEntry>
                  </c15:dlblFieldTable>
                  <c15:showDataLabelsRange val="0"/>
                </c:ext>
                <c:ext xmlns:c16="http://schemas.microsoft.com/office/drawing/2014/chart" uri="{C3380CC4-5D6E-409C-BE32-E72D297353CC}">
                  <c16:uniqueId val="{00000065-FF8B-5F4C-8BBF-ED4DE736661E}"/>
                </c:ext>
              </c:extLst>
            </c:dLbl>
            <c:dLbl>
              <c:idx val="102"/>
              <c:tx>
                <c:strRef>
                  <c:f>'/Users/el1goluj/Documents/ZURICH/PROJECTS/UPMEM/upmem-workloads/Microbenchmarks/AI/[ai_output.xlsx]ai_output (4)'!$J$104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{FE676DC6-5D28-284E-A3B2-8286201673A6}</c15:txfldGUID>
                      <c15:f>'/Users/el1goluj/Documents/ZURICH/PROJECTS/UPMEM/upmem-workloads/Microbenchmarks/AI/[ai_output.xlsx]ai_output (4)'!$J$104</c15:f>
                      <c15:dlblFieldTableCache>
                        <c:ptCount val="1"/>
                        <c:pt idx="0">
                          <c:v>7</c:v>
                        </c:pt>
                      </c15:dlblFieldTableCache>
                    </c15:dlblFTEntry>
                  </c15:dlblFieldTable>
                  <c15:showDataLabelsRange val="0"/>
                </c:ext>
                <c:ext xmlns:c16="http://schemas.microsoft.com/office/drawing/2014/chart" uri="{C3380CC4-5D6E-409C-BE32-E72D297353CC}">
                  <c16:uniqueId val="{00000066-FF8B-5F4C-8BBF-ED4DE736661E}"/>
                </c:ext>
              </c:extLst>
            </c:dLbl>
            <c:dLbl>
              <c:idx val="103"/>
              <c:tx>
                <c:strRef>
                  <c:f>'/Users/el1goluj/Documents/ZURICH/PROJECTS/UPMEM/upmem-workloads/Microbenchmarks/AI/[ai_output.xlsx]ai_output (4)'!$J$105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{026D397B-5A18-5D4B-940D-910472ABC375}</c15:txfldGUID>
                      <c15:f>'/Users/el1goluj/Documents/ZURICH/PROJECTS/UPMEM/upmem-workloads/Microbenchmarks/AI/[ai_output.xlsx]ai_output (4)'!$J$105</c15:f>
                      <c15:dlblFieldTableCache>
                        <c:ptCount val="1"/>
                        <c:pt idx="0">
                          <c:v>8</c:v>
                        </c:pt>
                      </c15:dlblFieldTableCache>
                    </c15:dlblFTEntry>
                  </c15:dlblFieldTable>
                  <c15:showDataLabelsRange val="0"/>
                </c:ext>
                <c:ext xmlns:c16="http://schemas.microsoft.com/office/drawing/2014/chart" uri="{C3380CC4-5D6E-409C-BE32-E72D297353CC}">
                  <c16:uniqueId val="{00000067-FF8B-5F4C-8BBF-ED4DE736661E}"/>
                </c:ext>
              </c:extLst>
            </c:dLbl>
            <c:dLbl>
              <c:idx val="104"/>
              <c:tx>
                <c:strRef>
                  <c:f>'/Users/el1goluj/Documents/ZURICH/PROJECTS/UPMEM/upmem-workloads/Microbenchmarks/AI/[ai_output.xlsx]ai_output (4)'!$J$106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{0D5BCBD9-2EBD-9F40-89A2-BC5370CC80B1}</c15:txfldGUID>
                      <c15:f>'/Users/el1goluj/Documents/ZURICH/PROJECTS/UPMEM/upmem-workloads/Microbenchmarks/AI/[ai_output.xlsx]ai_output (4)'!$J$106</c15:f>
                      <c15:dlblFieldTableCache>
                        <c:ptCount val="1"/>
                        <c:pt idx="0">
                          <c:v>9</c:v>
                        </c:pt>
                      </c15:dlblFieldTableCache>
                    </c15:dlblFTEntry>
                  </c15:dlblFieldTable>
                  <c15:showDataLabelsRange val="0"/>
                </c:ext>
                <c:ext xmlns:c16="http://schemas.microsoft.com/office/drawing/2014/chart" uri="{C3380CC4-5D6E-409C-BE32-E72D297353CC}">
                  <c16:uniqueId val="{00000068-FF8B-5F4C-8BBF-ED4DE736661E}"/>
                </c:ext>
              </c:extLst>
            </c:dLbl>
            <c:dLbl>
              <c:idx val="105"/>
              <c:tx>
                <c:strRef>
                  <c:f>'/Users/el1goluj/Documents/ZURICH/PROJECTS/UPMEM/upmem-workloads/Microbenchmarks/AI/[ai_output.xlsx]ai_output (4)'!$J$107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{7D9DCBFA-6814-7B4F-B7D6-C617CA577A14}</c15:txfldGUID>
                      <c15:f>'/Users/el1goluj/Documents/ZURICH/PROJECTS/UPMEM/upmem-workloads/Microbenchmarks/AI/[ai_output.xlsx]ai_output (4)'!$J$107</c15:f>
                      <c15:dlblFieldTableCache>
                        <c:ptCount val="1"/>
                        <c:pt idx="0">
                          <c:v>10</c:v>
                        </c:pt>
                      </c15:dlblFieldTableCache>
                    </c15:dlblFTEntry>
                  </c15:dlblFieldTable>
                  <c15:showDataLabelsRange val="0"/>
                </c:ext>
                <c:ext xmlns:c16="http://schemas.microsoft.com/office/drawing/2014/chart" uri="{C3380CC4-5D6E-409C-BE32-E72D297353CC}">
                  <c16:uniqueId val="{00000069-FF8B-5F4C-8BBF-ED4DE736661E}"/>
                </c:ext>
              </c:extLst>
            </c:dLbl>
            <c:dLbl>
              <c:idx val="106"/>
              <c:tx>
                <c:strRef>
                  <c:f>'/Users/el1goluj/Documents/ZURICH/PROJECTS/UPMEM/upmem-workloads/Microbenchmarks/AI/[ai_output.xlsx]ai_output (4)'!$J$108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{D21B9646-4D05-8E41-BBD7-C6D0F6EE434F}</c15:txfldGUID>
                      <c15:f>'/Users/el1goluj/Documents/ZURICH/PROJECTS/UPMEM/upmem-workloads/Microbenchmarks/AI/[ai_output.xlsx]ai_output (4)'!$J$108</c15:f>
                      <c15:dlblFieldTableCache>
                        <c:ptCount val="1"/>
                        <c:pt idx="0">
                          <c:v>11</c:v>
                        </c:pt>
                      </c15:dlblFieldTableCache>
                    </c15:dlblFTEntry>
                  </c15:dlblFieldTable>
                  <c15:showDataLabelsRange val="0"/>
                </c:ext>
                <c:ext xmlns:c16="http://schemas.microsoft.com/office/drawing/2014/chart" uri="{C3380CC4-5D6E-409C-BE32-E72D297353CC}">
                  <c16:uniqueId val="{0000006A-FF8B-5F4C-8BBF-ED4DE736661E}"/>
                </c:ext>
              </c:extLst>
            </c:dLbl>
            <c:dLbl>
              <c:idx val="107"/>
              <c:tx>
                <c:strRef>
                  <c:f>'/Users/el1goluj/Documents/ZURICH/PROJECTS/UPMEM/upmem-workloads/Microbenchmarks/AI/[ai_output.xlsx]ai_output (4)'!$J$109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{96CA5A29-FB5F-A342-9188-A38E90D389A4}</c15:txfldGUID>
                      <c15:f>'/Users/el1goluj/Documents/ZURICH/PROJECTS/UPMEM/upmem-workloads/Microbenchmarks/AI/[ai_output.xlsx]ai_output (4)'!$J$109</c15:f>
                      <c15:dlblFieldTableCache>
                        <c:ptCount val="1"/>
                        <c:pt idx="0">
                          <c:v>12</c:v>
                        </c:pt>
                      </c15:dlblFieldTableCache>
                    </c15:dlblFTEntry>
                  </c15:dlblFieldTable>
                  <c15:showDataLabelsRange val="0"/>
                </c:ext>
                <c:ext xmlns:c16="http://schemas.microsoft.com/office/drawing/2014/chart" uri="{C3380CC4-5D6E-409C-BE32-E72D297353CC}">
                  <c16:uniqueId val="{0000006B-FF8B-5F4C-8BBF-ED4DE736661E}"/>
                </c:ext>
              </c:extLst>
            </c:dLbl>
            <c:dLbl>
              <c:idx val="108"/>
              <c:tx>
                <c:strRef>
                  <c:f>'/Users/el1goluj/Documents/ZURICH/PROJECTS/UPMEM/upmem-workloads/Microbenchmarks/AI/[ai_output.xlsx]ai_output (4)'!$J$110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{9FA732A5-14BD-B449-9F94-20888AD14889}</c15:txfldGUID>
                      <c15:f>'/Users/el1goluj/Documents/ZURICH/PROJECTS/UPMEM/upmem-workloads/Microbenchmarks/AI/[ai_output.xlsx]ai_output (4)'!$J$110</c15:f>
                      <c15:dlblFieldTableCache>
                        <c:ptCount val="1"/>
                        <c:pt idx="0">
                          <c:v>13</c:v>
                        </c:pt>
                      </c15:dlblFieldTableCache>
                    </c15:dlblFTEntry>
                  </c15:dlblFieldTable>
                  <c15:showDataLabelsRange val="0"/>
                </c:ext>
                <c:ext xmlns:c16="http://schemas.microsoft.com/office/drawing/2014/chart" uri="{C3380CC4-5D6E-409C-BE32-E72D297353CC}">
                  <c16:uniqueId val="{0000006C-FF8B-5F4C-8BBF-ED4DE736661E}"/>
                </c:ext>
              </c:extLst>
            </c:dLbl>
            <c:dLbl>
              <c:idx val="109"/>
              <c:tx>
                <c:strRef>
                  <c:f>'/Users/el1goluj/Documents/ZURICH/PROJECTS/UPMEM/upmem-workloads/Microbenchmarks/AI/[ai_output.xlsx]ai_output (4)'!$J$111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{2A914952-2921-2949-8B29-DA3D3CE7E7D0}</c15:txfldGUID>
                      <c15:f>'/Users/el1goluj/Documents/ZURICH/PROJECTS/UPMEM/upmem-workloads/Microbenchmarks/AI/[ai_output.xlsx]ai_output (4)'!$J$111</c15:f>
                      <c15:dlblFieldTableCache>
                        <c:ptCount val="1"/>
                        <c:pt idx="0">
                          <c:v>14</c:v>
                        </c:pt>
                      </c15:dlblFieldTableCache>
                    </c15:dlblFTEntry>
                  </c15:dlblFieldTable>
                  <c15:showDataLabelsRange val="0"/>
                </c:ext>
                <c:ext xmlns:c16="http://schemas.microsoft.com/office/drawing/2014/chart" uri="{C3380CC4-5D6E-409C-BE32-E72D297353CC}">
                  <c16:uniqueId val="{0000006D-FF8B-5F4C-8BBF-ED4DE736661E}"/>
                </c:ext>
              </c:extLst>
            </c:dLbl>
            <c:dLbl>
              <c:idx val="110"/>
              <c:tx>
                <c:strRef>
                  <c:f>'/Users/el1goluj/Documents/ZURICH/PROJECTS/UPMEM/upmem-workloads/Microbenchmarks/AI/[ai_output.xlsx]ai_output (4)'!$J$112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{CA99C11D-805B-9F4E-864E-A651DC063CC9}</c15:txfldGUID>
                      <c15:f>'/Users/el1goluj/Documents/ZURICH/PROJECTS/UPMEM/upmem-workloads/Microbenchmarks/AI/[ai_output.xlsx]ai_output (4)'!$J$112</c15:f>
                      <c15:dlblFieldTableCache>
                        <c:ptCount val="1"/>
                        <c:pt idx="0">
                          <c:v>15</c:v>
                        </c:pt>
                      </c15:dlblFieldTableCache>
                    </c15:dlblFTEntry>
                  </c15:dlblFieldTable>
                  <c15:showDataLabelsRange val="0"/>
                </c:ext>
                <c:ext xmlns:c16="http://schemas.microsoft.com/office/drawing/2014/chart" uri="{C3380CC4-5D6E-409C-BE32-E72D297353CC}">
                  <c16:uniqueId val="{0000006E-FF8B-5F4C-8BBF-ED4DE736661E}"/>
                </c:ext>
              </c:extLst>
            </c:dLbl>
            <c:dLbl>
              <c:idx val="111"/>
              <c:tx>
                <c:strRef>
                  <c:f>'/Users/el1goluj/Documents/ZURICH/PROJECTS/UPMEM/upmem-workloads/Microbenchmarks/AI/[ai_output.xlsx]ai_output (4)'!$J$113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{616D2B06-3B0C-714F-B7A9-99A93434D01F}</c15:txfldGUID>
                      <c15:f>'/Users/el1goluj/Documents/ZURICH/PROJECTS/UPMEM/upmem-workloads/Microbenchmarks/AI/[ai_output.xlsx]ai_output (4)'!$J$113</c15:f>
                      <c15:dlblFieldTableCache>
                        <c:ptCount val="1"/>
                        <c:pt idx="0">
                          <c:v>16</c:v>
                        </c:pt>
                      </c15:dlblFieldTableCache>
                    </c15:dlblFTEntry>
                  </c15:dlblFieldTable>
                  <c15:showDataLabelsRange val="0"/>
                </c:ext>
                <c:ext xmlns:c16="http://schemas.microsoft.com/office/drawing/2014/chart" uri="{C3380CC4-5D6E-409C-BE32-E72D297353CC}">
                  <c16:uniqueId val="{0000006F-FF8B-5F4C-8BBF-ED4DE736661E}"/>
                </c:ext>
              </c:extLst>
            </c:dLbl>
            <c:dLbl>
              <c:idx val="112"/>
              <c:tx>
                <c:strRef>
                  <c:f>'/Users/el1goluj/Documents/ZURICH/PROJECTS/UPMEM/upmem-workloads/Microbenchmarks/AI/[ai_output.xlsx]ai_output (4)'!$J$114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{B284821E-6DF7-DD46-B1B5-7204BF6919E3}</c15:txfldGUID>
                      <c15:f>'/Users/el1goluj/Documents/ZURICH/PROJECTS/UPMEM/upmem-workloads/Microbenchmarks/AI/[ai_output.xlsx]ai_output (4)'!$J$114</c15:f>
                      <c15:dlblFieldTableCache>
                        <c:ptCount val="1"/>
                        <c:pt idx="0">
                          <c:v>1</c:v>
                        </c:pt>
                      </c15:dlblFieldTableCache>
                    </c15:dlblFTEntry>
                  </c15:dlblFieldTable>
                  <c15:showDataLabelsRange val="0"/>
                </c:ext>
                <c:ext xmlns:c16="http://schemas.microsoft.com/office/drawing/2014/chart" uri="{C3380CC4-5D6E-409C-BE32-E72D297353CC}">
                  <c16:uniqueId val="{00000070-FF8B-5F4C-8BBF-ED4DE736661E}"/>
                </c:ext>
              </c:extLst>
            </c:dLbl>
            <c:dLbl>
              <c:idx val="113"/>
              <c:tx>
                <c:strRef>
                  <c:f>'/Users/el1goluj/Documents/ZURICH/PROJECTS/UPMEM/upmem-workloads/Microbenchmarks/AI/[ai_output.xlsx]ai_output (4)'!$J$115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{56110A34-416A-4F47-ADFE-1DCFC5E9F9DB}</c15:txfldGUID>
                      <c15:f>'/Users/el1goluj/Documents/ZURICH/PROJECTS/UPMEM/upmem-workloads/Microbenchmarks/AI/[ai_output.xlsx]ai_output (4)'!$J$115</c15:f>
                      <c15:dlblFieldTableCache>
                        <c:ptCount val="1"/>
                        <c:pt idx="0">
                          <c:v>2</c:v>
                        </c:pt>
                      </c15:dlblFieldTableCache>
                    </c15:dlblFTEntry>
                  </c15:dlblFieldTable>
                  <c15:showDataLabelsRange val="0"/>
                </c:ext>
                <c:ext xmlns:c16="http://schemas.microsoft.com/office/drawing/2014/chart" uri="{C3380CC4-5D6E-409C-BE32-E72D297353CC}">
                  <c16:uniqueId val="{00000071-FF8B-5F4C-8BBF-ED4DE736661E}"/>
                </c:ext>
              </c:extLst>
            </c:dLbl>
            <c:dLbl>
              <c:idx val="114"/>
              <c:tx>
                <c:strRef>
                  <c:f>'/Users/el1goluj/Documents/ZURICH/PROJECTS/UPMEM/upmem-workloads/Microbenchmarks/AI/[ai_output.xlsx]ai_output (4)'!$J$116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{B0C4C59D-0C6D-C14C-BF99-9929885E794B}</c15:txfldGUID>
                      <c15:f>'/Users/el1goluj/Documents/ZURICH/PROJECTS/UPMEM/upmem-workloads/Microbenchmarks/AI/[ai_output.xlsx]ai_output (4)'!$J$116</c15:f>
                      <c15:dlblFieldTableCache>
                        <c:ptCount val="1"/>
                        <c:pt idx="0">
                          <c:v>3</c:v>
                        </c:pt>
                      </c15:dlblFieldTableCache>
                    </c15:dlblFTEntry>
                  </c15:dlblFieldTable>
                  <c15:showDataLabelsRange val="0"/>
                </c:ext>
                <c:ext xmlns:c16="http://schemas.microsoft.com/office/drawing/2014/chart" uri="{C3380CC4-5D6E-409C-BE32-E72D297353CC}">
                  <c16:uniqueId val="{00000072-FF8B-5F4C-8BBF-ED4DE736661E}"/>
                </c:ext>
              </c:extLst>
            </c:dLbl>
            <c:dLbl>
              <c:idx val="115"/>
              <c:tx>
                <c:strRef>
                  <c:f>'/Users/el1goluj/Documents/ZURICH/PROJECTS/UPMEM/upmem-workloads/Microbenchmarks/AI/[ai_output.xlsx]ai_output (4)'!$J$117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{80FA1F85-9572-6A4F-BD75-C71757341909}</c15:txfldGUID>
                      <c15:f>'/Users/el1goluj/Documents/ZURICH/PROJECTS/UPMEM/upmem-workloads/Microbenchmarks/AI/[ai_output.xlsx]ai_output (4)'!$J$117</c15:f>
                      <c15:dlblFieldTableCache>
                        <c:ptCount val="1"/>
                        <c:pt idx="0">
                          <c:v>4</c:v>
                        </c:pt>
                      </c15:dlblFieldTableCache>
                    </c15:dlblFTEntry>
                  </c15:dlblFieldTable>
                  <c15:showDataLabelsRange val="0"/>
                </c:ext>
                <c:ext xmlns:c16="http://schemas.microsoft.com/office/drawing/2014/chart" uri="{C3380CC4-5D6E-409C-BE32-E72D297353CC}">
                  <c16:uniqueId val="{00000073-FF8B-5F4C-8BBF-ED4DE736661E}"/>
                </c:ext>
              </c:extLst>
            </c:dLbl>
            <c:dLbl>
              <c:idx val="116"/>
              <c:tx>
                <c:strRef>
                  <c:f>'/Users/el1goluj/Documents/ZURICH/PROJECTS/UPMEM/upmem-workloads/Microbenchmarks/AI/[ai_output.xlsx]ai_output (4)'!$J$118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{74CC3FDD-75A7-E147-9C86-05888F6F7B60}</c15:txfldGUID>
                      <c15:f>'/Users/el1goluj/Documents/ZURICH/PROJECTS/UPMEM/upmem-workloads/Microbenchmarks/AI/[ai_output.xlsx]ai_output (4)'!$J$118</c15:f>
                      <c15:dlblFieldTableCache>
                        <c:ptCount val="1"/>
                        <c:pt idx="0">
                          <c:v>5</c:v>
                        </c:pt>
                      </c15:dlblFieldTableCache>
                    </c15:dlblFTEntry>
                  </c15:dlblFieldTable>
                  <c15:showDataLabelsRange val="0"/>
                </c:ext>
                <c:ext xmlns:c16="http://schemas.microsoft.com/office/drawing/2014/chart" uri="{C3380CC4-5D6E-409C-BE32-E72D297353CC}">
                  <c16:uniqueId val="{00000074-FF8B-5F4C-8BBF-ED4DE736661E}"/>
                </c:ext>
              </c:extLst>
            </c:dLbl>
            <c:dLbl>
              <c:idx val="117"/>
              <c:tx>
                <c:strRef>
                  <c:f>'/Users/el1goluj/Documents/ZURICH/PROJECTS/UPMEM/upmem-workloads/Microbenchmarks/AI/[ai_output.xlsx]ai_output (4)'!$J$119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{0B72BCF4-A662-0B45-BE15-8CF90A2D78C8}</c15:txfldGUID>
                      <c15:f>'/Users/el1goluj/Documents/ZURICH/PROJECTS/UPMEM/upmem-workloads/Microbenchmarks/AI/[ai_output.xlsx]ai_output (4)'!$J$119</c15:f>
                      <c15:dlblFieldTableCache>
                        <c:ptCount val="1"/>
                        <c:pt idx="0">
                          <c:v>6</c:v>
                        </c:pt>
                      </c15:dlblFieldTableCache>
                    </c15:dlblFTEntry>
                  </c15:dlblFieldTable>
                  <c15:showDataLabelsRange val="0"/>
                </c:ext>
                <c:ext xmlns:c16="http://schemas.microsoft.com/office/drawing/2014/chart" uri="{C3380CC4-5D6E-409C-BE32-E72D297353CC}">
                  <c16:uniqueId val="{00000075-FF8B-5F4C-8BBF-ED4DE736661E}"/>
                </c:ext>
              </c:extLst>
            </c:dLbl>
            <c:dLbl>
              <c:idx val="118"/>
              <c:tx>
                <c:strRef>
                  <c:f>'/Users/el1goluj/Documents/ZURICH/PROJECTS/UPMEM/upmem-workloads/Microbenchmarks/AI/[ai_output.xlsx]ai_output (4)'!$J$120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{FA69342B-855F-8D40-8CA2-EB0D489EE110}</c15:txfldGUID>
                      <c15:f>'/Users/el1goluj/Documents/ZURICH/PROJECTS/UPMEM/upmem-workloads/Microbenchmarks/AI/[ai_output.xlsx]ai_output (4)'!$J$120</c15:f>
                      <c15:dlblFieldTableCache>
                        <c:ptCount val="1"/>
                        <c:pt idx="0">
                          <c:v>7</c:v>
                        </c:pt>
                      </c15:dlblFieldTableCache>
                    </c15:dlblFTEntry>
                  </c15:dlblFieldTable>
                  <c15:showDataLabelsRange val="0"/>
                </c:ext>
                <c:ext xmlns:c16="http://schemas.microsoft.com/office/drawing/2014/chart" uri="{C3380CC4-5D6E-409C-BE32-E72D297353CC}">
                  <c16:uniqueId val="{00000076-FF8B-5F4C-8BBF-ED4DE736661E}"/>
                </c:ext>
              </c:extLst>
            </c:dLbl>
            <c:dLbl>
              <c:idx val="119"/>
              <c:tx>
                <c:strRef>
                  <c:f>'/Users/el1goluj/Documents/ZURICH/PROJECTS/UPMEM/upmem-workloads/Microbenchmarks/AI/[ai_output.xlsx]ai_output (4)'!$J$121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{5298C8C7-BC09-9E4F-B5C3-9D443DF461E5}</c15:txfldGUID>
                      <c15:f>'/Users/el1goluj/Documents/ZURICH/PROJECTS/UPMEM/upmem-workloads/Microbenchmarks/AI/[ai_output.xlsx]ai_output (4)'!$J$121</c15:f>
                      <c15:dlblFieldTableCache>
                        <c:ptCount val="1"/>
                        <c:pt idx="0">
                          <c:v>8</c:v>
                        </c:pt>
                      </c15:dlblFieldTableCache>
                    </c15:dlblFTEntry>
                  </c15:dlblFieldTable>
                  <c15:showDataLabelsRange val="0"/>
                </c:ext>
                <c:ext xmlns:c16="http://schemas.microsoft.com/office/drawing/2014/chart" uri="{C3380CC4-5D6E-409C-BE32-E72D297353CC}">
                  <c16:uniqueId val="{00000077-FF8B-5F4C-8BBF-ED4DE736661E}"/>
                </c:ext>
              </c:extLst>
            </c:dLbl>
            <c:dLbl>
              <c:idx val="120"/>
              <c:tx>
                <c:strRef>
                  <c:f>'/Users/el1goluj/Documents/ZURICH/PROJECTS/UPMEM/upmem-workloads/Microbenchmarks/AI/[ai_output.xlsx]ai_output (4)'!$J$122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{355B18F4-5903-0149-A54C-F7AB1419805E}</c15:txfldGUID>
                      <c15:f>'/Users/el1goluj/Documents/ZURICH/PROJECTS/UPMEM/upmem-workloads/Microbenchmarks/AI/[ai_output.xlsx]ai_output (4)'!$J$122</c15:f>
                      <c15:dlblFieldTableCache>
                        <c:ptCount val="1"/>
                        <c:pt idx="0">
                          <c:v>9</c:v>
                        </c:pt>
                      </c15:dlblFieldTableCache>
                    </c15:dlblFTEntry>
                  </c15:dlblFieldTable>
                  <c15:showDataLabelsRange val="0"/>
                </c:ext>
                <c:ext xmlns:c16="http://schemas.microsoft.com/office/drawing/2014/chart" uri="{C3380CC4-5D6E-409C-BE32-E72D297353CC}">
                  <c16:uniqueId val="{00000078-FF8B-5F4C-8BBF-ED4DE736661E}"/>
                </c:ext>
              </c:extLst>
            </c:dLbl>
            <c:dLbl>
              <c:idx val="121"/>
              <c:tx>
                <c:strRef>
                  <c:f>'/Users/el1goluj/Documents/ZURICH/PROJECTS/UPMEM/upmem-workloads/Microbenchmarks/AI/[ai_output.xlsx]ai_output (4)'!$J$123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{0F155E23-F5AB-1043-98B0-A9ECA8ECA270}</c15:txfldGUID>
                      <c15:f>'/Users/el1goluj/Documents/ZURICH/PROJECTS/UPMEM/upmem-workloads/Microbenchmarks/AI/[ai_output.xlsx]ai_output (4)'!$J$123</c15:f>
                      <c15:dlblFieldTableCache>
                        <c:ptCount val="1"/>
                        <c:pt idx="0">
                          <c:v>10</c:v>
                        </c:pt>
                      </c15:dlblFieldTableCache>
                    </c15:dlblFTEntry>
                  </c15:dlblFieldTable>
                  <c15:showDataLabelsRange val="0"/>
                </c:ext>
                <c:ext xmlns:c16="http://schemas.microsoft.com/office/drawing/2014/chart" uri="{C3380CC4-5D6E-409C-BE32-E72D297353CC}">
                  <c16:uniqueId val="{00000079-FF8B-5F4C-8BBF-ED4DE736661E}"/>
                </c:ext>
              </c:extLst>
            </c:dLbl>
            <c:dLbl>
              <c:idx val="122"/>
              <c:tx>
                <c:strRef>
                  <c:f>'/Users/el1goluj/Documents/ZURICH/PROJECTS/UPMEM/upmem-workloads/Microbenchmarks/AI/[ai_output.xlsx]ai_output (4)'!$J$124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{D06E3CC5-0154-FE4A-AC90-823973C84D2D}</c15:txfldGUID>
                      <c15:f>'/Users/el1goluj/Documents/ZURICH/PROJECTS/UPMEM/upmem-workloads/Microbenchmarks/AI/[ai_output.xlsx]ai_output (4)'!$J$124</c15:f>
                      <c15:dlblFieldTableCache>
                        <c:ptCount val="1"/>
                        <c:pt idx="0">
                          <c:v>11</c:v>
                        </c:pt>
                      </c15:dlblFieldTableCache>
                    </c15:dlblFTEntry>
                  </c15:dlblFieldTable>
                  <c15:showDataLabelsRange val="0"/>
                </c:ext>
                <c:ext xmlns:c16="http://schemas.microsoft.com/office/drawing/2014/chart" uri="{C3380CC4-5D6E-409C-BE32-E72D297353CC}">
                  <c16:uniqueId val="{0000007A-FF8B-5F4C-8BBF-ED4DE736661E}"/>
                </c:ext>
              </c:extLst>
            </c:dLbl>
            <c:dLbl>
              <c:idx val="123"/>
              <c:tx>
                <c:strRef>
                  <c:f>'/Users/el1goluj/Documents/ZURICH/PROJECTS/UPMEM/upmem-workloads/Microbenchmarks/AI/[ai_output.xlsx]ai_output (4)'!$J$125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{5B7D4F82-C69A-4A45-829D-537D96D9CEAC}</c15:txfldGUID>
                      <c15:f>'/Users/el1goluj/Documents/ZURICH/PROJECTS/UPMEM/upmem-workloads/Microbenchmarks/AI/[ai_output.xlsx]ai_output (4)'!$J$125</c15:f>
                      <c15:dlblFieldTableCache>
                        <c:ptCount val="1"/>
                        <c:pt idx="0">
                          <c:v>12</c:v>
                        </c:pt>
                      </c15:dlblFieldTableCache>
                    </c15:dlblFTEntry>
                  </c15:dlblFieldTable>
                  <c15:showDataLabelsRange val="0"/>
                </c:ext>
                <c:ext xmlns:c16="http://schemas.microsoft.com/office/drawing/2014/chart" uri="{C3380CC4-5D6E-409C-BE32-E72D297353CC}">
                  <c16:uniqueId val="{0000007B-FF8B-5F4C-8BBF-ED4DE736661E}"/>
                </c:ext>
              </c:extLst>
            </c:dLbl>
            <c:dLbl>
              <c:idx val="124"/>
              <c:tx>
                <c:strRef>
                  <c:f>'/Users/el1goluj/Documents/ZURICH/PROJECTS/UPMEM/upmem-workloads/Microbenchmarks/AI/[ai_output.xlsx]ai_output (4)'!$J$126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{1A47822F-2403-DD41-B5E8-0A479A0F77E5}</c15:txfldGUID>
                      <c15:f>'/Users/el1goluj/Documents/ZURICH/PROJECTS/UPMEM/upmem-workloads/Microbenchmarks/AI/[ai_output.xlsx]ai_output (4)'!$J$126</c15:f>
                      <c15:dlblFieldTableCache>
                        <c:ptCount val="1"/>
                        <c:pt idx="0">
                          <c:v>13</c:v>
                        </c:pt>
                      </c15:dlblFieldTableCache>
                    </c15:dlblFTEntry>
                  </c15:dlblFieldTable>
                  <c15:showDataLabelsRange val="0"/>
                </c:ext>
                <c:ext xmlns:c16="http://schemas.microsoft.com/office/drawing/2014/chart" uri="{C3380CC4-5D6E-409C-BE32-E72D297353CC}">
                  <c16:uniqueId val="{0000007C-FF8B-5F4C-8BBF-ED4DE736661E}"/>
                </c:ext>
              </c:extLst>
            </c:dLbl>
            <c:dLbl>
              <c:idx val="125"/>
              <c:tx>
                <c:strRef>
                  <c:f>'/Users/el1goluj/Documents/ZURICH/PROJECTS/UPMEM/upmem-workloads/Microbenchmarks/AI/[ai_output.xlsx]ai_output (4)'!$J$127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{6819AA80-7A37-E741-8FF4-83DD17A945AE}</c15:txfldGUID>
                      <c15:f>'/Users/el1goluj/Documents/ZURICH/PROJECTS/UPMEM/upmem-workloads/Microbenchmarks/AI/[ai_output.xlsx]ai_output (4)'!$J$127</c15:f>
                      <c15:dlblFieldTableCache>
                        <c:ptCount val="1"/>
                        <c:pt idx="0">
                          <c:v>14</c:v>
                        </c:pt>
                      </c15:dlblFieldTableCache>
                    </c15:dlblFTEntry>
                  </c15:dlblFieldTable>
                  <c15:showDataLabelsRange val="0"/>
                </c:ext>
                <c:ext xmlns:c16="http://schemas.microsoft.com/office/drawing/2014/chart" uri="{C3380CC4-5D6E-409C-BE32-E72D297353CC}">
                  <c16:uniqueId val="{0000007D-FF8B-5F4C-8BBF-ED4DE736661E}"/>
                </c:ext>
              </c:extLst>
            </c:dLbl>
            <c:dLbl>
              <c:idx val="126"/>
              <c:tx>
                <c:strRef>
                  <c:f>'/Users/el1goluj/Documents/ZURICH/PROJECTS/UPMEM/upmem-workloads/Microbenchmarks/AI/[ai_output.xlsx]ai_output (4)'!$J$128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{1A361AF5-14CE-7D44-ADCF-369341CD01DC}</c15:txfldGUID>
                      <c15:f>'/Users/el1goluj/Documents/ZURICH/PROJECTS/UPMEM/upmem-workloads/Microbenchmarks/AI/[ai_output.xlsx]ai_output (4)'!$J$128</c15:f>
                      <c15:dlblFieldTableCache>
                        <c:ptCount val="1"/>
                        <c:pt idx="0">
                          <c:v>15</c:v>
                        </c:pt>
                      </c15:dlblFieldTableCache>
                    </c15:dlblFTEntry>
                  </c15:dlblFieldTable>
                  <c15:showDataLabelsRange val="0"/>
                </c:ext>
                <c:ext xmlns:c16="http://schemas.microsoft.com/office/drawing/2014/chart" uri="{C3380CC4-5D6E-409C-BE32-E72D297353CC}">
                  <c16:uniqueId val="{0000007E-FF8B-5F4C-8BBF-ED4DE736661E}"/>
                </c:ext>
              </c:extLst>
            </c:dLbl>
            <c:dLbl>
              <c:idx val="127"/>
              <c:tx>
                <c:strRef>
                  <c:f>'/Users/el1goluj/Documents/ZURICH/PROJECTS/UPMEM/upmem-workloads/Microbenchmarks/AI/[ai_output.xlsx]ai_output (4)'!$J$129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{10BED98F-C829-EF49-994D-82A4CCF5A2AF}</c15:txfldGUID>
                      <c15:f>'/Users/el1goluj/Documents/ZURICH/PROJECTS/UPMEM/upmem-workloads/Microbenchmarks/AI/[ai_output.xlsx]ai_output (4)'!$J$129</c15:f>
                      <c15:dlblFieldTableCache>
                        <c:ptCount val="1"/>
                        <c:pt idx="0">
                          <c:v>16</c:v>
                        </c:pt>
                      </c15:dlblFieldTableCache>
                    </c15:dlblFTEntry>
                  </c15:dlblFieldTable>
                  <c15:showDataLabelsRange val="0"/>
                </c:ext>
                <c:ext xmlns:c16="http://schemas.microsoft.com/office/drawing/2014/chart" uri="{C3380CC4-5D6E-409C-BE32-E72D297353CC}">
                  <c16:uniqueId val="{0000007F-FF8B-5F4C-8BBF-ED4DE736661E}"/>
                </c:ext>
              </c:extLst>
            </c:dLbl>
            <c:dLbl>
              <c:idx val="128"/>
              <c:tx>
                <c:strRef>
                  <c:f>'/Users/el1goluj/Documents/ZURICH/PROJECTS/UPMEM/upmem-workloads/Microbenchmarks/AI/[ai_output.xlsx]ai_output (4)'!$J$130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{B3412072-CA06-474A-8488-4D19DF16BED5}</c15:txfldGUID>
                      <c15:f>'/Users/el1goluj/Documents/ZURICH/PROJECTS/UPMEM/upmem-workloads/Microbenchmarks/AI/[ai_output.xlsx]ai_output (4)'!$J$130</c15:f>
                      <c15:dlblFieldTableCache>
                        <c:ptCount val="1"/>
                        <c:pt idx="0">
                          <c:v>1</c:v>
                        </c:pt>
                      </c15:dlblFieldTableCache>
                    </c15:dlblFTEntry>
                  </c15:dlblFieldTable>
                  <c15:showDataLabelsRange val="0"/>
                </c:ext>
                <c:ext xmlns:c16="http://schemas.microsoft.com/office/drawing/2014/chart" uri="{C3380CC4-5D6E-409C-BE32-E72D297353CC}">
                  <c16:uniqueId val="{00000080-FF8B-5F4C-8BBF-ED4DE736661E}"/>
                </c:ext>
              </c:extLst>
            </c:dLbl>
            <c:dLbl>
              <c:idx val="129"/>
              <c:tx>
                <c:strRef>
                  <c:f>'/Users/el1goluj/Documents/ZURICH/PROJECTS/UPMEM/upmem-workloads/Microbenchmarks/AI/[ai_output.xlsx]ai_output (4)'!$J$131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{31F9C58C-7385-2D45-B89C-3D408D674CF0}</c15:txfldGUID>
                      <c15:f>'/Users/el1goluj/Documents/ZURICH/PROJECTS/UPMEM/upmem-workloads/Microbenchmarks/AI/[ai_output.xlsx]ai_output (4)'!$J$131</c15:f>
                      <c15:dlblFieldTableCache>
                        <c:ptCount val="1"/>
                        <c:pt idx="0">
                          <c:v>2</c:v>
                        </c:pt>
                      </c15:dlblFieldTableCache>
                    </c15:dlblFTEntry>
                  </c15:dlblFieldTable>
                  <c15:showDataLabelsRange val="0"/>
                </c:ext>
                <c:ext xmlns:c16="http://schemas.microsoft.com/office/drawing/2014/chart" uri="{C3380CC4-5D6E-409C-BE32-E72D297353CC}">
                  <c16:uniqueId val="{00000081-FF8B-5F4C-8BBF-ED4DE736661E}"/>
                </c:ext>
              </c:extLst>
            </c:dLbl>
            <c:dLbl>
              <c:idx val="130"/>
              <c:tx>
                <c:strRef>
                  <c:f>'/Users/el1goluj/Documents/ZURICH/PROJECTS/UPMEM/upmem-workloads/Microbenchmarks/AI/[ai_output.xlsx]ai_output (4)'!$J$132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{9DC9D4F7-3C07-9C48-802A-5DD7E5ED290F}</c15:txfldGUID>
                      <c15:f>'/Users/el1goluj/Documents/ZURICH/PROJECTS/UPMEM/upmem-workloads/Microbenchmarks/AI/[ai_output.xlsx]ai_output (4)'!$J$132</c15:f>
                      <c15:dlblFieldTableCache>
                        <c:ptCount val="1"/>
                        <c:pt idx="0">
                          <c:v>3</c:v>
                        </c:pt>
                      </c15:dlblFieldTableCache>
                    </c15:dlblFTEntry>
                  </c15:dlblFieldTable>
                  <c15:showDataLabelsRange val="0"/>
                </c:ext>
                <c:ext xmlns:c16="http://schemas.microsoft.com/office/drawing/2014/chart" uri="{C3380CC4-5D6E-409C-BE32-E72D297353CC}">
                  <c16:uniqueId val="{00000082-FF8B-5F4C-8BBF-ED4DE736661E}"/>
                </c:ext>
              </c:extLst>
            </c:dLbl>
            <c:dLbl>
              <c:idx val="131"/>
              <c:tx>
                <c:strRef>
                  <c:f>'/Users/el1goluj/Documents/ZURICH/PROJECTS/UPMEM/upmem-workloads/Microbenchmarks/AI/[ai_output.xlsx]ai_output (4)'!$J$133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{9084D4F8-4B59-A046-921F-8783C92C805E}</c15:txfldGUID>
                      <c15:f>'/Users/el1goluj/Documents/ZURICH/PROJECTS/UPMEM/upmem-workloads/Microbenchmarks/AI/[ai_output.xlsx]ai_output (4)'!$J$133</c15:f>
                      <c15:dlblFieldTableCache>
                        <c:ptCount val="1"/>
                        <c:pt idx="0">
                          <c:v>4</c:v>
                        </c:pt>
                      </c15:dlblFieldTableCache>
                    </c15:dlblFTEntry>
                  </c15:dlblFieldTable>
                  <c15:showDataLabelsRange val="0"/>
                </c:ext>
                <c:ext xmlns:c16="http://schemas.microsoft.com/office/drawing/2014/chart" uri="{C3380CC4-5D6E-409C-BE32-E72D297353CC}">
                  <c16:uniqueId val="{00000083-FF8B-5F4C-8BBF-ED4DE736661E}"/>
                </c:ext>
              </c:extLst>
            </c:dLbl>
            <c:dLbl>
              <c:idx val="132"/>
              <c:tx>
                <c:strRef>
                  <c:f>'/Users/el1goluj/Documents/ZURICH/PROJECTS/UPMEM/upmem-workloads/Microbenchmarks/AI/[ai_output.xlsx]ai_output (4)'!$J$134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{B9624A67-915C-0E46-9EC0-A249F6BC579D}</c15:txfldGUID>
                      <c15:f>'/Users/el1goluj/Documents/ZURICH/PROJECTS/UPMEM/upmem-workloads/Microbenchmarks/AI/[ai_output.xlsx]ai_output (4)'!$J$134</c15:f>
                      <c15:dlblFieldTableCache>
                        <c:ptCount val="1"/>
                        <c:pt idx="0">
                          <c:v>5</c:v>
                        </c:pt>
                      </c15:dlblFieldTableCache>
                    </c15:dlblFTEntry>
                  </c15:dlblFieldTable>
                  <c15:showDataLabelsRange val="0"/>
                </c:ext>
                <c:ext xmlns:c16="http://schemas.microsoft.com/office/drawing/2014/chart" uri="{C3380CC4-5D6E-409C-BE32-E72D297353CC}">
                  <c16:uniqueId val="{00000084-FF8B-5F4C-8BBF-ED4DE736661E}"/>
                </c:ext>
              </c:extLst>
            </c:dLbl>
            <c:dLbl>
              <c:idx val="133"/>
              <c:tx>
                <c:strRef>
                  <c:f>'/Users/el1goluj/Documents/ZURICH/PROJECTS/UPMEM/upmem-workloads/Microbenchmarks/AI/[ai_output.xlsx]ai_output (4)'!$J$135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{746D2324-48C4-084A-9EA4-9DD611539679}</c15:txfldGUID>
                      <c15:f>'/Users/el1goluj/Documents/ZURICH/PROJECTS/UPMEM/upmem-workloads/Microbenchmarks/AI/[ai_output.xlsx]ai_output (4)'!$J$135</c15:f>
                      <c15:dlblFieldTableCache>
                        <c:ptCount val="1"/>
                        <c:pt idx="0">
                          <c:v>6</c:v>
                        </c:pt>
                      </c15:dlblFieldTableCache>
                    </c15:dlblFTEntry>
                  </c15:dlblFieldTable>
                  <c15:showDataLabelsRange val="0"/>
                </c:ext>
                <c:ext xmlns:c16="http://schemas.microsoft.com/office/drawing/2014/chart" uri="{C3380CC4-5D6E-409C-BE32-E72D297353CC}">
                  <c16:uniqueId val="{00000085-FF8B-5F4C-8BBF-ED4DE736661E}"/>
                </c:ext>
              </c:extLst>
            </c:dLbl>
            <c:dLbl>
              <c:idx val="134"/>
              <c:tx>
                <c:strRef>
                  <c:f>'/Users/el1goluj/Documents/ZURICH/PROJECTS/UPMEM/upmem-workloads/Microbenchmarks/AI/[ai_output.xlsx]ai_output (4)'!$J$136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{2E90BA33-F505-2F4A-89C5-42B73766DF61}</c15:txfldGUID>
                      <c15:f>'/Users/el1goluj/Documents/ZURICH/PROJECTS/UPMEM/upmem-workloads/Microbenchmarks/AI/[ai_output.xlsx]ai_output (4)'!$J$136</c15:f>
                      <c15:dlblFieldTableCache>
                        <c:ptCount val="1"/>
                        <c:pt idx="0">
                          <c:v>7</c:v>
                        </c:pt>
                      </c15:dlblFieldTableCache>
                    </c15:dlblFTEntry>
                  </c15:dlblFieldTable>
                  <c15:showDataLabelsRange val="0"/>
                </c:ext>
                <c:ext xmlns:c16="http://schemas.microsoft.com/office/drawing/2014/chart" uri="{C3380CC4-5D6E-409C-BE32-E72D297353CC}">
                  <c16:uniqueId val="{00000086-FF8B-5F4C-8BBF-ED4DE736661E}"/>
                </c:ext>
              </c:extLst>
            </c:dLbl>
            <c:dLbl>
              <c:idx val="135"/>
              <c:tx>
                <c:strRef>
                  <c:f>'/Users/el1goluj/Documents/ZURICH/PROJECTS/UPMEM/upmem-workloads/Microbenchmarks/AI/[ai_output.xlsx]ai_output (4)'!$J$137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{36F8ABCD-38B1-7743-9AC4-3E02189279B4}</c15:txfldGUID>
                      <c15:f>'/Users/el1goluj/Documents/ZURICH/PROJECTS/UPMEM/upmem-workloads/Microbenchmarks/AI/[ai_output.xlsx]ai_output (4)'!$J$137</c15:f>
                      <c15:dlblFieldTableCache>
                        <c:ptCount val="1"/>
                        <c:pt idx="0">
                          <c:v>8</c:v>
                        </c:pt>
                      </c15:dlblFieldTableCache>
                    </c15:dlblFTEntry>
                  </c15:dlblFieldTable>
                  <c15:showDataLabelsRange val="0"/>
                </c:ext>
                <c:ext xmlns:c16="http://schemas.microsoft.com/office/drawing/2014/chart" uri="{C3380CC4-5D6E-409C-BE32-E72D297353CC}">
                  <c16:uniqueId val="{00000087-FF8B-5F4C-8BBF-ED4DE736661E}"/>
                </c:ext>
              </c:extLst>
            </c:dLbl>
            <c:dLbl>
              <c:idx val="136"/>
              <c:tx>
                <c:strRef>
                  <c:f>'/Users/el1goluj/Documents/ZURICH/PROJECTS/UPMEM/upmem-workloads/Microbenchmarks/AI/[ai_output.xlsx]ai_output (4)'!$J$138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{3ADF5BB2-27FF-EA41-9B4C-F1A8C77CBF90}</c15:txfldGUID>
                      <c15:f>'/Users/el1goluj/Documents/ZURICH/PROJECTS/UPMEM/upmem-workloads/Microbenchmarks/AI/[ai_output.xlsx]ai_output (4)'!$J$138</c15:f>
                      <c15:dlblFieldTableCache>
                        <c:ptCount val="1"/>
                        <c:pt idx="0">
                          <c:v>9</c:v>
                        </c:pt>
                      </c15:dlblFieldTableCache>
                    </c15:dlblFTEntry>
                  </c15:dlblFieldTable>
                  <c15:showDataLabelsRange val="0"/>
                </c:ext>
                <c:ext xmlns:c16="http://schemas.microsoft.com/office/drawing/2014/chart" uri="{C3380CC4-5D6E-409C-BE32-E72D297353CC}">
                  <c16:uniqueId val="{00000088-FF8B-5F4C-8BBF-ED4DE736661E}"/>
                </c:ext>
              </c:extLst>
            </c:dLbl>
            <c:dLbl>
              <c:idx val="137"/>
              <c:tx>
                <c:strRef>
                  <c:f>'/Users/el1goluj/Documents/ZURICH/PROJECTS/UPMEM/upmem-workloads/Microbenchmarks/AI/[ai_output.xlsx]ai_output (4)'!$J$139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{639CD70A-6F84-304D-A202-1071F165AE10}</c15:txfldGUID>
                      <c15:f>'/Users/el1goluj/Documents/ZURICH/PROJECTS/UPMEM/upmem-workloads/Microbenchmarks/AI/[ai_output.xlsx]ai_output (4)'!$J$139</c15:f>
                      <c15:dlblFieldTableCache>
                        <c:ptCount val="1"/>
                        <c:pt idx="0">
                          <c:v>10</c:v>
                        </c:pt>
                      </c15:dlblFieldTableCache>
                    </c15:dlblFTEntry>
                  </c15:dlblFieldTable>
                  <c15:showDataLabelsRange val="0"/>
                </c:ext>
                <c:ext xmlns:c16="http://schemas.microsoft.com/office/drawing/2014/chart" uri="{C3380CC4-5D6E-409C-BE32-E72D297353CC}">
                  <c16:uniqueId val="{00000089-FF8B-5F4C-8BBF-ED4DE736661E}"/>
                </c:ext>
              </c:extLst>
            </c:dLbl>
            <c:dLbl>
              <c:idx val="138"/>
              <c:tx>
                <c:strRef>
                  <c:f>'/Users/el1goluj/Documents/ZURICH/PROJECTS/UPMEM/upmem-workloads/Microbenchmarks/AI/[ai_output.xlsx]ai_output (4)'!$J$140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{734E7A03-40B3-9A4A-A1EF-C4530781749C}</c15:txfldGUID>
                      <c15:f>'/Users/el1goluj/Documents/ZURICH/PROJECTS/UPMEM/upmem-workloads/Microbenchmarks/AI/[ai_output.xlsx]ai_output (4)'!$J$140</c15:f>
                      <c15:dlblFieldTableCache>
                        <c:ptCount val="1"/>
                        <c:pt idx="0">
                          <c:v>11</c:v>
                        </c:pt>
                      </c15:dlblFieldTableCache>
                    </c15:dlblFTEntry>
                  </c15:dlblFieldTable>
                  <c15:showDataLabelsRange val="0"/>
                </c:ext>
                <c:ext xmlns:c16="http://schemas.microsoft.com/office/drawing/2014/chart" uri="{C3380CC4-5D6E-409C-BE32-E72D297353CC}">
                  <c16:uniqueId val="{0000008A-FF8B-5F4C-8BBF-ED4DE736661E}"/>
                </c:ext>
              </c:extLst>
            </c:dLbl>
            <c:dLbl>
              <c:idx val="139"/>
              <c:tx>
                <c:strRef>
                  <c:f>'/Users/el1goluj/Documents/ZURICH/PROJECTS/UPMEM/upmem-workloads/Microbenchmarks/AI/[ai_output.xlsx]ai_output (4)'!$J$141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{E643C406-AF24-9946-B555-BF9F3C1FC087}</c15:txfldGUID>
                      <c15:f>'/Users/el1goluj/Documents/ZURICH/PROJECTS/UPMEM/upmem-workloads/Microbenchmarks/AI/[ai_output.xlsx]ai_output (4)'!$J$141</c15:f>
                      <c15:dlblFieldTableCache>
                        <c:ptCount val="1"/>
                        <c:pt idx="0">
                          <c:v>12</c:v>
                        </c:pt>
                      </c15:dlblFieldTableCache>
                    </c15:dlblFTEntry>
                  </c15:dlblFieldTable>
                  <c15:showDataLabelsRange val="0"/>
                </c:ext>
                <c:ext xmlns:c16="http://schemas.microsoft.com/office/drawing/2014/chart" uri="{C3380CC4-5D6E-409C-BE32-E72D297353CC}">
                  <c16:uniqueId val="{0000008B-FF8B-5F4C-8BBF-ED4DE736661E}"/>
                </c:ext>
              </c:extLst>
            </c:dLbl>
            <c:dLbl>
              <c:idx val="140"/>
              <c:tx>
                <c:strRef>
                  <c:f>'/Users/el1goluj/Documents/ZURICH/PROJECTS/UPMEM/upmem-workloads/Microbenchmarks/AI/[ai_output.xlsx]ai_output (4)'!$J$142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{F57C0CE4-B1F7-014B-AD1A-8981475C1B0C}</c15:txfldGUID>
                      <c15:f>'/Users/el1goluj/Documents/ZURICH/PROJECTS/UPMEM/upmem-workloads/Microbenchmarks/AI/[ai_output.xlsx]ai_output (4)'!$J$142</c15:f>
                      <c15:dlblFieldTableCache>
                        <c:ptCount val="1"/>
                        <c:pt idx="0">
                          <c:v>13</c:v>
                        </c:pt>
                      </c15:dlblFieldTableCache>
                    </c15:dlblFTEntry>
                  </c15:dlblFieldTable>
                  <c15:showDataLabelsRange val="0"/>
                </c:ext>
                <c:ext xmlns:c16="http://schemas.microsoft.com/office/drawing/2014/chart" uri="{C3380CC4-5D6E-409C-BE32-E72D297353CC}">
                  <c16:uniqueId val="{0000008C-FF8B-5F4C-8BBF-ED4DE736661E}"/>
                </c:ext>
              </c:extLst>
            </c:dLbl>
            <c:dLbl>
              <c:idx val="141"/>
              <c:tx>
                <c:strRef>
                  <c:f>'/Users/el1goluj/Documents/ZURICH/PROJECTS/UPMEM/upmem-workloads/Microbenchmarks/AI/[ai_output.xlsx]ai_output (4)'!$J$143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{0DDA244E-78F0-CC4B-AC92-9A5A2DA9EFF3}</c15:txfldGUID>
                      <c15:f>'/Users/el1goluj/Documents/ZURICH/PROJECTS/UPMEM/upmem-workloads/Microbenchmarks/AI/[ai_output.xlsx]ai_output (4)'!$J$143</c15:f>
                      <c15:dlblFieldTableCache>
                        <c:ptCount val="1"/>
                        <c:pt idx="0">
                          <c:v>14</c:v>
                        </c:pt>
                      </c15:dlblFieldTableCache>
                    </c15:dlblFTEntry>
                  </c15:dlblFieldTable>
                  <c15:showDataLabelsRange val="0"/>
                </c:ext>
                <c:ext xmlns:c16="http://schemas.microsoft.com/office/drawing/2014/chart" uri="{C3380CC4-5D6E-409C-BE32-E72D297353CC}">
                  <c16:uniqueId val="{0000008D-FF8B-5F4C-8BBF-ED4DE736661E}"/>
                </c:ext>
              </c:extLst>
            </c:dLbl>
            <c:dLbl>
              <c:idx val="142"/>
              <c:tx>
                <c:strRef>
                  <c:f>'/Users/el1goluj/Documents/ZURICH/PROJECTS/UPMEM/upmem-workloads/Microbenchmarks/AI/[ai_output.xlsx]ai_output (4)'!$J$144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{F87ED173-471C-D647-B1EC-4997718804DA}</c15:txfldGUID>
                      <c15:f>'/Users/el1goluj/Documents/ZURICH/PROJECTS/UPMEM/upmem-workloads/Microbenchmarks/AI/[ai_output.xlsx]ai_output (4)'!$J$144</c15:f>
                      <c15:dlblFieldTableCache>
                        <c:ptCount val="1"/>
                        <c:pt idx="0">
                          <c:v>15</c:v>
                        </c:pt>
                      </c15:dlblFieldTableCache>
                    </c15:dlblFTEntry>
                  </c15:dlblFieldTable>
                  <c15:showDataLabelsRange val="0"/>
                </c:ext>
                <c:ext xmlns:c16="http://schemas.microsoft.com/office/drawing/2014/chart" uri="{C3380CC4-5D6E-409C-BE32-E72D297353CC}">
                  <c16:uniqueId val="{0000008E-FF8B-5F4C-8BBF-ED4DE736661E}"/>
                </c:ext>
              </c:extLst>
            </c:dLbl>
            <c:dLbl>
              <c:idx val="143"/>
              <c:tx>
                <c:strRef>
                  <c:f>'/Users/el1goluj/Documents/ZURICH/PROJECTS/UPMEM/upmem-workloads/Microbenchmarks/AI/[ai_output.xlsx]ai_output (4)'!$J$145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{9E77152C-57B8-894F-BA61-48A428FB5756}</c15:txfldGUID>
                      <c15:f>'/Users/el1goluj/Documents/ZURICH/PROJECTS/UPMEM/upmem-workloads/Microbenchmarks/AI/[ai_output.xlsx]ai_output (4)'!$J$145</c15:f>
                      <c15:dlblFieldTableCache>
                        <c:ptCount val="1"/>
                        <c:pt idx="0">
                          <c:v>16</c:v>
                        </c:pt>
                      </c15:dlblFieldTableCache>
                    </c15:dlblFTEntry>
                  </c15:dlblFieldTable>
                  <c15:showDataLabelsRange val="0"/>
                </c:ext>
                <c:ext xmlns:c16="http://schemas.microsoft.com/office/drawing/2014/chart" uri="{C3380CC4-5D6E-409C-BE32-E72D297353CC}">
                  <c16:uniqueId val="{0000008F-FF8B-5F4C-8BBF-ED4DE736661E}"/>
                </c:ext>
              </c:extLst>
            </c:dLbl>
            <c:dLbl>
              <c:idx val="144"/>
              <c:tx>
                <c:strRef>
                  <c:f>'/Users/el1goluj/Documents/ZURICH/PROJECTS/UPMEM/upmem-workloads/Microbenchmarks/AI/[ai_output.xlsx]ai_output (4)'!$J$146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{25AF316B-77FA-AA4C-B581-2FDA478AAE35}</c15:txfldGUID>
                      <c15:f>'/Users/el1goluj/Documents/ZURICH/PROJECTS/UPMEM/upmem-workloads/Microbenchmarks/AI/[ai_output.xlsx]ai_output (4)'!$J$146</c15:f>
                      <c15:dlblFieldTableCache>
                        <c:ptCount val="1"/>
                        <c:pt idx="0">
                          <c:v>1</c:v>
                        </c:pt>
                      </c15:dlblFieldTableCache>
                    </c15:dlblFTEntry>
                  </c15:dlblFieldTable>
                  <c15:showDataLabelsRange val="0"/>
                </c:ext>
                <c:ext xmlns:c16="http://schemas.microsoft.com/office/drawing/2014/chart" uri="{C3380CC4-5D6E-409C-BE32-E72D297353CC}">
                  <c16:uniqueId val="{00000090-FF8B-5F4C-8BBF-ED4DE736661E}"/>
                </c:ext>
              </c:extLst>
            </c:dLbl>
            <c:dLbl>
              <c:idx val="145"/>
              <c:tx>
                <c:strRef>
                  <c:f>'/Users/el1goluj/Documents/ZURICH/PROJECTS/UPMEM/upmem-workloads/Microbenchmarks/AI/[ai_output.xlsx]ai_output (4)'!$J$147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{87BB2A7D-8B47-F34B-9875-F182F7C2DB9E}</c15:txfldGUID>
                      <c15:f>'/Users/el1goluj/Documents/ZURICH/PROJECTS/UPMEM/upmem-workloads/Microbenchmarks/AI/[ai_output.xlsx]ai_output (4)'!$J$147</c15:f>
                      <c15:dlblFieldTableCache>
                        <c:ptCount val="1"/>
                        <c:pt idx="0">
                          <c:v>2</c:v>
                        </c:pt>
                      </c15:dlblFieldTableCache>
                    </c15:dlblFTEntry>
                  </c15:dlblFieldTable>
                  <c15:showDataLabelsRange val="0"/>
                </c:ext>
                <c:ext xmlns:c16="http://schemas.microsoft.com/office/drawing/2014/chart" uri="{C3380CC4-5D6E-409C-BE32-E72D297353CC}">
                  <c16:uniqueId val="{00000091-FF8B-5F4C-8BBF-ED4DE736661E}"/>
                </c:ext>
              </c:extLst>
            </c:dLbl>
            <c:dLbl>
              <c:idx val="146"/>
              <c:tx>
                <c:strRef>
                  <c:f>'/Users/el1goluj/Documents/ZURICH/PROJECTS/UPMEM/upmem-workloads/Microbenchmarks/AI/[ai_output.xlsx]ai_output (4)'!$J$148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{E6D49109-2434-A142-9489-2B2F59F00D1D}</c15:txfldGUID>
                      <c15:f>'/Users/el1goluj/Documents/ZURICH/PROJECTS/UPMEM/upmem-workloads/Microbenchmarks/AI/[ai_output.xlsx]ai_output (4)'!$J$148</c15:f>
                      <c15:dlblFieldTableCache>
                        <c:ptCount val="1"/>
                        <c:pt idx="0">
                          <c:v>3</c:v>
                        </c:pt>
                      </c15:dlblFieldTableCache>
                    </c15:dlblFTEntry>
                  </c15:dlblFieldTable>
                  <c15:showDataLabelsRange val="0"/>
                </c:ext>
                <c:ext xmlns:c16="http://schemas.microsoft.com/office/drawing/2014/chart" uri="{C3380CC4-5D6E-409C-BE32-E72D297353CC}">
                  <c16:uniqueId val="{00000092-FF8B-5F4C-8BBF-ED4DE736661E}"/>
                </c:ext>
              </c:extLst>
            </c:dLbl>
            <c:dLbl>
              <c:idx val="147"/>
              <c:tx>
                <c:strRef>
                  <c:f>'/Users/el1goluj/Documents/ZURICH/PROJECTS/UPMEM/upmem-workloads/Microbenchmarks/AI/[ai_output.xlsx]ai_output (4)'!$J$149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{EE0C253D-05B6-A544-AF2C-9D319C156E71}</c15:txfldGUID>
                      <c15:f>'/Users/el1goluj/Documents/ZURICH/PROJECTS/UPMEM/upmem-workloads/Microbenchmarks/AI/[ai_output.xlsx]ai_output (4)'!$J$149</c15:f>
                      <c15:dlblFieldTableCache>
                        <c:ptCount val="1"/>
                        <c:pt idx="0">
                          <c:v>4</c:v>
                        </c:pt>
                      </c15:dlblFieldTableCache>
                    </c15:dlblFTEntry>
                  </c15:dlblFieldTable>
                  <c15:showDataLabelsRange val="0"/>
                </c:ext>
                <c:ext xmlns:c16="http://schemas.microsoft.com/office/drawing/2014/chart" uri="{C3380CC4-5D6E-409C-BE32-E72D297353CC}">
                  <c16:uniqueId val="{00000093-FF8B-5F4C-8BBF-ED4DE736661E}"/>
                </c:ext>
              </c:extLst>
            </c:dLbl>
            <c:dLbl>
              <c:idx val="148"/>
              <c:tx>
                <c:strRef>
                  <c:f>'/Users/el1goluj/Documents/ZURICH/PROJECTS/UPMEM/upmem-workloads/Microbenchmarks/AI/[ai_output.xlsx]ai_output (4)'!$J$150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{C011921C-7FEF-0540-8627-02817F0E8407}</c15:txfldGUID>
                      <c15:f>'/Users/el1goluj/Documents/ZURICH/PROJECTS/UPMEM/upmem-workloads/Microbenchmarks/AI/[ai_output.xlsx]ai_output (4)'!$J$150</c15:f>
                      <c15:dlblFieldTableCache>
                        <c:ptCount val="1"/>
                        <c:pt idx="0">
                          <c:v>5</c:v>
                        </c:pt>
                      </c15:dlblFieldTableCache>
                    </c15:dlblFTEntry>
                  </c15:dlblFieldTable>
                  <c15:showDataLabelsRange val="0"/>
                </c:ext>
                <c:ext xmlns:c16="http://schemas.microsoft.com/office/drawing/2014/chart" uri="{C3380CC4-5D6E-409C-BE32-E72D297353CC}">
                  <c16:uniqueId val="{00000094-FF8B-5F4C-8BBF-ED4DE736661E}"/>
                </c:ext>
              </c:extLst>
            </c:dLbl>
            <c:dLbl>
              <c:idx val="149"/>
              <c:tx>
                <c:strRef>
                  <c:f>'/Users/el1goluj/Documents/ZURICH/PROJECTS/UPMEM/upmem-workloads/Microbenchmarks/AI/[ai_output.xlsx]ai_output (4)'!$J$151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{DE8D8ACB-E2D5-0143-A944-190D7C4A21D7}</c15:txfldGUID>
                      <c15:f>'/Users/el1goluj/Documents/ZURICH/PROJECTS/UPMEM/upmem-workloads/Microbenchmarks/AI/[ai_output.xlsx]ai_output (4)'!$J$151</c15:f>
                      <c15:dlblFieldTableCache>
                        <c:ptCount val="1"/>
                        <c:pt idx="0">
                          <c:v>6</c:v>
                        </c:pt>
                      </c15:dlblFieldTableCache>
                    </c15:dlblFTEntry>
                  </c15:dlblFieldTable>
                  <c15:showDataLabelsRange val="0"/>
                </c:ext>
                <c:ext xmlns:c16="http://schemas.microsoft.com/office/drawing/2014/chart" uri="{C3380CC4-5D6E-409C-BE32-E72D297353CC}">
                  <c16:uniqueId val="{00000095-FF8B-5F4C-8BBF-ED4DE736661E}"/>
                </c:ext>
              </c:extLst>
            </c:dLbl>
            <c:dLbl>
              <c:idx val="150"/>
              <c:tx>
                <c:strRef>
                  <c:f>'/Users/el1goluj/Documents/ZURICH/PROJECTS/UPMEM/upmem-workloads/Microbenchmarks/AI/[ai_output.xlsx]ai_output (4)'!$J$152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{85135F0C-A937-5D41-B889-31732F18DED8}</c15:txfldGUID>
                      <c15:f>'/Users/el1goluj/Documents/ZURICH/PROJECTS/UPMEM/upmem-workloads/Microbenchmarks/AI/[ai_output.xlsx]ai_output (4)'!$J$152</c15:f>
                      <c15:dlblFieldTableCache>
                        <c:ptCount val="1"/>
                        <c:pt idx="0">
                          <c:v>7</c:v>
                        </c:pt>
                      </c15:dlblFieldTableCache>
                    </c15:dlblFTEntry>
                  </c15:dlblFieldTable>
                  <c15:showDataLabelsRange val="0"/>
                </c:ext>
                <c:ext xmlns:c16="http://schemas.microsoft.com/office/drawing/2014/chart" uri="{C3380CC4-5D6E-409C-BE32-E72D297353CC}">
                  <c16:uniqueId val="{00000096-FF8B-5F4C-8BBF-ED4DE736661E}"/>
                </c:ext>
              </c:extLst>
            </c:dLbl>
            <c:dLbl>
              <c:idx val="151"/>
              <c:tx>
                <c:strRef>
                  <c:f>'/Users/el1goluj/Documents/ZURICH/PROJECTS/UPMEM/upmem-workloads/Microbenchmarks/AI/[ai_output.xlsx]ai_output (4)'!$J$153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{75BC1E33-D9E1-E848-8A1D-B7617C007D8E}</c15:txfldGUID>
                      <c15:f>'/Users/el1goluj/Documents/ZURICH/PROJECTS/UPMEM/upmem-workloads/Microbenchmarks/AI/[ai_output.xlsx]ai_output (4)'!$J$153</c15:f>
                      <c15:dlblFieldTableCache>
                        <c:ptCount val="1"/>
                        <c:pt idx="0">
                          <c:v>8</c:v>
                        </c:pt>
                      </c15:dlblFieldTableCache>
                    </c15:dlblFTEntry>
                  </c15:dlblFieldTable>
                  <c15:showDataLabelsRange val="0"/>
                </c:ext>
                <c:ext xmlns:c16="http://schemas.microsoft.com/office/drawing/2014/chart" uri="{C3380CC4-5D6E-409C-BE32-E72D297353CC}">
                  <c16:uniqueId val="{00000097-FF8B-5F4C-8BBF-ED4DE736661E}"/>
                </c:ext>
              </c:extLst>
            </c:dLbl>
            <c:dLbl>
              <c:idx val="152"/>
              <c:tx>
                <c:strRef>
                  <c:f>'/Users/el1goluj/Documents/ZURICH/PROJECTS/UPMEM/upmem-workloads/Microbenchmarks/AI/[ai_output.xlsx]ai_output (4)'!$J$154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{BAA41485-1FAA-844D-B5DE-CD6E7C39A5EF}</c15:txfldGUID>
                      <c15:f>'/Users/el1goluj/Documents/ZURICH/PROJECTS/UPMEM/upmem-workloads/Microbenchmarks/AI/[ai_output.xlsx]ai_output (4)'!$J$154</c15:f>
                      <c15:dlblFieldTableCache>
                        <c:ptCount val="1"/>
                        <c:pt idx="0">
                          <c:v>9</c:v>
                        </c:pt>
                      </c15:dlblFieldTableCache>
                    </c15:dlblFTEntry>
                  </c15:dlblFieldTable>
                  <c15:showDataLabelsRange val="0"/>
                </c:ext>
                <c:ext xmlns:c16="http://schemas.microsoft.com/office/drawing/2014/chart" uri="{C3380CC4-5D6E-409C-BE32-E72D297353CC}">
                  <c16:uniqueId val="{00000098-FF8B-5F4C-8BBF-ED4DE736661E}"/>
                </c:ext>
              </c:extLst>
            </c:dLbl>
            <c:dLbl>
              <c:idx val="153"/>
              <c:tx>
                <c:strRef>
                  <c:f>'/Users/el1goluj/Documents/ZURICH/PROJECTS/UPMEM/upmem-workloads/Microbenchmarks/AI/[ai_output.xlsx]ai_output (4)'!$J$155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{69878116-DDD9-3E4D-88D1-97E105388B7D}</c15:txfldGUID>
                      <c15:f>'/Users/el1goluj/Documents/ZURICH/PROJECTS/UPMEM/upmem-workloads/Microbenchmarks/AI/[ai_output.xlsx]ai_output (4)'!$J$155</c15:f>
                      <c15:dlblFieldTableCache>
                        <c:ptCount val="1"/>
                        <c:pt idx="0">
                          <c:v>10</c:v>
                        </c:pt>
                      </c15:dlblFieldTableCache>
                    </c15:dlblFTEntry>
                  </c15:dlblFieldTable>
                  <c15:showDataLabelsRange val="0"/>
                </c:ext>
                <c:ext xmlns:c16="http://schemas.microsoft.com/office/drawing/2014/chart" uri="{C3380CC4-5D6E-409C-BE32-E72D297353CC}">
                  <c16:uniqueId val="{00000099-FF8B-5F4C-8BBF-ED4DE736661E}"/>
                </c:ext>
              </c:extLst>
            </c:dLbl>
            <c:dLbl>
              <c:idx val="154"/>
              <c:tx>
                <c:strRef>
                  <c:f>'/Users/el1goluj/Documents/ZURICH/PROJECTS/UPMEM/upmem-workloads/Microbenchmarks/AI/[ai_output.xlsx]ai_output (4)'!$J$156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{A3892F80-6869-2A4E-905B-B81E370632B3}</c15:txfldGUID>
                      <c15:f>'/Users/el1goluj/Documents/ZURICH/PROJECTS/UPMEM/upmem-workloads/Microbenchmarks/AI/[ai_output.xlsx]ai_output (4)'!$J$156</c15:f>
                      <c15:dlblFieldTableCache>
                        <c:ptCount val="1"/>
                        <c:pt idx="0">
                          <c:v>11</c:v>
                        </c:pt>
                      </c15:dlblFieldTableCache>
                    </c15:dlblFTEntry>
                  </c15:dlblFieldTable>
                  <c15:showDataLabelsRange val="0"/>
                </c:ext>
                <c:ext xmlns:c16="http://schemas.microsoft.com/office/drawing/2014/chart" uri="{C3380CC4-5D6E-409C-BE32-E72D297353CC}">
                  <c16:uniqueId val="{0000009A-FF8B-5F4C-8BBF-ED4DE736661E}"/>
                </c:ext>
              </c:extLst>
            </c:dLbl>
            <c:dLbl>
              <c:idx val="155"/>
              <c:tx>
                <c:strRef>
                  <c:f>'/Users/el1goluj/Documents/ZURICH/PROJECTS/UPMEM/upmem-workloads/Microbenchmarks/AI/[ai_output.xlsx]ai_output (4)'!$J$157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{1E499B4D-3A63-D544-A2CA-A61ECBC5F4D4}</c15:txfldGUID>
                      <c15:f>'/Users/el1goluj/Documents/ZURICH/PROJECTS/UPMEM/upmem-workloads/Microbenchmarks/AI/[ai_output.xlsx]ai_output (4)'!$J$157</c15:f>
                      <c15:dlblFieldTableCache>
                        <c:ptCount val="1"/>
                        <c:pt idx="0">
                          <c:v>12</c:v>
                        </c:pt>
                      </c15:dlblFieldTableCache>
                    </c15:dlblFTEntry>
                  </c15:dlblFieldTable>
                  <c15:showDataLabelsRange val="0"/>
                </c:ext>
                <c:ext xmlns:c16="http://schemas.microsoft.com/office/drawing/2014/chart" uri="{C3380CC4-5D6E-409C-BE32-E72D297353CC}">
                  <c16:uniqueId val="{0000009B-FF8B-5F4C-8BBF-ED4DE736661E}"/>
                </c:ext>
              </c:extLst>
            </c:dLbl>
            <c:dLbl>
              <c:idx val="156"/>
              <c:tx>
                <c:strRef>
                  <c:f>'/Users/el1goluj/Documents/ZURICH/PROJECTS/UPMEM/upmem-workloads/Microbenchmarks/AI/[ai_output.xlsx]ai_output (4)'!$J$158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{9ADE6913-6BB4-FA41-897A-68985A774581}</c15:txfldGUID>
                      <c15:f>'/Users/el1goluj/Documents/ZURICH/PROJECTS/UPMEM/upmem-workloads/Microbenchmarks/AI/[ai_output.xlsx]ai_output (4)'!$J$158</c15:f>
                      <c15:dlblFieldTableCache>
                        <c:ptCount val="1"/>
                        <c:pt idx="0">
                          <c:v>13</c:v>
                        </c:pt>
                      </c15:dlblFieldTableCache>
                    </c15:dlblFTEntry>
                  </c15:dlblFieldTable>
                  <c15:showDataLabelsRange val="0"/>
                </c:ext>
                <c:ext xmlns:c16="http://schemas.microsoft.com/office/drawing/2014/chart" uri="{C3380CC4-5D6E-409C-BE32-E72D297353CC}">
                  <c16:uniqueId val="{0000009C-FF8B-5F4C-8BBF-ED4DE736661E}"/>
                </c:ext>
              </c:extLst>
            </c:dLbl>
            <c:dLbl>
              <c:idx val="157"/>
              <c:tx>
                <c:strRef>
                  <c:f>'/Users/el1goluj/Documents/ZURICH/PROJECTS/UPMEM/upmem-workloads/Microbenchmarks/AI/[ai_output.xlsx]ai_output (4)'!$J$159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{098A3978-DD26-6C44-8E46-CA82EE9D0FD4}</c15:txfldGUID>
                      <c15:f>'/Users/el1goluj/Documents/ZURICH/PROJECTS/UPMEM/upmem-workloads/Microbenchmarks/AI/[ai_output.xlsx]ai_output (4)'!$J$159</c15:f>
                      <c15:dlblFieldTableCache>
                        <c:ptCount val="1"/>
                        <c:pt idx="0">
                          <c:v>14</c:v>
                        </c:pt>
                      </c15:dlblFieldTableCache>
                    </c15:dlblFTEntry>
                  </c15:dlblFieldTable>
                  <c15:showDataLabelsRange val="0"/>
                </c:ext>
                <c:ext xmlns:c16="http://schemas.microsoft.com/office/drawing/2014/chart" uri="{C3380CC4-5D6E-409C-BE32-E72D297353CC}">
                  <c16:uniqueId val="{0000009D-FF8B-5F4C-8BBF-ED4DE736661E}"/>
                </c:ext>
              </c:extLst>
            </c:dLbl>
            <c:dLbl>
              <c:idx val="158"/>
              <c:tx>
                <c:strRef>
                  <c:f>'/Users/el1goluj/Documents/ZURICH/PROJECTS/UPMEM/upmem-workloads/Microbenchmarks/AI/[ai_output.xlsx]ai_output (4)'!$J$160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{C784C41E-5A81-6B44-90D4-7671D64D94AA}</c15:txfldGUID>
                      <c15:f>'/Users/el1goluj/Documents/ZURICH/PROJECTS/UPMEM/upmem-workloads/Microbenchmarks/AI/[ai_output.xlsx]ai_output (4)'!$J$160</c15:f>
                      <c15:dlblFieldTableCache>
                        <c:ptCount val="1"/>
                        <c:pt idx="0">
                          <c:v>15</c:v>
                        </c:pt>
                      </c15:dlblFieldTableCache>
                    </c15:dlblFTEntry>
                  </c15:dlblFieldTable>
                  <c15:showDataLabelsRange val="0"/>
                </c:ext>
                <c:ext xmlns:c16="http://schemas.microsoft.com/office/drawing/2014/chart" uri="{C3380CC4-5D6E-409C-BE32-E72D297353CC}">
                  <c16:uniqueId val="{0000009E-FF8B-5F4C-8BBF-ED4DE736661E}"/>
                </c:ext>
              </c:extLst>
            </c:dLbl>
            <c:dLbl>
              <c:idx val="159"/>
              <c:tx>
                <c:strRef>
                  <c:f>'/Users/el1goluj/Documents/ZURICH/PROJECTS/UPMEM/upmem-workloads/Microbenchmarks/AI/[ai_output.xlsx]ai_output (4)'!$J$161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{EBA2E03A-C516-8647-B358-F1C7921291C6}</c15:txfldGUID>
                      <c15:f>'/Users/el1goluj/Documents/ZURICH/PROJECTS/UPMEM/upmem-workloads/Microbenchmarks/AI/[ai_output.xlsx]ai_output (4)'!$J$161</c15:f>
                      <c15:dlblFieldTableCache>
                        <c:ptCount val="1"/>
                        <c:pt idx="0">
                          <c:v>16</c:v>
                        </c:pt>
                      </c15:dlblFieldTableCache>
                    </c15:dlblFTEntry>
                  </c15:dlblFieldTable>
                  <c15:showDataLabelsRange val="0"/>
                </c:ext>
                <c:ext xmlns:c16="http://schemas.microsoft.com/office/drawing/2014/chart" uri="{C3380CC4-5D6E-409C-BE32-E72D297353CC}">
                  <c16:uniqueId val="{0000009F-FF8B-5F4C-8BBF-ED4DE736661E}"/>
                </c:ext>
              </c:extLst>
            </c:dLbl>
            <c:dLbl>
              <c:idx val="160"/>
              <c:tx>
                <c:strRef>
                  <c:f>'/Users/el1goluj/Documents/ZURICH/PROJECTS/UPMEM/upmem-workloads/Microbenchmarks/AI/[ai_output.xlsx]ai_output (4)'!$J$162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{A1DFF936-3668-F049-A603-B2070563D67B}</c15:txfldGUID>
                      <c15:f>'/Users/el1goluj/Documents/ZURICH/PROJECTS/UPMEM/upmem-workloads/Microbenchmarks/AI/[ai_output.xlsx]ai_output (4)'!$J$162</c15:f>
                      <c15:dlblFieldTableCache>
                        <c:ptCount val="1"/>
                        <c:pt idx="0">
                          <c:v>1</c:v>
                        </c:pt>
                      </c15:dlblFieldTableCache>
                    </c15:dlblFTEntry>
                  </c15:dlblFieldTable>
                  <c15:showDataLabelsRange val="0"/>
                </c:ext>
                <c:ext xmlns:c16="http://schemas.microsoft.com/office/drawing/2014/chart" uri="{C3380CC4-5D6E-409C-BE32-E72D297353CC}">
                  <c16:uniqueId val="{000000A0-FF8B-5F4C-8BBF-ED4DE736661E}"/>
                </c:ext>
              </c:extLst>
            </c:dLbl>
            <c:dLbl>
              <c:idx val="161"/>
              <c:tx>
                <c:strRef>
                  <c:f>'/Users/el1goluj/Documents/ZURICH/PROJECTS/UPMEM/upmem-workloads/Microbenchmarks/AI/[ai_output.xlsx]ai_output (4)'!$J$163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{0FA962F4-2F8D-FA4A-A25E-79521CDF78D6}</c15:txfldGUID>
                      <c15:f>'/Users/el1goluj/Documents/ZURICH/PROJECTS/UPMEM/upmem-workloads/Microbenchmarks/AI/[ai_output.xlsx]ai_output (4)'!$J$163</c15:f>
                      <c15:dlblFieldTableCache>
                        <c:ptCount val="1"/>
                        <c:pt idx="0">
                          <c:v>2</c:v>
                        </c:pt>
                      </c15:dlblFieldTableCache>
                    </c15:dlblFTEntry>
                  </c15:dlblFieldTable>
                  <c15:showDataLabelsRange val="0"/>
                </c:ext>
                <c:ext xmlns:c16="http://schemas.microsoft.com/office/drawing/2014/chart" uri="{C3380CC4-5D6E-409C-BE32-E72D297353CC}">
                  <c16:uniqueId val="{000000A1-FF8B-5F4C-8BBF-ED4DE736661E}"/>
                </c:ext>
              </c:extLst>
            </c:dLbl>
            <c:dLbl>
              <c:idx val="162"/>
              <c:tx>
                <c:strRef>
                  <c:f>'/Users/el1goluj/Documents/ZURICH/PROJECTS/UPMEM/upmem-workloads/Microbenchmarks/AI/[ai_output.xlsx]ai_output (4)'!$J$164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{5D0FE0DC-B0AC-EB42-B3C9-7D144DDB16E2}</c15:txfldGUID>
                      <c15:f>'/Users/el1goluj/Documents/ZURICH/PROJECTS/UPMEM/upmem-workloads/Microbenchmarks/AI/[ai_output.xlsx]ai_output (4)'!$J$164</c15:f>
                      <c15:dlblFieldTableCache>
                        <c:ptCount val="1"/>
                        <c:pt idx="0">
                          <c:v>3</c:v>
                        </c:pt>
                      </c15:dlblFieldTableCache>
                    </c15:dlblFTEntry>
                  </c15:dlblFieldTable>
                  <c15:showDataLabelsRange val="0"/>
                </c:ext>
                <c:ext xmlns:c16="http://schemas.microsoft.com/office/drawing/2014/chart" uri="{C3380CC4-5D6E-409C-BE32-E72D297353CC}">
                  <c16:uniqueId val="{000000A2-FF8B-5F4C-8BBF-ED4DE736661E}"/>
                </c:ext>
              </c:extLst>
            </c:dLbl>
            <c:dLbl>
              <c:idx val="163"/>
              <c:tx>
                <c:strRef>
                  <c:f>'/Users/el1goluj/Documents/ZURICH/PROJECTS/UPMEM/upmem-workloads/Microbenchmarks/AI/[ai_output.xlsx]ai_output (4)'!$J$165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{A9835582-460B-3844-859F-E4D2B4A65EC8}</c15:txfldGUID>
                      <c15:f>'/Users/el1goluj/Documents/ZURICH/PROJECTS/UPMEM/upmem-workloads/Microbenchmarks/AI/[ai_output.xlsx]ai_output (4)'!$J$165</c15:f>
                      <c15:dlblFieldTableCache>
                        <c:ptCount val="1"/>
                        <c:pt idx="0">
                          <c:v>4</c:v>
                        </c:pt>
                      </c15:dlblFieldTableCache>
                    </c15:dlblFTEntry>
                  </c15:dlblFieldTable>
                  <c15:showDataLabelsRange val="0"/>
                </c:ext>
                <c:ext xmlns:c16="http://schemas.microsoft.com/office/drawing/2014/chart" uri="{C3380CC4-5D6E-409C-BE32-E72D297353CC}">
                  <c16:uniqueId val="{000000A3-FF8B-5F4C-8BBF-ED4DE736661E}"/>
                </c:ext>
              </c:extLst>
            </c:dLbl>
            <c:dLbl>
              <c:idx val="164"/>
              <c:tx>
                <c:strRef>
                  <c:f>'/Users/el1goluj/Documents/ZURICH/PROJECTS/UPMEM/upmem-workloads/Microbenchmarks/AI/[ai_output.xlsx]ai_output (4)'!$J$166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{43614728-C239-DB4E-AB80-9FC1E90188BA}</c15:txfldGUID>
                      <c15:f>'/Users/el1goluj/Documents/ZURICH/PROJECTS/UPMEM/upmem-workloads/Microbenchmarks/AI/[ai_output.xlsx]ai_output (4)'!$J$166</c15:f>
                      <c15:dlblFieldTableCache>
                        <c:ptCount val="1"/>
                        <c:pt idx="0">
                          <c:v>5</c:v>
                        </c:pt>
                      </c15:dlblFieldTableCache>
                    </c15:dlblFTEntry>
                  </c15:dlblFieldTable>
                  <c15:showDataLabelsRange val="0"/>
                </c:ext>
                <c:ext xmlns:c16="http://schemas.microsoft.com/office/drawing/2014/chart" uri="{C3380CC4-5D6E-409C-BE32-E72D297353CC}">
                  <c16:uniqueId val="{000000A4-FF8B-5F4C-8BBF-ED4DE736661E}"/>
                </c:ext>
              </c:extLst>
            </c:dLbl>
            <c:dLbl>
              <c:idx val="165"/>
              <c:tx>
                <c:strRef>
                  <c:f>'/Users/el1goluj/Documents/ZURICH/PROJECTS/UPMEM/upmem-workloads/Microbenchmarks/AI/[ai_output.xlsx]ai_output (4)'!$J$167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{348FFA25-DC28-A845-A69E-B81432291545}</c15:txfldGUID>
                      <c15:f>'/Users/el1goluj/Documents/ZURICH/PROJECTS/UPMEM/upmem-workloads/Microbenchmarks/AI/[ai_output.xlsx]ai_output (4)'!$J$167</c15:f>
                      <c15:dlblFieldTableCache>
                        <c:ptCount val="1"/>
                        <c:pt idx="0">
                          <c:v>6</c:v>
                        </c:pt>
                      </c15:dlblFieldTableCache>
                    </c15:dlblFTEntry>
                  </c15:dlblFieldTable>
                  <c15:showDataLabelsRange val="0"/>
                </c:ext>
                <c:ext xmlns:c16="http://schemas.microsoft.com/office/drawing/2014/chart" uri="{C3380CC4-5D6E-409C-BE32-E72D297353CC}">
                  <c16:uniqueId val="{000000A5-FF8B-5F4C-8BBF-ED4DE736661E}"/>
                </c:ext>
              </c:extLst>
            </c:dLbl>
            <c:dLbl>
              <c:idx val="166"/>
              <c:tx>
                <c:strRef>
                  <c:f>'/Users/el1goluj/Documents/ZURICH/PROJECTS/UPMEM/upmem-workloads/Microbenchmarks/AI/[ai_output.xlsx]ai_output (4)'!$J$168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{38356576-D393-4D4B-96B4-817A4317EBEE}</c15:txfldGUID>
                      <c15:f>'/Users/el1goluj/Documents/ZURICH/PROJECTS/UPMEM/upmem-workloads/Microbenchmarks/AI/[ai_output.xlsx]ai_output (4)'!$J$168</c15:f>
                      <c15:dlblFieldTableCache>
                        <c:ptCount val="1"/>
                        <c:pt idx="0">
                          <c:v>7</c:v>
                        </c:pt>
                      </c15:dlblFieldTableCache>
                    </c15:dlblFTEntry>
                  </c15:dlblFieldTable>
                  <c15:showDataLabelsRange val="0"/>
                </c:ext>
                <c:ext xmlns:c16="http://schemas.microsoft.com/office/drawing/2014/chart" uri="{C3380CC4-5D6E-409C-BE32-E72D297353CC}">
                  <c16:uniqueId val="{000000A6-FF8B-5F4C-8BBF-ED4DE736661E}"/>
                </c:ext>
              </c:extLst>
            </c:dLbl>
            <c:dLbl>
              <c:idx val="167"/>
              <c:tx>
                <c:strRef>
                  <c:f>'/Users/el1goluj/Documents/ZURICH/PROJECTS/UPMEM/upmem-workloads/Microbenchmarks/AI/[ai_output.xlsx]ai_output (4)'!$J$169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{D9A6E10A-9C7C-5347-BF17-5DADE1A0288D}</c15:txfldGUID>
                      <c15:f>'/Users/el1goluj/Documents/ZURICH/PROJECTS/UPMEM/upmem-workloads/Microbenchmarks/AI/[ai_output.xlsx]ai_output (4)'!$J$169</c15:f>
                      <c15:dlblFieldTableCache>
                        <c:ptCount val="1"/>
                        <c:pt idx="0">
                          <c:v>8</c:v>
                        </c:pt>
                      </c15:dlblFieldTableCache>
                    </c15:dlblFTEntry>
                  </c15:dlblFieldTable>
                  <c15:showDataLabelsRange val="0"/>
                </c:ext>
                <c:ext xmlns:c16="http://schemas.microsoft.com/office/drawing/2014/chart" uri="{C3380CC4-5D6E-409C-BE32-E72D297353CC}">
                  <c16:uniqueId val="{000000A7-FF8B-5F4C-8BBF-ED4DE736661E}"/>
                </c:ext>
              </c:extLst>
            </c:dLbl>
            <c:dLbl>
              <c:idx val="168"/>
              <c:tx>
                <c:strRef>
                  <c:f>'/Users/el1goluj/Documents/ZURICH/PROJECTS/UPMEM/upmem-workloads/Microbenchmarks/AI/[ai_output.xlsx]ai_output (4)'!$J$170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{F9B1A0DF-2C53-6242-8811-1ACBF8D76B45}</c15:txfldGUID>
                      <c15:f>'/Users/el1goluj/Documents/ZURICH/PROJECTS/UPMEM/upmem-workloads/Microbenchmarks/AI/[ai_output.xlsx]ai_output (4)'!$J$170</c15:f>
                      <c15:dlblFieldTableCache>
                        <c:ptCount val="1"/>
                        <c:pt idx="0">
                          <c:v>9</c:v>
                        </c:pt>
                      </c15:dlblFieldTableCache>
                    </c15:dlblFTEntry>
                  </c15:dlblFieldTable>
                  <c15:showDataLabelsRange val="0"/>
                </c:ext>
                <c:ext xmlns:c16="http://schemas.microsoft.com/office/drawing/2014/chart" uri="{C3380CC4-5D6E-409C-BE32-E72D297353CC}">
                  <c16:uniqueId val="{000000A8-FF8B-5F4C-8BBF-ED4DE736661E}"/>
                </c:ext>
              </c:extLst>
            </c:dLbl>
            <c:dLbl>
              <c:idx val="169"/>
              <c:tx>
                <c:strRef>
                  <c:f>'/Users/el1goluj/Documents/ZURICH/PROJECTS/UPMEM/upmem-workloads/Microbenchmarks/AI/[ai_output.xlsx]ai_output (4)'!$J$171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{2FE8B8FB-22A0-A74A-B2F0-3C502B0C2131}</c15:txfldGUID>
                      <c15:f>'/Users/el1goluj/Documents/ZURICH/PROJECTS/UPMEM/upmem-workloads/Microbenchmarks/AI/[ai_output.xlsx]ai_output (4)'!$J$171</c15:f>
                      <c15:dlblFieldTableCache>
                        <c:ptCount val="1"/>
                        <c:pt idx="0">
                          <c:v>10</c:v>
                        </c:pt>
                      </c15:dlblFieldTableCache>
                    </c15:dlblFTEntry>
                  </c15:dlblFieldTable>
                  <c15:showDataLabelsRange val="0"/>
                </c:ext>
                <c:ext xmlns:c16="http://schemas.microsoft.com/office/drawing/2014/chart" uri="{C3380CC4-5D6E-409C-BE32-E72D297353CC}">
                  <c16:uniqueId val="{000000A9-FF8B-5F4C-8BBF-ED4DE736661E}"/>
                </c:ext>
              </c:extLst>
            </c:dLbl>
            <c:dLbl>
              <c:idx val="170"/>
              <c:tx>
                <c:strRef>
                  <c:f>'/Users/el1goluj/Documents/ZURICH/PROJECTS/UPMEM/upmem-workloads/Microbenchmarks/AI/[ai_output.xlsx]ai_output (4)'!$J$172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{3AA0F4D8-7578-0C45-83F6-426A83CEF73C}</c15:txfldGUID>
                      <c15:f>'/Users/el1goluj/Documents/ZURICH/PROJECTS/UPMEM/upmem-workloads/Microbenchmarks/AI/[ai_output.xlsx]ai_output (4)'!$J$172</c15:f>
                      <c15:dlblFieldTableCache>
                        <c:ptCount val="1"/>
                        <c:pt idx="0">
                          <c:v>11</c:v>
                        </c:pt>
                      </c15:dlblFieldTableCache>
                    </c15:dlblFTEntry>
                  </c15:dlblFieldTable>
                  <c15:showDataLabelsRange val="0"/>
                </c:ext>
                <c:ext xmlns:c16="http://schemas.microsoft.com/office/drawing/2014/chart" uri="{C3380CC4-5D6E-409C-BE32-E72D297353CC}">
                  <c16:uniqueId val="{000000AA-FF8B-5F4C-8BBF-ED4DE736661E}"/>
                </c:ext>
              </c:extLst>
            </c:dLbl>
            <c:dLbl>
              <c:idx val="171"/>
              <c:tx>
                <c:strRef>
                  <c:f>'/Users/el1goluj/Documents/ZURICH/PROJECTS/UPMEM/upmem-workloads/Microbenchmarks/AI/[ai_output.xlsx]ai_output (4)'!$J$173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{055EBBE7-7348-4F43-A596-33F38ADD01FE}</c15:txfldGUID>
                      <c15:f>'/Users/el1goluj/Documents/ZURICH/PROJECTS/UPMEM/upmem-workloads/Microbenchmarks/AI/[ai_output.xlsx]ai_output (4)'!$J$173</c15:f>
                      <c15:dlblFieldTableCache>
                        <c:ptCount val="1"/>
                        <c:pt idx="0">
                          <c:v>12</c:v>
                        </c:pt>
                      </c15:dlblFieldTableCache>
                    </c15:dlblFTEntry>
                  </c15:dlblFieldTable>
                  <c15:showDataLabelsRange val="0"/>
                </c:ext>
                <c:ext xmlns:c16="http://schemas.microsoft.com/office/drawing/2014/chart" uri="{C3380CC4-5D6E-409C-BE32-E72D297353CC}">
                  <c16:uniqueId val="{000000AB-FF8B-5F4C-8BBF-ED4DE736661E}"/>
                </c:ext>
              </c:extLst>
            </c:dLbl>
            <c:dLbl>
              <c:idx val="172"/>
              <c:tx>
                <c:strRef>
                  <c:f>'/Users/el1goluj/Documents/ZURICH/PROJECTS/UPMEM/upmem-workloads/Microbenchmarks/AI/[ai_output.xlsx]ai_output (4)'!$J$174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{B8C70A6A-AA38-EB4D-A7C9-19B57D3802DF}</c15:txfldGUID>
                      <c15:f>'/Users/el1goluj/Documents/ZURICH/PROJECTS/UPMEM/upmem-workloads/Microbenchmarks/AI/[ai_output.xlsx]ai_output (4)'!$J$174</c15:f>
                      <c15:dlblFieldTableCache>
                        <c:ptCount val="1"/>
                        <c:pt idx="0">
                          <c:v>13</c:v>
                        </c:pt>
                      </c15:dlblFieldTableCache>
                    </c15:dlblFTEntry>
                  </c15:dlblFieldTable>
                  <c15:showDataLabelsRange val="0"/>
                </c:ext>
                <c:ext xmlns:c16="http://schemas.microsoft.com/office/drawing/2014/chart" uri="{C3380CC4-5D6E-409C-BE32-E72D297353CC}">
                  <c16:uniqueId val="{000000AC-FF8B-5F4C-8BBF-ED4DE736661E}"/>
                </c:ext>
              </c:extLst>
            </c:dLbl>
            <c:dLbl>
              <c:idx val="173"/>
              <c:tx>
                <c:strRef>
                  <c:f>'/Users/el1goluj/Documents/ZURICH/PROJECTS/UPMEM/upmem-workloads/Microbenchmarks/AI/[ai_output.xlsx]ai_output (4)'!$J$175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{CAAA8A5D-DDEF-BE45-8A58-C0BD9820C1A2}</c15:txfldGUID>
                      <c15:f>'/Users/el1goluj/Documents/ZURICH/PROJECTS/UPMEM/upmem-workloads/Microbenchmarks/AI/[ai_output.xlsx]ai_output (4)'!$J$175</c15:f>
                      <c15:dlblFieldTableCache>
                        <c:ptCount val="1"/>
                        <c:pt idx="0">
                          <c:v>14</c:v>
                        </c:pt>
                      </c15:dlblFieldTableCache>
                    </c15:dlblFTEntry>
                  </c15:dlblFieldTable>
                  <c15:showDataLabelsRange val="0"/>
                </c:ext>
                <c:ext xmlns:c16="http://schemas.microsoft.com/office/drawing/2014/chart" uri="{C3380CC4-5D6E-409C-BE32-E72D297353CC}">
                  <c16:uniqueId val="{000000AD-FF8B-5F4C-8BBF-ED4DE736661E}"/>
                </c:ext>
              </c:extLst>
            </c:dLbl>
            <c:dLbl>
              <c:idx val="174"/>
              <c:tx>
                <c:strRef>
                  <c:f>'/Users/el1goluj/Documents/ZURICH/PROJECTS/UPMEM/upmem-workloads/Microbenchmarks/AI/[ai_output.xlsx]ai_output (4)'!$J$176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{AB1BD528-1260-404B-8369-7C43C819DEEE}</c15:txfldGUID>
                      <c15:f>'/Users/el1goluj/Documents/ZURICH/PROJECTS/UPMEM/upmem-workloads/Microbenchmarks/AI/[ai_output.xlsx]ai_output (4)'!$J$176</c15:f>
                      <c15:dlblFieldTableCache>
                        <c:ptCount val="1"/>
                        <c:pt idx="0">
                          <c:v>15</c:v>
                        </c:pt>
                      </c15:dlblFieldTableCache>
                    </c15:dlblFTEntry>
                  </c15:dlblFieldTable>
                  <c15:showDataLabelsRange val="0"/>
                </c:ext>
                <c:ext xmlns:c16="http://schemas.microsoft.com/office/drawing/2014/chart" uri="{C3380CC4-5D6E-409C-BE32-E72D297353CC}">
                  <c16:uniqueId val="{000000AE-FF8B-5F4C-8BBF-ED4DE736661E}"/>
                </c:ext>
              </c:extLst>
            </c:dLbl>
            <c:dLbl>
              <c:idx val="175"/>
              <c:tx>
                <c:strRef>
                  <c:f>'/Users/el1goluj/Documents/ZURICH/PROJECTS/UPMEM/upmem-workloads/Microbenchmarks/AI/[ai_output.xlsx]ai_output (4)'!$J$177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{AC90E6D9-2FE1-5843-97CF-7EA274AF8E05}</c15:txfldGUID>
                      <c15:f>'/Users/el1goluj/Documents/ZURICH/PROJECTS/UPMEM/upmem-workloads/Microbenchmarks/AI/[ai_output.xlsx]ai_output (4)'!$J$177</c15:f>
                      <c15:dlblFieldTableCache>
                        <c:ptCount val="1"/>
                        <c:pt idx="0">
                          <c:v>16</c:v>
                        </c:pt>
                      </c15:dlblFieldTableCache>
                    </c15:dlblFTEntry>
                  </c15:dlblFieldTable>
                  <c15:showDataLabelsRange val="0"/>
                </c:ext>
                <c:ext xmlns:c16="http://schemas.microsoft.com/office/drawing/2014/chart" uri="{C3380CC4-5D6E-409C-BE32-E72D297353CC}">
                  <c16:uniqueId val="{000000AF-FF8B-5F4C-8BBF-ED4DE736661E}"/>
                </c:ext>
              </c:extLst>
            </c:dLbl>
            <c:dLbl>
              <c:idx val="176"/>
              <c:tx>
                <c:strRef>
                  <c:f>'/Users/el1goluj/Documents/ZURICH/PROJECTS/UPMEM/upmem-workloads/Microbenchmarks/AI/[ai_output.xlsx]ai_output (4)'!$J$178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{5E4D9575-F813-3848-8440-CA607EBF17C3}</c15:txfldGUID>
                      <c15:f>'/Users/el1goluj/Documents/ZURICH/PROJECTS/UPMEM/upmem-workloads/Microbenchmarks/AI/[ai_output.xlsx]ai_output (4)'!$J$178</c15:f>
                      <c15:dlblFieldTableCache>
                        <c:ptCount val="1"/>
                        <c:pt idx="0">
                          <c:v>1</c:v>
                        </c:pt>
                      </c15:dlblFieldTableCache>
                    </c15:dlblFTEntry>
                  </c15:dlblFieldTable>
                  <c15:showDataLabelsRange val="0"/>
                </c:ext>
                <c:ext xmlns:c16="http://schemas.microsoft.com/office/drawing/2014/chart" uri="{C3380CC4-5D6E-409C-BE32-E72D297353CC}">
                  <c16:uniqueId val="{000000B0-FF8B-5F4C-8BBF-ED4DE736661E}"/>
                </c:ext>
              </c:extLst>
            </c:dLbl>
            <c:dLbl>
              <c:idx val="177"/>
              <c:tx>
                <c:strRef>
                  <c:f>'/Users/el1goluj/Documents/ZURICH/PROJECTS/UPMEM/upmem-workloads/Microbenchmarks/AI/[ai_output.xlsx]ai_output (4)'!$J$179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{CFFEA892-89EA-DD41-A2D1-509A9A20E355}</c15:txfldGUID>
                      <c15:f>'/Users/el1goluj/Documents/ZURICH/PROJECTS/UPMEM/upmem-workloads/Microbenchmarks/AI/[ai_output.xlsx]ai_output (4)'!$J$179</c15:f>
                      <c15:dlblFieldTableCache>
                        <c:ptCount val="1"/>
                        <c:pt idx="0">
                          <c:v>2</c:v>
                        </c:pt>
                      </c15:dlblFieldTableCache>
                    </c15:dlblFTEntry>
                  </c15:dlblFieldTable>
                  <c15:showDataLabelsRange val="0"/>
                </c:ext>
                <c:ext xmlns:c16="http://schemas.microsoft.com/office/drawing/2014/chart" uri="{C3380CC4-5D6E-409C-BE32-E72D297353CC}">
                  <c16:uniqueId val="{000000B1-FF8B-5F4C-8BBF-ED4DE736661E}"/>
                </c:ext>
              </c:extLst>
            </c:dLbl>
            <c:dLbl>
              <c:idx val="178"/>
              <c:tx>
                <c:strRef>
                  <c:f>'/Users/el1goluj/Documents/ZURICH/PROJECTS/UPMEM/upmem-workloads/Microbenchmarks/AI/[ai_output.xlsx]ai_output (4)'!$J$180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{5EC77E06-DCFE-044E-B8CC-A780100153D0}</c15:txfldGUID>
                      <c15:f>'/Users/el1goluj/Documents/ZURICH/PROJECTS/UPMEM/upmem-workloads/Microbenchmarks/AI/[ai_output.xlsx]ai_output (4)'!$J$180</c15:f>
                      <c15:dlblFieldTableCache>
                        <c:ptCount val="1"/>
                        <c:pt idx="0">
                          <c:v>3</c:v>
                        </c:pt>
                      </c15:dlblFieldTableCache>
                    </c15:dlblFTEntry>
                  </c15:dlblFieldTable>
                  <c15:showDataLabelsRange val="0"/>
                </c:ext>
                <c:ext xmlns:c16="http://schemas.microsoft.com/office/drawing/2014/chart" uri="{C3380CC4-5D6E-409C-BE32-E72D297353CC}">
                  <c16:uniqueId val="{000000B2-FF8B-5F4C-8BBF-ED4DE736661E}"/>
                </c:ext>
              </c:extLst>
            </c:dLbl>
            <c:dLbl>
              <c:idx val="179"/>
              <c:tx>
                <c:strRef>
                  <c:f>'/Users/el1goluj/Documents/ZURICH/PROJECTS/UPMEM/upmem-workloads/Microbenchmarks/AI/[ai_output.xlsx]ai_output (4)'!$J$181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{9CA97F15-7145-3745-81FF-B19453C7DF16}</c15:txfldGUID>
                      <c15:f>'/Users/el1goluj/Documents/ZURICH/PROJECTS/UPMEM/upmem-workloads/Microbenchmarks/AI/[ai_output.xlsx]ai_output (4)'!$J$181</c15:f>
                      <c15:dlblFieldTableCache>
                        <c:ptCount val="1"/>
                        <c:pt idx="0">
                          <c:v>4</c:v>
                        </c:pt>
                      </c15:dlblFieldTableCache>
                    </c15:dlblFTEntry>
                  </c15:dlblFieldTable>
                  <c15:showDataLabelsRange val="0"/>
                </c:ext>
                <c:ext xmlns:c16="http://schemas.microsoft.com/office/drawing/2014/chart" uri="{C3380CC4-5D6E-409C-BE32-E72D297353CC}">
                  <c16:uniqueId val="{000000B3-FF8B-5F4C-8BBF-ED4DE736661E}"/>
                </c:ext>
              </c:extLst>
            </c:dLbl>
            <c:dLbl>
              <c:idx val="180"/>
              <c:tx>
                <c:strRef>
                  <c:f>'/Users/el1goluj/Documents/ZURICH/PROJECTS/UPMEM/upmem-workloads/Microbenchmarks/AI/[ai_output.xlsx]ai_output (4)'!$J$182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{E303CAA1-A271-324A-A21A-86472AED1E07}</c15:txfldGUID>
                      <c15:f>'/Users/el1goluj/Documents/ZURICH/PROJECTS/UPMEM/upmem-workloads/Microbenchmarks/AI/[ai_output.xlsx]ai_output (4)'!$J$182</c15:f>
                      <c15:dlblFieldTableCache>
                        <c:ptCount val="1"/>
                        <c:pt idx="0">
                          <c:v>5</c:v>
                        </c:pt>
                      </c15:dlblFieldTableCache>
                    </c15:dlblFTEntry>
                  </c15:dlblFieldTable>
                  <c15:showDataLabelsRange val="0"/>
                </c:ext>
                <c:ext xmlns:c16="http://schemas.microsoft.com/office/drawing/2014/chart" uri="{C3380CC4-5D6E-409C-BE32-E72D297353CC}">
                  <c16:uniqueId val="{000000B4-FF8B-5F4C-8BBF-ED4DE736661E}"/>
                </c:ext>
              </c:extLst>
            </c:dLbl>
            <c:dLbl>
              <c:idx val="181"/>
              <c:tx>
                <c:strRef>
                  <c:f>'/Users/el1goluj/Documents/ZURICH/PROJECTS/UPMEM/upmem-workloads/Microbenchmarks/AI/[ai_output.xlsx]ai_output (4)'!$J$183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{B62F7A08-FE0F-ED43-9AB5-D61080923E85}</c15:txfldGUID>
                      <c15:f>'/Users/el1goluj/Documents/ZURICH/PROJECTS/UPMEM/upmem-workloads/Microbenchmarks/AI/[ai_output.xlsx]ai_output (4)'!$J$183</c15:f>
                      <c15:dlblFieldTableCache>
                        <c:ptCount val="1"/>
                        <c:pt idx="0">
                          <c:v>6</c:v>
                        </c:pt>
                      </c15:dlblFieldTableCache>
                    </c15:dlblFTEntry>
                  </c15:dlblFieldTable>
                  <c15:showDataLabelsRange val="0"/>
                </c:ext>
                <c:ext xmlns:c16="http://schemas.microsoft.com/office/drawing/2014/chart" uri="{C3380CC4-5D6E-409C-BE32-E72D297353CC}">
                  <c16:uniqueId val="{000000B5-FF8B-5F4C-8BBF-ED4DE736661E}"/>
                </c:ext>
              </c:extLst>
            </c:dLbl>
            <c:dLbl>
              <c:idx val="182"/>
              <c:tx>
                <c:strRef>
                  <c:f>'/Users/el1goluj/Documents/ZURICH/PROJECTS/UPMEM/upmem-workloads/Microbenchmarks/AI/[ai_output.xlsx]ai_output (4)'!$J$184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{5A941504-F675-0546-88A2-7C9E1B667BEC}</c15:txfldGUID>
                      <c15:f>'/Users/el1goluj/Documents/ZURICH/PROJECTS/UPMEM/upmem-workloads/Microbenchmarks/AI/[ai_output.xlsx]ai_output (4)'!$J$184</c15:f>
                      <c15:dlblFieldTableCache>
                        <c:ptCount val="1"/>
                        <c:pt idx="0">
                          <c:v>7</c:v>
                        </c:pt>
                      </c15:dlblFieldTableCache>
                    </c15:dlblFTEntry>
                  </c15:dlblFieldTable>
                  <c15:showDataLabelsRange val="0"/>
                </c:ext>
                <c:ext xmlns:c16="http://schemas.microsoft.com/office/drawing/2014/chart" uri="{C3380CC4-5D6E-409C-BE32-E72D297353CC}">
                  <c16:uniqueId val="{000000B6-FF8B-5F4C-8BBF-ED4DE736661E}"/>
                </c:ext>
              </c:extLst>
            </c:dLbl>
            <c:dLbl>
              <c:idx val="183"/>
              <c:tx>
                <c:strRef>
                  <c:f>'/Users/el1goluj/Documents/ZURICH/PROJECTS/UPMEM/upmem-workloads/Microbenchmarks/AI/[ai_output.xlsx]ai_output (4)'!$J$185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{C20D5743-0380-A242-93F2-2820E560D5A7}</c15:txfldGUID>
                      <c15:f>'/Users/el1goluj/Documents/ZURICH/PROJECTS/UPMEM/upmem-workloads/Microbenchmarks/AI/[ai_output.xlsx]ai_output (4)'!$J$185</c15:f>
                      <c15:dlblFieldTableCache>
                        <c:ptCount val="1"/>
                        <c:pt idx="0">
                          <c:v>8</c:v>
                        </c:pt>
                      </c15:dlblFieldTableCache>
                    </c15:dlblFTEntry>
                  </c15:dlblFieldTable>
                  <c15:showDataLabelsRange val="0"/>
                </c:ext>
                <c:ext xmlns:c16="http://schemas.microsoft.com/office/drawing/2014/chart" uri="{C3380CC4-5D6E-409C-BE32-E72D297353CC}">
                  <c16:uniqueId val="{000000B7-FF8B-5F4C-8BBF-ED4DE736661E}"/>
                </c:ext>
              </c:extLst>
            </c:dLbl>
            <c:dLbl>
              <c:idx val="184"/>
              <c:tx>
                <c:strRef>
                  <c:f>'/Users/el1goluj/Documents/ZURICH/PROJECTS/UPMEM/upmem-workloads/Microbenchmarks/AI/[ai_output.xlsx]ai_output (4)'!$J$186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{43B1EEA4-2AE4-E647-8ECF-AB99F0C11211}</c15:txfldGUID>
                      <c15:f>'/Users/el1goluj/Documents/ZURICH/PROJECTS/UPMEM/upmem-workloads/Microbenchmarks/AI/[ai_output.xlsx]ai_output (4)'!$J$186</c15:f>
                      <c15:dlblFieldTableCache>
                        <c:ptCount val="1"/>
                        <c:pt idx="0">
                          <c:v>9</c:v>
                        </c:pt>
                      </c15:dlblFieldTableCache>
                    </c15:dlblFTEntry>
                  </c15:dlblFieldTable>
                  <c15:showDataLabelsRange val="0"/>
                </c:ext>
                <c:ext xmlns:c16="http://schemas.microsoft.com/office/drawing/2014/chart" uri="{C3380CC4-5D6E-409C-BE32-E72D297353CC}">
                  <c16:uniqueId val="{000000B8-FF8B-5F4C-8BBF-ED4DE736661E}"/>
                </c:ext>
              </c:extLst>
            </c:dLbl>
            <c:dLbl>
              <c:idx val="185"/>
              <c:tx>
                <c:strRef>
                  <c:f>'/Users/el1goluj/Documents/ZURICH/PROJECTS/UPMEM/upmem-workloads/Microbenchmarks/AI/[ai_output.xlsx]ai_output (4)'!$J$187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{3F22A43A-2AF7-2A43-A85B-2D3FEFD099AF}</c15:txfldGUID>
                      <c15:f>'/Users/el1goluj/Documents/ZURICH/PROJECTS/UPMEM/upmem-workloads/Microbenchmarks/AI/[ai_output.xlsx]ai_output (4)'!$J$187</c15:f>
                      <c15:dlblFieldTableCache>
                        <c:ptCount val="1"/>
                        <c:pt idx="0">
                          <c:v>10</c:v>
                        </c:pt>
                      </c15:dlblFieldTableCache>
                    </c15:dlblFTEntry>
                  </c15:dlblFieldTable>
                  <c15:showDataLabelsRange val="0"/>
                </c:ext>
                <c:ext xmlns:c16="http://schemas.microsoft.com/office/drawing/2014/chart" uri="{C3380CC4-5D6E-409C-BE32-E72D297353CC}">
                  <c16:uniqueId val="{000000B9-FF8B-5F4C-8BBF-ED4DE736661E}"/>
                </c:ext>
              </c:extLst>
            </c:dLbl>
            <c:dLbl>
              <c:idx val="186"/>
              <c:tx>
                <c:strRef>
                  <c:f>'/Users/el1goluj/Documents/ZURICH/PROJECTS/UPMEM/upmem-workloads/Microbenchmarks/AI/[ai_output.xlsx]ai_output (4)'!$J$188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{CE5502F5-11AC-A841-8620-319A51F4CA28}</c15:txfldGUID>
                      <c15:f>'/Users/el1goluj/Documents/ZURICH/PROJECTS/UPMEM/upmem-workloads/Microbenchmarks/AI/[ai_output.xlsx]ai_output (4)'!$J$188</c15:f>
                      <c15:dlblFieldTableCache>
                        <c:ptCount val="1"/>
                        <c:pt idx="0">
                          <c:v>11</c:v>
                        </c:pt>
                      </c15:dlblFieldTableCache>
                    </c15:dlblFTEntry>
                  </c15:dlblFieldTable>
                  <c15:showDataLabelsRange val="0"/>
                </c:ext>
                <c:ext xmlns:c16="http://schemas.microsoft.com/office/drawing/2014/chart" uri="{C3380CC4-5D6E-409C-BE32-E72D297353CC}">
                  <c16:uniqueId val="{000000BA-FF8B-5F4C-8BBF-ED4DE736661E}"/>
                </c:ext>
              </c:extLst>
            </c:dLbl>
            <c:dLbl>
              <c:idx val="187"/>
              <c:tx>
                <c:strRef>
                  <c:f>'/Users/el1goluj/Documents/ZURICH/PROJECTS/UPMEM/upmem-workloads/Microbenchmarks/AI/[ai_output.xlsx]ai_output (4)'!$J$189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{36A4FD80-ADB9-864B-8A1C-82994618B525}</c15:txfldGUID>
                      <c15:f>'/Users/el1goluj/Documents/ZURICH/PROJECTS/UPMEM/upmem-workloads/Microbenchmarks/AI/[ai_output.xlsx]ai_output (4)'!$J$189</c15:f>
                      <c15:dlblFieldTableCache>
                        <c:ptCount val="1"/>
                        <c:pt idx="0">
                          <c:v>12</c:v>
                        </c:pt>
                      </c15:dlblFieldTableCache>
                    </c15:dlblFTEntry>
                  </c15:dlblFieldTable>
                  <c15:showDataLabelsRange val="0"/>
                </c:ext>
                <c:ext xmlns:c16="http://schemas.microsoft.com/office/drawing/2014/chart" uri="{C3380CC4-5D6E-409C-BE32-E72D297353CC}">
                  <c16:uniqueId val="{000000BB-FF8B-5F4C-8BBF-ED4DE736661E}"/>
                </c:ext>
              </c:extLst>
            </c:dLbl>
            <c:dLbl>
              <c:idx val="188"/>
              <c:tx>
                <c:strRef>
                  <c:f>'/Users/el1goluj/Documents/ZURICH/PROJECTS/UPMEM/upmem-workloads/Microbenchmarks/AI/[ai_output.xlsx]ai_output (4)'!$J$190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{36BA6DF7-E64B-3743-97F2-1E3D28A1E4E1}</c15:txfldGUID>
                      <c15:f>'/Users/el1goluj/Documents/ZURICH/PROJECTS/UPMEM/upmem-workloads/Microbenchmarks/AI/[ai_output.xlsx]ai_output (4)'!$J$190</c15:f>
                      <c15:dlblFieldTableCache>
                        <c:ptCount val="1"/>
                        <c:pt idx="0">
                          <c:v>13</c:v>
                        </c:pt>
                      </c15:dlblFieldTableCache>
                    </c15:dlblFTEntry>
                  </c15:dlblFieldTable>
                  <c15:showDataLabelsRange val="0"/>
                </c:ext>
                <c:ext xmlns:c16="http://schemas.microsoft.com/office/drawing/2014/chart" uri="{C3380CC4-5D6E-409C-BE32-E72D297353CC}">
                  <c16:uniqueId val="{000000BC-FF8B-5F4C-8BBF-ED4DE736661E}"/>
                </c:ext>
              </c:extLst>
            </c:dLbl>
            <c:dLbl>
              <c:idx val="189"/>
              <c:tx>
                <c:strRef>
                  <c:f>'/Users/el1goluj/Documents/ZURICH/PROJECTS/UPMEM/upmem-workloads/Microbenchmarks/AI/[ai_output.xlsx]ai_output (4)'!$J$191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{DAFE0898-FAEA-6248-B586-8082FCDFBF1D}</c15:txfldGUID>
                      <c15:f>'/Users/el1goluj/Documents/ZURICH/PROJECTS/UPMEM/upmem-workloads/Microbenchmarks/AI/[ai_output.xlsx]ai_output (4)'!$J$191</c15:f>
                      <c15:dlblFieldTableCache>
                        <c:ptCount val="1"/>
                        <c:pt idx="0">
                          <c:v>14</c:v>
                        </c:pt>
                      </c15:dlblFieldTableCache>
                    </c15:dlblFTEntry>
                  </c15:dlblFieldTable>
                  <c15:showDataLabelsRange val="0"/>
                </c:ext>
                <c:ext xmlns:c16="http://schemas.microsoft.com/office/drawing/2014/chart" uri="{C3380CC4-5D6E-409C-BE32-E72D297353CC}">
                  <c16:uniqueId val="{000000BD-FF8B-5F4C-8BBF-ED4DE736661E}"/>
                </c:ext>
              </c:extLst>
            </c:dLbl>
            <c:dLbl>
              <c:idx val="190"/>
              <c:tx>
                <c:strRef>
                  <c:f>'/Users/el1goluj/Documents/ZURICH/PROJECTS/UPMEM/upmem-workloads/Microbenchmarks/AI/[ai_output.xlsx]ai_output (4)'!$J$192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{872CC005-A33B-ED4F-B1ED-440B365699E7}</c15:txfldGUID>
                      <c15:f>'/Users/el1goluj/Documents/ZURICH/PROJECTS/UPMEM/upmem-workloads/Microbenchmarks/AI/[ai_output.xlsx]ai_output (4)'!$J$192</c15:f>
                      <c15:dlblFieldTableCache>
                        <c:ptCount val="1"/>
                        <c:pt idx="0">
                          <c:v>15</c:v>
                        </c:pt>
                      </c15:dlblFieldTableCache>
                    </c15:dlblFTEntry>
                  </c15:dlblFieldTable>
                  <c15:showDataLabelsRange val="0"/>
                </c:ext>
                <c:ext xmlns:c16="http://schemas.microsoft.com/office/drawing/2014/chart" uri="{C3380CC4-5D6E-409C-BE32-E72D297353CC}">
                  <c16:uniqueId val="{000000BE-FF8B-5F4C-8BBF-ED4DE736661E}"/>
                </c:ext>
              </c:extLst>
            </c:dLbl>
            <c:dLbl>
              <c:idx val="191"/>
              <c:tx>
                <c:strRef>
                  <c:f>'/Users/el1goluj/Documents/ZURICH/PROJECTS/UPMEM/upmem-workloads/Microbenchmarks/AI/[ai_output.xlsx]ai_output (4)'!$J$193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{619AA573-9181-5E4B-B81F-592960E1D005}</c15:txfldGUID>
                      <c15:f>'/Users/el1goluj/Documents/ZURICH/PROJECTS/UPMEM/upmem-workloads/Microbenchmarks/AI/[ai_output.xlsx]ai_output (4)'!$J$193</c15:f>
                      <c15:dlblFieldTableCache>
                        <c:ptCount val="1"/>
                        <c:pt idx="0">
                          <c:v>16</c:v>
                        </c:pt>
                      </c15:dlblFieldTableCache>
                    </c15:dlblFTEntry>
                  </c15:dlblFieldTable>
                  <c15:showDataLabelsRange val="0"/>
                </c:ext>
                <c:ext xmlns:c16="http://schemas.microsoft.com/office/drawing/2014/chart" uri="{C3380CC4-5D6E-409C-BE32-E72D297353CC}">
                  <c16:uniqueId val="{000000BF-FF8B-5F4C-8BBF-ED4DE736661E}"/>
                </c:ext>
              </c:extLst>
            </c:dLbl>
            <c:dLbl>
              <c:idx val="192"/>
              <c:tx>
                <c:strRef>
                  <c:f>'/Users/el1goluj/Documents/ZURICH/PROJECTS/UPMEM/upmem-workloads/Microbenchmarks/AI/[ai_output.xlsx]ai_output (4)'!$J$194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{8BA2A9A4-A97E-A345-93C3-5CDDC35259FC}</c15:txfldGUID>
                      <c15:f>'/Users/el1goluj/Documents/ZURICH/PROJECTS/UPMEM/upmem-workloads/Microbenchmarks/AI/[ai_output.xlsx]ai_output (4)'!$J$194</c15:f>
                      <c15:dlblFieldTableCache>
                        <c:ptCount val="1"/>
                        <c:pt idx="0">
                          <c:v>1</c:v>
                        </c:pt>
                      </c15:dlblFieldTableCache>
                    </c15:dlblFTEntry>
                  </c15:dlblFieldTable>
                  <c15:showDataLabelsRange val="0"/>
                </c:ext>
                <c:ext xmlns:c16="http://schemas.microsoft.com/office/drawing/2014/chart" uri="{C3380CC4-5D6E-409C-BE32-E72D297353CC}">
                  <c16:uniqueId val="{000000C0-FF8B-5F4C-8BBF-ED4DE736661E}"/>
                </c:ext>
              </c:extLst>
            </c:dLbl>
            <c:dLbl>
              <c:idx val="193"/>
              <c:tx>
                <c:strRef>
                  <c:f>'/Users/el1goluj/Documents/ZURICH/PROJECTS/UPMEM/upmem-workloads/Microbenchmarks/AI/[ai_output.xlsx]ai_output (4)'!$J$195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{9636F7C8-573F-9C4A-905F-34B416E5D43A}</c15:txfldGUID>
                      <c15:f>'/Users/el1goluj/Documents/ZURICH/PROJECTS/UPMEM/upmem-workloads/Microbenchmarks/AI/[ai_output.xlsx]ai_output (4)'!$J$195</c15:f>
                      <c15:dlblFieldTableCache>
                        <c:ptCount val="1"/>
                        <c:pt idx="0">
                          <c:v>2</c:v>
                        </c:pt>
                      </c15:dlblFieldTableCache>
                    </c15:dlblFTEntry>
                  </c15:dlblFieldTable>
                  <c15:showDataLabelsRange val="0"/>
                </c:ext>
                <c:ext xmlns:c16="http://schemas.microsoft.com/office/drawing/2014/chart" uri="{C3380CC4-5D6E-409C-BE32-E72D297353CC}">
                  <c16:uniqueId val="{000000C1-FF8B-5F4C-8BBF-ED4DE736661E}"/>
                </c:ext>
              </c:extLst>
            </c:dLbl>
            <c:dLbl>
              <c:idx val="194"/>
              <c:tx>
                <c:strRef>
                  <c:f>'/Users/el1goluj/Documents/ZURICH/PROJECTS/UPMEM/upmem-workloads/Microbenchmarks/AI/[ai_output.xlsx]ai_output (4)'!$J$196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{80B10E4F-1185-5644-9AC5-D78777B61C99}</c15:txfldGUID>
                      <c15:f>'/Users/el1goluj/Documents/ZURICH/PROJECTS/UPMEM/upmem-workloads/Microbenchmarks/AI/[ai_output.xlsx]ai_output (4)'!$J$196</c15:f>
                      <c15:dlblFieldTableCache>
                        <c:ptCount val="1"/>
                        <c:pt idx="0">
                          <c:v>3</c:v>
                        </c:pt>
                      </c15:dlblFieldTableCache>
                    </c15:dlblFTEntry>
                  </c15:dlblFieldTable>
                  <c15:showDataLabelsRange val="0"/>
                </c:ext>
                <c:ext xmlns:c16="http://schemas.microsoft.com/office/drawing/2014/chart" uri="{C3380CC4-5D6E-409C-BE32-E72D297353CC}">
                  <c16:uniqueId val="{000000C2-FF8B-5F4C-8BBF-ED4DE736661E}"/>
                </c:ext>
              </c:extLst>
            </c:dLbl>
            <c:dLbl>
              <c:idx val="195"/>
              <c:tx>
                <c:strRef>
                  <c:f>'/Users/el1goluj/Documents/ZURICH/PROJECTS/UPMEM/upmem-workloads/Microbenchmarks/AI/[ai_output.xlsx]ai_output (4)'!$J$197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{8D754D99-34F0-CB48-B913-9659AE8B63A1}</c15:txfldGUID>
                      <c15:f>'/Users/el1goluj/Documents/ZURICH/PROJECTS/UPMEM/upmem-workloads/Microbenchmarks/AI/[ai_output.xlsx]ai_output (4)'!$J$197</c15:f>
                      <c15:dlblFieldTableCache>
                        <c:ptCount val="1"/>
                        <c:pt idx="0">
                          <c:v>4</c:v>
                        </c:pt>
                      </c15:dlblFieldTableCache>
                    </c15:dlblFTEntry>
                  </c15:dlblFieldTable>
                  <c15:showDataLabelsRange val="0"/>
                </c:ext>
                <c:ext xmlns:c16="http://schemas.microsoft.com/office/drawing/2014/chart" uri="{C3380CC4-5D6E-409C-BE32-E72D297353CC}">
                  <c16:uniqueId val="{000000C3-FF8B-5F4C-8BBF-ED4DE736661E}"/>
                </c:ext>
              </c:extLst>
            </c:dLbl>
            <c:dLbl>
              <c:idx val="196"/>
              <c:tx>
                <c:strRef>
                  <c:f>'/Users/el1goluj/Documents/ZURICH/PROJECTS/UPMEM/upmem-workloads/Microbenchmarks/AI/[ai_output.xlsx]ai_output (4)'!$J$198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{31719613-F8DB-4747-A470-93E5C55EE2E8}</c15:txfldGUID>
                      <c15:f>'/Users/el1goluj/Documents/ZURICH/PROJECTS/UPMEM/upmem-workloads/Microbenchmarks/AI/[ai_output.xlsx]ai_output (4)'!$J$198</c15:f>
                      <c15:dlblFieldTableCache>
                        <c:ptCount val="1"/>
                        <c:pt idx="0">
                          <c:v>5</c:v>
                        </c:pt>
                      </c15:dlblFieldTableCache>
                    </c15:dlblFTEntry>
                  </c15:dlblFieldTable>
                  <c15:showDataLabelsRange val="0"/>
                </c:ext>
                <c:ext xmlns:c16="http://schemas.microsoft.com/office/drawing/2014/chart" uri="{C3380CC4-5D6E-409C-BE32-E72D297353CC}">
                  <c16:uniqueId val="{000000C4-FF8B-5F4C-8BBF-ED4DE736661E}"/>
                </c:ext>
              </c:extLst>
            </c:dLbl>
            <c:dLbl>
              <c:idx val="197"/>
              <c:tx>
                <c:strRef>
                  <c:f>'/Users/el1goluj/Documents/ZURICH/PROJECTS/UPMEM/upmem-workloads/Microbenchmarks/AI/[ai_output.xlsx]ai_output (4)'!$J$199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{6731225B-520C-B549-A97F-C8650E1FD6D3}</c15:txfldGUID>
                      <c15:f>'/Users/el1goluj/Documents/ZURICH/PROJECTS/UPMEM/upmem-workloads/Microbenchmarks/AI/[ai_output.xlsx]ai_output (4)'!$J$199</c15:f>
                      <c15:dlblFieldTableCache>
                        <c:ptCount val="1"/>
                        <c:pt idx="0">
                          <c:v>6</c:v>
                        </c:pt>
                      </c15:dlblFieldTableCache>
                    </c15:dlblFTEntry>
                  </c15:dlblFieldTable>
                  <c15:showDataLabelsRange val="0"/>
                </c:ext>
                <c:ext xmlns:c16="http://schemas.microsoft.com/office/drawing/2014/chart" uri="{C3380CC4-5D6E-409C-BE32-E72D297353CC}">
                  <c16:uniqueId val="{000000C5-FF8B-5F4C-8BBF-ED4DE736661E}"/>
                </c:ext>
              </c:extLst>
            </c:dLbl>
            <c:dLbl>
              <c:idx val="198"/>
              <c:tx>
                <c:strRef>
                  <c:f>'/Users/el1goluj/Documents/ZURICH/PROJECTS/UPMEM/upmem-workloads/Microbenchmarks/AI/[ai_output.xlsx]ai_output (4)'!$J$200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{FE0535FF-D8B4-AD44-9A84-B60AA6B1A8BA}</c15:txfldGUID>
                      <c15:f>'/Users/el1goluj/Documents/ZURICH/PROJECTS/UPMEM/upmem-workloads/Microbenchmarks/AI/[ai_output.xlsx]ai_output (4)'!$J$200</c15:f>
                      <c15:dlblFieldTableCache>
                        <c:ptCount val="1"/>
                        <c:pt idx="0">
                          <c:v>7</c:v>
                        </c:pt>
                      </c15:dlblFieldTableCache>
                    </c15:dlblFTEntry>
                  </c15:dlblFieldTable>
                  <c15:showDataLabelsRange val="0"/>
                </c:ext>
                <c:ext xmlns:c16="http://schemas.microsoft.com/office/drawing/2014/chart" uri="{C3380CC4-5D6E-409C-BE32-E72D297353CC}">
                  <c16:uniqueId val="{000000C6-FF8B-5F4C-8BBF-ED4DE736661E}"/>
                </c:ext>
              </c:extLst>
            </c:dLbl>
            <c:dLbl>
              <c:idx val="199"/>
              <c:tx>
                <c:strRef>
                  <c:f>'/Users/el1goluj/Documents/ZURICH/PROJECTS/UPMEM/upmem-workloads/Microbenchmarks/AI/[ai_output.xlsx]ai_output (4)'!$J$201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{2A18F3B6-799E-A445-8837-6DA334738008}</c15:txfldGUID>
                      <c15:f>'/Users/el1goluj/Documents/ZURICH/PROJECTS/UPMEM/upmem-workloads/Microbenchmarks/AI/[ai_output.xlsx]ai_output (4)'!$J$201</c15:f>
                      <c15:dlblFieldTableCache>
                        <c:ptCount val="1"/>
                        <c:pt idx="0">
                          <c:v>8</c:v>
                        </c:pt>
                      </c15:dlblFieldTableCache>
                    </c15:dlblFTEntry>
                  </c15:dlblFieldTable>
                  <c15:showDataLabelsRange val="0"/>
                </c:ext>
                <c:ext xmlns:c16="http://schemas.microsoft.com/office/drawing/2014/chart" uri="{C3380CC4-5D6E-409C-BE32-E72D297353CC}">
                  <c16:uniqueId val="{000000C7-FF8B-5F4C-8BBF-ED4DE736661E}"/>
                </c:ext>
              </c:extLst>
            </c:dLbl>
            <c:dLbl>
              <c:idx val="200"/>
              <c:tx>
                <c:strRef>
                  <c:f>'/Users/el1goluj/Documents/ZURICH/PROJECTS/UPMEM/upmem-workloads/Microbenchmarks/AI/[ai_output.xlsx]ai_output (4)'!$J$202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{B63C6BE6-4D86-3F42-8527-6A85A7515E8C}</c15:txfldGUID>
                      <c15:f>'/Users/el1goluj/Documents/ZURICH/PROJECTS/UPMEM/upmem-workloads/Microbenchmarks/AI/[ai_output.xlsx]ai_output (4)'!$J$202</c15:f>
                      <c15:dlblFieldTableCache>
                        <c:ptCount val="1"/>
                        <c:pt idx="0">
                          <c:v>9</c:v>
                        </c:pt>
                      </c15:dlblFieldTableCache>
                    </c15:dlblFTEntry>
                  </c15:dlblFieldTable>
                  <c15:showDataLabelsRange val="0"/>
                </c:ext>
                <c:ext xmlns:c16="http://schemas.microsoft.com/office/drawing/2014/chart" uri="{C3380CC4-5D6E-409C-BE32-E72D297353CC}">
                  <c16:uniqueId val="{000000C8-FF8B-5F4C-8BBF-ED4DE736661E}"/>
                </c:ext>
              </c:extLst>
            </c:dLbl>
            <c:dLbl>
              <c:idx val="201"/>
              <c:tx>
                <c:strRef>
                  <c:f>'/Users/el1goluj/Documents/ZURICH/PROJECTS/UPMEM/upmem-workloads/Microbenchmarks/AI/[ai_output.xlsx]ai_output (4)'!$J$203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{F903B03F-BC8F-764D-A00F-A2A0716B0072}</c15:txfldGUID>
                      <c15:f>'/Users/el1goluj/Documents/ZURICH/PROJECTS/UPMEM/upmem-workloads/Microbenchmarks/AI/[ai_output.xlsx]ai_output (4)'!$J$203</c15:f>
                      <c15:dlblFieldTableCache>
                        <c:ptCount val="1"/>
                        <c:pt idx="0">
                          <c:v>10</c:v>
                        </c:pt>
                      </c15:dlblFieldTableCache>
                    </c15:dlblFTEntry>
                  </c15:dlblFieldTable>
                  <c15:showDataLabelsRange val="0"/>
                </c:ext>
                <c:ext xmlns:c16="http://schemas.microsoft.com/office/drawing/2014/chart" uri="{C3380CC4-5D6E-409C-BE32-E72D297353CC}">
                  <c16:uniqueId val="{000000C9-FF8B-5F4C-8BBF-ED4DE736661E}"/>
                </c:ext>
              </c:extLst>
            </c:dLbl>
            <c:dLbl>
              <c:idx val="202"/>
              <c:tx>
                <c:strRef>
                  <c:f>'/Users/el1goluj/Documents/ZURICH/PROJECTS/UPMEM/upmem-workloads/Microbenchmarks/AI/[ai_output.xlsx]ai_output (4)'!$J$204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{98CB4254-157B-154E-BE85-11A17CBDA4A4}</c15:txfldGUID>
                      <c15:f>'/Users/el1goluj/Documents/ZURICH/PROJECTS/UPMEM/upmem-workloads/Microbenchmarks/AI/[ai_output.xlsx]ai_output (4)'!$J$204</c15:f>
                      <c15:dlblFieldTableCache>
                        <c:ptCount val="1"/>
                        <c:pt idx="0">
                          <c:v>11</c:v>
                        </c:pt>
                      </c15:dlblFieldTableCache>
                    </c15:dlblFTEntry>
                  </c15:dlblFieldTable>
                  <c15:showDataLabelsRange val="0"/>
                </c:ext>
                <c:ext xmlns:c16="http://schemas.microsoft.com/office/drawing/2014/chart" uri="{C3380CC4-5D6E-409C-BE32-E72D297353CC}">
                  <c16:uniqueId val="{000000CA-FF8B-5F4C-8BBF-ED4DE736661E}"/>
                </c:ext>
              </c:extLst>
            </c:dLbl>
            <c:dLbl>
              <c:idx val="203"/>
              <c:tx>
                <c:strRef>
                  <c:f>'/Users/el1goluj/Documents/ZURICH/PROJECTS/UPMEM/upmem-workloads/Microbenchmarks/AI/[ai_output.xlsx]ai_output (4)'!$J$205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{30F3424C-93FA-3544-9394-0C08BC81A292}</c15:txfldGUID>
                      <c15:f>'/Users/el1goluj/Documents/ZURICH/PROJECTS/UPMEM/upmem-workloads/Microbenchmarks/AI/[ai_output.xlsx]ai_output (4)'!$J$205</c15:f>
                      <c15:dlblFieldTableCache>
                        <c:ptCount val="1"/>
                        <c:pt idx="0">
                          <c:v>12</c:v>
                        </c:pt>
                      </c15:dlblFieldTableCache>
                    </c15:dlblFTEntry>
                  </c15:dlblFieldTable>
                  <c15:showDataLabelsRange val="0"/>
                </c:ext>
                <c:ext xmlns:c16="http://schemas.microsoft.com/office/drawing/2014/chart" uri="{C3380CC4-5D6E-409C-BE32-E72D297353CC}">
                  <c16:uniqueId val="{000000CB-FF8B-5F4C-8BBF-ED4DE736661E}"/>
                </c:ext>
              </c:extLst>
            </c:dLbl>
            <c:dLbl>
              <c:idx val="204"/>
              <c:tx>
                <c:strRef>
                  <c:f>'/Users/el1goluj/Documents/ZURICH/PROJECTS/UPMEM/upmem-workloads/Microbenchmarks/AI/[ai_output.xlsx]ai_output (4)'!$J$206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{802A7C44-EABD-6742-AD0D-3F8E3F024A39}</c15:txfldGUID>
                      <c15:f>'/Users/el1goluj/Documents/ZURICH/PROJECTS/UPMEM/upmem-workloads/Microbenchmarks/AI/[ai_output.xlsx]ai_output (4)'!$J$206</c15:f>
                      <c15:dlblFieldTableCache>
                        <c:ptCount val="1"/>
                        <c:pt idx="0">
                          <c:v>13</c:v>
                        </c:pt>
                      </c15:dlblFieldTableCache>
                    </c15:dlblFTEntry>
                  </c15:dlblFieldTable>
                  <c15:showDataLabelsRange val="0"/>
                </c:ext>
                <c:ext xmlns:c16="http://schemas.microsoft.com/office/drawing/2014/chart" uri="{C3380CC4-5D6E-409C-BE32-E72D297353CC}">
                  <c16:uniqueId val="{000000CC-FF8B-5F4C-8BBF-ED4DE736661E}"/>
                </c:ext>
              </c:extLst>
            </c:dLbl>
            <c:dLbl>
              <c:idx val="205"/>
              <c:tx>
                <c:strRef>
                  <c:f>'/Users/el1goluj/Documents/ZURICH/PROJECTS/UPMEM/upmem-workloads/Microbenchmarks/AI/[ai_output.xlsx]ai_output (4)'!$J$207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{4A0BD2BB-AB0E-734E-ADD5-119859BF9041}</c15:txfldGUID>
                      <c15:f>'/Users/el1goluj/Documents/ZURICH/PROJECTS/UPMEM/upmem-workloads/Microbenchmarks/AI/[ai_output.xlsx]ai_output (4)'!$J$207</c15:f>
                      <c15:dlblFieldTableCache>
                        <c:ptCount val="1"/>
                        <c:pt idx="0">
                          <c:v>14</c:v>
                        </c:pt>
                      </c15:dlblFieldTableCache>
                    </c15:dlblFTEntry>
                  </c15:dlblFieldTable>
                  <c15:showDataLabelsRange val="0"/>
                </c:ext>
                <c:ext xmlns:c16="http://schemas.microsoft.com/office/drawing/2014/chart" uri="{C3380CC4-5D6E-409C-BE32-E72D297353CC}">
                  <c16:uniqueId val="{000000CD-FF8B-5F4C-8BBF-ED4DE736661E}"/>
                </c:ext>
              </c:extLst>
            </c:dLbl>
            <c:dLbl>
              <c:idx val="206"/>
              <c:tx>
                <c:strRef>
                  <c:f>'/Users/el1goluj/Documents/ZURICH/PROJECTS/UPMEM/upmem-workloads/Microbenchmarks/AI/[ai_output.xlsx]ai_output (4)'!$J$208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{F772258A-091A-884C-B969-63471C2166C3}</c15:txfldGUID>
                      <c15:f>'/Users/el1goluj/Documents/ZURICH/PROJECTS/UPMEM/upmem-workloads/Microbenchmarks/AI/[ai_output.xlsx]ai_output (4)'!$J$208</c15:f>
                      <c15:dlblFieldTableCache>
                        <c:ptCount val="1"/>
                        <c:pt idx="0">
                          <c:v>15</c:v>
                        </c:pt>
                      </c15:dlblFieldTableCache>
                    </c15:dlblFTEntry>
                  </c15:dlblFieldTable>
                  <c15:showDataLabelsRange val="0"/>
                </c:ext>
                <c:ext xmlns:c16="http://schemas.microsoft.com/office/drawing/2014/chart" uri="{C3380CC4-5D6E-409C-BE32-E72D297353CC}">
                  <c16:uniqueId val="{000000CE-FF8B-5F4C-8BBF-ED4DE736661E}"/>
                </c:ext>
              </c:extLst>
            </c:dLbl>
            <c:dLbl>
              <c:idx val="207"/>
              <c:tx>
                <c:strRef>
                  <c:f>'/Users/el1goluj/Documents/ZURICH/PROJECTS/UPMEM/upmem-workloads/Microbenchmarks/AI/[ai_output.xlsx]ai_output (4)'!$J$209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{3DEF7781-20E7-3142-9F7F-6E6B026A3B7D}</c15:txfldGUID>
                      <c15:f>'/Users/el1goluj/Documents/ZURICH/PROJECTS/UPMEM/upmem-workloads/Microbenchmarks/AI/[ai_output.xlsx]ai_output (4)'!$J$209</c15:f>
                      <c15:dlblFieldTableCache>
                        <c:ptCount val="1"/>
                        <c:pt idx="0">
                          <c:v>16</c:v>
                        </c:pt>
                      </c15:dlblFieldTableCache>
                    </c15:dlblFTEntry>
                  </c15:dlblFieldTable>
                  <c15:showDataLabelsRange val="0"/>
                </c:ext>
                <c:ext xmlns:c16="http://schemas.microsoft.com/office/drawing/2014/chart" uri="{C3380CC4-5D6E-409C-BE32-E72D297353CC}">
                  <c16:uniqueId val="{000000CF-FF8B-5F4C-8BBF-ED4DE736661E}"/>
                </c:ext>
              </c:extLst>
            </c:dLbl>
            <c:dLbl>
              <c:idx val="208"/>
              <c:tx>
                <c:strRef>
                  <c:f>'/Users/el1goluj/Documents/ZURICH/PROJECTS/UPMEM/upmem-workloads/Microbenchmarks/AI/[ai_output.xlsx]ai_output (4)'!$J$210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{AB58F50D-05F3-9441-B367-017605A11BE1}</c15:txfldGUID>
                      <c15:f>'/Users/el1goluj/Documents/ZURICH/PROJECTS/UPMEM/upmem-workloads/Microbenchmarks/AI/[ai_output.xlsx]ai_output (4)'!$J$210</c15:f>
                      <c15:dlblFieldTableCache>
                        <c:ptCount val="1"/>
                        <c:pt idx="0">
                          <c:v>1</c:v>
                        </c:pt>
                      </c15:dlblFieldTableCache>
                    </c15:dlblFTEntry>
                  </c15:dlblFieldTable>
                  <c15:showDataLabelsRange val="0"/>
                </c:ext>
                <c:ext xmlns:c16="http://schemas.microsoft.com/office/drawing/2014/chart" uri="{C3380CC4-5D6E-409C-BE32-E72D297353CC}">
                  <c16:uniqueId val="{000000D0-FF8B-5F4C-8BBF-ED4DE736661E}"/>
                </c:ext>
              </c:extLst>
            </c:dLbl>
            <c:dLbl>
              <c:idx val="209"/>
              <c:tx>
                <c:strRef>
                  <c:f>'/Users/el1goluj/Documents/ZURICH/PROJECTS/UPMEM/upmem-workloads/Microbenchmarks/AI/[ai_output.xlsx]ai_output (4)'!$J$211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{BB7CF114-7F95-A94B-930E-00C8C76100DE}</c15:txfldGUID>
                      <c15:f>'/Users/el1goluj/Documents/ZURICH/PROJECTS/UPMEM/upmem-workloads/Microbenchmarks/AI/[ai_output.xlsx]ai_output (4)'!$J$211</c15:f>
                      <c15:dlblFieldTableCache>
                        <c:ptCount val="1"/>
                        <c:pt idx="0">
                          <c:v>2</c:v>
                        </c:pt>
                      </c15:dlblFieldTableCache>
                    </c15:dlblFTEntry>
                  </c15:dlblFieldTable>
                  <c15:showDataLabelsRange val="0"/>
                </c:ext>
                <c:ext xmlns:c16="http://schemas.microsoft.com/office/drawing/2014/chart" uri="{C3380CC4-5D6E-409C-BE32-E72D297353CC}">
                  <c16:uniqueId val="{000000D1-FF8B-5F4C-8BBF-ED4DE736661E}"/>
                </c:ext>
              </c:extLst>
            </c:dLbl>
            <c:dLbl>
              <c:idx val="210"/>
              <c:tx>
                <c:strRef>
                  <c:f>'/Users/el1goluj/Documents/ZURICH/PROJECTS/UPMEM/upmem-workloads/Microbenchmarks/AI/[ai_output.xlsx]ai_output (4)'!$J$212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{714E6583-1A98-6B4B-9227-F5649E76127E}</c15:txfldGUID>
                      <c15:f>'/Users/el1goluj/Documents/ZURICH/PROJECTS/UPMEM/upmem-workloads/Microbenchmarks/AI/[ai_output.xlsx]ai_output (4)'!$J$212</c15:f>
                      <c15:dlblFieldTableCache>
                        <c:ptCount val="1"/>
                        <c:pt idx="0">
                          <c:v>3</c:v>
                        </c:pt>
                      </c15:dlblFieldTableCache>
                    </c15:dlblFTEntry>
                  </c15:dlblFieldTable>
                  <c15:showDataLabelsRange val="0"/>
                </c:ext>
                <c:ext xmlns:c16="http://schemas.microsoft.com/office/drawing/2014/chart" uri="{C3380CC4-5D6E-409C-BE32-E72D297353CC}">
                  <c16:uniqueId val="{000000D2-FF8B-5F4C-8BBF-ED4DE736661E}"/>
                </c:ext>
              </c:extLst>
            </c:dLbl>
            <c:dLbl>
              <c:idx val="211"/>
              <c:tx>
                <c:strRef>
                  <c:f>'/Users/el1goluj/Documents/ZURICH/PROJECTS/UPMEM/upmem-workloads/Microbenchmarks/AI/[ai_output.xlsx]ai_output (4)'!$J$213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{3E293809-3E99-684D-A329-2587074E3F45}</c15:txfldGUID>
                      <c15:f>'/Users/el1goluj/Documents/ZURICH/PROJECTS/UPMEM/upmem-workloads/Microbenchmarks/AI/[ai_output.xlsx]ai_output (4)'!$J$213</c15:f>
                      <c15:dlblFieldTableCache>
                        <c:ptCount val="1"/>
                        <c:pt idx="0">
                          <c:v>4</c:v>
                        </c:pt>
                      </c15:dlblFieldTableCache>
                    </c15:dlblFTEntry>
                  </c15:dlblFieldTable>
                  <c15:showDataLabelsRange val="0"/>
                </c:ext>
                <c:ext xmlns:c16="http://schemas.microsoft.com/office/drawing/2014/chart" uri="{C3380CC4-5D6E-409C-BE32-E72D297353CC}">
                  <c16:uniqueId val="{000000D3-FF8B-5F4C-8BBF-ED4DE736661E}"/>
                </c:ext>
              </c:extLst>
            </c:dLbl>
            <c:dLbl>
              <c:idx val="212"/>
              <c:tx>
                <c:strRef>
                  <c:f>'/Users/el1goluj/Documents/ZURICH/PROJECTS/UPMEM/upmem-workloads/Microbenchmarks/AI/[ai_output.xlsx]ai_output (4)'!$J$214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{7942E36F-59BC-8F46-B77B-7EE87D414B4C}</c15:txfldGUID>
                      <c15:f>'/Users/el1goluj/Documents/ZURICH/PROJECTS/UPMEM/upmem-workloads/Microbenchmarks/AI/[ai_output.xlsx]ai_output (4)'!$J$214</c15:f>
                      <c15:dlblFieldTableCache>
                        <c:ptCount val="1"/>
                        <c:pt idx="0">
                          <c:v>5</c:v>
                        </c:pt>
                      </c15:dlblFieldTableCache>
                    </c15:dlblFTEntry>
                  </c15:dlblFieldTable>
                  <c15:showDataLabelsRange val="0"/>
                </c:ext>
                <c:ext xmlns:c16="http://schemas.microsoft.com/office/drawing/2014/chart" uri="{C3380CC4-5D6E-409C-BE32-E72D297353CC}">
                  <c16:uniqueId val="{000000D4-FF8B-5F4C-8BBF-ED4DE736661E}"/>
                </c:ext>
              </c:extLst>
            </c:dLbl>
            <c:dLbl>
              <c:idx val="213"/>
              <c:tx>
                <c:strRef>
                  <c:f>'/Users/el1goluj/Documents/ZURICH/PROJECTS/UPMEM/upmem-workloads/Microbenchmarks/AI/[ai_output.xlsx]ai_output (4)'!$J$215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{76983924-78C6-7A47-BF13-9AFE9CB8751D}</c15:txfldGUID>
                      <c15:f>'/Users/el1goluj/Documents/ZURICH/PROJECTS/UPMEM/upmem-workloads/Microbenchmarks/AI/[ai_output.xlsx]ai_output (4)'!$J$215</c15:f>
                      <c15:dlblFieldTableCache>
                        <c:ptCount val="1"/>
                        <c:pt idx="0">
                          <c:v>6</c:v>
                        </c:pt>
                      </c15:dlblFieldTableCache>
                    </c15:dlblFTEntry>
                  </c15:dlblFieldTable>
                  <c15:showDataLabelsRange val="0"/>
                </c:ext>
                <c:ext xmlns:c16="http://schemas.microsoft.com/office/drawing/2014/chart" uri="{C3380CC4-5D6E-409C-BE32-E72D297353CC}">
                  <c16:uniqueId val="{000000D5-FF8B-5F4C-8BBF-ED4DE736661E}"/>
                </c:ext>
              </c:extLst>
            </c:dLbl>
            <c:dLbl>
              <c:idx val="214"/>
              <c:tx>
                <c:strRef>
                  <c:f>'/Users/el1goluj/Documents/ZURICH/PROJECTS/UPMEM/upmem-workloads/Microbenchmarks/AI/[ai_output.xlsx]ai_output (4)'!$J$216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{D34773C2-45EA-544A-AFB0-3A0D945EB64B}</c15:txfldGUID>
                      <c15:f>'/Users/el1goluj/Documents/ZURICH/PROJECTS/UPMEM/upmem-workloads/Microbenchmarks/AI/[ai_output.xlsx]ai_output (4)'!$J$216</c15:f>
                      <c15:dlblFieldTableCache>
                        <c:ptCount val="1"/>
                        <c:pt idx="0">
                          <c:v>7</c:v>
                        </c:pt>
                      </c15:dlblFieldTableCache>
                    </c15:dlblFTEntry>
                  </c15:dlblFieldTable>
                  <c15:showDataLabelsRange val="0"/>
                </c:ext>
                <c:ext xmlns:c16="http://schemas.microsoft.com/office/drawing/2014/chart" uri="{C3380CC4-5D6E-409C-BE32-E72D297353CC}">
                  <c16:uniqueId val="{000000D6-FF8B-5F4C-8BBF-ED4DE736661E}"/>
                </c:ext>
              </c:extLst>
            </c:dLbl>
            <c:dLbl>
              <c:idx val="215"/>
              <c:tx>
                <c:strRef>
                  <c:f>'/Users/el1goluj/Documents/ZURICH/PROJECTS/UPMEM/upmem-workloads/Microbenchmarks/AI/[ai_output.xlsx]ai_output (4)'!$J$217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{5699BE2B-136F-744A-9406-63120BFC94D5}</c15:txfldGUID>
                      <c15:f>'/Users/el1goluj/Documents/ZURICH/PROJECTS/UPMEM/upmem-workloads/Microbenchmarks/AI/[ai_output.xlsx]ai_output (4)'!$J$217</c15:f>
                      <c15:dlblFieldTableCache>
                        <c:ptCount val="1"/>
                        <c:pt idx="0">
                          <c:v>8</c:v>
                        </c:pt>
                      </c15:dlblFieldTableCache>
                    </c15:dlblFTEntry>
                  </c15:dlblFieldTable>
                  <c15:showDataLabelsRange val="0"/>
                </c:ext>
                <c:ext xmlns:c16="http://schemas.microsoft.com/office/drawing/2014/chart" uri="{C3380CC4-5D6E-409C-BE32-E72D297353CC}">
                  <c16:uniqueId val="{000000D7-FF8B-5F4C-8BBF-ED4DE736661E}"/>
                </c:ext>
              </c:extLst>
            </c:dLbl>
            <c:dLbl>
              <c:idx val="216"/>
              <c:tx>
                <c:strRef>
                  <c:f>'/Users/el1goluj/Documents/ZURICH/PROJECTS/UPMEM/upmem-workloads/Microbenchmarks/AI/[ai_output.xlsx]ai_output (4)'!$J$218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{F5DE9A17-0FEC-A543-89B6-E0517F2C5DA7}</c15:txfldGUID>
                      <c15:f>'/Users/el1goluj/Documents/ZURICH/PROJECTS/UPMEM/upmem-workloads/Microbenchmarks/AI/[ai_output.xlsx]ai_output (4)'!$J$218</c15:f>
                      <c15:dlblFieldTableCache>
                        <c:ptCount val="1"/>
                        <c:pt idx="0">
                          <c:v>9</c:v>
                        </c:pt>
                      </c15:dlblFieldTableCache>
                    </c15:dlblFTEntry>
                  </c15:dlblFieldTable>
                  <c15:showDataLabelsRange val="0"/>
                </c:ext>
                <c:ext xmlns:c16="http://schemas.microsoft.com/office/drawing/2014/chart" uri="{C3380CC4-5D6E-409C-BE32-E72D297353CC}">
                  <c16:uniqueId val="{000000D8-FF8B-5F4C-8BBF-ED4DE736661E}"/>
                </c:ext>
              </c:extLst>
            </c:dLbl>
            <c:dLbl>
              <c:idx val="217"/>
              <c:tx>
                <c:strRef>
                  <c:f>'/Users/el1goluj/Documents/ZURICH/PROJECTS/UPMEM/upmem-workloads/Microbenchmarks/AI/[ai_output.xlsx]ai_output (4)'!$J$219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{DBAF1589-830F-8B40-BB4C-5C363206E251}</c15:txfldGUID>
                      <c15:f>'/Users/el1goluj/Documents/ZURICH/PROJECTS/UPMEM/upmem-workloads/Microbenchmarks/AI/[ai_output.xlsx]ai_output (4)'!$J$219</c15:f>
                      <c15:dlblFieldTableCache>
                        <c:ptCount val="1"/>
                        <c:pt idx="0">
                          <c:v>10</c:v>
                        </c:pt>
                      </c15:dlblFieldTableCache>
                    </c15:dlblFTEntry>
                  </c15:dlblFieldTable>
                  <c15:showDataLabelsRange val="0"/>
                </c:ext>
                <c:ext xmlns:c16="http://schemas.microsoft.com/office/drawing/2014/chart" uri="{C3380CC4-5D6E-409C-BE32-E72D297353CC}">
                  <c16:uniqueId val="{000000D9-FF8B-5F4C-8BBF-ED4DE736661E}"/>
                </c:ext>
              </c:extLst>
            </c:dLbl>
            <c:dLbl>
              <c:idx val="218"/>
              <c:tx>
                <c:strRef>
                  <c:f>'/Users/el1goluj/Documents/ZURICH/PROJECTS/UPMEM/upmem-workloads/Microbenchmarks/AI/[ai_output.xlsx]ai_output (4)'!$J$220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{E287A87B-5C57-FA41-B3C6-89D05355D913}</c15:txfldGUID>
                      <c15:f>'/Users/el1goluj/Documents/ZURICH/PROJECTS/UPMEM/upmem-workloads/Microbenchmarks/AI/[ai_output.xlsx]ai_output (4)'!$J$220</c15:f>
                      <c15:dlblFieldTableCache>
                        <c:ptCount val="1"/>
                        <c:pt idx="0">
                          <c:v>11</c:v>
                        </c:pt>
                      </c15:dlblFieldTableCache>
                    </c15:dlblFTEntry>
                  </c15:dlblFieldTable>
                  <c15:showDataLabelsRange val="0"/>
                </c:ext>
                <c:ext xmlns:c16="http://schemas.microsoft.com/office/drawing/2014/chart" uri="{C3380CC4-5D6E-409C-BE32-E72D297353CC}">
                  <c16:uniqueId val="{000000DA-FF8B-5F4C-8BBF-ED4DE736661E}"/>
                </c:ext>
              </c:extLst>
            </c:dLbl>
            <c:dLbl>
              <c:idx val="219"/>
              <c:tx>
                <c:strRef>
                  <c:f>'/Users/el1goluj/Documents/ZURICH/PROJECTS/UPMEM/upmem-workloads/Microbenchmarks/AI/[ai_output.xlsx]ai_output (4)'!$J$221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{13F7FBE1-985F-244E-A55C-798382DA074E}</c15:txfldGUID>
                      <c15:f>'/Users/el1goluj/Documents/ZURICH/PROJECTS/UPMEM/upmem-workloads/Microbenchmarks/AI/[ai_output.xlsx]ai_output (4)'!$J$221</c15:f>
                      <c15:dlblFieldTableCache>
                        <c:ptCount val="1"/>
                        <c:pt idx="0">
                          <c:v>12</c:v>
                        </c:pt>
                      </c15:dlblFieldTableCache>
                    </c15:dlblFTEntry>
                  </c15:dlblFieldTable>
                  <c15:showDataLabelsRange val="0"/>
                </c:ext>
                <c:ext xmlns:c16="http://schemas.microsoft.com/office/drawing/2014/chart" uri="{C3380CC4-5D6E-409C-BE32-E72D297353CC}">
                  <c16:uniqueId val="{000000DB-FF8B-5F4C-8BBF-ED4DE736661E}"/>
                </c:ext>
              </c:extLst>
            </c:dLbl>
            <c:dLbl>
              <c:idx val="220"/>
              <c:tx>
                <c:strRef>
                  <c:f>'/Users/el1goluj/Documents/ZURICH/PROJECTS/UPMEM/upmem-workloads/Microbenchmarks/AI/[ai_output.xlsx]ai_output (4)'!$J$222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{82C10619-95E1-4D45-BDD3-19517B870647}</c15:txfldGUID>
                      <c15:f>'/Users/el1goluj/Documents/ZURICH/PROJECTS/UPMEM/upmem-workloads/Microbenchmarks/AI/[ai_output.xlsx]ai_output (4)'!$J$222</c15:f>
                      <c15:dlblFieldTableCache>
                        <c:ptCount val="1"/>
                        <c:pt idx="0">
                          <c:v>13</c:v>
                        </c:pt>
                      </c15:dlblFieldTableCache>
                    </c15:dlblFTEntry>
                  </c15:dlblFieldTable>
                  <c15:showDataLabelsRange val="0"/>
                </c:ext>
                <c:ext xmlns:c16="http://schemas.microsoft.com/office/drawing/2014/chart" uri="{C3380CC4-5D6E-409C-BE32-E72D297353CC}">
                  <c16:uniqueId val="{000000DC-FF8B-5F4C-8BBF-ED4DE736661E}"/>
                </c:ext>
              </c:extLst>
            </c:dLbl>
            <c:dLbl>
              <c:idx val="221"/>
              <c:tx>
                <c:strRef>
                  <c:f>'/Users/el1goluj/Documents/ZURICH/PROJECTS/UPMEM/upmem-workloads/Microbenchmarks/AI/[ai_output.xlsx]ai_output (4)'!$J$223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{3AD6F96F-9514-6947-B232-2B767541299D}</c15:txfldGUID>
                      <c15:f>'/Users/el1goluj/Documents/ZURICH/PROJECTS/UPMEM/upmem-workloads/Microbenchmarks/AI/[ai_output.xlsx]ai_output (4)'!$J$223</c15:f>
                      <c15:dlblFieldTableCache>
                        <c:ptCount val="1"/>
                        <c:pt idx="0">
                          <c:v>14</c:v>
                        </c:pt>
                      </c15:dlblFieldTableCache>
                    </c15:dlblFTEntry>
                  </c15:dlblFieldTable>
                  <c15:showDataLabelsRange val="0"/>
                </c:ext>
                <c:ext xmlns:c16="http://schemas.microsoft.com/office/drawing/2014/chart" uri="{C3380CC4-5D6E-409C-BE32-E72D297353CC}">
                  <c16:uniqueId val="{000000DD-FF8B-5F4C-8BBF-ED4DE736661E}"/>
                </c:ext>
              </c:extLst>
            </c:dLbl>
            <c:dLbl>
              <c:idx val="222"/>
              <c:tx>
                <c:strRef>
                  <c:f>'/Users/el1goluj/Documents/ZURICH/PROJECTS/UPMEM/upmem-workloads/Microbenchmarks/AI/[ai_output.xlsx]ai_output (4)'!$J$224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{514F541D-B9D8-F546-83D6-8538404EEB8A}</c15:txfldGUID>
                      <c15:f>'/Users/el1goluj/Documents/ZURICH/PROJECTS/UPMEM/upmem-workloads/Microbenchmarks/AI/[ai_output.xlsx]ai_output (4)'!$J$224</c15:f>
                      <c15:dlblFieldTableCache>
                        <c:ptCount val="1"/>
                        <c:pt idx="0">
                          <c:v>15</c:v>
                        </c:pt>
                      </c15:dlblFieldTableCache>
                    </c15:dlblFTEntry>
                  </c15:dlblFieldTable>
                  <c15:showDataLabelsRange val="0"/>
                </c:ext>
                <c:ext xmlns:c16="http://schemas.microsoft.com/office/drawing/2014/chart" uri="{C3380CC4-5D6E-409C-BE32-E72D297353CC}">
                  <c16:uniqueId val="{000000DE-FF8B-5F4C-8BBF-ED4DE736661E}"/>
                </c:ext>
              </c:extLst>
            </c:dLbl>
            <c:dLbl>
              <c:idx val="223"/>
              <c:tx>
                <c:strRef>
                  <c:f>'/Users/el1goluj/Documents/ZURICH/PROJECTS/UPMEM/upmem-workloads/Microbenchmarks/AI/[ai_output.xlsx]ai_output (4)'!$J$225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{E3361A2B-EE71-A049-9668-6AE3BC6F9BF7}</c15:txfldGUID>
                      <c15:f>'/Users/el1goluj/Documents/ZURICH/PROJECTS/UPMEM/upmem-workloads/Microbenchmarks/AI/[ai_output.xlsx]ai_output (4)'!$J$225</c15:f>
                      <c15:dlblFieldTableCache>
                        <c:ptCount val="1"/>
                        <c:pt idx="0">
                          <c:v>16</c:v>
                        </c:pt>
                      </c15:dlblFieldTableCache>
                    </c15:dlblFTEntry>
                  </c15:dlblFieldTable>
                  <c15:showDataLabelsRange val="0"/>
                </c:ext>
                <c:ext xmlns:c16="http://schemas.microsoft.com/office/drawing/2014/chart" uri="{C3380CC4-5D6E-409C-BE32-E72D297353CC}">
                  <c16:uniqueId val="{000000DF-FF8B-5F4C-8BBF-ED4DE736661E}"/>
                </c:ext>
              </c:extLst>
            </c:dLbl>
            <c:dLbl>
              <c:idx val="224"/>
              <c:tx>
                <c:strRef>
                  <c:f>'/Users/el1goluj/Documents/ZURICH/PROJECTS/UPMEM/upmem-workloads/Microbenchmarks/AI/[ai_output.xlsx]ai_output (4)'!$J$226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{AE5C818D-5E2D-314C-9AB6-C39E24EB147B}</c15:txfldGUID>
                      <c15:f>'/Users/el1goluj/Documents/ZURICH/PROJECTS/UPMEM/upmem-workloads/Microbenchmarks/AI/[ai_output.xlsx]ai_output (4)'!$J$226</c15:f>
                      <c15:dlblFieldTableCache>
                        <c:ptCount val="1"/>
                        <c:pt idx="0">
                          <c:v>1</c:v>
                        </c:pt>
                      </c15:dlblFieldTableCache>
                    </c15:dlblFTEntry>
                  </c15:dlblFieldTable>
                  <c15:showDataLabelsRange val="0"/>
                </c:ext>
                <c:ext xmlns:c16="http://schemas.microsoft.com/office/drawing/2014/chart" uri="{C3380CC4-5D6E-409C-BE32-E72D297353CC}">
                  <c16:uniqueId val="{000000E0-FF8B-5F4C-8BBF-ED4DE736661E}"/>
                </c:ext>
              </c:extLst>
            </c:dLbl>
            <c:dLbl>
              <c:idx val="225"/>
              <c:tx>
                <c:strRef>
                  <c:f>'/Users/el1goluj/Documents/ZURICH/PROJECTS/UPMEM/upmem-workloads/Microbenchmarks/AI/[ai_output.xlsx]ai_output (4)'!$J$227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{DA62CEC1-0ACF-F14F-BA69-AEDAD95D51B8}</c15:txfldGUID>
                      <c15:f>'/Users/el1goluj/Documents/ZURICH/PROJECTS/UPMEM/upmem-workloads/Microbenchmarks/AI/[ai_output.xlsx]ai_output (4)'!$J$227</c15:f>
                      <c15:dlblFieldTableCache>
                        <c:ptCount val="1"/>
                        <c:pt idx="0">
                          <c:v>2</c:v>
                        </c:pt>
                      </c15:dlblFieldTableCache>
                    </c15:dlblFTEntry>
                  </c15:dlblFieldTable>
                  <c15:showDataLabelsRange val="0"/>
                </c:ext>
                <c:ext xmlns:c16="http://schemas.microsoft.com/office/drawing/2014/chart" uri="{C3380CC4-5D6E-409C-BE32-E72D297353CC}">
                  <c16:uniqueId val="{000000E1-FF8B-5F4C-8BBF-ED4DE736661E}"/>
                </c:ext>
              </c:extLst>
            </c:dLbl>
            <c:dLbl>
              <c:idx val="226"/>
              <c:tx>
                <c:strRef>
                  <c:f>'/Users/el1goluj/Documents/ZURICH/PROJECTS/UPMEM/upmem-workloads/Microbenchmarks/AI/[ai_output.xlsx]ai_output (4)'!$J$228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{F5E50B8B-2FF3-2447-BE22-3462534BCD5C}</c15:txfldGUID>
                      <c15:f>'/Users/el1goluj/Documents/ZURICH/PROJECTS/UPMEM/upmem-workloads/Microbenchmarks/AI/[ai_output.xlsx]ai_output (4)'!$J$228</c15:f>
                      <c15:dlblFieldTableCache>
                        <c:ptCount val="1"/>
                        <c:pt idx="0">
                          <c:v>3</c:v>
                        </c:pt>
                      </c15:dlblFieldTableCache>
                    </c15:dlblFTEntry>
                  </c15:dlblFieldTable>
                  <c15:showDataLabelsRange val="0"/>
                </c:ext>
                <c:ext xmlns:c16="http://schemas.microsoft.com/office/drawing/2014/chart" uri="{C3380CC4-5D6E-409C-BE32-E72D297353CC}">
                  <c16:uniqueId val="{000000E2-FF8B-5F4C-8BBF-ED4DE736661E}"/>
                </c:ext>
              </c:extLst>
            </c:dLbl>
            <c:dLbl>
              <c:idx val="227"/>
              <c:tx>
                <c:strRef>
                  <c:f>'/Users/el1goluj/Documents/ZURICH/PROJECTS/UPMEM/upmem-workloads/Microbenchmarks/AI/[ai_output.xlsx]ai_output (4)'!$J$229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{928F9D3A-27ED-7442-A9D4-4C20D89F61F2}</c15:txfldGUID>
                      <c15:f>'/Users/el1goluj/Documents/ZURICH/PROJECTS/UPMEM/upmem-workloads/Microbenchmarks/AI/[ai_output.xlsx]ai_output (4)'!$J$229</c15:f>
                      <c15:dlblFieldTableCache>
                        <c:ptCount val="1"/>
                        <c:pt idx="0">
                          <c:v>4</c:v>
                        </c:pt>
                      </c15:dlblFieldTableCache>
                    </c15:dlblFTEntry>
                  </c15:dlblFieldTable>
                  <c15:showDataLabelsRange val="0"/>
                </c:ext>
                <c:ext xmlns:c16="http://schemas.microsoft.com/office/drawing/2014/chart" uri="{C3380CC4-5D6E-409C-BE32-E72D297353CC}">
                  <c16:uniqueId val="{000000E3-FF8B-5F4C-8BBF-ED4DE736661E}"/>
                </c:ext>
              </c:extLst>
            </c:dLbl>
            <c:dLbl>
              <c:idx val="228"/>
              <c:tx>
                <c:strRef>
                  <c:f>'/Users/el1goluj/Documents/ZURICH/PROJECTS/UPMEM/upmem-workloads/Microbenchmarks/AI/[ai_output.xlsx]ai_output (4)'!$J$230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{AA76C792-B956-E144-97FC-BAC9E25849FB}</c15:txfldGUID>
                      <c15:f>'/Users/el1goluj/Documents/ZURICH/PROJECTS/UPMEM/upmem-workloads/Microbenchmarks/AI/[ai_output.xlsx]ai_output (4)'!$J$230</c15:f>
                      <c15:dlblFieldTableCache>
                        <c:ptCount val="1"/>
                        <c:pt idx="0">
                          <c:v>5</c:v>
                        </c:pt>
                      </c15:dlblFieldTableCache>
                    </c15:dlblFTEntry>
                  </c15:dlblFieldTable>
                  <c15:showDataLabelsRange val="0"/>
                </c:ext>
                <c:ext xmlns:c16="http://schemas.microsoft.com/office/drawing/2014/chart" uri="{C3380CC4-5D6E-409C-BE32-E72D297353CC}">
                  <c16:uniqueId val="{000000E4-FF8B-5F4C-8BBF-ED4DE736661E}"/>
                </c:ext>
              </c:extLst>
            </c:dLbl>
            <c:dLbl>
              <c:idx val="229"/>
              <c:tx>
                <c:strRef>
                  <c:f>'/Users/el1goluj/Documents/ZURICH/PROJECTS/UPMEM/upmem-workloads/Microbenchmarks/AI/[ai_output.xlsx]ai_output (4)'!$J$231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{2BAD0E02-31D4-FC4A-81D4-E9614ADD7F01}</c15:txfldGUID>
                      <c15:f>'/Users/el1goluj/Documents/ZURICH/PROJECTS/UPMEM/upmem-workloads/Microbenchmarks/AI/[ai_output.xlsx]ai_output (4)'!$J$231</c15:f>
                      <c15:dlblFieldTableCache>
                        <c:ptCount val="1"/>
                        <c:pt idx="0">
                          <c:v>6</c:v>
                        </c:pt>
                      </c15:dlblFieldTableCache>
                    </c15:dlblFTEntry>
                  </c15:dlblFieldTable>
                  <c15:showDataLabelsRange val="0"/>
                </c:ext>
                <c:ext xmlns:c16="http://schemas.microsoft.com/office/drawing/2014/chart" uri="{C3380CC4-5D6E-409C-BE32-E72D297353CC}">
                  <c16:uniqueId val="{000000E5-FF8B-5F4C-8BBF-ED4DE736661E}"/>
                </c:ext>
              </c:extLst>
            </c:dLbl>
            <c:dLbl>
              <c:idx val="230"/>
              <c:tx>
                <c:strRef>
                  <c:f>'/Users/el1goluj/Documents/ZURICH/PROJECTS/UPMEM/upmem-workloads/Microbenchmarks/AI/[ai_output.xlsx]ai_output (4)'!$J$232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{FC4BA49F-FEF7-3245-B972-2DB455310190}</c15:txfldGUID>
                      <c15:f>'/Users/el1goluj/Documents/ZURICH/PROJECTS/UPMEM/upmem-workloads/Microbenchmarks/AI/[ai_output.xlsx]ai_output (4)'!$J$232</c15:f>
                      <c15:dlblFieldTableCache>
                        <c:ptCount val="1"/>
                        <c:pt idx="0">
                          <c:v>7</c:v>
                        </c:pt>
                      </c15:dlblFieldTableCache>
                    </c15:dlblFTEntry>
                  </c15:dlblFieldTable>
                  <c15:showDataLabelsRange val="0"/>
                </c:ext>
                <c:ext xmlns:c16="http://schemas.microsoft.com/office/drawing/2014/chart" uri="{C3380CC4-5D6E-409C-BE32-E72D297353CC}">
                  <c16:uniqueId val="{000000E6-FF8B-5F4C-8BBF-ED4DE736661E}"/>
                </c:ext>
              </c:extLst>
            </c:dLbl>
            <c:dLbl>
              <c:idx val="231"/>
              <c:tx>
                <c:strRef>
                  <c:f>'/Users/el1goluj/Documents/ZURICH/PROJECTS/UPMEM/upmem-workloads/Microbenchmarks/AI/[ai_output.xlsx]ai_output (4)'!$J$233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{5F71851A-1E2E-BC4B-8E87-7296103CB5AB}</c15:txfldGUID>
                      <c15:f>'/Users/el1goluj/Documents/ZURICH/PROJECTS/UPMEM/upmem-workloads/Microbenchmarks/AI/[ai_output.xlsx]ai_output (4)'!$J$233</c15:f>
                      <c15:dlblFieldTableCache>
                        <c:ptCount val="1"/>
                        <c:pt idx="0">
                          <c:v>8</c:v>
                        </c:pt>
                      </c15:dlblFieldTableCache>
                    </c15:dlblFTEntry>
                  </c15:dlblFieldTable>
                  <c15:showDataLabelsRange val="0"/>
                </c:ext>
                <c:ext xmlns:c16="http://schemas.microsoft.com/office/drawing/2014/chart" uri="{C3380CC4-5D6E-409C-BE32-E72D297353CC}">
                  <c16:uniqueId val="{000000E7-FF8B-5F4C-8BBF-ED4DE736661E}"/>
                </c:ext>
              </c:extLst>
            </c:dLbl>
            <c:dLbl>
              <c:idx val="232"/>
              <c:tx>
                <c:strRef>
                  <c:f>'/Users/el1goluj/Documents/ZURICH/PROJECTS/UPMEM/upmem-workloads/Microbenchmarks/AI/[ai_output.xlsx]ai_output (4)'!$J$234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{06D37ABF-E00B-3047-93A8-6A5E7897466E}</c15:txfldGUID>
                      <c15:f>'/Users/el1goluj/Documents/ZURICH/PROJECTS/UPMEM/upmem-workloads/Microbenchmarks/AI/[ai_output.xlsx]ai_output (4)'!$J$234</c15:f>
                      <c15:dlblFieldTableCache>
                        <c:ptCount val="1"/>
                        <c:pt idx="0">
                          <c:v>9</c:v>
                        </c:pt>
                      </c15:dlblFieldTableCache>
                    </c15:dlblFTEntry>
                  </c15:dlblFieldTable>
                  <c15:showDataLabelsRange val="0"/>
                </c:ext>
                <c:ext xmlns:c16="http://schemas.microsoft.com/office/drawing/2014/chart" uri="{C3380CC4-5D6E-409C-BE32-E72D297353CC}">
                  <c16:uniqueId val="{000000E8-FF8B-5F4C-8BBF-ED4DE736661E}"/>
                </c:ext>
              </c:extLst>
            </c:dLbl>
            <c:dLbl>
              <c:idx val="233"/>
              <c:tx>
                <c:strRef>
                  <c:f>'/Users/el1goluj/Documents/ZURICH/PROJECTS/UPMEM/upmem-workloads/Microbenchmarks/AI/[ai_output.xlsx]ai_output (4)'!$J$235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{56DFB559-E23D-6D43-81F8-3F225BC65C21}</c15:txfldGUID>
                      <c15:f>'/Users/el1goluj/Documents/ZURICH/PROJECTS/UPMEM/upmem-workloads/Microbenchmarks/AI/[ai_output.xlsx]ai_output (4)'!$J$235</c15:f>
                      <c15:dlblFieldTableCache>
                        <c:ptCount val="1"/>
                        <c:pt idx="0">
                          <c:v>10</c:v>
                        </c:pt>
                      </c15:dlblFieldTableCache>
                    </c15:dlblFTEntry>
                  </c15:dlblFieldTable>
                  <c15:showDataLabelsRange val="0"/>
                </c:ext>
                <c:ext xmlns:c16="http://schemas.microsoft.com/office/drawing/2014/chart" uri="{C3380CC4-5D6E-409C-BE32-E72D297353CC}">
                  <c16:uniqueId val="{000000E9-FF8B-5F4C-8BBF-ED4DE736661E}"/>
                </c:ext>
              </c:extLst>
            </c:dLbl>
            <c:dLbl>
              <c:idx val="234"/>
              <c:tx>
                <c:strRef>
                  <c:f>'/Users/el1goluj/Documents/ZURICH/PROJECTS/UPMEM/upmem-workloads/Microbenchmarks/AI/[ai_output.xlsx]ai_output (4)'!$J$236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{FA131026-C4DA-974D-83C6-19F2A6E885D7}</c15:txfldGUID>
                      <c15:f>'/Users/el1goluj/Documents/ZURICH/PROJECTS/UPMEM/upmem-workloads/Microbenchmarks/AI/[ai_output.xlsx]ai_output (4)'!$J$236</c15:f>
                      <c15:dlblFieldTableCache>
                        <c:ptCount val="1"/>
                        <c:pt idx="0">
                          <c:v>11</c:v>
                        </c:pt>
                      </c15:dlblFieldTableCache>
                    </c15:dlblFTEntry>
                  </c15:dlblFieldTable>
                  <c15:showDataLabelsRange val="0"/>
                </c:ext>
                <c:ext xmlns:c16="http://schemas.microsoft.com/office/drawing/2014/chart" uri="{C3380CC4-5D6E-409C-BE32-E72D297353CC}">
                  <c16:uniqueId val="{000000EA-FF8B-5F4C-8BBF-ED4DE736661E}"/>
                </c:ext>
              </c:extLst>
            </c:dLbl>
            <c:dLbl>
              <c:idx val="235"/>
              <c:tx>
                <c:strRef>
                  <c:f>'/Users/el1goluj/Documents/ZURICH/PROJECTS/UPMEM/upmem-workloads/Microbenchmarks/AI/[ai_output.xlsx]ai_output (4)'!$J$237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{AF0AC811-AFBA-F549-8DC3-62D4D7D116A5}</c15:txfldGUID>
                      <c15:f>'/Users/el1goluj/Documents/ZURICH/PROJECTS/UPMEM/upmem-workloads/Microbenchmarks/AI/[ai_output.xlsx]ai_output (4)'!$J$237</c15:f>
                      <c15:dlblFieldTableCache>
                        <c:ptCount val="1"/>
                        <c:pt idx="0">
                          <c:v>12</c:v>
                        </c:pt>
                      </c15:dlblFieldTableCache>
                    </c15:dlblFTEntry>
                  </c15:dlblFieldTable>
                  <c15:showDataLabelsRange val="0"/>
                </c:ext>
                <c:ext xmlns:c16="http://schemas.microsoft.com/office/drawing/2014/chart" uri="{C3380CC4-5D6E-409C-BE32-E72D297353CC}">
                  <c16:uniqueId val="{000000EB-FF8B-5F4C-8BBF-ED4DE736661E}"/>
                </c:ext>
              </c:extLst>
            </c:dLbl>
            <c:dLbl>
              <c:idx val="236"/>
              <c:tx>
                <c:strRef>
                  <c:f>'/Users/el1goluj/Documents/ZURICH/PROJECTS/UPMEM/upmem-workloads/Microbenchmarks/AI/[ai_output.xlsx]ai_output (4)'!$J$238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{03AF61C9-02BC-E440-93C4-B4DABDBF171A}</c15:txfldGUID>
                      <c15:f>'/Users/el1goluj/Documents/ZURICH/PROJECTS/UPMEM/upmem-workloads/Microbenchmarks/AI/[ai_output.xlsx]ai_output (4)'!$J$238</c15:f>
                      <c15:dlblFieldTableCache>
                        <c:ptCount val="1"/>
                        <c:pt idx="0">
                          <c:v>13</c:v>
                        </c:pt>
                      </c15:dlblFieldTableCache>
                    </c15:dlblFTEntry>
                  </c15:dlblFieldTable>
                  <c15:showDataLabelsRange val="0"/>
                </c:ext>
                <c:ext xmlns:c16="http://schemas.microsoft.com/office/drawing/2014/chart" uri="{C3380CC4-5D6E-409C-BE32-E72D297353CC}">
                  <c16:uniqueId val="{000000EC-FF8B-5F4C-8BBF-ED4DE736661E}"/>
                </c:ext>
              </c:extLst>
            </c:dLbl>
            <c:dLbl>
              <c:idx val="237"/>
              <c:tx>
                <c:strRef>
                  <c:f>'/Users/el1goluj/Documents/ZURICH/PROJECTS/UPMEM/upmem-workloads/Microbenchmarks/AI/[ai_output.xlsx]ai_output (4)'!$J$239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{2AE5413E-C7EA-354F-8D48-21D54D46AA99}</c15:txfldGUID>
                      <c15:f>'/Users/el1goluj/Documents/ZURICH/PROJECTS/UPMEM/upmem-workloads/Microbenchmarks/AI/[ai_output.xlsx]ai_output (4)'!$J$239</c15:f>
                      <c15:dlblFieldTableCache>
                        <c:ptCount val="1"/>
                        <c:pt idx="0">
                          <c:v>14</c:v>
                        </c:pt>
                      </c15:dlblFieldTableCache>
                    </c15:dlblFTEntry>
                  </c15:dlblFieldTable>
                  <c15:showDataLabelsRange val="0"/>
                </c:ext>
                <c:ext xmlns:c16="http://schemas.microsoft.com/office/drawing/2014/chart" uri="{C3380CC4-5D6E-409C-BE32-E72D297353CC}">
                  <c16:uniqueId val="{000000ED-FF8B-5F4C-8BBF-ED4DE736661E}"/>
                </c:ext>
              </c:extLst>
            </c:dLbl>
            <c:dLbl>
              <c:idx val="238"/>
              <c:tx>
                <c:strRef>
                  <c:f>'/Users/el1goluj/Documents/ZURICH/PROJECTS/UPMEM/upmem-workloads/Microbenchmarks/AI/[ai_output.xlsx]ai_output (4)'!$J$240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{8C8CB8E2-DC7A-744F-AF1C-1E06EC64A011}</c15:txfldGUID>
                      <c15:f>'/Users/el1goluj/Documents/ZURICH/PROJECTS/UPMEM/upmem-workloads/Microbenchmarks/AI/[ai_output.xlsx]ai_output (4)'!$J$240</c15:f>
                      <c15:dlblFieldTableCache>
                        <c:ptCount val="1"/>
                        <c:pt idx="0">
                          <c:v>15</c:v>
                        </c:pt>
                      </c15:dlblFieldTableCache>
                    </c15:dlblFTEntry>
                  </c15:dlblFieldTable>
                  <c15:showDataLabelsRange val="0"/>
                </c:ext>
                <c:ext xmlns:c16="http://schemas.microsoft.com/office/drawing/2014/chart" uri="{C3380CC4-5D6E-409C-BE32-E72D297353CC}">
                  <c16:uniqueId val="{000000EE-FF8B-5F4C-8BBF-ED4DE736661E}"/>
                </c:ext>
              </c:extLst>
            </c:dLbl>
            <c:dLbl>
              <c:idx val="239"/>
              <c:tx>
                <c:strRef>
                  <c:f>'/Users/el1goluj/Documents/ZURICH/PROJECTS/UPMEM/upmem-workloads/Microbenchmarks/AI/[ai_output.xlsx]ai_output (4)'!$J$241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{3510F768-B8A9-244B-9AF3-82CF4BBE6990}</c15:txfldGUID>
                      <c15:f>'/Users/el1goluj/Documents/ZURICH/PROJECTS/UPMEM/upmem-workloads/Microbenchmarks/AI/[ai_output.xlsx]ai_output (4)'!$J$241</c15:f>
                      <c15:dlblFieldTableCache>
                        <c:ptCount val="1"/>
                        <c:pt idx="0">
                          <c:v>16</c:v>
                        </c:pt>
                      </c15:dlblFieldTableCache>
                    </c15:dlblFTEntry>
                  </c15:dlblFieldTable>
                  <c15:showDataLabelsRange val="0"/>
                </c:ext>
                <c:ext xmlns:c16="http://schemas.microsoft.com/office/drawing/2014/chart" uri="{C3380CC4-5D6E-409C-BE32-E72D297353CC}">
                  <c16:uniqueId val="{000000EF-FF8B-5F4C-8BBF-ED4DE736661E}"/>
                </c:ext>
              </c:extLst>
            </c:dLbl>
            <c:dLbl>
              <c:idx val="240"/>
              <c:tx>
                <c:strRef>
                  <c:f>'/Users/el1goluj/Documents/ZURICH/PROJECTS/UPMEM/upmem-workloads/Microbenchmarks/AI/[ai_output.xlsx]ai_output (4)'!$J$242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{85906BCD-BDCD-9B4B-AE25-F09B4C1A071F}</c15:txfldGUID>
                      <c15:f>'/Users/el1goluj/Documents/ZURICH/PROJECTS/UPMEM/upmem-workloads/Microbenchmarks/AI/[ai_output.xlsx]ai_output (4)'!$J$242</c15:f>
                      <c15:dlblFieldTableCache>
                        <c:ptCount val="1"/>
                        <c:pt idx="0">
                          <c:v>1</c:v>
                        </c:pt>
                      </c15:dlblFieldTableCache>
                    </c15:dlblFTEntry>
                  </c15:dlblFieldTable>
                  <c15:showDataLabelsRange val="0"/>
                </c:ext>
                <c:ext xmlns:c16="http://schemas.microsoft.com/office/drawing/2014/chart" uri="{C3380CC4-5D6E-409C-BE32-E72D297353CC}">
                  <c16:uniqueId val="{000000F0-FF8B-5F4C-8BBF-ED4DE736661E}"/>
                </c:ext>
              </c:extLst>
            </c:dLbl>
            <c:dLbl>
              <c:idx val="241"/>
              <c:tx>
                <c:strRef>
                  <c:f>'/Users/el1goluj/Documents/ZURICH/PROJECTS/UPMEM/upmem-workloads/Microbenchmarks/AI/[ai_output.xlsx]ai_output (4)'!$J$243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{436C2737-732E-7348-A1C7-8332E8BA4DF7}</c15:txfldGUID>
                      <c15:f>'/Users/el1goluj/Documents/ZURICH/PROJECTS/UPMEM/upmem-workloads/Microbenchmarks/AI/[ai_output.xlsx]ai_output (4)'!$J$243</c15:f>
                      <c15:dlblFieldTableCache>
                        <c:ptCount val="1"/>
                        <c:pt idx="0">
                          <c:v>2</c:v>
                        </c:pt>
                      </c15:dlblFieldTableCache>
                    </c15:dlblFTEntry>
                  </c15:dlblFieldTable>
                  <c15:showDataLabelsRange val="0"/>
                </c:ext>
                <c:ext xmlns:c16="http://schemas.microsoft.com/office/drawing/2014/chart" uri="{C3380CC4-5D6E-409C-BE32-E72D297353CC}">
                  <c16:uniqueId val="{000000F1-FF8B-5F4C-8BBF-ED4DE736661E}"/>
                </c:ext>
              </c:extLst>
            </c:dLbl>
            <c:dLbl>
              <c:idx val="242"/>
              <c:tx>
                <c:strRef>
                  <c:f>'/Users/el1goluj/Documents/ZURICH/PROJECTS/UPMEM/upmem-workloads/Microbenchmarks/AI/[ai_output.xlsx]ai_output (4)'!$J$244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{0DCAE409-CE5E-6A45-99D4-E09BAF172CAF}</c15:txfldGUID>
                      <c15:f>'/Users/el1goluj/Documents/ZURICH/PROJECTS/UPMEM/upmem-workloads/Microbenchmarks/AI/[ai_output.xlsx]ai_output (4)'!$J$244</c15:f>
                      <c15:dlblFieldTableCache>
                        <c:ptCount val="1"/>
                        <c:pt idx="0">
                          <c:v>3</c:v>
                        </c:pt>
                      </c15:dlblFieldTableCache>
                    </c15:dlblFTEntry>
                  </c15:dlblFieldTable>
                  <c15:showDataLabelsRange val="0"/>
                </c:ext>
                <c:ext xmlns:c16="http://schemas.microsoft.com/office/drawing/2014/chart" uri="{C3380CC4-5D6E-409C-BE32-E72D297353CC}">
                  <c16:uniqueId val="{000000F2-FF8B-5F4C-8BBF-ED4DE736661E}"/>
                </c:ext>
              </c:extLst>
            </c:dLbl>
            <c:dLbl>
              <c:idx val="243"/>
              <c:tx>
                <c:strRef>
                  <c:f>'/Users/el1goluj/Documents/ZURICH/PROJECTS/UPMEM/upmem-workloads/Microbenchmarks/AI/[ai_output.xlsx]ai_output (4)'!$J$245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{D029CDDE-19BA-4F40-A357-EC6559253759}</c15:txfldGUID>
                      <c15:f>'/Users/el1goluj/Documents/ZURICH/PROJECTS/UPMEM/upmem-workloads/Microbenchmarks/AI/[ai_output.xlsx]ai_output (4)'!$J$245</c15:f>
                      <c15:dlblFieldTableCache>
                        <c:ptCount val="1"/>
                        <c:pt idx="0">
                          <c:v>4</c:v>
                        </c:pt>
                      </c15:dlblFieldTableCache>
                    </c15:dlblFTEntry>
                  </c15:dlblFieldTable>
                  <c15:showDataLabelsRange val="0"/>
                </c:ext>
                <c:ext xmlns:c16="http://schemas.microsoft.com/office/drawing/2014/chart" uri="{C3380CC4-5D6E-409C-BE32-E72D297353CC}">
                  <c16:uniqueId val="{000000F3-FF8B-5F4C-8BBF-ED4DE736661E}"/>
                </c:ext>
              </c:extLst>
            </c:dLbl>
            <c:dLbl>
              <c:idx val="244"/>
              <c:tx>
                <c:strRef>
                  <c:f>'/Users/el1goluj/Documents/ZURICH/PROJECTS/UPMEM/upmem-workloads/Microbenchmarks/AI/[ai_output.xlsx]ai_output (4)'!$J$246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{296CF47B-3F7B-0244-B76C-4A0E75C590C1}</c15:txfldGUID>
                      <c15:f>'/Users/el1goluj/Documents/ZURICH/PROJECTS/UPMEM/upmem-workloads/Microbenchmarks/AI/[ai_output.xlsx]ai_output (4)'!$J$246</c15:f>
                      <c15:dlblFieldTableCache>
                        <c:ptCount val="1"/>
                        <c:pt idx="0">
                          <c:v>5</c:v>
                        </c:pt>
                      </c15:dlblFieldTableCache>
                    </c15:dlblFTEntry>
                  </c15:dlblFieldTable>
                  <c15:showDataLabelsRange val="0"/>
                </c:ext>
                <c:ext xmlns:c16="http://schemas.microsoft.com/office/drawing/2014/chart" uri="{C3380CC4-5D6E-409C-BE32-E72D297353CC}">
                  <c16:uniqueId val="{000000F4-FF8B-5F4C-8BBF-ED4DE736661E}"/>
                </c:ext>
              </c:extLst>
            </c:dLbl>
            <c:dLbl>
              <c:idx val="245"/>
              <c:tx>
                <c:strRef>
                  <c:f>'/Users/el1goluj/Documents/ZURICH/PROJECTS/UPMEM/upmem-workloads/Microbenchmarks/AI/[ai_output.xlsx]ai_output (4)'!$J$247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{95421D6F-78D0-9244-9B11-AE65D395A8BA}</c15:txfldGUID>
                      <c15:f>'/Users/el1goluj/Documents/ZURICH/PROJECTS/UPMEM/upmem-workloads/Microbenchmarks/AI/[ai_output.xlsx]ai_output (4)'!$J$247</c15:f>
                      <c15:dlblFieldTableCache>
                        <c:ptCount val="1"/>
                        <c:pt idx="0">
                          <c:v>6</c:v>
                        </c:pt>
                      </c15:dlblFieldTableCache>
                    </c15:dlblFTEntry>
                  </c15:dlblFieldTable>
                  <c15:showDataLabelsRange val="0"/>
                </c:ext>
                <c:ext xmlns:c16="http://schemas.microsoft.com/office/drawing/2014/chart" uri="{C3380CC4-5D6E-409C-BE32-E72D297353CC}">
                  <c16:uniqueId val="{000000F5-FF8B-5F4C-8BBF-ED4DE736661E}"/>
                </c:ext>
              </c:extLst>
            </c:dLbl>
            <c:dLbl>
              <c:idx val="246"/>
              <c:tx>
                <c:strRef>
                  <c:f>'/Users/el1goluj/Documents/ZURICH/PROJECTS/UPMEM/upmem-workloads/Microbenchmarks/AI/[ai_output.xlsx]ai_output (4)'!$J$248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{254042EB-26E1-2246-9708-ED98A195460C}</c15:txfldGUID>
                      <c15:f>'/Users/el1goluj/Documents/ZURICH/PROJECTS/UPMEM/upmem-workloads/Microbenchmarks/AI/[ai_output.xlsx]ai_output (4)'!$J$248</c15:f>
                      <c15:dlblFieldTableCache>
                        <c:ptCount val="1"/>
                        <c:pt idx="0">
                          <c:v>7</c:v>
                        </c:pt>
                      </c15:dlblFieldTableCache>
                    </c15:dlblFTEntry>
                  </c15:dlblFieldTable>
                  <c15:showDataLabelsRange val="0"/>
                </c:ext>
                <c:ext xmlns:c16="http://schemas.microsoft.com/office/drawing/2014/chart" uri="{C3380CC4-5D6E-409C-BE32-E72D297353CC}">
                  <c16:uniqueId val="{000000F6-FF8B-5F4C-8BBF-ED4DE736661E}"/>
                </c:ext>
              </c:extLst>
            </c:dLbl>
            <c:dLbl>
              <c:idx val="247"/>
              <c:tx>
                <c:strRef>
                  <c:f>'/Users/el1goluj/Documents/ZURICH/PROJECTS/UPMEM/upmem-workloads/Microbenchmarks/AI/[ai_output.xlsx]ai_output (4)'!$J$249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{91BDB2FB-7450-2745-8AB5-B71EB3188740}</c15:txfldGUID>
                      <c15:f>'/Users/el1goluj/Documents/ZURICH/PROJECTS/UPMEM/upmem-workloads/Microbenchmarks/AI/[ai_output.xlsx]ai_output (4)'!$J$249</c15:f>
                      <c15:dlblFieldTableCache>
                        <c:ptCount val="1"/>
                        <c:pt idx="0">
                          <c:v>8</c:v>
                        </c:pt>
                      </c15:dlblFieldTableCache>
                    </c15:dlblFTEntry>
                  </c15:dlblFieldTable>
                  <c15:showDataLabelsRange val="0"/>
                </c:ext>
                <c:ext xmlns:c16="http://schemas.microsoft.com/office/drawing/2014/chart" uri="{C3380CC4-5D6E-409C-BE32-E72D297353CC}">
                  <c16:uniqueId val="{000000F7-FF8B-5F4C-8BBF-ED4DE736661E}"/>
                </c:ext>
              </c:extLst>
            </c:dLbl>
            <c:dLbl>
              <c:idx val="248"/>
              <c:tx>
                <c:strRef>
                  <c:f>'/Users/el1goluj/Documents/ZURICH/PROJECTS/UPMEM/upmem-workloads/Microbenchmarks/AI/[ai_output.xlsx]ai_output (4)'!$J$250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{B6703D43-AD58-0F49-9BDE-CCF1D922ED9A}</c15:txfldGUID>
                      <c15:f>'/Users/el1goluj/Documents/ZURICH/PROJECTS/UPMEM/upmem-workloads/Microbenchmarks/AI/[ai_output.xlsx]ai_output (4)'!$J$250</c15:f>
                      <c15:dlblFieldTableCache>
                        <c:ptCount val="1"/>
                        <c:pt idx="0">
                          <c:v>9</c:v>
                        </c:pt>
                      </c15:dlblFieldTableCache>
                    </c15:dlblFTEntry>
                  </c15:dlblFieldTable>
                  <c15:showDataLabelsRange val="0"/>
                </c:ext>
                <c:ext xmlns:c16="http://schemas.microsoft.com/office/drawing/2014/chart" uri="{C3380CC4-5D6E-409C-BE32-E72D297353CC}">
                  <c16:uniqueId val="{000000F8-FF8B-5F4C-8BBF-ED4DE736661E}"/>
                </c:ext>
              </c:extLst>
            </c:dLbl>
            <c:dLbl>
              <c:idx val="249"/>
              <c:tx>
                <c:strRef>
                  <c:f>'/Users/el1goluj/Documents/ZURICH/PROJECTS/UPMEM/upmem-workloads/Microbenchmarks/AI/[ai_output.xlsx]ai_output (4)'!$J$251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{533705B0-4281-9042-9AD9-CE010A8B22B3}</c15:txfldGUID>
                      <c15:f>'/Users/el1goluj/Documents/ZURICH/PROJECTS/UPMEM/upmem-workloads/Microbenchmarks/AI/[ai_output.xlsx]ai_output (4)'!$J$251</c15:f>
                      <c15:dlblFieldTableCache>
                        <c:ptCount val="1"/>
                        <c:pt idx="0">
                          <c:v>10</c:v>
                        </c:pt>
                      </c15:dlblFieldTableCache>
                    </c15:dlblFTEntry>
                  </c15:dlblFieldTable>
                  <c15:showDataLabelsRange val="0"/>
                </c:ext>
                <c:ext xmlns:c16="http://schemas.microsoft.com/office/drawing/2014/chart" uri="{C3380CC4-5D6E-409C-BE32-E72D297353CC}">
                  <c16:uniqueId val="{000000F9-FF8B-5F4C-8BBF-ED4DE736661E}"/>
                </c:ext>
              </c:extLst>
            </c:dLbl>
            <c:dLbl>
              <c:idx val="250"/>
              <c:tx>
                <c:strRef>
                  <c:f>'/Users/el1goluj/Documents/ZURICH/PROJECTS/UPMEM/upmem-workloads/Microbenchmarks/AI/[ai_output.xlsx]ai_output (4)'!$J$252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{0480DB1B-94DF-4C4A-8907-52FDAED16999}</c15:txfldGUID>
                      <c15:f>'/Users/el1goluj/Documents/ZURICH/PROJECTS/UPMEM/upmem-workloads/Microbenchmarks/AI/[ai_output.xlsx]ai_output (4)'!$J$252</c15:f>
                      <c15:dlblFieldTableCache>
                        <c:ptCount val="1"/>
                        <c:pt idx="0">
                          <c:v>11</c:v>
                        </c:pt>
                      </c15:dlblFieldTableCache>
                    </c15:dlblFTEntry>
                  </c15:dlblFieldTable>
                  <c15:showDataLabelsRange val="0"/>
                </c:ext>
                <c:ext xmlns:c16="http://schemas.microsoft.com/office/drawing/2014/chart" uri="{C3380CC4-5D6E-409C-BE32-E72D297353CC}">
                  <c16:uniqueId val="{000000FA-FF8B-5F4C-8BBF-ED4DE736661E}"/>
                </c:ext>
              </c:extLst>
            </c:dLbl>
            <c:dLbl>
              <c:idx val="251"/>
              <c:tx>
                <c:strRef>
                  <c:f>'/Users/el1goluj/Documents/ZURICH/PROJECTS/UPMEM/upmem-workloads/Microbenchmarks/AI/[ai_output.xlsx]ai_output (4)'!$J$253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{87E0A6BD-BE70-6D44-A07A-897C218AD87C}</c15:txfldGUID>
                      <c15:f>'/Users/el1goluj/Documents/ZURICH/PROJECTS/UPMEM/upmem-workloads/Microbenchmarks/AI/[ai_output.xlsx]ai_output (4)'!$J$253</c15:f>
                      <c15:dlblFieldTableCache>
                        <c:ptCount val="1"/>
                        <c:pt idx="0">
                          <c:v>12</c:v>
                        </c:pt>
                      </c15:dlblFieldTableCache>
                    </c15:dlblFTEntry>
                  </c15:dlblFieldTable>
                  <c15:showDataLabelsRange val="0"/>
                </c:ext>
                <c:ext xmlns:c16="http://schemas.microsoft.com/office/drawing/2014/chart" uri="{C3380CC4-5D6E-409C-BE32-E72D297353CC}">
                  <c16:uniqueId val="{000000FB-FF8B-5F4C-8BBF-ED4DE736661E}"/>
                </c:ext>
              </c:extLst>
            </c:dLbl>
            <c:dLbl>
              <c:idx val="252"/>
              <c:tx>
                <c:strRef>
                  <c:f>'/Users/el1goluj/Documents/ZURICH/PROJECTS/UPMEM/upmem-workloads/Microbenchmarks/AI/[ai_output.xlsx]ai_output (4)'!$J$254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{86E4962F-46FD-F542-B305-9672D7CF498B}</c15:txfldGUID>
                      <c15:f>'/Users/el1goluj/Documents/ZURICH/PROJECTS/UPMEM/upmem-workloads/Microbenchmarks/AI/[ai_output.xlsx]ai_output (4)'!$J$254</c15:f>
                      <c15:dlblFieldTableCache>
                        <c:ptCount val="1"/>
                        <c:pt idx="0">
                          <c:v>13</c:v>
                        </c:pt>
                      </c15:dlblFieldTableCache>
                    </c15:dlblFTEntry>
                  </c15:dlblFieldTable>
                  <c15:showDataLabelsRange val="0"/>
                </c:ext>
                <c:ext xmlns:c16="http://schemas.microsoft.com/office/drawing/2014/chart" uri="{C3380CC4-5D6E-409C-BE32-E72D297353CC}">
                  <c16:uniqueId val="{000000FC-FF8B-5F4C-8BBF-ED4DE736661E}"/>
                </c:ext>
              </c:extLst>
            </c:dLbl>
            <c:dLbl>
              <c:idx val="253"/>
              <c:tx>
                <c:strRef>
                  <c:f>'/Users/el1goluj/Documents/ZURICH/PROJECTS/UPMEM/upmem-workloads/Microbenchmarks/AI/[ai_output.xlsx]ai_output (4)'!$J$255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{0FB4CEB3-3C40-1D41-9668-B39D1778E1FF}</c15:txfldGUID>
                      <c15:f>'/Users/el1goluj/Documents/ZURICH/PROJECTS/UPMEM/upmem-workloads/Microbenchmarks/AI/[ai_output.xlsx]ai_output (4)'!$J$255</c15:f>
                      <c15:dlblFieldTableCache>
                        <c:ptCount val="1"/>
                        <c:pt idx="0">
                          <c:v>14</c:v>
                        </c:pt>
                      </c15:dlblFieldTableCache>
                    </c15:dlblFTEntry>
                  </c15:dlblFieldTable>
                  <c15:showDataLabelsRange val="0"/>
                </c:ext>
                <c:ext xmlns:c16="http://schemas.microsoft.com/office/drawing/2014/chart" uri="{C3380CC4-5D6E-409C-BE32-E72D297353CC}">
                  <c16:uniqueId val="{000000FD-FF8B-5F4C-8BBF-ED4DE736661E}"/>
                </c:ext>
              </c:extLst>
            </c:dLbl>
            <c:dLbl>
              <c:idx val="254"/>
              <c:tx>
                <c:strRef>
                  <c:f>'/Users/el1goluj/Documents/ZURICH/PROJECTS/UPMEM/upmem-workloads/Microbenchmarks/AI/[ai_output.xlsx]ai_output (4)'!$J$256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{6F4744EC-70EA-7141-8C6D-626614499005}</c15:txfldGUID>
                      <c15:f>'/Users/el1goluj/Documents/ZURICH/PROJECTS/UPMEM/upmem-workloads/Microbenchmarks/AI/[ai_output.xlsx]ai_output (4)'!$J$256</c15:f>
                      <c15:dlblFieldTableCache>
                        <c:ptCount val="1"/>
                        <c:pt idx="0">
                          <c:v>15</c:v>
                        </c:pt>
                      </c15:dlblFieldTableCache>
                    </c15:dlblFTEntry>
                  </c15:dlblFieldTable>
                  <c15:showDataLabelsRange val="0"/>
                </c:ext>
                <c:ext xmlns:c16="http://schemas.microsoft.com/office/drawing/2014/chart" uri="{C3380CC4-5D6E-409C-BE32-E72D297353CC}">
                  <c16:uniqueId val="{000000FE-FF8B-5F4C-8BBF-ED4DE736661E}"/>
                </c:ext>
              </c:extLst>
            </c:dLbl>
            <c:dLbl>
              <c:idx val="255"/>
              <c:tx>
                <c:strRef>
                  <c:f>'/Users/el1goluj/Documents/ZURICH/PROJECTS/UPMEM/upmem-workloads/Microbenchmarks/AI/[ai_output.xlsx]ai_output (4)'!$J$257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{E943FC84-D80E-4343-84F6-B0A216C7E144}</c15:txfldGUID>
                      <c15:f>'/Users/el1goluj/Documents/ZURICH/PROJECTS/UPMEM/upmem-workloads/Microbenchmarks/AI/[ai_output.xlsx]ai_output (4)'!$J$257</c15:f>
                      <c15:dlblFieldTableCache>
                        <c:ptCount val="1"/>
                        <c:pt idx="0">
                          <c:v>16</c:v>
                        </c:pt>
                      </c15:dlblFieldTableCache>
                    </c15:dlblFTEntry>
                  </c15:dlblFieldTable>
                  <c15:showDataLabelsRange val="0"/>
                </c:ext>
                <c:ext xmlns:c16="http://schemas.microsoft.com/office/drawing/2014/chart" uri="{C3380CC4-5D6E-409C-BE32-E72D297353CC}">
                  <c16:uniqueId val="{000000FF-FF8B-5F4C-8BBF-ED4DE736661E}"/>
                </c:ext>
              </c:extLst>
            </c:dLbl>
            <c:dLbl>
              <c:idx val="256"/>
              <c:tx>
                <c:strRef>
                  <c:f>'/Users/el1goluj/Documents/ZURICH/PROJECTS/UPMEM/upmem-workloads/Microbenchmarks/AI/[ai_output.xlsx]ai_output (4)'!$J$258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{39082BE4-1ECA-6A4A-9649-CB38F137D641}</c15:txfldGUID>
                      <c15:f>'/Users/el1goluj/Documents/ZURICH/PROJECTS/UPMEM/upmem-workloads/Microbenchmarks/AI/[ai_output.xlsx]ai_output (4)'!$J$258</c15:f>
                      <c15:dlblFieldTableCache>
                        <c:ptCount val="1"/>
                        <c:pt idx="0">
                          <c:v>1</c:v>
                        </c:pt>
                      </c15:dlblFieldTableCache>
                    </c15:dlblFTEntry>
                  </c15:dlblFieldTable>
                  <c15:showDataLabelsRange val="0"/>
                </c:ext>
                <c:ext xmlns:c16="http://schemas.microsoft.com/office/drawing/2014/chart" uri="{C3380CC4-5D6E-409C-BE32-E72D297353CC}">
                  <c16:uniqueId val="{00000100-FF8B-5F4C-8BBF-ED4DE736661E}"/>
                </c:ext>
              </c:extLst>
            </c:dLbl>
            <c:dLbl>
              <c:idx val="257"/>
              <c:tx>
                <c:strRef>
                  <c:f>'/Users/el1goluj/Documents/ZURICH/PROJECTS/UPMEM/upmem-workloads/Microbenchmarks/AI/[ai_output.xlsx]ai_output (4)'!$J$259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{21426613-E862-BD40-B05A-0E5FE93C7C73}</c15:txfldGUID>
                      <c15:f>'/Users/el1goluj/Documents/ZURICH/PROJECTS/UPMEM/upmem-workloads/Microbenchmarks/AI/[ai_output.xlsx]ai_output (4)'!$J$259</c15:f>
                      <c15:dlblFieldTableCache>
                        <c:ptCount val="1"/>
                        <c:pt idx="0">
                          <c:v>2</c:v>
                        </c:pt>
                      </c15:dlblFieldTableCache>
                    </c15:dlblFTEntry>
                  </c15:dlblFieldTable>
                  <c15:showDataLabelsRange val="0"/>
                </c:ext>
                <c:ext xmlns:c16="http://schemas.microsoft.com/office/drawing/2014/chart" uri="{C3380CC4-5D6E-409C-BE32-E72D297353CC}">
                  <c16:uniqueId val="{00000101-FF8B-5F4C-8BBF-ED4DE736661E}"/>
                </c:ext>
              </c:extLst>
            </c:dLbl>
            <c:dLbl>
              <c:idx val="258"/>
              <c:tx>
                <c:strRef>
                  <c:f>'/Users/el1goluj/Documents/ZURICH/PROJECTS/UPMEM/upmem-workloads/Microbenchmarks/AI/[ai_output.xlsx]ai_output (4)'!$J$260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{AEFA0B36-9C7B-854E-B0DF-E858338D8965}</c15:txfldGUID>
                      <c15:f>'/Users/el1goluj/Documents/ZURICH/PROJECTS/UPMEM/upmem-workloads/Microbenchmarks/AI/[ai_output.xlsx]ai_output (4)'!$J$260</c15:f>
                      <c15:dlblFieldTableCache>
                        <c:ptCount val="1"/>
                        <c:pt idx="0">
                          <c:v>3</c:v>
                        </c:pt>
                      </c15:dlblFieldTableCache>
                    </c15:dlblFTEntry>
                  </c15:dlblFieldTable>
                  <c15:showDataLabelsRange val="0"/>
                </c:ext>
                <c:ext xmlns:c16="http://schemas.microsoft.com/office/drawing/2014/chart" uri="{C3380CC4-5D6E-409C-BE32-E72D297353CC}">
                  <c16:uniqueId val="{00000102-FF8B-5F4C-8BBF-ED4DE736661E}"/>
                </c:ext>
              </c:extLst>
            </c:dLbl>
            <c:dLbl>
              <c:idx val="259"/>
              <c:tx>
                <c:strRef>
                  <c:f>'/Users/el1goluj/Documents/ZURICH/PROJECTS/UPMEM/upmem-workloads/Microbenchmarks/AI/[ai_output.xlsx]ai_output (4)'!$J$261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{24F4BB76-64AF-C040-B6E4-55B0EC50D3FB}</c15:txfldGUID>
                      <c15:f>'/Users/el1goluj/Documents/ZURICH/PROJECTS/UPMEM/upmem-workloads/Microbenchmarks/AI/[ai_output.xlsx]ai_output (4)'!$J$261</c15:f>
                      <c15:dlblFieldTableCache>
                        <c:ptCount val="1"/>
                        <c:pt idx="0">
                          <c:v>4</c:v>
                        </c:pt>
                      </c15:dlblFieldTableCache>
                    </c15:dlblFTEntry>
                  </c15:dlblFieldTable>
                  <c15:showDataLabelsRange val="0"/>
                </c:ext>
                <c:ext xmlns:c16="http://schemas.microsoft.com/office/drawing/2014/chart" uri="{C3380CC4-5D6E-409C-BE32-E72D297353CC}">
                  <c16:uniqueId val="{00000103-FF8B-5F4C-8BBF-ED4DE736661E}"/>
                </c:ext>
              </c:extLst>
            </c:dLbl>
            <c:dLbl>
              <c:idx val="260"/>
              <c:tx>
                <c:strRef>
                  <c:f>'/Users/el1goluj/Documents/ZURICH/PROJECTS/UPMEM/upmem-workloads/Microbenchmarks/AI/[ai_output.xlsx]ai_output (4)'!$J$262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{3C7D906F-42C7-DE43-9B06-2D8B1B17EE08}</c15:txfldGUID>
                      <c15:f>'/Users/el1goluj/Documents/ZURICH/PROJECTS/UPMEM/upmem-workloads/Microbenchmarks/AI/[ai_output.xlsx]ai_output (4)'!$J$262</c15:f>
                      <c15:dlblFieldTableCache>
                        <c:ptCount val="1"/>
                        <c:pt idx="0">
                          <c:v>5</c:v>
                        </c:pt>
                      </c15:dlblFieldTableCache>
                    </c15:dlblFTEntry>
                  </c15:dlblFieldTable>
                  <c15:showDataLabelsRange val="0"/>
                </c:ext>
                <c:ext xmlns:c16="http://schemas.microsoft.com/office/drawing/2014/chart" uri="{C3380CC4-5D6E-409C-BE32-E72D297353CC}">
                  <c16:uniqueId val="{00000104-FF8B-5F4C-8BBF-ED4DE736661E}"/>
                </c:ext>
              </c:extLst>
            </c:dLbl>
            <c:dLbl>
              <c:idx val="261"/>
              <c:tx>
                <c:strRef>
                  <c:f>'/Users/el1goluj/Documents/ZURICH/PROJECTS/UPMEM/upmem-workloads/Microbenchmarks/AI/[ai_output.xlsx]ai_output (4)'!$J$263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{03A67312-A983-3149-9740-7D9944C2C8C5}</c15:txfldGUID>
                      <c15:f>'/Users/el1goluj/Documents/ZURICH/PROJECTS/UPMEM/upmem-workloads/Microbenchmarks/AI/[ai_output.xlsx]ai_output (4)'!$J$263</c15:f>
                      <c15:dlblFieldTableCache>
                        <c:ptCount val="1"/>
                        <c:pt idx="0">
                          <c:v>6</c:v>
                        </c:pt>
                      </c15:dlblFieldTableCache>
                    </c15:dlblFTEntry>
                  </c15:dlblFieldTable>
                  <c15:showDataLabelsRange val="0"/>
                </c:ext>
                <c:ext xmlns:c16="http://schemas.microsoft.com/office/drawing/2014/chart" uri="{C3380CC4-5D6E-409C-BE32-E72D297353CC}">
                  <c16:uniqueId val="{00000105-FF8B-5F4C-8BBF-ED4DE736661E}"/>
                </c:ext>
              </c:extLst>
            </c:dLbl>
            <c:dLbl>
              <c:idx val="262"/>
              <c:tx>
                <c:strRef>
                  <c:f>'/Users/el1goluj/Documents/ZURICH/PROJECTS/UPMEM/upmem-workloads/Microbenchmarks/AI/[ai_output.xlsx]ai_output (4)'!$J$264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{FAA3A474-12F4-7F4C-AC8D-B9BEA2D55D23}</c15:txfldGUID>
                      <c15:f>'/Users/el1goluj/Documents/ZURICH/PROJECTS/UPMEM/upmem-workloads/Microbenchmarks/AI/[ai_output.xlsx]ai_output (4)'!$J$264</c15:f>
                      <c15:dlblFieldTableCache>
                        <c:ptCount val="1"/>
                        <c:pt idx="0">
                          <c:v>7</c:v>
                        </c:pt>
                      </c15:dlblFieldTableCache>
                    </c15:dlblFTEntry>
                  </c15:dlblFieldTable>
                  <c15:showDataLabelsRange val="0"/>
                </c:ext>
                <c:ext xmlns:c16="http://schemas.microsoft.com/office/drawing/2014/chart" uri="{C3380CC4-5D6E-409C-BE32-E72D297353CC}">
                  <c16:uniqueId val="{00000106-FF8B-5F4C-8BBF-ED4DE736661E}"/>
                </c:ext>
              </c:extLst>
            </c:dLbl>
            <c:dLbl>
              <c:idx val="263"/>
              <c:tx>
                <c:strRef>
                  <c:f>'/Users/el1goluj/Documents/ZURICH/PROJECTS/UPMEM/upmem-workloads/Microbenchmarks/AI/[ai_output.xlsx]ai_output (4)'!$J$265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{84991D45-CC1D-B34A-A55F-33CAEF00F403}</c15:txfldGUID>
                      <c15:f>'/Users/el1goluj/Documents/ZURICH/PROJECTS/UPMEM/upmem-workloads/Microbenchmarks/AI/[ai_output.xlsx]ai_output (4)'!$J$265</c15:f>
                      <c15:dlblFieldTableCache>
                        <c:ptCount val="1"/>
                        <c:pt idx="0">
                          <c:v>8</c:v>
                        </c:pt>
                      </c15:dlblFieldTableCache>
                    </c15:dlblFTEntry>
                  </c15:dlblFieldTable>
                  <c15:showDataLabelsRange val="0"/>
                </c:ext>
                <c:ext xmlns:c16="http://schemas.microsoft.com/office/drawing/2014/chart" uri="{C3380CC4-5D6E-409C-BE32-E72D297353CC}">
                  <c16:uniqueId val="{00000107-FF8B-5F4C-8BBF-ED4DE736661E}"/>
                </c:ext>
              </c:extLst>
            </c:dLbl>
            <c:dLbl>
              <c:idx val="264"/>
              <c:tx>
                <c:strRef>
                  <c:f>'/Users/el1goluj/Documents/ZURICH/PROJECTS/UPMEM/upmem-workloads/Microbenchmarks/AI/[ai_output.xlsx]ai_output (4)'!$J$266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{F20EC23F-8680-1443-92B6-F27DC6701EC4}</c15:txfldGUID>
                      <c15:f>'/Users/el1goluj/Documents/ZURICH/PROJECTS/UPMEM/upmem-workloads/Microbenchmarks/AI/[ai_output.xlsx]ai_output (4)'!$J$266</c15:f>
                      <c15:dlblFieldTableCache>
                        <c:ptCount val="1"/>
                        <c:pt idx="0">
                          <c:v>9</c:v>
                        </c:pt>
                      </c15:dlblFieldTableCache>
                    </c15:dlblFTEntry>
                  </c15:dlblFieldTable>
                  <c15:showDataLabelsRange val="0"/>
                </c:ext>
                <c:ext xmlns:c16="http://schemas.microsoft.com/office/drawing/2014/chart" uri="{C3380CC4-5D6E-409C-BE32-E72D297353CC}">
                  <c16:uniqueId val="{00000108-FF8B-5F4C-8BBF-ED4DE736661E}"/>
                </c:ext>
              </c:extLst>
            </c:dLbl>
            <c:dLbl>
              <c:idx val="265"/>
              <c:tx>
                <c:strRef>
                  <c:f>'/Users/el1goluj/Documents/ZURICH/PROJECTS/UPMEM/upmem-workloads/Microbenchmarks/AI/[ai_output.xlsx]ai_output (4)'!$J$267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{52D13282-43E3-9C47-8181-1B8912545A08}</c15:txfldGUID>
                      <c15:f>'/Users/el1goluj/Documents/ZURICH/PROJECTS/UPMEM/upmem-workloads/Microbenchmarks/AI/[ai_output.xlsx]ai_output (4)'!$J$267</c15:f>
                      <c15:dlblFieldTableCache>
                        <c:ptCount val="1"/>
                        <c:pt idx="0">
                          <c:v>10</c:v>
                        </c:pt>
                      </c15:dlblFieldTableCache>
                    </c15:dlblFTEntry>
                  </c15:dlblFieldTable>
                  <c15:showDataLabelsRange val="0"/>
                </c:ext>
                <c:ext xmlns:c16="http://schemas.microsoft.com/office/drawing/2014/chart" uri="{C3380CC4-5D6E-409C-BE32-E72D297353CC}">
                  <c16:uniqueId val="{00000109-FF8B-5F4C-8BBF-ED4DE736661E}"/>
                </c:ext>
              </c:extLst>
            </c:dLbl>
            <c:dLbl>
              <c:idx val="266"/>
              <c:tx>
                <c:strRef>
                  <c:f>'/Users/el1goluj/Documents/ZURICH/PROJECTS/UPMEM/upmem-workloads/Microbenchmarks/AI/[ai_output.xlsx]ai_output (4)'!$J$268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{F62AC8DA-DA57-AA40-A681-1A32050B8665}</c15:txfldGUID>
                      <c15:f>'/Users/el1goluj/Documents/ZURICH/PROJECTS/UPMEM/upmem-workloads/Microbenchmarks/AI/[ai_output.xlsx]ai_output (4)'!$J$268</c15:f>
                      <c15:dlblFieldTableCache>
                        <c:ptCount val="1"/>
                        <c:pt idx="0">
                          <c:v>11</c:v>
                        </c:pt>
                      </c15:dlblFieldTableCache>
                    </c15:dlblFTEntry>
                  </c15:dlblFieldTable>
                  <c15:showDataLabelsRange val="0"/>
                </c:ext>
                <c:ext xmlns:c16="http://schemas.microsoft.com/office/drawing/2014/chart" uri="{C3380CC4-5D6E-409C-BE32-E72D297353CC}">
                  <c16:uniqueId val="{0000010A-FF8B-5F4C-8BBF-ED4DE736661E}"/>
                </c:ext>
              </c:extLst>
            </c:dLbl>
            <c:dLbl>
              <c:idx val="267"/>
              <c:tx>
                <c:strRef>
                  <c:f>'/Users/el1goluj/Documents/ZURICH/PROJECTS/UPMEM/upmem-workloads/Microbenchmarks/AI/[ai_output.xlsx]ai_output (4)'!$J$269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{421FF6A0-4830-7D40-8D56-CBF53D12A6C0}</c15:txfldGUID>
                      <c15:f>'/Users/el1goluj/Documents/ZURICH/PROJECTS/UPMEM/upmem-workloads/Microbenchmarks/AI/[ai_output.xlsx]ai_output (4)'!$J$269</c15:f>
                      <c15:dlblFieldTableCache>
                        <c:ptCount val="1"/>
                        <c:pt idx="0">
                          <c:v>12</c:v>
                        </c:pt>
                      </c15:dlblFieldTableCache>
                    </c15:dlblFTEntry>
                  </c15:dlblFieldTable>
                  <c15:showDataLabelsRange val="0"/>
                </c:ext>
                <c:ext xmlns:c16="http://schemas.microsoft.com/office/drawing/2014/chart" uri="{C3380CC4-5D6E-409C-BE32-E72D297353CC}">
                  <c16:uniqueId val="{0000010B-FF8B-5F4C-8BBF-ED4DE736661E}"/>
                </c:ext>
              </c:extLst>
            </c:dLbl>
            <c:dLbl>
              <c:idx val="268"/>
              <c:tx>
                <c:strRef>
                  <c:f>'/Users/el1goluj/Documents/ZURICH/PROJECTS/UPMEM/upmem-workloads/Microbenchmarks/AI/[ai_output.xlsx]ai_output (4)'!$J$270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{CB8DEF9E-5970-3741-AAB0-61F0EFB2DB0E}</c15:txfldGUID>
                      <c15:f>'/Users/el1goluj/Documents/ZURICH/PROJECTS/UPMEM/upmem-workloads/Microbenchmarks/AI/[ai_output.xlsx]ai_output (4)'!$J$270</c15:f>
                      <c15:dlblFieldTableCache>
                        <c:ptCount val="1"/>
                        <c:pt idx="0">
                          <c:v>13</c:v>
                        </c:pt>
                      </c15:dlblFieldTableCache>
                    </c15:dlblFTEntry>
                  </c15:dlblFieldTable>
                  <c15:showDataLabelsRange val="0"/>
                </c:ext>
                <c:ext xmlns:c16="http://schemas.microsoft.com/office/drawing/2014/chart" uri="{C3380CC4-5D6E-409C-BE32-E72D297353CC}">
                  <c16:uniqueId val="{0000010C-FF8B-5F4C-8BBF-ED4DE736661E}"/>
                </c:ext>
              </c:extLst>
            </c:dLbl>
            <c:dLbl>
              <c:idx val="269"/>
              <c:tx>
                <c:strRef>
                  <c:f>'/Users/el1goluj/Documents/ZURICH/PROJECTS/UPMEM/upmem-workloads/Microbenchmarks/AI/[ai_output.xlsx]ai_output (4)'!$J$271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{5B06DE94-AE87-B34F-A8B0-1170A5DACB84}</c15:txfldGUID>
                      <c15:f>'/Users/el1goluj/Documents/ZURICH/PROJECTS/UPMEM/upmem-workloads/Microbenchmarks/AI/[ai_output.xlsx]ai_output (4)'!$J$271</c15:f>
                      <c15:dlblFieldTableCache>
                        <c:ptCount val="1"/>
                        <c:pt idx="0">
                          <c:v>14</c:v>
                        </c:pt>
                      </c15:dlblFieldTableCache>
                    </c15:dlblFTEntry>
                  </c15:dlblFieldTable>
                  <c15:showDataLabelsRange val="0"/>
                </c:ext>
                <c:ext xmlns:c16="http://schemas.microsoft.com/office/drawing/2014/chart" uri="{C3380CC4-5D6E-409C-BE32-E72D297353CC}">
                  <c16:uniqueId val="{0000010D-FF8B-5F4C-8BBF-ED4DE736661E}"/>
                </c:ext>
              </c:extLst>
            </c:dLbl>
            <c:dLbl>
              <c:idx val="270"/>
              <c:tx>
                <c:strRef>
                  <c:f>'/Users/el1goluj/Documents/ZURICH/PROJECTS/UPMEM/upmem-workloads/Microbenchmarks/AI/[ai_output.xlsx]ai_output (4)'!$J$272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{2B150488-6986-1147-B35C-335626D793CD}</c15:txfldGUID>
                      <c15:f>'/Users/el1goluj/Documents/ZURICH/PROJECTS/UPMEM/upmem-workloads/Microbenchmarks/AI/[ai_output.xlsx]ai_output (4)'!$J$272</c15:f>
                      <c15:dlblFieldTableCache>
                        <c:ptCount val="1"/>
                        <c:pt idx="0">
                          <c:v>15</c:v>
                        </c:pt>
                      </c15:dlblFieldTableCache>
                    </c15:dlblFTEntry>
                  </c15:dlblFieldTable>
                  <c15:showDataLabelsRange val="0"/>
                </c:ext>
                <c:ext xmlns:c16="http://schemas.microsoft.com/office/drawing/2014/chart" uri="{C3380CC4-5D6E-409C-BE32-E72D297353CC}">
                  <c16:uniqueId val="{0000010E-FF8B-5F4C-8BBF-ED4DE736661E}"/>
                </c:ext>
              </c:extLst>
            </c:dLbl>
            <c:dLbl>
              <c:idx val="271"/>
              <c:tx>
                <c:strRef>
                  <c:f>'/Users/el1goluj/Documents/ZURICH/PROJECTS/UPMEM/upmem-workloads/Microbenchmarks/AI/[ai_output.xlsx]ai_output (4)'!$J$273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{1C40B579-8A44-7B48-8C4F-745DF6E2FB02}</c15:txfldGUID>
                      <c15:f>'/Users/el1goluj/Documents/ZURICH/PROJECTS/UPMEM/upmem-workloads/Microbenchmarks/AI/[ai_output.xlsx]ai_output (4)'!$J$273</c15:f>
                      <c15:dlblFieldTableCache>
                        <c:ptCount val="1"/>
                        <c:pt idx="0">
                          <c:v>16</c:v>
                        </c:pt>
                      </c15:dlblFieldTableCache>
                    </c15:dlblFTEntry>
                  </c15:dlblFieldTable>
                  <c15:showDataLabelsRange val="0"/>
                </c:ext>
                <c:ext xmlns:c16="http://schemas.microsoft.com/office/drawing/2014/chart" uri="{C3380CC4-5D6E-409C-BE32-E72D297353CC}">
                  <c16:uniqueId val="{0000010F-FF8B-5F4C-8BBF-ED4DE736661E}"/>
                </c:ext>
              </c:extLst>
            </c:dLbl>
            <c:dLbl>
              <c:idx val="272"/>
              <c:tx>
                <c:strRef>
                  <c:f>'/Users/el1goluj/Documents/ZURICH/PROJECTS/UPMEM/upmem-workloads/Microbenchmarks/AI/[ai_output.xlsx]ai_output (4)'!$J$274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{39F01242-BACC-274E-B10B-DC1DB3768220}</c15:txfldGUID>
                      <c15:f>'/Users/el1goluj/Documents/ZURICH/PROJECTS/UPMEM/upmem-workloads/Microbenchmarks/AI/[ai_output.xlsx]ai_output (4)'!$J$274</c15:f>
                      <c15:dlblFieldTableCache>
                        <c:ptCount val="1"/>
                        <c:pt idx="0">
                          <c:v>1</c:v>
                        </c:pt>
                      </c15:dlblFieldTableCache>
                    </c15:dlblFTEntry>
                  </c15:dlblFieldTable>
                  <c15:showDataLabelsRange val="0"/>
                </c:ext>
                <c:ext xmlns:c16="http://schemas.microsoft.com/office/drawing/2014/chart" uri="{C3380CC4-5D6E-409C-BE32-E72D297353CC}">
                  <c16:uniqueId val="{00000110-FF8B-5F4C-8BBF-ED4DE736661E}"/>
                </c:ext>
              </c:extLst>
            </c:dLbl>
            <c:dLbl>
              <c:idx val="273"/>
              <c:tx>
                <c:strRef>
                  <c:f>'/Users/el1goluj/Documents/ZURICH/PROJECTS/UPMEM/upmem-workloads/Microbenchmarks/AI/[ai_output.xlsx]ai_output (4)'!$J$275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{265D09E1-05E1-A34B-94E1-CDC33474DE95}</c15:txfldGUID>
                      <c15:f>'/Users/el1goluj/Documents/ZURICH/PROJECTS/UPMEM/upmem-workloads/Microbenchmarks/AI/[ai_output.xlsx]ai_output (4)'!$J$275</c15:f>
                      <c15:dlblFieldTableCache>
                        <c:ptCount val="1"/>
                        <c:pt idx="0">
                          <c:v>2</c:v>
                        </c:pt>
                      </c15:dlblFieldTableCache>
                    </c15:dlblFTEntry>
                  </c15:dlblFieldTable>
                  <c15:showDataLabelsRange val="0"/>
                </c:ext>
                <c:ext xmlns:c16="http://schemas.microsoft.com/office/drawing/2014/chart" uri="{C3380CC4-5D6E-409C-BE32-E72D297353CC}">
                  <c16:uniqueId val="{00000111-FF8B-5F4C-8BBF-ED4DE736661E}"/>
                </c:ext>
              </c:extLst>
            </c:dLbl>
            <c:dLbl>
              <c:idx val="274"/>
              <c:tx>
                <c:strRef>
                  <c:f>'/Users/el1goluj/Documents/ZURICH/PROJECTS/UPMEM/upmem-workloads/Microbenchmarks/AI/[ai_output.xlsx]ai_output (4)'!$J$276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{21F2A9AE-F1DF-DE47-91ED-02AFFBED8AD2}</c15:txfldGUID>
                      <c15:f>'/Users/el1goluj/Documents/ZURICH/PROJECTS/UPMEM/upmem-workloads/Microbenchmarks/AI/[ai_output.xlsx]ai_output (4)'!$J$276</c15:f>
                      <c15:dlblFieldTableCache>
                        <c:ptCount val="1"/>
                        <c:pt idx="0">
                          <c:v>3</c:v>
                        </c:pt>
                      </c15:dlblFieldTableCache>
                    </c15:dlblFTEntry>
                  </c15:dlblFieldTable>
                  <c15:showDataLabelsRange val="0"/>
                </c:ext>
                <c:ext xmlns:c16="http://schemas.microsoft.com/office/drawing/2014/chart" uri="{C3380CC4-5D6E-409C-BE32-E72D297353CC}">
                  <c16:uniqueId val="{00000112-FF8B-5F4C-8BBF-ED4DE736661E}"/>
                </c:ext>
              </c:extLst>
            </c:dLbl>
            <c:dLbl>
              <c:idx val="275"/>
              <c:tx>
                <c:strRef>
                  <c:f>'/Users/el1goluj/Documents/ZURICH/PROJECTS/UPMEM/upmem-workloads/Microbenchmarks/AI/[ai_output.xlsx]ai_output (4)'!$J$277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{4D2B60FF-B76E-F94C-9BEB-DBD558230C5E}</c15:txfldGUID>
                      <c15:f>'/Users/el1goluj/Documents/ZURICH/PROJECTS/UPMEM/upmem-workloads/Microbenchmarks/AI/[ai_output.xlsx]ai_output (4)'!$J$277</c15:f>
                      <c15:dlblFieldTableCache>
                        <c:ptCount val="1"/>
                        <c:pt idx="0">
                          <c:v>4</c:v>
                        </c:pt>
                      </c15:dlblFieldTableCache>
                    </c15:dlblFTEntry>
                  </c15:dlblFieldTable>
                  <c15:showDataLabelsRange val="0"/>
                </c:ext>
                <c:ext xmlns:c16="http://schemas.microsoft.com/office/drawing/2014/chart" uri="{C3380CC4-5D6E-409C-BE32-E72D297353CC}">
                  <c16:uniqueId val="{00000113-FF8B-5F4C-8BBF-ED4DE736661E}"/>
                </c:ext>
              </c:extLst>
            </c:dLbl>
            <c:dLbl>
              <c:idx val="276"/>
              <c:tx>
                <c:strRef>
                  <c:f>'/Users/el1goluj/Documents/ZURICH/PROJECTS/UPMEM/upmem-workloads/Microbenchmarks/AI/[ai_output.xlsx]ai_output (4)'!$J$278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{FF8634A3-5E51-B444-AFDC-E03C98DF48D3}</c15:txfldGUID>
                      <c15:f>'/Users/el1goluj/Documents/ZURICH/PROJECTS/UPMEM/upmem-workloads/Microbenchmarks/AI/[ai_output.xlsx]ai_output (4)'!$J$278</c15:f>
                      <c15:dlblFieldTableCache>
                        <c:ptCount val="1"/>
                        <c:pt idx="0">
                          <c:v>5</c:v>
                        </c:pt>
                      </c15:dlblFieldTableCache>
                    </c15:dlblFTEntry>
                  </c15:dlblFieldTable>
                  <c15:showDataLabelsRange val="0"/>
                </c:ext>
                <c:ext xmlns:c16="http://schemas.microsoft.com/office/drawing/2014/chart" uri="{C3380CC4-5D6E-409C-BE32-E72D297353CC}">
                  <c16:uniqueId val="{00000114-FF8B-5F4C-8BBF-ED4DE736661E}"/>
                </c:ext>
              </c:extLst>
            </c:dLbl>
            <c:dLbl>
              <c:idx val="277"/>
              <c:tx>
                <c:strRef>
                  <c:f>'/Users/el1goluj/Documents/ZURICH/PROJECTS/UPMEM/upmem-workloads/Microbenchmarks/AI/[ai_output.xlsx]ai_output (4)'!$J$279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{6334F8D2-8A59-BC4B-AD87-86EBD6BB7C85}</c15:txfldGUID>
                      <c15:f>'/Users/el1goluj/Documents/ZURICH/PROJECTS/UPMEM/upmem-workloads/Microbenchmarks/AI/[ai_output.xlsx]ai_output (4)'!$J$279</c15:f>
                      <c15:dlblFieldTableCache>
                        <c:ptCount val="1"/>
                        <c:pt idx="0">
                          <c:v>6</c:v>
                        </c:pt>
                      </c15:dlblFieldTableCache>
                    </c15:dlblFTEntry>
                  </c15:dlblFieldTable>
                  <c15:showDataLabelsRange val="0"/>
                </c:ext>
                <c:ext xmlns:c16="http://schemas.microsoft.com/office/drawing/2014/chart" uri="{C3380CC4-5D6E-409C-BE32-E72D297353CC}">
                  <c16:uniqueId val="{00000115-FF8B-5F4C-8BBF-ED4DE736661E}"/>
                </c:ext>
              </c:extLst>
            </c:dLbl>
            <c:dLbl>
              <c:idx val="278"/>
              <c:tx>
                <c:strRef>
                  <c:f>'/Users/el1goluj/Documents/ZURICH/PROJECTS/UPMEM/upmem-workloads/Microbenchmarks/AI/[ai_output.xlsx]ai_output (4)'!$J$280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{0E3FD8D5-6564-184B-9B51-3B6870D85410}</c15:txfldGUID>
                      <c15:f>'/Users/el1goluj/Documents/ZURICH/PROJECTS/UPMEM/upmem-workloads/Microbenchmarks/AI/[ai_output.xlsx]ai_output (4)'!$J$280</c15:f>
                      <c15:dlblFieldTableCache>
                        <c:ptCount val="1"/>
                        <c:pt idx="0">
                          <c:v>7</c:v>
                        </c:pt>
                      </c15:dlblFieldTableCache>
                    </c15:dlblFTEntry>
                  </c15:dlblFieldTable>
                  <c15:showDataLabelsRange val="0"/>
                </c:ext>
                <c:ext xmlns:c16="http://schemas.microsoft.com/office/drawing/2014/chart" uri="{C3380CC4-5D6E-409C-BE32-E72D297353CC}">
                  <c16:uniqueId val="{00000116-FF8B-5F4C-8BBF-ED4DE736661E}"/>
                </c:ext>
              </c:extLst>
            </c:dLbl>
            <c:dLbl>
              <c:idx val="279"/>
              <c:tx>
                <c:strRef>
                  <c:f>'/Users/el1goluj/Documents/ZURICH/PROJECTS/UPMEM/upmem-workloads/Microbenchmarks/AI/[ai_output.xlsx]ai_output (4)'!$J$281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{4A3FB6ED-C240-4846-BC0A-CD9971DE0281}</c15:txfldGUID>
                      <c15:f>'/Users/el1goluj/Documents/ZURICH/PROJECTS/UPMEM/upmem-workloads/Microbenchmarks/AI/[ai_output.xlsx]ai_output (4)'!$J$281</c15:f>
                      <c15:dlblFieldTableCache>
                        <c:ptCount val="1"/>
                        <c:pt idx="0">
                          <c:v>8</c:v>
                        </c:pt>
                      </c15:dlblFieldTableCache>
                    </c15:dlblFTEntry>
                  </c15:dlblFieldTable>
                  <c15:showDataLabelsRange val="0"/>
                </c:ext>
                <c:ext xmlns:c16="http://schemas.microsoft.com/office/drawing/2014/chart" uri="{C3380CC4-5D6E-409C-BE32-E72D297353CC}">
                  <c16:uniqueId val="{00000117-FF8B-5F4C-8BBF-ED4DE736661E}"/>
                </c:ext>
              </c:extLst>
            </c:dLbl>
            <c:dLbl>
              <c:idx val="280"/>
              <c:tx>
                <c:strRef>
                  <c:f>'/Users/el1goluj/Documents/ZURICH/PROJECTS/UPMEM/upmem-workloads/Microbenchmarks/AI/[ai_output.xlsx]ai_output (4)'!$J$282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{EB403C0A-0C00-C349-8038-D75CACA6C54E}</c15:txfldGUID>
                      <c15:f>'/Users/el1goluj/Documents/ZURICH/PROJECTS/UPMEM/upmem-workloads/Microbenchmarks/AI/[ai_output.xlsx]ai_output (4)'!$J$282</c15:f>
                      <c15:dlblFieldTableCache>
                        <c:ptCount val="1"/>
                        <c:pt idx="0">
                          <c:v>9</c:v>
                        </c:pt>
                      </c15:dlblFieldTableCache>
                    </c15:dlblFTEntry>
                  </c15:dlblFieldTable>
                  <c15:showDataLabelsRange val="0"/>
                </c:ext>
                <c:ext xmlns:c16="http://schemas.microsoft.com/office/drawing/2014/chart" uri="{C3380CC4-5D6E-409C-BE32-E72D297353CC}">
                  <c16:uniqueId val="{00000118-FF8B-5F4C-8BBF-ED4DE736661E}"/>
                </c:ext>
              </c:extLst>
            </c:dLbl>
            <c:dLbl>
              <c:idx val="281"/>
              <c:tx>
                <c:strRef>
                  <c:f>'/Users/el1goluj/Documents/ZURICH/PROJECTS/UPMEM/upmem-workloads/Microbenchmarks/AI/[ai_output.xlsx]ai_output (4)'!$J$283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{C36D6327-3EF3-9942-8F2E-9D7F8762F800}</c15:txfldGUID>
                      <c15:f>'/Users/el1goluj/Documents/ZURICH/PROJECTS/UPMEM/upmem-workloads/Microbenchmarks/AI/[ai_output.xlsx]ai_output (4)'!$J$283</c15:f>
                      <c15:dlblFieldTableCache>
                        <c:ptCount val="1"/>
                        <c:pt idx="0">
                          <c:v>10</c:v>
                        </c:pt>
                      </c15:dlblFieldTableCache>
                    </c15:dlblFTEntry>
                  </c15:dlblFieldTable>
                  <c15:showDataLabelsRange val="0"/>
                </c:ext>
                <c:ext xmlns:c16="http://schemas.microsoft.com/office/drawing/2014/chart" uri="{C3380CC4-5D6E-409C-BE32-E72D297353CC}">
                  <c16:uniqueId val="{00000119-FF8B-5F4C-8BBF-ED4DE736661E}"/>
                </c:ext>
              </c:extLst>
            </c:dLbl>
            <c:dLbl>
              <c:idx val="282"/>
              <c:tx>
                <c:strRef>
                  <c:f>'/Users/el1goluj/Documents/ZURICH/PROJECTS/UPMEM/upmem-workloads/Microbenchmarks/AI/[ai_output.xlsx]ai_output (4)'!$J$284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{D81A4E46-867A-714E-AD79-92504F176D18}</c15:txfldGUID>
                      <c15:f>'/Users/el1goluj/Documents/ZURICH/PROJECTS/UPMEM/upmem-workloads/Microbenchmarks/AI/[ai_output.xlsx]ai_output (4)'!$J$284</c15:f>
                      <c15:dlblFieldTableCache>
                        <c:ptCount val="1"/>
                        <c:pt idx="0">
                          <c:v>11</c:v>
                        </c:pt>
                      </c15:dlblFieldTableCache>
                    </c15:dlblFTEntry>
                  </c15:dlblFieldTable>
                  <c15:showDataLabelsRange val="0"/>
                </c:ext>
                <c:ext xmlns:c16="http://schemas.microsoft.com/office/drawing/2014/chart" uri="{C3380CC4-5D6E-409C-BE32-E72D297353CC}">
                  <c16:uniqueId val="{0000011A-FF8B-5F4C-8BBF-ED4DE736661E}"/>
                </c:ext>
              </c:extLst>
            </c:dLbl>
            <c:dLbl>
              <c:idx val="283"/>
              <c:tx>
                <c:strRef>
                  <c:f>'/Users/el1goluj/Documents/ZURICH/PROJECTS/UPMEM/upmem-workloads/Microbenchmarks/AI/[ai_output.xlsx]ai_output (4)'!$J$285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{7D2E5253-94C7-FF41-BC8A-C5DFC869EED1}</c15:txfldGUID>
                      <c15:f>'/Users/el1goluj/Documents/ZURICH/PROJECTS/UPMEM/upmem-workloads/Microbenchmarks/AI/[ai_output.xlsx]ai_output (4)'!$J$285</c15:f>
                      <c15:dlblFieldTableCache>
                        <c:ptCount val="1"/>
                        <c:pt idx="0">
                          <c:v>12</c:v>
                        </c:pt>
                      </c15:dlblFieldTableCache>
                    </c15:dlblFTEntry>
                  </c15:dlblFieldTable>
                  <c15:showDataLabelsRange val="0"/>
                </c:ext>
                <c:ext xmlns:c16="http://schemas.microsoft.com/office/drawing/2014/chart" uri="{C3380CC4-5D6E-409C-BE32-E72D297353CC}">
                  <c16:uniqueId val="{0000011B-FF8B-5F4C-8BBF-ED4DE736661E}"/>
                </c:ext>
              </c:extLst>
            </c:dLbl>
            <c:dLbl>
              <c:idx val="284"/>
              <c:tx>
                <c:strRef>
                  <c:f>'/Users/el1goluj/Documents/ZURICH/PROJECTS/UPMEM/upmem-workloads/Microbenchmarks/AI/[ai_output.xlsx]ai_output (4)'!$J$286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{11C23B4A-E6D6-C241-A4A4-36A8F1C89DB6}</c15:txfldGUID>
                      <c15:f>'/Users/el1goluj/Documents/ZURICH/PROJECTS/UPMEM/upmem-workloads/Microbenchmarks/AI/[ai_output.xlsx]ai_output (4)'!$J$286</c15:f>
                      <c15:dlblFieldTableCache>
                        <c:ptCount val="1"/>
                        <c:pt idx="0">
                          <c:v>13</c:v>
                        </c:pt>
                      </c15:dlblFieldTableCache>
                    </c15:dlblFTEntry>
                  </c15:dlblFieldTable>
                  <c15:showDataLabelsRange val="0"/>
                </c:ext>
                <c:ext xmlns:c16="http://schemas.microsoft.com/office/drawing/2014/chart" uri="{C3380CC4-5D6E-409C-BE32-E72D297353CC}">
                  <c16:uniqueId val="{0000011C-FF8B-5F4C-8BBF-ED4DE736661E}"/>
                </c:ext>
              </c:extLst>
            </c:dLbl>
            <c:dLbl>
              <c:idx val="285"/>
              <c:tx>
                <c:strRef>
                  <c:f>'/Users/el1goluj/Documents/ZURICH/PROJECTS/UPMEM/upmem-workloads/Microbenchmarks/AI/[ai_output.xlsx]ai_output (4)'!$J$287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{0060BE36-8211-3B4E-BEBE-2FA554C20E84}</c15:txfldGUID>
                      <c15:f>'/Users/el1goluj/Documents/ZURICH/PROJECTS/UPMEM/upmem-workloads/Microbenchmarks/AI/[ai_output.xlsx]ai_output (4)'!$J$287</c15:f>
                      <c15:dlblFieldTableCache>
                        <c:ptCount val="1"/>
                        <c:pt idx="0">
                          <c:v>14</c:v>
                        </c:pt>
                      </c15:dlblFieldTableCache>
                    </c15:dlblFTEntry>
                  </c15:dlblFieldTable>
                  <c15:showDataLabelsRange val="0"/>
                </c:ext>
                <c:ext xmlns:c16="http://schemas.microsoft.com/office/drawing/2014/chart" uri="{C3380CC4-5D6E-409C-BE32-E72D297353CC}">
                  <c16:uniqueId val="{0000011D-FF8B-5F4C-8BBF-ED4DE736661E}"/>
                </c:ext>
              </c:extLst>
            </c:dLbl>
            <c:dLbl>
              <c:idx val="286"/>
              <c:tx>
                <c:strRef>
                  <c:f>'/Users/el1goluj/Documents/ZURICH/PROJECTS/UPMEM/upmem-workloads/Microbenchmarks/AI/[ai_output.xlsx]ai_output (4)'!$J$288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{F08A28CB-7D01-D34B-AA22-121760214CDA}</c15:txfldGUID>
                      <c15:f>'/Users/el1goluj/Documents/ZURICH/PROJECTS/UPMEM/upmem-workloads/Microbenchmarks/AI/[ai_output.xlsx]ai_output (4)'!$J$288</c15:f>
                      <c15:dlblFieldTableCache>
                        <c:ptCount val="1"/>
                        <c:pt idx="0">
                          <c:v>15</c:v>
                        </c:pt>
                      </c15:dlblFieldTableCache>
                    </c15:dlblFTEntry>
                  </c15:dlblFieldTable>
                  <c15:showDataLabelsRange val="0"/>
                </c:ext>
                <c:ext xmlns:c16="http://schemas.microsoft.com/office/drawing/2014/chart" uri="{C3380CC4-5D6E-409C-BE32-E72D297353CC}">
                  <c16:uniqueId val="{0000011E-FF8B-5F4C-8BBF-ED4DE736661E}"/>
                </c:ext>
              </c:extLst>
            </c:dLbl>
            <c:dLbl>
              <c:idx val="287"/>
              <c:tx>
                <c:strRef>
                  <c:f>'/Users/el1goluj/Documents/ZURICH/PROJECTS/UPMEM/upmem-workloads/Microbenchmarks/AI/[ai_output.xlsx]ai_output (4)'!$J$289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{C7E9C9C4-FF76-154C-A83B-F5F8159D0CB2}</c15:txfldGUID>
                      <c15:f>'/Users/el1goluj/Documents/ZURICH/PROJECTS/UPMEM/upmem-workloads/Microbenchmarks/AI/[ai_output.xlsx]ai_output (4)'!$J$289</c15:f>
                      <c15:dlblFieldTableCache>
                        <c:ptCount val="1"/>
                        <c:pt idx="0">
                          <c:v>16</c:v>
                        </c:pt>
                      </c15:dlblFieldTableCache>
                    </c15:dlblFTEntry>
                  </c15:dlblFieldTable>
                  <c15:showDataLabelsRange val="0"/>
                </c:ext>
                <c:ext xmlns:c16="http://schemas.microsoft.com/office/drawing/2014/chart" uri="{C3380CC4-5D6E-409C-BE32-E72D297353CC}">
                  <c16:uniqueId val="{0000011F-FF8B-5F4C-8BBF-ED4DE736661E}"/>
                </c:ext>
              </c:extLst>
            </c:dLbl>
            <c:dLbl>
              <c:idx val="288"/>
              <c:tx>
                <c:strRef>
                  <c:f>'/Users/el1goluj/Documents/ZURICH/PROJECTS/UPMEM/upmem-workloads/Microbenchmarks/AI/[ai_output.xlsx]ai_output (4)'!$J$290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{715391D0-CD5F-FF40-8D50-B6DFC672DBEF}</c15:txfldGUID>
                      <c15:f>'/Users/el1goluj/Documents/ZURICH/PROJECTS/UPMEM/upmem-workloads/Microbenchmarks/AI/[ai_output.xlsx]ai_output (4)'!$J$290</c15:f>
                      <c15:dlblFieldTableCache>
                        <c:ptCount val="1"/>
                        <c:pt idx="0">
                          <c:v>1</c:v>
                        </c:pt>
                      </c15:dlblFieldTableCache>
                    </c15:dlblFTEntry>
                  </c15:dlblFieldTable>
                  <c15:showDataLabelsRange val="0"/>
                </c:ext>
                <c:ext xmlns:c16="http://schemas.microsoft.com/office/drawing/2014/chart" uri="{C3380CC4-5D6E-409C-BE32-E72D297353CC}">
                  <c16:uniqueId val="{00000120-FF8B-5F4C-8BBF-ED4DE736661E}"/>
                </c:ext>
              </c:extLst>
            </c:dLbl>
            <c:dLbl>
              <c:idx val="289"/>
              <c:tx>
                <c:strRef>
                  <c:f>'/Users/el1goluj/Documents/ZURICH/PROJECTS/UPMEM/upmem-workloads/Microbenchmarks/AI/[ai_output.xlsx]ai_output (4)'!$J$291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{9646084C-E6AD-8C4A-A859-9C545F1B4F28}</c15:txfldGUID>
                      <c15:f>'/Users/el1goluj/Documents/ZURICH/PROJECTS/UPMEM/upmem-workloads/Microbenchmarks/AI/[ai_output.xlsx]ai_output (4)'!$J$291</c15:f>
                      <c15:dlblFieldTableCache>
                        <c:ptCount val="1"/>
                        <c:pt idx="0">
                          <c:v>2</c:v>
                        </c:pt>
                      </c15:dlblFieldTableCache>
                    </c15:dlblFTEntry>
                  </c15:dlblFieldTable>
                  <c15:showDataLabelsRange val="0"/>
                </c:ext>
                <c:ext xmlns:c16="http://schemas.microsoft.com/office/drawing/2014/chart" uri="{C3380CC4-5D6E-409C-BE32-E72D297353CC}">
                  <c16:uniqueId val="{00000121-FF8B-5F4C-8BBF-ED4DE736661E}"/>
                </c:ext>
              </c:extLst>
            </c:dLbl>
            <c:dLbl>
              <c:idx val="290"/>
              <c:tx>
                <c:strRef>
                  <c:f>'/Users/el1goluj/Documents/ZURICH/PROJECTS/UPMEM/upmem-workloads/Microbenchmarks/AI/[ai_output.xlsx]ai_output (4)'!$J$292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{B1F70549-1D1D-3942-BDD0-F916F38ED550}</c15:txfldGUID>
                      <c15:f>'/Users/el1goluj/Documents/ZURICH/PROJECTS/UPMEM/upmem-workloads/Microbenchmarks/AI/[ai_output.xlsx]ai_output (4)'!$J$292</c15:f>
                      <c15:dlblFieldTableCache>
                        <c:ptCount val="1"/>
                        <c:pt idx="0">
                          <c:v>3</c:v>
                        </c:pt>
                      </c15:dlblFieldTableCache>
                    </c15:dlblFTEntry>
                  </c15:dlblFieldTable>
                  <c15:showDataLabelsRange val="0"/>
                </c:ext>
                <c:ext xmlns:c16="http://schemas.microsoft.com/office/drawing/2014/chart" uri="{C3380CC4-5D6E-409C-BE32-E72D297353CC}">
                  <c16:uniqueId val="{00000122-FF8B-5F4C-8BBF-ED4DE736661E}"/>
                </c:ext>
              </c:extLst>
            </c:dLbl>
            <c:dLbl>
              <c:idx val="291"/>
              <c:tx>
                <c:strRef>
                  <c:f>'/Users/el1goluj/Documents/ZURICH/PROJECTS/UPMEM/upmem-workloads/Microbenchmarks/AI/[ai_output.xlsx]ai_output (4)'!$J$293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{A31FE8D7-3F3A-C642-A524-943B12E8F291}</c15:txfldGUID>
                      <c15:f>'/Users/el1goluj/Documents/ZURICH/PROJECTS/UPMEM/upmem-workloads/Microbenchmarks/AI/[ai_output.xlsx]ai_output (4)'!$J$293</c15:f>
                      <c15:dlblFieldTableCache>
                        <c:ptCount val="1"/>
                        <c:pt idx="0">
                          <c:v>4</c:v>
                        </c:pt>
                      </c15:dlblFieldTableCache>
                    </c15:dlblFTEntry>
                  </c15:dlblFieldTable>
                  <c15:showDataLabelsRange val="0"/>
                </c:ext>
                <c:ext xmlns:c16="http://schemas.microsoft.com/office/drawing/2014/chart" uri="{C3380CC4-5D6E-409C-BE32-E72D297353CC}">
                  <c16:uniqueId val="{00000123-FF8B-5F4C-8BBF-ED4DE736661E}"/>
                </c:ext>
              </c:extLst>
            </c:dLbl>
            <c:dLbl>
              <c:idx val="292"/>
              <c:tx>
                <c:strRef>
                  <c:f>'/Users/el1goluj/Documents/ZURICH/PROJECTS/UPMEM/upmem-workloads/Microbenchmarks/AI/[ai_output.xlsx]ai_output (4)'!$J$294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{05881BBC-EA89-0444-8741-5F4A4A09D981}</c15:txfldGUID>
                      <c15:f>'/Users/el1goluj/Documents/ZURICH/PROJECTS/UPMEM/upmem-workloads/Microbenchmarks/AI/[ai_output.xlsx]ai_output (4)'!$J$294</c15:f>
                      <c15:dlblFieldTableCache>
                        <c:ptCount val="1"/>
                        <c:pt idx="0">
                          <c:v>5</c:v>
                        </c:pt>
                      </c15:dlblFieldTableCache>
                    </c15:dlblFTEntry>
                  </c15:dlblFieldTable>
                  <c15:showDataLabelsRange val="0"/>
                </c:ext>
                <c:ext xmlns:c16="http://schemas.microsoft.com/office/drawing/2014/chart" uri="{C3380CC4-5D6E-409C-BE32-E72D297353CC}">
                  <c16:uniqueId val="{00000124-FF8B-5F4C-8BBF-ED4DE736661E}"/>
                </c:ext>
              </c:extLst>
            </c:dLbl>
            <c:dLbl>
              <c:idx val="293"/>
              <c:tx>
                <c:strRef>
                  <c:f>'/Users/el1goluj/Documents/ZURICH/PROJECTS/UPMEM/upmem-workloads/Microbenchmarks/AI/[ai_output.xlsx]ai_output (4)'!$J$295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{DE516048-B2A7-624F-B762-038C155C03DD}</c15:txfldGUID>
                      <c15:f>'/Users/el1goluj/Documents/ZURICH/PROJECTS/UPMEM/upmem-workloads/Microbenchmarks/AI/[ai_output.xlsx]ai_output (4)'!$J$295</c15:f>
                      <c15:dlblFieldTableCache>
                        <c:ptCount val="1"/>
                        <c:pt idx="0">
                          <c:v>6</c:v>
                        </c:pt>
                      </c15:dlblFieldTableCache>
                    </c15:dlblFTEntry>
                  </c15:dlblFieldTable>
                  <c15:showDataLabelsRange val="0"/>
                </c:ext>
                <c:ext xmlns:c16="http://schemas.microsoft.com/office/drawing/2014/chart" uri="{C3380CC4-5D6E-409C-BE32-E72D297353CC}">
                  <c16:uniqueId val="{00000125-FF8B-5F4C-8BBF-ED4DE736661E}"/>
                </c:ext>
              </c:extLst>
            </c:dLbl>
            <c:dLbl>
              <c:idx val="294"/>
              <c:tx>
                <c:strRef>
                  <c:f>'/Users/el1goluj/Documents/ZURICH/PROJECTS/UPMEM/upmem-workloads/Microbenchmarks/AI/[ai_output.xlsx]ai_output (4)'!$J$296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{94F989A1-4993-1D4E-88AD-D775B122AAB6}</c15:txfldGUID>
                      <c15:f>'/Users/el1goluj/Documents/ZURICH/PROJECTS/UPMEM/upmem-workloads/Microbenchmarks/AI/[ai_output.xlsx]ai_output (4)'!$J$296</c15:f>
                      <c15:dlblFieldTableCache>
                        <c:ptCount val="1"/>
                        <c:pt idx="0">
                          <c:v>7</c:v>
                        </c:pt>
                      </c15:dlblFieldTableCache>
                    </c15:dlblFTEntry>
                  </c15:dlblFieldTable>
                  <c15:showDataLabelsRange val="0"/>
                </c:ext>
                <c:ext xmlns:c16="http://schemas.microsoft.com/office/drawing/2014/chart" uri="{C3380CC4-5D6E-409C-BE32-E72D297353CC}">
                  <c16:uniqueId val="{00000126-FF8B-5F4C-8BBF-ED4DE736661E}"/>
                </c:ext>
              </c:extLst>
            </c:dLbl>
            <c:dLbl>
              <c:idx val="295"/>
              <c:tx>
                <c:strRef>
                  <c:f>'/Users/el1goluj/Documents/ZURICH/PROJECTS/UPMEM/upmem-workloads/Microbenchmarks/AI/[ai_output.xlsx]ai_output (4)'!$J$297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{488D0362-A00D-BC4F-AA39-01CAB3EFFF5C}</c15:txfldGUID>
                      <c15:f>'/Users/el1goluj/Documents/ZURICH/PROJECTS/UPMEM/upmem-workloads/Microbenchmarks/AI/[ai_output.xlsx]ai_output (4)'!$J$297</c15:f>
                      <c15:dlblFieldTableCache>
                        <c:ptCount val="1"/>
                        <c:pt idx="0">
                          <c:v>8</c:v>
                        </c:pt>
                      </c15:dlblFieldTableCache>
                    </c15:dlblFTEntry>
                  </c15:dlblFieldTable>
                  <c15:showDataLabelsRange val="0"/>
                </c:ext>
                <c:ext xmlns:c16="http://schemas.microsoft.com/office/drawing/2014/chart" uri="{C3380CC4-5D6E-409C-BE32-E72D297353CC}">
                  <c16:uniqueId val="{00000127-FF8B-5F4C-8BBF-ED4DE736661E}"/>
                </c:ext>
              </c:extLst>
            </c:dLbl>
            <c:dLbl>
              <c:idx val="296"/>
              <c:tx>
                <c:strRef>
                  <c:f>'/Users/el1goluj/Documents/ZURICH/PROJECTS/UPMEM/upmem-workloads/Microbenchmarks/AI/[ai_output.xlsx]ai_output (4)'!$J$298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{B0CBD6F5-95A5-C941-87D3-64BB551FE08B}</c15:txfldGUID>
                      <c15:f>'/Users/el1goluj/Documents/ZURICH/PROJECTS/UPMEM/upmem-workloads/Microbenchmarks/AI/[ai_output.xlsx]ai_output (4)'!$J$298</c15:f>
                      <c15:dlblFieldTableCache>
                        <c:ptCount val="1"/>
                        <c:pt idx="0">
                          <c:v>9</c:v>
                        </c:pt>
                      </c15:dlblFieldTableCache>
                    </c15:dlblFTEntry>
                  </c15:dlblFieldTable>
                  <c15:showDataLabelsRange val="0"/>
                </c:ext>
                <c:ext xmlns:c16="http://schemas.microsoft.com/office/drawing/2014/chart" uri="{C3380CC4-5D6E-409C-BE32-E72D297353CC}">
                  <c16:uniqueId val="{00000128-FF8B-5F4C-8BBF-ED4DE736661E}"/>
                </c:ext>
              </c:extLst>
            </c:dLbl>
            <c:dLbl>
              <c:idx val="297"/>
              <c:tx>
                <c:strRef>
                  <c:f>'/Users/el1goluj/Documents/ZURICH/PROJECTS/UPMEM/upmem-workloads/Microbenchmarks/AI/[ai_output.xlsx]ai_output (4)'!$J$299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{91F92354-E41E-864D-B59E-34916A6B71C1}</c15:txfldGUID>
                      <c15:f>'/Users/el1goluj/Documents/ZURICH/PROJECTS/UPMEM/upmem-workloads/Microbenchmarks/AI/[ai_output.xlsx]ai_output (4)'!$J$299</c15:f>
                      <c15:dlblFieldTableCache>
                        <c:ptCount val="1"/>
                        <c:pt idx="0">
                          <c:v>10</c:v>
                        </c:pt>
                      </c15:dlblFieldTableCache>
                    </c15:dlblFTEntry>
                  </c15:dlblFieldTable>
                  <c15:showDataLabelsRange val="0"/>
                </c:ext>
                <c:ext xmlns:c16="http://schemas.microsoft.com/office/drawing/2014/chart" uri="{C3380CC4-5D6E-409C-BE32-E72D297353CC}">
                  <c16:uniqueId val="{00000129-FF8B-5F4C-8BBF-ED4DE736661E}"/>
                </c:ext>
              </c:extLst>
            </c:dLbl>
            <c:dLbl>
              <c:idx val="298"/>
              <c:tx>
                <c:strRef>
                  <c:f>'/Users/el1goluj/Documents/ZURICH/PROJECTS/UPMEM/upmem-workloads/Microbenchmarks/AI/[ai_output.xlsx]ai_output (4)'!$J$300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{436E6A04-60FD-2C4E-B49C-3F9EF48EB1E4}</c15:txfldGUID>
                      <c15:f>'/Users/el1goluj/Documents/ZURICH/PROJECTS/UPMEM/upmem-workloads/Microbenchmarks/AI/[ai_output.xlsx]ai_output (4)'!$J$300</c15:f>
                      <c15:dlblFieldTableCache>
                        <c:ptCount val="1"/>
                        <c:pt idx="0">
                          <c:v>11</c:v>
                        </c:pt>
                      </c15:dlblFieldTableCache>
                    </c15:dlblFTEntry>
                  </c15:dlblFieldTable>
                  <c15:showDataLabelsRange val="0"/>
                </c:ext>
                <c:ext xmlns:c16="http://schemas.microsoft.com/office/drawing/2014/chart" uri="{C3380CC4-5D6E-409C-BE32-E72D297353CC}">
                  <c16:uniqueId val="{0000012A-FF8B-5F4C-8BBF-ED4DE736661E}"/>
                </c:ext>
              </c:extLst>
            </c:dLbl>
            <c:dLbl>
              <c:idx val="299"/>
              <c:tx>
                <c:strRef>
                  <c:f>'/Users/el1goluj/Documents/ZURICH/PROJECTS/UPMEM/upmem-workloads/Microbenchmarks/AI/[ai_output.xlsx]ai_output (4)'!$J$301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{E1F3D5CB-4CF7-6F48-893A-87C389FB51CC}</c15:txfldGUID>
                      <c15:f>'/Users/el1goluj/Documents/ZURICH/PROJECTS/UPMEM/upmem-workloads/Microbenchmarks/AI/[ai_output.xlsx]ai_output (4)'!$J$301</c15:f>
                      <c15:dlblFieldTableCache>
                        <c:ptCount val="1"/>
                        <c:pt idx="0">
                          <c:v>12</c:v>
                        </c:pt>
                      </c15:dlblFieldTableCache>
                    </c15:dlblFTEntry>
                  </c15:dlblFieldTable>
                  <c15:showDataLabelsRange val="0"/>
                </c:ext>
                <c:ext xmlns:c16="http://schemas.microsoft.com/office/drawing/2014/chart" uri="{C3380CC4-5D6E-409C-BE32-E72D297353CC}">
                  <c16:uniqueId val="{0000012B-FF8B-5F4C-8BBF-ED4DE736661E}"/>
                </c:ext>
              </c:extLst>
            </c:dLbl>
            <c:dLbl>
              <c:idx val="300"/>
              <c:tx>
                <c:strRef>
                  <c:f>'/Users/el1goluj/Documents/ZURICH/PROJECTS/UPMEM/upmem-workloads/Microbenchmarks/AI/[ai_output.xlsx]ai_output (4)'!$J$302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{94BA7AB0-1613-0344-BBAE-46022CA913A5}</c15:txfldGUID>
                      <c15:f>'/Users/el1goluj/Documents/ZURICH/PROJECTS/UPMEM/upmem-workloads/Microbenchmarks/AI/[ai_output.xlsx]ai_output (4)'!$J$302</c15:f>
                      <c15:dlblFieldTableCache>
                        <c:ptCount val="1"/>
                        <c:pt idx="0">
                          <c:v>13</c:v>
                        </c:pt>
                      </c15:dlblFieldTableCache>
                    </c15:dlblFTEntry>
                  </c15:dlblFieldTable>
                  <c15:showDataLabelsRange val="0"/>
                </c:ext>
                <c:ext xmlns:c16="http://schemas.microsoft.com/office/drawing/2014/chart" uri="{C3380CC4-5D6E-409C-BE32-E72D297353CC}">
                  <c16:uniqueId val="{0000012C-FF8B-5F4C-8BBF-ED4DE736661E}"/>
                </c:ext>
              </c:extLst>
            </c:dLbl>
            <c:dLbl>
              <c:idx val="301"/>
              <c:tx>
                <c:strRef>
                  <c:f>'/Users/el1goluj/Documents/ZURICH/PROJECTS/UPMEM/upmem-workloads/Microbenchmarks/AI/[ai_output.xlsx]ai_output (4)'!$J$303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{35F07E68-9533-E946-A297-DED62C6D072F}</c15:txfldGUID>
                      <c15:f>'/Users/el1goluj/Documents/ZURICH/PROJECTS/UPMEM/upmem-workloads/Microbenchmarks/AI/[ai_output.xlsx]ai_output (4)'!$J$303</c15:f>
                      <c15:dlblFieldTableCache>
                        <c:ptCount val="1"/>
                        <c:pt idx="0">
                          <c:v>14</c:v>
                        </c:pt>
                      </c15:dlblFieldTableCache>
                    </c15:dlblFTEntry>
                  </c15:dlblFieldTable>
                  <c15:showDataLabelsRange val="0"/>
                </c:ext>
                <c:ext xmlns:c16="http://schemas.microsoft.com/office/drawing/2014/chart" uri="{C3380CC4-5D6E-409C-BE32-E72D297353CC}">
                  <c16:uniqueId val="{0000012D-FF8B-5F4C-8BBF-ED4DE736661E}"/>
                </c:ext>
              </c:extLst>
            </c:dLbl>
            <c:dLbl>
              <c:idx val="302"/>
              <c:tx>
                <c:strRef>
                  <c:f>'/Users/el1goluj/Documents/ZURICH/PROJECTS/UPMEM/upmem-workloads/Microbenchmarks/AI/[ai_output.xlsx]ai_output (4)'!$J$304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{01FFEF0E-0B77-F040-BBA1-4EDC8DE8F1FD}</c15:txfldGUID>
                      <c15:f>'/Users/el1goluj/Documents/ZURICH/PROJECTS/UPMEM/upmem-workloads/Microbenchmarks/AI/[ai_output.xlsx]ai_output (4)'!$J$304</c15:f>
                      <c15:dlblFieldTableCache>
                        <c:ptCount val="1"/>
                        <c:pt idx="0">
                          <c:v>15</c:v>
                        </c:pt>
                      </c15:dlblFieldTableCache>
                    </c15:dlblFTEntry>
                  </c15:dlblFieldTable>
                  <c15:showDataLabelsRange val="0"/>
                </c:ext>
                <c:ext xmlns:c16="http://schemas.microsoft.com/office/drawing/2014/chart" uri="{C3380CC4-5D6E-409C-BE32-E72D297353CC}">
                  <c16:uniqueId val="{0000012E-FF8B-5F4C-8BBF-ED4DE736661E}"/>
                </c:ext>
              </c:extLst>
            </c:dLbl>
            <c:dLbl>
              <c:idx val="303"/>
              <c:tx>
                <c:strRef>
                  <c:f>'/Users/el1goluj/Documents/ZURICH/PROJECTS/UPMEM/upmem-workloads/Microbenchmarks/AI/[ai_output.xlsx]ai_output (4)'!$J$305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{AB413610-C9DC-4E46-9DFB-B153E6034A6E}</c15:txfldGUID>
                      <c15:f>'/Users/el1goluj/Documents/ZURICH/PROJECTS/UPMEM/upmem-workloads/Microbenchmarks/AI/[ai_output.xlsx]ai_output (4)'!$J$305</c15:f>
                      <c15:dlblFieldTableCache>
                        <c:ptCount val="1"/>
                        <c:pt idx="0">
                          <c:v>16</c:v>
                        </c:pt>
                      </c15:dlblFieldTableCache>
                    </c15:dlblFTEntry>
                  </c15:dlblFieldTable>
                  <c15:showDataLabelsRange val="0"/>
                </c:ext>
                <c:ext xmlns:c16="http://schemas.microsoft.com/office/drawing/2014/chart" uri="{C3380CC4-5D6E-409C-BE32-E72D297353CC}">
                  <c16:uniqueId val="{0000012F-FF8B-5F4C-8BBF-ED4DE736661E}"/>
                </c:ext>
              </c:extLst>
            </c:dLbl>
            <c:spPr>
              <a:noFill/>
              <a:ln>
                <a:noFill/>
              </a:ln>
              <a:effectLst/>
            </c:spPr>
            <c:txPr>
              <a:bodyPr rot="0" vert="horz"/>
              <a:lstStyle/>
              <a:p>
                <a:pPr>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'ai_output-frac'!$K$610:$K$849</c:f>
              <c:numCache>
                <c:formatCode>#\ ????/????</c:formatCode>
                <c:ptCount val="240"/>
                <c:pt idx="0">
                  <c:v>4.8825000000000002E-4</c:v>
                </c:pt>
                <c:pt idx="1">
                  <c:v>4.8825000000000002E-4</c:v>
                </c:pt>
                <c:pt idx="2">
                  <c:v>4.8825000000000002E-4</c:v>
                </c:pt>
                <c:pt idx="3">
                  <c:v>4.8825000000000002E-4</c:v>
                </c:pt>
                <c:pt idx="4">
                  <c:v>4.8825000000000002E-4</c:v>
                </c:pt>
                <c:pt idx="5">
                  <c:v>4.8825000000000002E-4</c:v>
                </c:pt>
                <c:pt idx="6">
                  <c:v>4.8825000000000002E-4</c:v>
                </c:pt>
                <c:pt idx="7">
                  <c:v>4.8825000000000002E-4</c:v>
                </c:pt>
                <c:pt idx="8">
                  <c:v>4.8825000000000002E-4</c:v>
                </c:pt>
                <c:pt idx="9">
                  <c:v>4.8825000000000002E-4</c:v>
                </c:pt>
                <c:pt idx="10">
                  <c:v>4.8825000000000002E-4</c:v>
                </c:pt>
                <c:pt idx="11">
                  <c:v>4.8825000000000002E-4</c:v>
                </c:pt>
                <c:pt idx="12">
                  <c:v>4.8825000000000002E-4</c:v>
                </c:pt>
                <c:pt idx="13">
                  <c:v>4.8825000000000002E-4</c:v>
                </c:pt>
                <c:pt idx="14">
                  <c:v>4.8825000000000002E-4</c:v>
                </c:pt>
                <c:pt idx="15">
                  <c:v>4.8825000000000002E-4</c:v>
                </c:pt>
                <c:pt idx="16">
                  <c:v>9.7650000000000005E-4</c:v>
                </c:pt>
                <c:pt idx="17">
                  <c:v>9.7650000000000005E-4</c:v>
                </c:pt>
                <c:pt idx="18">
                  <c:v>9.7650000000000005E-4</c:v>
                </c:pt>
                <c:pt idx="19">
                  <c:v>9.7650000000000005E-4</c:v>
                </c:pt>
                <c:pt idx="20">
                  <c:v>9.7650000000000005E-4</c:v>
                </c:pt>
                <c:pt idx="21">
                  <c:v>9.7650000000000005E-4</c:v>
                </c:pt>
                <c:pt idx="22">
                  <c:v>9.7650000000000005E-4</c:v>
                </c:pt>
                <c:pt idx="23">
                  <c:v>9.7650000000000005E-4</c:v>
                </c:pt>
                <c:pt idx="24">
                  <c:v>9.7650000000000005E-4</c:v>
                </c:pt>
                <c:pt idx="25">
                  <c:v>9.7650000000000005E-4</c:v>
                </c:pt>
                <c:pt idx="26">
                  <c:v>9.7650000000000005E-4</c:v>
                </c:pt>
                <c:pt idx="27">
                  <c:v>9.7650000000000005E-4</c:v>
                </c:pt>
                <c:pt idx="28">
                  <c:v>9.7650000000000005E-4</c:v>
                </c:pt>
                <c:pt idx="29">
                  <c:v>9.7650000000000005E-4</c:v>
                </c:pt>
                <c:pt idx="30">
                  <c:v>9.7650000000000005E-4</c:v>
                </c:pt>
                <c:pt idx="31">
                  <c:v>9.7650000000000005E-4</c:v>
                </c:pt>
                <c:pt idx="32">
                  <c:v>1.9530000000000001E-3</c:v>
                </c:pt>
                <c:pt idx="33">
                  <c:v>1.9530000000000001E-3</c:v>
                </c:pt>
                <c:pt idx="34">
                  <c:v>1.9530000000000001E-3</c:v>
                </c:pt>
                <c:pt idx="35">
                  <c:v>1.9530000000000001E-3</c:v>
                </c:pt>
                <c:pt idx="36">
                  <c:v>1.9530000000000001E-3</c:v>
                </c:pt>
                <c:pt idx="37">
                  <c:v>1.9530000000000001E-3</c:v>
                </c:pt>
                <c:pt idx="38">
                  <c:v>1.9530000000000001E-3</c:v>
                </c:pt>
                <c:pt idx="39">
                  <c:v>1.9530000000000001E-3</c:v>
                </c:pt>
                <c:pt idx="40">
                  <c:v>1.9530000000000001E-3</c:v>
                </c:pt>
                <c:pt idx="41">
                  <c:v>1.9530000000000001E-3</c:v>
                </c:pt>
                <c:pt idx="42">
                  <c:v>1.9530000000000001E-3</c:v>
                </c:pt>
                <c:pt idx="43">
                  <c:v>1.9530000000000001E-3</c:v>
                </c:pt>
                <c:pt idx="44">
                  <c:v>1.9530000000000001E-3</c:v>
                </c:pt>
                <c:pt idx="45">
                  <c:v>1.9530000000000001E-3</c:v>
                </c:pt>
                <c:pt idx="46">
                  <c:v>1.9530000000000001E-3</c:v>
                </c:pt>
                <c:pt idx="47">
                  <c:v>1.9530000000000001E-3</c:v>
                </c:pt>
                <c:pt idx="48">
                  <c:v>3.90625E-3</c:v>
                </c:pt>
                <c:pt idx="49">
                  <c:v>3.90625E-3</c:v>
                </c:pt>
                <c:pt idx="50">
                  <c:v>3.90625E-3</c:v>
                </c:pt>
                <c:pt idx="51">
                  <c:v>3.90625E-3</c:v>
                </c:pt>
                <c:pt idx="52">
                  <c:v>3.90625E-3</c:v>
                </c:pt>
                <c:pt idx="53">
                  <c:v>3.90625E-3</c:v>
                </c:pt>
                <c:pt idx="54">
                  <c:v>3.90625E-3</c:v>
                </c:pt>
                <c:pt idx="55">
                  <c:v>3.90625E-3</c:v>
                </c:pt>
                <c:pt idx="56">
                  <c:v>3.90625E-3</c:v>
                </c:pt>
                <c:pt idx="57">
                  <c:v>3.90625E-3</c:v>
                </c:pt>
                <c:pt idx="58">
                  <c:v>3.90625E-3</c:v>
                </c:pt>
                <c:pt idx="59">
                  <c:v>3.90625E-3</c:v>
                </c:pt>
                <c:pt idx="60">
                  <c:v>3.90625E-3</c:v>
                </c:pt>
                <c:pt idx="61">
                  <c:v>3.90625E-3</c:v>
                </c:pt>
                <c:pt idx="62">
                  <c:v>3.90625E-3</c:v>
                </c:pt>
                <c:pt idx="63">
                  <c:v>3.90625E-3</c:v>
                </c:pt>
                <c:pt idx="64">
                  <c:v>7.8125E-3</c:v>
                </c:pt>
                <c:pt idx="65">
                  <c:v>7.8125E-3</c:v>
                </c:pt>
                <c:pt idx="66">
                  <c:v>7.8125E-3</c:v>
                </c:pt>
                <c:pt idx="67">
                  <c:v>7.8125E-3</c:v>
                </c:pt>
                <c:pt idx="68">
                  <c:v>7.8125E-3</c:v>
                </c:pt>
                <c:pt idx="69">
                  <c:v>7.8125E-3</c:v>
                </c:pt>
                <c:pt idx="70">
                  <c:v>7.8125E-3</c:v>
                </c:pt>
                <c:pt idx="71">
                  <c:v>7.8125E-3</c:v>
                </c:pt>
                <c:pt idx="72">
                  <c:v>7.8125E-3</c:v>
                </c:pt>
                <c:pt idx="73">
                  <c:v>7.8125E-3</c:v>
                </c:pt>
                <c:pt idx="74">
                  <c:v>7.8125E-3</c:v>
                </c:pt>
                <c:pt idx="75">
                  <c:v>7.8125E-3</c:v>
                </c:pt>
                <c:pt idx="76">
                  <c:v>7.8125E-3</c:v>
                </c:pt>
                <c:pt idx="77">
                  <c:v>7.8125E-3</c:v>
                </c:pt>
                <c:pt idx="78">
                  <c:v>7.8125E-3</c:v>
                </c:pt>
                <c:pt idx="79">
                  <c:v>7.8125E-3</c:v>
                </c:pt>
                <c:pt idx="80">
                  <c:v>1.5625E-2</c:v>
                </c:pt>
                <c:pt idx="81">
                  <c:v>1.5625E-2</c:v>
                </c:pt>
                <c:pt idx="82">
                  <c:v>1.5625E-2</c:v>
                </c:pt>
                <c:pt idx="83">
                  <c:v>1.5625E-2</c:v>
                </c:pt>
                <c:pt idx="84">
                  <c:v>1.5625E-2</c:v>
                </c:pt>
                <c:pt idx="85">
                  <c:v>1.5625E-2</c:v>
                </c:pt>
                <c:pt idx="86">
                  <c:v>1.5625E-2</c:v>
                </c:pt>
                <c:pt idx="87">
                  <c:v>1.5625E-2</c:v>
                </c:pt>
                <c:pt idx="88">
                  <c:v>1.5625E-2</c:v>
                </c:pt>
                <c:pt idx="89">
                  <c:v>1.5625E-2</c:v>
                </c:pt>
                <c:pt idx="90">
                  <c:v>1.5625E-2</c:v>
                </c:pt>
                <c:pt idx="91">
                  <c:v>1.5625E-2</c:v>
                </c:pt>
                <c:pt idx="92">
                  <c:v>1.5625E-2</c:v>
                </c:pt>
                <c:pt idx="93">
                  <c:v>1.5625E-2</c:v>
                </c:pt>
                <c:pt idx="94">
                  <c:v>1.5625E-2</c:v>
                </c:pt>
                <c:pt idx="95">
                  <c:v>1.5625E-2</c:v>
                </c:pt>
                <c:pt idx="96">
                  <c:v>3.125E-2</c:v>
                </c:pt>
                <c:pt idx="97">
                  <c:v>3.125E-2</c:v>
                </c:pt>
                <c:pt idx="98">
                  <c:v>3.125E-2</c:v>
                </c:pt>
                <c:pt idx="99">
                  <c:v>3.125E-2</c:v>
                </c:pt>
                <c:pt idx="100">
                  <c:v>3.125E-2</c:v>
                </c:pt>
                <c:pt idx="101">
                  <c:v>3.125E-2</c:v>
                </c:pt>
                <c:pt idx="102">
                  <c:v>3.125E-2</c:v>
                </c:pt>
                <c:pt idx="103">
                  <c:v>3.125E-2</c:v>
                </c:pt>
                <c:pt idx="104">
                  <c:v>3.125E-2</c:v>
                </c:pt>
                <c:pt idx="105">
                  <c:v>3.125E-2</c:v>
                </c:pt>
                <c:pt idx="106">
                  <c:v>3.125E-2</c:v>
                </c:pt>
                <c:pt idx="107">
                  <c:v>3.125E-2</c:v>
                </c:pt>
                <c:pt idx="108">
                  <c:v>3.125E-2</c:v>
                </c:pt>
                <c:pt idx="109">
                  <c:v>3.125E-2</c:v>
                </c:pt>
                <c:pt idx="110">
                  <c:v>3.125E-2</c:v>
                </c:pt>
                <c:pt idx="111">
                  <c:v>3.125E-2</c:v>
                </c:pt>
                <c:pt idx="112">
                  <c:v>6.25E-2</c:v>
                </c:pt>
                <c:pt idx="113">
                  <c:v>6.25E-2</c:v>
                </c:pt>
                <c:pt idx="114">
                  <c:v>6.25E-2</c:v>
                </c:pt>
                <c:pt idx="115">
                  <c:v>6.25E-2</c:v>
                </c:pt>
                <c:pt idx="116">
                  <c:v>6.25E-2</c:v>
                </c:pt>
                <c:pt idx="117">
                  <c:v>6.25E-2</c:v>
                </c:pt>
                <c:pt idx="118">
                  <c:v>6.25E-2</c:v>
                </c:pt>
                <c:pt idx="119">
                  <c:v>6.25E-2</c:v>
                </c:pt>
                <c:pt idx="120">
                  <c:v>6.25E-2</c:v>
                </c:pt>
                <c:pt idx="121">
                  <c:v>6.25E-2</c:v>
                </c:pt>
                <c:pt idx="122">
                  <c:v>6.25E-2</c:v>
                </c:pt>
                <c:pt idx="123">
                  <c:v>6.25E-2</c:v>
                </c:pt>
                <c:pt idx="124">
                  <c:v>6.25E-2</c:v>
                </c:pt>
                <c:pt idx="125">
                  <c:v>6.25E-2</c:v>
                </c:pt>
                <c:pt idx="126">
                  <c:v>6.25E-2</c:v>
                </c:pt>
                <c:pt idx="127">
                  <c:v>6.25E-2</c:v>
                </c:pt>
                <c:pt idx="128">
                  <c:v>0.125</c:v>
                </c:pt>
                <c:pt idx="129">
                  <c:v>0.125</c:v>
                </c:pt>
                <c:pt idx="130">
                  <c:v>0.125</c:v>
                </c:pt>
                <c:pt idx="131">
                  <c:v>0.125</c:v>
                </c:pt>
                <c:pt idx="132">
                  <c:v>0.125</c:v>
                </c:pt>
                <c:pt idx="133">
                  <c:v>0.125</c:v>
                </c:pt>
                <c:pt idx="134">
                  <c:v>0.125</c:v>
                </c:pt>
                <c:pt idx="135">
                  <c:v>0.125</c:v>
                </c:pt>
                <c:pt idx="136">
                  <c:v>0.125</c:v>
                </c:pt>
                <c:pt idx="137">
                  <c:v>0.125</c:v>
                </c:pt>
                <c:pt idx="138">
                  <c:v>0.125</c:v>
                </c:pt>
                <c:pt idx="139">
                  <c:v>0.125</c:v>
                </c:pt>
                <c:pt idx="140">
                  <c:v>0.125</c:v>
                </c:pt>
                <c:pt idx="141">
                  <c:v>0.125</c:v>
                </c:pt>
                <c:pt idx="142">
                  <c:v>0.125</c:v>
                </c:pt>
                <c:pt idx="143">
                  <c:v>0.125</c:v>
                </c:pt>
                <c:pt idx="144">
                  <c:v>0.25</c:v>
                </c:pt>
                <c:pt idx="145">
                  <c:v>0.25</c:v>
                </c:pt>
                <c:pt idx="146">
                  <c:v>0.25</c:v>
                </c:pt>
                <c:pt idx="147">
                  <c:v>0.25</c:v>
                </c:pt>
                <c:pt idx="148">
                  <c:v>0.25</c:v>
                </c:pt>
                <c:pt idx="149">
                  <c:v>0.25</c:v>
                </c:pt>
                <c:pt idx="150">
                  <c:v>0.25</c:v>
                </c:pt>
                <c:pt idx="151">
                  <c:v>0.25</c:v>
                </c:pt>
                <c:pt idx="152">
                  <c:v>0.25</c:v>
                </c:pt>
                <c:pt idx="153">
                  <c:v>0.25</c:v>
                </c:pt>
                <c:pt idx="154">
                  <c:v>0.25</c:v>
                </c:pt>
                <c:pt idx="155">
                  <c:v>0.25</c:v>
                </c:pt>
                <c:pt idx="156">
                  <c:v>0.25</c:v>
                </c:pt>
                <c:pt idx="157">
                  <c:v>0.25</c:v>
                </c:pt>
                <c:pt idx="158">
                  <c:v>0.25</c:v>
                </c:pt>
                <c:pt idx="159">
                  <c:v>0.25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1</c:v>
                </c:pt>
                <c:pt idx="177">
                  <c:v>1</c:v>
                </c:pt>
                <c:pt idx="178">
                  <c:v>1</c:v>
                </c:pt>
                <c:pt idx="179">
                  <c:v>1</c:v>
                </c:pt>
                <c:pt idx="180">
                  <c:v>1</c:v>
                </c:pt>
                <c:pt idx="181">
                  <c:v>1</c:v>
                </c:pt>
                <c:pt idx="182">
                  <c:v>1</c:v>
                </c:pt>
                <c:pt idx="183">
                  <c:v>1</c:v>
                </c:pt>
                <c:pt idx="184">
                  <c:v>1</c:v>
                </c:pt>
                <c:pt idx="185">
                  <c:v>1</c:v>
                </c:pt>
                <c:pt idx="186">
                  <c:v>1</c:v>
                </c:pt>
                <c:pt idx="187">
                  <c:v>1</c:v>
                </c:pt>
                <c:pt idx="188">
                  <c:v>1</c:v>
                </c:pt>
                <c:pt idx="189">
                  <c:v>1</c:v>
                </c:pt>
                <c:pt idx="190">
                  <c:v>1</c:v>
                </c:pt>
                <c:pt idx="191">
                  <c:v>1</c:v>
                </c:pt>
                <c:pt idx="192">
                  <c:v>2</c:v>
                </c:pt>
                <c:pt idx="193">
                  <c:v>2</c:v>
                </c:pt>
                <c:pt idx="194">
                  <c:v>2</c:v>
                </c:pt>
                <c:pt idx="195">
                  <c:v>2</c:v>
                </c:pt>
                <c:pt idx="196">
                  <c:v>2</c:v>
                </c:pt>
                <c:pt idx="197">
                  <c:v>2</c:v>
                </c:pt>
                <c:pt idx="198">
                  <c:v>2</c:v>
                </c:pt>
                <c:pt idx="199">
                  <c:v>2</c:v>
                </c:pt>
                <c:pt idx="200">
                  <c:v>2</c:v>
                </c:pt>
                <c:pt idx="201">
                  <c:v>2</c:v>
                </c:pt>
                <c:pt idx="202">
                  <c:v>2</c:v>
                </c:pt>
                <c:pt idx="203">
                  <c:v>2</c:v>
                </c:pt>
                <c:pt idx="204">
                  <c:v>2</c:v>
                </c:pt>
                <c:pt idx="205">
                  <c:v>2</c:v>
                </c:pt>
                <c:pt idx="206">
                  <c:v>2</c:v>
                </c:pt>
                <c:pt idx="207">
                  <c:v>2</c:v>
                </c:pt>
                <c:pt idx="208">
                  <c:v>4</c:v>
                </c:pt>
                <c:pt idx="209">
                  <c:v>4</c:v>
                </c:pt>
                <c:pt idx="210">
                  <c:v>4</c:v>
                </c:pt>
                <c:pt idx="211">
                  <c:v>4</c:v>
                </c:pt>
                <c:pt idx="212">
                  <c:v>4</c:v>
                </c:pt>
                <c:pt idx="213">
                  <c:v>4</c:v>
                </c:pt>
                <c:pt idx="214">
                  <c:v>4</c:v>
                </c:pt>
                <c:pt idx="215">
                  <c:v>4</c:v>
                </c:pt>
                <c:pt idx="216">
                  <c:v>4</c:v>
                </c:pt>
                <c:pt idx="217">
                  <c:v>4</c:v>
                </c:pt>
                <c:pt idx="218">
                  <c:v>4</c:v>
                </c:pt>
                <c:pt idx="219">
                  <c:v>4</c:v>
                </c:pt>
                <c:pt idx="220">
                  <c:v>4</c:v>
                </c:pt>
                <c:pt idx="221">
                  <c:v>4</c:v>
                </c:pt>
                <c:pt idx="222">
                  <c:v>4</c:v>
                </c:pt>
                <c:pt idx="223">
                  <c:v>4</c:v>
                </c:pt>
                <c:pt idx="224">
                  <c:v>8</c:v>
                </c:pt>
                <c:pt idx="225">
                  <c:v>8</c:v>
                </c:pt>
                <c:pt idx="226">
                  <c:v>8</c:v>
                </c:pt>
                <c:pt idx="227">
                  <c:v>8</c:v>
                </c:pt>
                <c:pt idx="228">
                  <c:v>8</c:v>
                </c:pt>
                <c:pt idx="229">
                  <c:v>8</c:v>
                </c:pt>
                <c:pt idx="230">
                  <c:v>8</c:v>
                </c:pt>
                <c:pt idx="231">
                  <c:v>8</c:v>
                </c:pt>
                <c:pt idx="232">
                  <c:v>8</c:v>
                </c:pt>
                <c:pt idx="233">
                  <c:v>8</c:v>
                </c:pt>
                <c:pt idx="234">
                  <c:v>8</c:v>
                </c:pt>
                <c:pt idx="235">
                  <c:v>8</c:v>
                </c:pt>
                <c:pt idx="236">
                  <c:v>8</c:v>
                </c:pt>
                <c:pt idx="237">
                  <c:v>8</c:v>
                </c:pt>
                <c:pt idx="238">
                  <c:v>8</c:v>
                </c:pt>
                <c:pt idx="239">
                  <c:v>8</c:v>
                </c:pt>
              </c:numCache>
            </c:numRef>
          </c:xVal>
          <c:yVal>
            <c:numRef>
              <c:f>'ai_output-frac'!$L$610:$L$849</c:f>
              <c:numCache>
                <c:formatCode>0.0000</c:formatCode>
                <c:ptCount val="240"/>
                <c:pt idx="0">
                  <c:v>0.129720096644761</c:v>
                </c:pt>
                <c:pt idx="1">
                  <c:v>0.15234270051520901</c:v>
                </c:pt>
                <c:pt idx="2">
                  <c:v>0.15231421168950299</c:v>
                </c:pt>
                <c:pt idx="3">
                  <c:v>0.15245416825483199</c:v>
                </c:pt>
                <c:pt idx="4">
                  <c:v>0.15226696963388101</c:v>
                </c:pt>
                <c:pt idx="5">
                  <c:v>0.152366665277819</c:v>
                </c:pt>
                <c:pt idx="6">
                  <c:v>0.152222666403318</c:v>
                </c:pt>
                <c:pt idx="7">
                  <c:v>0.152499904213377</c:v>
                </c:pt>
                <c:pt idx="8">
                  <c:v>0.15219002140309101</c:v>
                </c:pt>
                <c:pt idx="9">
                  <c:v>0.15237832653738001</c:v>
                </c:pt>
                <c:pt idx="10">
                  <c:v>0.15225629569521301</c:v>
                </c:pt>
                <c:pt idx="11">
                  <c:v>0.15219616147245599</c:v>
                </c:pt>
                <c:pt idx="12">
                  <c:v>0.15208507056239801</c:v>
                </c:pt>
                <c:pt idx="13">
                  <c:v>0.152284762857816</c:v>
                </c:pt>
                <c:pt idx="14">
                  <c:v>0.15203087578189101</c:v>
                </c:pt>
                <c:pt idx="15">
                  <c:v>0.15252846255173799</c:v>
                </c:pt>
                <c:pt idx="16">
                  <c:v>0.25947917111950902</c:v>
                </c:pt>
                <c:pt idx="17">
                  <c:v>0.30461936071739698</c:v>
                </c:pt>
                <c:pt idx="18">
                  <c:v>0.30461159315089997</c:v>
                </c:pt>
                <c:pt idx="19">
                  <c:v>0.30490833650966498</c:v>
                </c:pt>
                <c:pt idx="20">
                  <c:v>0.30464072356802602</c:v>
                </c:pt>
                <c:pt idx="21">
                  <c:v>0.30484479259615199</c:v>
                </c:pt>
                <c:pt idx="22">
                  <c:v>0.30444533280663599</c:v>
                </c:pt>
                <c:pt idx="23">
                  <c:v>0.30501927761807501</c:v>
                </c:pt>
                <c:pt idx="24">
                  <c:v>0.30450030154596402</c:v>
                </c:pt>
                <c:pt idx="25">
                  <c:v>0.30483895825846102</c:v>
                </c:pt>
                <c:pt idx="26">
                  <c:v>0.304579879698545</c:v>
                </c:pt>
                <c:pt idx="27">
                  <c:v>0.30443175535168099</c:v>
                </c:pt>
                <c:pt idx="28">
                  <c:v>0.304089486773721</c:v>
                </c:pt>
                <c:pt idx="29">
                  <c:v>0.30475665307476102</c:v>
                </c:pt>
                <c:pt idx="30">
                  <c:v>0.30410432396311299</c:v>
                </c:pt>
                <c:pt idx="31">
                  <c:v>0.30501408559069398</c:v>
                </c:pt>
                <c:pt idx="32">
                  <c:v>0.50430006986635301</c:v>
                </c:pt>
                <c:pt idx="33">
                  <c:v>0.60915717082436505</c:v>
                </c:pt>
                <c:pt idx="34">
                  <c:v>0.60943686385212004</c:v>
                </c:pt>
                <c:pt idx="35">
                  <c:v>0.60953663134620295</c:v>
                </c:pt>
                <c:pt idx="36">
                  <c:v>0.60918694073900903</c:v>
                </c:pt>
                <c:pt idx="37">
                  <c:v>0.60988672364866303</c:v>
                </c:pt>
                <c:pt idx="38">
                  <c:v>0.60904200160597499</c:v>
                </c:pt>
                <c:pt idx="39">
                  <c:v>0.60989191322438796</c:v>
                </c:pt>
                <c:pt idx="40">
                  <c:v>0.60895921020547705</c:v>
                </c:pt>
                <c:pt idx="41">
                  <c:v>0.60982315851269497</c:v>
                </c:pt>
                <c:pt idx="42">
                  <c:v>0.60925425736009697</c:v>
                </c:pt>
                <c:pt idx="43">
                  <c:v>0.60892170276211399</c:v>
                </c:pt>
                <c:pt idx="44">
                  <c:v>0.60829510718832203</c:v>
                </c:pt>
                <c:pt idx="45">
                  <c:v>0.60965328411338104</c:v>
                </c:pt>
                <c:pt idx="46">
                  <c:v>0.60812608292272097</c:v>
                </c:pt>
                <c:pt idx="47">
                  <c:v>0.61032555459050697</c:v>
                </c:pt>
                <c:pt idx="48">
                  <c:v>0.913094847599909</c:v>
                </c:pt>
                <c:pt idx="49">
                  <c:v>1.2192627525690101</c:v>
                </c:pt>
                <c:pt idx="50">
                  <c:v>1.2192627525690101</c:v>
                </c:pt>
                <c:pt idx="51">
                  <c:v>1.22086958002801</c:v>
                </c:pt>
                <c:pt idx="52">
                  <c:v>1.2177222071214999</c:v>
                </c:pt>
                <c:pt idx="53">
                  <c:v>1.21933793760419</c:v>
                </c:pt>
                <c:pt idx="54">
                  <c:v>1.21834313492198</c:v>
                </c:pt>
                <c:pt idx="55">
                  <c:v>1.2204382544736301</c:v>
                </c:pt>
                <c:pt idx="56">
                  <c:v>1.2178308237942499</c:v>
                </c:pt>
                <c:pt idx="57">
                  <c:v>1.21871599564744</c:v>
                </c:pt>
                <c:pt idx="58">
                  <c:v>1.21833795790717</c:v>
                </c:pt>
                <c:pt idx="59">
                  <c:v>1.2181024502671101</c:v>
                </c:pt>
                <c:pt idx="60">
                  <c:v>1.2164899902203901</c:v>
                </c:pt>
                <c:pt idx="61">
                  <c:v>1.2188118369958101</c:v>
                </c:pt>
                <c:pt idx="62">
                  <c:v>1.2161442814030199</c:v>
                </c:pt>
                <c:pt idx="63">
                  <c:v>1.2202356886594501</c:v>
                </c:pt>
                <c:pt idx="64">
                  <c:v>1.5570634539199399</c:v>
                </c:pt>
                <c:pt idx="65">
                  <c:v>2.4137778628990598</c:v>
                </c:pt>
                <c:pt idx="66">
                  <c:v>2.4344621759194398</c:v>
                </c:pt>
                <c:pt idx="67">
                  <c:v>2.4338163984661301</c:v>
                </c:pt>
                <c:pt idx="68">
                  <c:v>2.4362618267715099</c:v>
                </c:pt>
                <c:pt idx="69">
                  <c:v>2.43545992962546</c:v>
                </c:pt>
                <c:pt idx="70">
                  <c:v>2.4341779916248698</c:v>
                </c:pt>
                <c:pt idx="71">
                  <c:v>2.4380537745956699</c:v>
                </c:pt>
                <c:pt idx="72">
                  <c:v>2.4352892712903</c:v>
                </c:pt>
                <c:pt idx="73">
                  <c:v>2.4358685725208602</c:v>
                </c:pt>
                <c:pt idx="74">
                  <c:v>2.4347826086956501</c:v>
                </c:pt>
                <c:pt idx="75">
                  <c:v>2.4337492572786599</c:v>
                </c:pt>
                <c:pt idx="76">
                  <c:v>2.4335013834428199</c:v>
                </c:pt>
                <c:pt idx="77">
                  <c:v>2.4362152505613199</c:v>
                </c:pt>
                <c:pt idx="78">
                  <c:v>2.4324845965407098</c:v>
                </c:pt>
                <c:pt idx="79">
                  <c:v>2.4413597263347402</c:v>
                </c:pt>
                <c:pt idx="80">
                  <c:v>2.4077678055949101</c:v>
                </c:pt>
                <c:pt idx="81">
                  <c:v>4.7512184815637903</c:v>
                </c:pt>
                <c:pt idx="82">
                  <c:v>4.8611234735873898</c:v>
                </c:pt>
                <c:pt idx="83">
                  <c:v>4.8647215641694999</c:v>
                </c:pt>
                <c:pt idx="84">
                  <c:v>4.8658154487773704</c:v>
                </c:pt>
                <c:pt idx="85">
                  <c:v>4.8669821129241004</c:v>
                </c:pt>
                <c:pt idx="86">
                  <c:v>4.8645771256121098</c:v>
                </c:pt>
                <c:pt idx="87">
                  <c:v>4.8673642395910397</c:v>
                </c:pt>
                <c:pt idx="88">
                  <c:v>4.8568312953258097</c:v>
                </c:pt>
                <c:pt idx="89">
                  <c:v>4.8646080760094996</c:v>
                </c:pt>
                <c:pt idx="90">
                  <c:v>4.8616180242046498</c:v>
                </c:pt>
                <c:pt idx="91">
                  <c:v>4.8616386326641301</c:v>
                </c:pt>
                <c:pt idx="92">
                  <c:v>4.85429249855033</c:v>
                </c:pt>
                <c:pt idx="93">
                  <c:v>4.8612883126131203</c:v>
                </c:pt>
                <c:pt idx="94">
                  <c:v>4.8528341485706497</c:v>
                </c:pt>
                <c:pt idx="95">
                  <c:v>4.86849031294041</c:v>
                </c:pt>
                <c:pt idx="96">
                  <c:v>3.3092304584932299</c:v>
                </c:pt>
                <c:pt idx="97">
                  <c:v>6.6138235879277802</c:v>
                </c:pt>
                <c:pt idx="98">
                  <c:v>9.5714911640134304</c:v>
                </c:pt>
                <c:pt idx="99">
                  <c:v>9.7467864958463402</c:v>
                </c:pt>
                <c:pt idx="100">
                  <c:v>9.7215876581406597</c:v>
                </c:pt>
                <c:pt idx="101">
                  <c:v>9.7362780095844794</c:v>
                </c:pt>
                <c:pt idx="102">
                  <c:v>9.7188278562106998</c:v>
                </c:pt>
                <c:pt idx="103">
                  <c:v>9.74720067991076</c:v>
                </c:pt>
                <c:pt idx="104">
                  <c:v>9.7144442303334895</c:v>
                </c:pt>
                <c:pt idx="105">
                  <c:v>9.7321883167577408</c:v>
                </c:pt>
                <c:pt idx="106">
                  <c:v>9.7176132163200108</c:v>
                </c:pt>
                <c:pt idx="107">
                  <c:v>9.7309084121347809</c:v>
                </c:pt>
                <c:pt idx="108">
                  <c:v>9.7075372482134998</c:v>
                </c:pt>
                <c:pt idx="109">
                  <c:v>9.7269675952920593</c:v>
                </c:pt>
                <c:pt idx="110">
                  <c:v>9.7138271359209902</c:v>
                </c:pt>
                <c:pt idx="111">
                  <c:v>9.74595823330713</c:v>
                </c:pt>
                <c:pt idx="112">
                  <c:v>4.0847123351096704</c:v>
                </c:pt>
                <c:pt idx="113">
                  <c:v>8.1625564926515004</c:v>
                </c:pt>
                <c:pt idx="114">
                  <c:v>12.2315274744905</c:v>
                </c:pt>
                <c:pt idx="115">
                  <c:v>16.305790440849702</c:v>
                </c:pt>
                <c:pt idx="116">
                  <c:v>19.191030977431002</c:v>
                </c:pt>
                <c:pt idx="117">
                  <c:v>19.466358883834602</c:v>
                </c:pt>
                <c:pt idx="118">
                  <c:v>19.430205101597799</c:v>
                </c:pt>
                <c:pt idx="119">
                  <c:v>19.476689635262101</c:v>
                </c:pt>
                <c:pt idx="120">
                  <c:v>19.422924666900901</c:v>
                </c:pt>
                <c:pt idx="121">
                  <c:v>19.4533989763422</c:v>
                </c:pt>
                <c:pt idx="122">
                  <c:v>19.431851153728001</c:v>
                </c:pt>
                <c:pt idx="123">
                  <c:v>19.453357730317201</c:v>
                </c:pt>
                <c:pt idx="124">
                  <c:v>19.4368733356918</c:v>
                </c:pt>
                <c:pt idx="125">
                  <c:v>19.447214026520101</c:v>
                </c:pt>
                <c:pt idx="126">
                  <c:v>19.416594714476702</c:v>
                </c:pt>
                <c:pt idx="127">
                  <c:v>19.4604958958152</c:v>
                </c:pt>
                <c:pt idx="128">
                  <c:v>4.6042564722767203</c:v>
                </c:pt>
                <c:pt idx="129">
                  <c:v>9.2057873296811294</c:v>
                </c:pt>
                <c:pt idx="130">
                  <c:v>13.798297590760001</c:v>
                </c:pt>
                <c:pt idx="131">
                  <c:v>18.402896312416601</c:v>
                </c:pt>
                <c:pt idx="132">
                  <c:v>22.969383884950801</c:v>
                </c:pt>
                <c:pt idx="133">
                  <c:v>27.566497312466002</c:v>
                </c:pt>
                <c:pt idx="134">
                  <c:v>32.110199624828503</c:v>
                </c:pt>
                <c:pt idx="135">
                  <c:v>36.681012511469</c:v>
                </c:pt>
                <c:pt idx="136">
                  <c:v>38.758794617303401</c:v>
                </c:pt>
                <c:pt idx="137">
                  <c:v>38.869217831890801</c:v>
                </c:pt>
                <c:pt idx="138">
                  <c:v>38.862138488385803</c:v>
                </c:pt>
                <c:pt idx="139">
                  <c:v>38.839764972822799</c:v>
                </c:pt>
                <c:pt idx="140">
                  <c:v>38.818977425858101</c:v>
                </c:pt>
                <c:pt idx="141">
                  <c:v>38.905643095815499</c:v>
                </c:pt>
                <c:pt idx="142">
                  <c:v>38.803627013127603</c:v>
                </c:pt>
                <c:pt idx="143">
                  <c:v>38.946847865997903</c:v>
                </c:pt>
                <c:pt idx="144">
                  <c:v>4.9238497091989704</c:v>
                </c:pt>
                <c:pt idx="145">
                  <c:v>9.8477126305084504</c:v>
                </c:pt>
                <c:pt idx="146">
                  <c:v>14.7608946591535</c:v>
                </c:pt>
                <c:pt idx="147">
                  <c:v>19.685230777482701</c:v>
                </c:pt>
                <c:pt idx="148">
                  <c:v>24.577536096006</c:v>
                </c:pt>
                <c:pt idx="149">
                  <c:v>29.4981794799662</c:v>
                </c:pt>
                <c:pt idx="150">
                  <c:v>34.377608752669602</c:v>
                </c:pt>
                <c:pt idx="151">
                  <c:v>39.336660321380101</c:v>
                </c:pt>
                <c:pt idx="152">
                  <c:v>44.149081294103702</c:v>
                </c:pt>
                <c:pt idx="153">
                  <c:v>49.0764573103544</c:v>
                </c:pt>
                <c:pt idx="154">
                  <c:v>53.912312813446498</c:v>
                </c:pt>
                <c:pt idx="155">
                  <c:v>57.367484814095697</c:v>
                </c:pt>
                <c:pt idx="156">
                  <c:v>57.3523340110359</c:v>
                </c:pt>
                <c:pt idx="157">
                  <c:v>57.435627774934702</c:v>
                </c:pt>
                <c:pt idx="158">
                  <c:v>57.340684991648899</c:v>
                </c:pt>
                <c:pt idx="159">
                  <c:v>57.539634758177797</c:v>
                </c:pt>
                <c:pt idx="160">
                  <c:v>5.0965012046854197</c:v>
                </c:pt>
                <c:pt idx="161">
                  <c:v>10.193441229651301</c:v>
                </c:pt>
                <c:pt idx="162">
                  <c:v>15.2808139183874</c:v>
                </c:pt>
                <c:pt idx="163">
                  <c:v>20.3819007289135</c:v>
                </c:pt>
                <c:pt idx="164">
                  <c:v>25.451756302229601</c:v>
                </c:pt>
                <c:pt idx="165">
                  <c:v>30.549480369755301</c:v>
                </c:pt>
                <c:pt idx="166">
                  <c:v>35.602706569980299</c:v>
                </c:pt>
                <c:pt idx="167">
                  <c:v>40.743097572077197</c:v>
                </c:pt>
                <c:pt idx="168">
                  <c:v>45.7359910771589</c:v>
                </c:pt>
                <c:pt idx="169">
                  <c:v>50.853433284604698</c:v>
                </c:pt>
                <c:pt idx="170">
                  <c:v>55.8840297234742</c:v>
                </c:pt>
                <c:pt idx="171">
                  <c:v>57.685153603734499</c:v>
                </c:pt>
                <c:pt idx="172">
                  <c:v>57.638949310927003</c:v>
                </c:pt>
                <c:pt idx="173">
                  <c:v>57.723713804872602</c:v>
                </c:pt>
                <c:pt idx="174">
                  <c:v>57.616327171396001</c:v>
                </c:pt>
                <c:pt idx="175">
                  <c:v>57.819201562844597</c:v>
                </c:pt>
                <c:pt idx="176">
                  <c:v>5.1878883831387297</c:v>
                </c:pt>
                <c:pt idx="177">
                  <c:v>10.3751167902299</c:v>
                </c:pt>
                <c:pt idx="178">
                  <c:v>15.5547874735765</c:v>
                </c:pt>
                <c:pt idx="179">
                  <c:v>20.747506211504898</c:v>
                </c:pt>
                <c:pt idx="180">
                  <c:v>25.909180599261902</c:v>
                </c:pt>
                <c:pt idx="181">
                  <c:v>31.1044005754712</c:v>
                </c:pt>
                <c:pt idx="182">
                  <c:v>36.252084238808301</c:v>
                </c:pt>
                <c:pt idx="183">
                  <c:v>41.488679687875297</c:v>
                </c:pt>
                <c:pt idx="184">
                  <c:v>46.579127057658802</c:v>
                </c:pt>
                <c:pt idx="185">
                  <c:v>51.797609134405</c:v>
                </c:pt>
                <c:pt idx="186">
                  <c:v>56.926170801034502</c:v>
                </c:pt>
                <c:pt idx="187">
                  <c:v>57.835146911663898</c:v>
                </c:pt>
                <c:pt idx="188">
                  <c:v>57.789157100792004</c:v>
                </c:pt>
                <c:pt idx="189">
                  <c:v>57.8604497172023</c:v>
                </c:pt>
                <c:pt idx="190">
                  <c:v>57.765962302758403</c:v>
                </c:pt>
                <c:pt idx="191">
                  <c:v>57.963255878230299</c:v>
                </c:pt>
                <c:pt idx="192">
                  <c:v>5.23494345180253</c:v>
                </c:pt>
                <c:pt idx="193">
                  <c:v>10.4696068922234</c:v>
                </c:pt>
                <c:pt idx="194">
                  <c:v>15.696490224486601</c:v>
                </c:pt>
                <c:pt idx="195">
                  <c:v>20.9395124595261</c:v>
                </c:pt>
                <c:pt idx="196">
                  <c:v>26.147863027118401</c:v>
                </c:pt>
                <c:pt idx="197">
                  <c:v>31.388650956729599</c:v>
                </c:pt>
                <c:pt idx="198">
                  <c:v>36.584689573533502</c:v>
                </c:pt>
                <c:pt idx="199">
                  <c:v>41.8739479858233</c:v>
                </c:pt>
                <c:pt idx="200">
                  <c:v>47.013213601747204</c:v>
                </c:pt>
                <c:pt idx="201">
                  <c:v>52.280826589029203</c:v>
                </c:pt>
                <c:pt idx="202">
                  <c:v>57.463641096501703</c:v>
                </c:pt>
                <c:pt idx="203">
                  <c:v>57.921289729471603</c:v>
                </c:pt>
                <c:pt idx="204">
                  <c:v>57.859993614933103</c:v>
                </c:pt>
                <c:pt idx="205">
                  <c:v>57.936033845862397</c:v>
                </c:pt>
                <c:pt idx="206">
                  <c:v>57.840274070294498</c:v>
                </c:pt>
                <c:pt idx="207">
                  <c:v>58.026032546612299</c:v>
                </c:pt>
                <c:pt idx="208">
                  <c:v>5.2584676003868598</c:v>
                </c:pt>
                <c:pt idx="209">
                  <c:v>10.516841021232301</c:v>
                </c:pt>
                <c:pt idx="210">
                  <c:v>15.7676790840178</c:v>
                </c:pt>
                <c:pt idx="211">
                  <c:v>21.035528106954001</c:v>
                </c:pt>
                <c:pt idx="212">
                  <c:v>26.2645841160789</c:v>
                </c:pt>
                <c:pt idx="213">
                  <c:v>31.528162064355399</c:v>
                </c:pt>
                <c:pt idx="214">
                  <c:v>36.756673385329897</c:v>
                </c:pt>
                <c:pt idx="215">
                  <c:v>42.0580989421059</c:v>
                </c:pt>
                <c:pt idx="216">
                  <c:v>47.222517451024501</c:v>
                </c:pt>
                <c:pt idx="217">
                  <c:v>52.528698328070298</c:v>
                </c:pt>
                <c:pt idx="218">
                  <c:v>57.738698131760003</c:v>
                </c:pt>
                <c:pt idx="219">
                  <c:v>57.943808959936803</c:v>
                </c:pt>
                <c:pt idx="220">
                  <c:v>57.898102938276402</c:v>
                </c:pt>
                <c:pt idx="221">
                  <c:v>57.965544609188299</c:v>
                </c:pt>
                <c:pt idx="222">
                  <c:v>57.872424974128997</c:v>
                </c:pt>
                <c:pt idx="223">
                  <c:v>58.074467916765499</c:v>
                </c:pt>
                <c:pt idx="224">
                  <c:v>5.2708579019886797</c:v>
                </c:pt>
                <c:pt idx="225">
                  <c:v>10.5414792474508</c:v>
                </c:pt>
                <c:pt idx="226">
                  <c:v>15.804303101096499</c:v>
                </c:pt>
                <c:pt idx="227">
                  <c:v>21.0829206467746</c:v>
                </c:pt>
                <c:pt idx="228">
                  <c:v>26.3262277038401</c:v>
                </c:pt>
                <c:pt idx="229">
                  <c:v>31.6063944538339</c:v>
                </c:pt>
                <c:pt idx="230">
                  <c:v>36.836685967366499</c:v>
                </c:pt>
                <c:pt idx="231">
                  <c:v>42.1612243359384</c:v>
                </c:pt>
                <c:pt idx="232">
                  <c:v>47.337484481563202</c:v>
                </c:pt>
                <c:pt idx="233">
                  <c:v>52.648560733418499</c:v>
                </c:pt>
                <c:pt idx="234">
                  <c:v>57.861590004335604</c:v>
                </c:pt>
                <c:pt idx="235">
                  <c:v>57.973842774281103</c:v>
                </c:pt>
                <c:pt idx="236">
                  <c:v>57.917233556735802</c:v>
                </c:pt>
                <c:pt idx="237">
                  <c:v>57.990446234143299</c:v>
                </c:pt>
                <c:pt idx="238">
                  <c:v>57.8898264397221</c:v>
                </c:pt>
                <c:pt idx="239">
                  <c:v>58.087681152251903</c:v>
                </c:pt>
              </c:numCache>
            </c:numRef>
          </c:yVal>
          <c:smooth val="0"/>
          <c:extLst>
            <c:ext xmlns:c16="http://schemas.microsoft.com/office/drawing/2014/chart" uri="{C3380CC4-5D6E-409C-BE32-E72D297353CC}">
              <c16:uniqueId val="{00000130-FF8B-5F4C-8BBF-ED4DE736661E}"/>
            </c:ext>
          </c:extLst>
        </c:ser>
        <c:dLbls>
          <c:showLegendKey val="0"/>
          <c:showVal val="0"/>
          <c:showCatName val="0"/>
          <c:showSerName val="0"/>
          <c:showPercent val="0"/>
          <c:showBubbleSize val="0"/>
        </c:dLbls>
        <c:axId val="123850848"/>
        <c:axId val="119669536"/>
      </c:scatterChart>
      <c:valAx>
        <c:axId val="123850848"/>
        <c:scaling>
          <c:logBase val="2"/>
          <c:orientation val="minMax"/>
        </c:scaling>
        <c:delete val="0"/>
        <c:axPos val="b"/>
        <c:majorGridlines>
          <c:spPr>
            <a:ln w="9525" cap="flat" cmpd="sng" algn="ctr">
              <a:solidFill>
                <a:schemeClr val="tx1">
                  <a:lumMod val="15000"/>
                  <a:lumOff val="85000"/>
                </a:schemeClr>
              </a:solidFill>
              <a:round/>
            </a:ln>
            <a:effectLst/>
          </c:spPr>
        </c:majorGridlines>
        <c:title>
          <c:tx>
            <c:rich>
              <a:bodyPr rot="0" vert="horz"/>
              <a:lstStyle/>
              <a:p>
                <a:pPr>
                  <a:defRPr sz="1200" b="0"/>
                </a:pPr>
                <a:r>
                  <a:rPr lang="en-US" sz="1200" b="0"/>
                  <a:t>Operational Intensity (OP/B)</a:t>
                </a:r>
              </a:p>
            </c:rich>
          </c:tx>
          <c:layout>
            <c:manualLayout>
              <c:xMode val="edge"/>
              <c:yMode val="edge"/>
              <c:x val="0.36643746180033554"/>
              <c:y val="0.93376597222222224"/>
            </c:manualLayout>
          </c:layout>
          <c:overlay val="0"/>
          <c:spPr>
            <a:noFill/>
            <a:ln>
              <a:noFill/>
            </a:ln>
            <a:effectLst/>
          </c:spPr>
        </c:title>
        <c:numFmt formatCode="#\ ????/????" sourceLinked="1"/>
        <c:majorTickMark val="out"/>
        <c:minorTickMark val="none"/>
        <c:tickLblPos val="nextTo"/>
        <c:spPr>
          <a:noFill/>
          <a:ln w="9525" cap="flat" cmpd="sng" algn="ctr">
            <a:solidFill>
              <a:schemeClr val="tx1"/>
            </a:solidFill>
            <a:round/>
          </a:ln>
          <a:effectLst/>
        </c:spPr>
        <c:txPr>
          <a:bodyPr rot="-2700000"/>
          <a:lstStyle/>
          <a:p>
            <a:pPr>
              <a:defRPr/>
            </a:pPr>
            <a:endParaRPr lang="en-US"/>
          </a:p>
        </c:txPr>
        <c:crossAx val="119669536"/>
        <c:crossesAt val="1.0000000000000002E-3"/>
        <c:crossBetween val="midCat"/>
        <c:majorUnit val="2"/>
        <c:minorUnit val="2"/>
      </c:valAx>
      <c:valAx>
        <c:axId val="119669536"/>
        <c:scaling>
          <c:logBase val="2"/>
          <c:orientation val="minMax"/>
          <c:max val="64"/>
          <c:min val="3.1250000000000007E-2"/>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sz="1000" b="0"/>
                </a:pPr>
                <a:r>
                  <a:rPr lang="en-US" sz="1000" b="0"/>
                  <a:t>Arithmetic Throughput (MOPS, log scale)</a:t>
                </a:r>
              </a:p>
            </c:rich>
          </c:tx>
          <c:overlay val="0"/>
          <c:spPr>
            <a:noFill/>
            <a:ln>
              <a:noFill/>
            </a:ln>
            <a:effectLst/>
          </c:spPr>
        </c:title>
        <c:numFmt formatCode="0.00"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en-US"/>
          </a:p>
        </c:txPr>
        <c:crossAx val="123850848"/>
        <c:crossesAt val="4.8830000000000019E-5"/>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00">
          <a:solidFill>
            <a:schemeClr val="tx1"/>
          </a:solidFill>
        </a:defRPr>
      </a:pPr>
      <a:endParaRPr lang="en-US"/>
    </a:p>
  </c:txPr>
  <c:externalData r:id="rId1">
    <c:autoUpdate val="0"/>
  </c:externalData>
  <c:userShapes r:id="rId2"/>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30A2-8040-83D1-3CFDD9F44996}"/>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30A2-8040-83D1-3CFDD9F44996}"/>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30A2-8040-83D1-3CFDD9F44996}"/>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30A2-8040-83D1-3CFDD9F44996}"/>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0.90288</cdr:x>
      <cdr:y>0.12877</cdr:y>
    </cdr:from>
    <cdr:to>
      <cdr:x>0.90288</cdr:x>
      <cdr:y>0.59181</cdr:y>
    </cdr:to>
    <cdr:cxnSp macro="">
      <cdr:nvCxnSpPr>
        <cdr:cNvPr id="3" name="Straight Connector 2">
          <a:extLst xmlns:a="http://schemas.openxmlformats.org/drawingml/2006/main">
            <a:ext uri="{FF2B5EF4-FFF2-40B4-BE49-F238E27FC236}">
              <a16:creationId xmlns:a16="http://schemas.microsoft.com/office/drawing/2014/main" id="{098D1079-4621-DC4F-9D9C-ECCF83AB901A}"/>
            </a:ext>
          </a:extLst>
        </cdr:cNvPr>
        <cdr:cNvCxnSpPr/>
      </cdr:nvCxnSpPr>
      <cdr:spPr>
        <a:xfrm xmlns:a="http://schemas.openxmlformats.org/drawingml/2006/main" flipV="1">
          <a:off x="8393575" y="613458"/>
          <a:ext cx="0" cy="2205942"/>
        </a:xfrm>
        <a:prstGeom xmlns:a="http://schemas.openxmlformats.org/drawingml/2006/main" prst="line">
          <a:avLst/>
        </a:prstGeom>
        <a:ln xmlns:a="http://schemas.openxmlformats.org/drawingml/2006/main" w="28575">
          <a:solidFill>
            <a:schemeClr val="tx1">
              <a:lumMod val="75000"/>
              <a:lumOff val="25000"/>
            </a:schemeClr>
          </a:solidFill>
          <a:prstDash val="dash"/>
          <a:headEnd type="none" w="med" len="med"/>
          <a:tailEnd type="none" w="med" len="med"/>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0.14141</cdr:x>
      <cdr:y>0.03248</cdr:y>
    </cdr:from>
    <cdr:to>
      <cdr:x>0.42698</cdr:x>
      <cdr:y>0.14518</cdr:y>
    </cdr:to>
    <cdr:sp macro="" textlink="">
      <cdr:nvSpPr>
        <cdr:cNvPr id="2" name="TextBox 1">
          <a:extLst xmlns:a="http://schemas.openxmlformats.org/drawingml/2006/main">
            <a:ext uri="{FF2B5EF4-FFF2-40B4-BE49-F238E27FC236}">
              <a16:creationId xmlns:a16="http://schemas.microsoft.com/office/drawing/2014/main" id="{DF0EF052-1488-F14F-93AC-9A50A084E40B}"/>
            </a:ext>
          </a:extLst>
        </cdr:cNvPr>
        <cdr:cNvSpPr txBox="1"/>
      </cdr:nvSpPr>
      <cdr:spPr>
        <a:xfrm xmlns:a="http://schemas.openxmlformats.org/drawingml/2006/main">
          <a:off x="661793" y="90793"/>
          <a:ext cx="1336465" cy="31498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000" b="1"/>
            <a:t>(a)</a:t>
          </a:r>
          <a:r>
            <a:rPr lang="en-US" sz="1000" b="1" baseline="0"/>
            <a:t> </a:t>
          </a:r>
          <a:r>
            <a:rPr lang="en-US" sz="1000" b="1"/>
            <a:t>INT32, ADD</a:t>
          </a:r>
          <a:r>
            <a:rPr lang="en-US" sz="1000" b="0"/>
            <a:t> (1 DPU)</a:t>
          </a:r>
        </a:p>
      </cdr:txBody>
    </cdr:sp>
  </cdr:relSizeAnchor>
  <cdr:relSizeAnchor xmlns:cdr="http://schemas.openxmlformats.org/drawingml/2006/chartDrawing">
    <cdr:from>
      <cdr:x>0.03118</cdr:x>
      <cdr:y>0.82039</cdr:y>
    </cdr:from>
    <cdr:to>
      <cdr:x>0.16175</cdr:x>
      <cdr:y>0.88401</cdr:y>
    </cdr:to>
    <cdr:sp macro="" textlink="">
      <cdr:nvSpPr>
        <cdr:cNvPr id="3" name="Rectangle 2">
          <a:extLst xmlns:a="http://schemas.openxmlformats.org/drawingml/2006/main">
            <a:ext uri="{FF2B5EF4-FFF2-40B4-BE49-F238E27FC236}">
              <a16:creationId xmlns:a16="http://schemas.microsoft.com/office/drawing/2014/main" id="{E119D161-B698-C34F-A096-FAD6AC5487BA}"/>
            </a:ext>
          </a:extLst>
        </cdr:cNvPr>
        <cdr:cNvSpPr/>
      </cdr:nvSpPr>
      <cdr:spPr>
        <a:xfrm xmlns:a="http://schemas.openxmlformats.org/drawingml/2006/main" rot="18950358" flipV="1">
          <a:off x="145901" y="2292982"/>
          <a:ext cx="611068" cy="177803"/>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0.77363</cdr:x>
      <cdr:y>0.81068</cdr:y>
    </cdr:from>
    <cdr:to>
      <cdr:x>0.86405</cdr:x>
      <cdr:y>0.91162</cdr:y>
    </cdr:to>
    <cdr:sp macro="" textlink="">
      <cdr:nvSpPr>
        <cdr:cNvPr id="4" name="Rectangle 3">
          <a:extLst xmlns:a="http://schemas.openxmlformats.org/drawingml/2006/main">
            <a:ext uri="{FF2B5EF4-FFF2-40B4-BE49-F238E27FC236}">
              <a16:creationId xmlns:a16="http://schemas.microsoft.com/office/drawing/2014/main" id="{6F144DA0-F221-484F-BAE9-E0442D4EF9F4}"/>
            </a:ext>
          </a:extLst>
        </cdr:cNvPr>
        <cdr:cNvSpPr/>
      </cdr:nvSpPr>
      <cdr:spPr>
        <a:xfrm xmlns:a="http://schemas.openxmlformats.org/drawingml/2006/main" rot="18950358">
          <a:off x="3620572" y="2265822"/>
          <a:ext cx="423190"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2</a:t>
          </a:r>
        </a:p>
      </cdr:txBody>
    </cdr:sp>
  </cdr:relSizeAnchor>
  <cdr:relSizeAnchor xmlns:cdr="http://schemas.openxmlformats.org/drawingml/2006/chartDrawing">
    <cdr:from>
      <cdr:x>0.7382</cdr:x>
      <cdr:y>0.79928</cdr:y>
    </cdr:from>
    <cdr:to>
      <cdr:x>0.80682</cdr:x>
      <cdr:y>0.89976</cdr:y>
    </cdr:to>
    <cdr:sp macro="" textlink="">
      <cdr:nvSpPr>
        <cdr:cNvPr id="5" name="Rectangle 4">
          <a:extLst xmlns:a="http://schemas.openxmlformats.org/drawingml/2006/main">
            <a:ext uri="{FF2B5EF4-FFF2-40B4-BE49-F238E27FC236}">
              <a16:creationId xmlns:a16="http://schemas.microsoft.com/office/drawing/2014/main" id="{90539433-DDEC-FA4F-A51B-B0E6DAA77E86}"/>
            </a:ext>
          </a:extLst>
        </cdr:cNvPr>
        <cdr:cNvSpPr/>
      </cdr:nvSpPr>
      <cdr:spPr>
        <a:xfrm xmlns:a="http://schemas.openxmlformats.org/drawingml/2006/main" rot="18950358">
          <a:off x="3454760" y="2233983"/>
          <a:ext cx="321176" cy="280832"/>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1</a:t>
          </a:r>
        </a:p>
      </cdr:txBody>
    </cdr:sp>
  </cdr:relSizeAnchor>
  <cdr:relSizeAnchor xmlns:cdr="http://schemas.openxmlformats.org/drawingml/2006/chartDrawing">
    <cdr:from>
      <cdr:x>0.85818</cdr:x>
      <cdr:y>0.81973</cdr:y>
    </cdr:from>
    <cdr:to>
      <cdr:x>0.9687</cdr:x>
      <cdr:y>0.92067</cdr:y>
    </cdr:to>
    <cdr:sp macro="" textlink="">
      <cdr:nvSpPr>
        <cdr:cNvPr id="6" name="Rectangle 5">
          <a:extLst xmlns:a="http://schemas.openxmlformats.org/drawingml/2006/main">
            <a:ext uri="{FF2B5EF4-FFF2-40B4-BE49-F238E27FC236}">
              <a16:creationId xmlns:a16="http://schemas.microsoft.com/office/drawing/2014/main" id="{AFC48ECF-5AC6-D24C-BB45-70F0790CED2B}"/>
            </a:ext>
          </a:extLst>
        </cdr:cNvPr>
        <cdr:cNvSpPr/>
      </cdr:nvSpPr>
      <cdr:spPr>
        <a:xfrm xmlns:a="http://schemas.openxmlformats.org/drawingml/2006/main" rot="18950358">
          <a:off x="4016261" y="2291120"/>
          <a:ext cx="517233" cy="282128"/>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8</a:t>
          </a:r>
        </a:p>
      </cdr:txBody>
    </cdr:sp>
  </cdr:relSizeAnchor>
  <cdr:relSizeAnchor xmlns:cdr="http://schemas.openxmlformats.org/drawingml/2006/chartDrawing">
    <cdr:from>
      <cdr:x>0.83298</cdr:x>
      <cdr:y>0.80474</cdr:y>
    </cdr:from>
    <cdr:to>
      <cdr:x>0.91336</cdr:x>
      <cdr:y>0.90568</cdr:y>
    </cdr:to>
    <cdr:sp macro="" textlink="">
      <cdr:nvSpPr>
        <cdr:cNvPr id="7" name="Rectangle 6">
          <a:extLst xmlns:a="http://schemas.openxmlformats.org/drawingml/2006/main">
            <a:ext uri="{FF2B5EF4-FFF2-40B4-BE49-F238E27FC236}">
              <a16:creationId xmlns:a16="http://schemas.microsoft.com/office/drawing/2014/main" id="{73F0D319-4AF1-664C-8CC7-33ABFD5DB396}"/>
            </a:ext>
          </a:extLst>
        </cdr:cNvPr>
        <cdr:cNvSpPr/>
      </cdr:nvSpPr>
      <cdr:spPr>
        <a:xfrm xmlns:a="http://schemas.openxmlformats.org/drawingml/2006/main" rot="18950358">
          <a:off x="3898357" y="2249224"/>
          <a:ext cx="376169"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4</a:t>
          </a:r>
        </a:p>
      </cdr:txBody>
    </cdr:sp>
  </cdr:relSizeAnchor>
</c:userShapes>
</file>

<file path=ppt/drawings/drawing3.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drawings/drawing4.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9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9/22/22</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9/22/22</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584890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2</a:t>
            </a:fld>
            <a:endParaRPr lang="en-US"/>
          </a:p>
        </p:txBody>
      </p:sp>
    </p:spTree>
    <p:extLst>
      <p:ext uri="{BB962C8B-B14F-4D97-AF65-F5344CB8AC3E}">
        <p14:creationId xmlns:p14="http://schemas.microsoft.com/office/powerpoint/2010/main" val="153635714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0953504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5320681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604751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278032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However, since the development of high throughput sequencing (HTS) technologies, the cost of genome sequencing has fallen off a cliff (&lt;&lt; 1,000$) making it viable for almost everyone's use.</a:t>
            </a:r>
          </a:p>
          <a:p>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204175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013178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baseline="0" dirty="0"/>
              <a:t>To this end we build a  </a:t>
            </a:r>
            <a:r>
              <a:rPr lang="en-US" baseline="0" dirty="0"/>
              <a:t>[CLICK] </a:t>
            </a:r>
            <a:r>
              <a:rPr lang="en-US" b="1" baseline="0" dirty="0"/>
              <a:t>near-HBM FPGA based accelerator which is connected to a server-grade IBM POWER9-based CPU system</a:t>
            </a:r>
            <a:endParaRPr lang="en-US" baseline="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B71F7F3-9543-40DF-A656-8B6347E0E9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8443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770546-422D-4312-AAED-8754555E2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32382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latin typeface="medium-content-sans-serif-font"/>
              </a:rPr>
              <a:t>CCD = Core </a:t>
            </a:r>
            <a:r>
              <a:rPr lang="en-US" dirty="0" err="1">
                <a:latin typeface="medium-content-sans-serif-font"/>
              </a:rPr>
              <a:t>Chiplet</a:t>
            </a:r>
            <a:r>
              <a:rPr lang="en-US" dirty="0">
                <a:latin typeface="medium-content-sans-serif-font"/>
              </a:rPr>
              <a:t> Die</a:t>
            </a:r>
            <a:endParaRPr lang="en-US" dirty="0"/>
          </a:p>
          <a:p>
            <a:r>
              <a:rPr lang="en-US" dirty="0"/>
              <a:t>Structural silicon is used to equalize the height and facilitate heat dissipation from the cores.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7973AD7-D932-2641-9FAC-D90A34A34A63}"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35327411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585493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685974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EFE2350-F2DF-964B-A38F-A60565610F0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23858122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599759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72</a:t>
            </a:fld>
            <a:endParaRPr lang="en-US"/>
          </a:p>
        </p:txBody>
      </p:sp>
    </p:spTree>
    <p:extLst>
      <p:ext uri="{BB962C8B-B14F-4D97-AF65-F5344CB8AC3E}">
        <p14:creationId xmlns:p14="http://schemas.microsoft.com/office/powerpoint/2010/main" val="15095575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51318047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plot shows the throughput improvement provided by in-DRAM copy operations for bulk data initialization and copy over CPU-based copy and initialization using LOAD and STORE instructions. We do not execute any CLFLUSH instructions and assume that the data is up to date in DRAM and there are no cached copies.</a:t>
            </a:r>
          </a:p>
          <a:p>
            <a:endParaRPr lang="en-US" dirty="0"/>
          </a:p>
          <a:p>
            <a:r>
              <a:rPr lang="en-US" dirty="0"/>
              <a:t>The x-axis shows the size of the arrays that we copy or initialize. The dark gray bar shows the improvement for initialization operations, and the bright gray bar shows the improvement for copy operations.</a:t>
            </a:r>
          </a:p>
          <a:p>
            <a:endParaRPr lang="en-US" dirty="0"/>
          </a:p>
          <a:p>
            <a:r>
              <a:rPr lang="en-US" b="1" dirty="0"/>
              <a:t>[CLICK] </a:t>
            </a:r>
            <a:r>
              <a:rPr lang="en-US" b="0" dirty="0"/>
              <a:t>We observe that in-DRAM copy and initialization operations improve copy and initialization throughput by 119x and 89x including the overheads of system support required for </a:t>
            </a:r>
            <a:r>
              <a:rPr lang="en-US" b="0" dirty="0" err="1"/>
              <a:t>RowClone</a:t>
            </a:r>
            <a:r>
              <a:rPr lang="en-US" b="0" dirty="0"/>
              <a:t> operations</a:t>
            </a:r>
            <a:endParaRPr lang="en-US" b="1"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C575381-7527-4E0E-A355-7550D954D08C}" type="slidenum">
              <a:rPr kumimoji="0" lang="tr-T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a:t>
            </a:fld>
            <a:endParaRPr kumimoji="0" lang="tr-T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384773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5644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306780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Read mapping performs alignment on large genomic datasets, containing millions of reads. [CLICK]</a:t>
            </a:r>
          </a:p>
          <a:p>
            <a:r>
              <a:rPr lang="en-CH" dirty="0"/>
              <a:t>Therefore, read mapping is both computationally expensive [CLICK]</a:t>
            </a:r>
          </a:p>
          <a:p>
            <a:r>
              <a:rPr lang="en-CH" dirty="0"/>
              <a:t>And incurs high data movement overhead [CLICK]</a:t>
            </a:r>
          </a:p>
          <a:p>
            <a:endParaRPr lang="en-CH"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559009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a:solidFill>
                  <a:schemeClr val="tx1"/>
                </a:solidFill>
                <a:effectLst/>
                <a:latin typeface="+mn-lt"/>
                <a:ea typeface="+mn-ea"/>
                <a:cs typeface="+mn-cs"/>
              </a:rPr>
              <a:t>There has been significant effort into improving read mapping performance [CLICK]</a:t>
            </a:r>
          </a:p>
          <a:p>
            <a:r>
              <a:rPr lang="en-GB" sz="1200" kern="1200" dirty="0">
                <a:solidFill>
                  <a:schemeClr val="tx1"/>
                </a:solidFill>
                <a:effectLst/>
                <a:latin typeface="+mn-lt"/>
                <a:ea typeface="+mn-ea"/>
                <a:cs typeface="+mn-cs"/>
              </a:rPr>
              <a:t>Through efficient heuristics [CLICK]</a:t>
            </a:r>
          </a:p>
          <a:p>
            <a:r>
              <a:rPr lang="en-GB" sz="1200" kern="1200" dirty="0">
                <a:solidFill>
                  <a:schemeClr val="tx1"/>
                </a:solidFill>
                <a:effectLst/>
                <a:latin typeface="+mn-lt"/>
                <a:ea typeface="+mn-ea"/>
                <a:cs typeface="+mn-cs"/>
              </a:rPr>
              <a:t>hardware accelerators [CLICK]</a:t>
            </a:r>
          </a:p>
          <a:p>
            <a:r>
              <a:rPr lang="en-GB" sz="1200" kern="1200" dirty="0">
                <a:solidFill>
                  <a:schemeClr val="tx1"/>
                </a:solidFill>
                <a:effectLst/>
                <a:latin typeface="+mn-lt"/>
                <a:ea typeface="+mn-ea"/>
                <a:cs typeface="+mn-cs"/>
              </a:rPr>
              <a:t> and various filters that prune reads that do not require expensive computation [CLICK]. </a:t>
            </a:r>
          </a:p>
          <a:p>
            <a:r>
              <a:rPr lang="en-GB" sz="1200" kern="1200" dirty="0">
                <a:solidFill>
                  <a:schemeClr val="tx1"/>
                </a:solidFill>
                <a:effectLst/>
                <a:latin typeface="+mn-lt"/>
                <a:ea typeface="+mn-ea"/>
                <a:cs typeface="+mn-cs"/>
              </a:rPr>
              <a:t>While these approaches address the computation overhead in read mapping [CLICK]</a:t>
            </a:r>
          </a:p>
          <a:p>
            <a:r>
              <a:rPr lang="en-GB" sz="1200" b="1" kern="1200" dirty="0">
                <a:solidFill>
                  <a:schemeClr val="tx1"/>
                </a:solidFill>
                <a:effectLst/>
                <a:latin typeface="+mn-lt"/>
                <a:ea typeface="+mn-ea"/>
                <a:cs typeface="+mn-cs"/>
              </a:rPr>
              <a:t>[While Reads Move] </a:t>
            </a:r>
            <a:r>
              <a:rPr lang="en-GB" sz="1200" kern="1200" dirty="0">
                <a:solidFill>
                  <a:schemeClr val="tx1"/>
                </a:solidFill>
                <a:effectLst/>
                <a:latin typeface="+mn-lt"/>
                <a:ea typeface="+mn-ea"/>
                <a:cs typeface="+mn-cs"/>
              </a:rPr>
              <a:t>None of them alleviate the data movement overhead from storage, whose impact becomes even larger when the computation overhead gets alleviated [CLICK]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568337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Our key idea is to filter reads that do not require the expensive alignment computation in the storage system [CLICK] …</a:t>
            </a:r>
          </a:p>
          <a:p>
            <a:r>
              <a:rPr lang="en-GB" b="1" dirty="0"/>
              <a:t>[While Reads Move] T</a:t>
            </a:r>
            <a:r>
              <a:rPr lang="en-CH" b="1" dirty="0"/>
              <a:t>o fundamentally reduce </a:t>
            </a:r>
            <a:r>
              <a:rPr lang="en-CH" dirty="0"/>
              <a:t>the data movement overhead of read mapping</a:t>
            </a:r>
          </a:p>
          <a:p>
            <a:endParaRPr lang="en-GB" b="1" dirty="0"/>
          </a:p>
          <a:p>
            <a:r>
              <a:rPr lang="en-GB" dirty="0"/>
              <a:t>E</a:t>
            </a:r>
            <a:r>
              <a:rPr lang="en-CH" dirty="0"/>
              <a:t>xamples of the reads that not require the costlt alignment step</a:t>
            </a:r>
          </a:p>
          <a:p>
            <a:endParaRPr lang="en-CH" dirty="0"/>
          </a:p>
          <a:p>
            <a:r>
              <a:rPr lang="en-GB" dirty="0"/>
              <a:t>Exactly-matching reads to the reference genome that do not need approximate string matching performed during alignment</a:t>
            </a:r>
          </a:p>
          <a:p>
            <a:endParaRPr lang="en-GB" dirty="0"/>
          </a:p>
          <a:p>
            <a:r>
              <a:rPr lang="en-GB" dirty="0"/>
              <a:t>Non-matching reads that have no potential matching locations in the reference genome hence skip the </a:t>
            </a:r>
            <a:r>
              <a:rPr lang="en-GB" dirty="0" err="1"/>
              <a:t>alignemt</a:t>
            </a:r>
            <a:r>
              <a:rPr lang="en-GB" dirty="0"/>
              <a:t> step</a:t>
            </a:r>
          </a:p>
          <a:p>
            <a:endParaRPr lang="en-GB" dirty="0"/>
          </a:p>
          <a:p>
            <a:endParaRPr lang="en-GB" dirty="0"/>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002178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We propose </a:t>
            </a:r>
            <a:r>
              <a:rPr lang="en-GB" dirty="0" err="1"/>
              <a:t>GenStore</a:t>
            </a:r>
            <a:r>
              <a:rPr lang="en-GB" dirty="0"/>
              <a:t>, the first in-storage processing system designed for genome sequence analysis. [CLICK]</a:t>
            </a:r>
          </a:p>
          <a:p>
            <a:r>
              <a:rPr lang="en-GB" dirty="0"/>
              <a:t>To reduce both the computation [CLICK]</a:t>
            </a:r>
          </a:p>
          <a:p>
            <a:r>
              <a:rPr lang="en-GB" dirty="0"/>
              <a:t>And the data movement overhead [CLICK]</a:t>
            </a:r>
          </a:p>
          <a:p>
            <a:r>
              <a:rPr lang="en-GB" sz="1200" b="0" i="0" u="none" strike="noStrike" kern="1200" dirty="0" err="1">
                <a:solidFill>
                  <a:schemeClr val="tx1"/>
                </a:solidFill>
                <a:effectLst/>
                <a:latin typeface="+mn-lt"/>
                <a:ea typeface="+mn-ea"/>
                <a:cs typeface="+mn-cs"/>
              </a:rPr>
              <a:t>GenStore</a:t>
            </a:r>
            <a:r>
              <a:rPr lang="en-GB" sz="1200" b="0" i="0" u="none" strike="noStrike" kern="1200" dirty="0">
                <a:solidFill>
                  <a:schemeClr val="tx1"/>
                </a:solidFill>
                <a:effectLst/>
                <a:latin typeface="+mn-lt"/>
                <a:ea typeface="+mn-ea"/>
                <a:cs typeface="+mn-cs"/>
              </a:rPr>
              <a:t> provides high-performance and energy benefits compared to state-of-the-art HW and SW baselines </a:t>
            </a:r>
            <a:r>
              <a:rPr lang="en-GB" dirty="0"/>
              <a:t>[CLICK]</a:t>
            </a:r>
          </a:p>
          <a:p>
            <a:endParaRPr lang="en-GB"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3435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9710358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5234312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7654661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76730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975613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1718626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Hi, I’m Geraldo, a PhD Student at ETH Zurich.</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Today I will present our work “Google Neural Network Models for Edge Devices: Analyzing and Mitigating Machine Learning Inference Bottlenecks”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work was lead by </a:t>
            </a:r>
            <a:r>
              <a:rPr lang="en-US" dirty="0" err="1"/>
              <a:t>Amirali</a:t>
            </a:r>
            <a:r>
              <a:rPr lang="en-US" dirty="0"/>
              <a:t> </a:t>
            </a:r>
            <a:r>
              <a:rPr lang="en-US" dirty="0" err="1"/>
              <a:t>Boroumand</a:t>
            </a:r>
            <a:r>
              <a:rPr lang="en-US" dirty="0"/>
              <a:t> during his internship at Google.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195042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First, I will give an overview of this work. </a:t>
            </a:r>
          </a:p>
          <a:p>
            <a:endParaRPr lang="en-US" dirty="0"/>
          </a:p>
          <a:p>
            <a:r>
              <a:rPr lang="en-US" dirty="0"/>
              <a:t>[CLICK] In this work, we extensively analyze 24 edge NN models from Google while running inference on the Google Edge TPU accelerator for various types of NN models </a:t>
            </a:r>
          </a:p>
          <a:p>
            <a:endParaRPr lang="en-US" dirty="0"/>
          </a:p>
          <a:p>
            <a:r>
              <a:rPr lang="en-US" dirty="0"/>
              <a:t>[CLICK] We identify that while running NN inference, the accelerator suffers from three main challenges </a:t>
            </a:r>
          </a:p>
          <a:p>
            <a:endParaRPr lang="en-US" dirty="0"/>
          </a:p>
          <a:p>
            <a:r>
              <a:rPr lang="en-US" dirty="0"/>
              <a:t>[CLICK] it operates significantly below its peak throughput </a:t>
            </a:r>
          </a:p>
          <a:p>
            <a:endParaRPr lang="en-US" dirty="0"/>
          </a:p>
          <a:p>
            <a:r>
              <a:rPr lang="en-US" dirty="0"/>
              <a:t>[CLICK] it operates significantly below its theorical peak energy efficiency </a:t>
            </a:r>
          </a:p>
          <a:p>
            <a:endParaRPr lang="en-US" dirty="0"/>
          </a:p>
          <a:p>
            <a:r>
              <a:rPr lang="en-US" dirty="0"/>
              <a:t>[CLICK] and its memory system is not efficient </a:t>
            </a:r>
          </a:p>
          <a:p>
            <a:endParaRPr lang="en-US" dirty="0"/>
          </a:p>
          <a:p>
            <a:r>
              <a:rPr lang="en-US" dirty="0"/>
              <a:t>[CLICK] Our analysis leads to the key insight that these challenges arrive due to the monolithic one-size-fit-all design of the accelerators, which does not account for heterogeneity across different NN layers </a:t>
            </a:r>
          </a:p>
          <a:p>
            <a:endParaRPr lang="en-US" dirty="0"/>
          </a:p>
          <a:p>
            <a:r>
              <a:rPr lang="en-US" dirty="0"/>
              <a:t>[CLICK] To solve this issue, we propose Mensa, a framework that maps the execution of a particular NN layer to its most appropriate hardware accelerator </a:t>
            </a:r>
          </a:p>
          <a:p>
            <a:endParaRPr lang="en-US" dirty="0"/>
          </a:p>
          <a:p>
            <a:r>
              <a:rPr lang="en-US" dirty="0"/>
              <a:t>[CLICK] We extensively evaluate Mensa for Google NN models and we observe that it improves performance and energy efficiency by 3.0x and 3.1x compared to the baseline Edge TPU accelerator while reducing area and cost across 24 edge ML models </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0978469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u="none" strike="noStrike" kern="1200" baseline="0" dirty="0">
                <a:solidFill>
                  <a:schemeClr val="tx1"/>
                </a:solidFill>
                <a:latin typeface="+mn-lt"/>
                <a:ea typeface="+mn-ea"/>
                <a:cs typeface="+mn-cs"/>
              </a:rPr>
              <a:t>[CLICK] We analyze inference execution on the accelerator using 24 edge NN models that serve as internal benchmarks for the Google Edge TPU, including</a:t>
            </a:r>
          </a:p>
          <a:p>
            <a:endParaRPr lang="en-US" sz="1200" b="0" i="0" u="none" strike="noStrike" kern="1200" baseline="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6 RNN Transducers, used for applications such as automatic speech recognition.</a:t>
            </a:r>
            <a:endParaRPr lang="en-US" sz="1200" b="0" i="0" u="none" strike="noStrike" kern="1200" baseline="0" dirty="0">
              <a:solidFill>
                <a:schemeClr val="tx1"/>
              </a:solidFill>
              <a:latin typeface="+mn-lt"/>
              <a:ea typeface="+mn-ea"/>
              <a:cs typeface="+mn-cs"/>
            </a:endParaRPr>
          </a:p>
          <a:p>
            <a:endParaRPr lang="en-US" sz="1200" b="0" i="0" u="none" strike="noStrike" kern="1200" baseline="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13 convolutional neural networks (CNNs), typically used for applications such as image classification and object detection</a:t>
            </a:r>
            <a:endParaRPr lang="en-US" sz="1200" b="0" i="0" u="none" strike="noStrike" kern="1200" baseline="0" dirty="0">
              <a:solidFill>
                <a:schemeClr val="tx1"/>
              </a:solidFill>
              <a:latin typeface="+mn-lt"/>
              <a:ea typeface="+mn-ea"/>
              <a:cs typeface="+mn-cs"/>
            </a:endParaRPr>
          </a:p>
          <a:p>
            <a:endParaRPr lang="en-US" sz="1200" b="0" i="0" u="none" strike="noStrike" kern="1200" baseline="0" dirty="0">
              <a:solidFill>
                <a:schemeClr val="tx1"/>
              </a:solidFill>
              <a:latin typeface="+mn-lt"/>
              <a:ea typeface="+mn-ea"/>
              <a:cs typeface="+mn-cs"/>
            </a:endParaRPr>
          </a:p>
          <a:p>
            <a:r>
              <a:rPr lang="en-US" dirty="0"/>
              <a:t>[CLICK] 2 long short-term memories (LSTMs), used for applications such as language translation and and handwriting recognition, and</a:t>
            </a:r>
          </a:p>
          <a:p>
            <a:endParaRPr lang="en-US" dirty="0"/>
          </a:p>
          <a:p>
            <a:r>
              <a:rPr lang="en-US" dirty="0"/>
              <a:t>[CLICK] 3 recurrent  convolutional neural networks  (RCNNs), used for applications such as image captioning</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[NEXT]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363300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u="none" strike="noStrike" kern="1200" baseline="0" dirty="0">
                <a:solidFill>
                  <a:schemeClr val="tx1"/>
                </a:solidFill>
                <a:latin typeface="+mn-lt"/>
                <a:ea typeface="+mn-ea"/>
                <a:cs typeface="+mn-cs"/>
              </a:rPr>
              <a:t>We draw key two insights from our model analysis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First, we observe a large variation in terms of layer characteristics across different models. </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To illustrate, the figure  shows the total parameter footprint vs. the FLOP/B ratio (or reuse) across the layers of representative CNNs, LSTMs, and Transducers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[CLICK] We observe from the figure that that layers from LSTMs and Transducers have larger parameter footprints and lower reuse than layers from CNNs.</a:t>
            </a:r>
          </a:p>
          <a:p>
            <a:endParaRPr lang="en-US" sz="1200" b="0" i="0" u="none" strike="noStrike" kern="1200" baseline="0" dirty="0">
              <a:solidFill>
                <a:schemeClr val="tx1"/>
              </a:solidFill>
              <a:latin typeface="+mn-lt"/>
              <a:ea typeface="+mn-ea"/>
              <a:cs typeface="+mn-cs"/>
            </a:endParaRPr>
          </a:p>
          <a:p>
            <a:r>
              <a:rPr lang="en-US" sz="1200" b="0" i="0" u="none" strike="noStrike" kern="1200" baseline="0" dirty="0">
                <a:solidFill>
                  <a:schemeClr val="tx1"/>
                </a:solidFill>
                <a:latin typeface="+mn-lt"/>
                <a:ea typeface="+mn-ea"/>
                <a:cs typeface="+mn-cs"/>
              </a:rPr>
              <a:t>[NEXT]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169774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Second, even within a single model, layers show variation in terms of layer characteristics </a:t>
            </a:r>
          </a:p>
          <a:p>
            <a:endParaRPr lang="en-US" dirty="0"/>
          </a:p>
          <a:p>
            <a:r>
              <a:rPr lang="en-US" dirty="0"/>
              <a:t>[CLICK] For example, we observe that layers in a single CNN models show</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 varying MAC intensity of up to 200x across different layers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and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r>
              <a:rPr lang="en-US" dirty="0"/>
              <a:t>[CLICK] a varying flop/byte ratio of up to 244x across  different layers</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938361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 In a baseline system, different machine learning models are execute in a single, monolithic edge accelerator, which leads to performance and energy issues.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On the other hand, Mensa distributes the layers from an NN model using a runtime scheduler across a collection of smaller hardware accelerators that are catered the properties of different layer types. By specializing each accelerator to a subset of layers, Mensa avoids the shortcomings of current monolithic edge ML accelerators, resulting in a highly-efficient and high-performance accelerator with a much smaller area.</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Next I will give an brief overview of Mensa’s </a:t>
            </a:r>
            <a:r>
              <a:rPr lang="en-US" dirty="0" err="1"/>
              <a:t>ruy</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[NEXT]</a:t>
            </a:r>
          </a:p>
          <a:p>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7369670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we need to decide how many accelerators we need based on the key characteristics of our NN models.</a:t>
            </a:r>
          </a:p>
          <a:p>
            <a:endParaRPr lang="en-US" dirty="0"/>
          </a:p>
          <a:p>
            <a:r>
              <a:rPr lang="en-US" dirty="0"/>
              <a:t>[CLICK] We make a key observation that the majority of the layers we target fall into five major families in terms key characteristics that impact hardware design</a:t>
            </a:r>
            <a:br>
              <a:rPr lang="en-US" dirty="0"/>
            </a:br>
            <a:endParaRPr lang="en-US" dirty="0"/>
          </a:p>
          <a:p>
            <a:r>
              <a:rPr lang="en-US" dirty="0"/>
              <a:t>[CLICK] First, we find two Families of layers (families 1 and 2) that have low parameter footprint and high data reuse and MAC intensity.  We call such layers compute-centric layers. </a:t>
            </a:r>
          </a:p>
          <a:p>
            <a:endParaRPr lang="en-US" dirty="0"/>
          </a:p>
          <a:p>
            <a:r>
              <a:rPr lang="en-US" dirty="0"/>
              <a:t>[CLICK] Second, we find three families of layers (families, 3, 4 and 5) that have high parameter footprint , low data reuse and MAC intensity. We call such layers data-centric layers.</a:t>
            </a:r>
          </a:p>
          <a:p>
            <a:endParaRPr lang="en-US" dirty="0"/>
          </a:p>
          <a:p>
            <a:endParaRPr lang="en-US" dirty="0"/>
          </a:p>
          <a:p>
            <a:r>
              <a:rPr lang="en-US" dirty="0"/>
              <a:t>[NEXT]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2156626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[CLICK] Fist, Mensa-G placement of accelerators and careful dataflow design enables to reduce the energy consumed by  on-chip and off-chip parameter traffic by 15.3x on average compared to the baseline.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[CLICK] Second, Mensa-G reduces the dynamic energy of on-chip buffers and </a:t>
            </a:r>
            <a:r>
              <a:rPr lang="en-US" sz="1200" kern="1200" dirty="0" err="1">
                <a:solidFill>
                  <a:schemeClr val="tx1"/>
                </a:solidFill>
                <a:latin typeface="+mn-lt"/>
                <a:ea typeface="+mn-ea"/>
                <a:cs typeface="+mn-cs"/>
              </a:rPr>
              <a:t>Noc</a:t>
            </a:r>
            <a:r>
              <a:rPr lang="en-US" sz="1200" kern="1200" dirty="0">
                <a:solidFill>
                  <a:schemeClr val="tx1"/>
                </a:solidFill>
                <a:latin typeface="+mn-lt"/>
                <a:ea typeface="+mn-ea"/>
                <a:cs typeface="+mn-cs"/>
              </a:rPr>
              <a:t> by almost 50x compared to the Baseline system with high </a:t>
            </a:r>
            <a:r>
              <a:rPr lang="en-US" sz="1200" kern="1200" dirty="0" err="1">
                <a:solidFill>
                  <a:schemeClr val="tx1"/>
                </a:solidFill>
                <a:latin typeface="+mn-lt"/>
                <a:ea typeface="+mn-ea"/>
                <a:cs typeface="+mn-cs"/>
              </a:rPr>
              <a:t>bw</a:t>
            </a:r>
            <a:r>
              <a:rPr lang="en-US" sz="1200" kern="1200" dirty="0">
                <a:solidFill>
                  <a:schemeClr val="tx1"/>
                </a:solidFill>
                <a:latin typeface="+mn-lt"/>
                <a:ea typeface="+mn-ea"/>
                <a:cs typeface="+mn-cs"/>
              </a:rPr>
              <a:t> memory.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[CLICK] We conclude that Mensa-G  reduces energy by 66% and improves inference energy efficiency by 3.0x compared to the baseline edge TPU.</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[NEXT] </a:t>
            </a:r>
          </a:p>
          <a:p>
            <a:endParaRPr lang="en-US" sz="1200" kern="1200" dirty="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08649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also analyze Mensa-G’s throughput compared to the Baseline edge TPU and  Baseline edge TPU  with the high bandwidth off-chip memory </a:t>
            </a:r>
          </a:p>
          <a:p>
            <a:endParaRPr lang="en-US" dirty="0"/>
          </a:p>
          <a:p>
            <a:r>
              <a:rPr lang="en-US" dirty="0"/>
              <a:t>[CLICK] We observe that Mensa-G’s improve throughput compared to the baseline edge TPU by 3.1X on average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1AF155A-3E34-6345-A372-944A02B4DA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455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baseline="0" dirty="0"/>
              <a:t>To this end we build a  </a:t>
            </a:r>
            <a:r>
              <a:rPr lang="en-US" baseline="0" dirty="0"/>
              <a:t>[CLICK] </a:t>
            </a:r>
            <a:r>
              <a:rPr lang="en-US" b="1" baseline="0" dirty="0"/>
              <a:t>near-HBM FPGA based accelerator which is connected to a server-grade IBM POWER9-based CPU system</a:t>
            </a:r>
            <a:endParaRPr lang="en-US" baseline="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B71F7F3-9543-40DF-A656-8B6347E0E9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689355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[CLICK]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770546-422D-4312-AAED-8754555E2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39830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19491073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212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04989668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85895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146802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708851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endParaRPr lang="en-GR"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FE170B-F3DD-2444-9313-30B484567F70}" type="slidenum">
              <a:rPr kumimoji="0" lang="en-G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232</a:t>
            </a:fld>
            <a:endParaRPr kumimoji="0" lang="en-G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855402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endParaRPr lang="en-GR"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FE170B-F3DD-2444-9313-30B484567F70}" type="slidenum">
              <a:rPr kumimoji="0" lang="en-G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233</a:t>
            </a:fld>
            <a:endParaRPr kumimoji="0" lang="en-G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144097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endParaRPr lang="en-GR"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FE170B-F3DD-2444-9313-30B484567F70}" type="slidenum">
              <a:rPr kumimoji="0" lang="en-G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234</a:t>
            </a:fld>
            <a:endParaRPr kumimoji="0" lang="en-G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736990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endParaRPr lang="en-US" dirty="0"/>
          </a:p>
          <a:p>
            <a:r>
              <a:rPr lang="en-US" dirty="0"/>
              <a:t>[CLICK] Many recent works explore how NDP can benefit various application domains like</a:t>
            </a:r>
          </a:p>
          <a:p>
            <a:endParaRPr lang="en-US" dirty="0"/>
          </a:p>
          <a:p>
            <a:r>
              <a:rPr lang="en-US" dirty="0"/>
              <a:t>[CLICK] Graph processing,</a:t>
            </a:r>
          </a:p>
          <a:p>
            <a:r>
              <a:rPr lang="en-US" dirty="0"/>
              <a:t>[CLICK] mobile consumer workloads </a:t>
            </a:r>
          </a:p>
          <a:p>
            <a:r>
              <a:rPr lang="en-US" dirty="0"/>
              <a:t>[CLICK] neural networks </a:t>
            </a:r>
          </a:p>
          <a:p>
            <a:r>
              <a:rPr lang="en-US" dirty="0"/>
              <a:t>[CLICK] DNA sequence mapping  </a:t>
            </a:r>
          </a:p>
          <a:p>
            <a:r>
              <a:rPr lang="en-US" dirty="0"/>
              <a:t>[CLICK] Databases</a:t>
            </a:r>
          </a:p>
          <a:p>
            <a:r>
              <a:rPr lang="en-US" dirty="0"/>
              <a:t>[CLICK] Time series analysis</a:t>
            </a:r>
          </a:p>
          <a:p>
            <a:r>
              <a:rPr lang="en-US" dirty="0"/>
              <a:t>[CLICK]  and more </a:t>
            </a:r>
          </a:p>
          <a:p>
            <a:endParaRPr lang="en-US" dirty="0"/>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75275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In this work, we analyzed 345 applications from distinct domains, from </a:t>
            </a:r>
          </a:p>
          <a:p>
            <a:endParaRPr lang="en-US" dirty="0"/>
          </a:p>
          <a:p>
            <a:r>
              <a:rPr lang="en-US" dirty="0"/>
              <a:t>[CLICK] GRAPH Processing [CLICK]  Neural Networks</a:t>
            </a:r>
          </a:p>
          <a:p>
            <a:r>
              <a:rPr lang="en-US" dirty="0"/>
              <a:t>[CLICK] Physics  [CLICK] High-performance computing</a:t>
            </a:r>
          </a:p>
          <a:p>
            <a:r>
              <a:rPr lang="en-US" dirty="0"/>
              <a:t>[CLICK]Genomics [CLICK] And more</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925791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[CLICK] With such classification, </a:t>
            </a:r>
            <a:r>
              <a:rPr lang="en-US" dirty="0"/>
              <a:t>we analyze how the functions in each class correlates with different data movement mitigation mechanisms in terms of performance and energy using our scalability analysis. </a:t>
            </a:r>
          </a:p>
          <a:p>
            <a:endParaRPr lang="en-US" b="1" dirty="0"/>
          </a:p>
          <a:p>
            <a:r>
              <a:rPr lang="en-US" b="1" dirty="0"/>
              <a:t>[NEXT] </a:t>
            </a:r>
          </a:p>
          <a:p>
            <a:endParaRPr lang="en-US"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656775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249</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3567157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250</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24335757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258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382057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400533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4523832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301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263466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499581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US" dirty="0"/>
              <a:t>First, I am going to start with an executive summary.</a:t>
            </a:r>
          </a:p>
          <a:p>
            <a:endParaRPr lang="en-US" dirty="0"/>
          </a:p>
          <a:p>
            <a:r>
              <a:rPr lang="en-US" dirty="0"/>
              <a:t>[CLICK] Prefetching is a speculative technique that predicts address of future memory requests by associating patterns in memory addresses with some program context. We call this context a feature.</a:t>
            </a:r>
          </a:p>
          <a:p>
            <a:endParaRPr lang="en-US" dirty="0"/>
          </a:p>
          <a:p>
            <a:r>
              <a:rPr lang="en-US" dirty="0"/>
              <a:t>[CLICK] We observe three key shortcomings in prior prefetchers: </a:t>
            </a:r>
          </a:p>
          <a:p>
            <a:r>
              <a:rPr lang="en-US" dirty="0"/>
              <a:t>First, they mainly use a single program feature for prediction.</a:t>
            </a:r>
          </a:p>
          <a:p>
            <a:r>
              <a:rPr lang="en-US" dirty="0"/>
              <a:t>Second, they lack inherent system awareness</a:t>
            </a:r>
          </a:p>
          <a:p>
            <a:r>
              <a:rPr lang="en-US" dirty="0"/>
              <a:t>Third, they also lack any customizability in silicon</a:t>
            </a:r>
          </a:p>
          <a:p>
            <a:endParaRPr lang="en-US" dirty="0"/>
          </a:p>
          <a:p>
            <a:r>
              <a:rPr lang="en-US" dirty="0"/>
              <a:t>[CLICK] Our goal in this work is to design a prefetching framework that</a:t>
            </a:r>
          </a:p>
          <a:p>
            <a:r>
              <a:rPr lang="en-US" dirty="0"/>
              <a:t>– can learn from multiple program features and inherent system-level feedback</a:t>
            </a:r>
          </a:p>
          <a:p>
            <a:r>
              <a:rPr lang="en-US" dirty="0"/>
              <a:t>-- and can be customized in silicon to change the features or the objective of the prefetcher</a:t>
            </a:r>
          </a:p>
          <a:p>
            <a:endParaRPr lang="en-US" dirty="0"/>
          </a:p>
          <a:p>
            <a:r>
              <a:rPr lang="en-US" dirty="0"/>
              <a:t>[CLICK] Towards this we propose Pythia, that formulates …</a:t>
            </a:r>
          </a:p>
          <a:p>
            <a:r>
              <a:rPr lang="en-US" dirty="0"/>
              <a:t>Pythia makes adaptive and autonomous …</a:t>
            </a:r>
          </a:p>
          <a:p>
            <a:r>
              <a:rPr lang="en-US" dirty="0"/>
              <a:t>Pythia also proposes a realistic and practical …</a:t>
            </a:r>
          </a:p>
          <a:p>
            <a:endParaRPr lang="en-US" dirty="0"/>
          </a:p>
          <a:p>
            <a:r>
              <a:rPr lang="en-US" dirty="0"/>
              <a:t>[CLICK] We extensively evaluate Pythia using …</a:t>
            </a:r>
          </a:p>
          <a:p>
            <a:r>
              <a:rPr lang="en-US" dirty="0"/>
              <a:t>We show that Pythia outperforms prior state-of-the-art …</a:t>
            </a:r>
          </a:p>
          <a:p>
            <a:endParaRPr lang="en-US" dirty="0"/>
          </a:p>
          <a:p>
            <a:r>
              <a:rPr lang="en-US" dirty="0"/>
              <a:t>Pythia is freely available in our GitHub repository.</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722653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observe three key shortcomings in prior prefetchers that significantly limits their performance improvement</a:t>
            </a:r>
          </a:p>
          <a:p>
            <a:endParaRPr lang="en-US" dirty="0"/>
          </a:p>
          <a:p>
            <a:r>
              <a:rPr lang="en-US" dirty="0"/>
              <a:t>[CLICK] First, they predict mainly …</a:t>
            </a:r>
          </a:p>
          <a:p>
            <a:r>
              <a:rPr lang="en-US" dirty="0"/>
              <a:t>[CLICK] Second, they lack any inherent …</a:t>
            </a:r>
          </a:p>
          <a:p>
            <a:r>
              <a:rPr lang="en-US" dirty="0"/>
              <a:t>[CLICK] Third, the also lack any online in-silicon customizability</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Let’s take a closer look at each of these shortcomings.</a:t>
            </a:r>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319</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529686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our goal in this work is to … that </a:t>
            </a:r>
          </a:p>
          <a:p>
            <a:endParaRPr lang="en-US" dirty="0"/>
          </a:p>
          <a:p>
            <a:r>
              <a:rPr lang="en-US" dirty="0"/>
              <a:t>[CLICK] …</a:t>
            </a:r>
          </a:p>
          <a:p>
            <a:endParaRPr lang="en-US" dirty="0"/>
          </a:p>
          <a:p>
            <a:r>
              <a:rPr lang="en-US" dirty="0"/>
              <a:t>[CLICK]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320</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442758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let me briefly describe the basics of reinforcement learning.</a:t>
            </a:r>
          </a:p>
          <a:p>
            <a:endParaRPr lang="en-US" dirty="0"/>
          </a:p>
          <a:p>
            <a:r>
              <a:rPr lang="en-US" dirty="0"/>
              <a:t>Reinforcement learning, in its simplest form, is the ...</a:t>
            </a:r>
          </a:p>
          <a:p>
            <a:endParaRPr lang="en-US" dirty="0"/>
          </a:p>
          <a:p>
            <a:r>
              <a:rPr lang="en-US" dirty="0"/>
              <a:t>A RL system contains two components: [CLICK] the agent and the environment.</a:t>
            </a:r>
          </a:p>
          <a:p>
            <a:endParaRPr lang="en-US" dirty="0"/>
          </a:p>
          <a:p>
            <a:r>
              <a:rPr lang="en-US" dirty="0"/>
              <a:t>The agent observes the state of the environment in every timestep [CLICK], takes an action based on the state [CLICK], and receives a reward for that action [CLICK].</a:t>
            </a:r>
          </a:p>
          <a:p>
            <a:endParaRPr lang="en-US" dirty="0"/>
          </a:p>
          <a:p>
            <a:r>
              <a:rPr lang="en-US" dirty="0"/>
              <a:t>[CLICK] The agent stores …</a:t>
            </a:r>
          </a:p>
          <a:p>
            <a:r>
              <a:rPr lang="en-US" dirty="0"/>
              <a:t>Given a state, the agent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904040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Pythia, we formulate prefetching as a reinforcement learning problem.</a:t>
            </a:r>
          </a:p>
          <a:p>
            <a:endParaRPr lang="en-US" dirty="0"/>
          </a:p>
          <a:p>
            <a:r>
              <a:rPr lang="en-US" dirty="0"/>
              <a:t>[CLICK] The prefetcher acts as the agent, while [CLICK] the processor and memory subsystem acts as the environment.</a:t>
            </a:r>
          </a:p>
          <a:p>
            <a:endParaRPr lang="en-US" dirty="0"/>
          </a:p>
          <a:p>
            <a:r>
              <a:rPr lang="en-US" dirty="0"/>
              <a:t>[CLICK] Pythia extracts the program features from every demand request and use it as a state information to take a prefetch action [CLICK]</a:t>
            </a:r>
          </a:p>
          <a:p>
            <a:endParaRPr lang="en-US" dirty="0"/>
          </a:p>
          <a:p>
            <a:r>
              <a:rPr lang="en-US" dirty="0"/>
              <a:t>[CLICK] For every prefetch action, Pythia receives a numerical reward that evaluates the usefulness of the prefetch request, while considering various system-level feedbacks.</a:t>
            </a:r>
          </a:p>
          <a:p>
            <a:endParaRPr lang="en-US" dirty="0"/>
          </a:p>
          <a:p>
            <a:r>
              <a:rPr lang="en-US" dirty="0"/>
              <a:t>Not let’s concretely define the state, action, and the reward for Pythia.</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497051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Pythia consists of two key components:</a:t>
            </a:r>
          </a:p>
          <a:p>
            <a:endParaRPr lang="en-US" dirty="0"/>
          </a:p>
          <a:p>
            <a:r>
              <a:rPr lang="en-US" dirty="0"/>
              <a:t>[CLICK] Q-value store, which is responsible for …</a:t>
            </a:r>
          </a:p>
          <a:p>
            <a:endParaRPr lang="en-US" dirty="0"/>
          </a:p>
          <a:p>
            <a:r>
              <a:rPr lang="en-US" dirty="0"/>
              <a:t>[CLICK] Evaluation queue, which is a first-in-first-out queue that stores the recently taken action. </a:t>
            </a:r>
          </a:p>
          <a:p>
            <a:r>
              <a:rPr lang="en-US" dirty="0"/>
              <a:t>As Pythia cannot always immediately assign a reward to a taken action </a:t>
            </a:r>
          </a:p>
          <a:p>
            <a:r>
              <a:rPr lang="en-US" dirty="0"/>
              <a:t>because the usefulness of the corresponding prefetch request is known, Pythia stores the action</a:t>
            </a:r>
          </a:p>
          <a:p>
            <a:r>
              <a:rPr lang="en-US" dirty="0"/>
              <a:t>in evaluation queue to properly assign rewards to them.</a:t>
            </a:r>
          </a:p>
          <a:p>
            <a:endParaRPr lang="en-US" dirty="0"/>
          </a:p>
          <a:p>
            <a:r>
              <a:rPr lang="en-US" dirty="0"/>
              <a:t>[CLICK] For every demand request, Pythia first checks EQ with </a:t>
            </a:r>
            <a:r>
              <a:rPr lang="en-US" dirty="0" err="1"/>
              <a:t>deamdned</a:t>
            </a:r>
            <a:r>
              <a:rPr lang="en-US" dirty="0"/>
              <a:t> address. If a matching entry is found in EQ, it means the corresponding action in EQ entry has generated a useful prefetch, and Pythia assigns a reward accordingly.</a:t>
            </a:r>
          </a:p>
          <a:p>
            <a:r>
              <a:rPr lang="en-US" dirty="0"/>
              <a:t>[CLICK] Then Pythia extracts features from the attributes of the demand request to create the state-vector and uses the state-vector to lookup </a:t>
            </a:r>
            <a:r>
              <a:rPr lang="en-US" dirty="0" err="1"/>
              <a:t>QVStore</a:t>
            </a:r>
            <a:r>
              <a:rPr lang="en-US" dirty="0"/>
              <a:t> [CLICK]</a:t>
            </a:r>
          </a:p>
          <a:p>
            <a:r>
              <a:rPr lang="en-US" dirty="0"/>
              <a:t>[CLICK] For the given state-vector, Pythia finds the action that has the highest Q-value and generates prefetch request accordingly to the memory hierarchy [CLICK]</a:t>
            </a:r>
          </a:p>
          <a:p>
            <a:r>
              <a:rPr lang="en-US" dirty="0"/>
              <a:t>[CLICK] Next, Pythia inserts the action in the EQ along with the state-action pair.</a:t>
            </a:r>
          </a:p>
          <a:p>
            <a:r>
              <a:rPr lang="en-US" dirty="0"/>
              <a:t>[CLICK] Pythia uses the reward stored in the evicted EQ entry to update the </a:t>
            </a:r>
            <a:r>
              <a:rPr lang="en-US" dirty="0" err="1"/>
              <a:t>QVStore</a:t>
            </a:r>
            <a:r>
              <a:rPr lang="en-US" dirty="0"/>
              <a: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806150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of Pythia’s performance benefits comes at a modest cost of 25.5KB of metadata storge, which is invested only in simple storage, without any need to complex structures.</a:t>
            </a:r>
          </a:p>
          <a:p>
            <a:endParaRPr lang="en-US" dirty="0"/>
          </a:p>
          <a:p>
            <a:r>
              <a:rPr lang="en-US" dirty="0"/>
              <a:t>[CLICK] We also model a fully-functionally-accurate Pythia with its full complexity in Chisel and show that, Pythia incurs </a:t>
            </a:r>
          </a:p>
          <a:p>
            <a:endParaRPr lang="en-US" dirty="0"/>
          </a:p>
          <a:p>
            <a:r>
              <a:rPr lang="en-US" dirty="0"/>
              <a:t>[CLICK] a modest area overhead of 1.03%</a:t>
            </a:r>
          </a:p>
          <a:p>
            <a:endParaRPr lang="en-US" dirty="0"/>
          </a:p>
          <a:p>
            <a:r>
              <a:rPr lang="en-US" dirty="0"/>
              <a:t>[CLICK] a power overhead of half-a-percent</a:t>
            </a:r>
          </a:p>
          <a:p>
            <a:endParaRPr lang="en-US" dirty="0"/>
          </a:p>
          <a:p>
            <a:r>
              <a:rPr lang="en-US" dirty="0"/>
              <a:t>[CLICK] while simultaneously satisfying the prediction latency at L2 cache frequency</a:t>
            </a:r>
          </a:p>
          <a:p>
            <a:endParaRPr lang="en-US" dirty="0"/>
          </a:p>
          <a:p>
            <a:r>
              <a:rPr lang="en-US" dirty="0"/>
              <a:t>Of a desktop-class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368374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many more exciting results including, ….</a:t>
            </a:r>
          </a:p>
          <a:p>
            <a:endParaRPr lang="en-US" dirty="0"/>
          </a:p>
          <a:p>
            <a:endParaRPr lang="en-US" dirty="0"/>
          </a:p>
          <a:p>
            <a:r>
              <a:rPr lang="en-US" dirty="0"/>
              <a:t>We encourage everyone to read it.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878945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014681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
        <p:cNvGrpSpPr/>
        <p:nvPr/>
      </p:nvGrpSpPr>
      <p:grpSpPr>
        <a:xfrm>
          <a:off x="0" y="0"/>
          <a:ext cx="0" cy="0"/>
          <a:chOff x="0" y="0"/>
          <a:chExt cx="0" cy="0"/>
        </a:xfrm>
      </p:grpSpPr>
      <p:sp>
        <p:nvSpPr>
          <p:cNvPr id="161" name="Google Shape;161;g10f89a9d4c8_2_8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62" name="Google Shape;162;g10f89a9d4c8_2_8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just" rtl="0">
              <a:spcBef>
                <a:spcPts val="0"/>
              </a:spcBef>
              <a:spcAft>
                <a:spcPts val="0"/>
              </a:spcAft>
              <a:buNone/>
            </a:pPr>
            <a:endParaRPr/>
          </a:p>
        </p:txBody>
      </p:sp>
      <p:sp>
        <p:nvSpPr>
          <p:cNvPr id="163" name="Google Shape;163;g10f89a9d4c8_2_8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337</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
        <p:cNvGrpSpPr/>
        <p:nvPr/>
      </p:nvGrpSpPr>
      <p:grpSpPr>
        <a:xfrm>
          <a:off x="0" y="0"/>
          <a:ext cx="0" cy="0"/>
          <a:chOff x="0" y="0"/>
          <a:chExt cx="0" cy="0"/>
        </a:xfrm>
      </p:grpSpPr>
      <p:sp>
        <p:nvSpPr>
          <p:cNvPr id="171" name="Google Shape;171;g10f89a9d4c8_9_36:notes"/>
          <p:cNvSpPr>
            <a:spLocks noGrp="1" noRot="1" noChangeAspect="1"/>
          </p:cNvSpPr>
          <p:nvPr>
            <p:ph type="sldImg" idx="2"/>
          </p:nvPr>
        </p:nvSpPr>
        <p:spPr>
          <a:xfrm>
            <a:off x="1371600" y="1143000"/>
            <a:ext cx="41148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72" name="Google Shape;172;g10f89a9d4c8_9_3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173" name="Google Shape;173;g10f89a9d4c8_9_3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338</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8"/>
        <p:cNvGrpSpPr/>
        <p:nvPr/>
      </p:nvGrpSpPr>
      <p:grpSpPr>
        <a:xfrm>
          <a:off x="0" y="0"/>
          <a:ext cx="0" cy="0"/>
          <a:chOff x="0" y="0"/>
          <a:chExt cx="0" cy="0"/>
        </a:xfrm>
      </p:grpSpPr>
      <p:sp>
        <p:nvSpPr>
          <p:cNvPr id="189" name="Google Shape;189;g10f89a9d4c8_9_10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 name="Google Shape;190;g10f89a9d4c8_9_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
        <p:cNvGrpSpPr/>
        <p:nvPr/>
      </p:nvGrpSpPr>
      <p:grpSpPr>
        <a:xfrm>
          <a:off x="0" y="0"/>
          <a:ext cx="0" cy="0"/>
          <a:chOff x="0" y="0"/>
          <a:chExt cx="0" cy="0"/>
        </a:xfrm>
      </p:grpSpPr>
      <p:sp>
        <p:nvSpPr>
          <p:cNvPr id="195" name="Google Shape;195;g10f89a9d4c8_9_1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 name="Google Shape;196;g10f89a9d4c8_9_1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
        <p:cNvGrpSpPr/>
        <p:nvPr/>
      </p:nvGrpSpPr>
      <p:grpSpPr>
        <a:xfrm>
          <a:off x="0" y="0"/>
          <a:ext cx="0" cy="0"/>
          <a:chOff x="0" y="0"/>
          <a:chExt cx="0" cy="0"/>
        </a:xfrm>
      </p:grpSpPr>
      <p:sp>
        <p:nvSpPr>
          <p:cNvPr id="204" name="Google Shape;204;g10f89a9d4c8_9_12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 name="Google Shape;205;g10f89a9d4c8_9_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traditional heuristics usually describe a request by recency, frequency, and/or size and use these features in isolation or combination to make rigid data placement decisions without system-level feedback.</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
        <p:cNvGrpSpPr/>
        <p:nvPr/>
      </p:nvGrpSpPr>
      <p:grpSpPr>
        <a:xfrm>
          <a:off x="0" y="0"/>
          <a:ext cx="0" cy="0"/>
          <a:chOff x="0" y="0"/>
          <a:chExt cx="0" cy="0"/>
        </a:xfrm>
      </p:grpSpPr>
      <p:sp>
        <p:nvSpPr>
          <p:cNvPr id="211" name="Google Shape;211;g10f89a9d4c8_9_14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 name="Google Shape;212;g10f89a9d4c8_9_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a:p>
            <a:pPr marL="0" lvl="0" indent="0" algn="l" rtl="0">
              <a:spcBef>
                <a:spcPts val="0"/>
              </a:spcBef>
              <a:spcAft>
                <a:spcPts val="0"/>
              </a:spcAft>
              <a:buClr>
                <a:schemeClr val="dk1"/>
              </a:buClr>
              <a:buSzPts val="1100"/>
              <a:buFont typeface="Arial"/>
              <a:buNone/>
            </a:pPr>
            <a:r>
              <a:rPr lang="en">
                <a:solidFill>
                  <a:schemeClr val="dk1"/>
                </a:solidFill>
              </a:rPr>
              <a:t>Cost-optimized (H&amp;L)</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
        <p:cNvGrpSpPr/>
        <p:nvPr/>
      </p:nvGrpSpPr>
      <p:grpSpPr>
        <a:xfrm>
          <a:off x="0" y="0"/>
          <a:ext cx="0" cy="0"/>
          <a:chOff x="0" y="0"/>
          <a:chExt cx="0" cy="0"/>
        </a:xfrm>
      </p:grpSpPr>
      <p:sp>
        <p:nvSpPr>
          <p:cNvPr id="222" name="Google Shape;222;g10f89a9d4c8_9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 name="Google Shape;223;g10f89a9d4c8_9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
        <p:cNvGrpSpPr/>
        <p:nvPr/>
      </p:nvGrpSpPr>
      <p:grpSpPr>
        <a:xfrm>
          <a:off x="0" y="0"/>
          <a:ext cx="0" cy="0"/>
          <a:chOff x="0" y="0"/>
          <a:chExt cx="0" cy="0"/>
        </a:xfrm>
      </p:grpSpPr>
      <p:sp>
        <p:nvSpPr>
          <p:cNvPr id="228" name="Google Shape;228;g10f89a9d4c8_9_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 name="Google Shape;229;g10f89a9d4c8_9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evaluate the effectiveness of a state-of-the-art heuristic-based policy [77], which extends CDE [49] policy to a tri-hybrid storage system. This policy divides pages into hot, cold, and frozen data and allocates these pages to H, M, and L devices, respectively.</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
        <p:cNvGrpSpPr/>
        <p:nvPr/>
      </p:nvGrpSpPr>
      <p:grpSpPr>
        <a:xfrm>
          <a:off x="0" y="0"/>
          <a:ext cx="0" cy="0"/>
          <a:chOff x="0" y="0"/>
          <a:chExt cx="0" cy="0"/>
        </a:xfrm>
      </p:grpSpPr>
      <p:sp>
        <p:nvSpPr>
          <p:cNvPr id="235" name="Google Shape;235;g10f89a9d4c8_9_16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 name="Google Shape;236;g10f89a9d4c8_9_1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
        <p:cNvGrpSpPr/>
        <p:nvPr/>
      </p:nvGrpSpPr>
      <p:grpSpPr>
        <a:xfrm>
          <a:off x="0" y="0"/>
          <a:ext cx="0" cy="0"/>
          <a:chOff x="0" y="0"/>
          <a:chExt cx="0" cy="0"/>
        </a:xfrm>
      </p:grpSpPr>
      <p:sp>
        <p:nvSpPr>
          <p:cNvPr id="252" name="Google Shape;252;g10f89a9d4c8_9_17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 name="Google Shape;253;g10f89a9d4c8_9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Agent tries to maximize the reward function</a:t>
            </a:r>
            <a:endParaRPr/>
          </a:p>
          <a:p>
            <a:pPr marL="0" lvl="0" indent="0" algn="l" rtl="0">
              <a:spcBef>
                <a:spcPts val="0"/>
              </a:spcBef>
              <a:spcAft>
                <a:spcPts val="0"/>
              </a:spcAft>
              <a:buNone/>
            </a:pPr>
            <a:r>
              <a:rPr lang="en"/>
              <a:t>Aims to calculate the optimal action-value function Q. Q-value represents the expected cumulative reward by taking an action A in a given state</a:t>
            </a:r>
            <a:endParaRPr/>
          </a:p>
          <a:p>
            <a:pPr marL="0" lvl="0" indent="0" algn="l" rtl="0">
              <a:spcBef>
                <a:spcPts val="0"/>
              </a:spcBef>
              <a:spcAft>
                <a:spcPts val="0"/>
              </a:spcAft>
              <a:buNone/>
            </a:pPr>
            <a:r>
              <a:rPr lang="en"/>
              <a:t>State is a representation of the environment</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
        <p:cNvGrpSpPr/>
        <p:nvPr/>
      </p:nvGrpSpPr>
      <p:grpSpPr>
        <a:xfrm>
          <a:off x="0" y="0"/>
          <a:ext cx="0" cy="0"/>
          <a:chOff x="0" y="0"/>
          <a:chExt cx="0" cy="0"/>
        </a:xfrm>
      </p:grpSpPr>
      <p:sp>
        <p:nvSpPr>
          <p:cNvPr id="259" name="Google Shape;259;g10f89a9d4c8_9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 name="Google Shape;260;g10f89a9d4c8_9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
        <p:cNvGrpSpPr/>
        <p:nvPr/>
      </p:nvGrpSpPr>
      <p:grpSpPr>
        <a:xfrm>
          <a:off x="0" y="0"/>
          <a:ext cx="0" cy="0"/>
          <a:chOff x="0" y="0"/>
          <a:chExt cx="0" cy="0"/>
        </a:xfrm>
      </p:grpSpPr>
      <p:sp>
        <p:nvSpPr>
          <p:cNvPr id="271" name="Google Shape;271;g10f89a9d4c8_9_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2" name="Google Shape;272;g10f89a9d4c8_9_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Second, we empirically observe that our RL agent is more sensitive to the reward structure than to the amount of features in the state</a:t>
            </a:r>
            <a:endParaRPr/>
          </a:p>
          <a:p>
            <a:pPr marL="0" lvl="0" indent="0" algn="l" rtl="0">
              <a:spcBef>
                <a:spcPts val="0"/>
              </a:spcBef>
              <a:spcAft>
                <a:spcPts val="0"/>
              </a:spcAft>
              <a:buNone/>
            </a:pPr>
            <a:endParaRPr/>
          </a:p>
          <a:p>
            <a:pPr marL="0" lvl="0" indent="0" algn="l" rtl="0">
              <a:spcBef>
                <a:spcPts val="0"/>
              </a:spcBef>
              <a:spcAft>
                <a:spcPts val="0"/>
              </a:spcAft>
              <a:buNone/>
            </a:pPr>
            <a:r>
              <a:rPr lang="en"/>
              <a:t>Specifically, using the request latency as a reward provides indirect feedback on the internal timing attributes and the current state of the hybrid storage system.</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10f89a9d4c8_9_2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10f89a9d4c8_9_2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need the penalty at the correct scale so that it is large enough to penalize the agent and small enough not to deviate the learned policy too much on a wrong decision.</a:t>
            </a:r>
            <a:endParaRPr/>
          </a:p>
          <a:p>
            <a:pPr marL="0" lvl="0" indent="0" algn="l" rtl="0">
              <a:spcBef>
                <a:spcPts val="0"/>
              </a:spcBef>
              <a:spcAft>
                <a:spcPts val="0"/>
              </a:spcAft>
              <a:buNone/>
            </a:pPr>
            <a:r>
              <a:rPr lang="en"/>
              <a:t>We use a half-precision floating-point representation datatype for our reward.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8"/>
        <p:cNvGrpSpPr/>
        <p:nvPr/>
      </p:nvGrpSpPr>
      <p:grpSpPr>
        <a:xfrm>
          <a:off x="0" y="0"/>
          <a:ext cx="0" cy="0"/>
          <a:chOff x="0" y="0"/>
          <a:chExt cx="0" cy="0"/>
        </a:xfrm>
      </p:grpSpPr>
      <p:sp>
        <p:nvSpPr>
          <p:cNvPr id="299" name="Google Shape;299;g10f89a9d4c8_9_221: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0" name="Google Shape;300;g10f89a9d4c8_9_2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g10f89a9d4c8_9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g10f89a9d4c8_9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we vary the discount factor (γ), which balances the immediate reward and the future reward. γ = 0, the agent gives more importance to the immediate reward than the long-term reward</a:t>
            </a:r>
            <a:endParaRPr/>
          </a:p>
          <a:p>
            <a:pPr marL="0" lvl="0" indent="0" algn="l" rtl="0">
              <a:spcBef>
                <a:spcPts val="0"/>
              </a:spcBef>
              <a:spcAft>
                <a:spcPts val="0"/>
              </a:spcAft>
              <a:buNone/>
            </a:pPr>
            <a:endParaRPr/>
          </a:p>
          <a:p>
            <a:pPr marL="0" lvl="0" indent="0" algn="l" rtl="0">
              <a:spcBef>
                <a:spcPts val="0"/>
              </a:spcBef>
              <a:spcAft>
                <a:spcPts val="0"/>
              </a:spcAft>
              <a:buNone/>
            </a:pPr>
            <a:r>
              <a:rPr lang="en"/>
              <a:t>Learning rate asserts the speed of learning for an agent. Higher alpha makes the agent consider only recently calculated Q-value</a:t>
            </a:r>
            <a:endParaRPr/>
          </a:p>
          <a:p>
            <a:pPr marL="0" lvl="0" indent="0" algn="l" rtl="0">
              <a:spcBef>
                <a:spcPts val="0"/>
              </a:spcBef>
              <a:spcAft>
                <a:spcPts val="0"/>
              </a:spcAft>
              <a:buNone/>
            </a:pPr>
            <a:endParaRPr/>
          </a:p>
          <a:p>
            <a:pPr marL="0" lvl="0" indent="0" algn="l" rtl="0">
              <a:spcBef>
                <a:spcPts val="0"/>
              </a:spcBef>
              <a:spcAft>
                <a:spcPts val="0"/>
              </a:spcAft>
              <a:buNone/>
            </a:pPr>
            <a:r>
              <a:rPr lang="en"/>
              <a:t>Epsilon factor determines the exploration vs exploitation. Epsilon decays over time from 1 to 0.1 and then settles down on a fixed exploration rate. In the beginning, the system makes  completely random moves to explore the state maximally</a:t>
            </a:r>
            <a:endParaRPr/>
          </a:p>
          <a:p>
            <a:pPr marL="0" lvl="0" indent="0" algn="l" rtl="0">
              <a:spcBef>
                <a:spcPts val="0"/>
              </a:spcBef>
              <a:spcAft>
                <a:spcPts val="0"/>
              </a:spcAft>
              <a:buNone/>
            </a:pPr>
            <a:endParaRPr/>
          </a:p>
          <a:p>
            <a:pPr marL="0" lvl="0" indent="0" algn="l" rtl="0">
              <a:spcBef>
                <a:spcPts val="0"/>
              </a:spcBef>
              <a:spcAft>
                <a:spcPts val="0"/>
              </a:spcAft>
              <a:buNone/>
            </a:pPr>
            <a:r>
              <a:rPr lang="en"/>
              <a:t>ReLU is a piecewise linear function that will output the input directly if it is positive, otherwise, it will output 0</a:t>
            </a:r>
            <a:endParaRPr/>
          </a:p>
          <a:p>
            <a:pPr marL="0" lvl="0" indent="0" algn="l" rtl="0">
              <a:spcBef>
                <a:spcPts val="0"/>
              </a:spcBef>
              <a:spcAft>
                <a:spcPts val="0"/>
              </a:spcAft>
              <a:buNone/>
            </a:pPr>
            <a:r>
              <a:rPr lang="en"/>
              <a:t>Swish is a smooth, non-monotonic function f(x) = x * sigmoid(X). It is a smoothing function which nonlinearly interpolates between linear and ReLU</a:t>
            </a:r>
            <a:endParaRPr/>
          </a:p>
          <a:p>
            <a:pPr marL="0" lvl="0" indent="0" algn="l" rtl="0">
              <a:spcBef>
                <a:spcPts val="0"/>
              </a:spcBef>
              <a:spcAft>
                <a:spcPts val="0"/>
              </a:spcAft>
              <a:buNone/>
            </a:pPr>
            <a:endParaRPr/>
          </a:p>
          <a:p>
            <a:pPr marL="0" lvl="0" indent="0" algn="l" rtl="0">
              <a:spcBef>
                <a:spcPts val="0"/>
              </a:spcBef>
              <a:spcAft>
                <a:spcPts val="0"/>
              </a:spcAft>
              <a:buNone/>
            </a:pPr>
            <a:r>
              <a:rPr lang="en"/>
              <a:t>For hyper-parameter tuning, we perform cross-validation [116] using different hyper-parameter values. During cross-validation, we randomly select one workload for hyper-parameter tuning and leave other workloads for validation.</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
        <p:cNvGrpSpPr/>
        <p:nvPr/>
      </p:nvGrpSpPr>
      <p:grpSpPr>
        <a:xfrm>
          <a:off x="0" y="0"/>
          <a:ext cx="0" cy="0"/>
          <a:chOff x="0" y="0"/>
          <a:chExt cx="0" cy="0"/>
        </a:xfrm>
      </p:grpSpPr>
      <p:sp>
        <p:nvSpPr>
          <p:cNvPr id="376" name="Google Shape;376;g10f89a9d4c8_9_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7" name="Google Shape;377;g10f89a9d4c8_9_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10f96a0de05_1_2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10f96a0de05_1_2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
        <p:cNvGrpSpPr/>
        <p:nvPr/>
      </p:nvGrpSpPr>
      <p:grpSpPr>
        <a:xfrm>
          <a:off x="0" y="0"/>
          <a:ext cx="0" cy="0"/>
          <a:chOff x="0" y="0"/>
          <a:chExt cx="0" cy="0"/>
        </a:xfrm>
      </p:grpSpPr>
      <p:sp>
        <p:nvSpPr>
          <p:cNvPr id="388" name="Google Shape;388;g10f89a9d4c8_9_26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 name="Google Shape;389;g10f89a9d4c8_9_2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Kleio - selects top pages based on misplacements by HPS and access frequency from the previous epoch. Trains RNNs for those top pages and RNNs predict the access frequency of those pages in the upcoming epoch</a:t>
            </a:r>
            <a:endParaRPr/>
          </a:p>
          <a:p>
            <a:pPr marL="0" lvl="0" indent="0" algn="l" rtl="0">
              <a:spcBef>
                <a:spcPts val="0"/>
              </a:spcBef>
              <a:spcAft>
                <a:spcPts val="0"/>
              </a:spcAft>
              <a:buNone/>
            </a:pPr>
            <a:endParaRPr/>
          </a:p>
          <a:p>
            <a:pPr marL="0" lvl="0" indent="0" algn="l" rtl="0">
              <a:spcBef>
                <a:spcPts val="0"/>
              </a:spcBef>
              <a:spcAft>
                <a:spcPts val="0"/>
              </a:spcAft>
              <a:buNone/>
            </a:pPr>
            <a:r>
              <a:rPr lang="en"/>
              <a:t>Archivist trains nn classifier to classify the pages to be placed in one of the devices. It uses access frequency to train the classifier. Does not take into account the capacity for the training. </a:t>
            </a:r>
            <a:endParaRPr/>
          </a:p>
          <a:p>
            <a:pPr marL="0" lvl="0" indent="0" algn="l" rtl="0">
              <a:spcBef>
                <a:spcPts val="0"/>
              </a:spcBef>
              <a:spcAft>
                <a:spcPts val="0"/>
              </a:spcAft>
              <a:buNone/>
            </a:pPr>
            <a:r>
              <a:rPr lang="en"/>
              <a:t>Classifier considers all pages present in the mapping table</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
        <p:cNvGrpSpPr/>
        <p:nvPr/>
      </p:nvGrpSpPr>
      <p:grpSpPr>
        <a:xfrm>
          <a:off x="0" y="0"/>
          <a:ext cx="0" cy="0"/>
          <a:chOff x="0" y="0"/>
          <a:chExt cx="0" cy="0"/>
        </a:xfrm>
      </p:grpSpPr>
      <p:sp>
        <p:nvSpPr>
          <p:cNvPr id="394" name="Google Shape;394;g10f89a9d4c8_9_276: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5" name="Google Shape;395;g10f89a9d4c8_9_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
        <p:cNvGrpSpPr/>
        <p:nvPr/>
      </p:nvGrpSpPr>
      <p:grpSpPr>
        <a:xfrm>
          <a:off x="0" y="0"/>
          <a:ext cx="0" cy="0"/>
          <a:chOff x="0" y="0"/>
          <a:chExt cx="0" cy="0"/>
        </a:xfrm>
      </p:grpSpPr>
      <p:sp>
        <p:nvSpPr>
          <p:cNvPr id="405" name="Google Shape;405;g10f89a9d4c8_9_287: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6" name="Google Shape;406;g10f89a9d4c8_9_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
        <p:cNvGrpSpPr/>
        <p:nvPr/>
      </p:nvGrpSpPr>
      <p:grpSpPr>
        <a:xfrm>
          <a:off x="0" y="0"/>
          <a:ext cx="0" cy="0"/>
          <a:chOff x="0" y="0"/>
          <a:chExt cx="0" cy="0"/>
        </a:xfrm>
      </p:grpSpPr>
      <p:sp>
        <p:nvSpPr>
          <p:cNvPr id="416" name="Google Shape;416;g10f89a9d4c8_9_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7" name="Google Shape;417;g10f89a9d4c8_9_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extend Sibyl for the three devices, we had to only: (1) add a new action in Sibyl’s action space, and (2) add remaining capacity in the middle device as a state feature. This reduces system architects burden in designing sophisticated data-placement mechanisms.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
        <p:cNvGrpSpPr/>
        <p:nvPr/>
      </p:nvGrpSpPr>
      <p:grpSpPr>
        <a:xfrm>
          <a:off x="0" y="0"/>
          <a:ext cx="0" cy="0"/>
          <a:chOff x="0" y="0"/>
          <a:chExt cx="0" cy="0"/>
        </a:xfrm>
      </p:grpSpPr>
      <p:sp>
        <p:nvSpPr>
          <p:cNvPr id="423" name="Google Shape;423;g10f89a9d4c8_9_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4" name="Google Shape;424;g10f89a9d4c8_9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10f96a0de05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10f96a0de05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g10f96a0de05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1" name="Google Shape;431;g10f96a0de05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0736970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
        <p:cNvGrpSpPr/>
        <p:nvPr/>
      </p:nvGrpSpPr>
      <p:grpSpPr>
        <a:xfrm>
          <a:off x="0" y="0"/>
          <a:ext cx="0" cy="0"/>
          <a:chOff x="0" y="0"/>
          <a:chExt cx="0" cy="0"/>
        </a:xfrm>
      </p:grpSpPr>
      <p:sp>
        <p:nvSpPr>
          <p:cNvPr id="444" name="Google Shape;444;g10f89a9d4c8_9_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 name="Google Shape;445;g10f89a9d4c8_9_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Therefore, to store a single experience tuple ⟨State, Action, Reward, NextState⟩, we would need 40-bit+1-bit+16-bit+40-bit. Therefore, for 1k experiences the replay buffer would require a total of 94.7 KiB.</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a lot of this information that HW is trying to infer is easily available to SW and with a richer interface that conveys a higher-level program information we can enable the system and architecture to distinguish between data structures,  inform it about how these data structures are accessed, the data types they contain, etc. and many other things. This could help in HW optimization, for example the knowledge of data structures and their access semantics could help avoid bank conflicts in data placement or help hardware prefetchers. Knowledge of data types could help in data compression engines.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95B471-735A-4C7B-9CEC-66D6A8ECCC4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075878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95B471-735A-4C7B-9CEC-66D6A8ECCC4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598161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7380805-08FE-4A2B-82FB-E444880E4172}"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5099186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sz="1200" b="0" i="0" kern="1200" dirty="0">
                <a:solidFill>
                  <a:schemeClr val="tx1"/>
                </a:solidFill>
                <a:effectLst/>
                <a:latin typeface="+mn-lt"/>
                <a:ea typeface="+mn-ea"/>
                <a:cs typeface="+mn-cs"/>
              </a:rPr>
              <a:t>Expressive Memory (</a:t>
            </a:r>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[41] shows that conveying higher-level data structure </a:t>
            </a:r>
            <a:r>
              <a:rPr lang="en-CA" sz="1200" b="0" i="0" kern="1200" dirty="0" err="1">
                <a:solidFill>
                  <a:schemeClr val="tx1"/>
                </a:solidFill>
                <a:effectLst/>
                <a:latin typeface="+mn-lt"/>
                <a:ea typeface="+mn-ea"/>
                <a:cs typeface="+mn-cs"/>
              </a:rPr>
              <a:t>seman</a:t>
            </a:r>
            <a:r>
              <a:rPr lang="en-CA" sz="1200" b="0" i="0" kern="1200" dirty="0">
                <a:solidFill>
                  <a:schemeClr val="tx1"/>
                </a:solidFill>
                <a:effectLst/>
                <a:latin typeface="+mn-lt"/>
                <a:ea typeface="+mn-ea"/>
                <a:cs typeface="+mn-cs"/>
              </a:rPr>
              <a:t>-tics to various system components including hardware enables the system to better </a:t>
            </a:r>
            <a:r>
              <a:rPr lang="en-CA" sz="1200" b="0" i="0" kern="1200" dirty="0" err="1">
                <a:solidFill>
                  <a:schemeClr val="tx1"/>
                </a:solidFill>
                <a:effectLst/>
                <a:latin typeface="+mn-lt"/>
                <a:ea typeface="+mn-ea"/>
                <a:cs typeface="+mn-cs"/>
              </a:rPr>
              <a:t>managethe</a:t>
            </a:r>
            <a:r>
              <a:rPr lang="en-CA" sz="1200" b="0" i="0" kern="1200" dirty="0">
                <a:solidFill>
                  <a:schemeClr val="tx1"/>
                </a:solidFill>
                <a:effectLst/>
                <a:latin typeface="+mn-lt"/>
                <a:ea typeface="+mn-ea"/>
                <a:cs typeface="+mn-cs"/>
              </a:rPr>
              <a:t> underlying resources.</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To do this, </a:t>
            </a:r>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extends existing virtual memory frameworks to support a new abstraction, called Atom. </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To convey access properties of a virtual address region, the application is expected to create a new Atom for the region and associate the Atom with the corresponding properties. </a:t>
            </a:r>
          </a:p>
          <a:p>
            <a:endParaRPr lang="en-CA" sz="1200" b="0" i="0" kern="1200" dirty="0">
              <a:solidFill>
                <a:schemeClr val="tx1"/>
              </a:solidFill>
              <a:effectLst/>
              <a:latin typeface="+mn-lt"/>
              <a:ea typeface="+mn-ea"/>
              <a:cs typeface="+mn-cs"/>
            </a:endParaRPr>
          </a:p>
          <a:p>
            <a:r>
              <a:rPr lang="en-CA" sz="1200" b="0" i="0" kern="1200" dirty="0">
                <a:solidFill>
                  <a:schemeClr val="tx1"/>
                </a:solidFill>
                <a:effectLst/>
                <a:latin typeface="+mn-lt"/>
                <a:ea typeface="+mn-ea"/>
                <a:cs typeface="+mn-cs"/>
              </a:rPr>
              <a:t>[CLICK] here is an example of how an application uses atom to express program semantics. After malloc, the atom is created with the desired properties, and then, the atom is mapped to the allocated region in the virtual memory</a:t>
            </a:r>
          </a:p>
          <a:p>
            <a:endParaRPr lang="en-CA" sz="1200" b="0" i="0" kern="1200" dirty="0">
              <a:solidFill>
                <a:schemeClr val="tx1"/>
              </a:solidFill>
              <a:effectLst/>
              <a:latin typeface="+mn-lt"/>
              <a:ea typeface="+mn-ea"/>
              <a:cs typeface="+mn-cs"/>
            </a:endParaRPr>
          </a:p>
          <a:p>
            <a:r>
              <a:rPr lang="en-CA" sz="1200" b="0" i="0" kern="1200" dirty="0" err="1">
                <a:solidFill>
                  <a:schemeClr val="tx1"/>
                </a:solidFill>
                <a:effectLst/>
                <a:latin typeface="+mn-lt"/>
                <a:ea typeface="+mn-ea"/>
                <a:cs typeface="+mn-cs"/>
              </a:rPr>
              <a:t>Xmem</a:t>
            </a:r>
            <a:r>
              <a:rPr lang="en-CA" sz="1200" b="0" i="0" kern="1200" dirty="0">
                <a:solidFill>
                  <a:schemeClr val="tx1"/>
                </a:solidFill>
                <a:effectLst/>
                <a:latin typeface="+mn-lt"/>
                <a:ea typeface="+mn-ea"/>
                <a:cs typeface="+mn-cs"/>
              </a:rPr>
              <a:t> creates a separate pathway to communicate information about Atoms to the OS and the hardware.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0F252F-34D5-EC4A-B5D5-954A2A89ABC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316592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63D22C-E660-4C8A-A2B8-0C29DC9C0CF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0395013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772381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dirty="0"/>
              <a:t>Now</a:t>
            </a:r>
            <a:r>
              <a:rPr lang="en-US" baseline="0" dirty="0"/>
              <a:t> we have described the key idea </a:t>
            </a:r>
            <a:r>
              <a:rPr lang="en-US" dirty="0"/>
              <a:t>of HRM and </a:t>
            </a:r>
            <a:r>
              <a:rPr lang="en-US" dirty="0" err="1"/>
              <a:t>Par+R</a:t>
            </a:r>
            <a:r>
              <a:rPr lang="en-US" baseline="0" dirty="0"/>
              <a:t>, let’s look at our mechanism to put them together.</a:t>
            </a:r>
          </a:p>
          <a:p>
            <a:pPr marL="171450" indent="-171450">
              <a:buFontTx/>
              <a:buChar char="-"/>
            </a:pPr>
            <a:r>
              <a:rPr lang="en-US" baseline="0" dirty="0"/>
              <a:t>First, we characterize and classify application data in terms of their memory error tolerance, rank them from vulnerable to tolerant.</a:t>
            </a:r>
          </a:p>
          <a:p>
            <a:pPr marL="171450" indent="-171450">
              <a:buFontTx/>
              <a:buChar char="-"/>
            </a:pPr>
            <a:r>
              <a:rPr lang="en-US" dirty="0"/>
              <a:t>Then, we</a:t>
            </a:r>
            <a:r>
              <a:rPr lang="en-US" baseline="0" dirty="0"/>
              <a:t> map application data to HRM according to their error tolerance. As an example here, vulnerable data is mapped to reliable memory, tolerable data is mapped to low-cost memory, and recoverable data</a:t>
            </a:r>
            <a:r>
              <a:rPr lang="en-US" dirty="0"/>
              <a:t> </a:t>
            </a:r>
            <a:r>
              <a:rPr lang="en-US" baseline="0" dirty="0"/>
              <a:t>is mapped to </a:t>
            </a:r>
            <a:r>
              <a:rPr lang="en-US" dirty="0"/>
              <a:t>parity </a:t>
            </a:r>
            <a:r>
              <a:rPr lang="en-US" baseline="0" dirty="0"/>
              <a:t>memory with </a:t>
            </a:r>
            <a:r>
              <a:rPr lang="en-US" baseline="0" dirty="0" err="1"/>
              <a:t>Par+R</a:t>
            </a:r>
            <a:r>
              <a:rPr lang="en-US" baseline="0" dirty="0"/>
              <a: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098047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64ef98b623_2_9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64ef98b623_2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using a DRAM chip partitioned into four voltage domains can use a many-to-four DNN to DRAM mapping, using four different voltage values with error rates indicated by the yellow, red, green, and blue lines</a:t>
            </a:r>
            <a:endParaRPr/>
          </a:p>
        </p:txBody>
      </p:sp>
    </p:spTree>
    <p:extLst>
      <p:ext uri="{BB962C8B-B14F-4D97-AF65-F5344CB8AC3E}">
        <p14:creationId xmlns:p14="http://schemas.microsoft.com/office/powerpoint/2010/main" val="322585084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
        <p:cNvGrpSpPr/>
        <p:nvPr/>
      </p:nvGrpSpPr>
      <p:grpSpPr>
        <a:xfrm>
          <a:off x="0" y="0"/>
          <a:ext cx="0" cy="0"/>
          <a:chOff x="0" y="0"/>
          <a:chExt cx="0" cy="0"/>
        </a:xfrm>
      </p:grpSpPr>
      <p:sp>
        <p:nvSpPr>
          <p:cNvPr id="369" name="Google Shape;369;g64ef98b623_0_47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 name="Google Shape;370;g64ef98b623_0_4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To exploit these two insights, we propose EDEN: a framework to enable accurate DNN inference on approximate DRAM through three key steps; </a:t>
            </a:r>
            <a:endParaRPr sz="1200" dirty="0">
              <a:solidFill>
                <a:schemeClr val="dk1"/>
              </a:solidFill>
              <a:latin typeface="Calibri"/>
              <a:ea typeface="Calibri"/>
              <a:cs typeface="Calibri"/>
              <a:sym typeface="Calibri"/>
            </a:endParaRPr>
          </a:p>
          <a:p>
            <a:pPr marL="0" lvl="0" indent="0" algn="l" rtl="0">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1) boosting DNN error tolerance, 2) DNN and DRAM error tolerance characterization, and 3) DNN-DRAM mapping.</a:t>
            </a:r>
            <a:endParaRPr sz="1200" dirty="0">
              <a:solidFill>
                <a:schemeClr val="dk1"/>
              </a:solidFill>
              <a:latin typeface="Calibri"/>
              <a:ea typeface="Calibri"/>
              <a:cs typeface="Calibri"/>
              <a:sym typeface="Calibri"/>
            </a:endParaRPr>
          </a:p>
          <a:p>
            <a:pPr marL="0" lvl="0" indent="0" algn="l" rtl="0">
              <a:spcBef>
                <a:spcPts val="0"/>
              </a:spcBef>
              <a:spcAft>
                <a:spcPts val="0"/>
              </a:spcAft>
              <a:buNone/>
            </a:pPr>
            <a:r>
              <a:rPr lang="en" sz="1200" dirty="0">
                <a:solidFill>
                  <a:schemeClr val="dk1"/>
                </a:solidFill>
                <a:latin typeface="Calibri"/>
                <a:ea typeface="Calibri"/>
                <a:cs typeface="Calibri"/>
                <a:sym typeface="Calibri"/>
              </a:rPr>
              <a:t>These steps are repeated iteratively until EDEN finds the most aggressive configuration that meets the target accuracy requirements</a:t>
            </a:r>
            <a:endParaRPr dirty="0"/>
          </a:p>
        </p:txBody>
      </p:sp>
    </p:spTree>
    <p:extLst>
      <p:ext uri="{BB962C8B-B14F-4D97-AF65-F5344CB8AC3E}">
        <p14:creationId xmlns:p14="http://schemas.microsoft.com/office/powerpoint/2010/main" val="148544392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9"/>
        <p:cNvGrpSpPr/>
        <p:nvPr/>
      </p:nvGrpSpPr>
      <p:grpSpPr>
        <a:xfrm>
          <a:off x="0" y="0"/>
          <a:ext cx="0" cy="0"/>
          <a:chOff x="0" y="0"/>
          <a:chExt cx="0" cy="0"/>
        </a:xfrm>
      </p:grpSpPr>
      <p:sp>
        <p:nvSpPr>
          <p:cNvPr id="810" name="Google Shape;810;g6191cbb8f4_1_95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1" name="Google Shape;811;g6191cbb8f4_1_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982381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6191cbb8f4_1_97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6191cbb8f4_1_9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8804275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6"/>
        <p:cNvGrpSpPr/>
        <p:nvPr/>
      </p:nvGrpSpPr>
      <p:grpSpPr>
        <a:xfrm>
          <a:off x="0" y="0"/>
          <a:ext cx="0" cy="0"/>
          <a:chOff x="0" y="0"/>
          <a:chExt cx="0" cy="0"/>
        </a:xfrm>
      </p:grpSpPr>
      <p:sp>
        <p:nvSpPr>
          <p:cNvPr id="837" name="Google Shape;837;g6191cbb8f4_1_98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 name="Google Shape;838;g6191cbb8f4_1_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556842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1295778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416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42262865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379652387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74.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8.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7.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2.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3.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5.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88.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png"/><Relationship Id="rId1" Type="http://schemas.openxmlformats.org/officeDocument/2006/relationships/slideMaster" Target="../slideMasters/slideMaster96.xml"/><Relationship Id="rId4" Type="http://schemas.openxmlformats.org/officeDocument/2006/relationships/image" Target="../media/image13.jpeg"/></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9/22/22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2022. 9. 22.</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9/22/22</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cSld>
  <p:clrMapOvr>
    <a:masterClrMapping/>
  </p:clrMapOvr>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22012122"/>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09742792"/>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39459670"/>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86836580"/>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9/22/22</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38937078"/>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9/22/22</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26248155"/>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9/22/22</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957706365"/>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6082106"/>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12540118"/>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305648210"/>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726393183"/>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1532664424"/>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013330960"/>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780721335"/>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2994295624"/>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229640177"/>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3883942028"/>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3374944274"/>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847208058"/>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856979627"/>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557915780"/>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2231705550"/>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489979743"/>
      </p:ext>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269631"/>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74391"/>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482950"/>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484604"/>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05679"/>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4105328"/>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4969480"/>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185131"/>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230101"/>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35113"/>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070776"/>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9625676"/>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82090546"/>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9100005"/>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55056819"/>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36412476"/>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28089379"/>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95081763"/>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78603731"/>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48735776"/>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766877"/>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16333599"/>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61804900"/>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651554"/>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408745664"/>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11090338"/>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75870631"/>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extLst>
      <p:ext uri="{BB962C8B-B14F-4D97-AF65-F5344CB8AC3E}">
        <p14:creationId xmlns:p14="http://schemas.microsoft.com/office/powerpoint/2010/main" val="3669861593"/>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extLst>
      <p:ext uri="{BB962C8B-B14F-4D97-AF65-F5344CB8AC3E}">
        <p14:creationId xmlns:p14="http://schemas.microsoft.com/office/powerpoint/2010/main" val="134450037"/>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extLst>
      <p:ext uri="{BB962C8B-B14F-4D97-AF65-F5344CB8AC3E}">
        <p14:creationId xmlns:p14="http://schemas.microsoft.com/office/powerpoint/2010/main" val="1064580612"/>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extLst>
      <p:ext uri="{BB962C8B-B14F-4D97-AF65-F5344CB8AC3E}">
        <p14:creationId xmlns:p14="http://schemas.microsoft.com/office/powerpoint/2010/main" val="3360622150"/>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extLst>
      <p:ext uri="{BB962C8B-B14F-4D97-AF65-F5344CB8AC3E}">
        <p14:creationId xmlns:p14="http://schemas.microsoft.com/office/powerpoint/2010/main" val="3825790000"/>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extLst>
      <p:ext uri="{BB962C8B-B14F-4D97-AF65-F5344CB8AC3E}">
        <p14:creationId xmlns:p14="http://schemas.microsoft.com/office/powerpoint/2010/main" val="3839668887"/>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extLst>
      <p:ext uri="{BB962C8B-B14F-4D97-AF65-F5344CB8AC3E}">
        <p14:creationId xmlns:p14="http://schemas.microsoft.com/office/powerpoint/2010/main" val="378820143"/>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extLst>
      <p:ext uri="{BB962C8B-B14F-4D97-AF65-F5344CB8AC3E}">
        <p14:creationId xmlns:p14="http://schemas.microsoft.com/office/powerpoint/2010/main" val="3828807734"/>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extLst>
      <p:ext uri="{BB962C8B-B14F-4D97-AF65-F5344CB8AC3E}">
        <p14:creationId xmlns:p14="http://schemas.microsoft.com/office/powerpoint/2010/main" val="3815451285"/>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extLst>
      <p:ext uri="{BB962C8B-B14F-4D97-AF65-F5344CB8AC3E}">
        <p14:creationId xmlns:p14="http://schemas.microsoft.com/office/powerpoint/2010/main" val="2917025023"/>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extLst>
      <p:ext uri="{BB962C8B-B14F-4D97-AF65-F5344CB8AC3E}">
        <p14:creationId xmlns:p14="http://schemas.microsoft.com/office/powerpoint/2010/main" val="1321780326"/>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extLst>
      <p:ext uri="{BB962C8B-B14F-4D97-AF65-F5344CB8AC3E}">
        <p14:creationId xmlns:p14="http://schemas.microsoft.com/office/powerpoint/2010/main" val="1439888438"/>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F95B04E4-937C-664F-B51F-D8C30ABD33B0}"/>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48FE1C4B-D953-0249-AAC5-1CEBC09BA0D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6CEAA0A5-E9E4-5140-BD46-DA6256C8BD9D}"/>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D19D6D91-79A7-6D42-B64F-582CA85CF65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FA33B19D-FBD6-3545-A911-696365B2674E}"/>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E3F69791-C3A5-1144-92B1-333CF796E52A}"/>
              </a:ext>
            </a:extLst>
          </p:cNvPr>
          <p:cNvSpPr>
            <a:spLocks noGrp="1" noChangeArrowheads="1"/>
          </p:cNvSpPr>
          <p:nvPr>
            <p:ph type="sldNum" sz="quarter" idx="12"/>
          </p:nvPr>
        </p:nvSpPr>
        <p:spPr/>
        <p:txBody>
          <a:bodyPr/>
          <a:lstStyle>
            <a:lvl1pPr>
              <a:defRPr sz="1200" smtClean="0"/>
            </a:lvl1pPr>
          </a:lstStyle>
          <a:p>
            <a:pPr>
              <a:defRPr/>
            </a:pPr>
            <a:fld id="{3B3FDAE8-A59F-B84A-B845-84C535A39ED0}" type="slidenum">
              <a:rPr lang="en-US" altLang="en-US"/>
              <a:pPr>
                <a:defRPr/>
              </a:pPr>
              <a:t>‹#›</a:t>
            </a:fld>
            <a:endParaRPr lang="en-US" altLang="en-US"/>
          </a:p>
        </p:txBody>
      </p:sp>
    </p:spTree>
    <p:extLst>
      <p:ext uri="{BB962C8B-B14F-4D97-AF65-F5344CB8AC3E}">
        <p14:creationId xmlns:p14="http://schemas.microsoft.com/office/powerpoint/2010/main" val="656669209"/>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3A97B69-F936-9541-A4C0-4803E0D9803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ACF1560-B282-884D-8A11-92C4A17C9387}"/>
              </a:ext>
            </a:extLst>
          </p:cNvPr>
          <p:cNvSpPr>
            <a:spLocks noGrp="1" noChangeArrowheads="1"/>
          </p:cNvSpPr>
          <p:nvPr>
            <p:ph type="sldNum" sz="quarter" idx="11"/>
          </p:nvPr>
        </p:nvSpPr>
        <p:spPr>
          <a:ln/>
        </p:spPr>
        <p:txBody>
          <a:bodyPr/>
          <a:lstStyle>
            <a:lvl1pPr>
              <a:defRPr/>
            </a:lvl1pPr>
          </a:lstStyle>
          <a:p>
            <a:pPr>
              <a:defRPr/>
            </a:pPr>
            <a:fld id="{ABF4462A-42FE-A84B-9002-68A00ADE644F}" type="slidenum">
              <a:rPr lang="en-US" altLang="en-US"/>
              <a:pPr>
                <a:defRPr/>
              </a:pPr>
              <a:t>‹#›</a:t>
            </a:fld>
            <a:endParaRPr lang="en-US" altLang="en-US"/>
          </a:p>
        </p:txBody>
      </p:sp>
    </p:spTree>
    <p:extLst>
      <p:ext uri="{BB962C8B-B14F-4D97-AF65-F5344CB8AC3E}">
        <p14:creationId xmlns:p14="http://schemas.microsoft.com/office/powerpoint/2010/main" val="336813805"/>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F2623055-6F7E-CF4A-ADEE-B8106026EC5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8F7ABC-7804-9A45-8345-A3C1D4AE2951}"/>
              </a:ext>
            </a:extLst>
          </p:cNvPr>
          <p:cNvSpPr>
            <a:spLocks noGrp="1" noChangeArrowheads="1"/>
          </p:cNvSpPr>
          <p:nvPr>
            <p:ph type="sldNum" sz="quarter" idx="11"/>
          </p:nvPr>
        </p:nvSpPr>
        <p:spPr>
          <a:ln/>
        </p:spPr>
        <p:txBody>
          <a:bodyPr/>
          <a:lstStyle>
            <a:lvl1pPr>
              <a:defRPr/>
            </a:lvl1pPr>
          </a:lstStyle>
          <a:p>
            <a:pPr>
              <a:defRPr/>
            </a:pPr>
            <a:fld id="{33CFE70D-E1B6-6444-B39A-56D9F01DCD47}" type="slidenum">
              <a:rPr lang="en-US" altLang="en-US"/>
              <a:pPr>
                <a:defRPr/>
              </a:pPr>
              <a:t>‹#›</a:t>
            </a:fld>
            <a:endParaRPr lang="en-US" altLang="en-US"/>
          </a:p>
        </p:txBody>
      </p:sp>
    </p:spTree>
    <p:extLst>
      <p:ext uri="{BB962C8B-B14F-4D97-AF65-F5344CB8AC3E}">
        <p14:creationId xmlns:p14="http://schemas.microsoft.com/office/powerpoint/2010/main" val="3520389837"/>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71F563C-CD40-A941-946F-51381E41C508}"/>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3913447-512A-8E4A-90A4-7079BD9A51DA}"/>
              </a:ext>
            </a:extLst>
          </p:cNvPr>
          <p:cNvSpPr>
            <a:spLocks noGrp="1" noChangeArrowheads="1"/>
          </p:cNvSpPr>
          <p:nvPr>
            <p:ph type="sldNum" sz="quarter" idx="11"/>
          </p:nvPr>
        </p:nvSpPr>
        <p:spPr>
          <a:ln/>
        </p:spPr>
        <p:txBody>
          <a:bodyPr/>
          <a:lstStyle>
            <a:lvl1pPr>
              <a:defRPr/>
            </a:lvl1pPr>
          </a:lstStyle>
          <a:p>
            <a:pPr>
              <a:defRPr/>
            </a:pPr>
            <a:fld id="{F061E867-9ECF-604D-A3A5-B01890269E4D}" type="slidenum">
              <a:rPr lang="en-US" altLang="en-US"/>
              <a:pPr>
                <a:defRPr/>
              </a:pPr>
              <a:t>‹#›</a:t>
            </a:fld>
            <a:endParaRPr lang="en-US" altLang="en-US"/>
          </a:p>
        </p:txBody>
      </p:sp>
    </p:spTree>
    <p:extLst>
      <p:ext uri="{BB962C8B-B14F-4D97-AF65-F5344CB8AC3E}">
        <p14:creationId xmlns:p14="http://schemas.microsoft.com/office/powerpoint/2010/main" val="3125631256"/>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5F572121-A8E8-2D44-9C8A-867F1E7CF2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375A6BC4-4875-D14C-AD8B-EDD376D8CFAC}"/>
              </a:ext>
            </a:extLst>
          </p:cNvPr>
          <p:cNvSpPr>
            <a:spLocks noGrp="1" noChangeArrowheads="1"/>
          </p:cNvSpPr>
          <p:nvPr>
            <p:ph type="sldNum" sz="quarter" idx="11"/>
          </p:nvPr>
        </p:nvSpPr>
        <p:spPr>
          <a:ln/>
        </p:spPr>
        <p:txBody>
          <a:bodyPr/>
          <a:lstStyle>
            <a:lvl1pPr>
              <a:defRPr/>
            </a:lvl1pPr>
          </a:lstStyle>
          <a:p>
            <a:pPr>
              <a:defRPr/>
            </a:pPr>
            <a:fld id="{6BF9FD31-60B6-C346-9D89-A4089B899D90}" type="slidenum">
              <a:rPr lang="en-US" altLang="en-US"/>
              <a:pPr>
                <a:defRPr/>
              </a:pPr>
              <a:t>‹#›</a:t>
            </a:fld>
            <a:endParaRPr lang="en-US" altLang="en-US"/>
          </a:p>
        </p:txBody>
      </p:sp>
    </p:spTree>
    <p:extLst>
      <p:ext uri="{BB962C8B-B14F-4D97-AF65-F5344CB8AC3E}">
        <p14:creationId xmlns:p14="http://schemas.microsoft.com/office/powerpoint/2010/main" val="3008841999"/>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4209F53-5EDE-1248-9733-CEB7AFA430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CED11C88-124D-0347-AECA-31127847197C}"/>
              </a:ext>
            </a:extLst>
          </p:cNvPr>
          <p:cNvSpPr>
            <a:spLocks noGrp="1" noChangeArrowheads="1"/>
          </p:cNvSpPr>
          <p:nvPr>
            <p:ph type="sldNum" sz="quarter" idx="11"/>
          </p:nvPr>
        </p:nvSpPr>
        <p:spPr>
          <a:ln/>
        </p:spPr>
        <p:txBody>
          <a:bodyPr/>
          <a:lstStyle>
            <a:lvl1pPr>
              <a:defRPr/>
            </a:lvl1pPr>
          </a:lstStyle>
          <a:p>
            <a:pPr>
              <a:defRPr/>
            </a:pPr>
            <a:fld id="{ABA189F7-876C-7946-AB0D-5451C843C772}" type="slidenum">
              <a:rPr lang="en-US" altLang="en-US"/>
              <a:pPr>
                <a:defRPr/>
              </a:pPr>
              <a:t>‹#›</a:t>
            </a:fld>
            <a:endParaRPr lang="en-US" altLang="en-US"/>
          </a:p>
        </p:txBody>
      </p:sp>
    </p:spTree>
    <p:extLst>
      <p:ext uri="{BB962C8B-B14F-4D97-AF65-F5344CB8AC3E}">
        <p14:creationId xmlns:p14="http://schemas.microsoft.com/office/powerpoint/2010/main" val="2700192181"/>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9347127D-50D6-804E-BBDB-090FFD76C82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34CA717C-BE13-1D47-AAC5-E762962F17AE}"/>
              </a:ext>
            </a:extLst>
          </p:cNvPr>
          <p:cNvSpPr>
            <a:spLocks noGrp="1" noChangeArrowheads="1"/>
          </p:cNvSpPr>
          <p:nvPr>
            <p:ph type="sldNum" sz="quarter" idx="11"/>
          </p:nvPr>
        </p:nvSpPr>
        <p:spPr>
          <a:ln/>
        </p:spPr>
        <p:txBody>
          <a:bodyPr/>
          <a:lstStyle>
            <a:lvl1pPr>
              <a:defRPr/>
            </a:lvl1pPr>
          </a:lstStyle>
          <a:p>
            <a:pPr>
              <a:defRPr/>
            </a:pPr>
            <a:fld id="{AA20B547-CD99-0740-9575-71E48EA0F20D}" type="slidenum">
              <a:rPr lang="en-US" altLang="en-US"/>
              <a:pPr>
                <a:defRPr/>
              </a:pPr>
              <a:t>‹#›</a:t>
            </a:fld>
            <a:endParaRPr lang="en-US" altLang="en-US"/>
          </a:p>
        </p:txBody>
      </p:sp>
    </p:spTree>
    <p:extLst>
      <p:ext uri="{BB962C8B-B14F-4D97-AF65-F5344CB8AC3E}">
        <p14:creationId xmlns:p14="http://schemas.microsoft.com/office/powerpoint/2010/main" val="2363873900"/>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5A4E499A-3343-9649-900F-C1B6B1CC41A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9BAFF69-6AD8-F144-AFCC-520891BC230A}"/>
              </a:ext>
            </a:extLst>
          </p:cNvPr>
          <p:cNvSpPr>
            <a:spLocks noGrp="1" noChangeArrowheads="1"/>
          </p:cNvSpPr>
          <p:nvPr>
            <p:ph type="sldNum" sz="quarter" idx="11"/>
          </p:nvPr>
        </p:nvSpPr>
        <p:spPr>
          <a:ln/>
        </p:spPr>
        <p:txBody>
          <a:bodyPr/>
          <a:lstStyle>
            <a:lvl1pPr>
              <a:defRPr/>
            </a:lvl1pPr>
          </a:lstStyle>
          <a:p>
            <a:pPr>
              <a:defRPr/>
            </a:pPr>
            <a:fld id="{0EE647DD-C717-6B4E-971B-369A4AC6E6F3}" type="slidenum">
              <a:rPr lang="en-US" altLang="en-US"/>
              <a:pPr>
                <a:defRPr/>
              </a:pPr>
              <a:t>‹#›</a:t>
            </a:fld>
            <a:endParaRPr lang="en-US" altLang="en-US"/>
          </a:p>
        </p:txBody>
      </p:sp>
    </p:spTree>
    <p:extLst>
      <p:ext uri="{BB962C8B-B14F-4D97-AF65-F5344CB8AC3E}">
        <p14:creationId xmlns:p14="http://schemas.microsoft.com/office/powerpoint/2010/main" val="1931207740"/>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E62CFF8-7633-3B4B-A468-F476C6361E3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3917E0F-F572-F344-8271-E7F412A98639}"/>
              </a:ext>
            </a:extLst>
          </p:cNvPr>
          <p:cNvSpPr>
            <a:spLocks noGrp="1" noChangeArrowheads="1"/>
          </p:cNvSpPr>
          <p:nvPr>
            <p:ph type="sldNum" sz="quarter" idx="11"/>
          </p:nvPr>
        </p:nvSpPr>
        <p:spPr>
          <a:ln/>
        </p:spPr>
        <p:txBody>
          <a:bodyPr/>
          <a:lstStyle>
            <a:lvl1pPr>
              <a:defRPr/>
            </a:lvl1pPr>
          </a:lstStyle>
          <a:p>
            <a:pPr>
              <a:defRPr/>
            </a:pPr>
            <a:fld id="{64A61CCF-7B61-6046-A6E3-819C5F7B3F8C}" type="slidenum">
              <a:rPr lang="en-US" altLang="en-US"/>
              <a:pPr>
                <a:defRPr/>
              </a:pPr>
              <a:t>‹#›</a:t>
            </a:fld>
            <a:endParaRPr lang="en-US" altLang="en-US"/>
          </a:p>
        </p:txBody>
      </p:sp>
    </p:spTree>
    <p:extLst>
      <p:ext uri="{BB962C8B-B14F-4D97-AF65-F5344CB8AC3E}">
        <p14:creationId xmlns:p14="http://schemas.microsoft.com/office/powerpoint/2010/main" val="2776628319"/>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FF2FD485-06A1-EE45-9A8B-F048E7EEE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3E0F4D9-5214-6441-8A0F-C2CBFC75B8CF}"/>
              </a:ext>
            </a:extLst>
          </p:cNvPr>
          <p:cNvSpPr>
            <a:spLocks noGrp="1" noChangeArrowheads="1"/>
          </p:cNvSpPr>
          <p:nvPr>
            <p:ph type="sldNum" sz="quarter" idx="11"/>
          </p:nvPr>
        </p:nvSpPr>
        <p:spPr>
          <a:ln/>
        </p:spPr>
        <p:txBody>
          <a:bodyPr/>
          <a:lstStyle>
            <a:lvl1pPr>
              <a:defRPr/>
            </a:lvl1pPr>
          </a:lstStyle>
          <a:p>
            <a:pPr>
              <a:defRPr/>
            </a:pPr>
            <a:fld id="{F24D7BF4-82CD-7E43-873E-37D879C1B9E0}" type="slidenum">
              <a:rPr lang="en-US" altLang="en-US"/>
              <a:pPr>
                <a:defRPr/>
              </a:pPr>
              <a:t>‹#›</a:t>
            </a:fld>
            <a:endParaRPr lang="en-US" altLang="en-US"/>
          </a:p>
        </p:txBody>
      </p:sp>
    </p:spTree>
    <p:extLst>
      <p:ext uri="{BB962C8B-B14F-4D97-AF65-F5344CB8AC3E}">
        <p14:creationId xmlns:p14="http://schemas.microsoft.com/office/powerpoint/2010/main" val="2834360889"/>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0F2C3A7A-5BD4-D542-A789-B3C16EBBD7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538ED7B-3605-2040-BC3F-5A78278E3E39}"/>
              </a:ext>
            </a:extLst>
          </p:cNvPr>
          <p:cNvSpPr>
            <a:spLocks noGrp="1" noChangeArrowheads="1"/>
          </p:cNvSpPr>
          <p:nvPr>
            <p:ph type="sldNum" sz="quarter" idx="11"/>
          </p:nvPr>
        </p:nvSpPr>
        <p:spPr>
          <a:ln/>
        </p:spPr>
        <p:txBody>
          <a:bodyPr/>
          <a:lstStyle>
            <a:lvl1pPr>
              <a:defRPr/>
            </a:lvl1pPr>
          </a:lstStyle>
          <a:p>
            <a:pPr>
              <a:defRPr/>
            </a:pPr>
            <a:fld id="{1F0AD733-BDC3-EB40-9C11-FAC3CFD161D0}" type="slidenum">
              <a:rPr lang="en-US" altLang="en-US"/>
              <a:pPr>
                <a:defRPr/>
              </a:pPr>
              <a:t>‹#›</a:t>
            </a:fld>
            <a:endParaRPr lang="en-US" altLang="en-US"/>
          </a:p>
        </p:txBody>
      </p:sp>
    </p:spTree>
    <p:extLst>
      <p:ext uri="{BB962C8B-B14F-4D97-AF65-F5344CB8AC3E}">
        <p14:creationId xmlns:p14="http://schemas.microsoft.com/office/powerpoint/2010/main" val="264920298"/>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8D14A05F-C43C-B549-A1DA-16E973F5AA3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4D961FA-CC1E-B14D-A413-07AD525F4F1D}"/>
              </a:ext>
            </a:extLst>
          </p:cNvPr>
          <p:cNvSpPr>
            <a:spLocks noGrp="1" noChangeArrowheads="1"/>
          </p:cNvSpPr>
          <p:nvPr>
            <p:ph type="sldNum" sz="quarter" idx="11"/>
          </p:nvPr>
        </p:nvSpPr>
        <p:spPr>
          <a:ln/>
        </p:spPr>
        <p:txBody>
          <a:bodyPr/>
          <a:lstStyle>
            <a:lvl1pPr>
              <a:defRPr/>
            </a:lvl1pPr>
          </a:lstStyle>
          <a:p>
            <a:pPr>
              <a:defRPr/>
            </a:pPr>
            <a:fld id="{8897B481-D5ED-9E41-8320-7EA96DF4FEC5}" type="slidenum">
              <a:rPr lang="en-US" altLang="en-US"/>
              <a:pPr>
                <a:defRPr/>
              </a:pPr>
              <a:t>‹#›</a:t>
            </a:fld>
            <a:endParaRPr lang="en-US" altLang="en-US"/>
          </a:p>
        </p:txBody>
      </p:sp>
    </p:spTree>
    <p:extLst>
      <p:ext uri="{BB962C8B-B14F-4D97-AF65-F5344CB8AC3E}">
        <p14:creationId xmlns:p14="http://schemas.microsoft.com/office/powerpoint/2010/main" val="1988320743"/>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1926379301"/>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3887994603"/>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2083778801"/>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2309291151"/>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667195961"/>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4279668005"/>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4144253915"/>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697673626"/>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1263830155"/>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3003269670"/>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124387686"/>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3901614098"/>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19398"/>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2989149324"/>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41631205"/>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69469044"/>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3937871407"/>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250957968"/>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881416963"/>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436695258"/>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243919184"/>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2419350342"/>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992204742"/>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713288902"/>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038239228"/>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1500862515"/>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3943734647"/>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739906517"/>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1503228778"/>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Segoe UI" panose="020B0502040204020203" pitchFamily="34" charset="0"/>
                <a:cs typeface="Segoe UI" panose="020B0502040204020203" pitchFamily="34" charset="0"/>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Segoe UI" panose="020B0502040204020203" pitchFamily="34" charset="0"/>
                <a:cs typeface="Segoe UI" panose="020B0502040204020203" pitchFamily="34" charset="0"/>
              </a:defRPr>
            </a:lvl1pPr>
            <a:lvl2pPr marL="685766" indent="-228589">
              <a:buFont typeface="Cambria" panose="02040503050406030204" pitchFamily="18" charset="0"/>
              <a:buChar char="-"/>
              <a:defRPr sz="2400">
                <a:latin typeface="Segoe UI" panose="020B0502040204020203" pitchFamily="34" charset="0"/>
                <a:cs typeface="Segoe UI" panose="020B0502040204020203" pitchFamily="34" charset="0"/>
              </a:defRPr>
            </a:lvl2pPr>
            <a:lvl3pPr>
              <a:defRPr sz="2000">
                <a:latin typeface="Segoe UI" panose="020B0502040204020203" pitchFamily="34" charset="0"/>
                <a:cs typeface="Segoe UI" panose="020B0502040204020203" pitchFamily="34" charset="0"/>
              </a:defRPr>
            </a:lvl3pPr>
            <a:lvl4pPr>
              <a:defRPr sz="2000">
                <a:latin typeface="Segoe UI" panose="020B0502040204020203" pitchFamily="34" charset="0"/>
                <a:cs typeface="Segoe UI" panose="020B0502040204020203" pitchFamily="34" charset="0"/>
              </a:defRPr>
            </a:lvl4pPr>
            <a:lvl5pPr>
              <a:defRPr sz="2000">
                <a:latin typeface="Segoe UI" panose="020B0502040204020203" pitchFamily="34" charset="0"/>
                <a:cs typeface="Segoe UI" panose="020B05020402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35571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13145"/>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73639277"/>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187587689"/>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906073210"/>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841937945"/>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610741826"/>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554522207"/>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081880840"/>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232130875"/>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104288215"/>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178303478"/>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405102020"/>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2170455392"/>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406493594"/>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41418167"/>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19222955"/>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8287346"/>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24051311"/>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93033677"/>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783937851"/>
      </p:ext>
    </p:extLst>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894882459"/>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0556957"/>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73670780"/>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0584815"/>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9/22/22</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492315846"/>
      </p:ext>
    </p:extLst>
  </p:cSld>
  <p:clrMapOvr>
    <a:overrideClrMapping bg1="lt1" tx1="dk1" bg2="lt2" tx2="dk2" accent1="accent1" accent2="accent2" accent3="accent3" accent4="accent4" accent5="accent5" accent6="accent6" hlink="hlink" folHlink="folHlink"/>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9/22/22</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156730039"/>
      </p:ext>
    </p:extLst>
  </p:cSld>
  <p:clrMapOvr>
    <a:overrideClrMapping bg1="lt1" tx1="dk1" bg2="lt2" tx2="dk2" accent1="accent1" accent2="accent2" accent3="accent3" accent4="accent4" accent5="accent5" accent6="accent6" hlink="hlink" folHlink="folHlink"/>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9/22/22</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53638048"/>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9/22/22</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075341329"/>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9/22/22</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56889935"/>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9/22/22</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64471572"/>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9/22/22</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25733146"/>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9/22/22</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77600235"/>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9/22/22</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09409846"/>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9/22/22</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02169756"/>
      </p:ext>
    </p:extLst>
  </p:cSld>
  <p:clrMapOvr>
    <a:overrideClrMapping bg1="dk1" tx1="lt1" bg2="dk2" tx2="lt2" accent1="accent1" accent2="accent2" accent3="accent3" accent4="accent4" accent5="accent5" accent6="accent6" hlink="hlink" folHlink="folHlink"/>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9/22/22</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49382373"/>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9/22/22</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819989314"/>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BB22F3D8-372A-7E4F-BAF0-2B62E16D72F9}"/>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2538D10A-B20C-1F4A-A69F-0F0B507B6CBC}"/>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323C0A52-D6B6-4A4D-BD73-5955293DBD0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203D96CF-D2B5-284A-8A3B-88E2B14F16C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ECE92EBB-E8F1-BB42-9972-9FC2F1E39DD3}"/>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815D7EE-6875-8949-837F-2AE3A4F79FD4}"/>
              </a:ext>
            </a:extLst>
          </p:cNvPr>
          <p:cNvSpPr>
            <a:spLocks noGrp="1" noChangeArrowheads="1"/>
          </p:cNvSpPr>
          <p:nvPr>
            <p:ph type="sldNum" sz="quarter" idx="12"/>
          </p:nvPr>
        </p:nvSpPr>
        <p:spPr/>
        <p:txBody>
          <a:bodyPr/>
          <a:lstStyle>
            <a:lvl1pPr>
              <a:defRPr sz="1200"/>
            </a:lvl1pPr>
          </a:lstStyle>
          <a:p>
            <a:pPr>
              <a:defRPr/>
            </a:pPr>
            <a:fld id="{800691C5-9FA5-3F46-90A7-ED5D0D102BB3}" type="slidenum">
              <a:rPr lang="en-US" altLang="en-US"/>
              <a:pPr>
                <a:defRPr/>
              </a:pPr>
              <a:t>‹#›</a:t>
            </a:fld>
            <a:endParaRPr lang="en-US" altLang="en-US"/>
          </a:p>
        </p:txBody>
      </p:sp>
    </p:spTree>
    <p:extLst>
      <p:ext uri="{BB962C8B-B14F-4D97-AF65-F5344CB8AC3E}">
        <p14:creationId xmlns:p14="http://schemas.microsoft.com/office/powerpoint/2010/main" val="1070578482"/>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0D4116A-1656-924F-8339-968CDC00B50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92E4BB7-CF8F-934D-88CB-2C51D02F6495}"/>
              </a:ext>
            </a:extLst>
          </p:cNvPr>
          <p:cNvSpPr>
            <a:spLocks noGrp="1" noChangeArrowheads="1"/>
          </p:cNvSpPr>
          <p:nvPr>
            <p:ph type="sldNum" sz="quarter" idx="11"/>
          </p:nvPr>
        </p:nvSpPr>
        <p:spPr>
          <a:ln/>
        </p:spPr>
        <p:txBody>
          <a:bodyPr/>
          <a:lstStyle>
            <a:lvl1pPr>
              <a:defRPr/>
            </a:lvl1pPr>
          </a:lstStyle>
          <a:p>
            <a:pPr>
              <a:defRPr/>
            </a:pPr>
            <a:fld id="{8DE33320-76E4-0249-8CA9-3902D97168FA}" type="slidenum">
              <a:rPr lang="en-US" altLang="en-US"/>
              <a:pPr>
                <a:defRPr/>
              </a:pPr>
              <a:t>‹#›</a:t>
            </a:fld>
            <a:endParaRPr lang="en-US" altLang="en-US"/>
          </a:p>
        </p:txBody>
      </p:sp>
    </p:spTree>
    <p:extLst>
      <p:ext uri="{BB962C8B-B14F-4D97-AF65-F5344CB8AC3E}">
        <p14:creationId xmlns:p14="http://schemas.microsoft.com/office/powerpoint/2010/main" val="380498551"/>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2D009077-10AD-0947-8806-7D3C25918E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A347429-32EA-F843-AE5C-FC1A699EBC2F}"/>
              </a:ext>
            </a:extLst>
          </p:cNvPr>
          <p:cNvSpPr>
            <a:spLocks noGrp="1" noChangeArrowheads="1"/>
          </p:cNvSpPr>
          <p:nvPr>
            <p:ph type="sldNum" sz="quarter" idx="11"/>
          </p:nvPr>
        </p:nvSpPr>
        <p:spPr>
          <a:ln/>
        </p:spPr>
        <p:txBody>
          <a:bodyPr/>
          <a:lstStyle>
            <a:lvl1pPr>
              <a:defRPr/>
            </a:lvl1pPr>
          </a:lstStyle>
          <a:p>
            <a:pPr>
              <a:defRPr/>
            </a:pPr>
            <a:fld id="{06FAB052-3664-BF4F-993F-29369860E1D8}" type="slidenum">
              <a:rPr lang="en-US" altLang="en-US"/>
              <a:pPr>
                <a:defRPr/>
              </a:pPr>
              <a:t>‹#›</a:t>
            </a:fld>
            <a:endParaRPr lang="en-US" altLang="en-US"/>
          </a:p>
        </p:txBody>
      </p:sp>
    </p:spTree>
    <p:extLst>
      <p:ext uri="{BB962C8B-B14F-4D97-AF65-F5344CB8AC3E}">
        <p14:creationId xmlns:p14="http://schemas.microsoft.com/office/powerpoint/2010/main" val="2842300859"/>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4642810-0270-CB48-A1CA-24DCF4455E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31DA97B-4E00-DC4F-B7DB-18E15C434422}"/>
              </a:ext>
            </a:extLst>
          </p:cNvPr>
          <p:cNvSpPr>
            <a:spLocks noGrp="1" noChangeArrowheads="1"/>
          </p:cNvSpPr>
          <p:nvPr>
            <p:ph type="sldNum" sz="quarter" idx="11"/>
          </p:nvPr>
        </p:nvSpPr>
        <p:spPr>
          <a:ln/>
        </p:spPr>
        <p:txBody>
          <a:bodyPr/>
          <a:lstStyle>
            <a:lvl1pPr>
              <a:defRPr/>
            </a:lvl1pPr>
          </a:lstStyle>
          <a:p>
            <a:pPr>
              <a:defRPr/>
            </a:pPr>
            <a:fld id="{6C6EB4A5-7404-294B-999D-175F606D6201}" type="slidenum">
              <a:rPr lang="en-US" altLang="en-US"/>
              <a:pPr>
                <a:defRPr/>
              </a:pPr>
              <a:t>‹#›</a:t>
            </a:fld>
            <a:endParaRPr lang="en-US" altLang="en-US"/>
          </a:p>
        </p:txBody>
      </p:sp>
    </p:spTree>
    <p:extLst>
      <p:ext uri="{BB962C8B-B14F-4D97-AF65-F5344CB8AC3E}">
        <p14:creationId xmlns:p14="http://schemas.microsoft.com/office/powerpoint/2010/main" val="704176024"/>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24BD8FCD-1BEB-6A42-B8B1-C39ED5BE27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1A21973-5A9E-154E-A49A-033DD08EB7E1}"/>
              </a:ext>
            </a:extLst>
          </p:cNvPr>
          <p:cNvSpPr>
            <a:spLocks noGrp="1" noChangeArrowheads="1"/>
          </p:cNvSpPr>
          <p:nvPr>
            <p:ph type="sldNum" sz="quarter" idx="11"/>
          </p:nvPr>
        </p:nvSpPr>
        <p:spPr>
          <a:ln/>
        </p:spPr>
        <p:txBody>
          <a:bodyPr/>
          <a:lstStyle>
            <a:lvl1pPr>
              <a:defRPr/>
            </a:lvl1pPr>
          </a:lstStyle>
          <a:p>
            <a:pPr>
              <a:defRPr/>
            </a:pPr>
            <a:fld id="{08A13A1E-7D24-2943-AA19-843CF9E69946}" type="slidenum">
              <a:rPr lang="en-US" altLang="en-US"/>
              <a:pPr>
                <a:defRPr/>
              </a:pPr>
              <a:t>‹#›</a:t>
            </a:fld>
            <a:endParaRPr lang="en-US" altLang="en-US"/>
          </a:p>
        </p:txBody>
      </p:sp>
    </p:spTree>
    <p:extLst>
      <p:ext uri="{BB962C8B-B14F-4D97-AF65-F5344CB8AC3E}">
        <p14:creationId xmlns:p14="http://schemas.microsoft.com/office/powerpoint/2010/main" val="1391142666"/>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DB659D62-F008-694B-A107-310AB43E4C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66F093A-DC6C-3444-8F25-CDFB50F79EDF}"/>
              </a:ext>
            </a:extLst>
          </p:cNvPr>
          <p:cNvSpPr>
            <a:spLocks noGrp="1" noChangeArrowheads="1"/>
          </p:cNvSpPr>
          <p:nvPr>
            <p:ph type="sldNum" sz="quarter" idx="11"/>
          </p:nvPr>
        </p:nvSpPr>
        <p:spPr>
          <a:ln/>
        </p:spPr>
        <p:txBody>
          <a:bodyPr/>
          <a:lstStyle>
            <a:lvl1pPr>
              <a:defRPr/>
            </a:lvl1pPr>
          </a:lstStyle>
          <a:p>
            <a:pPr>
              <a:defRPr/>
            </a:pPr>
            <a:fld id="{3BD812E9-CA0A-8244-A046-0571FC545305}" type="slidenum">
              <a:rPr lang="en-US" altLang="en-US"/>
              <a:pPr>
                <a:defRPr/>
              </a:pPr>
              <a:t>‹#›</a:t>
            </a:fld>
            <a:endParaRPr lang="en-US" altLang="en-US"/>
          </a:p>
        </p:txBody>
      </p:sp>
    </p:spTree>
    <p:extLst>
      <p:ext uri="{BB962C8B-B14F-4D97-AF65-F5344CB8AC3E}">
        <p14:creationId xmlns:p14="http://schemas.microsoft.com/office/powerpoint/2010/main" val="771534073"/>
      </p:ext>
    </p:extLst>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96B94DE-149A-A84D-858F-4D5B428FA7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4B1C692-591D-3346-8E1A-A19CC1BBF043}"/>
              </a:ext>
            </a:extLst>
          </p:cNvPr>
          <p:cNvSpPr>
            <a:spLocks noGrp="1" noChangeArrowheads="1"/>
          </p:cNvSpPr>
          <p:nvPr>
            <p:ph type="sldNum" sz="quarter" idx="11"/>
          </p:nvPr>
        </p:nvSpPr>
        <p:spPr>
          <a:ln/>
        </p:spPr>
        <p:txBody>
          <a:bodyPr/>
          <a:lstStyle>
            <a:lvl1pPr>
              <a:defRPr/>
            </a:lvl1pPr>
          </a:lstStyle>
          <a:p>
            <a:pPr>
              <a:defRPr/>
            </a:pPr>
            <a:fld id="{1D4001C4-BF5C-F640-BD99-70162C2025EC}" type="slidenum">
              <a:rPr lang="en-US" altLang="en-US"/>
              <a:pPr>
                <a:defRPr/>
              </a:pPr>
              <a:t>‹#›</a:t>
            </a:fld>
            <a:endParaRPr lang="en-US" altLang="en-US"/>
          </a:p>
        </p:txBody>
      </p:sp>
    </p:spTree>
    <p:extLst>
      <p:ext uri="{BB962C8B-B14F-4D97-AF65-F5344CB8AC3E}">
        <p14:creationId xmlns:p14="http://schemas.microsoft.com/office/powerpoint/2010/main" val="1776676437"/>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690CA2F-7EF4-4D4B-B05E-9CD06D97C0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EF9E563-85B6-884B-A069-BAB01B87B7D8}"/>
              </a:ext>
            </a:extLst>
          </p:cNvPr>
          <p:cNvSpPr>
            <a:spLocks noGrp="1" noChangeArrowheads="1"/>
          </p:cNvSpPr>
          <p:nvPr>
            <p:ph type="sldNum" sz="quarter" idx="11"/>
          </p:nvPr>
        </p:nvSpPr>
        <p:spPr>
          <a:ln/>
        </p:spPr>
        <p:txBody>
          <a:bodyPr/>
          <a:lstStyle>
            <a:lvl1pPr>
              <a:defRPr/>
            </a:lvl1pPr>
          </a:lstStyle>
          <a:p>
            <a:pPr>
              <a:defRPr/>
            </a:pPr>
            <a:fld id="{7D3D0717-7499-9E44-845B-E851FCB16976}" type="slidenum">
              <a:rPr lang="en-US" altLang="en-US"/>
              <a:pPr>
                <a:defRPr/>
              </a:pPr>
              <a:t>‹#›</a:t>
            </a:fld>
            <a:endParaRPr lang="en-US" altLang="en-US"/>
          </a:p>
        </p:txBody>
      </p:sp>
    </p:spTree>
    <p:extLst>
      <p:ext uri="{BB962C8B-B14F-4D97-AF65-F5344CB8AC3E}">
        <p14:creationId xmlns:p14="http://schemas.microsoft.com/office/powerpoint/2010/main" val="1398444785"/>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562426B-A5A0-F944-991E-0F589442A93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EBECD59-3F6D-0145-A9B5-5EE2DF859F8B}"/>
              </a:ext>
            </a:extLst>
          </p:cNvPr>
          <p:cNvSpPr>
            <a:spLocks noGrp="1" noChangeArrowheads="1"/>
          </p:cNvSpPr>
          <p:nvPr>
            <p:ph type="sldNum" sz="quarter" idx="11"/>
          </p:nvPr>
        </p:nvSpPr>
        <p:spPr>
          <a:ln/>
        </p:spPr>
        <p:txBody>
          <a:bodyPr/>
          <a:lstStyle>
            <a:lvl1pPr>
              <a:defRPr/>
            </a:lvl1pPr>
          </a:lstStyle>
          <a:p>
            <a:pPr>
              <a:defRPr/>
            </a:pPr>
            <a:fld id="{25E9139E-1132-E74D-AAEB-A81F8150B18F}" type="slidenum">
              <a:rPr lang="en-US" altLang="en-US"/>
              <a:pPr>
                <a:defRPr/>
              </a:pPr>
              <a:t>‹#›</a:t>
            </a:fld>
            <a:endParaRPr lang="en-US" altLang="en-US"/>
          </a:p>
        </p:txBody>
      </p:sp>
    </p:spTree>
    <p:extLst>
      <p:ext uri="{BB962C8B-B14F-4D97-AF65-F5344CB8AC3E}">
        <p14:creationId xmlns:p14="http://schemas.microsoft.com/office/powerpoint/2010/main" val="726192138"/>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B00FC4D-28B2-774A-BDF5-CB3A5D1E70E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BDB0E60-2A7B-1B44-BB6D-97BF3A139C97}"/>
              </a:ext>
            </a:extLst>
          </p:cNvPr>
          <p:cNvSpPr>
            <a:spLocks noGrp="1" noChangeArrowheads="1"/>
          </p:cNvSpPr>
          <p:nvPr>
            <p:ph type="sldNum" sz="quarter" idx="11"/>
          </p:nvPr>
        </p:nvSpPr>
        <p:spPr>
          <a:ln/>
        </p:spPr>
        <p:txBody>
          <a:bodyPr/>
          <a:lstStyle>
            <a:lvl1pPr>
              <a:defRPr/>
            </a:lvl1pPr>
          </a:lstStyle>
          <a:p>
            <a:pPr>
              <a:defRPr/>
            </a:pPr>
            <a:fld id="{FC5C9412-F662-064D-BEDC-D33A60B08A72}" type="slidenum">
              <a:rPr lang="en-US" altLang="en-US"/>
              <a:pPr>
                <a:defRPr/>
              </a:pPr>
              <a:t>‹#›</a:t>
            </a:fld>
            <a:endParaRPr lang="en-US" altLang="en-US"/>
          </a:p>
        </p:txBody>
      </p:sp>
    </p:spTree>
    <p:extLst>
      <p:ext uri="{BB962C8B-B14F-4D97-AF65-F5344CB8AC3E}">
        <p14:creationId xmlns:p14="http://schemas.microsoft.com/office/powerpoint/2010/main" val="1607606529"/>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0E3EA30-DFF3-9C4B-9691-5C9AAB88EB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B2EE262-3A13-4443-80B8-614C7A4B25F7}"/>
              </a:ext>
            </a:extLst>
          </p:cNvPr>
          <p:cNvSpPr>
            <a:spLocks noGrp="1" noChangeArrowheads="1"/>
          </p:cNvSpPr>
          <p:nvPr>
            <p:ph type="sldNum" sz="quarter" idx="11"/>
          </p:nvPr>
        </p:nvSpPr>
        <p:spPr>
          <a:ln/>
        </p:spPr>
        <p:txBody>
          <a:bodyPr/>
          <a:lstStyle>
            <a:lvl1pPr>
              <a:defRPr/>
            </a:lvl1pPr>
          </a:lstStyle>
          <a:p>
            <a:pPr>
              <a:defRPr/>
            </a:pPr>
            <a:fld id="{C5970A1F-36EE-AC4A-B790-1CFE7EECDED3}" type="slidenum">
              <a:rPr lang="en-US" altLang="en-US"/>
              <a:pPr>
                <a:defRPr/>
              </a:pPr>
              <a:t>‹#›</a:t>
            </a:fld>
            <a:endParaRPr lang="en-US" altLang="en-US"/>
          </a:p>
        </p:txBody>
      </p:sp>
    </p:spTree>
    <p:extLst>
      <p:ext uri="{BB962C8B-B14F-4D97-AF65-F5344CB8AC3E}">
        <p14:creationId xmlns:p14="http://schemas.microsoft.com/office/powerpoint/2010/main" val="495334145"/>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A476F68-C964-6F4C-B323-CADD64DDE3D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F4A41114-0EC5-4244-A8AE-388F27C49018}"/>
              </a:ext>
            </a:extLst>
          </p:cNvPr>
          <p:cNvSpPr>
            <a:spLocks noGrp="1" noChangeArrowheads="1"/>
          </p:cNvSpPr>
          <p:nvPr>
            <p:ph type="sldNum" sz="quarter" idx="11"/>
          </p:nvPr>
        </p:nvSpPr>
        <p:spPr>
          <a:ln/>
        </p:spPr>
        <p:txBody>
          <a:bodyPr/>
          <a:lstStyle>
            <a:lvl1pPr>
              <a:defRPr/>
            </a:lvl1pPr>
          </a:lstStyle>
          <a:p>
            <a:pPr>
              <a:defRPr/>
            </a:pPr>
            <a:fld id="{C811C9BF-9555-1749-A87B-CA7C52D013D0}" type="slidenum">
              <a:rPr lang="en-US" altLang="en-US"/>
              <a:pPr>
                <a:defRPr/>
              </a:pPr>
              <a:t>‹#›</a:t>
            </a:fld>
            <a:endParaRPr lang="en-US" altLang="en-US"/>
          </a:p>
        </p:txBody>
      </p:sp>
    </p:spTree>
    <p:extLst>
      <p:ext uri="{BB962C8B-B14F-4D97-AF65-F5344CB8AC3E}">
        <p14:creationId xmlns:p14="http://schemas.microsoft.com/office/powerpoint/2010/main" val="4091680657"/>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0C8C929E-28D9-A841-B8CA-FC3027FDB36A}"/>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6564B97F-161A-D54C-808B-F3F916EFED6B}"/>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AC5913C-196A-0247-8DD1-1FA6DB92536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7A83FE5-DCB7-644D-A455-D19C7BEC10F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2A417AE-95FE-8F4C-8E63-6FDC3E78F068}"/>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008D3888-D486-C848-B450-BD582C72A73A}"/>
              </a:ext>
            </a:extLst>
          </p:cNvPr>
          <p:cNvSpPr>
            <a:spLocks noGrp="1" noChangeArrowheads="1"/>
          </p:cNvSpPr>
          <p:nvPr>
            <p:ph type="sldNum" sz="quarter" idx="12"/>
          </p:nvPr>
        </p:nvSpPr>
        <p:spPr/>
        <p:txBody>
          <a:bodyPr/>
          <a:lstStyle>
            <a:lvl1pPr>
              <a:defRPr sz="1200"/>
            </a:lvl1pPr>
          </a:lstStyle>
          <a:p>
            <a:pPr>
              <a:defRPr/>
            </a:pPr>
            <a:fld id="{871A1AF6-C29A-3A49-AA01-42F32EB73108}" type="slidenum">
              <a:rPr lang="en-US" altLang="en-US"/>
              <a:pPr>
                <a:defRPr/>
              </a:pPr>
              <a:t>‹#›</a:t>
            </a:fld>
            <a:endParaRPr lang="en-US" altLang="en-US"/>
          </a:p>
        </p:txBody>
      </p:sp>
    </p:spTree>
    <p:extLst>
      <p:ext uri="{BB962C8B-B14F-4D97-AF65-F5344CB8AC3E}">
        <p14:creationId xmlns:p14="http://schemas.microsoft.com/office/powerpoint/2010/main" val="816064743"/>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4B96156-E2A2-7147-AB6D-65FBC4DBD0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7F09E6-2AF5-2A4F-ABE8-548BBCAFDE2E}"/>
              </a:ext>
            </a:extLst>
          </p:cNvPr>
          <p:cNvSpPr>
            <a:spLocks noGrp="1" noChangeArrowheads="1"/>
          </p:cNvSpPr>
          <p:nvPr>
            <p:ph type="sldNum" sz="quarter" idx="11"/>
          </p:nvPr>
        </p:nvSpPr>
        <p:spPr>
          <a:ln/>
        </p:spPr>
        <p:txBody>
          <a:bodyPr/>
          <a:lstStyle>
            <a:lvl1pPr>
              <a:defRPr/>
            </a:lvl1pPr>
          </a:lstStyle>
          <a:p>
            <a:pPr>
              <a:defRPr/>
            </a:pPr>
            <a:fld id="{5AE8A6BA-C088-9441-9826-2C0854D7F910}" type="slidenum">
              <a:rPr lang="en-US" altLang="en-US"/>
              <a:pPr>
                <a:defRPr/>
              </a:pPr>
              <a:t>‹#›</a:t>
            </a:fld>
            <a:endParaRPr lang="en-US" altLang="en-US"/>
          </a:p>
        </p:txBody>
      </p:sp>
    </p:spTree>
    <p:extLst>
      <p:ext uri="{BB962C8B-B14F-4D97-AF65-F5344CB8AC3E}">
        <p14:creationId xmlns:p14="http://schemas.microsoft.com/office/powerpoint/2010/main" val="3929974850"/>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C681852-FB9F-314D-A270-CA1A64B63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203247E-42B6-794D-826B-9C94F89AB759}"/>
              </a:ext>
            </a:extLst>
          </p:cNvPr>
          <p:cNvSpPr>
            <a:spLocks noGrp="1" noChangeArrowheads="1"/>
          </p:cNvSpPr>
          <p:nvPr>
            <p:ph type="sldNum" sz="quarter" idx="11"/>
          </p:nvPr>
        </p:nvSpPr>
        <p:spPr>
          <a:ln/>
        </p:spPr>
        <p:txBody>
          <a:bodyPr/>
          <a:lstStyle>
            <a:lvl1pPr>
              <a:defRPr/>
            </a:lvl1pPr>
          </a:lstStyle>
          <a:p>
            <a:pPr>
              <a:defRPr/>
            </a:pPr>
            <a:fld id="{5F9CE593-9420-3945-9878-BC99587A47DD}" type="slidenum">
              <a:rPr lang="en-US" altLang="en-US"/>
              <a:pPr>
                <a:defRPr/>
              </a:pPr>
              <a:t>‹#›</a:t>
            </a:fld>
            <a:endParaRPr lang="en-US" altLang="en-US"/>
          </a:p>
        </p:txBody>
      </p:sp>
    </p:spTree>
    <p:extLst>
      <p:ext uri="{BB962C8B-B14F-4D97-AF65-F5344CB8AC3E}">
        <p14:creationId xmlns:p14="http://schemas.microsoft.com/office/powerpoint/2010/main" val="4121396729"/>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F312C2C-ABBC-3549-B0D7-D9DA757D28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8A422CE-8B8B-C247-973A-2CC423A82E76}"/>
              </a:ext>
            </a:extLst>
          </p:cNvPr>
          <p:cNvSpPr>
            <a:spLocks noGrp="1" noChangeArrowheads="1"/>
          </p:cNvSpPr>
          <p:nvPr>
            <p:ph type="sldNum" sz="quarter" idx="11"/>
          </p:nvPr>
        </p:nvSpPr>
        <p:spPr>
          <a:ln/>
        </p:spPr>
        <p:txBody>
          <a:bodyPr/>
          <a:lstStyle>
            <a:lvl1pPr>
              <a:defRPr/>
            </a:lvl1pPr>
          </a:lstStyle>
          <a:p>
            <a:pPr>
              <a:defRPr/>
            </a:pPr>
            <a:fld id="{96B8EAE1-AABF-8048-B71C-71DBD38CCF0A}" type="slidenum">
              <a:rPr lang="en-US" altLang="en-US"/>
              <a:pPr>
                <a:defRPr/>
              </a:pPr>
              <a:t>‹#›</a:t>
            </a:fld>
            <a:endParaRPr lang="en-US" altLang="en-US"/>
          </a:p>
        </p:txBody>
      </p:sp>
    </p:spTree>
    <p:extLst>
      <p:ext uri="{BB962C8B-B14F-4D97-AF65-F5344CB8AC3E}">
        <p14:creationId xmlns:p14="http://schemas.microsoft.com/office/powerpoint/2010/main" val="3409590619"/>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F2BACE98-82C2-DA4F-BAFE-79DACFB31A2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1C3C3AFB-1D2D-1642-8A0D-BC56BC6AC915}"/>
              </a:ext>
            </a:extLst>
          </p:cNvPr>
          <p:cNvSpPr>
            <a:spLocks noGrp="1" noChangeArrowheads="1"/>
          </p:cNvSpPr>
          <p:nvPr>
            <p:ph type="sldNum" sz="quarter" idx="11"/>
          </p:nvPr>
        </p:nvSpPr>
        <p:spPr>
          <a:ln/>
        </p:spPr>
        <p:txBody>
          <a:bodyPr/>
          <a:lstStyle>
            <a:lvl1pPr>
              <a:defRPr/>
            </a:lvl1pPr>
          </a:lstStyle>
          <a:p>
            <a:pPr>
              <a:defRPr/>
            </a:pPr>
            <a:fld id="{2E73ED02-06CD-7448-B59F-41E374859A4A}" type="slidenum">
              <a:rPr lang="en-US" altLang="en-US"/>
              <a:pPr>
                <a:defRPr/>
              </a:pPr>
              <a:t>‹#›</a:t>
            </a:fld>
            <a:endParaRPr lang="en-US" altLang="en-US"/>
          </a:p>
        </p:txBody>
      </p:sp>
    </p:spTree>
    <p:extLst>
      <p:ext uri="{BB962C8B-B14F-4D97-AF65-F5344CB8AC3E}">
        <p14:creationId xmlns:p14="http://schemas.microsoft.com/office/powerpoint/2010/main" val="2037730715"/>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74218F4-92E0-D04C-BB27-25849AB017E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ADA5DEB-2219-E04E-B3F6-9CEF3E38799B}"/>
              </a:ext>
            </a:extLst>
          </p:cNvPr>
          <p:cNvSpPr>
            <a:spLocks noGrp="1" noChangeArrowheads="1"/>
          </p:cNvSpPr>
          <p:nvPr>
            <p:ph type="sldNum" sz="quarter" idx="11"/>
          </p:nvPr>
        </p:nvSpPr>
        <p:spPr>
          <a:ln/>
        </p:spPr>
        <p:txBody>
          <a:bodyPr/>
          <a:lstStyle>
            <a:lvl1pPr>
              <a:defRPr/>
            </a:lvl1pPr>
          </a:lstStyle>
          <a:p>
            <a:pPr>
              <a:defRPr/>
            </a:pPr>
            <a:fld id="{A7275B1E-1F0C-8347-8A2D-F7FF8FA3E1F1}" type="slidenum">
              <a:rPr lang="en-US" altLang="en-US"/>
              <a:pPr>
                <a:defRPr/>
              </a:pPr>
              <a:t>‹#›</a:t>
            </a:fld>
            <a:endParaRPr lang="en-US" altLang="en-US"/>
          </a:p>
        </p:txBody>
      </p:sp>
    </p:spTree>
    <p:extLst>
      <p:ext uri="{BB962C8B-B14F-4D97-AF65-F5344CB8AC3E}">
        <p14:creationId xmlns:p14="http://schemas.microsoft.com/office/powerpoint/2010/main" val="3673601223"/>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77076116-9A8E-DD43-BB96-FF74C521A57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C6453045-3278-114F-9B94-E3CCF6BA765D}"/>
              </a:ext>
            </a:extLst>
          </p:cNvPr>
          <p:cNvSpPr>
            <a:spLocks noGrp="1" noChangeArrowheads="1"/>
          </p:cNvSpPr>
          <p:nvPr>
            <p:ph type="sldNum" sz="quarter" idx="11"/>
          </p:nvPr>
        </p:nvSpPr>
        <p:spPr>
          <a:ln/>
        </p:spPr>
        <p:txBody>
          <a:bodyPr/>
          <a:lstStyle>
            <a:lvl1pPr>
              <a:defRPr/>
            </a:lvl1pPr>
          </a:lstStyle>
          <a:p>
            <a:pPr>
              <a:defRPr/>
            </a:pPr>
            <a:fld id="{B0A63811-0C88-424D-807E-72BFC158FD04}" type="slidenum">
              <a:rPr lang="en-US" altLang="en-US"/>
              <a:pPr>
                <a:defRPr/>
              </a:pPr>
              <a:t>‹#›</a:t>
            </a:fld>
            <a:endParaRPr lang="en-US" altLang="en-US"/>
          </a:p>
        </p:txBody>
      </p:sp>
    </p:spTree>
    <p:extLst>
      <p:ext uri="{BB962C8B-B14F-4D97-AF65-F5344CB8AC3E}">
        <p14:creationId xmlns:p14="http://schemas.microsoft.com/office/powerpoint/2010/main" val="1865964792"/>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CCB6FE-6843-6C43-9199-F29F5DA9153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CD7F3DB-ED82-EF49-AE0E-16C445D66EBA}"/>
              </a:ext>
            </a:extLst>
          </p:cNvPr>
          <p:cNvSpPr>
            <a:spLocks noGrp="1" noChangeArrowheads="1"/>
          </p:cNvSpPr>
          <p:nvPr>
            <p:ph type="sldNum" sz="quarter" idx="11"/>
          </p:nvPr>
        </p:nvSpPr>
        <p:spPr>
          <a:ln/>
        </p:spPr>
        <p:txBody>
          <a:bodyPr/>
          <a:lstStyle>
            <a:lvl1pPr>
              <a:defRPr/>
            </a:lvl1pPr>
          </a:lstStyle>
          <a:p>
            <a:pPr>
              <a:defRPr/>
            </a:pPr>
            <a:fld id="{3727BDC7-4286-0348-B3E3-35EBC125A67C}" type="slidenum">
              <a:rPr lang="en-US" altLang="en-US"/>
              <a:pPr>
                <a:defRPr/>
              </a:pPr>
              <a:t>‹#›</a:t>
            </a:fld>
            <a:endParaRPr lang="en-US" altLang="en-US"/>
          </a:p>
        </p:txBody>
      </p:sp>
    </p:spTree>
    <p:extLst>
      <p:ext uri="{BB962C8B-B14F-4D97-AF65-F5344CB8AC3E}">
        <p14:creationId xmlns:p14="http://schemas.microsoft.com/office/powerpoint/2010/main" val="224056542"/>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C501A7E-E808-2A4D-A294-3FE38ED883D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5CA164-8BFD-454B-98A1-8883538D6EA8}"/>
              </a:ext>
            </a:extLst>
          </p:cNvPr>
          <p:cNvSpPr>
            <a:spLocks noGrp="1" noChangeArrowheads="1"/>
          </p:cNvSpPr>
          <p:nvPr>
            <p:ph type="sldNum" sz="quarter" idx="11"/>
          </p:nvPr>
        </p:nvSpPr>
        <p:spPr>
          <a:ln/>
        </p:spPr>
        <p:txBody>
          <a:bodyPr/>
          <a:lstStyle>
            <a:lvl1pPr>
              <a:defRPr/>
            </a:lvl1pPr>
          </a:lstStyle>
          <a:p>
            <a:pPr>
              <a:defRPr/>
            </a:pPr>
            <a:fld id="{203E3525-7C23-FA4A-84E9-CD20986B9C3D}" type="slidenum">
              <a:rPr lang="en-US" altLang="en-US"/>
              <a:pPr>
                <a:defRPr/>
              </a:pPr>
              <a:t>‹#›</a:t>
            </a:fld>
            <a:endParaRPr lang="en-US" altLang="en-US"/>
          </a:p>
        </p:txBody>
      </p:sp>
    </p:spTree>
    <p:extLst>
      <p:ext uri="{BB962C8B-B14F-4D97-AF65-F5344CB8AC3E}">
        <p14:creationId xmlns:p14="http://schemas.microsoft.com/office/powerpoint/2010/main" val="3727952080"/>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4C5C39E-8AAC-984A-99D0-C96378C34C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2EAD916-AFF0-5040-8789-7A5150BE3DA5}"/>
              </a:ext>
            </a:extLst>
          </p:cNvPr>
          <p:cNvSpPr>
            <a:spLocks noGrp="1" noChangeArrowheads="1"/>
          </p:cNvSpPr>
          <p:nvPr>
            <p:ph type="sldNum" sz="quarter" idx="11"/>
          </p:nvPr>
        </p:nvSpPr>
        <p:spPr>
          <a:ln/>
        </p:spPr>
        <p:txBody>
          <a:bodyPr/>
          <a:lstStyle>
            <a:lvl1pPr>
              <a:defRPr/>
            </a:lvl1pPr>
          </a:lstStyle>
          <a:p>
            <a:pPr>
              <a:defRPr/>
            </a:pPr>
            <a:fld id="{C9F34B8E-6385-4148-B32C-E4FF21BA5340}" type="slidenum">
              <a:rPr lang="en-US" altLang="en-US"/>
              <a:pPr>
                <a:defRPr/>
              </a:pPr>
              <a:t>‹#›</a:t>
            </a:fld>
            <a:endParaRPr lang="en-US" altLang="en-US"/>
          </a:p>
        </p:txBody>
      </p:sp>
    </p:spTree>
    <p:extLst>
      <p:ext uri="{BB962C8B-B14F-4D97-AF65-F5344CB8AC3E}">
        <p14:creationId xmlns:p14="http://schemas.microsoft.com/office/powerpoint/2010/main" val="2075983477"/>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38DED25-2CDF-1945-8893-6959FB69CF0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3DC90B0-FB99-1C4D-A9D6-A99F30E87A88}"/>
              </a:ext>
            </a:extLst>
          </p:cNvPr>
          <p:cNvSpPr>
            <a:spLocks noGrp="1" noChangeArrowheads="1"/>
          </p:cNvSpPr>
          <p:nvPr>
            <p:ph type="sldNum" sz="quarter" idx="11"/>
          </p:nvPr>
        </p:nvSpPr>
        <p:spPr>
          <a:ln/>
        </p:spPr>
        <p:txBody>
          <a:bodyPr/>
          <a:lstStyle>
            <a:lvl1pPr>
              <a:defRPr/>
            </a:lvl1pPr>
          </a:lstStyle>
          <a:p>
            <a:pPr>
              <a:defRPr/>
            </a:pPr>
            <a:fld id="{7C58E949-C242-A64E-A739-C1B5ADFC6D10}" type="slidenum">
              <a:rPr lang="en-US" altLang="en-US"/>
              <a:pPr>
                <a:defRPr/>
              </a:pPr>
              <a:t>‹#›</a:t>
            </a:fld>
            <a:endParaRPr lang="en-US" altLang="en-US"/>
          </a:p>
        </p:txBody>
      </p:sp>
    </p:spTree>
    <p:extLst>
      <p:ext uri="{BB962C8B-B14F-4D97-AF65-F5344CB8AC3E}">
        <p14:creationId xmlns:p14="http://schemas.microsoft.com/office/powerpoint/2010/main" val="504664582"/>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EE55F241-12A6-A04E-BE21-E2FB81C9E0B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197070D8-8DAD-7241-9957-9EFC528BD426}"/>
              </a:ext>
            </a:extLst>
          </p:cNvPr>
          <p:cNvSpPr>
            <a:spLocks noGrp="1" noChangeArrowheads="1"/>
          </p:cNvSpPr>
          <p:nvPr>
            <p:ph type="sldNum" sz="quarter" idx="11"/>
          </p:nvPr>
        </p:nvSpPr>
        <p:spPr>
          <a:ln/>
        </p:spPr>
        <p:txBody>
          <a:bodyPr/>
          <a:lstStyle>
            <a:lvl1pPr>
              <a:defRPr/>
            </a:lvl1pPr>
          </a:lstStyle>
          <a:p>
            <a:pPr>
              <a:defRPr/>
            </a:pPr>
            <a:fld id="{C963C093-3ACA-694F-A135-17D0BEB3F4A5}" type="slidenum">
              <a:rPr lang="en-US" altLang="en-US"/>
              <a:pPr>
                <a:defRPr/>
              </a:pPr>
              <a:t>‹#›</a:t>
            </a:fld>
            <a:endParaRPr lang="en-US" altLang="en-US"/>
          </a:p>
        </p:txBody>
      </p:sp>
    </p:spTree>
    <p:extLst>
      <p:ext uri="{BB962C8B-B14F-4D97-AF65-F5344CB8AC3E}">
        <p14:creationId xmlns:p14="http://schemas.microsoft.com/office/powerpoint/2010/main" val="1068045670"/>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4196126"/>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FD989BB-6B22-6F4F-A2DB-495D1361DBE3}"/>
              </a:ext>
            </a:extLst>
          </p:cNvPr>
          <p:cNvSpPr/>
          <p:nvPr userDrawn="1"/>
        </p:nvSpPr>
        <p:spPr>
          <a:xfrm>
            <a:off x="0" y="-23584"/>
            <a:ext cx="9144000" cy="685800"/>
          </a:xfrm>
          <a:prstGeom prst="rect">
            <a:avLst/>
          </a:prstGeom>
          <a:solidFill>
            <a:srgbClr val="45A1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75991" y="73723"/>
            <a:ext cx="8987622" cy="740193"/>
          </a:xfrm>
          <a:prstGeom prst="rect">
            <a:avLst/>
          </a:prstGeom>
        </p:spPr>
        <p:txBody>
          <a:bodyPr/>
          <a:lstStyle>
            <a:lvl1pPr algn="l">
              <a:defRPr sz="3600" b="1">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813916"/>
            <a:ext cx="8987622" cy="5416061"/>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826016507"/>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617582"/>
      </p:ext>
    </p:extLst>
  </p:cSld>
  <p:clrMapOvr>
    <a:masterClrMapping/>
  </p:clrMapOvr>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257509"/>
      </p:ext>
    </p:extLst>
  </p:cSld>
  <p:clrMapOvr>
    <a:masterClrMapping/>
  </p:clrMapOvr>
  <p:transition/>
</p:sldLayout>
</file>

<file path=ppt/slideLayouts/slideLayout7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4662162"/>
      </p:ext>
    </p:extLst>
  </p:cSld>
  <p:clrMapOvr>
    <a:masterClrMapping/>
  </p:clrMapOvr>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185493"/>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9682941"/>
      </p:ext>
    </p:extLst>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5294882"/>
      </p:ext>
    </p:extLst>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988996"/>
      </p:ext>
    </p:extLst>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1250370"/>
      </p:ext>
    </p:extLst>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860778"/>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4112"/>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68815"/>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4255879790"/>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Candara" panose="020E0502030303020204" pitchFamily="34" charset="0"/>
                <a:ea typeface="Geneva" panose="020B050303040404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Candara" panose="020E0502030303020204" pitchFamily="34" charset="0"/>
                <a:ea typeface="Geneva" panose="020B0503030404040204" pitchFamily="34" charset="0"/>
                <a:cs typeface="Beirut" pitchFamily="2" charset="-78"/>
              </a:defRPr>
            </a:lvl1pPr>
            <a:lvl2pPr marL="685766" indent="-228589">
              <a:buFont typeface="Cambria" panose="02040503050406030204" pitchFamily="18" charset="0"/>
              <a:buChar char="-"/>
              <a:defRPr sz="2400">
                <a:latin typeface="Candara" panose="020E0502030303020204" pitchFamily="34" charset="0"/>
                <a:ea typeface="Geneva" panose="020B0503030404040204" pitchFamily="34" charset="0"/>
                <a:cs typeface="Beirut" pitchFamily="2" charset="-78"/>
              </a:defRPr>
            </a:lvl2pPr>
            <a:lvl3pPr>
              <a:defRPr sz="2000">
                <a:latin typeface="Candara" panose="020E0502030303020204" pitchFamily="34" charset="0"/>
                <a:ea typeface="Geneva" panose="020B0503030404040204" pitchFamily="34" charset="0"/>
                <a:cs typeface="Beirut" pitchFamily="2" charset="-78"/>
              </a:defRPr>
            </a:lvl3pPr>
            <a:lvl4pPr>
              <a:defRPr sz="2000">
                <a:latin typeface="Candara" panose="020E0502030303020204" pitchFamily="34" charset="0"/>
                <a:ea typeface="Geneva" panose="020B0503030404040204" pitchFamily="34" charset="0"/>
                <a:cs typeface="Beirut" pitchFamily="2" charset="-78"/>
              </a:defRPr>
            </a:lvl4pPr>
            <a:lvl5pPr>
              <a:defRPr sz="2000">
                <a:latin typeface="Candara" panose="020E0502030303020204" pitchFamily="34" charset="0"/>
                <a:ea typeface="Geneva" panose="020B0503030404040204" pitchFamily="34" charset="0"/>
                <a:cs typeface="Beirut" pitchFamily="2" charset="-78"/>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7648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525283"/>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4E97BD3-6BDD-8949-ACFE-8F75374CA53C}"/>
              </a:ext>
            </a:extLst>
          </p:cNvPr>
          <p:cNvCxnSpPr>
            <a:cxnSpLocks/>
          </p:cNvCxnSpPr>
          <p:nvPr userDrawn="1"/>
        </p:nvCxnSpPr>
        <p:spPr>
          <a:xfrm>
            <a:off x="117027" y="6482153"/>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6363259"/>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charset="0"/>
                <a:ea typeface="Arial" charset="0"/>
                <a:cs typeface="Arial"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D3A7DCBA-C183-8B41-90A0-6DFD962BF7FD}" type="slidenum">
              <a:rPr lang="en-US" altLang="en-US"/>
              <a:pPr/>
              <a:t>‹#›</a:t>
            </a:fld>
            <a:endParaRPr lang="en-US" altLang="en-US"/>
          </a:p>
        </p:txBody>
      </p:sp>
    </p:spTree>
    <p:extLst>
      <p:ext uri="{BB962C8B-B14F-4D97-AF65-F5344CB8AC3E}">
        <p14:creationId xmlns:p14="http://schemas.microsoft.com/office/powerpoint/2010/main" val="1172316345"/>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EADBC6-E218-9749-83D0-D418C023158C}" type="slidenum">
              <a:rPr lang="en-US" altLang="en-US"/>
              <a:pPr/>
              <a:t>‹#›</a:t>
            </a:fld>
            <a:endParaRPr lang="en-US" altLang="en-US"/>
          </a:p>
        </p:txBody>
      </p:sp>
    </p:spTree>
    <p:extLst>
      <p:ext uri="{BB962C8B-B14F-4D97-AF65-F5344CB8AC3E}">
        <p14:creationId xmlns:p14="http://schemas.microsoft.com/office/powerpoint/2010/main" val="3864428345"/>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6"/>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4B5091-F527-F846-B0E6-8A00610558CF}" type="slidenum">
              <a:rPr lang="en-US" altLang="en-US"/>
              <a:pPr/>
              <a:t>‹#›</a:t>
            </a:fld>
            <a:endParaRPr lang="en-US" altLang="en-US"/>
          </a:p>
        </p:txBody>
      </p:sp>
    </p:spTree>
    <p:extLst>
      <p:ext uri="{BB962C8B-B14F-4D97-AF65-F5344CB8AC3E}">
        <p14:creationId xmlns:p14="http://schemas.microsoft.com/office/powerpoint/2010/main" val="2741554101"/>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3566FAC6-684A-9245-8840-0A684E5C0892}" type="slidenum">
              <a:rPr lang="en-US" altLang="en-US"/>
              <a:pPr/>
              <a:t>‹#›</a:t>
            </a:fld>
            <a:endParaRPr lang="en-US" altLang="en-US"/>
          </a:p>
        </p:txBody>
      </p:sp>
    </p:spTree>
    <p:extLst>
      <p:ext uri="{BB962C8B-B14F-4D97-AF65-F5344CB8AC3E}">
        <p14:creationId xmlns:p14="http://schemas.microsoft.com/office/powerpoint/2010/main" val="2173400386"/>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6"/>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3" y="1535116"/>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206B168E-7910-294E-9278-FD11E61804A0}" type="slidenum">
              <a:rPr lang="en-US" altLang="en-US"/>
              <a:pPr/>
              <a:t>‹#›</a:t>
            </a:fld>
            <a:endParaRPr lang="en-US" altLang="en-US"/>
          </a:p>
        </p:txBody>
      </p:sp>
    </p:spTree>
    <p:extLst>
      <p:ext uri="{BB962C8B-B14F-4D97-AF65-F5344CB8AC3E}">
        <p14:creationId xmlns:p14="http://schemas.microsoft.com/office/powerpoint/2010/main" val="3249980054"/>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EA08563-1837-0448-940A-95C1DD1C7A24}" type="slidenum">
              <a:rPr lang="en-US" altLang="en-US"/>
              <a:pPr/>
              <a:t>‹#›</a:t>
            </a:fld>
            <a:endParaRPr lang="en-US" altLang="en-US"/>
          </a:p>
        </p:txBody>
      </p:sp>
    </p:spTree>
    <p:extLst>
      <p:ext uri="{BB962C8B-B14F-4D97-AF65-F5344CB8AC3E}">
        <p14:creationId xmlns:p14="http://schemas.microsoft.com/office/powerpoint/2010/main" val="3909970159"/>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A138FEB-0220-8F40-B141-083F92526A24}" type="slidenum">
              <a:rPr lang="en-US" altLang="en-US"/>
              <a:pPr/>
              <a:t>‹#›</a:t>
            </a:fld>
            <a:endParaRPr lang="en-US" altLang="en-US"/>
          </a:p>
        </p:txBody>
      </p:sp>
    </p:spTree>
    <p:extLst>
      <p:ext uri="{BB962C8B-B14F-4D97-AF65-F5344CB8AC3E}">
        <p14:creationId xmlns:p14="http://schemas.microsoft.com/office/powerpoint/2010/main" val="2667655766"/>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9" y="273052"/>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9"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B85F1E1-4E96-7648-9FF9-1E2FF1A018C5}" type="slidenum">
              <a:rPr lang="en-US" altLang="en-US"/>
              <a:pPr/>
              <a:t>‹#›</a:t>
            </a:fld>
            <a:endParaRPr lang="en-US" altLang="en-US"/>
          </a:p>
        </p:txBody>
      </p:sp>
    </p:spTree>
    <p:extLst>
      <p:ext uri="{BB962C8B-B14F-4D97-AF65-F5344CB8AC3E}">
        <p14:creationId xmlns:p14="http://schemas.microsoft.com/office/powerpoint/2010/main" val="2456802514"/>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028D7F92-C12C-EF45-9367-36B78FAF3EAF}" type="slidenum">
              <a:rPr lang="en-US" altLang="en-US"/>
              <a:pPr/>
              <a:t>‹#›</a:t>
            </a:fld>
            <a:endParaRPr lang="en-US" altLang="en-US"/>
          </a:p>
        </p:txBody>
      </p:sp>
    </p:spTree>
    <p:extLst>
      <p:ext uri="{BB962C8B-B14F-4D97-AF65-F5344CB8AC3E}">
        <p14:creationId xmlns:p14="http://schemas.microsoft.com/office/powerpoint/2010/main" val="423976022"/>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0F532642-5A6A-9B4A-9D8A-C48DB28F3013}" type="slidenum">
              <a:rPr lang="en-US" altLang="en-US"/>
              <a:pPr/>
              <a:t>‹#›</a:t>
            </a:fld>
            <a:endParaRPr lang="en-US" altLang="en-US"/>
          </a:p>
        </p:txBody>
      </p:sp>
    </p:spTree>
    <p:extLst>
      <p:ext uri="{BB962C8B-B14F-4D97-AF65-F5344CB8AC3E}">
        <p14:creationId xmlns:p14="http://schemas.microsoft.com/office/powerpoint/2010/main" val="1457700787"/>
      </p:ext>
    </p:extLst>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C2D5E10-3460-A148-95EA-8279587B97D8}" type="slidenum">
              <a:rPr lang="en-US" altLang="en-US"/>
              <a:pPr/>
              <a:t>‹#›</a:t>
            </a:fld>
            <a:endParaRPr lang="en-US" altLang="en-US"/>
          </a:p>
        </p:txBody>
      </p:sp>
    </p:spTree>
    <p:extLst>
      <p:ext uri="{BB962C8B-B14F-4D97-AF65-F5344CB8AC3E}">
        <p14:creationId xmlns:p14="http://schemas.microsoft.com/office/powerpoint/2010/main" val="2850360790"/>
      </p:ext>
    </p:extLst>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A2F47BF-2E15-9244-A7ED-4945DA8BCDB7}" type="slidenum">
              <a:rPr lang="en-US" altLang="en-US"/>
              <a:pPr/>
              <a:t>‹#›</a:t>
            </a:fld>
            <a:endParaRPr lang="en-US" altLang="en-US"/>
          </a:p>
        </p:txBody>
      </p:sp>
    </p:spTree>
    <p:extLst>
      <p:ext uri="{BB962C8B-B14F-4D97-AF65-F5344CB8AC3E}">
        <p14:creationId xmlns:p14="http://schemas.microsoft.com/office/powerpoint/2010/main" val="1448994278"/>
      </p:ext>
    </p:extLst>
  </p:cSld>
  <p:clrMapOvr>
    <a:masterClrMapping/>
  </p:clrMapOvr>
  <p:transition/>
</p:sldLayout>
</file>

<file path=ppt/slideLayouts/slideLayout7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3033175743"/>
      </p:ext>
    </p:extLst>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875140316"/>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2593909193"/>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1775769250"/>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925262687"/>
      </p:ext>
    </p:extLst>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747580221"/>
      </p:ext>
    </p:extLst>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1602896071"/>
      </p:ext>
    </p:extLst>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1513302669"/>
      </p:ext>
    </p:extLst>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164354378"/>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1211296647"/>
      </p:ext>
    </p:extLst>
  </p:cSld>
  <p:clrMapOvr>
    <a:masterClrMapping/>
  </p:clrMapOvr>
  <p:transition/>
</p:sldLayout>
</file>

<file path=ppt/slideLayouts/slideLayout8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936069390"/>
      </p:ext>
    </p:extLst>
  </p:cSld>
  <p:clrMapOvr>
    <a:masterClrMapping/>
  </p:clrMapOvr>
  <p:transition/>
</p:sldLayout>
</file>

<file path=ppt/slideLayouts/slideLayout80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116524221"/>
      </p:ext>
    </p:extLst>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7A08EACC-8CBF-5A41-8FD1-0ADD9A6E61AA}" type="slidenum">
              <a:rPr lang="en-US"/>
              <a:pPr>
                <a:defRPr/>
              </a:pPr>
              <a:t>‹#›</a:t>
            </a:fld>
            <a:endParaRPr lang="en-US"/>
          </a:p>
        </p:txBody>
      </p:sp>
    </p:spTree>
    <p:extLst>
      <p:ext uri="{BB962C8B-B14F-4D97-AF65-F5344CB8AC3E}">
        <p14:creationId xmlns:p14="http://schemas.microsoft.com/office/powerpoint/2010/main" val="3718015199"/>
      </p:ext>
    </p:extLst>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A95AFC4-B67F-BC48-882B-8F3B14641016}" type="slidenum">
              <a:rPr lang="en-US"/>
              <a:pPr>
                <a:defRPr/>
              </a:pPr>
              <a:t>‹#›</a:t>
            </a:fld>
            <a:endParaRPr lang="en-US"/>
          </a:p>
        </p:txBody>
      </p:sp>
    </p:spTree>
    <p:extLst>
      <p:ext uri="{BB962C8B-B14F-4D97-AF65-F5344CB8AC3E}">
        <p14:creationId xmlns:p14="http://schemas.microsoft.com/office/powerpoint/2010/main" val="406770333"/>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5605ADE-6E00-1045-8F07-42D08E36EF70}" type="slidenum">
              <a:rPr lang="en-US"/>
              <a:pPr>
                <a:defRPr/>
              </a:pPr>
              <a:t>‹#›</a:t>
            </a:fld>
            <a:endParaRPr lang="en-US"/>
          </a:p>
        </p:txBody>
      </p:sp>
    </p:spTree>
    <p:extLst>
      <p:ext uri="{BB962C8B-B14F-4D97-AF65-F5344CB8AC3E}">
        <p14:creationId xmlns:p14="http://schemas.microsoft.com/office/powerpoint/2010/main" val="2582148389"/>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BE20E1A-63D1-9042-BE64-E6D77CA223CD}" type="slidenum">
              <a:rPr lang="en-US"/>
              <a:pPr>
                <a:defRPr/>
              </a:pPr>
              <a:t>‹#›</a:t>
            </a:fld>
            <a:endParaRPr lang="en-US"/>
          </a:p>
        </p:txBody>
      </p:sp>
    </p:spTree>
    <p:extLst>
      <p:ext uri="{BB962C8B-B14F-4D97-AF65-F5344CB8AC3E}">
        <p14:creationId xmlns:p14="http://schemas.microsoft.com/office/powerpoint/2010/main" val="3983874236"/>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EC9CE9EA-6A87-A74E-8999-D522750AE4F5}" type="slidenum">
              <a:rPr lang="en-US"/>
              <a:pPr>
                <a:defRPr/>
              </a:pPr>
              <a:t>‹#›</a:t>
            </a:fld>
            <a:endParaRPr lang="en-US"/>
          </a:p>
        </p:txBody>
      </p:sp>
    </p:spTree>
    <p:extLst>
      <p:ext uri="{BB962C8B-B14F-4D97-AF65-F5344CB8AC3E}">
        <p14:creationId xmlns:p14="http://schemas.microsoft.com/office/powerpoint/2010/main" val="2834001420"/>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FAB19C08-DC79-A243-8132-5D8141635E46}" type="slidenum">
              <a:rPr lang="en-US"/>
              <a:pPr>
                <a:defRPr/>
              </a:pPr>
              <a:t>‹#›</a:t>
            </a:fld>
            <a:endParaRPr lang="en-US"/>
          </a:p>
        </p:txBody>
      </p:sp>
    </p:spTree>
    <p:extLst>
      <p:ext uri="{BB962C8B-B14F-4D97-AF65-F5344CB8AC3E}">
        <p14:creationId xmlns:p14="http://schemas.microsoft.com/office/powerpoint/2010/main" val="1775775776"/>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D78B06AB-FCA2-444B-B377-4DCE2DDA6114}" type="slidenum">
              <a:rPr lang="en-US"/>
              <a:pPr>
                <a:defRPr/>
              </a:pPr>
              <a:t>‹#›</a:t>
            </a:fld>
            <a:endParaRPr lang="en-US"/>
          </a:p>
        </p:txBody>
      </p:sp>
    </p:spTree>
    <p:extLst>
      <p:ext uri="{BB962C8B-B14F-4D97-AF65-F5344CB8AC3E}">
        <p14:creationId xmlns:p14="http://schemas.microsoft.com/office/powerpoint/2010/main" val="3058545123"/>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52F9B4-FA90-5240-B648-E2D01A3C941B}" type="slidenum">
              <a:rPr lang="en-US"/>
              <a:pPr>
                <a:defRPr/>
              </a:pPr>
              <a:t>‹#›</a:t>
            </a:fld>
            <a:endParaRPr lang="en-US"/>
          </a:p>
        </p:txBody>
      </p:sp>
    </p:spTree>
    <p:extLst>
      <p:ext uri="{BB962C8B-B14F-4D97-AF65-F5344CB8AC3E}">
        <p14:creationId xmlns:p14="http://schemas.microsoft.com/office/powerpoint/2010/main" val="2936658775"/>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45DFDB1-BFE0-744A-994F-30B5CFD210AD}" type="slidenum">
              <a:rPr lang="en-US"/>
              <a:pPr>
                <a:defRPr/>
              </a:pPr>
              <a:t>‹#›</a:t>
            </a:fld>
            <a:endParaRPr lang="en-US"/>
          </a:p>
        </p:txBody>
      </p:sp>
    </p:spTree>
    <p:extLst>
      <p:ext uri="{BB962C8B-B14F-4D97-AF65-F5344CB8AC3E}">
        <p14:creationId xmlns:p14="http://schemas.microsoft.com/office/powerpoint/2010/main" val="3094252578"/>
      </p:ext>
    </p:extLst>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7316A19-9990-D640-B1D8-2C318F01C3A0}" type="slidenum">
              <a:rPr lang="en-US"/>
              <a:pPr>
                <a:defRPr/>
              </a:pPr>
              <a:t>‹#›</a:t>
            </a:fld>
            <a:endParaRPr lang="en-US"/>
          </a:p>
        </p:txBody>
      </p:sp>
    </p:spTree>
    <p:extLst>
      <p:ext uri="{BB962C8B-B14F-4D97-AF65-F5344CB8AC3E}">
        <p14:creationId xmlns:p14="http://schemas.microsoft.com/office/powerpoint/2010/main" val="3537281912"/>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C9D8FC-307F-634F-81A0-60FAC0836A9B}" type="slidenum">
              <a:rPr lang="en-US"/>
              <a:pPr>
                <a:defRPr/>
              </a:pPr>
              <a:t>‹#›</a:t>
            </a:fld>
            <a:endParaRPr lang="en-US"/>
          </a:p>
        </p:txBody>
      </p:sp>
    </p:spTree>
    <p:extLst>
      <p:ext uri="{BB962C8B-B14F-4D97-AF65-F5344CB8AC3E}">
        <p14:creationId xmlns:p14="http://schemas.microsoft.com/office/powerpoint/2010/main" val="1051279134"/>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1D04884-23F1-204A-AF38-4A3015EE9154}" type="slidenum">
              <a:rPr lang="en-US"/>
              <a:pPr>
                <a:defRPr/>
              </a:pPr>
              <a:t>‹#›</a:t>
            </a:fld>
            <a:endParaRPr lang="en-US"/>
          </a:p>
        </p:txBody>
      </p:sp>
    </p:spTree>
    <p:extLst>
      <p:ext uri="{BB962C8B-B14F-4D97-AF65-F5344CB8AC3E}">
        <p14:creationId xmlns:p14="http://schemas.microsoft.com/office/powerpoint/2010/main" val="682673342"/>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9011" y="132334"/>
            <a:ext cx="8894602" cy="606084"/>
          </a:xfrm>
          <a:prstGeom prst="rect">
            <a:avLst/>
          </a:prstGeom>
        </p:spPr>
        <p:txBody>
          <a:bodyPr>
            <a:noAutofit/>
          </a:bodyPr>
          <a:lstStyle>
            <a:lvl1pPr>
              <a:defRPr sz="4200" b="1" i="0">
                <a:latin typeface="Lato Black" panose="020F0502020204030203" pitchFamily="34" charset="77"/>
                <a:cs typeface="Segoe UI" panose="020B0502040204020203" pitchFamily="34" charset="0"/>
              </a:defRPr>
            </a:lvl1pPr>
          </a:lstStyle>
          <a:p>
            <a:r>
              <a:rPr lang="en-GB"/>
              <a:t>Click to edit Master title style</a:t>
            </a:r>
            <a:endParaRPr lang="en-US" dirty="0"/>
          </a:p>
        </p:txBody>
      </p:sp>
      <p:sp>
        <p:nvSpPr>
          <p:cNvPr id="3" name="Content Placeholder 2"/>
          <p:cNvSpPr>
            <a:spLocks noGrp="1"/>
          </p:cNvSpPr>
          <p:nvPr>
            <p:ph idx="1"/>
          </p:nvPr>
        </p:nvSpPr>
        <p:spPr>
          <a:xfrm>
            <a:off x="169011" y="936172"/>
            <a:ext cx="8894602" cy="5419543"/>
          </a:xfrm>
          <a:prstGeom prst="rect">
            <a:avLst/>
          </a:prstGeom>
        </p:spPr>
        <p:txBody>
          <a:bodyPr/>
          <a:lstStyle>
            <a:lvl1pPr>
              <a:defRPr sz="2800">
                <a:latin typeface="Lato" panose="020F0502020204030203" pitchFamily="34" charset="77"/>
                <a:cs typeface="Segoe UI" panose="020B0502040204020203" pitchFamily="34" charset="0"/>
              </a:defRPr>
            </a:lvl1pPr>
            <a:lvl2pPr marL="685800" indent="-228600">
              <a:buFont typeface="Cambria" panose="02040503050406030204" pitchFamily="18" charset="0"/>
              <a:buChar char="-"/>
              <a:defRPr sz="2400">
                <a:latin typeface="Lato" panose="020F0502020204030203" pitchFamily="34" charset="77"/>
                <a:cs typeface="Segoe UI" panose="020B0502040204020203" pitchFamily="34" charset="0"/>
              </a:defRPr>
            </a:lvl2pPr>
            <a:lvl3pPr>
              <a:defRPr sz="2000">
                <a:latin typeface="Lato" panose="020F0502020204030203" pitchFamily="34" charset="77"/>
                <a:cs typeface="Segoe UI" panose="020B0502040204020203" pitchFamily="34" charset="0"/>
              </a:defRPr>
            </a:lvl3pPr>
            <a:lvl4pPr>
              <a:defRPr sz="2000">
                <a:latin typeface="Lato" panose="020F0502020204030203" pitchFamily="34" charset="77"/>
                <a:cs typeface="Segoe UI" panose="020B0502040204020203" pitchFamily="34" charset="0"/>
              </a:defRPr>
            </a:lvl4pPr>
            <a:lvl5pPr>
              <a:defRPr sz="2000">
                <a:latin typeface="Lato" panose="020F0502020204030203" pitchFamily="34" charset="77"/>
                <a:cs typeface="Segoe UI" panose="020B0502040204020203"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8" name="Slide Number Placeholder 5"/>
          <p:cNvSpPr txBox="1">
            <a:spLocks/>
          </p:cNvSpPr>
          <p:nvPr userDrawn="1"/>
        </p:nvSpPr>
        <p:spPr>
          <a:xfrm>
            <a:off x="7977054"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400" smtClean="0">
                <a:latin typeface="Lato" panose="020F0502020204030203" pitchFamily="34" charset="77"/>
                <a:cs typeface="Segoe UI" panose="020B0502040204020203" pitchFamily="34" charset="0"/>
              </a:rPr>
              <a:pPr/>
              <a:t>‹#›</a:t>
            </a:fld>
            <a:endParaRPr lang="en-US" dirty="0">
              <a:latin typeface="Lato" panose="020F0502020204030203" pitchFamily="34" charset="77"/>
              <a:cs typeface="Segoe UI" panose="020B0502040204020203" pitchFamily="34" charset="0"/>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cxnSp>
        <p:nvCxnSpPr>
          <p:cNvPr id="6" name="Straight Connector 5">
            <a:extLst>
              <a:ext uri="{FF2B5EF4-FFF2-40B4-BE49-F238E27FC236}">
                <a16:creationId xmlns:a16="http://schemas.microsoft.com/office/drawing/2014/main" id="{13D6C95C-F5A1-47A0-B338-935B91ACFEDF}"/>
              </a:ext>
            </a:extLst>
          </p:cNvPr>
          <p:cNvCxnSpPr>
            <a:cxnSpLocks/>
          </p:cNvCxnSpPr>
          <p:nvPr userDrawn="1"/>
        </p:nvCxnSpPr>
        <p:spPr>
          <a:xfrm>
            <a:off x="117021" y="831498"/>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1733812"/>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GB"/>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9/22/22</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392684974"/>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9/22/22</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2512271658"/>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300363"/>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solidFill>
                  <a:srgbClr val="C00000"/>
                </a:solidFill>
              </a:defRPr>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p>
        </p:txBody>
      </p:sp>
      <p:sp>
        <p:nvSpPr>
          <p:cNvPr id="4" name="Date Placeholder 3"/>
          <p:cNvSpPr>
            <a:spLocks noGrp="1"/>
          </p:cNvSpPr>
          <p:nvPr>
            <p:ph type="dt" sz="half" idx="10"/>
          </p:nvPr>
        </p:nvSpPr>
        <p:spPr/>
        <p:txBody>
          <a:bodyPr/>
          <a:lstStyle/>
          <a:p>
            <a:fld id="{A40A767E-AEE4-460C-925C-09B56CD94AC7}" type="datetime1">
              <a:rPr lang="en-US" smtClean="0"/>
              <a:t>9/22/22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pPr/>
              <a:t>‹#›</a:t>
            </a:fld>
            <a:endParaRPr lang="en-US" dirty="0"/>
          </a:p>
        </p:txBody>
      </p:sp>
    </p:spTree>
    <p:extLst>
      <p:ext uri="{BB962C8B-B14F-4D97-AF65-F5344CB8AC3E}">
        <p14:creationId xmlns:p14="http://schemas.microsoft.com/office/powerpoint/2010/main" val="2660285668"/>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955675"/>
          </a:xfrm>
        </p:spPr>
        <p:txBody>
          <a:bodyPr/>
          <a:lstStyle>
            <a:lvl1pPr>
              <a:defRPr>
                <a:solidFill>
                  <a:schemeClr val="accent3"/>
                </a:solidFill>
              </a:defRPr>
            </a:lvl1pPr>
          </a:lstStyle>
          <a:p>
            <a:r>
              <a:rPr lang="en-US" dirty="0"/>
              <a:t>Click to edit Master title style</a:t>
            </a:r>
          </a:p>
        </p:txBody>
      </p:sp>
      <p:sp>
        <p:nvSpPr>
          <p:cNvPr id="3" name="Content Placeholder 2"/>
          <p:cNvSpPr>
            <a:spLocks noGrp="1"/>
          </p:cNvSpPr>
          <p:nvPr>
            <p:ph idx="1"/>
          </p:nvPr>
        </p:nvSpPr>
        <p:spPr>
          <a:xfrm>
            <a:off x="628650" y="1560945"/>
            <a:ext cx="7886700" cy="4616018"/>
          </a:xfrm>
        </p:spPr>
        <p:txBody>
          <a:bodyPr/>
          <a:lstStyle>
            <a:lvl1pPr marL="171450" indent="-171450">
              <a:buFont typeface="Wingdings" panose="05000000000000000000" pitchFamily="2" charset="2"/>
              <a:buChar char="§"/>
              <a:defRPr/>
            </a:lvl1pPr>
            <a:lvl2pPr marL="514350" indent="-171450">
              <a:buFontTx/>
              <a:buChar char="−"/>
              <a:defRPr/>
            </a:lvl2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AC16DFAE-86FD-443D-803F-BD9F119A6357}" type="datetime1">
              <a:rPr lang="en-US" smtClean="0"/>
              <a:t>9/22/22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403595069"/>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4500">
                <a:solidFill>
                  <a:schemeClr val="bg1"/>
                </a:solidFill>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dirty="0"/>
              <a:t>Edit Master text styles</a:t>
            </a:r>
          </a:p>
        </p:txBody>
      </p:sp>
      <p:sp>
        <p:nvSpPr>
          <p:cNvPr id="4" name="Date Placeholder 3"/>
          <p:cNvSpPr>
            <a:spLocks noGrp="1"/>
          </p:cNvSpPr>
          <p:nvPr>
            <p:ph type="dt" sz="half" idx="10"/>
          </p:nvPr>
        </p:nvSpPr>
        <p:spPr/>
        <p:txBody>
          <a:bodyPr/>
          <a:lstStyle/>
          <a:p>
            <a:fld id="{73F6E132-3200-40E5-B88F-9645628A7DA7}" type="datetime1">
              <a:rPr lang="en-US" smtClean="0"/>
              <a:t>9/22/22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293629824"/>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CF8268CF-893E-4A9A-BD8A-DBDA3FADF8A1}" type="datetime1">
              <a:rPr lang="en-US" smtClean="0"/>
              <a:t>9/22/22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076040822"/>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ACFD0879-F2BC-42F4-A4D6-0C65BCF03718}" type="datetime1">
              <a:rPr lang="en-US" smtClean="0"/>
              <a:t>9/22/22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690117939"/>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71F27251-A192-48DC-8713-15973C92DF78}" type="datetime1">
              <a:rPr lang="en-US" smtClean="0"/>
              <a:t>9/22/22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925639921"/>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8239BD8-FF51-4090-B0B5-C6B47937851C}" type="datetime1">
              <a:rPr lang="en-US" smtClean="0"/>
              <a:t>9/22/22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373290855"/>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fld id="{E353E770-745B-45D1-AA8D-237ED6E44ED9}" type="datetime1">
              <a:rPr lang="en-US" smtClean="0"/>
              <a:t>9/22/22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871903488"/>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fld id="{7D4B97A4-2A07-47EF-9A00-4886366C7C45}" type="datetime1">
              <a:rPr lang="en-US" smtClean="0"/>
              <a:t>9/22/22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1210382127"/>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4FF33734-022E-4152-9CBB-70166AD2E165}" type="datetime1">
              <a:rPr lang="en-US" smtClean="0"/>
              <a:t>9/22/22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706122978"/>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B94E59A-AF5A-42E8-A2E8-DA78FD2C9995}" type="datetime1">
              <a:rPr lang="en-US" smtClean="0"/>
              <a:t>9/22/22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D7EBB9B-B08F-4F4F-A422-C245B70DFA91}" type="slidenum">
              <a:rPr lang="en-US" smtClean="0"/>
              <a:t>‹#›</a:t>
            </a:fld>
            <a:endParaRPr lang="en-US"/>
          </a:p>
        </p:txBody>
      </p:sp>
    </p:spTree>
    <p:extLst>
      <p:ext uri="{BB962C8B-B14F-4D97-AF65-F5344CB8AC3E}">
        <p14:creationId xmlns:p14="http://schemas.microsoft.com/office/powerpoint/2010/main" val="3148104787"/>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9/22/22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2169322514"/>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9/22/22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49120498"/>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9/22/22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843591645"/>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9/22/22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246344373"/>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9/22/22</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2915995385"/>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9/22/22</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45975296"/>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9/22/22</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681389219"/>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9/22/22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306260141"/>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9/22/22</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3430173168"/>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9/22/22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85577000"/>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9/22/22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ext uri="{BB962C8B-B14F-4D97-AF65-F5344CB8AC3E}">
        <p14:creationId xmlns:p14="http://schemas.microsoft.com/office/powerpoint/2010/main" val="1592880051"/>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1474844"/>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945C0-6189-45F9-A8E4-849CD1DF2EC8}"/>
              </a:ext>
            </a:extLst>
          </p:cNvPr>
          <p:cNvSpPr>
            <a:spLocks noGrp="1"/>
          </p:cNvSpPr>
          <p:nvPr>
            <p:ph type="ctrTitle"/>
          </p:nvPr>
        </p:nvSpPr>
        <p:spPr>
          <a:xfrm>
            <a:off x="1143000" y="1122363"/>
            <a:ext cx="6858000" cy="2387600"/>
          </a:xfrm>
        </p:spPr>
        <p:txBody>
          <a:bodyPr anchor="b"/>
          <a:lstStyle>
            <a:lvl1pPr algn="ctr">
              <a:defRPr sz="4500"/>
            </a:lvl1pPr>
          </a:lstStyle>
          <a:p>
            <a:r>
              <a:rPr lang="en-US" dirty="0"/>
              <a:t>Click to edit Master title style</a:t>
            </a:r>
          </a:p>
        </p:txBody>
      </p:sp>
      <p:sp>
        <p:nvSpPr>
          <p:cNvPr id="3" name="Subtitle 2">
            <a:extLst>
              <a:ext uri="{FF2B5EF4-FFF2-40B4-BE49-F238E27FC236}">
                <a16:creationId xmlns:a16="http://schemas.microsoft.com/office/drawing/2014/main" id="{9AE678AC-468B-4020-B66A-F26093C6C3CF}"/>
              </a:ext>
            </a:extLst>
          </p:cNvPr>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785063D3-AC3D-4E76-A78A-B51591A90B5E}"/>
              </a:ext>
            </a:extLst>
          </p:cNvPr>
          <p:cNvSpPr>
            <a:spLocks noGrp="1"/>
          </p:cNvSpPr>
          <p:nvPr>
            <p:ph type="dt" sz="half" idx="10"/>
          </p:nvPr>
        </p:nvSpPr>
        <p:spPr/>
        <p:txBody>
          <a:bodyPr/>
          <a:lstStyle/>
          <a:p>
            <a:fld id="{EED55A64-A1A7-4311-9820-88C9ECC830DB}" type="datetime1">
              <a:rPr lang="en-US" smtClean="0"/>
              <a:t>9/22/22</a:t>
            </a:fld>
            <a:endParaRPr lang="en-US"/>
          </a:p>
        </p:txBody>
      </p:sp>
      <p:sp>
        <p:nvSpPr>
          <p:cNvPr id="5" name="Footer Placeholder 4">
            <a:extLst>
              <a:ext uri="{FF2B5EF4-FFF2-40B4-BE49-F238E27FC236}">
                <a16:creationId xmlns:a16="http://schemas.microsoft.com/office/drawing/2014/main" id="{B1A38CE1-BA36-4FB2-88E1-7E09F3AB92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358B6EB-C060-4924-9B34-88A9864EAA9F}"/>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030951747"/>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538A2E-E498-4BCD-947B-EFD8C5D78457}"/>
              </a:ext>
            </a:extLst>
          </p:cNvPr>
          <p:cNvSpPr>
            <a:spLocks noGrp="1"/>
          </p:cNvSpPr>
          <p:nvPr>
            <p:ph type="title"/>
          </p:nvPr>
        </p:nvSpPr>
        <p:spPr/>
        <p:txBody>
          <a:bodyPr/>
          <a:lstStyle>
            <a:lvl1pPr>
              <a:defRPr b="1">
                <a:latin typeface="Myriad Pro Cond" panose="020B0506030403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1FBCCAA5-BEA7-4B42-A5C2-FBC93371BFF7}"/>
              </a:ext>
            </a:extLst>
          </p:cNvPr>
          <p:cNvSpPr>
            <a:spLocks noGrp="1"/>
          </p:cNvSpPr>
          <p:nvPr>
            <p:ph idx="1"/>
          </p:nvPr>
        </p:nvSpPr>
        <p:spPr/>
        <p:txBody>
          <a:bodyPr/>
          <a:lstStyle>
            <a:lvl1pPr>
              <a:defRPr b="1">
                <a:latin typeface="Myriad Pro Cond" panose="020B0506030403020204" pitchFamily="34" charset="0"/>
              </a:defRPr>
            </a:lvl1pPr>
            <a:lvl2pPr>
              <a:defRPr b="1">
                <a:latin typeface="Myriad Pro Cond" panose="020B0506030403020204" pitchFamily="34" charset="0"/>
              </a:defRPr>
            </a:lvl2pPr>
            <a:lvl3pPr>
              <a:defRPr b="1">
                <a:latin typeface="Myriad Pro Cond" panose="020B0506030403020204" pitchFamily="34" charset="0"/>
              </a:defRPr>
            </a:lvl3pPr>
            <a:lvl4pPr>
              <a:defRPr b="1">
                <a:latin typeface="Myriad Pro Cond" panose="020B0506030403020204" pitchFamily="34" charset="0"/>
              </a:defRPr>
            </a:lvl4pPr>
            <a:lvl5pPr>
              <a:defRPr b="1">
                <a:latin typeface="Myriad Pro Cond" panose="020B050603040302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82D2F03B-B56E-4DD2-ABA2-715658E533A5}"/>
              </a:ext>
            </a:extLst>
          </p:cNvPr>
          <p:cNvSpPr>
            <a:spLocks noGrp="1"/>
          </p:cNvSpPr>
          <p:nvPr>
            <p:ph type="dt" sz="half" idx="10"/>
          </p:nvPr>
        </p:nvSpPr>
        <p:spPr/>
        <p:txBody>
          <a:bodyPr/>
          <a:lstStyle/>
          <a:p>
            <a:fld id="{6B17AEC4-674B-404B-BD94-FD6D9808E6DE}" type="datetime1">
              <a:rPr lang="en-US" smtClean="0"/>
              <a:t>9/22/22</a:t>
            </a:fld>
            <a:endParaRPr lang="en-US"/>
          </a:p>
        </p:txBody>
      </p:sp>
      <p:sp>
        <p:nvSpPr>
          <p:cNvPr id="5" name="Footer Placeholder 4">
            <a:extLst>
              <a:ext uri="{FF2B5EF4-FFF2-40B4-BE49-F238E27FC236}">
                <a16:creationId xmlns:a16="http://schemas.microsoft.com/office/drawing/2014/main" id="{C3F6711E-CC1D-458A-92D8-6F660BA8D36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EC9852C-DF95-435C-B2E7-2E5B7793EE71}"/>
              </a:ext>
            </a:extLst>
          </p:cNvPr>
          <p:cNvSpPr>
            <a:spLocks noGrp="1"/>
          </p:cNvSpPr>
          <p:nvPr>
            <p:ph type="sldNum" sz="quarter" idx="12"/>
          </p:nvPr>
        </p:nvSpPr>
        <p:spPr/>
        <p:txBody>
          <a:bodyPr/>
          <a:lstStyle>
            <a:lvl1pPr>
              <a:defRPr sz="2100"/>
            </a:lvl1pPr>
          </a:lstStyle>
          <a:p>
            <a:fld id="{2C27E80B-A655-44B0-A6D9-E5EAFBEBB6E2}" type="slidenum">
              <a:rPr lang="en-US" smtClean="0"/>
              <a:pPr/>
              <a:t>‹#›</a:t>
            </a:fld>
            <a:endParaRPr lang="en-US" dirty="0"/>
          </a:p>
        </p:txBody>
      </p:sp>
    </p:spTree>
    <p:extLst>
      <p:ext uri="{BB962C8B-B14F-4D97-AF65-F5344CB8AC3E}">
        <p14:creationId xmlns:p14="http://schemas.microsoft.com/office/powerpoint/2010/main" val="559982869"/>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D712F3-7128-47A5-A901-A4ACA2FD0D4E}"/>
              </a:ext>
            </a:extLst>
          </p:cNvPr>
          <p:cNvSpPr>
            <a:spLocks noGrp="1"/>
          </p:cNvSpPr>
          <p:nvPr>
            <p:ph type="title"/>
          </p:nvPr>
        </p:nvSpPr>
        <p:spPr>
          <a:xfrm>
            <a:off x="623888" y="1709739"/>
            <a:ext cx="78867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FE91C3FA-7C62-46A7-889B-BAAF2989A7E6}"/>
              </a:ext>
            </a:extLst>
          </p:cNvPr>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21C76295-0E82-4E7D-A4DF-61967F4D683F}"/>
              </a:ext>
            </a:extLst>
          </p:cNvPr>
          <p:cNvSpPr>
            <a:spLocks noGrp="1"/>
          </p:cNvSpPr>
          <p:nvPr>
            <p:ph type="dt" sz="half" idx="10"/>
          </p:nvPr>
        </p:nvSpPr>
        <p:spPr/>
        <p:txBody>
          <a:bodyPr/>
          <a:lstStyle/>
          <a:p>
            <a:fld id="{EE06B6A0-53E4-46BE-B7EB-8C109DB24BE1}" type="datetime1">
              <a:rPr lang="en-US" smtClean="0"/>
              <a:t>9/22/22</a:t>
            </a:fld>
            <a:endParaRPr lang="en-US"/>
          </a:p>
        </p:txBody>
      </p:sp>
      <p:sp>
        <p:nvSpPr>
          <p:cNvPr id="5" name="Footer Placeholder 4">
            <a:extLst>
              <a:ext uri="{FF2B5EF4-FFF2-40B4-BE49-F238E27FC236}">
                <a16:creationId xmlns:a16="http://schemas.microsoft.com/office/drawing/2014/main" id="{F31FB585-9159-484F-B86C-E399141CE46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EAD0D0F-9310-4D13-96CB-221E769D56AB}"/>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3799030846"/>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E81E01-B7CF-447C-A24B-903A8ECE369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CEEBDE5-9085-4E58-8199-DA390C8A671E}"/>
              </a:ext>
            </a:extLst>
          </p:cNvPr>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8C06C08-827D-40DE-A323-1B69BD0D765F}"/>
              </a:ext>
            </a:extLst>
          </p:cNvPr>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F6B6AFD-AE7D-4C80-B660-19FA11AC5AA3}"/>
              </a:ext>
            </a:extLst>
          </p:cNvPr>
          <p:cNvSpPr>
            <a:spLocks noGrp="1"/>
          </p:cNvSpPr>
          <p:nvPr>
            <p:ph type="dt" sz="half" idx="10"/>
          </p:nvPr>
        </p:nvSpPr>
        <p:spPr/>
        <p:txBody>
          <a:bodyPr/>
          <a:lstStyle/>
          <a:p>
            <a:fld id="{456C68CF-6361-4B6F-96E5-B6DE7111586E}" type="datetime1">
              <a:rPr lang="en-US" smtClean="0"/>
              <a:t>9/22/22</a:t>
            </a:fld>
            <a:endParaRPr lang="en-US"/>
          </a:p>
        </p:txBody>
      </p:sp>
      <p:sp>
        <p:nvSpPr>
          <p:cNvPr id="6" name="Footer Placeholder 5">
            <a:extLst>
              <a:ext uri="{FF2B5EF4-FFF2-40B4-BE49-F238E27FC236}">
                <a16:creationId xmlns:a16="http://schemas.microsoft.com/office/drawing/2014/main" id="{DD1AA9C8-3795-4A4C-B978-CC4FC2715F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617D1B4-EC34-44B5-870E-4916AAE3F3CC}"/>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3959231734"/>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C42F32-BF12-4E6E-9D0E-8DEB5ED790E9}"/>
              </a:ext>
            </a:extLst>
          </p:cNvPr>
          <p:cNvSpPr>
            <a:spLocks noGrp="1"/>
          </p:cNvSpPr>
          <p:nvPr>
            <p:ph type="title"/>
          </p:nvPr>
        </p:nvSpPr>
        <p:spPr>
          <a:xfrm>
            <a:off x="629841" y="365126"/>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619FB2A-6E70-451C-AE42-6361AC8B2177}"/>
              </a:ext>
            </a:extLst>
          </p:cNvPr>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a:extLst>
              <a:ext uri="{FF2B5EF4-FFF2-40B4-BE49-F238E27FC236}">
                <a16:creationId xmlns:a16="http://schemas.microsoft.com/office/drawing/2014/main" id="{D2EC8E6D-A0CC-4B7C-A3B8-A4092AE88027}"/>
              </a:ext>
            </a:extLst>
          </p:cNvPr>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761A02B-11BC-4A8E-88B7-2E7B26D63281}"/>
              </a:ext>
            </a:extLst>
          </p:cNvPr>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a:extLst>
              <a:ext uri="{FF2B5EF4-FFF2-40B4-BE49-F238E27FC236}">
                <a16:creationId xmlns:a16="http://schemas.microsoft.com/office/drawing/2014/main" id="{3B355BE3-71E0-41FD-8082-2533166CE536}"/>
              </a:ext>
            </a:extLst>
          </p:cNvPr>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6165C3-2FD7-4F62-8147-54EEABCFBC69}"/>
              </a:ext>
            </a:extLst>
          </p:cNvPr>
          <p:cNvSpPr>
            <a:spLocks noGrp="1"/>
          </p:cNvSpPr>
          <p:nvPr>
            <p:ph type="dt" sz="half" idx="10"/>
          </p:nvPr>
        </p:nvSpPr>
        <p:spPr/>
        <p:txBody>
          <a:bodyPr/>
          <a:lstStyle/>
          <a:p>
            <a:fld id="{AA6DCAE1-8880-4CED-8D84-4A472FE9B7DD}" type="datetime1">
              <a:rPr lang="en-US" smtClean="0"/>
              <a:t>9/22/22</a:t>
            </a:fld>
            <a:endParaRPr lang="en-US"/>
          </a:p>
        </p:txBody>
      </p:sp>
      <p:sp>
        <p:nvSpPr>
          <p:cNvPr id="8" name="Footer Placeholder 7">
            <a:extLst>
              <a:ext uri="{FF2B5EF4-FFF2-40B4-BE49-F238E27FC236}">
                <a16:creationId xmlns:a16="http://schemas.microsoft.com/office/drawing/2014/main" id="{03FB7643-3F0C-413F-A6FF-CE7E52B70BB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0EA1A58E-5CF6-4E60-8348-CDC976DF9286}"/>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522846291"/>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EA521-D0ED-4F32-9C05-1CED72364A8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6F4B80FF-8F21-4A93-9A9D-1D24CC62EA6C}"/>
              </a:ext>
            </a:extLst>
          </p:cNvPr>
          <p:cNvSpPr>
            <a:spLocks noGrp="1"/>
          </p:cNvSpPr>
          <p:nvPr>
            <p:ph type="dt" sz="half" idx="10"/>
          </p:nvPr>
        </p:nvSpPr>
        <p:spPr/>
        <p:txBody>
          <a:bodyPr/>
          <a:lstStyle/>
          <a:p>
            <a:fld id="{86D44A67-F383-4CC9-826E-3C5047A652BF}" type="datetime1">
              <a:rPr lang="en-US" smtClean="0"/>
              <a:t>9/22/22</a:t>
            </a:fld>
            <a:endParaRPr lang="en-US"/>
          </a:p>
        </p:txBody>
      </p:sp>
      <p:sp>
        <p:nvSpPr>
          <p:cNvPr id="4" name="Footer Placeholder 3">
            <a:extLst>
              <a:ext uri="{FF2B5EF4-FFF2-40B4-BE49-F238E27FC236}">
                <a16:creationId xmlns:a16="http://schemas.microsoft.com/office/drawing/2014/main" id="{76FB90A6-7A3E-460F-809B-E7AC23C58CF3}"/>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C802378-A3CD-4657-ABB1-FAA6F52CEC26}"/>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274273838"/>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9CC2E51-5953-4DA5-93BC-41DBE0718035}"/>
              </a:ext>
            </a:extLst>
          </p:cNvPr>
          <p:cNvSpPr>
            <a:spLocks noGrp="1"/>
          </p:cNvSpPr>
          <p:nvPr>
            <p:ph type="dt" sz="half" idx="10"/>
          </p:nvPr>
        </p:nvSpPr>
        <p:spPr/>
        <p:txBody>
          <a:bodyPr/>
          <a:lstStyle/>
          <a:p>
            <a:fld id="{7F3D46DC-A844-4AF4-92BE-CD29DB61E1D4}" type="datetime1">
              <a:rPr lang="en-US" smtClean="0"/>
              <a:t>9/22/22</a:t>
            </a:fld>
            <a:endParaRPr lang="en-US"/>
          </a:p>
        </p:txBody>
      </p:sp>
      <p:sp>
        <p:nvSpPr>
          <p:cNvPr id="3" name="Footer Placeholder 2">
            <a:extLst>
              <a:ext uri="{FF2B5EF4-FFF2-40B4-BE49-F238E27FC236}">
                <a16:creationId xmlns:a16="http://schemas.microsoft.com/office/drawing/2014/main" id="{9AD99423-AB3B-43D6-9DA0-1D68F96F70F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ABE77AB9-06C5-47D0-9AB2-EB19C77814E7}"/>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661757663"/>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EE011D-2F27-45D9-A75D-718F4CE6A97E}"/>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E215BE6F-BC5F-4FC4-8CA4-B3EB6FFF2CAB}"/>
              </a:ext>
            </a:extLst>
          </p:cNvPr>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20973DF-CDBB-4F17-AF9B-65387D38BCBD}"/>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C951773F-1E93-4D17-8AF6-4567B907764D}"/>
              </a:ext>
            </a:extLst>
          </p:cNvPr>
          <p:cNvSpPr>
            <a:spLocks noGrp="1"/>
          </p:cNvSpPr>
          <p:nvPr>
            <p:ph type="dt" sz="half" idx="10"/>
          </p:nvPr>
        </p:nvSpPr>
        <p:spPr/>
        <p:txBody>
          <a:bodyPr/>
          <a:lstStyle/>
          <a:p>
            <a:fld id="{81FC8FD4-D350-45CD-8669-52ABB5E2D0B5}" type="datetime1">
              <a:rPr lang="en-US" smtClean="0"/>
              <a:t>9/22/22</a:t>
            </a:fld>
            <a:endParaRPr lang="en-US"/>
          </a:p>
        </p:txBody>
      </p:sp>
      <p:sp>
        <p:nvSpPr>
          <p:cNvPr id="6" name="Footer Placeholder 5">
            <a:extLst>
              <a:ext uri="{FF2B5EF4-FFF2-40B4-BE49-F238E27FC236}">
                <a16:creationId xmlns:a16="http://schemas.microsoft.com/office/drawing/2014/main" id="{F918B7AC-6A7C-49AF-8E05-18CD7983047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2256CA0-2AD6-4CB0-A263-63A063D17F3B}"/>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51028429"/>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0944E9-475D-45F1-87FC-221F0ACA8E8B}"/>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DAC85F34-77D8-4238-A2AD-61D9FB6E05F6}"/>
              </a:ext>
            </a:extLst>
          </p:cNvPr>
          <p:cNvSpPr>
            <a:spLocks noGrp="1"/>
          </p:cNvSpPr>
          <p:nvPr>
            <p:ph type="pic" idx="1"/>
          </p:nvPr>
        </p:nvSpPr>
        <p:spPr>
          <a:xfrm>
            <a:off x="3887391" y="987426"/>
            <a:ext cx="462915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a:extLst>
              <a:ext uri="{FF2B5EF4-FFF2-40B4-BE49-F238E27FC236}">
                <a16:creationId xmlns:a16="http://schemas.microsoft.com/office/drawing/2014/main" id="{2767E0C8-F160-4535-888B-CF534C910927}"/>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41B52E6D-D87E-4833-A79F-F4E3A1F19AE0}"/>
              </a:ext>
            </a:extLst>
          </p:cNvPr>
          <p:cNvSpPr>
            <a:spLocks noGrp="1"/>
          </p:cNvSpPr>
          <p:nvPr>
            <p:ph type="dt" sz="half" idx="10"/>
          </p:nvPr>
        </p:nvSpPr>
        <p:spPr/>
        <p:txBody>
          <a:bodyPr/>
          <a:lstStyle/>
          <a:p>
            <a:fld id="{32C21CBC-A120-4339-9349-8DA6ADB24C47}" type="datetime1">
              <a:rPr lang="en-US" smtClean="0"/>
              <a:t>9/22/22</a:t>
            </a:fld>
            <a:endParaRPr lang="en-US"/>
          </a:p>
        </p:txBody>
      </p:sp>
      <p:sp>
        <p:nvSpPr>
          <p:cNvPr id="6" name="Footer Placeholder 5">
            <a:extLst>
              <a:ext uri="{FF2B5EF4-FFF2-40B4-BE49-F238E27FC236}">
                <a16:creationId xmlns:a16="http://schemas.microsoft.com/office/drawing/2014/main" id="{63C6BF33-4AAE-4AFB-8216-0C45F35AE79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51A5AF4-3F17-429F-9C73-B93D82120A2F}"/>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38924081"/>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6459E-BE5E-491B-AEF7-CCC35653F87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885A17B-10C3-4BC3-896E-F4A7480A3CD2}"/>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41A13C5-9D68-4087-94B1-CEAD73FEE5CE}"/>
              </a:ext>
            </a:extLst>
          </p:cNvPr>
          <p:cNvSpPr>
            <a:spLocks noGrp="1"/>
          </p:cNvSpPr>
          <p:nvPr>
            <p:ph type="dt" sz="half" idx="10"/>
          </p:nvPr>
        </p:nvSpPr>
        <p:spPr/>
        <p:txBody>
          <a:bodyPr/>
          <a:lstStyle/>
          <a:p>
            <a:fld id="{5AA05AD3-EA63-48CD-B0D0-8A9B64D98C5F}" type="datetime1">
              <a:rPr lang="en-US" smtClean="0"/>
              <a:t>9/22/22</a:t>
            </a:fld>
            <a:endParaRPr lang="en-US"/>
          </a:p>
        </p:txBody>
      </p:sp>
      <p:sp>
        <p:nvSpPr>
          <p:cNvPr id="5" name="Footer Placeholder 4">
            <a:extLst>
              <a:ext uri="{FF2B5EF4-FFF2-40B4-BE49-F238E27FC236}">
                <a16:creationId xmlns:a16="http://schemas.microsoft.com/office/drawing/2014/main" id="{F19E33D7-DBC3-4872-A104-16CD8C71B87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65B39CF-823E-448C-8E9C-E8F8436968F0}"/>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2500959692"/>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02E8218-3921-4591-9CEB-1E93553B8D68}"/>
              </a:ext>
            </a:extLst>
          </p:cNvPr>
          <p:cNvSpPr>
            <a:spLocks noGrp="1"/>
          </p:cNvSpPr>
          <p:nvPr>
            <p:ph type="title" orient="vert"/>
          </p:nvPr>
        </p:nvSpPr>
        <p:spPr>
          <a:xfrm>
            <a:off x="6543675" y="365125"/>
            <a:ext cx="1971675"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F8A1F1C2-8E82-4C14-AC81-B0F87B274281}"/>
              </a:ext>
            </a:extLst>
          </p:cNvPr>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9C563B6-21C8-4604-99A3-8D4882C83D30}"/>
              </a:ext>
            </a:extLst>
          </p:cNvPr>
          <p:cNvSpPr>
            <a:spLocks noGrp="1"/>
          </p:cNvSpPr>
          <p:nvPr>
            <p:ph type="dt" sz="half" idx="10"/>
          </p:nvPr>
        </p:nvSpPr>
        <p:spPr/>
        <p:txBody>
          <a:bodyPr/>
          <a:lstStyle/>
          <a:p>
            <a:fld id="{55899882-172B-42F4-A6E0-F35CF045E667}" type="datetime1">
              <a:rPr lang="en-US" smtClean="0"/>
              <a:t>9/22/22</a:t>
            </a:fld>
            <a:endParaRPr lang="en-US"/>
          </a:p>
        </p:txBody>
      </p:sp>
      <p:sp>
        <p:nvSpPr>
          <p:cNvPr id="5" name="Footer Placeholder 4">
            <a:extLst>
              <a:ext uri="{FF2B5EF4-FFF2-40B4-BE49-F238E27FC236}">
                <a16:creationId xmlns:a16="http://schemas.microsoft.com/office/drawing/2014/main" id="{AA7C49B4-F7EE-423B-A741-B6749DD8A2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591E3C1-79D2-45C4-BE80-5F170BA4DF3D}"/>
              </a:ext>
            </a:extLst>
          </p:cNvPr>
          <p:cNvSpPr>
            <a:spLocks noGrp="1"/>
          </p:cNvSpPr>
          <p:nvPr>
            <p:ph type="sldNum" sz="quarter" idx="12"/>
          </p:nvPr>
        </p:nvSpPr>
        <p:spPr/>
        <p:txBody>
          <a:bodyPr/>
          <a:lstStyle/>
          <a:p>
            <a:fld id="{2C27E80B-A655-44B0-A6D9-E5EAFBEBB6E2}" type="slidenum">
              <a:rPr lang="en-US" smtClean="0"/>
              <a:t>‹#›</a:t>
            </a:fld>
            <a:endParaRPr lang="en-US"/>
          </a:p>
        </p:txBody>
      </p:sp>
    </p:spTree>
    <p:extLst>
      <p:ext uri="{BB962C8B-B14F-4D97-AF65-F5344CB8AC3E}">
        <p14:creationId xmlns:p14="http://schemas.microsoft.com/office/powerpoint/2010/main" val="1015960257"/>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62998939"/>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77182158"/>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77198717"/>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61948374"/>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71321998"/>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37367744"/>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9987463"/>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38577259"/>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35131565"/>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146761880"/>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504494551"/>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464722346"/>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951266905"/>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049135"/>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912208044"/>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185326197"/>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1479488599"/>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669865"/>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69677468"/>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237133227"/>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522553654"/>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77863980"/>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90EDC1BF-D507-7F45-A7C4-0B906829077C}"/>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1992A2FD-3614-2F4F-8D8D-1968A4FCD5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88F423D4-7D62-A046-9486-902C5E64323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93B21A48-4278-2847-949C-8F4EE04798A4}"/>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665F9C1-6ECF-784D-8FE7-AA1307BE8426}"/>
              </a:ext>
            </a:extLst>
          </p:cNvPr>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a:extLst>
              <a:ext uri="{FF2B5EF4-FFF2-40B4-BE49-F238E27FC236}">
                <a16:creationId xmlns:a16="http://schemas.microsoft.com/office/drawing/2014/main" id="{11459B8B-977C-BF46-961F-BB3F0DCA34CC}"/>
              </a:ext>
            </a:extLst>
          </p:cNvPr>
          <p:cNvSpPr>
            <a:spLocks noGrp="1" noChangeArrowheads="1"/>
          </p:cNvSpPr>
          <p:nvPr>
            <p:ph type="sldNum" sz="quarter" idx="12"/>
          </p:nvPr>
        </p:nvSpPr>
        <p:spPr/>
        <p:txBody>
          <a:bodyPr/>
          <a:lstStyle>
            <a:lvl1pPr eaLnBrk="0" hangingPunct="0">
              <a:defRPr sz="1200"/>
            </a:lvl1pPr>
          </a:lstStyle>
          <a:p>
            <a:pPr>
              <a:defRPr/>
            </a:pPr>
            <a:fld id="{FE9E5A73-BAFF-F548-9E2E-21289D47583D}" type="slidenum">
              <a:rPr lang="en-US" altLang="en-US"/>
              <a:pPr>
                <a:defRPr/>
              </a:pPr>
              <a:t>‹#›</a:t>
            </a:fld>
            <a:endParaRPr lang="en-US" altLang="en-US"/>
          </a:p>
        </p:txBody>
      </p:sp>
    </p:spTree>
    <p:extLst>
      <p:ext uri="{BB962C8B-B14F-4D97-AF65-F5344CB8AC3E}">
        <p14:creationId xmlns:p14="http://schemas.microsoft.com/office/powerpoint/2010/main" val="285576032"/>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F827B9E-D107-FE47-BCBA-A0F54423FF28}"/>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AAE25E78-7811-3E45-9C3F-3AE96402681A}"/>
              </a:ext>
            </a:extLst>
          </p:cNvPr>
          <p:cNvSpPr>
            <a:spLocks noGrp="1" noChangeArrowheads="1"/>
          </p:cNvSpPr>
          <p:nvPr>
            <p:ph type="sldNum" sz="quarter" idx="11"/>
          </p:nvPr>
        </p:nvSpPr>
        <p:spPr/>
        <p:txBody>
          <a:bodyPr/>
          <a:lstStyle>
            <a:lvl1pPr eaLnBrk="0" hangingPunct="0">
              <a:defRPr/>
            </a:lvl1pPr>
          </a:lstStyle>
          <a:p>
            <a:pPr>
              <a:defRPr/>
            </a:pPr>
            <a:fld id="{9CD3246B-4504-6A44-A3C6-3AD1B220008A}" type="slidenum">
              <a:rPr lang="en-US" altLang="en-US"/>
              <a:pPr>
                <a:defRPr/>
              </a:pPr>
              <a:t>‹#›</a:t>
            </a:fld>
            <a:endParaRPr lang="en-US" altLang="en-US"/>
          </a:p>
        </p:txBody>
      </p:sp>
    </p:spTree>
    <p:extLst>
      <p:ext uri="{BB962C8B-B14F-4D97-AF65-F5344CB8AC3E}">
        <p14:creationId xmlns:p14="http://schemas.microsoft.com/office/powerpoint/2010/main" val="411795746"/>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94D63735-01BA-B944-9CAC-1B9C54BD73C2}"/>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7C670B12-B340-A643-9F4E-E46E2789DC7F}"/>
              </a:ext>
            </a:extLst>
          </p:cNvPr>
          <p:cNvSpPr>
            <a:spLocks noGrp="1" noChangeArrowheads="1"/>
          </p:cNvSpPr>
          <p:nvPr>
            <p:ph type="sldNum" sz="quarter" idx="11"/>
          </p:nvPr>
        </p:nvSpPr>
        <p:spPr/>
        <p:txBody>
          <a:bodyPr/>
          <a:lstStyle>
            <a:lvl1pPr eaLnBrk="0" hangingPunct="0">
              <a:defRPr/>
            </a:lvl1pPr>
          </a:lstStyle>
          <a:p>
            <a:pPr>
              <a:defRPr/>
            </a:pPr>
            <a:fld id="{CB2591BB-F593-DC41-9202-A6281FB4FDB6}" type="slidenum">
              <a:rPr lang="en-US" altLang="en-US"/>
              <a:pPr>
                <a:defRPr/>
              </a:pPr>
              <a:t>‹#›</a:t>
            </a:fld>
            <a:endParaRPr lang="en-US" altLang="en-US"/>
          </a:p>
        </p:txBody>
      </p:sp>
    </p:spTree>
    <p:extLst>
      <p:ext uri="{BB962C8B-B14F-4D97-AF65-F5344CB8AC3E}">
        <p14:creationId xmlns:p14="http://schemas.microsoft.com/office/powerpoint/2010/main" val="2624071484"/>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FD1CFE7F-38BF-7E4F-8084-41548CC6EB39}"/>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0B09D385-5ADD-F044-A1E9-12910F637D9B}"/>
              </a:ext>
            </a:extLst>
          </p:cNvPr>
          <p:cNvSpPr>
            <a:spLocks noGrp="1" noChangeArrowheads="1"/>
          </p:cNvSpPr>
          <p:nvPr>
            <p:ph type="sldNum" sz="quarter" idx="11"/>
          </p:nvPr>
        </p:nvSpPr>
        <p:spPr/>
        <p:txBody>
          <a:bodyPr/>
          <a:lstStyle>
            <a:lvl1pPr eaLnBrk="0" hangingPunct="0">
              <a:defRPr/>
            </a:lvl1pPr>
          </a:lstStyle>
          <a:p>
            <a:pPr>
              <a:defRPr/>
            </a:pPr>
            <a:fld id="{A850AAB8-6D13-F74D-82DE-01543047371E}" type="slidenum">
              <a:rPr lang="en-US" altLang="en-US"/>
              <a:pPr>
                <a:defRPr/>
              </a:pPr>
              <a:t>‹#›</a:t>
            </a:fld>
            <a:endParaRPr lang="en-US" altLang="en-US"/>
          </a:p>
        </p:txBody>
      </p:sp>
    </p:spTree>
    <p:extLst>
      <p:ext uri="{BB962C8B-B14F-4D97-AF65-F5344CB8AC3E}">
        <p14:creationId xmlns:p14="http://schemas.microsoft.com/office/powerpoint/2010/main" val="2651874735"/>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5F562CE1-D7B9-2B48-AABD-520F279FD19B}"/>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a:extLst>
              <a:ext uri="{FF2B5EF4-FFF2-40B4-BE49-F238E27FC236}">
                <a16:creationId xmlns:a16="http://schemas.microsoft.com/office/drawing/2014/main" id="{48A76E69-B5F0-BF4B-B407-6D552D390EF3}"/>
              </a:ext>
            </a:extLst>
          </p:cNvPr>
          <p:cNvSpPr>
            <a:spLocks noGrp="1" noChangeArrowheads="1"/>
          </p:cNvSpPr>
          <p:nvPr>
            <p:ph type="sldNum" sz="quarter" idx="11"/>
          </p:nvPr>
        </p:nvSpPr>
        <p:spPr/>
        <p:txBody>
          <a:bodyPr/>
          <a:lstStyle>
            <a:lvl1pPr eaLnBrk="0" hangingPunct="0">
              <a:defRPr/>
            </a:lvl1pPr>
          </a:lstStyle>
          <a:p>
            <a:pPr>
              <a:defRPr/>
            </a:pPr>
            <a:fld id="{7DCC7F1B-7885-0949-97FC-084E8A56F43B}" type="slidenum">
              <a:rPr lang="en-US" altLang="en-US"/>
              <a:pPr>
                <a:defRPr/>
              </a:pPr>
              <a:t>‹#›</a:t>
            </a:fld>
            <a:endParaRPr lang="en-US" altLang="en-US"/>
          </a:p>
        </p:txBody>
      </p:sp>
    </p:spTree>
    <p:extLst>
      <p:ext uri="{BB962C8B-B14F-4D97-AF65-F5344CB8AC3E}">
        <p14:creationId xmlns:p14="http://schemas.microsoft.com/office/powerpoint/2010/main" val="1691528761"/>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335DD151-C820-B34A-B26B-2D2F1D3E1F83}"/>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a:extLst>
              <a:ext uri="{FF2B5EF4-FFF2-40B4-BE49-F238E27FC236}">
                <a16:creationId xmlns:a16="http://schemas.microsoft.com/office/drawing/2014/main" id="{CCFDF57E-6974-814A-893F-5B3EC8AC9CA0}"/>
              </a:ext>
            </a:extLst>
          </p:cNvPr>
          <p:cNvSpPr>
            <a:spLocks noGrp="1" noChangeArrowheads="1"/>
          </p:cNvSpPr>
          <p:nvPr>
            <p:ph type="sldNum" sz="quarter" idx="11"/>
          </p:nvPr>
        </p:nvSpPr>
        <p:spPr/>
        <p:txBody>
          <a:bodyPr/>
          <a:lstStyle>
            <a:lvl1pPr eaLnBrk="0" hangingPunct="0">
              <a:defRPr/>
            </a:lvl1pPr>
          </a:lstStyle>
          <a:p>
            <a:pPr>
              <a:defRPr/>
            </a:pPr>
            <a:fld id="{BDA969E1-C8A6-544B-920A-17EB75C6EE01}" type="slidenum">
              <a:rPr lang="en-US" altLang="en-US"/>
              <a:pPr>
                <a:defRPr/>
              </a:pPr>
              <a:t>‹#›</a:t>
            </a:fld>
            <a:endParaRPr lang="en-US" altLang="en-US"/>
          </a:p>
        </p:txBody>
      </p:sp>
    </p:spTree>
    <p:extLst>
      <p:ext uri="{BB962C8B-B14F-4D97-AF65-F5344CB8AC3E}">
        <p14:creationId xmlns:p14="http://schemas.microsoft.com/office/powerpoint/2010/main" val="1078949230"/>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53C2F28A-A914-FE46-A024-DF13262B8C5F}"/>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a:extLst>
              <a:ext uri="{FF2B5EF4-FFF2-40B4-BE49-F238E27FC236}">
                <a16:creationId xmlns:a16="http://schemas.microsoft.com/office/drawing/2014/main" id="{19100917-C7B6-434C-99E9-E987DCCAA5D8}"/>
              </a:ext>
            </a:extLst>
          </p:cNvPr>
          <p:cNvSpPr>
            <a:spLocks noGrp="1" noChangeArrowheads="1"/>
          </p:cNvSpPr>
          <p:nvPr>
            <p:ph type="sldNum" sz="quarter" idx="11"/>
          </p:nvPr>
        </p:nvSpPr>
        <p:spPr/>
        <p:txBody>
          <a:bodyPr/>
          <a:lstStyle>
            <a:lvl1pPr eaLnBrk="0" hangingPunct="0">
              <a:defRPr/>
            </a:lvl1pPr>
          </a:lstStyle>
          <a:p>
            <a:pPr>
              <a:defRPr/>
            </a:pPr>
            <a:fld id="{6585CF00-0E48-FA45-8634-07059AC75E63}" type="slidenum">
              <a:rPr lang="en-US" altLang="en-US"/>
              <a:pPr>
                <a:defRPr/>
              </a:pPr>
              <a:t>‹#›</a:t>
            </a:fld>
            <a:endParaRPr lang="en-US" altLang="en-US"/>
          </a:p>
        </p:txBody>
      </p:sp>
    </p:spTree>
    <p:extLst>
      <p:ext uri="{BB962C8B-B14F-4D97-AF65-F5344CB8AC3E}">
        <p14:creationId xmlns:p14="http://schemas.microsoft.com/office/powerpoint/2010/main" val="1621676667"/>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8552A2B8-84EB-424B-AB45-BF86C41D24AC}"/>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A2D8C86B-640E-DD49-A5A7-2807F5B6B58F}"/>
              </a:ext>
            </a:extLst>
          </p:cNvPr>
          <p:cNvSpPr>
            <a:spLocks noGrp="1" noChangeArrowheads="1"/>
          </p:cNvSpPr>
          <p:nvPr>
            <p:ph type="sldNum" sz="quarter" idx="11"/>
          </p:nvPr>
        </p:nvSpPr>
        <p:spPr/>
        <p:txBody>
          <a:bodyPr/>
          <a:lstStyle>
            <a:lvl1pPr eaLnBrk="0" hangingPunct="0">
              <a:defRPr/>
            </a:lvl1pPr>
          </a:lstStyle>
          <a:p>
            <a:pPr>
              <a:defRPr/>
            </a:pPr>
            <a:fld id="{2C344135-9420-D548-BD7C-79317C91434F}" type="slidenum">
              <a:rPr lang="en-US" altLang="en-US"/>
              <a:pPr>
                <a:defRPr/>
              </a:pPr>
              <a:t>‹#›</a:t>
            </a:fld>
            <a:endParaRPr lang="en-US" altLang="en-US"/>
          </a:p>
        </p:txBody>
      </p:sp>
    </p:spTree>
    <p:extLst>
      <p:ext uri="{BB962C8B-B14F-4D97-AF65-F5344CB8AC3E}">
        <p14:creationId xmlns:p14="http://schemas.microsoft.com/office/powerpoint/2010/main" val="2875020726"/>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8EBB0C76-64C6-2942-B4EB-EE86FC1D051F}"/>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2E47F2FC-584D-BF4D-AF6A-AD9133707603}"/>
              </a:ext>
            </a:extLst>
          </p:cNvPr>
          <p:cNvSpPr>
            <a:spLocks noGrp="1" noChangeArrowheads="1"/>
          </p:cNvSpPr>
          <p:nvPr>
            <p:ph type="sldNum" sz="quarter" idx="11"/>
          </p:nvPr>
        </p:nvSpPr>
        <p:spPr/>
        <p:txBody>
          <a:bodyPr/>
          <a:lstStyle>
            <a:lvl1pPr eaLnBrk="0" hangingPunct="0">
              <a:defRPr/>
            </a:lvl1pPr>
          </a:lstStyle>
          <a:p>
            <a:pPr>
              <a:defRPr/>
            </a:pPr>
            <a:fld id="{F1DB68E5-2868-6D4F-A89F-4CC0EFD4A2B9}" type="slidenum">
              <a:rPr lang="en-US" altLang="en-US"/>
              <a:pPr>
                <a:defRPr/>
              </a:pPr>
              <a:t>‹#›</a:t>
            </a:fld>
            <a:endParaRPr lang="en-US" altLang="en-US"/>
          </a:p>
        </p:txBody>
      </p:sp>
    </p:spTree>
    <p:extLst>
      <p:ext uri="{BB962C8B-B14F-4D97-AF65-F5344CB8AC3E}">
        <p14:creationId xmlns:p14="http://schemas.microsoft.com/office/powerpoint/2010/main" val="1022421767"/>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631792A-AD76-664C-A1F8-67622FD12195}"/>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AD1CFAAE-D710-B945-880C-4838C9E27A0A}"/>
              </a:ext>
            </a:extLst>
          </p:cNvPr>
          <p:cNvSpPr>
            <a:spLocks noGrp="1" noChangeArrowheads="1"/>
          </p:cNvSpPr>
          <p:nvPr>
            <p:ph type="sldNum" sz="quarter" idx="11"/>
          </p:nvPr>
        </p:nvSpPr>
        <p:spPr/>
        <p:txBody>
          <a:bodyPr/>
          <a:lstStyle>
            <a:lvl1pPr eaLnBrk="0" hangingPunct="0">
              <a:defRPr/>
            </a:lvl1pPr>
          </a:lstStyle>
          <a:p>
            <a:pPr>
              <a:defRPr/>
            </a:pPr>
            <a:fld id="{B99F8390-5E7B-F84D-BB5A-F0643481A975}" type="slidenum">
              <a:rPr lang="en-US" altLang="en-US"/>
              <a:pPr>
                <a:defRPr/>
              </a:pPr>
              <a:t>‹#›</a:t>
            </a:fld>
            <a:endParaRPr lang="en-US" altLang="en-US"/>
          </a:p>
        </p:txBody>
      </p:sp>
    </p:spTree>
    <p:extLst>
      <p:ext uri="{BB962C8B-B14F-4D97-AF65-F5344CB8AC3E}">
        <p14:creationId xmlns:p14="http://schemas.microsoft.com/office/powerpoint/2010/main" val="1893274077"/>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550158EE-260B-B548-928C-E911F37962D7}"/>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a:extLst>
              <a:ext uri="{FF2B5EF4-FFF2-40B4-BE49-F238E27FC236}">
                <a16:creationId xmlns:a16="http://schemas.microsoft.com/office/drawing/2014/main" id="{D3577B43-A5DC-1B40-946C-9AFCCF79B3B1}"/>
              </a:ext>
            </a:extLst>
          </p:cNvPr>
          <p:cNvSpPr>
            <a:spLocks noGrp="1" noChangeArrowheads="1"/>
          </p:cNvSpPr>
          <p:nvPr>
            <p:ph type="sldNum" sz="quarter" idx="11"/>
          </p:nvPr>
        </p:nvSpPr>
        <p:spPr/>
        <p:txBody>
          <a:bodyPr/>
          <a:lstStyle>
            <a:lvl1pPr eaLnBrk="0" hangingPunct="0">
              <a:defRPr/>
            </a:lvl1pPr>
          </a:lstStyle>
          <a:p>
            <a:pPr>
              <a:defRPr/>
            </a:pPr>
            <a:fld id="{954DE8F5-A1D7-DB49-969C-EAC86A464DD7}" type="slidenum">
              <a:rPr lang="en-US" altLang="en-US"/>
              <a:pPr>
                <a:defRPr/>
              </a:pPr>
              <a:t>‹#›</a:t>
            </a:fld>
            <a:endParaRPr lang="en-US" altLang="en-US"/>
          </a:p>
        </p:txBody>
      </p:sp>
    </p:spTree>
    <p:extLst>
      <p:ext uri="{BB962C8B-B14F-4D97-AF65-F5344CB8AC3E}">
        <p14:creationId xmlns:p14="http://schemas.microsoft.com/office/powerpoint/2010/main" val="3395671225"/>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6F2D48B-DA98-9943-BC1C-A3EA9EB5DCED}"/>
              </a:ext>
            </a:extLst>
          </p:cNvPr>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a:extLst>
              <a:ext uri="{FF2B5EF4-FFF2-40B4-BE49-F238E27FC236}">
                <a16:creationId xmlns:a16="http://schemas.microsoft.com/office/drawing/2014/main" id="{D1997EEF-E597-CB49-82CE-E15B3C1E8B73}"/>
              </a:ext>
            </a:extLst>
          </p:cNvPr>
          <p:cNvSpPr>
            <a:spLocks noGrp="1" noChangeArrowheads="1"/>
          </p:cNvSpPr>
          <p:nvPr>
            <p:ph type="sldNum" sz="quarter" idx="11"/>
          </p:nvPr>
        </p:nvSpPr>
        <p:spPr/>
        <p:txBody>
          <a:bodyPr/>
          <a:lstStyle>
            <a:lvl1pPr eaLnBrk="0" hangingPunct="0">
              <a:defRPr/>
            </a:lvl1pPr>
          </a:lstStyle>
          <a:p>
            <a:pPr>
              <a:defRPr/>
            </a:pPr>
            <a:fld id="{C61C15F8-46C5-1E47-A52A-D0FDBA87F580}" type="slidenum">
              <a:rPr lang="en-US" altLang="en-US"/>
              <a:pPr>
                <a:defRPr/>
              </a:pPr>
              <a:t>‹#›</a:t>
            </a:fld>
            <a:endParaRPr lang="en-US" altLang="en-US"/>
          </a:p>
        </p:txBody>
      </p:sp>
    </p:spTree>
    <p:extLst>
      <p:ext uri="{BB962C8B-B14F-4D97-AF65-F5344CB8AC3E}">
        <p14:creationId xmlns:p14="http://schemas.microsoft.com/office/powerpoint/2010/main" val="273338151"/>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519692779"/>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146301177"/>
      </p:ext>
    </p:extLst>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065118346"/>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483246772"/>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885478953"/>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3253864224"/>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976989733"/>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082505316"/>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90171636"/>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3006189548"/>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536914815"/>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05265272"/>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56"/>
        <p:cNvGrpSpPr/>
        <p:nvPr/>
      </p:nvGrpSpPr>
      <p:grpSpPr>
        <a:xfrm>
          <a:off x="0" y="0"/>
          <a:ext cx="0" cy="0"/>
          <a:chOff x="0" y="0"/>
          <a:chExt cx="0" cy="0"/>
        </a:xfrm>
      </p:grpSpPr>
      <p:sp>
        <p:nvSpPr>
          <p:cNvPr id="57" name="Google Shape;57;p14"/>
          <p:cNvSpPr txBox="1">
            <a:spLocks noGrp="1"/>
          </p:cNvSpPr>
          <p:nvPr>
            <p:ph type="ctrTitle"/>
          </p:nvPr>
        </p:nvSpPr>
        <p:spPr>
          <a:xfrm>
            <a:off x="1143000" y="1122363"/>
            <a:ext cx="6858000" cy="2387600"/>
          </a:xfrm>
          <a:prstGeom prst="rect">
            <a:avLst/>
          </a:prstGeom>
          <a:noFill/>
          <a:ln>
            <a:noFill/>
          </a:ln>
        </p:spPr>
        <p:txBody>
          <a:bodyPr spcFirstLastPara="1" wrap="square" lIns="68575" tIns="34275" rIns="68575" bIns="34275" anchor="b" anchorCtr="0">
            <a:normAutofit/>
          </a:bodyPr>
          <a:lstStyle>
            <a:lvl1pPr lvl="0" algn="ctr">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58" name="Google Shape;58;p14"/>
          <p:cNvSpPr txBox="1">
            <a:spLocks noGrp="1"/>
          </p:cNvSpPr>
          <p:nvPr>
            <p:ph type="subTitle" idx="1"/>
          </p:nvPr>
        </p:nvSpPr>
        <p:spPr>
          <a:xfrm>
            <a:off x="1143000" y="3602038"/>
            <a:ext cx="6858000" cy="1655761"/>
          </a:xfrm>
          <a:prstGeom prst="rect">
            <a:avLst/>
          </a:prstGeom>
          <a:noFill/>
          <a:ln>
            <a:noFill/>
          </a:ln>
        </p:spPr>
        <p:txBody>
          <a:bodyPr spcFirstLastPara="1" wrap="square" lIns="68575" tIns="34275" rIns="68575" bIns="34275" anchor="t" anchorCtr="0">
            <a:normAutofit/>
          </a:bodyPr>
          <a:lstStyle>
            <a:lvl1pPr lvl="0" algn="ctr">
              <a:lnSpc>
                <a:spcPct val="90000"/>
              </a:lnSpc>
              <a:spcBef>
                <a:spcPts val="800"/>
              </a:spcBef>
              <a:spcAft>
                <a:spcPts val="0"/>
              </a:spcAft>
              <a:buClr>
                <a:schemeClr val="dk1"/>
              </a:buClr>
              <a:buSzPts val="1800"/>
              <a:buNone/>
              <a:defRPr sz="1800"/>
            </a:lvl1pPr>
            <a:lvl2pPr lvl="1" algn="ctr">
              <a:lnSpc>
                <a:spcPct val="90000"/>
              </a:lnSpc>
              <a:spcBef>
                <a:spcPts val="400"/>
              </a:spcBef>
              <a:spcAft>
                <a:spcPts val="0"/>
              </a:spcAft>
              <a:buClr>
                <a:schemeClr val="dk1"/>
              </a:buClr>
              <a:buSzPts val="1500"/>
              <a:buNone/>
              <a:defRPr sz="1500"/>
            </a:lvl2pPr>
            <a:lvl3pPr lvl="2" algn="ctr">
              <a:lnSpc>
                <a:spcPct val="90000"/>
              </a:lnSpc>
              <a:spcBef>
                <a:spcPts val="400"/>
              </a:spcBef>
              <a:spcAft>
                <a:spcPts val="0"/>
              </a:spcAft>
              <a:buClr>
                <a:schemeClr val="dk1"/>
              </a:buClr>
              <a:buSzPts val="1400"/>
              <a:buNone/>
              <a:defRPr sz="1400"/>
            </a:lvl3pPr>
            <a:lvl4pPr lvl="3" algn="ctr">
              <a:lnSpc>
                <a:spcPct val="90000"/>
              </a:lnSpc>
              <a:spcBef>
                <a:spcPts val="400"/>
              </a:spcBef>
              <a:spcAft>
                <a:spcPts val="0"/>
              </a:spcAft>
              <a:buClr>
                <a:schemeClr val="dk1"/>
              </a:buClr>
              <a:buSzPts val="1200"/>
              <a:buNone/>
              <a:defRPr sz="1200"/>
            </a:lvl4pPr>
            <a:lvl5pPr lvl="4" algn="ctr">
              <a:lnSpc>
                <a:spcPct val="90000"/>
              </a:lnSpc>
              <a:spcBef>
                <a:spcPts val="400"/>
              </a:spcBef>
              <a:spcAft>
                <a:spcPts val="0"/>
              </a:spcAft>
              <a:buClr>
                <a:schemeClr val="dk1"/>
              </a:buClr>
              <a:buSzPts val="1200"/>
              <a:buNone/>
              <a:defRPr sz="1200"/>
            </a:lvl5pPr>
            <a:lvl6pPr lvl="5" algn="ctr">
              <a:lnSpc>
                <a:spcPct val="90000"/>
              </a:lnSpc>
              <a:spcBef>
                <a:spcPts val="400"/>
              </a:spcBef>
              <a:spcAft>
                <a:spcPts val="0"/>
              </a:spcAft>
              <a:buClr>
                <a:schemeClr val="dk1"/>
              </a:buClr>
              <a:buSzPts val="1200"/>
              <a:buNone/>
              <a:defRPr sz="1200"/>
            </a:lvl6pPr>
            <a:lvl7pPr lvl="6" algn="ctr">
              <a:lnSpc>
                <a:spcPct val="90000"/>
              </a:lnSpc>
              <a:spcBef>
                <a:spcPts val="400"/>
              </a:spcBef>
              <a:spcAft>
                <a:spcPts val="0"/>
              </a:spcAft>
              <a:buClr>
                <a:schemeClr val="dk1"/>
              </a:buClr>
              <a:buSzPts val="1200"/>
              <a:buNone/>
              <a:defRPr sz="1200"/>
            </a:lvl7pPr>
            <a:lvl8pPr lvl="7" algn="ctr">
              <a:lnSpc>
                <a:spcPct val="90000"/>
              </a:lnSpc>
              <a:spcBef>
                <a:spcPts val="400"/>
              </a:spcBef>
              <a:spcAft>
                <a:spcPts val="0"/>
              </a:spcAft>
              <a:buClr>
                <a:schemeClr val="dk1"/>
              </a:buClr>
              <a:buSzPts val="1200"/>
              <a:buNone/>
              <a:defRPr sz="1200"/>
            </a:lvl8pPr>
            <a:lvl9pPr lvl="8" algn="ctr">
              <a:lnSpc>
                <a:spcPct val="90000"/>
              </a:lnSpc>
              <a:spcBef>
                <a:spcPts val="400"/>
              </a:spcBef>
              <a:spcAft>
                <a:spcPts val="0"/>
              </a:spcAft>
              <a:buClr>
                <a:schemeClr val="dk1"/>
              </a:buClr>
              <a:buSzPts val="1200"/>
              <a:buNone/>
              <a:defRPr sz="1200"/>
            </a:lvl9pPr>
          </a:lstStyle>
          <a:p>
            <a:endParaRPr/>
          </a:p>
        </p:txBody>
      </p:sp>
      <p:sp>
        <p:nvSpPr>
          <p:cNvPr id="59" name="Google Shape;59;p14"/>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0" name="Google Shape;60;p14"/>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1" name="Google Shape;61;p14"/>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52468927"/>
      </p:ext>
    </p:extLst>
  </p:cSld>
  <p:clrMapOvr>
    <a:masterClrMapping/>
  </p:clrMapOvr>
  <p:hf sldNum="0" hdr="0" ftr="0" dt="0"/>
</p:sldLayout>
</file>

<file path=ppt/slideLayouts/slideLayout900.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62"/>
        <p:cNvGrpSpPr/>
        <p:nvPr/>
      </p:nvGrpSpPr>
      <p:grpSpPr>
        <a:xfrm>
          <a:off x="0" y="0"/>
          <a:ext cx="0" cy="0"/>
          <a:chOff x="0" y="0"/>
          <a:chExt cx="0" cy="0"/>
        </a:xfrm>
      </p:grpSpPr>
      <p:sp>
        <p:nvSpPr>
          <p:cNvPr id="63" name="Google Shape;63;p15"/>
          <p:cNvSpPr txBox="1">
            <a:spLocks noGrp="1"/>
          </p:cNvSpPr>
          <p:nvPr>
            <p:ph type="title"/>
          </p:nvPr>
        </p:nvSpPr>
        <p:spPr>
          <a:xfrm>
            <a:off x="196388" y="86648"/>
            <a:ext cx="8787592"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rgbClr val="264478"/>
              </a:buClr>
              <a:buSzPts val="3300"/>
              <a:buFont typeface="Garamond"/>
              <a:buNone/>
              <a:defRPr b="1">
                <a:solidFill>
                  <a:srgbClr val="264478"/>
                </a:solidFill>
                <a:latin typeface="Garamond"/>
                <a:ea typeface="Garamond"/>
                <a:cs typeface="Garamond"/>
                <a:sym typeface="Garamond"/>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64" name="Google Shape;64;p15"/>
          <p:cNvSpPr txBox="1">
            <a:spLocks noGrp="1"/>
          </p:cNvSpPr>
          <p:nvPr>
            <p:ph type="body" idx="1"/>
          </p:nvPr>
        </p:nvSpPr>
        <p:spPr>
          <a:xfrm>
            <a:off x="196388" y="1512916"/>
            <a:ext cx="8787592" cy="5345083"/>
          </a:xfrm>
          <a:prstGeom prst="rect">
            <a:avLst/>
          </a:prstGeom>
          <a:noFill/>
          <a:ln>
            <a:noFill/>
          </a:ln>
        </p:spPr>
        <p:txBody>
          <a:bodyPr spcFirstLastPara="1" wrap="square" lIns="68575" tIns="34275" rIns="68575" bIns="34275" anchor="t" anchorCtr="0">
            <a:normAutofit/>
          </a:bodyPr>
          <a:lstStyle>
            <a:lvl1pPr marL="457200" lvl="0" indent="-342900" algn="l">
              <a:lnSpc>
                <a:spcPct val="90000"/>
              </a:lnSpc>
              <a:spcBef>
                <a:spcPts val="800"/>
              </a:spcBef>
              <a:spcAft>
                <a:spcPts val="0"/>
              </a:spcAft>
              <a:buClr>
                <a:schemeClr val="dk1"/>
              </a:buClr>
              <a:buSzPts val="1800"/>
              <a:buChar char="•"/>
              <a:defRPr sz="1800">
                <a:latin typeface="Tahoma"/>
                <a:ea typeface="Tahoma"/>
                <a:cs typeface="Tahoma"/>
                <a:sym typeface="Tahoma"/>
              </a:defRPr>
            </a:lvl1pPr>
            <a:lvl2pPr marL="914400" lvl="1" indent="-336550" algn="l">
              <a:lnSpc>
                <a:spcPct val="90000"/>
              </a:lnSpc>
              <a:spcBef>
                <a:spcPts val="400"/>
              </a:spcBef>
              <a:spcAft>
                <a:spcPts val="0"/>
              </a:spcAft>
              <a:buClr>
                <a:schemeClr val="dk1"/>
              </a:buClr>
              <a:buSzPts val="1700"/>
              <a:buChar char="•"/>
              <a:defRPr sz="1700">
                <a:latin typeface="Tahoma"/>
                <a:ea typeface="Tahoma"/>
                <a:cs typeface="Tahoma"/>
                <a:sym typeface="Tahoma"/>
              </a:defRPr>
            </a:lvl2pPr>
            <a:lvl3pPr marL="1371600" lvl="2" indent="-323850" algn="l">
              <a:lnSpc>
                <a:spcPct val="90000"/>
              </a:lnSpc>
              <a:spcBef>
                <a:spcPts val="400"/>
              </a:spcBef>
              <a:spcAft>
                <a:spcPts val="0"/>
              </a:spcAft>
              <a:buClr>
                <a:schemeClr val="dk1"/>
              </a:buClr>
              <a:buSzPts val="1500"/>
              <a:buChar char="•"/>
              <a:defRPr>
                <a:latin typeface="Tahoma"/>
                <a:ea typeface="Tahoma"/>
                <a:cs typeface="Tahoma"/>
                <a:sym typeface="Tahoma"/>
              </a:defRPr>
            </a:lvl3pPr>
            <a:lvl4pPr marL="1828800" lvl="3" indent="-317500" algn="l">
              <a:lnSpc>
                <a:spcPct val="90000"/>
              </a:lnSpc>
              <a:spcBef>
                <a:spcPts val="400"/>
              </a:spcBef>
              <a:spcAft>
                <a:spcPts val="0"/>
              </a:spcAft>
              <a:buClr>
                <a:schemeClr val="dk1"/>
              </a:buClr>
              <a:buSzPts val="1400"/>
              <a:buChar char="•"/>
              <a:defRPr>
                <a:latin typeface="Tahoma"/>
                <a:ea typeface="Tahoma"/>
                <a:cs typeface="Tahoma"/>
                <a:sym typeface="Tahoma"/>
              </a:defRPr>
            </a:lvl4pPr>
            <a:lvl5pPr marL="2286000" lvl="4" indent="-317500" algn="l">
              <a:lnSpc>
                <a:spcPct val="90000"/>
              </a:lnSpc>
              <a:spcBef>
                <a:spcPts val="400"/>
              </a:spcBef>
              <a:spcAft>
                <a:spcPts val="0"/>
              </a:spcAft>
              <a:buClr>
                <a:schemeClr val="dk1"/>
              </a:buClr>
              <a:buSzPts val="1400"/>
              <a:buChar char="•"/>
              <a:defRPr>
                <a:latin typeface="Tahoma"/>
                <a:ea typeface="Tahoma"/>
                <a:cs typeface="Tahoma"/>
                <a:sym typeface="Tahoma"/>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65" name="Google Shape;65;p15"/>
          <p:cNvSpPr txBox="1">
            <a:spLocks noGrp="1"/>
          </p:cNvSpPr>
          <p:nvPr>
            <p:ph type="dt" idx="10"/>
          </p:nvPr>
        </p:nvSpPr>
        <p:spPr>
          <a:xfrm>
            <a:off x="628650" y="6493507"/>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6" name="Google Shape;66;p15"/>
          <p:cNvSpPr txBox="1">
            <a:spLocks noGrp="1"/>
          </p:cNvSpPr>
          <p:nvPr>
            <p:ph type="ftr" idx="11"/>
          </p:nvPr>
        </p:nvSpPr>
        <p:spPr>
          <a:xfrm>
            <a:off x="3028950" y="6493507"/>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7" name="Google Shape;67;p15"/>
          <p:cNvSpPr txBox="1">
            <a:spLocks noGrp="1"/>
          </p:cNvSpPr>
          <p:nvPr>
            <p:ph type="sldNum" idx="12"/>
          </p:nvPr>
        </p:nvSpPr>
        <p:spPr>
          <a:xfrm>
            <a:off x="7084517" y="6493507"/>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sz="1200" b="1">
                <a:solidFill>
                  <a:schemeClr val="dk1"/>
                </a:solidFill>
                <a:latin typeface="Calibri"/>
                <a:ea typeface="Calibri"/>
                <a:cs typeface="Calibri"/>
                <a:sym typeface="Calibri"/>
              </a:defRPr>
            </a:lvl1pPr>
            <a:lvl2pPr marL="0" lvl="1" indent="0" algn="r">
              <a:spcBef>
                <a:spcPts val="0"/>
              </a:spcBef>
              <a:buNone/>
              <a:defRPr sz="1200" b="1">
                <a:solidFill>
                  <a:schemeClr val="dk1"/>
                </a:solidFill>
                <a:latin typeface="Calibri"/>
                <a:ea typeface="Calibri"/>
                <a:cs typeface="Calibri"/>
                <a:sym typeface="Calibri"/>
              </a:defRPr>
            </a:lvl2pPr>
            <a:lvl3pPr marL="0" lvl="2" indent="0" algn="r">
              <a:spcBef>
                <a:spcPts val="0"/>
              </a:spcBef>
              <a:buNone/>
              <a:defRPr sz="1200" b="1">
                <a:solidFill>
                  <a:schemeClr val="dk1"/>
                </a:solidFill>
                <a:latin typeface="Calibri"/>
                <a:ea typeface="Calibri"/>
                <a:cs typeface="Calibri"/>
                <a:sym typeface="Calibri"/>
              </a:defRPr>
            </a:lvl3pPr>
            <a:lvl4pPr marL="0" lvl="3" indent="0" algn="r">
              <a:spcBef>
                <a:spcPts val="0"/>
              </a:spcBef>
              <a:buNone/>
              <a:defRPr sz="1200" b="1">
                <a:solidFill>
                  <a:schemeClr val="dk1"/>
                </a:solidFill>
                <a:latin typeface="Calibri"/>
                <a:ea typeface="Calibri"/>
                <a:cs typeface="Calibri"/>
                <a:sym typeface="Calibri"/>
              </a:defRPr>
            </a:lvl4pPr>
            <a:lvl5pPr marL="0" lvl="4" indent="0" algn="r">
              <a:spcBef>
                <a:spcPts val="0"/>
              </a:spcBef>
              <a:buNone/>
              <a:defRPr sz="1200" b="1">
                <a:solidFill>
                  <a:schemeClr val="dk1"/>
                </a:solidFill>
                <a:latin typeface="Calibri"/>
                <a:ea typeface="Calibri"/>
                <a:cs typeface="Calibri"/>
                <a:sym typeface="Calibri"/>
              </a:defRPr>
            </a:lvl5pPr>
            <a:lvl6pPr marL="0" lvl="5" indent="0" algn="r">
              <a:spcBef>
                <a:spcPts val="0"/>
              </a:spcBef>
              <a:buNone/>
              <a:defRPr sz="1200" b="1">
                <a:solidFill>
                  <a:schemeClr val="dk1"/>
                </a:solidFill>
                <a:latin typeface="Calibri"/>
                <a:ea typeface="Calibri"/>
                <a:cs typeface="Calibri"/>
                <a:sym typeface="Calibri"/>
              </a:defRPr>
            </a:lvl6pPr>
            <a:lvl7pPr marL="0" lvl="6" indent="0" algn="r">
              <a:spcBef>
                <a:spcPts val="0"/>
              </a:spcBef>
              <a:buNone/>
              <a:defRPr sz="1200" b="1">
                <a:solidFill>
                  <a:schemeClr val="dk1"/>
                </a:solidFill>
                <a:latin typeface="Calibri"/>
                <a:ea typeface="Calibri"/>
                <a:cs typeface="Calibri"/>
                <a:sym typeface="Calibri"/>
              </a:defRPr>
            </a:lvl7pPr>
            <a:lvl8pPr marL="0" lvl="7" indent="0" algn="r">
              <a:spcBef>
                <a:spcPts val="0"/>
              </a:spcBef>
              <a:buNone/>
              <a:defRPr sz="1200" b="1">
                <a:solidFill>
                  <a:schemeClr val="dk1"/>
                </a:solidFill>
                <a:latin typeface="Calibri"/>
                <a:ea typeface="Calibri"/>
                <a:cs typeface="Calibri"/>
                <a:sym typeface="Calibri"/>
              </a:defRPr>
            </a:lvl8pPr>
            <a:lvl9pPr marL="0" lvl="8" indent="0" algn="r">
              <a:spcBef>
                <a:spcPts val="0"/>
              </a:spcBef>
              <a:buNone/>
              <a:defRPr sz="1200" b="1">
                <a:solidFill>
                  <a:schemeClr val="dk1"/>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219029924"/>
      </p:ext>
    </p:extLst>
  </p:cSld>
  <p:clrMapOvr>
    <a:masterClrMapping/>
  </p:clrMapOvr>
  <p:hf sldNum="0" hdr="0" ftr="0" dt="0"/>
</p:sldLayout>
</file>

<file path=ppt/slideLayouts/slideLayout90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68"/>
        <p:cNvGrpSpPr/>
        <p:nvPr/>
      </p:nvGrpSpPr>
      <p:grpSpPr>
        <a:xfrm>
          <a:off x="0" y="0"/>
          <a:ext cx="0" cy="0"/>
          <a:chOff x="0" y="0"/>
          <a:chExt cx="0" cy="0"/>
        </a:xfrm>
      </p:grpSpPr>
      <p:sp>
        <p:nvSpPr>
          <p:cNvPr id="69" name="Google Shape;69;p16"/>
          <p:cNvSpPr txBox="1">
            <a:spLocks noGrp="1"/>
          </p:cNvSpPr>
          <p:nvPr>
            <p:ph type="title"/>
          </p:nvPr>
        </p:nvSpPr>
        <p:spPr>
          <a:xfrm>
            <a:off x="623888" y="1709740"/>
            <a:ext cx="7886700" cy="2852737"/>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70" name="Google Shape;70;p16"/>
          <p:cNvSpPr txBox="1">
            <a:spLocks noGrp="1"/>
          </p:cNvSpPr>
          <p:nvPr>
            <p:ph type="body" idx="1"/>
          </p:nvPr>
        </p:nvSpPr>
        <p:spPr>
          <a:xfrm>
            <a:off x="623888" y="4589463"/>
            <a:ext cx="7886700" cy="1500187"/>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rgbClr val="888888"/>
              </a:buClr>
              <a:buSzPts val="1800"/>
              <a:buNone/>
              <a:defRPr sz="1800">
                <a:solidFill>
                  <a:srgbClr val="888888"/>
                </a:solidFill>
              </a:defRPr>
            </a:lvl1pPr>
            <a:lvl2pPr marL="914400" lvl="1" indent="-228600" algn="l">
              <a:lnSpc>
                <a:spcPct val="90000"/>
              </a:lnSpc>
              <a:spcBef>
                <a:spcPts val="400"/>
              </a:spcBef>
              <a:spcAft>
                <a:spcPts val="0"/>
              </a:spcAft>
              <a:buClr>
                <a:srgbClr val="888888"/>
              </a:buClr>
              <a:buSzPts val="1500"/>
              <a:buNone/>
              <a:defRPr sz="1500">
                <a:solidFill>
                  <a:srgbClr val="888888"/>
                </a:solidFill>
              </a:defRPr>
            </a:lvl2pPr>
            <a:lvl3pPr marL="1371600" lvl="2" indent="-228600" algn="l">
              <a:lnSpc>
                <a:spcPct val="90000"/>
              </a:lnSpc>
              <a:spcBef>
                <a:spcPts val="400"/>
              </a:spcBef>
              <a:spcAft>
                <a:spcPts val="0"/>
              </a:spcAft>
              <a:buClr>
                <a:srgbClr val="888888"/>
              </a:buClr>
              <a:buSzPts val="1400"/>
              <a:buNone/>
              <a:defRPr sz="1400">
                <a:solidFill>
                  <a:srgbClr val="888888"/>
                </a:solidFill>
              </a:defRPr>
            </a:lvl3pPr>
            <a:lvl4pPr marL="1828800" lvl="3" indent="-228600" algn="l">
              <a:lnSpc>
                <a:spcPct val="90000"/>
              </a:lnSpc>
              <a:spcBef>
                <a:spcPts val="400"/>
              </a:spcBef>
              <a:spcAft>
                <a:spcPts val="0"/>
              </a:spcAft>
              <a:buClr>
                <a:srgbClr val="888888"/>
              </a:buClr>
              <a:buSzPts val="1200"/>
              <a:buNone/>
              <a:defRPr sz="1200">
                <a:solidFill>
                  <a:srgbClr val="888888"/>
                </a:solidFill>
              </a:defRPr>
            </a:lvl4pPr>
            <a:lvl5pPr marL="2286000" lvl="4" indent="-228600" algn="l">
              <a:lnSpc>
                <a:spcPct val="90000"/>
              </a:lnSpc>
              <a:spcBef>
                <a:spcPts val="400"/>
              </a:spcBef>
              <a:spcAft>
                <a:spcPts val="0"/>
              </a:spcAft>
              <a:buClr>
                <a:srgbClr val="888888"/>
              </a:buClr>
              <a:buSzPts val="1200"/>
              <a:buNone/>
              <a:defRPr sz="1200">
                <a:solidFill>
                  <a:srgbClr val="888888"/>
                </a:solidFill>
              </a:defRPr>
            </a:lvl5pPr>
            <a:lvl6pPr marL="2743200" lvl="5" indent="-228600" algn="l">
              <a:lnSpc>
                <a:spcPct val="90000"/>
              </a:lnSpc>
              <a:spcBef>
                <a:spcPts val="400"/>
              </a:spcBef>
              <a:spcAft>
                <a:spcPts val="0"/>
              </a:spcAft>
              <a:buClr>
                <a:srgbClr val="888888"/>
              </a:buClr>
              <a:buSzPts val="1200"/>
              <a:buNone/>
              <a:defRPr sz="1200">
                <a:solidFill>
                  <a:srgbClr val="888888"/>
                </a:solidFill>
              </a:defRPr>
            </a:lvl6pPr>
            <a:lvl7pPr marL="3200400" lvl="6" indent="-228600" algn="l">
              <a:lnSpc>
                <a:spcPct val="90000"/>
              </a:lnSpc>
              <a:spcBef>
                <a:spcPts val="400"/>
              </a:spcBef>
              <a:spcAft>
                <a:spcPts val="0"/>
              </a:spcAft>
              <a:buClr>
                <a:srgbClr val="888888"/>
              </a:buClr>
              <a:buSzPts val="1200"/>
              <a:buNone/>
              <a:defRPr sz="1200">
                <a:solidFill>
                  <a:srgbClr val="888888"/>
                </a:solidFill>
              </a:defRPr>
            </a:lvl7pPr>
            <a:lvl8pPr marL="3657600" lvl="7" indent="-228600" algn="l">
              <a:lnSpc>
                <a:spcPct val="90000"/>
              </a:lnSpc>
              <a:spcBef>
                <a:spcPts val="400"/>
              </a:spcBef>
              <a:spcAft>
                <a:spcPts val="0"/>
              </a:spcAft>
              <a:buClr>
                <a:srgbClr val="888888"/>
              </a:buClr>
              <a:buSzPts val="1200"/>
              <a:buNone/>
              <a:defRPr sz="1200">
                <a:solidFill>
                  <a:srgbClr val="888888"/>
                </a:solidFill>
              </a:defRPr>
            </a:lvl8pPr>
            <a:lvl9pPr marL="4114800" lvl="8" indent="-228600" algn="l">
              <a:lnSpc>
                <a:spcPct val="90000"/>
              </a:lnSpc>
              <a:spcBef>
                <a:spcPts val="400"/>
              </a:spcBef>
              <a:spcAft>
                <a:spcPts val="0"/>
              </a:spcAft>
              <a:buClr>
                <a:srgbClr val="888888"/>
              </a:buClr>
              <a:buSzPts val="1200"/>
              <a:buNone/>
              <a:defRPr sz="1200">
                <a:solidFill>
                  <a:srgbClr val="888888"/>
                </a:solidFill>
              </a:defRPr>
            </a:lvl9pPr>
          </a:lstStyle>
          <a:p>
            <a:endParaRPr/>
          </a:p>
        </p:txBody>
      </p:sp>
      <p:sp>
        <p:nvSpPr>
          <p:cNvPr id="71" name="Google Shape;71;p16"/>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2" name="Google Shape;72;p16"/>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3" name="Google Shape;73;p16"/>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4711593"/>
      </p:ext>
    </p:extLst>
  </p:cSld>
  <p:clrMapOvr>
    <a:masterClrMapping/>
  </p:clrMapOvr>
  <p:hf sldNum="0" hdr="0" ftr="0" dt="0"/>
</p:sldLayout>
</file>

<file path=ppt/slideLayouts/slideLayout902.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74"/>
        <p:cNvGrpSpPr/>
        <p:nvPr/>
      </p:nvGrpSpPr>
      <p:grpSpPr>
        <a:xfrm>
          <a:off x="0" y="0"/>
          <a:ext cx="0" cy="0"/>
          <a:chOff x="0" y="0"/>
          <a:chExt cx="0" cy="0"/>
        </a:xfrm>
      </p:grpSpPr>
      <p:sp>
        <p:nvSpPr>
          <p:cNvPr id="75" name="Google Shape;75;p17"/>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76" name="Google Shape;76;p17"/>
          <p:cNvSpPr txBox="1">
            <a:spLocks noGrp="1"/>
          </p:cNvSpPr>
          <p:nvPr>
            <p:ph type="body" idx="1"/>
          </p:nvPr>
        </p:nvSpPr>
        <p:spPr>
          <a:xfrm>
            <a:off x="628650" y="1825625"/>
            <a:ext cx="3886200" cy="4351339"/>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77" name="Google Shape;77;p17"/>
          <p:cNvSpPr txBox="1">
            <a:spLocks noGrp="1"/>
          </p:cNvSpPr>
          <p:nvPr>
            <p:ph type="body" idx="2"/>
          </p:nvPr>
        </p:nvSpPr>
        <p:spPr>
          <a:xfrm>
            <a:off x="4629150" y="1825625"/>
            <a:ext cx="3886200" cy="4351339"/>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78" name="Google Shape;78;p17"/>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79" name="Google Shape;79;p17"/>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0" name="Google Shape;80;p17"/>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237204818"/>
      </p:ext>
    </p:extLst>
  </p:cSld>
  <p:clrMapOvr>
    <a:masterClrMapping/>
  </p:clrMapOvr>
  <p:hf sldNum="0" hdr="0" ftr="0" dt="0"/>
</p:sldLayout>
</file>

<file path=ppt/slideLayouts/slideLayout903.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81"/>
        <p:cNvGrpSpPr/>
        <p:nvPr/>
      </p:nvGrpSpPr>
      <p:grpSpPr>
        <a:xfrm>
          <a:off x="0" y="0"/>
          <a:ext cx="0" cy="0"/>
          <a:chOff x="0" y="0"/>
          <a:chExt cx="0" cy="0"/>
        </a:xfrm>
      </p:grpSpPr>
      <p:sp>
        <p:nvSpPr>
          <p:cNvPr id="82" name="Google Shape;82;p18"/>
          <p:cNvSpPr txBox="1">
            <a:spLocks noGrp="1"/>
          </p:cNvSpPr>
          <p:nvPr>
            <p:ph type="title"/>
          </p:nvPr>
        </p:nvSpPr>
        <p:spPr>
          <a:xfrm>
            <a:off x="629841"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83" name="Google Shape;83;p18"/>
          <p:cNvSpPr txBox="1">
            <a:spLocks noGrp="1"/>
          </p:cNvSpPr>
          <p:nvPr>
            <p:ph type="body" idx="1"/>
          </p:nvPr>
        </p:nvSpPr>
        <p:spPr>
          <a:xfrm>
            <a:off x="629841" y="1681163"/>
            <a:ext cx="3868340" cy="823912"/>
          </a:xfrm>
          <a:prstGeom prst="rect">
            <a:avLst/>
          </a:prstGeom>
          <a:noFill/>
          <a:ln>
            <a:noFill/>
          </a:ln>
        </p:spPr>
        <p:txBody>
          <a:bodyPr spcFirstLastPara="1" wrap="square" lIns="68575" tIns="34275" rIns="68575" bIns="34275" anchor="b" anchorCtr="0">
            <a:normAutofit/>
          </a:bodyPr>
          <a:lstStyle>
            <a:lvl1pPr marL="457200" lvl="0" indent="-228600" algn="l">
              <a:lnSpc>
                <a:spcPct val="90000"/>
              </a:lnSpc>
              <a:spcBef>
                <a:spcPts val="800"/>
              </a:spcBef>
              <a:spcAft>
                <a:spcPts val="0"/>
              </a:spcAft>
              <a:buClr>
                <a:schemeClr val="dk1"/>
              </a:buClr>
              <a:buSzPts val="1800"/>
              <a:buNone/>
              <a:defRPr sz="1800" b="1"/>
            </a:lvl1pPr>
            <a:lvl2pPr marL="914400" lvl="1" indent="-228600" algn="l">
              <a:lnSpc>
                <a:spcPct val="90000"/>
              </a:lnSpc>
              <a:spcBef>
                <a:spcPts val="400"/>
              </a:spcBef>
              <a:spcAft>
                <a:spcPts val="0"/>
              </a:spcAft>
              <a:buClr>
                <a:schemeClr val="dk1"/>
              </a:buClr>
              <a:buSzPts val="1500"/>
              <a:buNone/>
              <a:defRPr sz="1500" b="1"/>
            </a:lvl2pPr>
            <a:lvl3pPr marL="1371600" lvl="2" indent="-228600" algn="l">
              <a:lnSpc>
                <a:spcPct val="90000"/>
              </a:lnSpc>
              <a:spcBef>
                <a:spcPts val="400"/>
              </a:spcBef>
              <a:spcAft>
                <a:spcPts val="0"/>
              </a:spcAft>
              <a:buClr>
                <a:schemeClr val="dk1"/>
              </a:buClr>
              <a:buSzPts val="1400"/>
              <a:buNone/>
              <a:defRPr sz="1400" b="1"/>
            </a:lvl3pPr>
            <a:lvl4pPr marL="1828800" lvl="3" indent="-228600" algn="l">
              <a:lnSpc>
                <a:spcPct val="90000"/>
              </a:lnSpc>
              <a:spcBef>
                <a:spcPts val="400"/>
              </a:spcBef>
              <a:spcAft>
                <a:spcPts val="0"/>
              </a:spcAft>
              <a:buClr>
                <a:schemeClr val="dk1"/>
              </a:buClr>
              <a:buSzPts val="1200"/>
              <a:buNone/>
              <a:defRPr sz="1200" b="1"/>
            </a:lvl4pPr>
            <a:lvl5pPr marL="2286000" lvl="4" indent="-228600" algn="l">
              <a:lnSpc>
                <a:spcPct val="90000"/>
              </a:lnSpc>
              <a:spcBef>
                <a:spcPts val="400"/>
              </a:spcBef>
              <a:spcAft>
                <a:spcPts val="0"/>
              </a:spcAft>
              <a:buClr>
                <a:schemeClr val="dk1"/>
              </a:buClr>
              <a:buSzPts val="1200"/>
              <a:buNone/>
              <a:defRPr sz="1200" b="1"/>
            </a:lvl5pPr>
            <a:lvl6pPr marL="2743200" lvl="5" indent="-228600" algn="l">
              <a:lnSpc>
                <a:spcPct val="90000"/>
              </a:lnSpc>
              <a:spcBef>
                <a:spcPts val="400"/>
              </a:spcBef>
              <a:spcAft>
                <a:spcPts val="0"/>
              </a:spcAft>
              <a:buClr>
                <a:schemeClr val="dk1"/>
              </a:buClr>
              <a:buSzPts val="1200"/>
              <a:buNone/>
              <a:defRPr sz="1200" b="1"/>
            </a:lvl6pPr>
            <a:lvl7pPr marL="3200400" lvl="6" indent="-228600" algn="l">
              <a:lnSpc>
                <a:spcPct val="90000"/>
              </a:lnSpc>
              <a:spcBef>
                <a:spcPts val="400"/>
              </a:spcBef>
              <a:spcAft>
                <a:spcPts val="0"/>
              </a:spcAft>
              <a:buClr>
                <a:schemeClr val="dk1"/>
              </a:buClr>
              <a:buSzPts val="1200"/>
              <a:buNone/>
              <a:defRPr sz="1200" b="1"/>
            </a:lvl7pPr>
            <a:lvl8pPr marL="3657600" lvl="7" indent="-228600" algn="l">
              <a:lnSpc>
                <a:spcPct val="90000"/>
              </a:lnSpc>
              <a:spcBef>
                <a:spcPts val="400"/>
              </a:spcBef>
              <a:spcAft>
                <a:spcPts val="0"/>
              </a:spcAft>
              <a:buClr>
                <a:schemeClr val="dk1"/>
              </a:buClr>
              <a:buSzPts val="1200"/>
              <a:buNone/>
              <a:defRPr sz="1200" b="1"/>
            </a:lvl8pPr>
            <a:lvl9pPr marL="4114800" lvl="8" indent="-228600" algn="l">
              <a:lnSpc>
                <a:spcPct val="90000"/>
              </a:lnSpc>
              <a:spcBef>
                <a:spcPts val="400"/>
              </a:spcBef>
              <a:spcAft>
                <a:spcPts val="0"/>
              </a:spcAft>
              <a:buClr>
                <a:schemeClr val="dk1"/>
              </a:buClr>
              <a:buSzPts val="1200"/>
              <a:buNone/>
              <a:defRPr sz="1200" b="1"/>
            </a:lvl9pPr>
          </a:lstStyle>
          <a:p>
            <a:endParaRPr/>
          </a:p>
        </p:txBody>
      </p:sp>
      <p:sp>
        <p:nvSpPr>
          <p:cNvPr id="84" name="Google Shape;84;p18"/>
          <p:cNvSpPr txBox="1">
            <a:spLocks noGrp="1"/>
          </p:cNvSpPr>
          <p:nvPr>
            <p:ph type="body" idx="2"/>
          </p:nvPr>
        </p:nvSpPr>
        <p:spPr>
          <a:xfrm>
            <a:off x="629841" y="2505075"/>
            <a:ext cx="3868340" cy="3684588"/>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85" name="Google Shape;85;p18"/>
          <p:cNvSpPr txBox="1">
            <a:spLocks noGrp="1"/>
          </p:cNvSpPr>
          <p:nvPr>
            <p:ph type="body" idx="3"/>
          </p:nvPr>
        </p:nvSpPr>
        <p:spPr>
          <a:xfrm>
            <a:off x="4629151" y="1681163"/>
            <a:ext cx="3887391" cy="823912"/>
          </a:xfrm>
          <a:prstGeom prst="rect">
            <a:avLst/>
          </a:prstGeom>
          <a:noFill/>
          <a:ln>
            <a:noFill/>
          </a:ln>
        </p:spPr>
        <p:txBody>
          <a:bodyPr spcFirstLastPara="1" wrap="square" lIns="68575" tIns="34275" rIns="68575" bIns="34275" anchor="b" anchorCtr="0">
            <a:normAutofit/>
          </a:bodyPr>
          <a:lstStyle>
            <a:lvl1pPr marL="457200" lvl="0" indent="-228600" algn="l">
              <a:lnSpc>
                <a:spcPct val="90000"/>
              </a:lnSpc>
              <a:spcBef>
                <a:spcPts val="800"/>
              </a:spcBef>
              <a:spcAft>
                <a:spcPts val="0"/>
              </a:spcAft>
              <a:buClr>
                <a:schemeClr val="dk1"/>
              </a:buClr>
              <a:buSzPts val="1800"/>
              <a:buNone/>
              <a:defRPr sz="1800" b="1"/>
            </a:lvl1pPr>
            <a:lvl2pPr marL="914400" lvl="1" indent="-228600" algn="l">
              <a:lnSpc>
                <a:spcPct val="90000"/>
              </a:lnSpc>
              <a:spcBef>
                <a:spcPts val="400"/>
              </a:spcBef>
              <a:spcAft>
                <a:spcPts val="0"/>
              </a:spcAft>
              <a:buClr>
                <a:schemeClr val="dk1"/>
              </a:buClr>
              <a:buSzPts val="1500"/>
              <a:buNone/>
              <a:defRPr sz="1500" b="1"/>
            </a:lvl2pPr>
            <a:lvl3pPr marL="1371600" lvl="2" indent="-228600" algn="l">
              <a:lnSpc>
                <a:spcPct val="90000"/>
              </a:lnSpc>
              <a:spcBef>
                <a:spcPts val="400"/>
              </a:spcBef>
              <a:spcAft>
                <a:spcPts val="0"/>
              </a:spcAft>
              <a:buClr>
                <a:schemeClr val="dk1"/>
              </a:buClr>
              <a:buSzPts val="1400"/>
              <a:buNone/>
              <a:defRPr sz="1400" b="1"/>
            </a:lvl3pPr>
            <a:lvl4pPr marL="1828800" lvl="3" indent="-228600" algn="l">
              <a:lnSpc>
                <a:spcPct val="90000"/>
              </a:lnSpc>
              <a:spcBef>
                <a:spcPts val="400"/>
              </a:spcBef>
              <a:spcAft>
                <a:spcPts val="0"/>
              </a:spcAft>
              <a:buClr>
                <a:schemeClr val="dk1"/>
              </a:buClr>
              <a:buSzPts val="1200"/>
              <a:buNone/>
              <a:defRPr sz="1200" b="1"/>
            </a:lvl4pPr>
            <a:lvl5pPr marL="2286000" lvl="4" indent="-228600" algn="l">
              <a:lnSpc>
                <a:spcPct val="90000"/>
              </a:lnSpc>
              <a:spcBef>
                <a:spcPts val="400"/>
              </a:spcBef>
              <a:spcAft>
                <a:spcPts val="0"/>
              </a:spcAft>
              <a:buClr>
                <a:schemeClr val="dk1"/>
              </a:buClr>
              <a:buSzPts val="1200"/>
              <a:buNone/>
              <a:defRPr sz="1200" b="1"/>
            </a:lvl5pPr>
            <a:lvl6pPr marL="2743200" lvl="5" indent="-228600" algn="l">
              <a:lnSpc>
                <a:spcPct val="90000"/>
              </a:lnSpc>
              <a:spcBef>
                <a:spcPts val="400"/>
              </a:spcBef>
              <a:spcAft>
                <a:spcPts val="0"/>
              </a:spcAft>
              <a:buClr>
                <a:schemeClr val="dk1"/>
              </a:buClr>
              <a:buSzPts val="1200"/>
              <a:buNone/>
              <a:defRPr sz="1200" b="1"/>
            </a:lvl6pPr>
            <a:lvl7pPr marL="3200400" lvl="6" indent="-228600" algn="l">
              <a:lnSpc>
                <a:spcPct val="90000"/>
              </a:lnSpc>
              <a:spcBef>
                <a:spcPts val="400"/>
              </a:spcBef>
              <a:spcAft>
                <a:spcPts val="0"/>
              </a:spcAft>
              <a:buClr>
                <a:schemeClr val="dk1"/>
              </a:buClr>
              <a:buSzPts val="1200"/>
              <a:buNone/>
              <a:defRPr sz="1200" b="1"/>
            </a:lvl7pPr>
            <a:lvl8pPr marL="3657600" lvl="7" indent="-228600" algn="l">
              <a:lnSpc>
                <a:spcPct val="90000"/>
              </a:lnSpc>
              <a:spcBef>
                <a:spcPts val="400"/>
              </a:spcBef>
              <a:spcAft>
                <a:spcPts val="0"/>
              </a:spcAft>
              <a:buClr>
                <a:schemeClr val="dk1"/>
              </a:buClr>
              <a:buSzPts val="1200"/>
              <a:buNone/>
              <a:defRPr sz="1200" b="1"/>
            </a:lvl8pPr>
            <a:lvl9pPr marL="4114800" lvl="8" indent="-228600" algn="l">
              <a:lnSpc>
                <a:spcPct val="90000"/>
              </a:lnSpc>
              <a:spcBef>
                <a:spcPts val="400"/>
              </a:spcBef>
              <a:spcAft>
                <a:spcPts val="0"/>
              </a:spcAft>
              <a:buClr>
                <a:schemeClr val="dk1"/>
              </a:buClr>
              <a:buSzPts val="1200"/>
              <a:buNone/>
              <a:defRPr sz="1200" b="1"/>
            </a:lvl9pPr>
          </a:lstStyle>
          <a:p>
            <a:endParaRPr/>
          </a:p>
        </p:txBody>
      </p:sp>
      <p:sp>
        <p:nvSpPr>
          <p:cNvPr id="86" name="Google Shape;86;p18"/>
          <p:cNvSpPr txBox="1">
            <a:spLocks noGrp="1"/>
          </p:cNvSpPr>
          <p:nvPr>
            <p:ph type="body" idx="4"/>
          </p:nvPr>
        </p:nvSpPr>
        <p:spPr>
          <a:xfrm>
            <a:off x="4629151" y="2505075"/>
            <a:ext cx="3887391" cy="3684588"/>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87" name="Google Shape;87;p18"/>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8" name="Google Shape;88;p18"/>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9" name="Google Shape;89;p18"/>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388506749"/>
      </p:ext>
    </p:extLst>
  </p:cSld>
  <p:clrMapOvr>
    <a:masterClrMapping/>
  </p:clrMapOvr>
  <p:hf sldNum="0" hdr="0" ftr="0" dt="0"/>
</p:sldLayout>
</file>

<file path=ppt/slideLayouts/slideLayout90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90"/>
        <p:cNvGrpSpPr/>
        <p:nvPr/>
      </p:nvGrpSpPr>
      <p:grpSpPr>
        <a:xfrm>
          <a:off x="0" y="0"/>
          <a:ext cx="0" cy="0"/>
          <a:chOff x="0" y="0"/>
          <a:chExt cx="0" cy="0"/>
        </a:xfrm>
      </p:grpSpPr>
      <p:sp>
        <p:nvSpPr>
          <p:cNvPr id="91" name="Google Shape;91;p19"/>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92" name="Google Shape;92;p19"/>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3" name="Google Shape;93;p19"/>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4" name="Google Shape;94;p19"/>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85796223"/>
      </p:ext>
    </p:extLst>
  </p:cSld>
  <p:clrMapOvr>
    <a:masterClrMapping/>
  </p:clrMapOvr>
  <p:hf sldNum="0" hdr="0" ftr="0" dt="0"/>
</p:sldLayout>
</file>

<file path=ppt/slideLayouts/slideLayout90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5"/>
        <p:cNvGrpSpPr/>
        <p:nvPr/>
      </p:nvGrpSpPr>
      <p:grpSpPr>
        <a:xfrm>
          <a:off x="0" y="0"/>
          <a:ext cx="0" cy="0"/>
          <a:chOff x="0" y="0"/>
          <a:chExt cx="0" cy="0"/>
        </a:xfrm>
      </p:grpSpPr>
      <p:sp>
        <p:nvSpPr>
          <p:cNvPr id="96" name="Google Shape;96;p20"/>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7" name="Google Shape;97;p20"/>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8" name="Google Shape;98;p20"/>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558643101"/>
      </p:ext>
    </p:extLst>
  </p:cSld>
  <p:clrMapOvr>
    <a:masterClrMapping/>
  </p:clrMapOvr>
  <p:hf sldNum="0" hdr="0" ftr="0" dt="0"/>
</p:sldLayout>
</file>

<file path=ppt/slideLayouts/slideLayout906.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99"/>
        <p:cNvGrpSpPr/>
        <p:nvPr/>
      </p:nvGrpSpPr>
      <p:grpSpPr>
        <a:xfrm>
          <a:off x="0" y="0"/>
          <a:ext cx="0" cy="0"/>
          <a:chOff x="0" y="0"/>
          <a:chExt cx="0" cy="0"/>
        </a:xfrm>
      </p:grpSpPr>
      <p:sp>
        <p:nvSpPr>
          <p:cNvPr id="100" name="Google Shape;100;p21"/>
          <p:cNvSpPr txBox="1">
            <a:spLocks noGrp="1"/>
          </p:cNvSpPr>
          <p:nvPr>
            <p:ph type="title"/>
          </p:nvPr>
        </p:nvSpPr>
        <p:spPr>
          <a:xfrm>
            <a:off x="629841" y="457200"/>
            <a:ext cx="2949178" cy="1600200"/>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01" name="Google Shape;101;p21"/>
          <p:cNvSpPr txBox="1">
            <a:spLocks noGrp="1"/>
          </p:cNvSpPr>
          <p:nvPr>
            <p:ph type="body" idx="1"/>
          </p:nvPr>
        </p:nvSpPr>
        <p:spPr>
          <a:xfrm>
            <a:off x="3887391" y="987426"/>
            <a:ext cx="4629150" cy="4873625"/>
          </a:xfrm>
          <a:prstGeom prst="rect">
            <a:avLst/>
          </a:prstGeom>
          <a:noFill/>
          <a:ln>
            <a:noFill/>
          </a:ln>
        </p:spPr>
        <p:txBody>
          <a:bodyPr spcFirstLastPara="1" wrap="square" lIns="68575" tIns="34275" rIns="68575" bIns="34275" anchor="t" anchorCtr="0">
            <a:normAutofit/>
          </a:bodyPr>
          <a:lstStyle>
            <a:lvl1pPr marL="457200" lvl="0" indent="-381000" algn="l">
              <a:lnSpc>
                <a:spcPct val="90000"/>
              </a:lnSpc>
              <a:spcBef>
                <a:spcPts val="800"/>
              </a:spcBef>
              <a:spcAft>
                <a:spcPts val="0"/>
              </a:spcAft>
              <a:buClr>
                <a:schemeClr val="dk1"/>
              </a:buClr>
              <a:buSzPts val="2400"/>
              <a:buChar char="•"/>
              <a:defRPr sz="2400"/>
            </a:lvl1pPr>
            <a:lvl2pPr marL="914400" lvl="1" indent="-361950" algn="l">
              <a:lnSpc>
                <a:spcPct val="90000"/>
              </a:lnSpc>
              <a:spcBef>
                <a:spcPts val="400"/>
              </a:spcBef>
              <a:spcAft>
                <a:spcPts val="0"/>
              </a:spcAft>
              <a:buClr>
                <a:schemeClr val="dk1"/>
              </a:buClr>
              <a:buSzPts val="2100"/>
              <a:buChar char="•"/>
              <a:defRPr sz="2100"/>
            </a:lvl2pPr>
            <a:lvl3pPr marL="1371600" lvl="2" indent="-342900" algn="l">
              <a:lnSpc>
                <a:spcPct val="90000"/>
              </a:lnSpc>
              <a:spcBef>
                <a:spcPts val="400"/>
              </a:spcBef>
              <a:spcAft>
                <a:spcPts val="0"/>
              </a:spcAft>
              <a:buClr>
                <a:schemeClr val="dk1"/>
              </a:buClr>
              <a:buSzPts val="1800"/>
              <a:buChar char="•"/>
              <a:defRPr sz="1800"/>
            </a:lvl3pPr>
            <a:lvl4pPr marL="1828800" lvl="3" indent="-323850" algn="l">
              <a:lnSpc>
                <a:spcPct val="90000"/>
              </a:lnSpc>
              <a:spcBef>
                <a:spcPts val="400"/>
              </a:spcBef>
              <a:spcAft>
                <a:spcPts val="0"/>
              </a:spcAft>
              <a:buClr>
                <a:schemeClr val="dk1"/>
              </a:buClr>
              <a:buSzPts val="1500"/>
              <a:buChar char="•"/>
              <a:defRPr sz="1500"/>
            </a:lvl4pPr>
            <a:lvl5pPr marL="2286000" lvl="4" indent="-323850" algn="l">
              <a:lnSpc>
                <a:spcPct val="90000"/>
              </a:lnSpc>
              <a:spcBef>
                <a:spcPts val="400"/>
              </a:spcBef>
              <a:spcAft>
                <a:spcPts val="0"/>
              </a:spcAft>
              <a:buClr>
                <a:schemeClr val="dk1"/>
              </a:buClr>
              <a:buSzPts val="1500"/>
              <a:buChar char="•"/>
              <a:defRPr sz="1500"/>
            </a:lvl5pPr>
            <a:lvl6pPr marL="2743200" lvl="5" indent="-323850" algn="l">
              <a:lnSpc>
                <a:spcPct val="90000"/>
              </a:lnSpc>
              <a:spcBef>
                <a:spcPts val="400"/>
              </a:spcBef>
              <a:spcAft>
                <a:spcPts val="0"/>
              </a:spcAft>
              <a:buClr>
                <a:schemeClr val="dk1"/>
              </a:buClr>
              <a:buSzPts val="1500"/>
              <a:buChar char="•"/>
              <a:defRPr sz="1500"/>
            </a:lvl6pPr>
            <a:lvl7pPr marL="3200400" lvl="6" indent="-323850" algn="l">
              <a:lnSpc>
                <a:spcPct val="90000"/>
              </a:lnSpc>
              <a:spcBef>
                <a:spcPts val="400"/>
              </a:spcBef>
              <a:spcAft>
                <a:spcPts val="0"/>
              </a:spcAft>
              <a:buClr>
                <a:schemeClr val="dk1"/>
              </a:buClr>
              <a:buSzPts val="1500"/>
              <a:buChar char="•"/>
              <a:defRPr sz="1500"/>
            </a:lvl7pPr>
            <a:lvl8pPr marL="3657600" lvl="7" indent="-323850" algn="l">
              <a:lnSpc>
                <a:spcPct val="90000"/>
              </a:lnSpc>
              <a:spcBef>
                <a:spcPts val="400"/>
              </a:spcBef>
              <a:spcAft>
                <a:spcPts val="0"/>
              </a:spcAft>
              <a:buClr>
                <a:schemeClr val="dk1"/>
              </a:buClr>
              <a:buSzPts val="1500"/>
              <a:buChar char="•"/>
              <a:defRPr sz="1500"/>
            </a:lvl8pPr>
            <a:lvl9pPr marL="4114800" lvl="8" indent="-323850" algn="l">
              <a:lnSpc>
                <a:spcPct val="90000"/>
              </a:lnSpc>
              <a:spcBef>
                <a:spcPts val="400"/>
              </a:spcBef>
              <a:spcAft>
                <a:spcPts val="0"/>
              </a:spcAft>
              <a:buClr>
                <a:schemeClr val="dk1"/>
              </a:buClr>
              <a:buSzPts val="1500"/>
              <a:buChar char="•"/>
              <a:defRPr sz="1500"/>
            </a:lvl9pPr>
          </a:lstStyle>
          <a:p>
            <a:endParaRPr/>
          </a:p>
        </p:txBody>
      </p:sp>
      <p:sp>
        <p:nvSpPr>
          <p:cNvPr id="102" name="Google Shape;102;p21"/>
          <p:cNvSpPr txBox="1">
            <a:spLocks noGrp="1"/>
          </p:cNvSpPr>
          <p:nvPr>
            <p:ph type="body" idx="2"/>
          </p:nvPr>
        </p:nvSpPr>
        <p:spPr>
          <a:xfrm>
            <a:off x="629841" y="2057401"/>
            <a:ext cx="2949178" cy="3811588"/>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chemeClr val="dk1"/>
              </a:buClr>
              <a:buSzPts val="1200"/>
              <a:buNone/>
              <a:defRPr sz="1200"/>
            </a:lvl1pPr>
            <a:lvl2pPr marL="914400" lvl="1" indent="-228600" algn="l">
              <a:lnSpc>
                <a:spcPct val="90000"/>
              </a:lnSpc>
              <a:spcBef>
                <a:spcPts val="400"/>
              </a:spcBef>
              <a:spcAft>
                <a:spcPts val="0"/>
              </a:spcAft>
              <a:buClr>
                <a:schemeClr val="dk1"/>
              </a:buClr>
              <a:buSzPts val="1100"/>
              <a:buNone/>
              <a:defRPr sz="1100"/>
            </a:lvl2pPr>
            <a:lvl3pPr marL="1371600" lvl="2" indent="-228600" algn="l">
              <a:lnSpc>
                <a:spcPct val="90000"/>
              </a:lnSpc>
              <a:spcBef>
                <a:spcPts val="400"/>
              </a:spcBef>
              <a:spcAft>
                <a:spcPts val="0"/>
              </a:spcAft>
              <a:buClr>
                <a:schemeClr val="dk1"/>
              </a:buClr>
              <a:buSzPts val="900"/>
              <a:buNone/>
              <a:defRPr sz="900"/>
            </a:lvl3pPr>
            <a:lvl4pPr marL="1828800" lvl="3" indent="-228600" algn="l">
              <a:lnSpc>
                <a:spcPct val="90000"/>
              </a:lnSpc>
              <a:spcBef>
                <a:spcPts val="400"/>
              </a:spcBef>
              <a:spcAft>
                <a:spcPts val="0"/>
              </a:spcAft>
              <a:buClr>
                <a:schemeClr val="dk1"/>
              </a:buClr>
              <a:buSzPts val="800"/>
              <a:buNone/>
              <a:defRPr sz="800"/>
            </a:lvl4pPr>
            <a:lvl5pPr marL="2286000" lvl="4" indent="-228600" algn="l">
              <a:lnSpc>
                <a:spcPct val="90000"/>
              </a:lnSpc>
              <a:spcBef>
                <a:spcPts val="400"/>
              </a:spcBef>
              <a:spcAft>
                <a:spcPts val="0"/>
              </a:spcAft>
              <a:buClr>
                <a:schemeClr val="dk1"/>
              </a:buClr>
              <a:buSzPts val="800"/>
              <a:buNone/>
              <a:defRPr sz="800"/>
            </a:lvl5pPr>
            <a:lvl6pPr marL="2743200" lvl="5" indent="-228600" algn="l">
              <a:lnSpc>
                <a:spcPct val="90000"/>
              </a:lnSpc>
              <a:spcBef>
                <a:spcPts val="400"/>
              </a:spcBef>
              <a:spcAft>
                <a:spcPts val="0"/>
              </a:spcAft>
              <a:buClr>
                <a:schemeClr val="dk1"/>
              </a:buClr>
              <a:buSzPts val="800"/>
              <a:buNone/>
              <a:defRPr sz="800"/>
            </a:lvl6pPr>
            <a:lvl7pPr marL="3200400" lvl="6" indent="-228600" algn="l">
              <a:lnSpc>
                <a:spcPct val="90000"/>
              </a:lnSpc>
              <a:spcBef>
                <a:spcPts val="400"/>
              </a:spcBef>
              <a:spcAft>
                <a:spcPts val="0"/>
              </a:spcAft>
              <a:buClr>
                <a:schemeClr val="dk1"/>
              </a:buClr>
              <a:buSzPts val="800"/>
              <a:buNone/>
              <a:defRPr sz="800"/>
            </a:lvl7pPr>
            <a:lvl8pPr marL="3657600" lvl="7" indent="-228600" algn="l">
              <a:lnSpc>
                <a:spcPct val="90000"/>
              </a:lnSpc>
              <a:spcBef>
                <a:spcPts val="400"/>
              </a:spcBef>
              <a:spcAft>
                <a:spcPts val="0"/>
              </a:spcAft>
              <a:buClr>
                <a:schemeClr val="dk1"/>
              </a:buClr>
              <a:buSzPts val="800"/>
              <a:buNone/>
              <a:defRPr sz="800"/>
            </a:lvl8pPr>
            <a:lvl9pPr marL="4114800" lvl="8" indent="-228600" algn="l">
              <a:lnSpc>
                <a:spcPct val="90000"/>
              </a:lnSpc>
              <a:spcBef>
                <a:spcPts val="400"/>
              </a:spcBef>
              <a:spcAft>
                <a:spcPts val="0"/>
              </a:spcAft>
              <a:buClr>
                <a:schemeClr val="dk1"/>
              </a:buClr>
              <a:buSzPts val="800"/>
              <a:buNone/>
              <a:defRPr sz="800"/>
            </a:lvl9pPr>
          </a:lstStyle>
          <a:p>
            <a:endParaRPr/>
          </a:p>
        </p:txBody>
      </p:sp>
      <p:sp>
        <p:nvSpPr>
          <p:cNvPr id="103" name="Google Shape;103;p21"/>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04" name="Google Shape;104;p21"/>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05" name="Google Shape;105;p21"/>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24377030"/>
      </p:ext>
    </p:extLst>
  </p:cSld>
  <p:clrMapOvr>
    <a:masterClrMapping/>
  </p:clrMapOvr>
  <p:hf sldNum="0" hdr="0" ftr="0" dt="0"/>
</p:sldLayout>
</file>

<file path=ppt/slideLayouts/slideLayout907.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106"/>
        <p:cNvGrpSpPr/>
        <p:nvPr/>
      </p:nvGrpSpPr>
      <p:grpSpPr>
        <a:xfrm>
          <a:off x="0" y="0"/>
          <a:ext cx="0" cy="0"/>
          <a:chOff x="0" y="0"/>
          <a:chExt cx="0" cy="0"/>
        </a:xfrm>
      </p:grpSpPr>
      <p:sp>
        <p:nvSpPr>
          <p:cNvPr id="107" name="Google Shape;107;p22"/>
          <p:cNvSpPr txBox="1">
            <a:spLocks noGrp="1"/>
          </p:cNvSpPr>
          <p:nvPr>
            <p:ph type="title"/>
          </p:nvPr>
        </p:nvSpPr>
        <p:spPr>
          <a:xfrm>
            <a:off x="629841" y="457200"/>
            <a:ext cx="2949178" cy="1600200"/>
          </a:xfrm>
          <a:prstGeom prst="rect">
            <a:avLst/>
          </a:prstGeom>
          <a:noFill/>
          <a:ln>
            <a:noFill/>
          </a:ln>
        </p:spPr>
        <p:txBody>
          <a:bodyPr spcFirstLastPara="1" wrap="square" lIns="68575" tIns="34275" rIns="68575" bIns="34275"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08" name="Google Shape;108;p22"/>
          <p:cNvSpPr>
            <a:spLocks noGrp="1"/>
          </p:cNvSpPr>
          <p:nvPr>
            <p:ph type="pic" idx="2"/>
          </p:nvPr>
        </p:nvSpPr>
        <p:spPr>
          <a:xfrm>
            <a:off x="3887391" y="987426"/>
            <a:ext cx="4629150" cy="4873625"/>
          </a:xfrm>
          <a:prstGeom prst="rect">
            <a:avLst/>
          </a:prstGeom>
          <a:noFill/>
          <a:ln>
            <a:noFill/>
          </a:ln>
        </p:spPr>
      </p:sp>
      <p:sp>
        <p:nvSpPr>
          <p:cNvPr id="109" name="Google Shape;109;p22"/>
          <p:cNvSpPr txBox="1">
            <a:spLocks noGrp="1"/>
          </p:cNvSpPr>
          <p:nvPr>
            <p:ph type="body" idx="1"/>
          </p:nvPr>
        </p:nvSpPr>
        <p:spPr>
          <a:xfrm>
            <a:off x="629841" y="2057401"/>
            <a:ext cx="2949178" cy="3811588"/>
          </a:xfrm>
          <a:prstGeom prst="rect">
            <a:avLst/>
          </a:prstGeom>
          <a:noFill/>
          <a:ln>
            <a:noFill/>
          </a:ln>
        </p:spPr>
        <p:txBody>
          <a:bodyPr spcFirstLastPara="1" wrap="square" lIns="68575" tIns="34275" rIns="68575" bIns="34275" anchor="t" anchorCtr="0">
            <a:normAutofit/>
          </a:bodyPr>
          <a:lstStyle>
            <a:lvl1pPr marL="457200" lvl="0" indent="-228600" algn="l">
              <a:lnSpc>
                <a:spcPct val="90000"/>
              </a:lnSpc>
              <a:spcBef>
                <a:spcPts val="800"/>
              </a:spcBef>
              <a:spcAft>
                <a:spcPts val="0"/>
              </a:spcAft>
              <a:buClr>
                <a:schemeClr val="dk1"/>
              </a:buClr>
              <a:buSzPts val="1200"/>
              <a:buNone/>
              <a:defRPr sz="1200"/>
            </a:lvl1pPr>
            <a:lvl2pPr marL="914400" lvl="1" indent="-228600" algn="l">
              <a:lnSpc>
                <a:spcPct val="90000"/>
              </a:lnSpc>
              <a:spcBef>
                <a:spcPts val="400"/>
              </a:spcBef>
              <a:spcAft>
                <a:spcPts val="0"/>
              </a:spcAft>
              <a:buClr>
                <a:schemeClr val="dk1"/>
              </a:buClr>
              <a:buSzPts val="1100"/>
              <a:buNone/>
              <a:defRPr sz="1100"/>
            </a:lvl2pPr>
            <a:lvl3pPr marL="1371600" lvl="2" indent="-228600" algn="l">
              <a:lnSpc>
                <a:spcPct val="90000"/>
              </a:lnSpc>
              <a:spcBef>
                <a:spcPts val="400"/>
              </a:spcBef>
              <a:spcAft>
                <a:spcPts val="0"/>
              </a:spcAft>
              <a:buClr>
                <a:schemeClr val="dk1"/>
              </a:buClr>
              <a:buSzPts val="900"/>
              <a:buNone/>
              <a:defRPr sz="900"/>
            </a:lvl3pPr>
            <a:lvl4pPr marL="1828800" lvl="3" indent="-228600" algn="l">
              <a:lnSpc>
                <a:spcPct val="90000"/>
              </a:lnSpc>
              <a:spcBef>
                <a:spcPts val="400"/>
              </a:spcBef>
              <a:spcAft>
                <a:spcPts val="0"/>
              </a:spcAft>
              <a:buClr>
                <a:schemeClr val="dk1"/>
              </a:buClr>
              <a:buSzPts val="800"/>
              <a:buNone/>
              <a:defRPr sz="800"/>
            </a:lvl4pPr>
            <a:lvl5pPr marL="2286000" lvl="4" indent="-228600" algn="l">
              <a:lnSpc>
                <a:spcPct val="90000"/>
              </a:lnSpc>
              <a:spcBef>
                <a:spcPts val="400"/>
              </a:spcBef>
              <a:spcAft>
                <a:spcPts val="0"/>
              </a:spcAft>
              <a:buClr>
                <a:schemeClr val="dk1"/>
              </a:buClr>
              <a:buSzPts val="800"/>
              <a:buNone/>
              <a:defRPr sz="800"/>
            </a:lvl5pPr>
            <a:lvl6pPr marL="2743200" lvl="5" indent="-228600" algn="l">
              <a:lnSpc>
                <a:spcPct val="90000"/>
              </a:lnSpc>
              <a:spcBef>
                <a:spcPts val="400"/>
              </a:spcBef>
              <a:spcAft>
                <a:spcPts val="0"/>
              </a:spcAft>
              <a:buClr>
                <a:schemeClr val="dk1"/>
              </a:buClr>
              <a:buSzPts val="800"/>
              <a:buNone/>
              <a:defRPr sz="800"/>
            </a:lvl6pPr>
            <a:lvl7pPr marL="3200400" lvl="6" indent="-228600" algn="l">
              <a:lnSpc>
                <a:spcPct val="90000"/>
              </a:lnSpc>
              <a:spcBef>
                <a:spcPts val="400"/>
              </a:spcBef>
              <a:spcAft>
                <a:spcPts val="0"/>
              </a:spcAft>
              <a:buClr>
                <a:schemeClr val="dk1"/>
              </a:buClr>
              <a:buSzPts val="800"/>
              <a:buNone/>
              <a:defRPr sz="800"/>
            </a:lvl7pPr>
            <a:lvl8pPr marL="3657600" lvl="7" indent="-228600" algn="l">
              <a:lnSpc>
                <a:spcPct val="90000"/>
              </a:lnSpc>
              <a:spcBef>
                <a:spcPts val="400"/>
              </a:spcBef>
              <a:spcAft>
                <a:spcPts val="0"/>
              </a:spcAft>
              <a:buClr>
                <a:schemeClr val="dk1"/>
              </a:buClr>
              <a:buSzPts val="800"/>
              <a:buNone/>
              <a:defRPr sz="800"/>
            </a:lvl8pPr>
            <a:lvl9pPr marL="4114800" lvl="8" indent="-228600" algn="l">
              <a:lnSpc>
                <a:spcPct val="90000"/>
              </a:lnSpc>
              <a:spcBef>
                <a:spcPts val="400"/>
              </a:spcBef>
              <a:spcAft>
                <a:spcPts val="0"/>
              </a:spcAft>
              <a:buClr>
                <a:schemeClr val="dk1"/>
              </a:buClr>
              <a:buSzPts val="800"/>
              <a:buNone/>
              <a:defRPr sz="800"/>
            </a:lvl9pPr>
          </a:lstStyle>
          <a:p>
            <a:endParaRPr/>
          </a:p>
        </p:txBody>
      </p:sp>
      <p:sp>
        <p:nvSpPr>
          <p:cNvPr id="110" name="Google Shape;110;p22"/>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1" name="Google Shape;111;p22"/>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2" name="Google Shape;112;p22"/>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668152574"/>
      </p:ext>
    </p:extLst>
  </p:cSld>
  <p:clrMapOvr>
    <a:masterClrMapping/>
  </p:clrMapOvr>
  <p:hf sldNum="0" hdr="0" ftr="0" dt="0"/>
</p:sldLayout>
</file>

<file path=ppt/slideLayouts/slideLayout908.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113"/>
        <p:cNvGrpSpPr/>
        <p:nvPr/>
      </p:nvGrpSpPr>
      <p:grpSpPr>
        <a:xfrm>
          <a:off x="0" y="0"/>
          <a:ext cx="0" cy="0"/>
          <a:chOff x="0" y="0"/>
          <a:chExt cx="0" cy="0"/>
        </a:xfrm>
      </p:grpSpPr>
      <p:sp>
        <p:nvSpPr>
          <p:cNvPr id="114" name="Google Shape;114;p23"/>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15" name="Google Shape;115;p23"/>
          <p:cNvSpPr txBox="1">
            <a:spLocks noGrp="1"/>
          </p:cNvSpPr>
          <p:nvPr>
            <p:ph type="body" idx="1"/>
          </p:nvPr>
        </p:nvSpPr>
        <p:spPr>
          <a:xfrm rot="5400000">
            <a:off x="2396331" y="57945"/>
            <a:ext cx="4351339" cy="7886700"/>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16" name="Google Shape;116;p23"/>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7" name="Google Shape;117;p23"/>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8" name="Google Shape;118;p23"/>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67524927"/>
      </p:ext>
    </p:extLst>
  </p:cSld>
  <p:clrMapOvr>
    <a:masterClrMapping/>
  </p:clrMapOvr>
  <p:hf sldNum="0" hdr="0" ftr="0" dt="0"/>
</p:sldLayout>
</file>

<file path=ppt/slideLayouts/slideLayout909.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119"/>
        <p:cNvGrpSpPr/>
        <p:nvPr/>
      </p:nvGrpSpPr>
      <p:grpSpPr>
        <a:xfrm>
          <a:off x="0" y="0"/>
          <a:ext cx="0" cy="0"/>
          <a:chOff x="0" y="0"/>
          <a:chExt cx="0" cy="0"/>
        </a:xfrm>
      </p:grpSpPr>
      <p:sp>
        <p:nvSpPr>
          <p:cNvPr id="120" name="Google Shape;120;p24"/>
          <p:cNvSpPr txBox="1">
            <a:spLocks noGrp="1"/>
          </p:cNvSpPr>
          <p:nvPr>
            <p:ph type="title"/>
          </p:nvPr>
        </p:nvSpPr>
        <p:spPr>
          <a:xfrm rot="5400000">
            <a:off x="4623594" y="2285207"/>
            <a:ext cx="5811839" cy="1971675"/>
          </a:xfrm>
          <a:prstGeom prst="rect">
            <a:avLst/>
          </a:prstGeom>
          <a:noFill/>
          <a:ln>
            <a:noFill/>
          </a:ln>
        </p:spPr>
        <p:txBody>
          <a:bodyPr spcFirstLastPara="1" wrap="square" lIns="68575" tIns="34275" rIns="68575" bIns="34275" anchor="ctr" anchorCtr="0">
            <a:normAutofit/>
          </a:bodyPr>
          <a:lstStyle>
            <a:lvl1pPr lvl="0" algn="l">
              <a:lnSpc>
                <a:spcPct val="90000"/>
              </a:lnSpc>
              <a:spcBef>
                <a:spcPts val="0"/>
              </a:spcBef>
              <a:spcAft>
                <a:spcPts val="0"/>
              </a:spcAft>
              <a:buClr>
                <a:schemeClr val="dk1"/>
              </a:buClr>
              <a:buSzPts val="1400"/>
              <a:buNone/>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21" name="Google Shape;121;p24"/>
          <p:cNvSpPr txBox="1">
            <a:spLocks noGrp="1"/>
          </p:cNvSpPr>
          <p:nvPr>
            <p:ph type="body" idx="1"/>
          </p:nvPr>
        </p:nvSpPr>
        <p:spPr>
          <a:xfrm rot="5400000">
            <a:off x="623094" y="370682"/>
            <a:ext cx="5811839" cy="5800725"/>
          </a:xfrm>
          <a:prstGeom prst="rect">
            <a:avLst/>
          </a:prstGeom>
          <a:noFill/>
          <a:ln>
            <a:noFill/>
          </a:ln>
        </p:spPr>
        <p:txBody>
          <a:bodyPr spcFirstLastPara="1" wrap="square" lIns="68575" tIns="34275" rIns="68575" bIns="34275" anchor="t" anchorCtr="0">
            <a:normAutofit/>
          </a:bodyPr>
          <a:lstStyle>
            <a:lvl1pPr marL="457200" lvl="0" indent="-317500" algn="l">
              <a:lnSpc>
                <a:spcPct val="90000"/>
              </a:lnSpc>
              <a:spcBef>
                <a:spcPts val="800"/>
              </a:spcBef>
              <a:spcAft>
                <a:spcPts val="0"/>
              </a:spcAft>
              <a:buClr>
                <a:schemeClr val="dk1"/>
              </a:buClr>
              <a:buSzPts val="1400"/>
              <a:buChar char="•"/>
              <a:defRPr/>
            </a:lvl1pPr>
            <a:lvl2pPr marL="914400" lvl="1" indent="-317500" algn="l">
              <a:lnSpc>
                <a:spcPct val="90000"/>
              </a:lnSpc>
              <a:spcBef>
                <a:spcPts val="400"/>
              </a:spcBef>
              <a:spcAft>
                <a:spcPts val="0"/>
              </a:spcAft>
              <a:buClr>
                <a:schemeClr val="dk1"/>
              </a:buClr>
              <a:buSzPts val="1400"/>
              <a:buChar char="•"/>
              <a:defRPr/>
            </a:lvl2pPr>
            <a:lvl3pPr marL="1371600" lvl="2" indent="-317500" algn="l">
              <a:lnSpc>
                <a:spcPct val="90000"/>
              </a:lnSpc>
              <a:spcBef>
                <a:spcPts val="400"/>
              </a:spcBef>
              <a:spcAft>
                <a:spcPts val="0"/>
              </a:spcAft>
              <a:buClr>
                <a:schemeClr val="dk1"/>
              </a:buClr>
              <a:buSzPts val="1400"/>
              <a:buChar char="•"/>
              <a:defRPr/>
            </a:lvl3pPr>
            <a:lvl4pPr marL="1828800" lvl="3" indent="-317500" algn="l">
              <a:lnSpc>
                <a:spcPct val="90000"/>
              </a:lnSpc>
              <a:spcBef>
                <a:spcPts val="400"/>
              </a:spcBef>
              <a:spcAft>
                <a:spcPts val="0"/>
              </a:spcAft>
              <a:buClr>
                <a:schemeClr val="dk1"/>
              </a:buClr>
              <a:buSzPts val="1400"/>
              <a:buChar char="•"/>
              <a:defRPr/>
            </a:lvl4pPr>
            <a:lvl5pPr marL="2286000" lvl="4" indent="-317500" algn="l">
              <a:lnSpc>
                <a:spcPct val="90000"/>
              </a:lnSpc>
              <a:spcBef>
                <a:spcPts val="400"/>
              </a:spcBef>
              <a:spcAft>
                <a:spcPts val="0"/>
              </a:spcAft>
              <a:buClr>
                <a:schemeClr val="dk1"/>
              </a:buClr>
              <a:buSzPts val="1400"/>
              <a:buChar char="•"/>
              <a:defRPr/>
            </a:lvl5pPr>
            <a:lvl6pPr marL="2743200" lvl="5" indent="-317500" algn="l">
              <a:lnSpc>
                <a:spcPct val="90000"/>
              </a:lnSpc>
              <a:spcBef>
                <a:spcPts val="400"/>
              </a:spcBef>
              <a:spcAft>
                <a:spcPts val="0"/>
              </a:spcAft>
              <a:buClr>
                <a:schemeClr val="dk1"/>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22" name="Google Shape;122;p24"/>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3" name="Google Shape;123;p24"/>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lvl="0" algn="ctr">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4" name="Google Shape;124;p24"/>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2357644"/>
      </p:ext>
    </p:extLst>
  </p:cSld>
  <p:clrMapOvr>
    <a:masterClrMapping/>
  </p:clrMapOvr>
  <p:hf sldNum="0" hdr="0" ftr="0" dt="0"/>
</p:sldLayout>
</file>

<file path=ppt/slideLayouts/slideLayout91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25"/>
        <p:cNvGrpSpPr/>
        <p:nvPr/>
      </p:nvGrpSpPr>
      <p:grpSpPr>
        <a:xfrm>
          <a:off x="0" y="0"/>
          <a:ext cx="0" cy="0"/>
          <a:chOff x="0" y="0"/>
          <a:chExt cx="0" cy="0"/>
        </a:xfrm>
      </p:grpSpPr>
      <p:sp>
        <p:nvSpPr>
          <p:cNvPr id="126" name="Google Shape;126;p25"/>
          <p:cNvSpPr/>
          <p:nvPr/>
        </p:nvSpPr>
        <p:spPr>
          <a:xfrm>
            <a:off x="-75" y="6727600"/>
            <a:ext cx="9144000" cy="130400"/>
          </a:xfrm>
          <a:prstGeom prst="rect">
            <a:avLst/>
          </a:prstGeom>
          <a:solidFill>
            <a:schemeClr val="accent3"/>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800"/>
              <a:buFont typeface="Calibri"/>
              <a:buNone/>
            </a:pPr>
            <a:endParaRPr sz="1800">
              <a:solidFill>
                <a:schemeClr val="dk1"/>
              </a:solidFill>
              <a:latin typeface="Calibri"/>
              <a:ea typeface="Calibri"/>
              <a:cs typeface="Calibri"/>
              <a:sym typeface="Calibri"/>
            </a:endParaRPr>
          </a:p>
        </p:txBody>
      </p:sp>
      <p:sp>
        <p:nvSpPr>
          <p:cNvPr id="127" name="Google Shape;127;p25"/>
          <p:cNvSpPr txBox="1">
            <a:spLocks noGrp="1"/>
          </p:cNvSpPr>
          <p:nvPr>
            <p:ph type="title"/>
          </p:nvPr>
        </p:nvSpPr>
        <p:spPr>
          <a:xfrm>
            <a:off x="311700" y="593367"/>
            <a:ext cx="8520600" cy="943200"/>
          </a:xfrm>
          <a:prstGeom prst="rect">
            <a:avLst/>
          </a:prstGeom>
          <a:noFill/>
          <a:ln>
            <a:noFill/>
          </a:ln>
        </p:spPr>
        <p:txBody>
          <a:bodyPr spcFirstLastPara="1" wrap="square" lIns="68575" tIns="68575" rIns="68575" bIns="68575" anchor="t" anchorCtr="0">
            <a:noAutofit/>
          </a:bodyPr>
          <a:lstStyle>
            <a:lvl1pPr lvl="0" algn="l">
              <a:lnSpc>
                <a:spcPct val="90000"/>
              </a:lnSpc>
              <a:spcBef>
                <a:spcPts val="0"/>
              </a:spcBef>
              <a:spcAft>
                <a:spcPts val="0"/>
              </a:spcAft>
              <a:buClr>
                <a:schemeClr val="dk1"/>
              </a:buClr>
              <a:buSzPts val="2700"/>
              <a:buFont typeface="Calibri"/>
              <a:buNone/>
              <a:defRPr/>
            </a:lvl1pPr>
            <a:lvl2pPr lvl="1">
              <a:spcBef>
                <a:spcPts val="0"/>
              </a:spcBef>
              <a:spcAft>
                <a:spcPts val="0"/>
              </a:spcAft>
              <a:buSzPts val="2700"/>
              <a:buNone/>
              <a:defRPr/>
            </a:lvl2pPr>
            <a:lvl3pPr lvl="2">
              <a:spcBef>
                <a:spcPts val="0"/>
              </a:spcBef>
              <a:spcAft>
                <a:spcPts val="0"/>
              </a:spcAft>
              <a:buSzPts val="2700"/>
              <a:buNone/>
              <a:defRPr/>
            </a:lvl3pPr>
            <a:lvl4pPr lvl="3">
              <a:spcBef>
                <a:spcPts val="0"/>
              </a:spcBef>
              <a:spcAft>
                <a:spcPts val="0"/>
              </a:spcAft>
              <a:buSzPts val="2700"/>
              <a:buNone/>
              <a:defRPr/>
            </a:lvl4pPr>
            <a:lvl5pPr lvl="4">
              <a:spcBef>
                <a:spcPts val="0"/>
              </a:spcBef>
              <a:spcAft>
                <a:spcPts val="0"/>
              </a:spcAft>
              <a:buSzPts val="2700"/>
              <a:buNone/>
              <a:defRPr/>
            </a:lvl5pPr>
            <a:lvl6pPr lvl="5">
              <a:spcBef>
                <a:spcPts val="0"/>
              </a:spcBef>
              <a:spcAft>
                <a:spcPts val="0"/>
              </a:spcAft>
              <a:buSzPts val="2700"/>
              <a:buNone/>
              <a:defRPr/>
            </a:lvl6pPr>
            <a:lvl7pPr lvl="6">
              <a:spcBef>
                <a:spcPts val="0"/>
              </a:spcBef>
              <a:spcAft>
                <a:spcPts val="0"/>
              </a:spcAft>
              <a:buSzPts val="2700"/>
              <a:buNone/>
              <a:defRPr/>
            </a:lvl7pPr>
            <a:lvl8pPr lvl="7">
              <a:spcBef>
                <a:spcPts val="0"/>
              </a:spcBef>
              <a:spcAft>
                <a:spcPts val="0"/>
              </a:spcAft>
              <a:buSzPts val="2700"/>
              <a:buNone/>
              <a:defRPr/>
            </a:lvl8pPr>
            <a:lvl9pPr lvl="8">
              <a:spcBef>
                <a:spcPts val="0"/>
              </a:spcBef>
              <a:spcAft>
                <a:spcPts val="0"/>
              </a:spcAft>
              <a:buSzPts val="2700"/>
              <a:buNone/>
              <a:defRPr/>
            </a:lvl9pPr>
          </a:lstStyle>
          <a:p>
            <a:endParaRPr/>
          </a:p>
        </p:txBody>
      </p:sp>
      <p:sp>
        <p:nvSpPr>
          <p:cNvPr id="128" name="Google Shape;128;p25"/>
          <p:cNvSpPr txBox="1">
            <a:spLocks noGrp="1"/>
          </p:cNvSpPr>
          <p:nvPr>
            <p:ph type="body" idx="1"/>
          </p:nvPr>
        </p:nvSpPr>
        <p:spPr>
          <a:xfrm>
            <a:off x="311700" y="1688433"/>
            <a:ext cx="8520600" cy="4403600"/>
          </a:xfrm>
          <a:prstGeom prst="rect">
            <a:avLst/>
          </a:prstGeom>
          <a:noFill/>
          <a:ln>
            <a:noFill/>
          </a:ln>
        </p:spPr>
        <p:txBody>
          <a:bodyPr spcFirstLastPara="1" wrap="square" lIns="68575" tIns="68575" rIns="68575" bIns="68575" anchor="t" anchorCtr="0">
            <a:noAutofit/>
          </a:bodyPr>
          <a:lstStyle>
            <a:lvl1pPr marL="457200" lvl="0" indent="-317500" algn="l">
              <a:lnSpc>
                <a:spcPct val="90000"/>
              </a:lnSpc>
              <a:spcBef>
                <a:spcPts val="0"/>
              </a:spcBef>
              <a:spcAft>
                <a:spcPts val="0"/>
              </a:spcAft>
              <a:buClr>
                <a:schemeClr val="dk1"/>
              </a:buClr>
              <a:buSzPts val="1400"/>
              <a:buChar char="●"/>
              <a:defRPr/>
            </a:lvl1pPr>
            <a:lvl2pPr marL="914400" lvl="1" indent="-298450" algn="l">
              <a:lnSpc>
                <a:spcPct val="90000"/>
              </a:lnSpc>
              <a:spcBef>
                <a:spcPts val="1600"/>
              </a:spcBef>
              <a:spcAft>
                <a:spcPts val="0"/>
              </a:spcAft>
              <a:buClr>
                <a:schemeClr val="dk1"/>
              </a:buClr>
              <a:buSzPts val="1100"/>
              <a:buChar char="○"/>
              <a:defRPr/>
            </a:lvl2pPr>
            <a:lvl3pPr marL="1371600" lvl="2" indent="-298450" algn="l">
              <a:lnSpc>
                <a:spcPct val="90000"/>
              </a:lnSpc>
              <a:spcBef>
                <a:spcPts val="1600"/>
              </a:spcBef>
              <a:spcAft>
                <a:spcPts val="0"/>
              </a:spcAft>
              <a:buClr>
                <a:schemeClr val="dk1"/>
              </a:buClr>
              <a:buSzPts val="1100"/>
              <a:buChar char="■"/>
              <a:defRPr/>
            </a:lvl3pPr>
            <a:lvl4pPr marL="1828800" lvl="3" indent="-298450" algn="l">
              <a:lnSpc>
                <a:spcPct val="90000"/>
              </a:lnSpc>
              <a:spcBef>
                <a:spcPts val="1600"/>
              </a:spcBef>
              <a:spcAft>
                <a:spcPts val="0"/>
              </a:spcAft>
              <a:buClr>
                <a:schemeClr val="dk1"/>
              </a:buClr>
              <a:buSzPts val="1100"/>
              <a:buChar char="●"/>
              <a:defRPr/>
            </a:lvl4pPr>
            <a:lvl5pPr marL="2286000" lvl="4" indent="-298450" algn="l">
              <a:lnSpc>
                <a:spcPct val="90000"/>
              </a:lnSpc>
              <a:spcBef>
                <a:spcPts val="1600"/>
              </a:spcBef>
              <a:spcAft>
                <a:spcPts val="0"/>
              </a:spcAft>
              <a:buClr>
                <a:schemeClr val="dk1"/>
              </a:buClr>
              <a:buSzPts val="1100"/>
              <a:buChar char="○"/>
              <a:defRPr/>
            </a:lvl5pPr>
            <a:lvl6pPr marL="2743200" lvl="5" indent="-298450" algn="l">
              <a:lnSpc>
                <a:spcPct val="90000"/>
              </a:lnSpc>
              <a:spcBef>
                <a:spcPts val="1600"/>
              </a:spcBef>
              <a:spcAft>
                <a:spcPts val="0"/>
              </a:spcAft>
              <a:buClr>
                <a:schemeClr val="dk1"/>
              </a:buClr>
              <a:buSzPts val="1100"/>
              <a:buChar char="■"/>
              <a:defRPr/>
            </a:lvl6pPr>
            <a:lvl7pPr marL="3200400" lvl="6" indent="-298450" algn="l">
              <a:lnSpc>
                <a:spcPct val="90000"/>
              </a:lnSpc>
              <a:spcBef>
                <a:spcPts val="1600"/>
              </a:spcBef>
              <a:spcAft>
                <a:spcPts val="0"/>
              </a:spcAft>
              <a:buClr>
                <a:schemeClr val="dk1"/>
              </a:buClr>
              <a:buSzPts val="1100"/>
              <a:buChar char="●"/>
              <a:defRPr/>
            </a:lvl7pPr>
            <a:lvl8pPr marL="3657600" lvl="7" indent="-298450" algn="l">
              <a:lnSpc>
                <a:spcPct val="90000"/>
              </a:lnSpc>
              <a:spcBef>
                <a:spcPts val="1600"/>
              </a:spcBef>
              <a:spcAft>
                <a:spcPts val="0"/>
              </a:spcAft>
              <a:buClr>
                <a:schemeClr val="dk1"/>
              </a:buClr>
              <a:buSzPts val="1100"/>
              <a:buChar char="○"/>
              <a:defRPr/>
            </a:lvl8pPr>
            <a:lvl9pPr marL="4114800" lvl="8" indent="-298450" algn="l">
              <a:lnSpc>
                <a:spcPct val="90000"/>
              </a:lnSpc>
              <a:spcBef>
                <a:spcPts val="1600"/>
              </a:spcBef>
              <a:spcAft>
                <a:spcPts val="1600"/>
              </a:spcAft>
              <a:buClr>
                <a:schemeClr val="dk1"/>
              </a:buClr>
              <a:buSzPts val="1100"/>
              <a:buChar char="■"/>
              <a:defRPr/>
            </a:lvl9pPr>
          </a:lstStyle>
          <a:p>
            <a:endParaRPr/>
          </a:p>
        </p:txBody>
      </p:sp>
      <p:sp>
        <p:nvSpPr>
          <p:cNvPr id="129" name="Google Shape;129;p25"/>
          <p:cNvSpPr txBox="1">
            <a:spLocks noGrp="1"/>
          </p:cNvSpPr>
          <p:nvPr>
            <p:ph type="sldNum" idx="12"/>
          </p:nvPr>
        </p:nvSpPr>
        <p:spPr>
          <a:xfrm>
            <a:off x="8472458" y="6217623"/>
            <a:ext cx="548700" cy="524800"/>
          </a:xfrm>
          <a:prstGeom prst="rect">
            <a:avLst/>
          </a:prstGeom>
          <a:noFill/>
          <a:ln>
            <a:noFill/>
          </a:ln>
        </p:spPr>
        <p:txBody>
          <a:bodyPr spcFirstLastPara="1" wrap="square" lIns="68575" tIns="68575" rIns="68575" bIns="68575" anchor="ctr" anchorCtr="0">
            <a:noAutofit/>
          </a:bodyPr>
          <a:lstStyle>
            <a:lvl1pPr marL="0" lvl="0" indent="0" algn="r">
              <a:buClr>
                <a:srgbClr val="888888"/>
              </a:buClr>
              <a:buSzPts val="900"/>
              <a:buFont typeface="Calibri"/>
              <a:buNone/>
              <a:defRPr sz="900">
                <a:solidFill>
                  <a:srgbClr val="888888"/>
                </a:solidFill>
                <a:latin typeface="Calibri"/>
                <a:ea typeface="Calibri"/>
                <a:cs typeface="Calibri"/>
                <a:sym typeface="Calibri"/>
              </a:defRPr>
            </a:lvl1pPr>
            <a:lvl2pPr marL="0" lvl="1" indent="0" algn="r">
              <a:buClr>
                <a:srgbClr val="888888"/>
              </a:buClr>
              <a:buSzPts val="900"/>
              <a:buFont typeface="Calibri"/>
              <a:buNone/>
              <a:defRPr sz="900">
                <a:solidFill>
                  <a:srgbClr val="888888"/>
                </a:solidFill>
                <a:latin typeface="Calibri"/>
                <a:ea typeface="Calibri"/>
                <a:cs typeface="Calibri"/>
                <a:sym typeface="Calibri"/>
              </a:defRPr>
            </a:lvl2pPr>
            <a:lvl3pPr marL="0" lvl="2" indent="0" algn="r">
              <a:buClr>
                <a:srgbClr val="888888"/>
              </a:buClr>
              <a:buSzPts val="900"/>
              <a:buFont typeface="Calibri"/>
              <a:buNone/>
              <a:defRPr sz="900">
                <a:solidFill>
                  <a:srgbClr val="888888"/>
                </a:solidFill>
                <a:latin typeface="Calibri"/>
                <a:ea typeface="Calibri"/>
                <a:cs typeface="Calibri"/>
                <a:sym typeface="Calibri"/>
              </a:defRPr>
            </a:lvl3pPr>
            <a:lvl4pPr marL="0" lvl="3" indent="0" algn="r">
              <a:buClr>
                <a:srgbClr val="888888"/>
              </a:buClr>
              <a:buSzPts val="900"/>
              <a:buFont typeface="Calibri"/>
              <a:buNone/>
              <a:defRPr sz="900">
                <a:solidFill>
                  <a:srgbClr val="888888"/>
                </a:solidFill>
                <a:latin typeface="Calibri"/>
                <a:ea typeface="Calibri"/>
                <a:cs typeface="Calibri"/>
                <a:sym typeface="Calibri"/>
              </a:defRPr>
            </a:lvl4pPr>
            <a:lvl5pPr marL="0" lvl="4" indent="0" algn="r">
              <a:buClr>
                <a:srgbClr val="888888"/>
              </a:buClr>
              <a:buSzPts val="900"/>
              <a:buFont typeface="Calibri"/>
              <a:buNone/>
              <a:defRPr sz="900">
                <a:solidFill>
                  <a:srgbClr val="888888"/>
                </a:solidFill>
                <a:latin typeface="Calibri"/>
                <a:ea typeface="Calibri"/>
                <a:cs typeface="Calibri"/>
                <a:sym typeface="Calibri"/>
              </a:defRPr>
            </a:lvl5pPr>
            <a:lvl6pPr marL="0" lvl="5" indent="0" algn="r">
              <a:buClr>
                <a:srgbClr val="888888"/>
              </a:buClr>
              <a:buSzPts val="900"/>
              <a:buFont typeface="Calibri"/>
              <a:buNone/>
              <a:defRPr sz="900">
                <a:solidFill>
                  <a:srgbClr val="888888"/>
                </a:solidFill>
                <a:latin typeface="Calibri"/>
                <a:ea typeface="Calibri"/>
                <a:cs typeface="Calibri"/>
                <a:sym typeface="Calibri"/>
              </a:defRPr>
            </a:lvl6pPr>
            <a:lvl7pPr marL="0" lvl="6" indent="0" algn="r">
              <a:buClr>
                <a:srgbClr val="888888"/>
              </a:buClr>
              <a:buSzPts val="900"/>
              <a:buFont typeface="Calibri"/>
              <a:buNone/>
              <a:defRPr sz="900">
                <a:solidFill>
                  <a:srgbClr val="888888"/>
                </a:solidFill>
                <a:latin typeface="Calibri"/>
                <a:ea typeface="Calibri"/>
                <a:cs typeface="Calibri"/>
                <a:sym typeface="Calibri"/>
              </a:defRPr>
            </a:lvl7pPr>
            <a:lvl8pPr marL="0" lvl="7" indent="0" algn="r">
              <a:buClr>
                <a:srgbClr val="888888"/>
              </a:buClr>
              <a:buSzPts val="900"/>
              <a:buFont typeface="Calibri"/>
              <a:buNone/>
              <a:defRPr sz="900">
                <a:solidFill>
                  <a:srgbClr val="888888"/>
                </a:solidFill>
                <a:latin typeface="Calibri"/>
                <a:ea typeface="Calibri"/>
                <a:cs typeface="Calibri"/>
                <a:sym typeface="Calibri"/>
              </a:defRPr>
            </a:lvl8pPr>
            <a:lvl9pPr marL="0" lvl="8" indent="0" algn="r">
              <a:buClr>
                <a:srgbClr val="888888"/>
              </a:buClr>
              <a:buSzPts val="900"/>
              <a:buFont typeface="Calibri"/>
              <a:buNone/>
              <a:defRPr sz="900">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48490905"/>
      </p:ext>
    </p:extLst>
  </p:cSld>
  <p:clrMapOvr>
    <a:masterClrMapping/>
  </p:clrMapOvr>
  <p:hf sldNum="0" hdr="0" ftr="0" dt="0"/>
</p:sldLayout>
</file>

<file path=ppt/slideLayouts/slideLayout9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30"/>
        <p:cNvGrpSpPr/>
        <p:nvPr/>
      </p:nvGrpSpPr>
      <p:grpSpPr>
        <a:xfrm>
          <a:off x="0" y="0"/>
          <a:ext cx="0" cy="0"/>
          <a:chOff x="0" y="0"/>
          <a:chExt cx="0" cy="0"/>
        </a:xfrm>
      </p:grpSpPr>
      <p:sp>
        <p:nvSpPr>
          <p:cNvPr id="131" name="Google Shape;131;p26"/>
          <p:cNvSpPr txBox="1">
            <a:spLocks noGrp="1"/>
          </p:cNvSpPr>
          <p:nvPr>
            <p:ph type="title"/>
          </p:nvPr>
        </p:nvSpPr>
        <p:spPr>
          <a:xfrm>
            <a:off x="311700" y="593367"/>
            <a:ext cx="8520600" cy="943200"/>
          </a:xfrm>
          <a:prstGeom prst="rect">
            <a:avLst/>
          </a:prstGeom>
          <a:noFill/>
          <a:ln>
            <a:noFill/>
          </a:ln>
        </p:spPr>
        <p:txBody>
          <a:bodyPr spcFirstLastPara="1" wrap="square" lIns="68575" tIns="68575" rIns="68575" bIns="68575" anchor="t" anchorCtr="0">
            <a:normAutofit/>
          </a:bodyPr>
          <a:lstStyle>
            <a:lvl1pPr lvl="0" algn="l">
              <a:lnSpc>
                <a:spcPct val="90000"/>
              </a:lnSpc>
              <a:spcBef>
                <a:spcPts val="0"/>
              </a:spcBef>
              <a:spcAft>
                <a:spcPts val="0"/>
              </a:spcAft>
              <a:buClr>
                <a:schemeClr val="dk1"/>
              </a:buClr>
              <a:buSzPts val="2700"/>
              <a:buFont typeface="Calibri"/>
              <a:buNone/>
              <a:defRPr/>
            </a:lvl1pPr>
            <a:lvl2pPr lvl="1">
              <a:spcBef>
                <a:spcPts val="0"/>
              </a:spcBef>
              <a:spcAft>
                <a:spcPts val="0"/>
              </a:spcAft>
              <a:buSzPts val="2700"/>
              <a:buNone/>
              <a:defRPr/>
            </a:lvl2pPr>
            <a:lvl3pPr lvl="2">
              <a:spcBef>
                <a:spcPts val="0"/>
              </a:spcBef>
              <a:spcAft>
                <a:spcPts val="0"/>
              </a:spcAft>
              <a:buSzPts val="2700"/>
              <a:buNone/>
              <a:defRPr/>
            </a:lvl3pPr>
            <a:lvl4pPr lvl="3">
              <a:spcBef>
                <a:spcPts val="0"/>
              </a:spcBef>
              <a:spcAft>
                <a:spcPts val="0"/>
              </a:spcAft>
              <a:buSzPts val="2700"/>
              <a:buNone/>
              <a:defRPr/>
            </a:lvl4pPr>
            <a:lvl5pPr lvl="4">
              <a:spcBef>
                <a:spcPts val="0"/>
              </a:spcBef>
              <a:spcAft>
                <a:spcPts val="0"/>
              </a:spcAft>
              <a:buSzPts val="2700"/>
              <a:buNone/>
              <a:defRPr/>
            </a:lvl5pPr>
            <a:lvl6pPr lvl="5">
              <a:spcBef>
                <a:spcPts val="0"/>
              </a:spcBef>
              <a:spcAft>
                <a:spcPts val="0"/>
              </a:spcAft>
              <a:buSzPts val="2700"/>
              <a:buNone/>
              <a:defRPr/>
            </a:lvl6pPr>
            <a:lvl7pPr lvl="6">
              <a:spcBef>
                <a:spcPts val="0"/>
              </a:spcBef>
              <a:spcAft>
                <a:spcPts val="0"/>
              </a:spcAft>
              <a:buSzPts val="2700"/>
              <a:buNone/>
              <a:defRPr/>
            </a:lvl7pPr>
            <a:lvl8pPr lvl="7">
              <a:spcBef>
                <a:spcPts val="0"/>
              </a:spcBef>
              <a:spcAft>
                <a:spcPts val="0"/>
              </a:spcAft>
              <a:buSzPts val="2700"/>
              <a:buNone/>
              <a:defRPr/>
            </a:lvl8pPr>
            <a:lvl9pPr lvl="8">
              <a:spcBef>
                <a:spcPts val="0"/>
              </a:spcBef>
              <a:spcAft>
                <a:spcPts val="0"/>
              </a:spcAft>
              <a:buSzPts val="2700"/>
              <a:buNone/>
              <a:defRPr/>
            </a:lvl9pPr>
          </a:lstStyle>
          <a:p>
            <a:endParaRPr/>
          </a:p>
        </p:txBody>
      </p:sp>
      <p:sp>
        <p:nvSpPr>
          <p:cNvPr id="132" name="Google Shape;132;p26"/>
          <p:cNvSpPr txBox="1">
            <a:spLocks noGrp="1"/>
          </p:cNvSpPr>
          <p:nvPr>
            <p:ph type="body" idx="1"/>
          </p:nvPr>
        </p:nvSpPr>
        <p:spPr>
          <a:xfrm>
            <a:off x="311700" y="1688233"/>
            <a:ext cx="3999900" cy="4403600"/>
          </a:xfrm>
          <a:prstGeom prst="rect">
            <a:avLst/>
          </a:prstGeom>
          <a:noFill/>
          <a:ln>
            <a:noFill/>
          </a:ln>
        </p:spPr>
        <p:txBody>
          <a:bodyPr spcFirstLastPara="1" wrap="square" lIns="68575" tIns="68575" rIns="68575" bIns="68575" anchor="t" anchorCtr="0">
            <a:normAutofit/>
          </a:bodyPr>
          <a:lstStyle>
            <a:lvl1pPr marL="457200" lvl="0" indent="-298450" algn="l">
              <a:lnSpc>
                <a:spcPct val="90000"/>
              </a:lnSpc>
              <a:spcBef>
                <a:spcPts val="0"/>
              </a:spcBef>
              <a:spcAft>
                <a:spcPts val="0"/>
              </a:spcAft>
              <a:buClr>
                <a:schemeClr val="dk1"/>
              </a:buClr>
              <a:buSzPts val="1100"/>
              <a:buChar char="●"/>
              <a:defRPr sz="1400"/>
            </a:lvl1pPr>
            <a:lvl2pPr marL="914400" lvl="1" indent="-285750" algn="l">
              <a:lnSpc>
                <a:spcPct val="90000"/>
              </a:lnSpc>
              <a:spcBef>
                <a:spcPts val="0"/>
              </a:spcBef>
              <a:spcAft>
                <a:spcPts val="0"/>
              </a:spcAft>
              <a:buClr>
                <a:schemeClr val="dk1"/>
              </a:buClr>
              <a:buSzPts val="900"/>
              <a:buChar char="○"/>
              <a:defRPr sz="1200"/>
            </a:lvl2pPr>
            <a:lvl3pPr marL="1371600" lvl="2" indent="-285750" algn="l">
              <a:lnSpc>
                <a:spcPct val="90000"/>
              </a:lnSpc>
              <a:spcBef>
                <a:spcPts val="0"/>
              </a:spcBef>
              <a:spcAft>
                <a:spcPts val="0"/>
              </a:spcAft>
              <a:buClr>
                <a:schemeClr val="dk1"/>
              </a:buClr>
              <a:buSzPts val="900"/>
              <a:buChar char="■"/>
              <a:defRPr sz="1200"/>
            </a:lvl3pPr>
            <a:lvl4pPr marL="1828800" lvl="3" indent="-285750" algn="l">
              <a:lnSpc>
                <a:spcPct val="90000"/>
              </a:lnSpc>
              <a:spcBef>
                <a:spcPts val="0"/>
              </a:spcBef>
              <a:spcAft>
                <a:spcPts val="0"/>
              </a:spcAft>
              <a:buClr>
                <a:schemeClr val="dk1"/>
              </a:buClr>
              <a:buSzPts val="900"/>
              <a:buChar char="●"/>
              <a:defRPr sz="1200"/>
            </a:lvl4pPr>
            <a:lvl5pPr marL="2286000" lvl="4" indent="-285750" algn="l">
              <a:lnSpc>
                <a:spcPct val="90000"/>
              </a:lnSpc>
              <a:spcBef>
                <a:spcPts val="0"/>
              </a:spcBef>
              <a:spcAft>
                <a:spcPts val="0"/>
              </a:spcAft>
              <a:buClr>
                <a:schemeClr val="dk1"/>
              </a:buClr>
              <a:buSzPts val="900"/>
              <a:buChar char="○"/>
              <a:defRPr sz="1200"/>
            </a:lvl5pPr>
            <a:lvl6pPr marL="2743200" lvl="5" indent="-285750" algn="l">
              <a:lnSpc>
                <a:spcPct val="90000"/>
              </a:lnSpc>
              <a:spcBef>
                <a:spcPts val="0"/>
              </a:spcBef>
              <a:spcAft>
                <a:spcPts val="0"/>
              </a:spcAft>
              <a:buClr>
                <a:schemeClr val="dk1"/>
              </a:buClr>
              <a:buSzPts val="900"/>
              <a:buChar char="■"/>
              <a:defRPr sz="1200"/>
            </a:lvl6pPr>
            <a:lvl7pPr marL="3200400" lvl="6" indent="-285750" algn="l">
              <a:lnSpc>
                <a:spcPct val="90000"/>
              </a:lnSpc>
              <a:spcBef>
                <a:spcPts val="0"/>
              </a:spcBef>
              <a:spcAft>
                <a:spcPts val="0"/>
              </a:spcAft>
              <a:buClr>
                <a:schemeClr val="dk1"/>
              </a:buClr>
              <a:buSzPts val="900"/>
              <a:buChar char="●"/>
              <a:defRPr sz="1200"/>
            </a:lvl7pPr>
            <a:lvl8pPr marL="3657600" lvl="7" indent="-285750" algn="l">
              <a:lnSpc>
                <a:spcPct val="90000"/>
              </a:lnSpc>
              <a:spcBef>
                <a:spcPts val="0"/>
              </a:spcBef>
              <a:spcAft>
                <a:spcPts val="0"/>
              </a:spcAft>
              <a:buClr>
                <a:schemeClr val="dk1"/>
              </a:buClr>
              <a:buSzPts val="900"/>
              <a:buChar char="○"/>
              <a:defRPr sz="1200"/>
            </a:lvl8pPr>
            <a:lvl9pPr marL="4114800" lvl="8" indent="-285750" algn="l">
              <a:lnSpc>
                <a:spcPct val="90000"/>
              </a:lnSpc>
              <a:spcBef>
                <a:spcPts val="0"/>
              </a:spcBef>
              <a:spcAft>
                <a:spcPts val="0"/>
              </a:spcAft>
              <a:buClr>
                <a:schemeClr val="dk1"/>
              </a:buClr>
              <a:buSzPts val="900"/>
              <a:buChar char="■"/>
              <a:defRPr sz="1200"/>
            </a:lvl9pPr>
          </a:lstStyle>
          <a:p>
            <a:endParaRPr/>
          </a:p>
        </p:txBody>
      </p:sp>
      <p:sp>
        <p:nvSpPr>
          <p:cNvPr id="133" name="Google Shape;133;p26"/>
          <p:cNvSpPr txBox="1">
            <a:spLocks noGrp="1"/>
          </p:cNvSpPr>
          <p:nvPr>
            <p:ph type="body" idx="2"/>
          </p:nvPr>
        </p:nvSpPr>
        <p:spPr>
          <a:xfrm>
            <a:off x="4832400" y="1688233"/>
            <a:ext cx="3999900" cy="4403600"/>
          </a:xfrm>
          <a:prstGeom prst="rect">
            <a:avLst/>
          </a:prstGeom>
          <a:noFill/>
          <a:ln>
            <a:noFill/>
          </a:ln>
        </p:spPr>
        <p:txBody>
          <a:bodyPr spcFirstLastPara="1" wrap="square" lIns="68575" tIns="68575" rIns="68575" bIns="68575" anchor="t" anchorCtr="0">
            <a:normAutofit/>
          </a:bodyPr>
          <a:lstStyle>
            <a:lvl1pPr marL="457200" lvl="0" indent="-298450" algn="l">
              <a:lnSpc>
                <a:spcPct val="90000"/>
              </a:lnSpc>
              <a:spcBef>
                <a:spcPts val="0"/>
              </a:spcBef>
              <a:spcAft>
                <a:spcPts val="0"/>
              </a:spcAft>
              <a:buClr>
                <a:schemeClr val="dk1"/>
              </a:buClr>
              <a:buSzPts val="1100"/>
              <a:buChar char="●"/>
              <a:defRPr sz="1400"/>
            </a:lvl1pPr>
            <a:lvl2pPr marL="914400" lvl="1" indent="-285750" algn="l">
              <a:lnSpc>
                <a:spcPct val="90000"/>
              </a:lnSpc>
              <a:spcBef>
                <a:spcPts val="0"/>
              </a:spcBef>
              <a:spcAft>
                <a:spcPts val="0"/>
              </a:spcAft>
              <a:buClr>
                <a:schemeClr val="dk1"/>
              </a:buClr>
              <a:buSzPts val="900"/>
              <a:buChar char="○"/>
              <a:defRPr sz="1200"/>
            </a:lvl2pPr>
            <a:lvl3pPr marL="1371600" lvl="2" indent="-285750" algn="l">
              <a:lnSpc>
                <a:spcPct val="90000"/>
              </a:lnSpc>
              <a:spcBef>
                <a:spcPts val="0"/>
              </a:spcBef>
              <a:spcAft>
                <a:spcPts val="0"/>
              </a:spcAft>
              <a:buClr>
                <a:schemeClr val="dk1"/>
              </a:buClr>
              <a:buSzPts val="900"/>
              <a:buChar char="■"/>
              <a:defRPr sz="1200"/>
            </a:lvl3pPr>
            <a:lvl4pPr marL="1828800" lvl="3" indent="-285750" algn="l">
              <a:lnSpc>
                <a:spcPct val="90000"/>
              </a:lnSpc>
              <a:spcBef>
                <a:spcPts val="0"/>
              </a:spcBef>
              <a:spcAft>
                <a:spcPts val="0"/>
              </a:spcAft>
              <a:buClr>
                <a:schemeClr val="dk1"/>
              </a:buClr>
              <a:buSzPts val="900"/>
              <a:buChar char="●"/>
              <a:defRPr sz="1200"/>
            </a:lvl4pPr>
            <a:lvl5pPr marL="2286000" lvl="4" indent="-285750" algn="l">
              <a:lnSpc>
                <a:spcPct val="90000"/>
              </a:lnSpc>
              <a:spcBef>
                <a:spcPts val="0"/>
              </a:spcBef>
              <a:spcAft>
                <a:spcPts val="0"/>
              </a:spcAft>
              <a:buClr>
                <a:schemeClr val="dk1"/>
              </a:buClr>
              <a:buSzPts val="900"/>
              <a:buChar char="○"/>
              <a:defRPr sz="1200"/>
            </a:lvl5pPr>
            <a:lvl6pPr marL="2743200" lvl="5" indent="-285750" algn="l">
              <a:lnSpc>
                <a:spcPct val="90000"/>
              </a:lnSpc>
              <a:spcBef>
                <a:spcPts val="0"/>
              </a:spcBef>
              <a:spcAft>
                <a:spcPts val="0"/>
              </a:spcAft>
              <a:buClr>
                <a:schemeClr val="dk1"/>
              </a:buClr>
              <a:buSzPts val="900"/>
              <a:buChar char="■"/>
              <a:defRPr sz="1200"/>
            </a:lvl6pPr>
            <a:lvl7pPr marL="3200400" lvl="6" indent="-285750" algn="l">
              <a:lnSpc>
                <a:spcPct val="90000"/>
              </a:lnSpc>
              <a:spcBef>
                <a:spcPts val="0"/>
              </a:spcBef>
              <a:spcAft>
                <a:spcPts val="0"/>
              </a:spcAft>
              <a:buClr>
                <a:schemeClr val="dk1"/>
              </a:buClr>
              <a:buSzPts val="900"/>
              <a:buChar char="●"/>
              <a:defRPr sz="1200"/>
            </a:lvl7pPr>
            <a:lvl8pPr marL="3657600" lvl="7" indent="-285750" algn="l">
              <a:lnSpc>
                <a:spcPct val="90000"/>
              </a:lnSpc>
              <a:spcBef>
                <a:spcPts val="0"/>
              </a:spcBef>
              <a:spcAft>
                <a:spcPts val="0"/>
              </a:spcAft>
              <a:buClr>
                <a:schemeClr val="dk1"/>
              </a:buClr>
              <a:buSzPts val="900"/>
              <a:buChar char="○"/>
              <a:defRPr sz="1200"/>
            </a:lvl8pPr>
            <a:lvl9pPr marL="4114800" lvl="8" indent="-285750" algn="l">
              <a:lnSpc>
                <a:spcPct val="90000"/>
              </a:lnSpc>
              <a:spcBef>
                <a:spcPts val="0"/>
              </a:spcBef>
              <a:spcAft>
                <a:spcPts val="0"/>
              </a:spcAft>
              <a:buClr>
                <a:schemeClr val="dk1"/>
              </a:buClr>
              <a:buSzPts val="900"/>
              <a:buChar char="■"/>
              <a:defRPr sz="1200"/>
            </a:lvl9pPr>
          </a:lstStyle>
          <a:p>
            <a:endParaRPr/>
          </a:p>
        </p:txBody>
      </p:sp>
      <p:sp>
        <p:nvSpPr>
          <p:cNvPr id="134" name="Google Shape;134;p26"/>
          <p:cNvSpPr txBox="1">
            <a:spLocks noGrp="1"/>
          </p:cNvSpPr>
          <p:nvPr>
            <p:ph type="sldNum" idx="12"/>
          </p:nvPr>
        </p:nvSpPr>
        <p:spPr>
          <a:xfrm>
            <a:off x="8472458" y="6217623"/>
            <a:ext cx="548700" cy="524800"/>
          </a:xfrm>
          <a:prstGeom prst="rect">
            <a:avLst/>
          </a:prstGeom>
          <a:noFill/>
          <a:ln>
            <a:noFill/>
          </a:ln>
        </p:spPr>
        <p:txBody>
          <a:bodyPr spcFirstLastPara="1" wrap="square" lIns="68575" tIns="68575" rIns="68575" bIns="68575" anchor="ctr" anchorCtr="0">
            <a:normAutofit/>
          </a:bodyPr>
          <a:lstStyle>
            <a:lvl1pPr marL="0" lvl="0" indent="0" algn="r">
              <a:buClr>
                <a:srgbClr val="888888"/>
              </a:buClr>
              <a:buSzPts val="900"/>
              <a:buFont typeface="Calibri"/>
              <a:buNone/>
              <a:defRPr sz="900">
                <a:solidFill>
                  <a:srgbClr val="888888"/>
                </a:solidFill>
                <a:latin typeface="Calibri"/>
                <a:ea typeface="Calibri"/>
                <a:cs typeface="Calibri"/>
                <a:sym typeface="Calibri"/>
              </a:defRPr>
            </a:lvl1pPr>
            <a:lvl2pPr marL="0" lvl="1" indent="0" algn="r">
              <a:buClr>
                <a:srgbClr val="888888"/>
              </a:buClr>
              <a:buSzPts val="900"/>
              <a:buFont typeface="Calibri"/>
              <a:buNone/>
              <a:defRPr sz="900">
                <a:solidFill>
                  <a:srgbClr val="888888"/>
                </a:solidFill>
                <a:latin typeface="Calibri"/>
                <a:ea typeface="Calibri"/>
                <a:cs typeface="Calibri"/>
                <a:sym typeface="Calibri"/>
              </a:defRPr>
            </a:lvl2pPr>
            <a:lvl3pPr marL="0" lvl="2" indent="0" algn="r">
              <a:buClr>
                <a:srgbClr val="888888"/>
              </a:buClr>
              <a:buSzPts val="900"/>
              <a:buFont typeface="Calibri"/>
              <a:buNone/>
              <a:defRPr sz="900">
                <a:solidFill>
                  <a:srgbClr val="888888"/>
                </a:solidFill>
                <a:latin typeface="Calibri"/>
                <a:ea typeface="Calibri"/>
                <a:cs typeface="Calibri"/>
                <a:sym typeface="Calibri"/>
              </a:defRPr>
            </a:lvl3pPr>
            <a:lvl4pPr marL="0" lvl="3" indent="0" algn="r">
              <a:buClr>
                <a:srgbClr val="888888"/>
              </a:buClr>
              <a:buSzPts val="900"/>
              <a:buFont typeface="Calibri"/>
              <a:buNone/>
              <a:defRPr sz="900">
                <a:solidFill>
                  <a:srgbClr val="888888"/>
                </a:solidFill>
                <a:latin typeface="Calibri"/>
                <a:ea typeface="Calibri"/>
                <a:cs typeface="Calibri"/>
                <a:sym typeface="Calibri"/>
              </a:defRPr>
            </a:lvl4pPr>
            <a:lvl5pPr marL="0" lvl="4" indent="0" algn="r">
              <a:buClr>
                <a:srgbClr val="888888"/>
              </a:buClr>
              <a:buSzPts val="900"/>
              <a:buFont typeface="Calibri"/>
              <a:buNone/>
              <a:defRPr sz="900">
                <a:solidFill>
                  <a:srgbClr val="888888"/>
                </a:solidFill>
                <a:latin typeface="Calibri"/>
                <a:ea typeface="Calibri"/>
                <a:cs typeface="Calibri"/>
                <a:sym typeface="Calibri"/>
              </a:defRPr>
            </a:lvl5pPr>
            <a:lvl6pPr marL="0" lvl="5" indent="0" algn="r">
              <a:buClr>
                <a:srgbClr val="888888"/>
              </a:buClr>
              <a:buSzPts val="900"/>
              <a:buFont typeface="Calibri"/>
              <a:buNone/>
              <a:defRPr sz="900">
                <a:solidFill>
                  <a:srgbClr val="888888"/>
                </a:solidFill>
                <a:latin typeface="Calibri"/>
                <a:ea typeface="Calibri"/>
                <a:cs typeface="Calibri"/>
                <a:sym typeface="Calibri"/>
              </a:defRPr>
            </a:lvl6pPr>
            <a:lvl7pPr marL="0" lvl="6" indent="0" algn="r">
              <a:buClr>
                <a:srgbClr val="888888"/>
              </a:buClr>
              <a:buSzPts val="900"/>
              <a:buFont typeface="Calibri"/>
              <a:buNone/>
              <a:defRPr sz="900">
                <a:solidFill>
                  <a:srgbClr val="888888"/>
                </a:solidFill>
                <a:latin typeface="Calibri"/>
                <a:ea typeface="Calibri"/>
                <a:cs typeface="Calibri"/>
                <a:sym typeface="Calibri"/>
              </a:defRPr>
            </a:lvl7pPr>
            <a:lvl8pPr marL="0" lvl="7" indent="0" algn="r">
              <a:buClr>
                <a:srgbClr val="888888"/>
              </a:buClr>
              <a:buSzPts val="900"/>
              <a:buFont typeface="Calibri"/>
              <a:buNone/>
              <a:defRPr sz="900">
                <a:solidFill>
                  <a:srgbClr val="888888"/>
                </a:solidFill>
                <a:latin typeface="Calibri"/>
                <a:ea typeface="Calibri"/>
                <a:cs typeface="Calibri"/>
                <a:sym typeface="Calibri"/>
              </a:defRPr>
            </a:lvl8pPr>
            <a:lvl9pPr marL="0" lvl="8" indent="0" algn="r">
              <a:buClr>
                <a:srgbClr val="888888"/>
              </a:buClr>
              <a:buSzPts val="900"/>
              <a:buFont typeface="Calibri"/>
              <a:buNone/>
              <a:defRPr sz="900">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16488487"/>
      </p:ext>
    </p:extLst>
  </p:cSld>
  <p:clrMapOvr>
    <a:masterClrMapping/>
  </p:clrMapOvr>
  <p:hf sldNum="0" hdr="0" ftr="0" dt="0"/>
</p:sldLayout>
</file>

<file path=ppt/slideLayouts/slideLayout912.xml><?xml version="1.0" encoding="utf-8"?>
<p:sldLayout xmlns:a="http://schemas.openxmlformats.org/drawingml/2006/main" xmlns:r="http://schemas.openxmlformats.org/officeDocument/2006/relationships" xmlns:p="http://schemas.openxmlformats.org/presentationml/2006/main" matchingName="1_Title and Content" type="obj">
  <p:cSld name="1_Title and Content">
    <p:spTree>
      <p:nvGrpSpPr>
        <p:cNvPr id="1" name="Shape 141"/>
        <p:cNvGrpSpPr/>
        <p:nvPr/>
      </p:nvGrpSpPr>
      <p:grpSpPr>
        <a:xfrm>
          <a:off x="0" y="0"/>
          <a:ext cx="0" cy="0"/>
          <a:chOff x="0" y="0"/>
          <a:chExt cx="0" cy="0"/>
        </a:xfrm>
      </p:grpSpPr>
      <p:sp>
        <p:nvSpPr>
          <p:cNvPr id="142" name="Google Shape;142;p28"/>
          <p:cNvSpPr txBox="1">
            <a:spLocks noGrp="1"/>
          </p:cNvSpPr>
          <p:nvPr>
            <p:ph type="title"/>
          </p:nvPr>
        </p:nvSpPr>
        <p:spPr>
          <a:xfrm>
            <a:off x="169011" y="132335"/>
            <a:ext cx="8894700" cy="606000"/>
          </a:xfrm>
          <a:prstGeom prst="rect">
            <a:avLst/>
          </a:prstGeom>
          <a:noFill/>
          <a:ln>
            <a:noFill/>
          </a:ln>
        </p:spPr>
        <p:txBody>
          <a:bodyPr spcFirstLastPara="1" wrap="square" lIns="91425" tIns="45700" rIns="91425" bIns="45700" anchor="ctr" anchorCtr="0">
            <a:noAutofit/>
          </a:bodyPr>
          <a:lstStyle>
            <a:lvl1pPr lvl="0" algn="l" rtl="0">
              <a:lnSpc>
                <a:spcPct val="90000"/>
              </a:lnSpc>
              <a:spcBef>
                <a:spcPts val="0"/>
              </a:spcBef>
              <a:spcAft>
                <a:spcPts val="0"/>
              </a:spcAft>
              <a:buClr>
                <a:schemeClr val="dk1"/>
              </a:buClr>
              <a:buSzPts val="3800"/>
              <a:buFont typeface="Lato Black"/>
              <a:buNone/>
              <a:defRPr sz="3800" b="1" i="0">
                <a:latin typeface="Lato Black"/>
                <a:ea typeface="Lato Black"/>
                <a:cs typeface="Lato Black"/>
                <a:sym typeface="Lato Black"/>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43" name="Google Shape;143;p28"/>
          <p:cNvSpPr txBox="1">
            <a:spLocks noGrp="1"/>
          </p:cNvSpPr>
          <p:nvPr>
            <p:ph type="body" idx="1"/>
          </p:nvPr>
        </p:nvSpPr>
        <p:spPr>
          <a:xfrm>
            <a:off x="169011" y="936172"/>
            <a:ext cx="8894700" cy="5419600"/>
          </a:xfrm>
          <a:prstGeom prst="rect">
            <a:avLst/>
          </a:prstGeom>
          <a:noFill/>
          <a:ln>
            <a:noFill/>
          </a:ln>
        </p:spPr>
        <p:txBody>
          <a:bodyPr spcFirstLastPara="1" wrap="square" lIns="91425" tIns="45700" rIns="91425" bIns="45700" anchor="t" anchorCtr="0">
            <a:normAutofit/>
          </a:bodyPr>
          <a:lstStyle>
            <a:lvl1pPr marL="457200" lvl="0" indent="-406400" algn="l" rtl="0">
              <a:lnSpc>
                <a:spcPct val="90000"/>
              </a:lnSpc>
              <a:spcBef>
                <a:spcPts val="1000"/>
              </a:spcBef>
              <a:spcAft>
                <a:spcPts val="0"/>
              </a:spcAft>
              <a:buClr>
                <a:schemeClr val="dk1"/>
              </a:buClr>
              <a:buSzPts val="2800"/>
              <a:buChar char="•"/>
              <a:defRPr sz="2800">
                <a:latin typeface="Lato"/>
                <a:ea typeface="Lato"/>
                <a:cs typeface="Lato"/>
                <a:sym typeface="Lato"/>
              </a:defRPr>
            </a:lvl1pPr>
            <a:lvl2pPr marL="914400" lvl="1" indent="-381000" algn="l" rtl="0">
              <a:lnSpc>
                <a:spcPct val="90000"/>
              </a:lnSpc>
              <a:spcBef>
                <a:spcPts val="500"/>
              </a:spcBef>
              <a:spcAft>
                <a:spcPts val="0"/>
              </a:spcAft>
              <a:buClr>
                <a:schemeClr val="dk1"/>
              </a:buClr>
              <a:buSzPts val="2400"/>
              <a:buFont typeface="Cambria"/>
              <a:buChar char="-"/>
              <a:defRPr sz="2400">
                <a:latin typeface="Lato"/>
                <a:ea typeface="Lato"/>
                <a:cs typeface="Lato"/>
                <a:sym typeface="Lato"/>
              </a:defRPr>
            </a:lvl2pPr>
            <a:lvl3pPr marL="1371600" lvl="2" indent="-355600" algn="l" rtl="0">
              <a:lnSpc>
                <a:spcPct val="90000"/>
              </a:lnSpc>
              <a:spcBef>
                <a:spcPts val="500"/>
              </a:spcBef>
              <a:spcAft>
                <a:spcPts val="0"/>
              </a:spcAft>
              <a:buClr>
                <a:schemeClr val="dk1"/>
              </a:buClr>
              <a:buSzPts val="2000"/>
              <a:buChar char="•"/>
              <a:defRPr sz="2000">
                <a:latin typeface="Lato"/>
                <a:ea typeface="Lato"/>
                <a:cs typeface="Lato"/>
                <a:sym typeface="Lato"/>
              </a:defRPr>
            </a:lvl3pPr>
            <a:lvl4pPr marL="1828800" lvl="3" indent="-355600" algn="l" rtl="0">
              <a:lnSpc>
                <a:spcPct val="90000"/>
              </a:lnSpc>
              <a:spcBef>
                <a:spcPts val="500"/>
              </a:spcBef>
              <a:spcAft>
                <a:spcPts val="0"/>
              </a:spcAft>
              <a:buClr>
                <a:schemeClr val="dk1"/>
              </a:buClr>
              <a:buSzPts val="2000"/>
              <a:buChar char="•"/>
              <a:defRPr sz="2000">
                <a:latin typeface="Lato"/>
                <a:ea typeface="Lato"/>
                <a:cs typeface="Lato"/>
                <a:sym typeface="Lato"/>
              </a:defRPr>
            </a:lvl4pPr>
            <a:lvl5pPr marL="2286000" lvl="4" indent="-355600" algn="l" rtl="0">
              <a:lnSpc>
                <a:spcPct val="90000"/>
              </a:lnSpc>
              <a:spcBef>
                <a:spcPts val="500"/>
              </a:spcBef>
              <a:spcAft>
                <a:spcPts val="0"/>
              </a:spcAft>
              <a:buClr>
                <a:schemeClr val="dk1"/>
              </a:buClr>
              <a:buSzPts val="2000"/>
              <a:buChar char="•"/>
              <a:defRPr sz="2000">
                <a:latin typeface="Lato"/>
                <a:ea typeface="Lato"/>
                <a:cs typeface="Lato"/>
                <a:sym typeface="Lato"/>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4" name="Google Shape;144;p28"/>
          <p:cNvSpPr txBox="1"/>
          <p:nvPr/>
        </p:nvSpPr>
        <p:spPr>
          <a:xfrm>
            <a:off x="7977054" y="6355715"/>
            <a:ext cx="990600" cy="36520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fld id="{00000000-1234-1234-1234-123412341234}" type="slidenum">
              <a:rPr lang="en" sz="1400" b="0" i="0" u="none" strike="noStrike" cap="none">
                <a:solidFill>
                  <a:srgbClr val="888888"/>
                </a:solidFill>
                <a:latin typeface="Lato"/>
                <a:ea typeface="Lato"/>
                <a:cs typeface="Lato"/>
                <a:sym typeface="Lato"/>
              </a:rPr>
              <a:pPr marL="0" marR="0" lvl="0" indent="0" algn="r" rtl="0">
                <a:spcBef>
                  <a:spcPts val="0"/>
                </a:spcBef>
                <a:spcAft>
                  <a:spcPts val="0"/>
                </a:spcAft>
                <a:buNone/>
              </a:pPr>
              <a:t>‹#›</a:t>
            </a:fld>
            <a:endParaRPr sz="2000" b="0" i="0" u="none" strike="noStrike" cap="none">
              <a:solidFill>
                <a:srgbClr val="888888"/>
              </a:solidFill>
              <a:latin typeface="Lato"/>
              <a:ea typeface="Lato"/>
              <a:cs typeface="Lato"/>
              <a:sym typeface="Lato"/>
            </a:endParaRPr>
          </a:p>
        </p:txBody>
      </p:sp>
      <p:pic>
        <p:nvPicPr>
          <p:cNvPr id="145" name="Google Shape;145;p28" descr="safari.png"/>
          <p:cNvPicPr preferRelativeResize="0"/>
          <p:nvPr/>
        </p:nvPicPr>
        <p:blipFill rotWithShape="1">
          <a:blip r:embed="rId2">
            <a:alphaModFix/>
          </a:blip>
          <a:srcRect/>
          <a:stretch/>
        </p:blipFill>
        <p:spPr>
          <a:xfrm>
            <a:off x="189560" y="6413144"/>
            <a:ext cx="810090" cy="312523"/>
          </a:xfrm>
          <a:prstGeom prst="rect">
            <a:avLst/>
          </a:prstGeom>
          <a:noFill/>
          <a:ln>
            <a:noFill/>
          </a:ln>
        </p:spPr>
      </p:pic>
      <p:cxnSp>
        <p:nvCxnSpPr>
          <p:cNvPr id="146" name="Google Shape;146;p28"/>
          <p:cNvCxnSpPr/>
          <p:nvPr/>
        </p:nvCxnSpPr>
        <p:spPr>
          <a:xfrm>
            <a:off x="117021" y="831499"/>
            <a:ext cx="8894700" cy="0"/>
          </a:xfrm>
          <a:prstGeom prst="straightConnector1">
            <a:avLst/>
          </a:prstGeom>
          <a:noFill/>
          <a:ln w="28575" cap="flat" cmpd="sng">
            <a:solidFill>
              <a:srgbClr val="D8D8D8"/>
            </a:solidFill>
            <a:prstDash val="solid"/>
            <a:miter lim="800000"/>
            <a:headEnd type="none" w="sm" len="sm"/>
            <a:tailEnd type="none" w="sm" len="sm"/>
          </a:ln>
        </p:spPr>
      </p:cxnSp>
    </p:spTree>
    <p:extLst>
      <p:ext uri="{BB962C8B-B14F-4D97-AF65-F5344CB8AC3E}">
        <p14:creationId xmlns:p14="http://schemas.microsoft.com/office/powerpoint/2010/main" val="3610688242"/>
      </p:ext>
    </p:extLst>
  </p:cSld>
  <p:clrMapOvr>
    <a:masterClrMapping/>
  </p:clrMapOvr>
  <p:hf sldNum="0" hdr="0" ftr="0" dt="0"/>
</p:sldLayout>
</file>

<file path=ppt/slideLayouts/slideLayout913.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147"/>
        <p:cNvGrpSpPr/>
        <p:nvPr/>
      </p:nvGrpSpPr>
      <p:grpSpPr>
        <a:xfrm>
          <a:off x="0" y="0"/>
          <a:ext cx="0" cy="0"/>
          <a:chOff x="0" y="0"/>
          <a:chExt cx="0" cy="0"/>
        </a:xfrm>
      </p:grpSpPr>
    </p:spTree>
    <p:extLst>
      <p:ext uri="{BB962C8B-B14F-4D97-AF65-F5344CB8AC3E}">
        <p14:creationId xmlns:p14="http://schemas.microsoft.com/office/powerpoint/2010/main" val="1727473145"/>
      </p:ext>
    </p:extLst>
  </p:cSld>
  <p:clrMapOvr>
    <a:masterClrMapping/>
  </p:clrMapOvr>
  <p:hf sldNum="0" hdr="0" ftr="0" dt="0"/>
</p:sldLayout>
</file>

<file path=ppt/slideLayouts/slideLayout914.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54"/>
        <p:cNvGrpSpPr/>
        <p:nvPr/>
      </p:nvGrpSpPr>
      <p:grpSpPr>
        <a:xfrm>
          <a:off x="0" y="0"/>
          <a:ext cx="0" cy="0"/>
          <a:chOff x="0" y="0"/>
          <a:chExt cx="0" cy="0"/>
        </a:xfrm>
      </p:grpSpPr>
      <p:sp>
        <p:nvSpPr>
          <p:cNvPr id="155" name="Google Shape;155;p31"/>
          <p:cNvSpPr txBox="1">
            <a:spLocks noGrp="1"/>
          </p:cNvSpPr>
          <p:nvPr>
            <p:ph type="title"/>
          </p:nvPr>
        </p:nvSpPr>
        <p:spPr>
          <a:xfrm>
            <a:off x="628650" y="365127"/>
            <a:ext cx="7886700" cy="790000"/>
          </a:xfrm>
          <a:prstGeom prst="rect">
            <a:avLst/>
          </a:prstGeom>
          <a:noFill/>
          <a:ln>
            <a:noFill/>
          </a:ln>
        </p:spPr>
        <p:txBody>
          <a:bodyPr spcFirstLastPara="1" wrap="square" lIns="91425" tIns="45700" rIns="91425" bIns="45700" anchor="ctr" anchorCtr="0">
            <a:normAutofit/>
          </a:bodyPr>
          <a:lstStyle>
            <a:lvl1pPr lvl="0" algn="l" rtl="0">
              <a:lnSpc>
                <a:spcPct val="90000"/>
              </a:lnSpc>
              <a:spcBef>
                <a:spcPts val="0"/>
              </a:spcBef>
              <a:spcAft>
                <a:spcPts val="0"/>
              </a:spcAft>
              <a:buClr>
                <a:schemeClr val="dk1"/>
              </a:buClr>
              <a:buSzPts val="18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56" name="Google Shape;156;p31"/>
          <p:cNvSpPr txBox="1">
            <a:spLocks noGrp="1"/>
          </p:cNvSpPr>
          <p:nvPr>
            <p:ph type="body" idx="1"/>
          </p:nvPr>
        </p:nvSpPr>
        <p:spPr>
          <a:xfrm>
            <a:off x="628650" y="1253331"/>
            <a:ext cx="7886700" cy="5003200"/>
          </a:xfrm>
          <a:prstGeom prst="rect">
            <a:avLst/>
          </a:prstGeom>
          <a:noFill/>
          <a:ln>
            <a:noFill/>
          </a:ln>
        </p:spPr>
        <p:txBody>
          <a:bodyPr spcFirstLastPara="1" wrap="square" lIns="91425" tIns="45700" rIns="91425" bIns="45700" anchor="t" anchorCtr="0">
            <a:normAutofit/>
          </a:bodyPr>
          <a:lstStyle>
            <a:lvl1pPr marL="457200" lvl="0" indent="-342900" algn="l" rtl="0">
              <a:lnSpc>
                <a:spcPct val="90000"/>
              </a:lnSpc>
              <a:spcBef>
                <a:spcPts val="1000"/>
              </a:spcBef>
              <a:spcAft>
                <a:spcPts val="0"/>
              </a:spcAft>
              <a:buClr>
                <a:schemeClr val="dk1"/>
              </a:buClr>
              <a:buSzPts val="1800"/>
              <a:buChar char="•"/>
              <a:defRPr/>
            </a:lvl1pPr>
            <a:lvl2pPr marL="914400" lvl="1" indent="-342900" algn="l" rtl="0">
              <a:lnSpc>
                <a:spcPct val="90000"/>
              </a:lnSpc>
              <a:spcBef>
                <a:spcPts val="500"/>
              </a:spcBef>
              <a:spcAft>
                <a:spcPts val="0"/>
              </a:spcAft>
              <a:buClr>
                <a:schemeClr val="dk1"/>
              </a:buClr>
              <a:buSzPts val="1800"/>
              <a:buChar char="•"/>
              <a:defRPr/>
            </a:lvl2pPr>
            <a:lvl3pPr marL="1371600" lvl="2" indent="-342900" algn="l" rtl="0">
              <a:lnSpc>
                <a:spcPct val="90000"/>
              </a:lnSpc>
              <a:spcBef>
                <a:spcPts val="500"/>
              </a:spcBef>
              <a:spcAft>
                <a:spcPts val="0"/>
              </a:spcAft>
              <a:buClr>
                <a:schemeClr val="dk1"/>
              </a:buClr>
              <a:buSzPts val="1800"/>
              <a:buChar char="•"/>
              <a:defRPr/>
            </a:lvl3pPr>
            <a:lvl4pPr marL="1828800" lvl="3" indent="-342900" algn="l" rtl="0">
              <a:lnSpc>
                <a:spcPct val="90000"/>
              </a:lnSpc>
              <a:spcBef>
                <a:spcPts val="500"/>
              </a:spcBef>
              <a:spcAft>
                <a:spcPts val="0"/>
              </a:spcAft>
              <a:buClr>
                <a:schemeClr val="dk1"/>
              </a:buClr>
              <a:buSzPts val="1800"/>
              <a:buChar char="•"/>
              <a:defRPr/>
            </a:lvl4pPr>
            <a:lvl5pPr marL="2286000" lvl="4" indent="-342900" algn="l" rtl="0">
              <a:lnSpc>
                <a:spcPct val="90000"/>
              </a:lnSpc>
              <a:spcBef>
                <a:spcPts val="500"/>
              </a:spcBef>
              <a:spcAft>
                <a:spcPts val="0"/>
              </a:spcAft>
              <a:buClr>
                <a:schemeClr val="dk1"/>
              </a:buClr>
              <a:buSzPts val="1800"/>
              <a:buChar char="•"/>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57" name="Google Shape;157;p31"/>
          <p:cNvSpPr txBox="1">
            <a:spLocks noGrp="1"/>
          </p:cNvSpPr>
          <p:nvPr>
            <p:ph type="dt" idx="10"/>
          </p:nvPr>
        </p:nvSpPr>
        <p:spPr>
          <a:xfrm>
            <a:off x="628650" y="6356351"/>
            <a:ext cx="2057400" cy="365200"/>
          </a:xfrm>
          <a:prstGeom prst="rect">
            <a:avLst/>
          </a:prstGeom>
          <a:noFill/>
          <a:ln>
            <a:noFill/>
          </a:ln>
        </p:spPr>
        <p:txBody>
          <a:bodyPr spcFirstLastPara="1" wrap="square" lIns="91425" tIns="45700" rIns="91425" bIns="45700" anchor="ctr" anchorCtr="0">
            <a:noAutofit/>
          </a:bodyPr>
          <a:lstStyle>
            <a:lvl1pPr lvl="0" algn="l" rtl="0">
              <a:spcBef>
                <a:spcPts val="0"/>
              </a:spcBef>
              <a:spcAft>
                <a:spcPts val="0"/>
              </a:spcAft>
              <a:buSzPts val="1400"/>
              <a:buNone/>
              <a:defRPr/>
            </a:lvl1pPr>
            <a:lvl2pPr lvl="1" algn="l" rtl="0">
              <a:spcBef>
                <a:spcPts val="0"/>
              </a:spcBef>
              <a:spcAft>
                <a:spcPts val="0"/>
              </a:spcAft>
              <a:buSzPts val="1400"/>
              <a:buNone/>
              <a:defRPr/>
            </a:lvl2pPr>
            <a:lvl3pPr lvl="2" algn="l" rtl="0">
              <a:spcBef>
                <a:spcPts val="0"/>
              </a:spcBef>
              <a:spcAft>
                <a:spcPts val="0"/>
              </a:spcAft>
              <a:buSzPts val="1400"/>
              <a:buNone/>
              <a:defRPr/>
            </a:lvl3pPr>
            <a:lvl4pPr lvl="3" algn="l" rtl="0">
              <a:spcBef>
                <a:spcPts val="0"/>
              </a:spcBef>
              <a:spcAft>
                <a:spcPts val="0"/>
              </a:spcAft>
              <a:buSzPts val="1400"/>
              <a:buNone/>
              <a:defRPr/>
            </a:lvl4pPr>
            <a:lvl5pPr lvl="4" algn="l" rtl="0">
              <a:spcBef>
                <a:spcPts val="0"/>
              </a:spcBef>
              <a:spcAft>
                <a:spcPts val="0"/>
              </a:spcAft>
              <a:buSzPts val="1400"/>
              <a:buNone/>
              <a:defRPr/>
            </a:lvl5pPr>
            <a:lvl6pPr lvl="5" algn="l" rtl="0">
              <a:spcBef>
                <a:spcPts val="0"/>
              </a:spcBef>
              <a:spcAft>
                <a:spcPts val="0"/>
              </a:spcAft>
              <a:buSzPts val="1400"/>
              <a:buNone/>
              <a:defRPr/>
            </a:lvl6pPr>
            <a:lvl7pPr lvl="6" algn="l" rtl="0">
              <a:spcBef>
                <a:spcPts val="0"/>
              </a:spcBef>
              <a:spcAft>
                <a:spcPts val="0"/>
              </a:spcAft>
              <a:buSzPts val="1400"/>
              <a:buNone/>
              <a:defRPr/>
            </a:lvl7pPr>
            <a:lvl8pPr lvl="7" algn="l" rtl="0">
              <a:spcBef>
                <a:spcPts val="0"/>
              </a:spcBef>
              <a:spcAft>
                <a:spcPts val="0"/>
              </a:spcAft>
              <a:buSzPts val="1400"/>
              <a:buNone/>
              <a:defRPr/>
            </a:lvl8pPr>
            <a:lvl9pPr lvl="8" algn="l" rtl="0">
              <a:spcBef>
                <a:spcPts val="0"/>
              </a:spcBef>
              <a:spcAft>
                <a:spcPts val="0"/>
              </a:spcAft>
              <a:buSzPts val="1400"/>
              <a:buNone/>
              <a:defRPr/>
            </a:lvl9pPr>
          </a:lstStyle>
          <a:p>
            <a:endParaRPr/>
          </a:p>
        </p:txBody>
      </p:sp>
      <p:sp>
        <p:nvSpPr>
          <p:cNvPr id="158" name="Google Shape;158;p31"/>
          <p:cNvSpPr txBox="1">
            <a:spLocks noGrp="1"/>
          </p:cNvSpPr>
          <p:nvPr>
            <p:ph type="ftr" idx="11"/>
          </p:nvPr>
        </p:nvSpPr>
        <p:spPr>
          <a:xfrm>
            <a:off x="3028950" y="6356351"/>
            <a:ext cx="3086100" cy="365200"/>
          </a:xfrm>
          <a:prstGeom prst="rect">
            <a:avLst/>
          </a:prstGeom>
          <a:noFill/>
          <a:ln>
            <a:noFill/>
          </a:ln>
        </p:spPr>
        <p:txBody>
          <a:bodyPr spcFirstLastPara="1" wrap="square" lIns="91425" tIns="45700" rIns="91425" bIns="45700" anchor="ctr" anchorCtr="0">
            <a:noAutofit/>
          </a:bodyPr>
          <a:lstStyle>
            <a:lvl1pPr lvl="0" algn="ctr" rtl="0">
              <a:spcBef>
                <a:spcPts val="0"/>
              </a:spcBef>
              <a:spcAft>
                <a:spcPts val="0"/>
              </a:spcAft>
              <a:buSzPts val="1400"/>
              <a:buNone/>
              <a:defRPr/>
            </a:lvl1pPr>
            <a:lvl2pPr lvl="1" algn="l" rtl="0">
              <a:spcBef>
                <a:spcPts val="0"/>
              </a:spcBef>
              <a:spcAft>
                <a:spcPts val="0"/>
              </a:spcAft>
              <a:buSzPts val="1400"/>
              <a:buNone/>
              <a:defRPr/>
            </a:lvl2pPr>
            <a:lvl3pPr lvl="2" algn="l" rtl="0">
              <a:spcBef>
                <a:spcPts val="0"/>
              </a:spcBef>
              <a:spcAft>
                <a:spcPts val="0"/>
              </a:spcAft>
              <a:buSzPts val="1400"/>
              <a:buNone/>
              <a:defRPr/>
            </a:lvl3pPr>
            <a:lvl4pPr lvl="3" algn="l" rtl="0">
              <a:spcBef>
                <a:spcPts val="0"/>
              </a:spcBef>
              <a:spcAft>
                <a:spcPts val="0"/>
              </a:spcAft>
              <a:buSzPts val="1400"/>
              <a:buNone/>
              <a:defRPr/>
            </a:lvl4pPr>
            <a:lvl5pPr lvl="4" algn="l" rtl="0">
              <a:spcBef>
                <a:spcPts val="0"/>
              </a:spcBef>
              <a:spcAft>
                <a:spcPts val="0"/>
              </a:spcAft>
              <a:buSzPts val="1400"/>
              <a:buNone/>
              <a:defRPr/>
            </a:lvl5pPr>
            <a:lvl6pPr lvl="5" algn="l" rtl="0">
              <a:spcBef>
                <a:spcPts val="0"/>
              </a:spcBef>
              <a:spcAft>
                <a:spcPts val="0"/>
              </a:spcAft>
              <a:buSzPts val="1400"/>
              <a:buNone/>
              <a:defRPr/>
            </a:lvl6pPr>
            <a:lvl7pPr lvl="6" algn="l" rtl="0">
              <a:spcBef>
                <a:spcPts val="0"/>
              </a:spcBef>
              <a:spcAft>
                <a:spcPts val="0"/>
              </a:spcAft>
              <a:buSzPts val="1400"/>
              <a:buNone/>
              <a:defRPr/>
            </a:lvl7pPr>
            <a:lvl8pPr lvl="7" algn="l" rtl="0">
              <a:spcBef>
                <a:spcPts val="0"/>
              </a:spcBef>
              <a:spcAft>
                <a:spcPts val="0"/>
              </a:spcAft>
              <a:buSzPts val="1400"/>
              <a:buNone/>
              <a:defRPr/>
            </a:lvl8pPr>
            <a:lvl9pPr lvl="8" algn="l" rtl="0">
              <a:spcBef>
                <a:spcPts val="0"/>
              </a:spcBef>
              <a:spcAft>
                <a:spcPts val="0"/>
              </a:spcAft>
              <a:buSzPts val="1400"/>
              <a:buNone/>
              <a:defRPr/>
            </a:lvl9pPr>
          </a:lstStyle>
          <a:p>
            <a:endParaRPr/>
          </a:p>
        </p:txBody>
      </p:sp>
      <p:sp>
        <p:nvSpPr>
          <p:cNvPr id="159" name="Google Shape;159;p31"/>
          <p:cNvSpPr txBox="1">
            <a:spLocks noGrp="1"/>
          </p:cNvSpPr>
          <p:nvPr>
            <p:ph type="sldNum" idx="12"/>
          </p:nvPr>
        </p:nvSpPr>
        <p:spPr>
          <a:xfrm>
            <a:off x="6457950" y="6356351"/>
            <a:ext cx="2057400" cy="365200"/>
          </a:xfrm>
          <a:prstGeom prst="rect">
            <a:avLst/>
          </a:prstGeom>
          <a:noFill/>
          <a:ln>
            <a:noFill/>
          </a:ln>
        </p:spPr>
        <p:txBody>
          <a:bodyPr spcFirstLastPara="1" wrap="square" lIns="91425" tIns="45700" rIns="91425" bIns="45700" anchor="ctr" anchorCtr="0">
            <a:noAutofit/>
          </a:bodyPr>
          <a:lstStyle>
            <a:lvl1pPr marL="0" lvl="0" indent="0" algn="r" rtl="0">
              <a:spcBef>
                <a:spcPts val="0"/>
              </a:spcBef>
              <a:buNone/>
              <a:defRPr/>
            </a:lvl1pPr>
            <a:lvl2pPr marL="0" lvl="1" indent="0" algn="r" rtl="0">
              <a:spcBef>
                <a:spcPts val="0"/>
              </a:spcBef>
              <a:buNone/>
              <a:defRPr/>
            </a:lvl2pPr>
            <a:lvl3pPr marL="0" lvl="2" indent="0" algn="r" rtl="0">
              <a:spcBef>
                <a:spcPts val="0"/>
              </a:spcBef>
              <a:buNone/>
              <a:defRPr/>
            </a:lvl3pPr>
            <a:lvl4pPr marL="0" lvl="3" indent="0" algn="r" rtl="0">
              <a:spcBef>
                <a:spcPts val="0"/>
              </a:spcBef>
              <a:buNone/>
              <a:defRPr/>
            </a:lvl4pPr>
            <a:lvl5pPr marL="0" lvl="4" indent="0" algn="r" rtl="0">
              <a:spcBef>
                <a:spcPts val="0"/>
              </a:spcBef>
              <a:buNone/>
              <a:defRPr/>
            </a:lvl5pPr>
            <a:lvl6pPr marL="0" lvl="5" indent="0" algn="r" rtl="0">
              <a:spcBef>
                <a:spcPts val="0"/>
              </a:spcBef>
              <a:buNone/>
              <a:defRPr/>
            </a:lvl6pPr>
            <a:lvl7pPr marL="0" lvl="6" indent="0" algn="r" rtl="0">
              <a:spcBef>
                <a:spcPts val="0"/>
              </a:spcBef>
              <a:buNone/>
              <a:defRPr/>
            </a:lvl7pPr>
            <a:lvl8pPr marL="0" lvl="7" indent="0" algn="r" rtl="0">
              <a:spcBef>
                <a:spcPts val="0"/>
              </a:spcBef>
              <a:buNone/>
              <a:defRPr/>
            </a:lvl8pPr>
            <a:lvl9pPr marL="0" lvl="8" indent="0" algn="r" rtl="0">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96146528"/>
      </p:ext>
    </p:extLst>
  </p:cSld>
  <p:clrMapOvr>
    <a:masterClrMapping/>
  </p:clrMapOvr>
  <p:hf sldNum="0" hdr="0" ftr="0" dt="0"/>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39893339"/>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45227514"/>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48183153"/>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70171218"/>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9/22/22</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065220496"/>
      </p:ext>
    </p:extLst>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9/22/22</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709660037"/>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9/22/22</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2231495"/>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35560310"/>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9/22/22</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044798555"/>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359268827"/>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9/22/22</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691603956"/>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76340911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4613312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401024179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73816183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9/22/22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38042770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9/22/22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73834605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9/22/22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398625873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35897024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26741807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166018007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ext uri="{BB962C8B-B14F-4D97-AF65-F5344CB8AC3E}">
        <p14:creationId xmlns:p14="http://schemas.microsoft.com/office/powerpoint/2010/main" val="285594768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862983386"/>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088737804"/>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3919698269"/>
      </p:ext>
    </p:extLst>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4249969419"/>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144047139"/>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1215143481"/>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1470574404"/>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674342937"/>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4091823"/>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1438445132"/>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1453484629"/>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278339259"/>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61368253"/>
      </p:ext>
    </p:extLst>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50792067"/>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81440937"/>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08482864"/>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99623738"/>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79021301"/>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1597544"/>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20031608"/>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40842604"/>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85751211"/>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533858051"/>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89560" y="95697"/>
            <a:ext cx="8798061" cy="770467"/>
          </a:xfrm>
          <a:prstGeom prst="rect">
            <a:avLst/>
          </a:prstGeom>
        </p:spPr>
        <p:txBody>
          <a:bodyPr anchor="ctr"/>
          <a:lstStyle>
            <a:lvl1pPr>
              <a:lnSpc>
                <a:spcPct val="100000"/>
              </a:lnSpc>
              <a:spcAft>
                <a:spcPts val="600"/>
              </a:spcAft>
              <a:defRPr sz="3600" b="1">
                <a:solidFill>
                  <a:srgbClr val="0062A0"/>
                </a:solidFill>
                <a:latin typeface="Corbel" panose="020B0503020204020204" pitchFamily="34" charset="0"/>
              </a:defRPr>
            </a:lvl1pPr>
          </a:lstStyle>
          <a:p>
            <a:r>
              <a:rPr lang="en-US" dirty="0"/>
              <a:t>Click to edit Master title style</a:t>
            </a:r>
          </a:p>
        </p:txBody>
      </p:sp>
      <p:sp>
        <p:nvSpPr>
          <p:cNvPr id="3" name="Content Placeholder 2"/>
          <p:cNvSpPr>
            <a:spLocks noGrp="1"/>
          </p:cNvSpPr>
          <p:nvPr>
            <p:ph idx="1"/>
          </p:nvPr>
        </p:nvSpPr>
        <p:spPr>
          <a:xfrm>
            <a:off x="189560" y="978194"/>
            <a:ext cx="8798061" cy="5377521"/>
          </a:xfrm>
          <a:prstGeom prst="rect">
            <a:avLst/>
          </a:prstGeom>
        </p:spPr>
        <p:txBody>
          <a:bodyPr/>
          <a:lstStyle>
            <a:lvl1pPr marL="187200" indent="-187200">
              <a:buClr>
                <a:schemeClr val="tx1"/>
              </a:buClr>
              <a:tabLst/>
              <a:defRPr sz="2800">
                <a:latin typeface="Corbel" panose="020B0503020204020204" pitchFamily="34" charset="0"/>
              </a:defRPr>
            </a:lvl1pPr>
            <a:lvl2pPr marL="311150" indent="-187200">
              <a:buFont typeface="Cambria" panose="02040503050406030204" pitchFamily="18" charset="0"/>
              <a:buChar char="-"/>
              <a:tabLst/>
              <a:defRPr sz="2400">
                <a:latin typeface="Corbel" panose="020B0503020204020204" pitchFamily="34" charset="0"/>
              </a:defRPr>
            </a:lvl2pPr>
            <a:lvl3pPr marL="533400" indent="-187200">
              <a:buClr>
                <a:schemeClr val="tx1"/>
              </a:buClr>
              <a:tabLst/>
              <a:defRPr sz="2400">
                <a:latin typeface="Corbel" panose="020B0503020204020204" pitchFamily="34" charset="0"/>
              </a:defRPr>
            </a:lvl3pPr>
            <a:lvl4pPr indent="-187200">
              <a:defRPr sz="2400">
                <a:latin typeface="Corbel" panose="020B0503020204020204" pitchFamily="34" charset="0"/>
              </a:defRPr>
            </a:lvl4pPr>
            <a:lvl5pPr indent="-187200">
              <a:defRPr sz="2400">
                <a:latin typeface="Corbel" panose="020B050302020402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mn-lt"/>
              </a:rPr>
              <a:pPr/>
              <a:t>‹#›</a:t>
            </a:fld>
            <a:endParaRPr lang="en-US" dirty="0">
              <a:latin typeface="+mn-lt"/>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3025077291"/>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a:extLst>
              <a:ext uri="{FF2B5EF4-FFF2-40B4-BE49-F238E27FC236}">
                <a16:creationId xmlns:a16="http://schemas.microsoft.com/office/drawing/2014/main" id="{9CD35D2D-5E91-46D5-981B-E75BA6DA714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a:extLst>
              <a:ext uri="{FF2B5EF4-FFF2-40B4-BE49-F238E27FC236}">
                <a16:creationId xmlns:a16="http://schemas.microsoft.com/office/drawing/2014/main" id="{7A21EAFC-4035-4857-807A-CB62B3BF44F4}"/>
              </a:ext>
            </a:extLst>
          </p:cNvPr>
          <p:cNvSpPr>
            <a:spLocks noGrp="1" noChangeArrowheads="1"/>
          </p:cNvSpPr>
          <p:nvPr>
            <p:ph type="ftr" sz="quarter" idx="10"/>
          </p:nvPr>
        </p:nvSpPr>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C888C28F-145F-424D-84CC-5AE9AF6843AB}"/>
              </a:ext>
            </a:extLst>
          </p:cNvPr>
          <p:cNvSpPr>
            <a:spLocks noGrp="1" noChangeArrowheads="1"/>
          </p:cNvSpPr>
          <p:nvPr>
            <p:ph type="sldNum" sz="quarter" idx="11"/>
          </p:nvPr>
        </p:nvSpPr>
        <p:spPr/>
        <p:txBody>
          <a:bodyPr/>
          <a:lstStyle>
            <a:lvl1pPr>
              <a:defRPr/>
            </a:lvl1pPr>
          </a:lstStyle>
          <a:p>
            <a:pPr>
              <a:defRPr/>
            </a:pPr>
            <a:fld id="{43826BB2-7A42-4BD5-B790-DBCEF432F448}" type="slidenum">
              <a:rPr lang="en-US" altLang="en-US"/>
              <a:pPr>
                <a:defRPr/>
              </a:pPr>
              <a:t>‹#›</a:t>
            </a:fld>
            <a:endParaRPr lang="en-US" altLang="en-US"/>
          </a:p>
        </p:txBody>
      </p:sp>
    </p:spTree>
    <p:extLst>
      <p:ext uri="{BB962C8B-B14F-4D97-AF65-F5344CB8AC3E}">
        <p14:creationId xmlns:p14="http://schemas.microsoft.com/office/powerpoint/2010/main" val="920010822"/>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09AC565-7350-4525-9420-2EB7757D306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4AA7F312-6BE9-48B6-AA7B-A6D10D628BA6}"/>
              </a:ext>
            </a:extLst>
          </p:cNvPr>
          <p:cNvSpPr>
            <a:spLocks noGrp="1" noChangeArrowheads="1"/>
          </p:cNvSpPr>
          <p:nvPr>
            <p:ph type="sldNum" sz="quarter" idx="11"/>
          </p:nvPr>
        </p:nvSpPr>
        <p:spPr>
          <a:ln/>
        </p:spPr>
        <p:txBody>
          <a:bodyPr/>
          <a:lstStyle>
            <a:lvl1pPr>
              <a:defRPr/>
            </a:lvl1pPr>
          </a:lstStyle>
          <a:p>
            <a:pPr>
              <a:defRPr/>
            </a:pPr>
            <a:fld id="{8B19D7DF-598B-483B-A6D0-8553CDFAE631}" type="slidenum">
              <a:rPr lang="en-US" altLang="en-US"/>
              <a:pPr>
                <a:defRPr/>
              </a:pPr>
              <a:t>‹#›</a:t>
            </a:fld>
            <a:endParaRPr lang="en-US" altLang="en-US"/>
          </a:p>
        </p:txBody>
      </p:sp>
    </p:spTree>
    <p:extLst>
      <p:ext uri="{BB962C8B-B14F-4D97-AF65-F5344CB8AC3E}">
        <p14:creationId xmlns:p14="http://schemas.microsoft.com/office/powerpoint/2010/main" val="4103998078"/>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08787426-EFB2-4064-9F82-5B1B136B39E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038527-DAED-4D79-A54B-129F6A20F670}"/>
              </a:ext>
            </a:extLst>
          </p:cNvPr>
          <p:cNvSpPr>
            <a:spLocks noGrp="1" noChangeArrowheads="1"/>
          </p:cNvSpPr>
          <p:nvPr>
            <p:ph type="sldNum" sz="quarter" idx="11"/>
          </p:nvPr>
        </p:nvSpPr>
        <p:spPr>
          <a:ln/>
        </p:spPr>
        <p:txBody>
          <a:bodyPr/>
          <a:lstStyle>
            <a:lvl1pPr>
              <a:defRPr/>
            </a:lvl1pPr>
          </a:lstStyle>
          <a:p>
            <a:pPr>
              <a:defRPr/>
            </a:pPr>
            <a:fld id="{63D67C19-8364-4600-B88B-828769DCBD4B}" type="slidenum">
              <a:rPr lang="en-US" altLang="en-US"/>
              <a:pPr>
                <a:defRPr/>
              </a:pPr>
              <a:t>‹#›</a:t>
            </a:fld>
            <a:endParaRPr lang="en-US" altLang="en-US"/>
          </a:p>
        </p:txBody>
      </p:sp>
    </p:spTree>
    <p:extLst>
      <p:ext uri="{BB962C8B-B14F-4D97-AF65-F5344CB8AC3E}">
        <p14:creationId xmlns:p14="http://schemas.microsoft.com/office/powerpoint/2010/main" val="2749112868"/>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B333F77-5829-459B-B71C-A401B0AC83F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DC357D67-E160-41BD-A8F4-591D3B61CA44}"/>
              </a:ext>
            </a:extLst>
          </p:cNvPr>
          <p:cNvSpPr>
            <a:spLocks noGrp="1" noChangeArrowheads="1"/>
          </p:cNvSpPr>
          <p:nvPr>
            <p:ph type="sldNum" sz="quarter" idx="11"/>
          </p:nvPr>
        </p:nvSpPr>
        <p:spPr>
          <a:ln/>
        </p:spPr>
        <p:txBody>
          <a:bodyPr/>
          <a:lstStyle>
            <a:lvl1pPr>
              <a:defRPr/>
            </a:lvl1pPr>
          </a:lstStyle>
          <a:p>
            <a:pPr>
              <a:defRPr/>
            </a:pPr>
            <a:fld id="{A9E1BDAC-3FCE-4406-AD14-A59ECE86B20E}" type="slidenum">
              <a:rPr lang="en-US" altLang="en-US"/>
              <a:pPr>
                <a:defRPr/>
              </a:pPr>
              <a:t>‹#›</a:t>
            </a:fld>
            <a:endParaRPr lang="en-US" altLang="en-US"/>
          </a:p>
        </p:txBody>
      </p:sp>
    </p:spTree>
    <p:extLst>
      <p:ext uri="{BB962C8B-B14F-4D97-AF65-F5344CB8AC3E}">
        <p14:creationId xmlns:p14="http://schemas.microsoft.com/office/powerpoint/2010/main" val="2135372309"/>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D26DBB79-5AEF-450D-8A69-9E473A6D46FD}"/>
              </a:ext>
            </a:extLst>
          </p:cNvPr>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a:extLst>
              <a:ext uri="{FF2B5EF4-FFF2-40B4-BE49-F238E27FC236}">
                <a16:creationId xmlns:a16="http://schemas.microsoft.com/office/drawing/2014/main" id="{5613F326-A967-4A16-9691-5994EAA77F81}"/>
              </a:ext>
            </a:extLst>
          </p:cNvPr>
          <p:cNvSpPr>
            <a:spLocks noGrp="1" noChangeArrowheads="1"/>
          </p:cNvSpPr>
          <p:nvPr>
            <p:ph type="sldNum" sz="quarter" idx="11"/>
          </p:nvPr>
        </p:nvSpPr>
        <p:spPr>
          <a:ln/>
        </p:spPr>
        <p:txBody>
          <a:bodyPr/>
          <a:lstStyle>
            <a:lvl1pPr>
              <a:defRPr/>
            </a:lvl1pPr>
          </a:lstStyle>
          <a:p>
            <a:pPr>
              <a:defRPr/>
            </a:pPr>
            <a:fld id="{4DDDAB56-7687-49EE-9BFA-357DD2115F9B}" type="slidenum">
              <a:rPr lang="en-US" altLang="en-US"/>
              <a:pPr>
                <a:defRPr/>
              </a:pPr>
              <a:t>‹#›</a:t>
            </a:fld>
            <a:endParaRPr lang="en-US" altLang="en-US"/>
          </a:p>
        </p:txBody>
      </p:sp>
    </p:spTree>
    <p:extLst>
      <p:ext uri="{BB962C8B-B14F-4D97-AF65-F5344CB8AC3E}">
        <p14:creationId xmlns:p14="http://schemas.microsoft.com/office/powerpoint/2010/main" val="1532744262"/>
      </p:ext>
    </p:extLst>
  </p:cSld>
  <p:clrMapOvr>
    <a:masterClrMapping/>
  </p:clrMapOvr>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C5F115-951D-416A-8367-F27935F171CC}"/>
              </a:ext>
            </a:extLst>
          </p:cNvPr>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a:extLst>
              <a:ext uri="{FF2B5EF4-FFF2-40B4-BE49-F238E27FC236}">
                <a16:creationId xmlns:a16="http://schemas.microsoft.com/office/drawing/2014/main" id="{9FA67899-1E4C-4F33-994F-0FE9DDF922F2}"/>
              </a:ext>
            </a:extLst>
          </p:cNvPr>
          <p:cNvSpPr>
            <a:spLocks noGrp="1" noChangeArrowheads="1"/>
          </p:cNvSpPr>
          <p:nvPr>
            <p:ph type="sldNum" sz="quarter" idx="11"/>
          </p:nvPr>
        </p:nvSpPr>
        <p:spPr>
          <a:ln/>
        </p:spPr>
        <p:txBody>
          <a:bodyPr/>
          <a:lstStyle>
            <a:lvl1pPr>
              <a:defRPr/>
            </a:lvl1pPr>
          </a:lstStyle>
          <a:p>
            <a:pPr>
              <a:defRPr/>
            </a:pPr>
            <a:fld id="{EE6ABE56-5E07-4208-997F-19E78ED34494}" type="slidenum">
              <a:rPr lang="en-US" altLang="en-US"/>
              <a:pPr>
                <a:defRPr/>
              </a:pPr>
              <a:t>‹#›</a:t>
            </a:fld>
            <a:endParaRPr lang="en-US" altLang="en-US"/>
          </a:p>
        </p:txBody>
      </p:sp>
    </p:spTree>
    <p:extLst>
      <p:ext uri="{BB962C8B-B14F-4D97-AF65-F5344CB8AC3E}">
        <p14:creationId xmlns:p14="http://schemas.microsoft.com/office/powerpoint/2010/main" val="2038879376"/>
      </p:ext>
    </p:extLst>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A3210EB8-01E8-436A-B41F-069A2DB8B749}"/>
              </a:ext>
            </a:extLst>
          </p:cNvPr>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a:extLst>
              <a:ext uri="{FF2B5EF4-FFF2-40B4-BE49-F238E27FC236}">
                <a16:creationId xmlns:a16="http://schemas.microsoft.com/office/drawing/2014/main" id="{88357862-E4F0-4312-AEFB-533810CEB356}"/>
              </a:ext>
            </a:extLst>
          </p:cNvPr>
          <p:cNvSpPr>
            <a:spLocks noGrp="1" noChangeArrowheads="1"/>
          </p:cNvSpPr>
          <p:nvPr>
            <p:ph type="sldNum" sz="quarter" idx="11"/>
          </p:nvPr>
        </p:nvSpPr>
        <p:spPr>
          <a:ln/>
        </p:spPr>
        <p:txBody>
          <a:bodyPr/>
          <a:lstStyle>
            <a:lvl1pPr>
              <a:defRPr/>
            </a:lvl1pPr>
          </a:lstStyle>
          <a:p>
            <a:pPr>
              <a:defRPr/>
            </a:pPr>
            <a:fld id="{63632353-6DA2-4969-8B9B-3DBC4F8425A4}" type="slidenum">
              <a:rPr lang="en-US" altLang="en-US"/>
              <a:pPr>
                <a:defRPr/>
              </a:pPr>
              <a:t>‹#›</a:t>
            </a:fld>
            <a:endParaRPr lang="en-US" altLang="en-US"/>
          </a:p>
        </p:txBody>
      </p:sp>
    </p:spTree>
    <p:extLst>
      <p:ext uri="{BB962C8B-B14F-4D97-AF65-F5344CB8AC3E}">
        <p14:creationId xmlns:p14="http://schemas.microsoft.com/office/powerpoint/2010/main" val="1102853564"/>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D8C17F0-0F2C-4BA2-ACAD-9F9DD7E1D754}"/>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01206954-09DD-443F-8138-FD04D7E91044}"/>
              </a:ext>
            </a:extLst>
          </p:cNvPr>
          <p:cNvSpPr>
            <a:spLocks noGrp="1" noChangeArrowheads="1"/>
          </p:cNvSpPr>
          <p:nvPr>
            <p:ph type="sldNum" sz="quarter" idx="11"/>
          </p:nvPr>
        </p:nvSpPr>
        <p:spPr>
          <a:ln/>
        </p:spPr>
        <p:txBody>
          <a:bodyPr/>
          <a:lstStyle>
            <a:lvl1pPr>
              <a:defRPr/>
            </a:lvl1pPr>
          </a:lstStyle>
          <a:p>
            <a:pPr>
              <a:defRPr/>
            </a:pPr>
            <a:fld id="{00E294FE-CC9E-4E10-B310-514CFBF72E7D}" type="slidenum">
              <a:rPr lang="en-US" altLang="en-US"/>
              <a:pPr>
                <a:defRPr/>
              </a:pPr>
              <a:t>‹#›</a:t>
            </a:fld>
            <a:endParaRPr lang="en-US" altLang="en-US"/>
          </a:p>
        </p:txBody>
      </p:sp>
    </p:spTree>
    <p:extLst>
      <p:ext uri="{BB962C8B-B14F-4D97-AF65-F5344CB8AC3E}">
        <p14:creationId xmlns:p14="http://schemas.microsoft.com/office/powerpoint/2010/main" val="3350566870"/>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D2B0F18-FF15-4EF6-984A-01641DEDA28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1E37D587-FAF0-4764-AD77-644AFEF7307D}"/>
              </a:ext>
            </a:extLst>
          </p:cNvPr>
          <p:cNvSpPr>
            <a:spLocks noGrp="1" noChangeArrowheads="1"/>
          </p:cNvSpPr>
          <p:nvPr>
            <p:ph type="sldNum" sz="quarter" idx="11"/>
          </p:nvPr>
        </p:nvSpPr>
        <p:spPr>
          <a:ln/>
        </p:spPr>
        <p:txBody>
          <a:bodyPr/>
          <a:lstStyle>
            <a:lvl1pPr>
              <a:defRPr/>
            </a:lvl1pPr>
          </a:lstStyle>
          <a:p>
            <a:pPr>
              <a:defRPr/>
            </a:pPr>
            <a:fld id="{EA63DEC2-A46B-4DF0-9B6D-3DA55177CC49}" type="slidenum">
              <a:rPr lang="en-US" altLang="en-US"/>
              <a:pPr>
                <a:defRPr/>
              </a:pPr>
              <a:t>‹#›</a:t>
            </a:fld>
            <a:endParaRPr lang="en-US" altLang="en-US"/>
          </a:p>
        </p:txBody>
      </p:sp>
    </p:spTree>
    <p:extLst>
      <p:ext uri="{BB962C8B-B14F-4D97-AF65-F5344CB8AC3E}">
        <p14:creationId xmlns:p14="http://schemas.microsoft.com/office/powerpoint/2010/main" val="280765019"/>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0A08B9B-687C-4AD3-8C6D-FA4C5E16A313}"/>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5BE2A02B-D63E-4DD6-9FFA-98D71570A2AD}"/>
              </a:ext>
            </a:extLst>
          </p:cNvPr>
          <p:cNvSpPr>
            <a:spLocks noGrp="1" noChangeArrowheads="1"/>
          </p:cNvSpPr>
          <p:nvPr>
            <p:ph type="sldNum" sz="quarter" idx="11"/>
          </p:nvPr>
        </p:nvSpPr>
        <p:spPr>
          <a:ln/>
        </p:spPr>
        <p:txBody>
          <a:bodyPr/>
          <a:lstStyle>
            <a:lvl1pPr>
              <a:defRPr/>
            </a:lvl1pPr>
          </a:lstStyle>
          <a:p>
            <a:pPr>
              <a:defRPr/>
            </a:pPr>
            <a:fld id="{AC4704B9-2B86-45E3-BC5C-2F3F28BAAB8B}" type="slidenum">
              <a:rPr lang="en-US" altLang="en-US"/>
              <a:pPr>
                <a:defRPr/>
              </a:pPr>
              <a:t>‹#›</a:t>
            </a:fld>
            <a:endParaRPr lang="en-US" altLang="en-US"/>
          </a:p>
        </p:txBody>
      </p:sp>
    </p:spTree>
    <p:extLst>
      <p:ext uri="{BB962C8B-B14F-4D97-AF65-F5344CB8AC3E}">
        <p14:creationId xmlns:p14="http://schemas.microsoft.com/office/powerpoint/2010/main" val="3420058119"/>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E62CEBD1-E2A7-41F0-A158-62153EC297D5}"/>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11B996-071A-4884-856A-6B25C3879E5F}"/>
              </a:ext>
            </a:extLst>
          </p:cNvPr>
          <p:cNvSpPr>
            <a:spLocks noGrp="1" noChangeArrowheads="1"/>
          </p:cNvSpPr>
          <p:nvPr>
            <p:ph type="sldNum" sz="quarter" idx="11"/>
          </p:nvPr>
        </p:nvSpPr>
        <p:spPr>
          <a:ln/>
        </p:spPr>
        <p:txBody>
          <a:bodyPr/>
          <a:lstStyle>
            <a:lvl1pPr>
              <a:defRPr/>
            </a:lvl1pPr>
          </a:lstStyle>
          <a:p>
            <a:pPr>
              <a:defRPr/>
            </a:pPr>
            <a:fld id="{9FC1C64C-0813-4AB1-8463-69A3B31BE146}" type="slidenum">
              <a:rPr lang="en-US" altLang="en-US"/>
              <a:pPr>
                <a:defRPr/>
              </a:pPr>
              <a:t>‹#›</a:t>
            </a:fld>
            <a:endParaRPr lang="en-US" altLang="en-US"/>
          </a:p>
        </p:txBody>
      </p:sp>
    </p:spTree>
    <p:extLst>
      <p:ext uri="{BB962C8B-B14F-4D97-AF65-F5344CB8AC3E}">
        <p14:creationId xmlns:p14="http://schemas.microsoft.com/office/powerpoint/2010/main" val="286619212"/>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a:extLst>
              <a:ext uri="{FF2B5EF4-FFF2-40B4-BE49-F238E27FC236}">
                <a16:creationId xmlns:a16="http://schemas.microsoft.com/office/drawing/2014/main" id="{B55989F0-9C2F-467D-8A2B-E760CFC57E82}"/>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B76D41D7-E031-46E6-8D53-528FF913AD9F}"/>
              </a:ext>
            </a:extLst>
          </p:cNvPr>
          <p:cNvSpPr>
            <a:spLocks noGrp="1" noChangeArrowheads="1"/>
          </p:cNvSpPr>
          <p:nvPr>
            <p:ph type="sldNum" sz="quarter" idx="11"/>
          </p:nvPr>
        </p:nvSpPr>
        <p:spPr>
          <a:ln/>
        </p:spPr>
        <p:txBody>
          <a:bodyPr/>
          <a:lstStyle>
            <a:lvl1pPr>
              <a:defRPr/>
            </a:lvl1pPr>
          </a:lstStyle>
          <a:p>
            <a:pPr>
              <a:defRPr/>
            </a:pPr>
            <a:fld id="{20C0357D-5951-4316-833F-FB5D4423D797}" type="slidenum">
              <a:rPr lang="en-US" altLang="en-US"/>
              <a:pPr>
                <a:defRPr/>
              </a:pPr>
              <a:t>‹#›</a:t>
            </a:fld>
            <a:endParaRPr lang="en-US" altLang="en-US"/>
          </a:p>
        </p:txBody>
      </p:sp>
    </p:spTree>
    <p:extLst>
      <p:ext uri="{BB962C8B-B14F-4D97-AF65-F5344CB8AC3E}">
        <p14:creationId xmlns:p14="http://schemas.microsoft.com/office/powerpoint/2010/main" val="865291627"/>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78159761"/>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62457702"/>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69734334"/>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34984619"/>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9/22/22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60602456"/>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9/22/22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17631093"/>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9/22/22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32529959"/>
      </p:ext>
    </p:extLst>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560613"/>
      </p:ext>
    </p:extLst>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9/22/22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46189381"/>
      </p:ext>
    </p:extLst>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80317040"/>
      </p:ext>
    </p:extLst>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50586060"/>
      </p:ext>
    </p:extLst>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7208557"/>
      </p:ext>
    </p:extLst>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275615101"/>
      </p:ext>
    </p:extLst>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4523507"/>
      </p:ext>
    </p:extLst>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938B7E-9D90-9B48-A8F0-5C08F12D53F9}"/>
              </a:ext>
            </a:extLst>
          </p:cNvPr>
          <p:cNvSpPr>
            <a:spLocks noGrp="1"/>
          </p:cNvSpPr>
          <p:nvPr>
            <p:ph type="title"/>
          </p:nvPr>
        </p:nvSpPr>
        <p:spPr>
          <a:xfrm>
            <a:off x="0" y="3370062"/>
            <a:ext cx="9144000" cy="1325563"/>
          </a:xfrm>
          <a:prstGeom prst="rect">
            <a:avLst/>
          </a:prstGeom>
        </p:spPr>
        <p:txBody>
          <a:bodyPr/>
          <a:lstStyle>
            <a:lvl1pPr>
              <a:defRPr sz="6600" b="1" i="1" baseline="0">
                <a:latin typeface="Cambria" panose="02040503050406030204" pitchFamily="18" charset="0"/>
              </a:defRPr>
            </a:lvl1pPr>
          </a:lstStyle>
          <a:p>
            <a:r>
              <a:rPr lang="en-US" dirty="0"/>
              <a:t>Click to edit Master title style</a:t>
            </a:r>
            <a:endParaRPr lang="en-TR" dirty="0"/>
          </a:p>
        </p:txBody>
      </p:sp>
      <p:sp>
        <p:nvSpPr>
          <p:cNvPr id="3" name="Rectangle 2">
            <a:extLst>
              <a:ext uri="{FF2B5EF4-FFF2-40B4-BE49-F238E27FC236}">
                <a16:creationId xmlns:a16="http://schemas.microsoft.com/office/drawing/2014/main" id="{2217C05B-AE6B-CA40-92B3-312C96F8E5F4}"/>
              </a:ext>
            </a:extLst>
          </p:cNvPr>
          <p:cNvSpPr/>
          <p:nvPr userDrawn="1"/>
        </p:nvSpPr>
        <p:spPr>
          <a:xfrm>
            <a:off x="0" y="4697080"/>
            <a:ext cx="9144000" cy="1437501"/>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25029251"/>
      </p:ext>
    </p:extLst>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B6FA48C-FC23-4C73-AC9B-B702C151A810}"/>
              </a:ext>
            </a:extLst>
          </p:cNvPr>
          <p:cNvSpPr/>
          <p:nvPr userDrawn="1"/>
        </p:nvSpPr>
        <p:spPr>
          <a:xfrm>
            <a:off x="0" y="0"/>
            <a:ext cx="9144000" cy="860412"/>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75991" y="11100"/>
            <a:ext cx="8987621" cy="761258"/>
          </a:xfrm>
          <a:prstGeom prst="rect">
            <a:avLst/>
          </a:prstGeom>
        </p:spPr>
        <p:txBody>
          <a:bodyPr anchor="ctr"/>
          <a:lstStyle>
            <a:lvl1pPr>
              <a:lnSpc>
                <a:spcPct val="100000"/>
              </a:lnSpc>
              <a:spcAft>
                <a:spcPts val="600"/>
              </a:spcAft>
              <a:defRPr sz="4400" b="1" baseline="0">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75034"/>
            <a:ext cx="8987622" cy="543504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47146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endParaRPr lang="en-US" dirty="0"/>
          </a:p>
        </p:txBody>
      </p:sp>
      <p:pic>
        <p:nvPicPr>
          <p:cNvPr id="9" name="Picture 8" descr="safari.png"/>
          <p:cNvPicPr>
            <a:picLocks noChangeAspect="1"/>
          </p:cNvPicPr>
          <p:nvPr userDrawn="1"/>
        </p:nvPicPr>
        <p:blipFill>
          <a:blip r:embed="rId2" cstate="print"/>
          <a:stretch>
            <a:fillRect/>
          </a:stretch>
        </p:blipFill>
        <p:spPr>
          <a:xfrm>
            <a:off x="75991" y="6524699"/>
            <a:ext cx="977147" cy="282728"/>
          </a:xfrm>
          <a:prstGeom prst="rect">
            <a:avLst/>
          </a:prstGeom>
        </p:spPr>
      </p:pic>
      <p:pic>
        <p:nvPicPr>
          <p:cNvPr id="10" name="Picture 2">
            <a:extLst>
              <a:ext uri="{FF2B5EF4-FFF2-40B4-BE49-F238E27FC236}">
                <a16:creationId xmlns:a16="http://schemas.microsoft.com/office/drawing/2014/main" id="{22204A7A-FB0E-A441-B9F5-28F279051F9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114921" y="6449551"/>
            <a:ext cx="1867175" cy="382836"/>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688180C1-8B68-AC4C-94FA-42ACC1C193E9}"/>
              </a:ext>
            </a:extLst>
          </p:cNvPr>
          <p:cNvSpPr/>
          <p:nvPr userDrawn="1"/>
        </p:nvSpPr>
        <p:spPr>
          <a:xfrm>
            <a:off x="1073731" y="6449551"/>
            <a:ext cx="779781" cy="3433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TR"/>
          </a:p>
        </p:txBody>
      </p:sp>
      <p:pic>
        <p:nvPicPr>
          <p:cNvPr id="11" name="Picture 2">
            <a:extLst>
              <a:ext uri="{FF2B5EF4-FFF2-40B4-BE49-F238E27FC236}">
                <a16:creationId xmlns:a16="http://schemas.microsoft.com/office/drawing/2014/main" id="{111B3916-F58F-6644-9FA8-ED642158E897}"/>
              </a:ext>
            </a:extLst>
          </p:cNvPr>
          <p:cNvPicPr>
            <a:picLocks noChangeAspect="1" noChangeArrowheads="1"/>
          </p:cNvPicPr>
          <p:nvPr userDrawn="1"/>
        </p:nvPicPr>
        <p:blipFill rotWithShape="1">
          <a:blip r:embed="rId4" cstate="print">
            <a:extLst>
              <a:ext uri="{28A0092B-C50C-407E-A947-70E740481C1C}">
                <a14:useLocalDpi xmlns:a14="http://schemas.microsoft.com/office/drawing/2010/main" val="0"/>
              </a:ext>
            </a:extLst>
          </a:blip>
          <a:srcRect r="60005"/>
          <a:stretch/>
        </p:blipFill>
        <p:spPr bwMode="auto">
          <a:xfrm>
            <a:off x="1263518" y="6510185"/>
            <a:ext cx="589994" cy="3024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14834593"/>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9"/>
            <a:ext cx="78867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4589474"/>
            <a:ext cx="7886700" cy="1500187"/>
          </a:xfrm>
        </p:spPr>
        <p:txBody>
          <a:bodyPr/>
          <a:lstStyle>
            <a:lvl1pPr marL="0" indent="0">
              <a:buNone/>
              <a:defRPr sz="1800">
                <a:solidFill>
                  <a:schemeClr val="tx1">
                    <a:tint val="75000"/>
                  </a:schemeClr>
                </a:solidFill>
              </a:defRPr>
            </a:lvl1pPr>
            <a:lvl2pPr marL="342884" indent="0">
              <a:buNone/>
              <a:defRPr sz="1500">
                <a:solidFill>
                  <a:schemeClr val="tx1">
                    <a:tint val="75000"/>
                  </a:schemeClr>
                </a:solidFill>
              </a:defRPr>
            </a:lvl2pPr>
            <a:lvl3pPr marL="685766" indent="0">
              <a:buNone/>
              <a:defRPr sz="1350">
                <a:solidFill>
                  <a:schemeClr val="tx1">
                    <a:tint val="75000"/>
                  </a:schemeClr>
                </a:solidFill>
              </a:defRPr>
            </a:lvl3pPr>
            <a:lvl4pPr marL="1028649" indent="0">
              <a:buNone/>
              <a:defRPr sz="1200">
                <a:solidFill>
                  <a:schemeClr val="tx1">
                    <a:tint val="75000"/>
                  </a:schemeClr>
                </a:solidFill>
              </a:defRPr>
            </a:lvl4pPr>
            <a:lvl5pPr marL="1371532" indent="0">
              <a:buNone/>
              <a:defRPr sz="1200">
                <a:solidFill>
                  <a:schemeClr val="tx1">
                    <a:tint val="75000"/>
                  </a:schemeClr>
                </a:solidFill>
              </a:defRPr>
            </a:lvl5pPr>
            <a:lvl6pPr marL="1714415" indent="0">
              <a:buNone/>
              <a:defRPr sz="1200">
                <a:solidFill>
                  <a:schemeClr val="tx1">
                    <a:tint val="75000"/>
                  </a:schemeClr>
                </a:solidFill>
              </a:defRPr>
            </a:lvl6pPr>
            <a:lvl7pPr marL="2057297" indent="0">
              <a:buNone/>
              <a:defRPr sz="1200">
                <a:solidFill>
                  <a:schemeClr val="tx1">
                    <a:tint val="75000"/>
                  </a:schemeClr>
                </a:solidFill>
              </a:defRPr>
            </a:lvl7pPr>
            <a:lvl8pPr marL="2400180" indent="0">
              <a:buNone/>
              <a:defRPr sz="1200">
                <a:solidFill>
                  <a:schemeClr val="tx1">
                    <a:tint val="75000"/>
                  </a:schemeClr>
                </a:solidFill>
              </a:defRPr>
            </a:lvl8pPr>
            <a:lvl9pPr marL="2743064" indent="0">
              <a:buNone/>
              <a:defRPr sz="12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1673409430"/>
      </p:ext>
    </p:extLst>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GB"/>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6F966C45-5116-0A45-A791-A6553C6E25ED}" type="datetime1">
              <a:rPr lang="en-US" smtClean="0"/>
              <a:t>9/22/22</a:t>
            </a:fld>
            <a:endParaRPr lang="en-GR"/>
          </a:p>
        </p:txBody>
      </p:sp>
      <p:sp>
        <p:nvSpPr>
          <p:cNvPr id="5" name="Footer Placeholder 4"/>
          <p:cNvSpPr>
            <a:spLocks noGrp="1"/>
          </p:cNvSpPr>
          <p:nvPr>
            <p:ph type="ftr" sz="quarter" idx="11"/>
          </p:nvPr>
        </p:nvSpPr>
        <p:spPr/>
        <p:txBody>
          <a:bodyPr/>
          <a:lstStyle/>
          <a:p>
            <a:endParaRPr lang="en-GR"/>
          </a:p>
        </p:txBody>
      </p:sp>
      <p:sp>
        <p:nvSpPr>
          <p:cNvPr id="6" name="Slide Number Placeholder 5"/>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2517620879"/>
      </p:ext>
    </p:extLst>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43A244DF-D368-BA47-B6EB-EDA44C072B34}" type="datetime1">
              <a:rPr lang="en-US" smtClean="0"/>
              <a:t>9/22/22</a:t>
            </a:fld>
            <a:endParaRPr lang="en-GR"/>
          </a:p>
        </p:txBody>
      </p:sp>
      <p:sp>
        <p:nvSpPr>
          <p:cNvPr id="5" name="Footer Placeholder 4"/>
          <p:cNvSpPr>
            <a:spLocks noGrp="1"/>
          </p:cNvSpPr>
          <p:nvPr>
            <p:ph type="ftr" sz="quarter" idx="11"/>
          </p:nvPr>
        </p:nvSpPr>
        <p:spPr/>
        <p:txBody>
          <a:bodyPr/>
          <a:lstStyle/>
          <a:p>
            <a:endParaRPr lang="en-GR"/>
          </a:p>
        </p:txBody>
      </p:sp>
      <p:sp>
        <p:nvSpPr>
          <p:cNvPr id="6" name="Slide Number Placeholder 5"/>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2882506405"/>
      </p:ext>
    </p:extLst>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GB"/>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fld id="{B547F750-DCED-674B-A358-D6F087F8B78E}" type="datetime1">
              <a:rPr lang="en-US" smtClean="0"/>
              <a:t>9/22/22</a:t>
            </a:fld>
            <a:endParaRPr lang="en-GR"/>
          </a:p>
        </p:txBody>
      </p:sp>
      <p:sp>
        <p:nvSpPr>
          <p:cNvPr id="5" name="Footer Placeholder 4"/>
          <p:cNvSpPr>
            <a:spLocks noGrp="1"/>
          </p:cNvSpPr>
          <p:nvPr>
            <p:ph type="ftr" sz="quarter" idx="11"/>
          </p:nvPr>
        </p:nvSpPr>
        <p:spPr/>
        <p:txBody>
          <a:bodyPr/>
          <a:lstStyle/>
          <a:p>
            <a:endParaRPr lang="en-GR"/>
          </a:p>
        </p:txBody>
      </p:sp>
      <p:sp>
        <p:nvSpPr>
          <p:cNvPr id="6" name="Slide Number Placeholder 5"/>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4241235549"/>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Date Placeholder 4"/>
          <p:cNvSpPr>
            <a:spLocks noGrp="1"/>
          </p:cNvSpPr>
          <p:nvPr>
            <p:ph type="dt" sz="half" idx="10"/>
          </p:nvPr>
        </p:nvSpPr>
        <p:spPr/>
        <p:txBody>
          <a:bodyPr/>
          <a:lstStyle/>
          <a:p>
            <a:fld id="{F42767DF-ADE1-114E-BF5F-472C11C13A7E}" type="datetime1">
              <a:rPr lang="en-US" smtClean="0"/>
              <a:t>9/22/22</a:t>
            </a:fld>
            <a:endParaRPr lang="en-GR"/>
          </a:p>
        </p:txBody>
      </p:sp>
      <p:sp>
        <p:nvSpPr>
          <p:cNvPr id="6" name="Footer Placeholder 5"/>
          <p:cNvSpPr>
            <a:spLocks noGrp="1"/>
          </p:cNvSpPr>
          <p:nvPr>
            <p:ph type="ftr" sz="quarter" idx="11"/>
          </p:nvPr>
        </p:nvSpPr>
        <p:spPr/>
        <p:txBody>
          <a:bodyPr/>
          <a:lstStyle/>
          <a:p>
            <a:endParaRPr lang="en-GR"/>
          </a:p>
        </p:txBody>
      </p:sp>
      <p:sp>
        <p:nvSpPr>
          <p:cNvPr id="7" name="Slide Number Placeholder 6"/>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41014577"/>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GB"/>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7" name="Date Placeholder 6"/>
          <p:cNvSpPr>
            <a:spLocks noGrp="1"/>
          </p:cNvSpPr>
          <p:nvPr>
            <p:ph type="dt" sz="half" idx="10"/>
          </p:nvPr>
        </p:nvSpPr>
        <p:spPr/>
        <p:txBody>
          <a:bodyPr/>
          <a:lstStyle/>
          <a:p>
            <a:fld id="{785B6E05-2989-034A-8463-96AC875A570A}" type="datetime1">
              <a:rPr lang="en-US" smtClean="0"/>
              <a:t>9/22/22</a:t>
            </a:fld>
            <a:endParaRPr lang="en-GR"/>
          </a:p>
        </p:txBody>
      </p:sp>
      <p:sp>
        <p:nvSpPr>
          <p:cNvPr id="8" name="Footer Placeholder 7"/>
          <p:cNvSpPr>
            <a:spLocks noGrp="1"/>
          </p:cNvSpPr>
          <p:nvPr>
            <p:ph type="ftr" sz="quarter" idx="11"/>
          </p:nvPr>
        </p:nvSpPr>
        <p:spPr/>
        <p:txBody>
          <a:bodyPr/>
          <a:lstStyle/>
          <a:p>
            <a:endParaRPr lang="en-GR"/>
          </a:p>
        </p:txBody>
      </p:sp>
      <p:sp>
        <p:nvSpPr>
          <p:cNvPr id="9" name="Slide Number Placeholder 8"/>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3323710123"/>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Date Placeholder 2"/>
          <p:cNvSpPr>
            <a:spLocks noGrp="1"/>
          </p:cNvSpPr>
          <p:nvPr>
            <p:ph type="dt" sz="half" idx="10"/>
          </p:nvPr>
        </p:nvSpPr>
        <p:spPr/>
        <p:txBody>
          <a:bodyPr/>
          <a:lstStyle/>
          <a:p>
            <a:fld id="{296F26A5-9A1E-164E-A536-C43CF41F2EA7}" type="datetime1">
              <a:rPr lang="en-US" smtClean="0"/>
              <a:t>9/22/22</a:t>
            </a:fld>
            <a:endParaRPr lang="en-GR"/>
          </a:p>
        </p:txBody>
      </p:sp>
      <p:sp>
        <p:nvSpPr>
          <p:cNvPr id="4" name="Footer Placeholder 3"/>
          <p:cNvSpPr>
            <a:spLocks noGrp="1"/>
          </p:cNvSpPr>
          <p:nvPr>
            <p:ph type="ftr" sz="quarter" idx="11"/>
          </p:nvPr>
        </p:nvSpPr>
        <p:spPr/>
        <p:txBody>
          <a:bodyPr/>
          <a:lstStyle/>
          <a:p>
            <a:endParaRPr lang="en-GR"/>
          </a:p>
        </p:txBody>
      </p:sp>
      <p:sp>
        <p:nvSpPr>
          <p:cNvPr id="5" name="Slide Number Placeholder 4"/>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2919634321"/>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91F524B-BC97-0E4A-9813-E00CF4939917}" type="datetime1">
              <a:rPr lang="en-US" smtClean="0"/>
              <a:t>9/22/22</a:t>
            </a:fld>
            <a:endParaRPr lang="en-GR"/>
          </a:p>
        </p:txBody>
      </p:sp>
      <p:sp>
        <p:nvSpPr>
          <p:cNvPr id="3" name="Footer Placeholder 2"/>
          <p:cNvSpPr>
            <a:spLocks noGrp="1"/>
          </p:cNvSpPr>
          <p:nvPr>
            <p:ph type="ftr" sz="quarter" idx="11"/>
          </p:nvPr>
        </p:nvSpPr>
        <p:spPr/>
        <p:txBody>
          <a:bodyPr/>
          <a:lstStyle/>
          <a:p>
            <a:endParaRPr lang="en-GR"/>
          </a:p>
        </p:txBody>
      </p:sp>
      <p:sp>
        <p:nvSpPr>
          <p:cNvPr id="4" name="Slide Number Placeholder 3"/>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2850082319"/>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GB"/>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42A95BAC-6D1D-2546-8E5E-F4E62E7F6FDF}" type="datetime1">
              <a:rPr lang="en-US" smtClean="0"/>
              <a:t>9/22/22</a:t>
            </a:fld>
            <a:endParaRPr lang="en-GR"/>
          </a:p>
        </p:txBody>
      </p:sp>
      <p:sp>
        <p:nvSpPr>
          <p:cNvPr id="6" name="Footer Placeholder 5"/>
          <p:cNvSpPr>
            <a:spLocks noGrp="1"/>
          </p:cNvSpPr>
          <p:nvPr>
            <p:ph type="ftr" sz="quarter" idx="11"/>
          </p:nvPr>
        </p:nvSpPr>
        <p:spPr/>
        <p:txBody>
          <a:bodyPr/>
          <a:lstStyle/>
          <a:p>
            <a:endParaRPr lang="en-GR"/>
          </a:p>
        </p:txBody>
      </p:sp>
      <p:sp>
        <p:nvSpPr>
          <p:cNvPr id="7" name="Slide Number Placeholder 6"/>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3697921389"/>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GB"/>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GB"/>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9C130CD9-5DB9-4D4C-B9F8-360C7ABF92B4}" type="datetime1">
              <a:rPr lang="en-US" smtClean="0"/>
              <a:t>9/22/22</a:t>
            </a:fld>
            <a:endParaRPr lang="en-GR"/>
          </a:p>
        </p:txBody>
      </p:sp>
      <p:sp>
        <p:nvSpPr>
          <p:cNvPr id="6" name="Footer Placeholder 5"/>
          <p:cNvSpPr>
            <a:spLocks noGrp="1"/>
          </p:cNvSpPr>
          <p:nvPr>
            <p:ph type="ftr" sz="quarter" idx="11"/>
          </p:nvPr>
        </p:nvSpPr>
        <p:spPr/>
        <p:txBody>
          <a:bodyPr/>
          <a:lstStyle/>
          <a:p>
            <a:endParaRPr lang="en-GR"/>
          </a:p>
        </p:txBody>
      </p:sp>
      <p:sp>
        <p:nvSpPr>
          <p:cNvPr id="7" name="Slide Number Placeholder 6"/>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236310980"/>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37845F38-B3BE-C747-A907-0F5D4C362283}" type="datetime1">
              <a:rPr lang="en-US" smtClean="0"/>
              <a:t>9/22/22</a:t>
            </a:fld>
            <a:endParaRPr lang="en-GR"/>
          </a:p>
        </p:txBody>
      </p:sp>
      <p:sp>
        <p:nvSpPr>
          <p:cNvPr id="5" name="Footer Placeholder 4"/>
          <p:cNvSpPr>
            <a:spLocks noGrp="1"/>
          </p:cNvSpPr>
          <p:nvPr>
            <p:ph type="ftr" sz="quarter" idx="11"/>
          </p:nvPr>
        </p:nvSpPr>
        <p:spPr/>
        <p:txBody>
          <a:bodyPr/>
          <a:lstStyle/>
          <a:p>
            <a:endParaRPr lang="en-GR"/>
          </a:p>
        </p:txBody>
      </p:sp>
      <p:sp>
        <p:nvSpPr>
          <p:cNvPr id="6" name="Slide Number Placeholder 5"/>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3144462877"/>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GB"/>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37D059B5-99C9-3B42-A953-0581646B9FF8}" type="datetime1">
              <a:rPr lang="en-US" smtClean="0"/>
              <a:t>9/22/22</a:t>
            </a:fld>
            <a:endParaRPr lang="en-GR"/>
          </a:p>
        </p:txBody>
      </p:sp>
      <p:sp>
        <p:nvSpPr>
          <p:cNvPr id="5" name="Footer Placeholder 4"/>
          <p:cNvSpPr>
            <a:spLocks noGrp="1"/>
          </p:cNvSpPr>
          <p:nvPr>
            <p:ph type="ftr" sz="quarter" idx="11"/>
          </p:nvPr>
        </p:nvSpPr>
        <p:spPr/>
        <p:txBody>
          <a:bodyPr/>
          <a:lstStyle/>
          <a:p>
            <a:endParaRPr lang="en-GR"/>
          </a:p>
        </p:txBody>
      </p:sp>
      <p:sp>
        <p:nvSpPr>
          <p:cNvPr id="6" name="Slide Number Placeholder 5"/>
          <p:cNvSpPr>
            <a:spLocks noGrp="1"/>
          </p:cNvSpPr>
          <p:nvPr>
            <p:ph type="sldNum" sz="quarter" idx="12"/>
          </p:nvPr>
        </p:nvSpPr>
        <p:spPr/>
        <p:txBody>
          <a:bodyPr/>
          <a:lstStyle/>
          <a:p>
            <a:fld id="{6EF0EDDB-3F8C-454D-B7AF-385D22F27965}" type="slidenum">
              <a:rPr lang="en-GR" smtClean="0"/>
              <a:t>‹#›</a:t>
            </a:fld>
            <a:endParaRPr lang="en-GR"/>
          </a:p>
        </p:txBody>
      </p:sp>
    </p:spTree>
    <p:extLst>
      <p:ext uri="{BB962C8B-B14F-4D97-AF65-F5344CB8AC3E}">
        <p14:creationId xmlns:p14="http://schemas.microsoft.com/office/powerpoint/2010/main" val="13762423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image" Target="../media/image1.png"/></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5" Type="http://schemas.openxmlformats.org/officeDocument/2006/relationships/slideLayout" Target="../slideLayouts/slideLayout275.xml"/><Relationship Id="rId4"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image" Target="../media/image1.png"/><Relationship Id="rId3" Type="http://schemas.openxmlformats.org/officeDocument/2006/relationships/slideLayout" Target="../slideLayouts/slideLayout280.xml"/><Relationship Id="rId7" Type="http://schemas.openxmlformats.org/officeDocument/2006/relationships/slideLayout" Target="../slideLayouts/slideLayout284.xml"/><Relationship Id="rId12" Type="http://schemas.openxmlformats.org/officeDocument/2006/relationships/theme" Target="../theme/theme27.xml"/><Relationship Id="rId2" Type="http://schemas.openxmlformats.org/officeDocument/2006/relationships/slideLayout" Target="../slideLayouts/slideLayout279.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0" Type="http://schemas.openxmlformats.org/officeDocument/2006/relationships/slideLayout" Target="../slideLayouts/slideLayout287.xml"/><Relationship Id="rId4" Type="http://schemas.openxmlformats.org/officeDocument/2006/relationships/slideLayout" Target="../slideLayouts/slideLayout281.xml"/><Relationship Id="rId9" Type="http://schemas.openxmlformats.org/officeDocument/2006/relationships/slideLayout" Target="../slideLayouts/slideLayout2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image" Target="../media/image1.png"/><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theme" Target="../theme/theme28.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image" Target="../media/image1.png"/><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theme" Target="../theme/theme29.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theme" Target="../theme/theme30.xml"/><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slideLayout" Target="../slideLayouts/slideLayout322.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image" Target="../media/image1.png"/><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theme" Target="../theme/theme31.xml"/><Relationship Id="rId2" Type="http://schemas.openxmlformats.org/officeDocument/2006/relationships/slideLayout" Target="../slideLayouts/slideLayout324.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1.xml"/><Relationship Id="rId3" Type="http://schemas.openxmlformats.org/officeDocument/2006/relationships/slideLayout" Target="../slideLayouts/slideLayout336.xml"/><Relationship Id="rId7" Type="http://schemas.openxmlformats.org/officeDocument/2006/relationships/slideLayout" Target="../slideLayouts/slideLayout340.xml"/><Relationship Id="rId12" Type="http://schemas.openxmlformats.org/officeDocument/2006/relationships/theme" Target="../theme/theme32.xml"/><Relationship Id="rId2" Type="http://schemas.openxmlformats.org/officeDocument/2006/relationships/slideLayout" Target="../slideLayouts/slideLayout335.xml"/><Relationship Id="rId1" Type="http://schemas.openxmlformats.org/officeDocument/2006/relationships/slideLayout" Target="../slideLayouts/slideLayout334.xml"/><Relationship Id="rId6" Type="http://schemas.openxmlformats.org/officeDocument/2006/relationships/slideLayout" Target="../slideLayouts/slideLayout339.xml"/><Relationship Id="rId11" Type="http://schemas.openxmlformats.org/officeDocument/2006/relationships/slideLayout" Target="../slideLayouts/slideLayout344.xml"/><Relationship Id="rId5" Type="http://schemas.openxmlformats.org/officeDocument/2006/relationships/slideLayout" Target="../slideLayouts/slideLayout338.xml"/><Relationship Id="rId10" Type="http://schemas.openxmlformats.org/officeDocument/2006/relationships/slideLayout" Target="../slideLayouts/slideLayout343.xml"/><Relationship Id="rId4" Type="http://schemas.openxmlformats.org/officeDocument/2006/relationships/slideLayout" Target="../slideLayouts/slideLayout337.xml"/><Relationship Id="rId9"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image" Target="../media/image1.png"/><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theme" Target="../theme/theme33.xml"/><Relationship Id="rId2" Type="http://schemas.openxmlformats.org/officeDocument/2006/relationships/slideLayout" Target="../slideLayouts/slideLayout346.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0" Type="http://schemas.openxmlformats.org/officeDocument/2006/relationships/slideLayout" Target="../slideLayouts/slideLayout354.xml"/><Relationship Id="rId4" Type="http://schemas.openxmlformats.org/officeDocument/2006/relationships/slideLayout" Target="../slideLayouts/slideLayout348.xml"/><Relationship Id="rId9"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3.xml"/><Relationship Id="rId3" Type="http://schemas.openxmlformats.org/officeDocument/2006/relationships/slideLayout" Target="../slideLayouts/slideLayout358.xml"/><Relationship Id="rId7" Type="http://schemas.openxmlformats.org/officeDocument/2006/relationships/slideLayout" Target="../slideLayouts/slideLayout362.xml"/><Relationship Id="rId12" Type="http://schemas.openxmlformats.org/officeDocument/2006/relationships/theme" Target="../theme/theme34.xml"/><Relationship Id="rId2" Type="http://schemas.openxmlformats.org/officeDocument/2006/relationships/slideLayout" Target="../slideLayouts/slideLayout357.xml"/><Relationship Id="rId1" Type="http://schemas.openxmlformats.org/officeDocument/2006/relationships/slideLayout" Target="../slideLayouts/slideLayout356.xml"/><Relationship Id="rId6" Type="http://schemas.openxmlformats.org/officeDocument/2006/relationships/slideLayout" Target="../slideLayouts/slideLayout361.xml"/><Relationship Id="rId11" Type="http://schemas.openxmlformats.org/officeDocument/2006/relationships/slideLayout" Target="../slideLayouts/slideLayout366.xml"/><Relationship Id="rId5" Type="http://schemas.openxmlformats.org/officeDocument/2006/relationships/slideLayout" Target="../slideLayouts/slideLayout360.xml"/><Relationship Id="rId10" Type="http://schemas.openxmlformats.org/officeDocument/2006/relationships/slideLayout" Target="../slideLayouts/slideLayout365.xml"/><Relationship Id="rId4" Type="http://schemas.openxmlformats.org/officeDocument/2006/relationships/slideLayout" Target="../slideLayouts/slideLayout359.xml"/><Relationship Id="rId9"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4.xml"/><Relationship Id="rId13" Type="http://schemas.openxmlformats.org/officeDocument/2006/relationships/image" Target="../media/image1.png"/><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theme" Target="../theme/theme35.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5.xml"/><Relationship Id="rId13" Type="http://schemas.openxmlformats.org/officeDocument/2006/relationships/image" Target="../media/image1.png"/><Relationship Id="rId3" Type="http://schemas.openxmlformats.org/officeDocument/2006/relationships/slideLayout" Target="../slideLayouts/slideLayout380.xml"/><Relationship Id="rId7" Type="http://schemas.openxmlformats.org/officeDocument/2006/relationships/slideLayout" Target="../slideLayouts/slideLayout384.xml"/><Relationship Id="rId12" Type="http://schemas.openxmlformats.org/officeDocument/2006/relationships/theme" Target="../theme/theme36.xml"/><Relationship Id="rId2" Type="http://schemas.openxmlformats.org/officeDocument/2006/relationships/slideLayout" Target="../slideLayouts/slideLayout379.xml"/><Relationship Id="rId1" Type="http://schemas.openxmlformats.org/officeDocument/2006/relationships/slideLayout" Target="../slideLayouts/slideLayout378.xml"/><Relationship Id="rId6" Type="http://schemas.openxmlformats.org/officeDocument/2006/relationships/slideLayout" Target="../slideLayouts/slideLayout383.xml"/><Relationship Id="rId11" Type="http://schemas.openxmlformats.org/officeDocument/2006/relationships/slideLayout" Target="../slideLayouts/slideLayout388.xml"/><Relationship Id="rId5" Type="http://schemas.openxmlformats.org/officeDocument/2006/relationships/slideLayout" Target="../slideLayouts/slideLayout382.xml"/><Relationship Id="rId10" Type="http://schemas.openxmlformats.org/officeDocument/2006/relationships/slideLayout" Target="../slideLayouts/slideLayout387.xml"/><Relationship Id="rId4" Type="http://schemas.openxmlformats.org/officeDocument/2006/relationships/slideLayout" Target="../slideLayouts/slideLayout381.xml"/><Relationship Id="rId9"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image" Target="../media/image1.png"/><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theme" Target="../theme/theme37.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7.xml"/><Relationship Id="rId13" Type="http://schemas.openxmlformats.org/officeDocument/2006/relationships/theme" Target="../theme/theme38.xml"/><Relationship Id="rId3" Type="http://schemas.openxmlformats.org/officeDocument/2006/relationships/slideLayout" Target="../slideLayouts/slideLayout402.xml"/><Relationship Id="rId7" Type="http://schemas.openxmlformats.org/officeDocument/2006/relationships/slideLayout" Target="../slideLayouts/slideLayout406.xml"/><Relationship Id="rId12" Type="http://schemas.openxmlformats.org/officeDocument/2006/relationships/slideLayout" Target="../slideLayouts/slideLayout411.xml"/><Relationship Id="rId2" Type="http://schemas.openxmlformats.org/officeDocument/2006/relationships/slideLayout" Target="../slideLayouts/slideLayout401.xml"/><Relationship Id="rId1" Type="http://schemas.openxmlformats.org/officeDocument/2006/relationships/slideLayout" Target="../slideLayouts/slideLayout400.xml"/><Relationship Id="rId6" Type="http://schemas.openxmlformats.org/officeDocument/2006/relationships/slideLayout" Target="../slideLayouts/slideLayout405.xml"/><Relationship Id="rId11" Type="http://schemas.openxmlformats.org/officeDocument/2006/relationships/slideLayout" Target="../slideLayouts/slideLayout410.xml"/><Relationship Id="rId5" Type="http://schemas.openxmlformats.org/officeDocument/2006/relationships/slideLayout" Target="../slideLayouts/slideLayout404.xml"/><Relationship Id="rId10" Type="http://schemas.openxmlformats.org/officeDocument/2006/relationships/slideLayout" Target="../slideLayouts/slideLayout409.xml"/><Relationship Id="rId4" Type="http://schemas.openxmlformats.org/officeDocument/2006/relationships/slideLayout" Target="../slideLayouts/slideLayout403.xml"/><Relationship Id="rId9"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9.xml"/><Relationship Id="rId3" Type="http://schemas.openxmlformats.org/officeDocument/2006/relationships/slideLayout" Target="../slideLayouts/slideLayout414.xml"/><Relationship Id="rId7" Type="http://schemas.openxmlformats.org/officeDocument/2006/relationships/slideLayout" Target="../slideLayouts/slideLayout418.xml"/><Relationship Id="rId12" Type="http://schemas.openxmlformats.org/officeDocument/2006/relationships/theme" Target="../theme/theme39.xml"/><Relationship Id="rId2" Type="http://schemas.openxmlformats.org/officeDocument/2006/relationships/slideLayout" Target="../slideLayouts/slideLayout413.xml"/><Relationship Id="rId1" Type="http://schemas.openxmlformats.org/officeDocument/2006/relationships/slideLayout" Target="../slideLayouts/slideLayout412.xml"/><Relationship Id="rId6" Type="http://schemas.openxmlformats.org/officeDocument/2006/relationships/slideLayout" Target="../slideLayouts/slideLayout417.xml"/><Relationship Id="rId11" Type="http://schemas.openxmlformats.org/officeDocument/2006/relationships/slideLayout" Target="../slideLayouts/slideLayout422.xml"/><Relationship Id="rId5" Type="http://schemas.openxmlformats.org/officeDocument/2006/relationships/slideLayout" Target="../slideLayouts/slideLayout416.xml"/><Relationship Id="rId10" Type="http://schemas.openxmlformats.org/officeDocument/2006/relationships/slideLayout" Target="../slideLayouts/slideLayout421.xml"/><Relationship Id="rId4" Type="http://schemas.openxmlformats.org/officeDocument/2006/relationships/slideLayout" Target="../slideLayouts/slideLayout415.xml"/><Relationship Id="rId9" Type="http://schemas.openxmlformats.org/officeDocument/2006/relationships/slideLayout" Target="../slideLayouts/slideLayout420.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0.xml"/><Relationship Id="rId3" Type="http://schemas.openxmlformats.org/officeDocument/2006/relationships/slideLayout" Target="../slideLayouts/slideLayout425.xml"/><Relationship Id="rId7" Type="http://schemas.openxmlformats.org/officeDocument/2006/relationships/slideLayout" Target="../slideLayouts/slideLayout429.xml"/><Relationship Id="rId12" Type="http://schemas.openxmlformats.org/officeDocument/2006/relationships/theme" Target="../theme/theme40.xml"/><Relationship Id="rId2" Type="http://schemas.openxmlformats.org/officeDocument/2006/relationships/slideLayout" Target="../slideLayouts/slideLayout424.xml"/><Relationship Id="rId1" Type="http://schemas.openxmlformats.org/officeDocument/2006/relationships/slideLayout" Target="../slideLayouts/slideLayout423.xml"/><Relationship Id="rId6" Type="http://schemas.openxmlformats.org/officeDocument/2006/relationships/slideLayout" Target="../slideLayouts/slideLayout428.xml"/><Relationship Id="rId11" Type="http://schemas.openxmlformats.org/officeDocument/2006/relationships/slideLayout" Target="../slideLayouts/slideLayout433.xml"/><Relationship Id="rId5" Type="http://schemas.openxmlformats.org/officeDocument/2006/relationships/slideLayout" Target="../slideLayouts/slideLayout427.xml"/><Relationship Id="rId10" Type="http://schemas.openxmlformats.org/officeDocument/2006/relationships/slideLayout" Target="../slideLayouts/slideLayout432.xml"/><Relationship Id="rId4" Type="http://schemas.openxmlformats.org/officeDocument/2006/relationships/slideLayout" Target="../slideLayouts/slideLayout426.xml"/><Relationship Id="rId9" Type="http://schemas.openxmlformats.org/officeDocument/2006/relationships/slideLayout" Target="../slideLayouts/slideLayout431.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1.xml"/><Relationship Id="rId13" Type="http://schemas.openxmlformats.org/officeDocument/2006/relationships/image" Target="../media/image1.png"/><Relationship Id="rId3" Type="http://schemas.openxmlformats.org/officeDocument/2006/relationships/slideLayout" Target="../slideLayouts/slideLayout436.xml"/><Relationship Id="rId7" Type="http://schemas.openxmlformats.org/officeDocument/2006/relationships/slideLayout" Target="../slideLayouts/slideLayout440.xml"/><Relationship Id="rId12" Type="http://schemas.openxmlformats.org/officeDocument/2006/relationships/theme" Target="../theme/theme41.xml"/><Relationship Id="rId2" Type="http://schemas.openxmlformats.org/officeDocument/2006/relationships/slideLayout" Target="../slideLayouts/slideLayout435.xml"/><Relationship Id="rId1" Type="http://schemas.openxmlformats.org/officeDocument/2006/relationships/slideLayout" Target="../slideLayouts/slideLayout434.xml"/><Relationship Id="rId6" Type="http://schemas.openxmlformats.org/officeDocument/2006/relationships/slideLayout" Target="../slideLayouts/slideLayout439.xml"/><Relationship Id="rId11" Type="http://schemas.openxmlformats.org/officeDocument/2006/relationships/slideLayout" Target="../slideLayouts/slideLayout444.xml"/><Relationship Id="rId5" Type="http://schemas.openxmlformats.org/officeDocument/2006/relationships/slideLayout" Target="../slideLayouts/slideLayout438.xml"/><Relationship Id="rId10" Type="http://schemas.openxmlformats.org/officeDocument/2006/relationships/slideLayout" Target="../slideLayouts/slideLayout443.xml"/><Relationship Id="rId4" Type="http://schemas.openxmlformats.org/officeDocument/2006/relationships/slideLayout" Target="../slideLayouts/slideLayout437.xml"/><Relationship Id="rId9" Type="http://schemas.openxmlformats.org/officeDocument/2006/relationships/slideLayout" Target="../slideLayouts/slideLayout442.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2.xml"/><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theme" Target="../theme/theme42.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3.xml"/><Relationship Id="rId3" Type="http://schemas.openxmlformats.org/officeDocument/2006/relationships/slideLayout" Target="../slideLayouts/slideLayout458.xml"/><Relationship Id="rId7" Type="http://schemas.openxmlformats.org/officeDocument/2006/relationships/slideLayout" Target="../slideLayouts/slideLayout462.xml"/><Relationship Id="rId12" Type="http://schemas.openxmlformats.org/officeDocument/2006/relationships/theme" Target="../theme/theme43.xml"/><Relationship Id="rId2" Type="http://schemas.openxmlformats.org/officeDocument/2006/relationships/slideLayout" Target="../slideLayouts/slideLayout457.xml"/><Relationship Id="rId1" Type="http://schemas.openxmlformats.org/officeDocument/2006/relationships/slideLayout" Target="../slideLayouts/slideLayout456.xml"/><Relationship Id="rId6" Type="http://schemas.openxmlformats.org/officeDocument/2006/relationships/slideLayout" Target="../slideLayouts/slideLayout461.xml"/><Relationship Id="rId11" Type="http://schemas.openxmlformats.org/officeDocument/2006/relationships/slideLayout" Target="../slideLayouts/slideLayout466.xml"/><Relationship Id="rId5" Type="http://schemas.openxmlformats.org/officeDocument/2006/relationships/slideLayout" Target="../slideLayouts/slideLayout460.xml"/><Relationship Id="rId10" Type="http://schemas.openxmlformats.org/officeDocument/2006/relationships/slideLayout" Target="../slideLayouts/slideLayout465.xml"/><Relationship Id="rId4" Type="http://schemas.openxmlformats.org/officeDocument/2006/relationships/slideLayout" Target="../slideLayouts/slideLayout459.xml"/><Relationship Id="rId9" Type="http://schemas.openxmlformats.org/officeDocument/2006/relationships/slideLayout" Target="../slideLayouts/slideLayout46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4.xml"/><Relationship Id="rId13" Type="http://schemas.openxmlformats.org/officeDocument/2006/relationships/image" Target="../media/image1.png"/><Relationship Id="rId3" Type="http://schemas.openxmlformats.org/officeDocument/2006/relationships/slideLayout" Target="../slideLayouts/slideLayout469.xml"/><Relationship Id="rId7" Type="http://schemas.openxmlformats.org/officeDocument/2006/relationships/slideLayout" Target="../slideLayouts/slideLayout473.xml"/><Relationship Id="rId12" Type="http://schemas.openxmlformats.org/officeDocument/2006/relationships/theme" Target="../theme/theme44.xml"/><Relationship Id="rId2" Type="http://schemas.openxmlformats.org/officeDocument/2006/relationships/slideLayout" Target="../slideLayouts/slideLayout468.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5" Type="http://schemas.openxmlformats.org/officeDocument/2006/relationships/slideLayout" Target="../slideLayouts/slideLayout471.xml"/><Relationship Id="rId10" Type="http://schemas.openxmlformats.org/officeDocument/2006/relationships/slideLayout" Target="../slideLayouts/slideLayout476.xml"/><Relationship Id="rId4" Type="http://schemas.openxmlformats.org/officeDocument/2006/relationships/slideLayout" Target="../slideLayouts/slideLayout470.xml"/><Relationship Id="rId9" Type="http://schemas.openxmlformats.org/officeDocument/2006/relationships/slideLayout" Target="../slideLayouts/slideLayout47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5.xml"/><Relationship Id="rId13" Type="http://schemas.openxmlformats.org/officeDocument/2006/relationships/image" Target="../media/image1.png"/><Relationship Id="rId3" Type="http://schemas.openxmlformats.org/officeDocument/2006/relationships/slideLayout" Target="../slideLayouts/slideLayout480.xml"/><Relationship Id="rId7" Type="http://schemas.openxmlformats.org/officeDocument/2006/relationships/slideLayout" Target="../slideLayouts/slideLayout484.xml"/><Relationship Id="rId12" Type="http://schemas.openxmlformats.org/officeDocument/2006/relationships/theme" Target="../theme/theme45.xml"/><Relationship Id="rId2" Type="http://schemas.openxmlformats.org/officeDocument/2006/relationships/slideLayout" Target="../slideLayouts/slideLayout479.xml"/><Relationship Id="rId1" Type="http://schemas.openxmlformats.org/officeDocument/2006/relationships/slideLayout" Target="../slideLayouts/slideLayout478.xml"/><Relationship Id="rId6" Type="http://schemas.openxmlformats.org/officeDocument/2006/relationships/slideLayout" Target="../slideLayouts/slideLayout483.xml"/><Relationship Id="rId11" Type="http://schemas.openxmlformats.org/officeDocument/2006/relationships/slideLayout" Target="../slideLayouts/slideLayout488.xml"/><Relationship Id="rId5" Type="http://schemas.openxmlformats.org/officeDocument/2006/relationships/slideLayout" Target="../slideLayouts/slideLayout482.xml"/><Relationship Id="rId10" Type="http://schemas.openxmlformats.org/officeDocument/2006/relationships/slideLayout" Target="../slideLayouts/slideLayout487.xml"/><Relationship Id="rId4" Type="http://schemas.openxmlformats.org/officeDocument/2006/relationships/slideLayout" Target="../slideLayouts/slideLayout481.xml"/><Relationship Id="rId9" Type="http://schemas.openxmlformats.org/officeDocument/2006/relationships/slideLayout" Target="../slideLayouts/slideLayout48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13" Type="http://schemas.openxmlformats.org/officeDocument/2006/relationships/theme" Target="../theme/theme46.xml"/><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slideLayout" Target="../slideLayouts/slideLayout500.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8.xml"/><Relationship Id="rId13" Type="http://schemas.openxmlformats.org/officeDocument/2006/relationships/image" Target="../media/image1.png"/><Relationship Id="rId3" Type="http://schemas.openxmlformats.org/officeDocument/2006/relationships/slideLayout" Target="../slideLayouts/slideLayout503.xml"/><Relationship Id="rId7" Type="http://schemas.openxmlformats.org/officeDocument/2006/relationships/slideLayout" Target="../slideLayouts/slideLayout507.xml"/><Relationship Id="rId12" Type="http://schemas.openxmlformats.org/officeDocument/2006/relationships/theme" Target="../theme/theme47.xml"/><Relationship Id="rId2" Type="http://schemas.openxmlformats.org/officeDocument/2006/relationships/slideLayout" Target="../slideLayouts/slideLayout502.xml"/><Relationship Id="rId1" Type="http://schemas.openxmlformats.org/officeDocument/2006/relationships/slideLayout" Target="../slideLayouts/slideLayout501.xml"/><Relationship Id="rId6" Type="http://schemas.openxmlformats.org/officeDocument/2006/relationships/slideLayout" Target="../slideLayouts/slideLayout506.xml"/><Relationship Id="rId11" Type="http://schemas.openxmlformats.org/officeDocument/2006/relationships/slideLayout" Target="../slideLayouts/slideLayout511.xml"/><Relationship Id="rId5" Type="http://schemas.openxmlformats.org/officeDocument/2006/relationships/slideLayout" Target="../slideLayouts/slideLayout505.xml"/><Relationship Id="rId10" Type="http://schemas.openxmlformats.org/officeDocument/2006/relationships/slideLayout" Target="../slideLayouts/slideLayout510.xml"/><Relationship Id="rId4" Type="http://schemas.openxmlformats.org/officeDocument/2006/relationships/slideLayout" Target="../slideLayouts/slideLayout504.xml"/><Relationship Id="rId9" Type="http://schemas.openxmlformats.org/officeDocument/2006/relationships/slideLayout" Target="../slideLayouts/slideLayout509.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9.xml"/><Relationship Id="rId13" Type="http://schemas.openxmlformats.org/officeDocument/2006/relationships/image" Target="../media/image1.png"/><Relationship Id="rId3" Type="http://schemas.openxmlformats.org/officeDocument/2006/relationships/slideLayout" Target="../slideLayouts/slideLayout514.xml"/><Relationship Id="rId7" Type="http://schemas.openxmlformats.org/officeDocument/2006/relationships/slideLayout" Target="../slideLayouts/slideLayout518.xml"/><Relationship Id="rId12" Type="http://schemas.openxmlformats.org/officeDocument/2006/relationships/theme" Target="../theme/theme48.xml"/><Relationship Id="rId2" Type="http://schemas.openxmlformats.org/officeDocument/2006/relationships/slideLayout" Target="../slideLayouts/slideLayout513.xml"/><Relationship Id="rId1" Type="http://schemas.openxmlformats.org/officeDocument/2006/relationships/slideLayout" Target="../slideLayouts/slideLayout512.xml"/><Relationship Id="rId6" Type="http://schemas.openxmlformats.org/officeDocument/2006/relationships/slideLayout" Target="../slideLayouts/slideLayout517.xml"/><Relationship Id="rId11" Type="http://schemas.openxmlformats.org/officeDocument/2006/relationships/slideLayout" Target="../slideLayouts/slideLayout522.xml"/><Relationship Id="rId5" Type="http://schemas.openxmlformats.org/officeDocument/2006/relationships/slideLayout" Target="../slideLayouts/slideLayout516.xml"/><Relationship Id="rId10" Type="http://schemas.openxmlformats.org/officeDocument/2006/relationships/slideLayout" Target="../slideLayouts/slideLayout521.xml"/><Relationship Id="rId4" Type="http://schemas.openxmlformats.org/officeDocument/2006/relationships/slideLayout" Target="../slideLayouts/slideLayout515.xml"/><Relationship Id="rId9" Type="http://schemas.openxmlformats.org/officeDocument/2006/relationships/slideLayout" Target="../slideLayouts/slideLayout520.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theme" Target="../theme/theme49.xml"/><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slideLayout" Target="../slideLayouts/slideLayout534.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 Id="rId14" Type="http://schemas.openxmlformats.org/officeDocument/2006/relationships/image" Target="../media/image1.png"/></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2.xml"/><Relationship Id="rId13" Type="http://schemas.openxmlformats.org/officeDocument/2006/relationships/image" Target="../media/image1.png"/><Relationship Id="rId3" Type="http://schemas.openxmlformats.org/officeDocument/2006/relationships/slideLayout" Target="../slideLayouts/slideLayout537.xml"/><Relationship Id="rId7" Type="http://schemas.openxmlformats.org/officeDocument/2006/relationships/slideLayout" Target="../slideLayouts/slideLayout541.xml"/><Relationship Id="rId12" Type="http://schemas.openxmlformats.org/officeDocument/2006/relationships/theme" Target="../theme/theme50.xml"/><Relationship Id="rId2" Type="http://schemas.openxmlformats.org/officeDocument/2006/relationships/slideLayout" Target="../slideLayouts/slideLayout536.xml"/><Relationship Id="rId1" Type="http://schemas.openxmlformats.org/officeDocument/2006/relationships/slideLayout" Target="../slideLayouts/slideLayout535.xml"/><Relationship Id="rId6" Type="http://schemas.openxmlformats.org/officeDocument/2006/relationships/slideLayout" Target="../slideLayouts/slideLayout540.xml"/><Relationship Id="rId11" Type="http://schemas.openxmlformats.org/officeDocument/2006/relationships/slideLayout" Target="../slideLayouts/slideLayout545.xml"/><Relationship Id="rId5" Type="http://schemas.openxmlformats.org/officeDocument/2006/relationships/slideLayout" Target="../slideLayouts/slideLayout539.xml"/><Relationship Id="rId10" Type="http://schemas.openxmlformats.org/officeDocument/2006/relationships/slideLayout" Target="../slideLayouts/slideLayout544.xml"/><Relationship Id="rId4" Type="http://schemas.openxmlformats.org/officeDocument/2006/relationships/slideLayout" Target="../slideLayouts/slideLayout538.xml"/><Relationship Id="rId9" Type="http://schemas.openxmlformats.org/officeDocument/2006/relationships/slideLayout" Target="../slideLayouts/slideLayout543.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3.xml"/><Relationship Id="rId13" Type="http://schemas.openxmlformats.org/officeDocument/2006/relationships/image" Target="../media/image1.png"/><Relationship Id="rId3" Type="http://schemas.openxmlformats.org/officeDocument/2006/relationships/slideLayout" Target="../slideLayouts/slideLayout548.xml"/><Relationship Id="rId7" Type="http://schemas.openxmlformats.org/officeDocument/2006/relationships/slideLayout" Target="../slideLayouts/slideLayout552.xml"/><Relationship Id="rId12" Type="http://schemas.openxmlformats.org/officeDocument/2006/relationships/theme" Target="../theme/theme51.xml"/><Relationship Id="rId2" Type="http://schemas.openxmlformats.org/officeDocument/2006/relationships/slideLayout" Target="../slideLayouts/slideLayout547.xml"/><Relationship Id="rId1" Type="http://schemas.openxmlformats.org/officeDocument/2006/relationships/slideLayout" Target="../slideLayouts/slideLayout546.xml"/><Relationship Id="rId6" Type="http://schemas.openxmlformats.org/officeDocument/2006/relationships/slideLayout" Target="../slideLayouts/slideLayout551.xml"/><Relationship Id="rId11" Type="http://schemas.openxmlformats.org/officeDocument/2006/relationships/slideLayout" Target="../slideLayouts/slideLayout556.xml"/><Relationship Id="rId5" Type="http://schemas.openxmlformats.org/officeDocument/2006/relationships/slideLayout" Target="../slideLayouts/slideLayout550.xml"/><Relationship Id="rId10" Type="http://schemas.openxmlformats.org/officeDocument/2006/relationships/slideLayout" Target="../slideLayouts/slideLayout555.xml"/><Relationship Id="rId4" Type="http://schemas.openxmlformats.org/officeDocument/2006/relationships/slideLayout" Target="../slideLayouts/slideLayout549.xml"/><Relationship Id="rId9" Type="http://schemas.openxmlformats.org/officeDocument/2006/relationships/slideLayout" Target="../slideLayouts/slideLayout554.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4.xml"/><Relationship Id="rId13" Type="http://schemas.openxmlformats.org/officeDocument/2006/relationships/image" Target="../media/image1.png"/><Relationship Id="rId3" Type="http://schemas.openxmlformats.org/officeDocument/2006/relationships/slideLayout" Target="../slideLayouts/slideLayout559.xml"/><Relationship Id="rId7" Type="http://schemas.openxmlformats.org/officeDocument/2006/relationships/slideLayout" Target="../slideLayouts/slideLayout563.xml"/><Relationship Id="rId12" Type="http://schemas.openxmlformats.org/officeDocument/2006/relationships/theme" Target="../theme/theme52.xml"/><Relationship Id="rId2" Type="http://schemas.openxmlformats.org/officeDocument/2006/relationships/slideLayout" Target="../slideLayouts/slideLayout558.xml"/><Relationship Id="rId1" Type="http://schemas.openxmlformats.org/officeDocument/2006/relationships/slideLayout" Target="../slideLayouts/slideLayout557.xml"/><Relationship Id="rId6" Type="http://schemas.openxmlformats.org/officeDocument/2006/relationships/slideLayout" Target="../slideLayouts/slideLayout562.xml"/><Relationship Id="rId11" Type="http://schemas.openxmlformats.org/officeDocument/2006/relationships/slideLayout" Target="../slideLayouts/slideLayout567.xml"/><Relationship Id="rId5" Type="http://schemas.openxmlformats.org/officeDocument/2006/relationships/slideLayout" Target="../slideLayouts/slideLayout561.xml"/><Relationship Id="rId10" Type="http://schemas.openxmlformats.org/officeDocument/2006/relationships/slideLayout" Target="../slideLayouts/slideLayout566.xml"/><Relationship Id="rId4" Type="http://schemas.openxmlformats.org/officeDocument/2006/relationships/slideLayout" Target="../slideLayouts/slideLayout560.xml"/><Relationship Id="rId9" Type="http://schemas.openxmlformats.org/officeDocument/2006/relationships/slideLayout" Target="../slideLayouts/slideLayout565.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5.xml"/><Relationship Id="rId13" Type="http://schemas.openxmlformats.org/officeDocument/2006/relationships/theme" Target="../theme/theme53.xml"/><Relationship Id="rId3" Type="http://schemas.openxmlformats.org/officeDocument/2006/relationships/slideLayout" Target="../slideLayouts/slideLayout570.xml"/><Relationship Id="rId7" Type="http://schemas.openxmlformats.org/officeDocument/2006/relationships/slideLayout" Target="../slideLayouts/slideLayout574.xml"/><Relationship Id="rId12" Type="http://schemas.openxmlformats.org/officeDocument/2006/relationships/slideLayout" Target="../slideLayouts/slideLayout579.xml"/><Relationship Id="rId2" Type="http://schemas.openxmlformats.org/officeDocument/2006/relationships/slideLayout" Target="../slideLayouts/slideLayout569.xml"/><Relationship Id="rId1" Type="http://schemas.openxmlformats.org/officeDocument/2006/relationships/slideLayout" Target="../slideLayouts/slideLayout568.xml"/><Relationship Id="rId6" Type="http://schemas.openxmlformats.org/officeDocument/2006/relationships/slideLayout" Target="../slideLayouts/slideLayout573.xml"/><Relationship Id="rId11" Type="http://schemas.openxmlformats.org/officeDocument/2006/relationships/slideLayout" Target="../slideLayouts/slideLayout578.xml"/><Relationship Id="rId5" Type="http://schemas.openxmlformats.org/officeDocument/2006/relationships/slideLayout" Target="../slideLayouts/slideLayout572.xml"/><Relationship Id="rId10" Type="http://schemas.openxmlformats.org/officeDocument/2006/relationships/slideLayout" Target="../slideLayouts/slideLayout577.xml"/><Relationship Id="rId4" Type="http://schemas.openxmlformats.org/officeDocument/2006/relationships/slideLayout" Target="../slideLayouts/slideLayout571.xml"/><Relationship Id="rId9" Type="http://schemas.openxmlformats.org/officeDocument/2006/relationships/slideLayout" Target="../slideLayouts/slideLayout576.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7.xml"/><Relationship Id="rId13" Type="http://schemas.openxmlformats.org/officeDocument/2006/relationships/image" Target="../media/image1.png"/><Relationship Id="rId3" Type="http://schemas.openxmlformats.org/officeDocument/2006/relationships/slideLayout" Target="../slideLayouts/slideLayout582.xml"/><Relationship Id="rId7" Type="http://schemas.openxmlformats.org/officeDocument/2006/relationships/slideLayout" Target="../slideLayouts/slideLayout586.xml"/><Relationship Id="rId12" Type="http://schemas.openxmlformats.org/officeDocument/2006/relationships/theme" Target="../theme/theme54.xml"/><Relationship Id="rId2" Type="http://schemas.openxmlformats.org/officeDocument/2006/relationships/slideLayout" Target="../slideLayouts/slideLayout581.xml"/><Relationship Id="rId1" Type="http://schemas.openxmlformats.org/officeDocument/2006/relationships/slideLayout" Target="../slideLayouts/slideLayout580.xml"/><Relationship Id="rId6" Type="http://schemas.openxmlformats.org/officeDocument/2006/relationships/slideLayout" Target="../slideLayouts/slideLayout585.xml"/><Relationship Id="rId11" Type="http://schemas.openxmlformats.org/officeDocument/2006/relationships/slideLayout" Target="../slideLayouts/slideLayout590.xml"/><Relationship Id="rId5" Type="http://schemas.openxmlformats.org/officeDocument/2006/relationships/slideLayout" Target="../slideLayouts/slideLayout584.xml"/><Relationship Id="rId10" Type="http://schemas.openxmlformats.org/officeDocument/2006/relationships/slideLayout" Target="../slideLayouts/slideLayout589.xml"/><Relationship Id="rId4" Type="http://schemas.openxmlformats.org/officeDocument/2006/relationships/slideLayout" Target="../slideLayouts/slideLayout583.xml"/><Relationship Id="rId9"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8.xml"/><Relationship Id="rId13" Type="http://schemas.openxmlformats.org/officeDocument/2006/relationships/image" Target="../media/image1.png"/><Relationship Id="rId3" Type="http://schemas.openxmlformats.org/officeDocument/2006/relationships/slideLayout" Target="../slideLayouts/slideLayout593.xml"/><Relationship Id="rId7" Type="http://schemas.openxmlformats.org/officeDocument/2006/relationships/slideLayout" Target="../slideLayouts/slideLayout597.xml"/><Relationship Id="rId12" Type="http://schemas.openxmlformats.org/officeDocument/2006/relationships/theme" Target="../theme/theme55.xml"/><Relationship Id="rId2" Type="http://schemas.openxmlformats.org/officeDocument/2006/relationships/slideLayout" Target="../slideLayouts/slideLayout592.xml"/><Relationship Id="rId1" Type="http://schemas.openxmlformats.org/officeDocument/2006/relationships/slideLayout" Target="../slideLayouts/slideLayout591.xml"/><Relationship Id="rId6" Type="http://schemas.openxmlformats.org/officeDocument/2006/relationships/slideLayout" Target="../slideLayouts/slideLayout596.xml"/><Relationship Id="rId11" Type="http://schemas.openxmlformats.org/officeDocument/2006/relationships/slideLayout" Target="../slideLayouts/slideLayout601.xml"/><Relationship Id="rId5" Type="http://schemas.openxmlformats.org/officeDocument/2006/relationships/slideLayout" Target="../slideLayouts/slideLayout595.xml"/><Relationship Id="rId10" Type="http://schemas.openxmlformats.org/officeDocument/2006/relationships/slideLayout" Target="../slideLayouts/slideLayout600.xml"/><Relationship Id="rId4" Type="http://schemas.openxmlformats.org/officeDocument/2006/relationships/slideLayout" Target="../slideLayouts/slideLayout594.xml"/><Relationship Id="rId9"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9.xml"/><Relationship Id="rId13" Type="http://schemas.openxmlformats.org/officeDocument/2006/relationships/theme" Target="../theme/theme56.xml"/><Relationship Id="rId3" Type="http://schemas.openxmlformats.org/officeDocument/2006/relationships/slideLayout" Target="../slideLayouts/slideLayout604.xml"/><Relationship Id="rId7" Type="http://schemas.openxmlformats.org/officeDocument/2006/relationships/slideLayout" Target="../slideLayouts/slideLayout608.xml"/><Relationship Id="rId12" Type="http://schemas.openxmlformats.org/officeDocument/2006/relationships/slideLayout" Target="../slideLayouts/slideLayout613.xml"/><Relationship Id="rId2" Type="http://schemas.openxmlformats.org/officeDocument/2006/relationships/slideLayout" Target="../slideLayouts/slideLayout603.xml"/><Relationship Id="rId1" Type="http://schemas.openxmlformats.org/officeDocument/2006/relationships/slideLayout" Target="../slideLayouts/slideLayout602.xml"/><Relationship Id="rId6" Type="http://schemas.openxmlformats.org/officeDocument/2006/relationships/slideLayout" Target="../slideLayouts/slideLayout607.xml"/><Relationship Id="rId11" Type="http://schemas.openxmlformats.org/officeDocument/2006/relationships/slideLayout" Target="../slideLayouts/slideLayout612.xml"/><Relationship Id="rId5" Type="http://schemas.openxmlformats.org/officeDocument/2006/relationships/slideLayout" Target="../slideLayouts/slideLayout606.xml"/><Relationship Id="rId10" Type="http://schemas.openxmlformats.org/officeDocument/2006/relationships/slideLayout" Target="../slideLayouts/slideLayout611.xml"/><Relationship Id="rId4" Type="http://schemas.openxmlformats.org/officeDocument/2006/relationships/slideLayout" Target="../slideLayouts/slideLayout605.xml"/><Relationship Id="rId9" Type="http://schemas.openxmlformats.org/officeDocument/2006/relationships/slideLayout" Target="../slideLayouts/slideLayout610.xml"/><Relationship Id="rId14" Type="http://schemas.openxmlformats.org/officeDocument/2006/relationships/image" Target="../media/image1.png"/></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1.xml"/><Relationship Id="rId13" Type="http://schemas.openxmlformats.org/officeDocument/2006/relationships/image" Target="../media/image1.png"/><Relationship Id="rId3" Type="http://schemas.openxmlformats.org/officeDocument/2006/relationships/slideLayout" Target="../slideLayouts/slideLayout616.xml"/><Relationship Id="rId7" Type="http://schemas.openxmlformats.org/officeDocument/2006/relationships/slideLayout" Target="../slideLayouts/slideLayout620.xml"/><Relationship Id="rId12" Type="http://schemas.openxmlformats.org/officeDocument/2006/relationships/theme" Target="../theme/theme57.xml"/><Relationship Id="rId2" Type="http://schemas.openxmlformats.org/officeDocument/2006/relationships/slideLayout" Target="../slideLayouts/slideLayout615.xml"/><Relationship Id="rId1" Type="http://schemas.openxmlformats.org/officeDocument/2006/relationships/slideLayout" Target="../slideLayouts/slideLayout614.xml"/><Relationship Id="rId6" Type="http://schemas.openxmlformats.org/officeDocument/2006/relationships/slideLayout" Target="../slideLayouts/slideLayout619.xml"/><Relationship Id="rId11" Type="http://schemas.openxmlformats.org/officeDocument/2006/relationships/slideLayout" Target="../slideLayouts/slideLayout624.xml"/><Relationship Id="rId5" Type="http://schemas.openxmlformats.org/officeDocument/2006/relationships/slideLayout" Target="../slideLayouts/slideLayout618.xml"/><Relationship Id="rId10" Type="http://schemas.openxmlformats.org/officeDocument/2006/relationships/slideLayout" Target="../slideLayouts/slideLayout623.xml"/><Relationship Id="rId4" Type="http://schemas.openxmlformats.org/officeDocument/2006/relationships/slideLayout" Target="../slideLayouts/slideLayout617.xml"/><Relationship Id="rId9" Type="http://schemas.openxmlformats.org/officeDocument/2006/relationships/slideLayout" Target="../slideLayouts/slideLayout622.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2.xml"/><Relationship Id="rId13" Type="http://schemas.openxmlformats.org/officeDocument/2006/relationships/image" Target="../media/image1.png"/><Relationship Id="rId3" Type="http://schemas.openxmlformats.org/officeDocument/2006/relationships/slideLayout" Target="../slideLayouts/slideLayout627.xml"/><Relationship Id="rId7" Type="http://schemas.openxmlformats.org/officeDocument/2006/relationships/slideLayout" Target="../slideLayouts/slideLayout631.xml"/><Relationship Id="rId12" Type="http://schemas.openxmlformats.org/officeDocument/2006/relationships/theme" Target="../theme/theme58.xml"/><Relationship Id="rId2" Type="http://schemas.openxmlformats.org/officeDocument/2006/relationships/slideLayout" Target="../slideLayouts/slideLayout626.xml"/><Relationship Id="rId1" Type="http://schemas.openxmlformats.org/officeDocument/2006/relationships/slideLayout" Target="../slideLayouts/slideLayout625.xml"/><Relationship Id="rId6" Type="http://schemas.openxmlformats.org/officeDocument/2006/relationships/slideLayout" Target="../slideLayouts/slideLayout630.xml"/><Relationship Id="rId11" Type="http://schemas.openxmlformats.org/officeDocument/2006/relationships/slideLayout" Target="../slideLayouts/slideLayout635.xml"/><Relationship Id="rId5" Type="http://schemas.openxmlformats.org/officeDocument/2006/relationships/slideLayout" Target="../slideLayouts/slideLayout629.xml"/><Relationship Id="rId10" Type="http://schemas.openxmlformats.org/officeDocument/2006/relationships/slideLayout" Target="../slideLayouts/slideLayout634.xml"/><Relationship Id="rId4" Type="http://schemas.openxmlformats.org/officeDocument/2006/relationships/slideLayout" Target="../slideLayouts/slideLayout628.xml"/><Relationship Id="rId9" Type="http://schemas.openxmlformats.org/officeDocument/2006/relationships/slideLayout" Target="../slideLayouts/slideLayout63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3.xml"/><Relationship Id="rId13" Type="http://schemas.openxmlformats.org/officeDocument/2006/relationships/theme" Target="../theme/theme59.xml"/><Relationship Id="rId3" Type="http://schemas.openxmlformats.org/officeDocument/2006/relationships/slideLayout" Target="../slideLayouts/slideLayout638.xml"/><Relationship Id="rId7" Type="http://schemas.openxmlformats.org/officeDocument/2006/relationships/slideLayout" Target="../slideLayouts/slideLayout642.xml"/><Relationship Id="rId12" Type="http://schemas.openxmlformats.org/officeDocument/2006/relationships/slideLayout" Target="../slideLayouts/slideLayout647.xml"/><Relationship Id="rId2" Type="http://schemas.openxmlformats.org/officeDocument/2006/relationships/slideLayout" Target="../slideLayouts/slideLayout637.xml"/><Relationship Id="rId1" Type="http://schemas.openxmlformats.org/officeDocument/2006/relationships/slideLayout" Target="../slideLayouts/slideLayout636.xml"/><Relationship Id="rId6" Type="http://schemas.openxmlformats.org/officeDocument/2006/relationships/slideLayout" Target="../slideLayouts/slideLayout641.xml"/><Relationship Id="rId11" Type="http://schemas.openxmlformats.org/officeDocument/2006/relationships/slideLayout" Target="../slideLayouts/slideLayout646.xml"/><Relationship Id="rId5" Type="http://schemas.openxmlformats.org/officeDocument/2006/relationships/slideLayout" Target="../slideLayouts/slideLayout640.xml"/><Relationship Id="rId10" Type="http://schemas.openxmlformats.org/officeDocument/2006/relationships/slideLayout" Target="../slideLayouts/slideLayout645.xml"/><Relationship Id="rId4" Type="http://schemas.openxmlformats.org/officeDocument/2006/relationships/slideLayout" Target="../slideLayouts/slideLayout639.xml"/><Relationship Id="rId9" Type="http://schemas.openxmlformats.org/officeDocument/2006/relationships/slideLayout" Target="../slideLayouts/slideLayout644.xml"/><Relationship Id="rId14" Type="http://schemas.openxmlformats.org/officeDocument/2006/relationships/image" Target="../media/image1.png"/></Relationships>
</file>

<file path=ppt/slideMasters/_rels/slideMaster60.xml.rels><?xml version="1.0" encoding="UTF-8" standalone="yes"?>
<Relationships xmlns="http://schemas.openxmlformats.org/package/2006/relationships"><Relationship Id="rId3" Type="http://schemas.openxmlformats.org/officeDocument/2006/relationships/slideLayout" Target="../slideLayouts/slideLayout650.xml"/><Relationship Id="rId2" Type="http://schemas.openxmlformats.org/officeDocument/2006/relationships/slideLayout" Target="../slideLayouts/slideLayout649.xml"/><Relationship Id="rId1" Type="http://schemas.openxmlformats.org/officeDocument/2006/relationships/slideLayout" Target="../slideLayouts/slideLayout648.xml"/><Relationship Id="rId5" Type="http://schemas.openxmlformats.org/officeDocument/2006/relationships/theme" Target="../theme/theme60.xml"/><Relationship Id="rId4" Type="http://schemas.openxmlformats.org/officeDocument/2006/relationships/slideLayout" Target="../slideLayouts/slideLayout651.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59.xml"/><Relationship Id="rId13" Type="http://schemas.openxmlformats.org/officeDocument/2006/relationships/theme" Target="../theme/theme61.xml"/><Relationship Id="rId3" Type="http://schemas.openxmlformats.org/officeDocument/2006/relationships/slideLayout" Target="../slideLayouts/slideLayout654.xml"/><Relationship Id="rId7" Type="http://schemas.openxmlformats.org/officeDocument/2006/relationships/slideLayout" Target="../slideLayouts/slideLayout658.xml"/><Relationship Id="rId12" Type="http://schemas.openxmlformats.org/officeDocument/2006/relationships/slideLayout" Target="../slideLayouts/slideLayout663.xml"/><Relationship Id="rId2" Type="http://schemas.openxmlformats.org/officeDocument/2006/relationships/slideLayout" Target="../slideLayouts/slideLayout653.xml"/><Relationship Id="rId1" Type="http://schemas.openxmlformats.org/officeDocument/2006/relationships/slideLayout" Target="../slideLayouts/slideLayout652.xml"/><Relationship Id="rId6" Type="http://schemas.openxmlformats.org/officeDocument/2006/relationships/slideLayout" Target="../slideLayouts/slideLayout657.xml"/><Relationship Id="rId11" Type="http://schemas.openxmlformats.org/officeDocument/2006/relationships/slideLayout" Target="../slideLayouts/slideLayout662.xml"/><Relationship Id="rId5" Type="http://schemas.openxmlformats.org/officeDocument/2006/relationships/slideLayout" Target="../slideLayouts/slideLayout656.xml"/><Relationship Id="rId10" Type="http://schemas.openxmlformats.org/officeDocument/2006/relationships/slideLayout" Target="../slideLayouts/slideLayout661.xml"/><Relationship Id="rId4" Type="http://schemas.openxmlformats.org/officeDocument/2006/relationships/slideLayout" Target="../slideLayouts/slideLayout655.xml"/><Relationship Id="rId9" Type="http://schemas.openxmlformats.org/officeDocument/2006/relationships/slideLayout" Target="../slideLayouts/slideLayout660.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71.xml"/><Relationship Id="rId13" Type="http://schemas.openxmlformats.org/officeDocument/2006/relationships/theme" Target="../theme/theme62.xml"/><Relationship Id="rId3" Type="http://schemas.openxmlformats.org/officeDocument/2006/relationships/slideLayout" Target="../slideLayouts/slideLayout666.xml"/><Relationship Id="rId7" Type="http://schemas.openxmlformats.org/officeDocument/2006/relationships/slideLayout" Target="../slideLayouts/slideLayout670.xml"/><Relationship Id="rId12" Type="http://schemas.openxmlformats.org/officeDocument/2006/relationships/slideLayout" Target="../slideLayouts/slideLayout675.xml"/><Relationship Id="rId2" Type="http://schemas.openxmlformats.org/officeDocument/2006/relationships/slideLayout" Target="../slideLayouts/slideLayout665.xml"/><Relationship Id="rId1" Type="http://schemas.openxmlformats.org/officeDocument/2006/relationships/slideLayout" Target="../slideLayouts/slideLayout664.xml"/><Relationship Id="rId6" Type="http://schemas.openxmlformats.org/officeDocument/2006/relationships/slideLayout" Target="../slideLayouts/slideLayout669.xml"/><Relationship Id="rId11" Type="http://schemas.openxmlformats.org/officeDocument/2006/relationships/slideLayout" Target="../slideLayouts/slideLayout674.xml"/><Relationship Id="rId5" Type="http://schemas.openxmlformats.org/officeDocument/2006/relationships/slideLayout" Target="../slideLayouts/slideLayout668.xml"/><Relationship Id="rId10" Type="http://schemas.openxmlformats.org/officeDocument/2006/relationships/slideLayout" Target="../slideLayouts/slideLayout673.xml"/><Relationship Id="rId4" Type="http://schemas.openxmlformats.org/officeDocument/2006/relationships/slideLayout" Target="../slideLayouts/slideLayout667.xml"/><Relationship Id="rId9" Type="http://schemas.openxmlformats.org/officeDocument/2006/relationships/slideLayout" Target="../slideLayouts/slideLayout672.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83.xml"/><Relationship Id="rId13" Type="http://schemas.openxmlformats.org/officeDocument/2006/relationships/theme" Target="../theme/theme63.xml"/><Relationship Id="rId3" Type="http://schemas.openxmlformats.org/officeDocument/2006/relationships/slideLayout" Target="../slideLayouts/slideLayout678.xml"/><Relationship Id="rId7" Type="http://schemas.openxmlformats.org/officeDocument/2006/relationships/slideLayout" Target="../slideLayouts/slideLayout682.xml"/><Relationship Id="rId12" Type="http://schemas.openxmlformats.org/officeDocument/2006/relationships/slideLayout" Target="../slideLayouts/slideLayout687.xml"/><Relationship Id="rId2" Type="http://schemas.openxmlformats.org/officeDocument/2006/relationships/slideLayout" Target="../slideLayouts/slideLayout677.xml"/><Relationship Id="rId1" Type="http://schemas.openxmlformats.org/officeDocument/2006/relationships/slideLayout" Target="../slideLayouts/slideLayout676.xml"/><Relationship Id="rId6" Type="http://schemas.openxmlformats.org/officeDocument/2006/relationships/slideLayout" Target="../slideLayouts/slideLayout681.xml"/><Relationship Id="rId11" Type="http://schemas.openxmlformats.org/officeDocument/2006/relationships/slideLayout" Target="../slideLayouts/slideLayout686.xml"/><Relationship Id="rId5" Type="http://schemas.openxmlformats.org/officeDocument/2006/relationships/slideLayout" Target="../slideLayouts/slideLayout680.xml"/><Relationship Id="rId10" Type="http://schemas.openxmlformats.org/officeDocument/2006/relationships/slideLayout" Target="../slideLayouts/slideLayout685.xml"/><Relationship Id="rId4" Type="http://schemas.openxmlformats.org/officeDocument/2006/relationships/slideLayout" Target="../slideLayouts/slideLayout679.xml"/><Relationship Id="rId9" Type="http://schemas.openxmlformats.org/officeDocument/2006/relationships/slideLayout" Target="../slideLayouts/slideLayout684.xml"/></Relationships>
</file>

<file path=ppt/slideMasters/_rels/slideMaster64.xml.rels><?xml version="1.0" encoding="UTF-8" standalone="yes"?>
<Relationships xmlns="http://schemas.openxmlformats.org/package/2006/relationships"><Relationship Id="rId3" Type="http://schemas.openxmlformats.org/officeDocument/2006/relationships/slideLayout" Target="../slideLayouts/slideLayout690.xml"/><Relationship Id="rId2" Type="http://schemas.openxmlformats.org/officeDocument/2006/relationships/slideLayout" Target="../slideLayouts/slideLayout689.xml"/><Relationship Id="rId1" Type="http://schemas.openxmlformats.org/officeDocument/2006/relationships/slideLayout" Target="../slideLayouts/slideLayout688.xml"/><Relationship Id="rId5" Type="http://schemas.openxmlformats.org/officeDocument/2006/relationships/theme" Target="../theme/theme64.xml"/><Relationship Id="rId4" Type="http://schemas.openxmlformats.org/officeDocument/2006/relationships/slideLayout" Target="../slideLayouts/slideLayout691.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99.xml"/><Relationship Id="rId13" Type="http://schemas.openxmlformats.org/officeDocument/2006/relationships/theme" Target="../theme/theme65.xml"/><Relationship Id="rId3" Type="http://schemas.openxmlformats.org/officeDocument/2006/relationships/slideLayout" Target="../slideLayouts/slideLayout694.xml"/><Relationship Id="rId7" Type="http://schemas.openxmlformats.org/officeDocument/2006/relationships/slideLayout" Target="../slideLayouts/slideLayout698.xml"/><Relationship Id="rId12" Type="http://schemas.openxmlformats.org/officeDocument/2006/relationships/slideLayout" Target="../slideLayouts/slideLayout703.xml"/><Relationship Id="rId2" Type="http://schemas.openxmlformats.org/officeDocument/2006/relationships/slideLayout" Target="../slideLayouts/slideLayout693.xml"/><Relationship Id="rId1" Type="http://schemas.openxmlformats.org/officeDocument/2006/relationships/slideLayout" Target="../slideLayouts/slideLayout692.xml"/><Relationship Id="rId6" Type="http://schemas.openxmlformats.org/officeDocument/2006/relationships/slideLayout" Target="../slideLayouts/slideLayout697.xml"/><Relationship Id="rId11" Type="http://schemas.openxmlformats.org/officeDocument/2006/relationships/slideLayout" Target="../slideLayouts/slideLayout702.xml"/><Relationship Id="rId5" Type="http://schemas.openxmlformats.org/officeDocument/2006/relationships/slideLayout" Target="../slideLayouts/slideLayout696.xml"/><Relationship Id="rId10" Type="http://schemas.openxmlformats.org/officeDocument/2006/relationships/slideLayout" Target="../slideLayouts/slideLayout701.xml"/><Relationship Id="rId4" Type="http://schemas.openxmlformats.org/officeDocument/2006/relationships/slideLayout" Target="../slideLayouts/slideLayout695.xml"/><Relationship Id="rId9" Type="http://schemas.openxmlformats.org/officeDocument/2006/relationships/slideLayout" Target="../slideLayouts/slideLayout700.xml"/><Relationship Id="rId14" Type="http://schemas.openxmlformats.org/officeDocument/2006/relationships/image" Target="../media/image1.png"/></Relationships>
</file>

<file path=ppt/slideMasters/_rels/slideMaster66.xml.rels><?xml version="1.0" encoding="UTF-8" standalone="yes"?>
<Relationships xmlns="http://schemas.openxmlformats.org/package/2006/relationships"><Relationship Id="rId3" Type="http://schemas.openxmlformats.org/officeDocument/2006/relationships/theme" Target="../theme/theme66.xml"/><Relationship Id="rId2" Type="http://schemas.openxmlformats.org/officeDocument/2006/relationships/slideLayout" Target="../slideLayouts/slideLayout705.xml"/><Relationship Id="rId1" Type="http://schemas.openxmlformats.org/officeDocument/2006/relationships/slideLayout" Target="../slideLayouts/slideLayout704.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3.xml"/><Relationship Id="rId13" Type="http://schemas.openxmlformats.org/officeDocument/2006/relationships/image" Target="../media/image1.png"/><Relationship Id="rId3" Type="http://schemas.openxmlformats.org/officeDocument/2006/relationships/slideLayout" Target="../slideLayouts/slideLayout708.xml"/><Relationship Id="rId7" Type="http://schemas.openxmlformats.org/officeDocument/2006/relationships/slideLayout" Target="../slideLayouts/slideLayout712.xml"/><Relationship Id="rId12" Type="http://schemas.openxmlformats.org/officeDocument/2006/relationships/theme" Target="../theme/theme67.xml"/><Relationship Id="rId2" Type="http://schemas.openxmlformats.org/officeDocument/2006/relationships/slideLayout" Target="../slideLayouts/slideLayout707.xml"/><Relationship Id="rId1" Type="http://schemas.openxmlformats.org/officeDocument/2006/relationships/slideLayout" Target="../slideLayouts/slideLayout706.xml"/><Relationship Id="rId6" Type="http://schemas.openxmlformats.org/officeDocument/2006/relationships/slideLayout" Target="../slideLayouts/slideLayout711.xml"/><Relationship Id="rId11" Type="http://schemas.openxmlformats.org/officeDocument/2006/relationships/slideLayout" Target="../slideLayouts/slideLayout716.xml"/><Relationship Id="rId5" Type="http://schemas.openxmlformats.org/officeDocument/2006/relationships/slideLayout" Target="../slideLayouts/slideLayout710.xml"/><Relationship Id="rId10" Type="http://schemas.openxmlformats.org/officeDocument/2006/relationships/slideLayout" Target="../slideLayouts/slideLayout715.xml"/><Relationship Id="rId4" Type="http://schemas.openxmlformats.org/officeDocument/2006/relationships/slideLayout" Target="../slideLayouts/slideLayout709.xml"/><Relationship Id="rId9" Type="http://schemas.openxmlformats.org/officeDocument/2006/relationships/slideLayout" Target="../slideLayouts/slideLayout714.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24.xml"/><Relationship Id="rId13" Type="http://schemas.openxmlformats.org/officeDocument/2006/relationships/image" Target="../media/image1.png"/><Relationship Id="rId3" Type="http://schemas.openxmlformats.org/officeDocument/2006/relationships/slideLayout" Target="../slideLayouts/slideLayout719.xml"/><Relationship Id="rId7" Type="http://schemas.openxmlformats.org/officeDocument/2006/relationships/slideLayout" Target="../slideLayouts/slideLayout723.xml"/><Relationship Id="rId12" Type="http://schemas.openxmlformats.org/officeDocument/2006/relationships/theme" Target="../theme/theme68.xml"/><Relationship Id="rId2" Type="http://schemas.openxmlformats.org/officeDocument/2006/relationships/slideLayout" Target="../slideLayouts/slideLayout718.xml"/><Relationship Id="rId1" Type="http://schemas.openxmlformats.org/officeDocument/2006/relationships/slideLayout" Target="../slideLayouts/slideLayout717.xml"/><Relationship Id="rId6" Type="http://schemas.openxmlformats.org/officeDocument/2006/relationships/slideLayout" Target="../slideLayouts/slideLayout722.xml"/><Relationship Id="rId11" Type="http://schemas.openxmlformats.org/officeDocument/2006/relationships/slideLayout" Target="../slideLayouts/slideLayout727.xml"/><Relationship Id="rId5" Type="http://schemas.openxmlformats.org/officeDocument/2006/relationships/slideLayout" Target="../slideLayouts/slideLayout721.xml"/><Relationship Id="rId10" Type="http://schemas.openxmlformats.org/officeDocument/2006/relationships/slideLayout" Target="../slideLayouts/slideLayout726.xml"/><Relationship Id="rId4" Type="http://schemas.openxmlformats.org/officeDocument/2006/relationships/slideLayout" Target="../slideLayouts/slideLayout720.xml"/><Relationship Id="rId9" Type="http://schemas.openxmlformats.org/officeDocument/2006/relationships/slideLayout" Target="../slideLayouts/slideLayout725.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35.xml"/><Relationship Id="rId13" Type="http://schemas.openxmlformats.org/officeDocument/2006/relationships/theme" Target="../theme/theme69.xml"/><Relationship Id="rId3" Type="http://schemas.openxmlformats.org/officeDocument/2006/relationships/slideLayout" Target="../slideLayouts/slideLayout730.xml"/><Relationship Id="rId7" Type="http://schemas.openxmlformats.org/officeDocument/2006/relationships/slideLayout" Target="../slideLayouts/slideLayout734.xml"/><Relationship Id="rId12" Type="http://schemas.openxmlformats.org/officeDocument/2006/relationships/slideLayout" Target="../slideLayouts/slideLayout739.xml"/><Relationship Id="rId2" Type="http://schemas.openxmlformats.org/officeDocument/2006/relationships/slideLayout" Target="../slideLayouts/slideLayout729.xml"/><Relationship Id="rId1" Type="http://schemas.openxmlformats.org/officeDocument/2006/relationships/slideLayout" Target="../slideLayouts/slideLayout728.xml"/><Relationship Id="rId6" Type="http://schemas.openxmlformats.org/officeDocument/2006/relationships/slideLayout" Target="../slideLayouts/slideLayout733.xml"/><Relationship Id="rId11" Type="http://schemas.openxmlformats.org/officeDocument/2006/relationships/slideLayout" Target="../slideLayouts/slideLayout738.xml"/><Relationship Id="rId5" Type="http://schemas.openxmlformats.org/officeDocument/2006/relationships/slideLayout" Target="../slideLayouts/slideLayout732.xml"/><Relationship Id="rId10" Type="http://schemas.openxmlformats.org/officeDocument/2006/relationships/slideLayout" Target="../slideLayouts/slideLayout737.xml"/><Relationship Id="rId4" Type="http://schemas.openxmlformats.org/officeDocument/2006/relationships/slideLayout" Target="../slideLayouts/slideLayout731.xml"/><Relationship Id="rId9" Type="http://schemas.openxmlformats.org/officeDocument/2006/relationships/slideLayout" Target="../slideLayouts/slideLayout736.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47.xml"/><Relationship Id="rId13" Type="http://schemas.openxmlformats.org/officeDocument/2006/relationships/theme" Target="../theme/theme70.xml"/><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slideLayout" Target="../slideLayouts/slideLayout751.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59.xml"/><Relationship Id="rId13" Type="http://schemas.openxmlformats.org/officeDocument/2006/relationships/theme" Target="../theme/theme71.xml"/><Relationship Id="rId3" Type="http://schemas.openxmlformats.org/officeDocument/2006/relationships/slideLayout" Target="../slideLayouts/slideLayout754.xml"/><Relationship Id="rId7" Type="http://schemas.openxmlformats.org/officeDocument/2006/relationships/slideLayout" Target="../slideLayouts/slideLayout758.xml"/><Relationship Id="rId12" Type="http://schemas.openxmlformats.org/officeDocument/2006/relationships/slideLayout" Target="../slideLayouts/slideLayout763.xml"/><Relationship Id="rId2" Type="http://schemas.openxmlformats.org/officeDocument/2006/relationships/slideLayout" Target="../slideLayouts/slideLayout753.xml"/><Relationship Id="rId1" Type="http://schemas.openxmlformats.org/officeDocument/2006/relationships/slideLayout" Target="../slideLayouts/slideLayout752.xml"/><Relationship Id="rId6" Type="http://schemas.openxmlformats.org/officeDocument/2006/relationships/slideLayout" Target="../slideLayouts/slideLayout757.xml"/><Relationship Id="rId11" Type="http://schemas.openxmlformats.org/officeDocument/2006/relationships/slideLayout" Target="../slideLayouts/slideLayout762.xml"/><Relationship Id="rId5" Type="http://schemas.openxmlformats.org/officeDocument/2006/relationships/slideLayout" Target="../slideLayouts/slideLayout756.xml"/><Relationship Id="rId10" Type="http://schemas.openxmlformats.org/officeDocument/2006/relationships/slideLayout" Target="../slideLayouts/slideLayout761.xml"/><Relationship Id="rId4" Type="http://schemas.openxmlformats.org/officeDocument/2006/relationships/slideLayout" Target="../slideLayouts/slideLayout755.xml"/><Relationship Id="rId9" Type="http://schemas.openxmlformats.org/officeDocument/2006/relationships/slideLayout" Target="../slideLayouts/slideLayout760.xml"/></Relationships>
</file>

<file path=ppt/slideMasters/_rels/slideMaster72.xml.rels><?xml version="1.0" encoding="UTF-8" standalone="yes"?>
<Relationships xmlns="http://schemas.openxmlformats.org/package/2006/relationships"><Relationship Id="rId3" Type="http://schemas.openxmlformats.org/officeDocument/2006/relationships/theme" Target="../theme/theme72.xml"/><Relationship Id="rId2" Type="http://schemas.openxmlformats.org/officeDocument/2006/relationships/slideLayout" Target="../slideLayouts/slideLayout765.xml"/><Relationship Id="rId1" Type="http://schemas.openxmlformats.org/officeDocument/2006/relationships/slideLayout" Target="../slideLayouts/slideLayout764.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73.xml"/><Relationship Id="rId13" Type="http://schemas.openxmlformats.org/officeDocument/2006/relationships/image" Target="../media/image1.png"/><Relationship Id="rId3" Type="http://schemas.openxmlformats.org/officeDocument/2006/relationships/slideLayout" Target="../slideLayouts/slideLayout768.xml"/><Relationship Id="rId7" Type="http://schemas.openxmlformats.org/officeDocument/2006/relationships/slideLayout" Target="../slideLayouts/slideLayout772.xml"/><Relationship Id="rId12" Type="http://schemas.openxmlformats.org/officeDocument/2006/relationships/theme" Target="../theme/theme73.xml"/><Relationship Id="rId2" Type="http://schemas.openxmlformats.org/officeDocument/2006/relationships/slideLayout" Target="../slideLayouts/slideLayout767.xml"/><Relationship Id="rId1" Type="http://schemas.openxmlformats.org/officeDocument/2006/relationships/slideLayout" Target="../slideLayouts/slideLayout766.xml"/><Relationship Id="rId6" Type="http://schemas.openxmlformats.org/officeDocument/2006/relationships/slideLayout" Target="../slideLayouts/slideLayout771.xml"/><Relationship Id="rId11" Type="http://schemas.openxmlformats.org/officeDocument/2006/relationships/slideLayout" Target="../slideLayouts/slideLayout776.xml"/><Relationship Id="rId5" Type="http://schemas.openxmlformats.org/officeDocument/2006/relationships/slideLayout" Target="../slideLayouts/slideLayout770.xml"/><Relationship Id="rId10" Type="http://schemas.openxmlformats.org/officeDocument/2006/relationships/slideLayout" Target="../slideLayouts/slideLayout775.xml"/><Relationship Id="rId4" Type="http://schemas.openxmlformats.org/officeDocument/2006/relationships/slideLayout" Target="../slideLayouts/slideLayout769.xml"/><Relationship Id="rId9" Type="http://schemas.openxmlformats.org/officeDocument/2006/relationships/slideLayout" Target="../slideLayouts/slideLayout774.xml"/></Relationships>
</file>

<file path=ppt/slideMasters/_rels/slideMaster74.xml.rels><?xml version="1.0" encoding="UTF-8" standalone="yes"?>
<Relationships xmlns="http://schemas.openxmlformats.org/package/2006/relationships"><Relationship Id="rId3" Type="http://schemas.openxmlformats.org/officeDocument/2006/relationships/theme" Target="../theme/theme74.xml"/><Relationship Id="rId2" Type="http://schemas.openxmlformats.org/officeDocument/2006/relationships/slideLayout" Target="../slideLayouts/slideLayout778.xml"/><Relationship Id="rId1" Type="http://schemas.openxmlformats.org/officeDocument/2006/relationships/slideLayout" Target="../slideLayouts/slideLayout777.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786.xml"/><Relationship Id="rId13" Type="http://schemas.openxmlformats.org/officeDocument/2006/relationships/theme" Target="../theme/theme75.xml"/><Relationship Id="rId3" Type="http://schemas.openxmlformats.org/officeDocument/2006/relationships/slideLayout" Target="../slideLayouts/slideLayout781.xml"/><Relationship Id="rId7" Type="http://schemas.openxmlformats.org/officeDocument/2006/relationships/slideLayout" Target="../slideLayouts/slideLayout785.xml"/><Relationship Id="rId12" Type="http://schemas.openxmlformats.org/officeDocument/2006/relationships/slideLayout" Target="../slideLayouts/slideLayout790.xml"/><Relationship Id="rId2" Type="http://schemas.openxmlformats.org/officeDocument/2006/relationships/slideLayout" Target="../slideLayouts/slideLayout780.xml"/><Relationship Id="rId1" Type="http://schemas.openxmlformats.org/officeDocument/2006/relationships/slideLayout" Target="../slideLayouts/slideLayout779.xml"/><Relationship Id="rId6" Type="http://schemas.openxmlformats.org/officeDocument/2006/relationships/slideLayout" Target="../slideLayouts/slideLayout784.xml"/><Relationship Id="rId11" Type="http://schemas.openxmlformats.org/officeDocument/2006/relationships/slideLayout" Target="../slideLayouts/slideLayout789.xml"/><Relationship Id="rId5" Type="http://schemas.openxmlformats.org/officeDocument/2006/relationships/slideLayout" Target="../slideLayouts/slideLayout783.xml"/><Relationship Id="rId10" Type="http://schemas.openxmlformats.org/officeDocument/2006/relationships/slideLayout" Target="../slideLayouts/slideLayout788.xml"/><Relationship Id="rId4" Type="http://schemas.openxmlformats.org/officeDocument/2006/relationships/slideLayout" Target="../slideLayouts/slideLayout782.xml"/><Relationship Id="rId9" Type="http://schemas.openxmlformats.org/officeDocument/2006/relationships/slideLayout" Target="../slideLayouts/slideLayout787.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798.xml"/><Relationship Id="rId13" Type="http://schemas.openxmlformats.org/officeDocument/2006/relationships/theme" Target="../theme/theme76.xml"/><Relationship Id="rId3" Type="http://schemas.openxmlformats.org/officeDocument/2006/relationships/slideLayout" Target="../slideLayouts/slideLayout793.xml"/><Relationship Id="rId7" Type="http://schemas.openxmlformats.org/officeDocument/2006/relationships/slideLayout" Target="../slideLayouts/slideLayout797.xml"/><Relationship Id="rId12" Type="http://schemas.openxmlformats.org/officeDocument/2006/relationships/slideLayout" Target="../slideLayouts/slideLayout802.xml"/><Relationship Id="rId2" Type="http://schemas.openxmlformats.org/officeDocument/2006/relationships/slideLayout" Target="../slideLayouts/slideLayout792.xml"/><Relationship Id="rId1" Type="http://schemas.openxmlformats.org/officeDocument/2006/relationships/slideLayout" Target="../slideLayouts/slideLayout791.xml"/><Relationship Id="rId6" Type="http://schemas.openxmlformats.org/officeDocument/2006/relationships/slideLayout" Target="../slideLayouts/slideLayout796.xml"/><Relationship Id="rId11" Type="http://schemas.openxmlformats.org/officeDocument/2006/relationships/slideLayout" Target="../slideLayouts/slideLayout801.xml"/><Relationship Id="rId5" Type="http://schemas.openxmlformats.org/officeDocument/2006/relationships/slideLayout" Target="../slideLayouts/slideLayout795.xml"/><Relationship Id="rId10" Type="http://schemas.openxmlformats.org/officeDocument/2006/relationships/slideLayout" Target="../slideLayouts/slideLayout800.xml"/><Relationship Id="rId4" Type="http://schemas.openxmlformats.org/officeDocument/2006/relationships/slideLayout" Target="../slideLayouts/slideLayout794.xml"/><Relationship Id="rId9" Type="http://schemas.openxmlformats.org/officeDocument/2006/relationships/slideLayout" Target="../slideLayouts/slideLayout799.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10.xml"/><Relationship Id="rId13" Type="http://schemas.openxmlformats.org/officeDocument/2006/relationships/theme" Target="../theme/theme77.xml"/><Relationship Id="rId3" Type="http://schemas.openxmlformats.org/officeDocument/2006/relationships/slideLayout" Target="../slideLayouts/slideLayout805.xml"/><Relationship Id="rId7" Type="http://schemas.openxmlformats.org/officeDocument/2006/relationships/slideLayout" Target="../slideLayouts/slideLayout809.xml"/><Relationship Id="rId12" Type="http://schemas.openxmlformats.org/officeDocument/2006/relationships/slideLayout" Target="../slideLayouts/slideLayout814.xml"/><Relationship Id="rId2" Type="http://schemas.openxmlformats.org/officeDocument/2006/relationships/slideLayout" Target="../slideLayouts/slideLayout804.xml"/><Relationship Id="rId1" Type="http://schemas.openxmlformats.org/officeDocument/2006/relationships/slideLayout" Target="../slideLayouts/slideLayout803.xml"/><Relationship Id="rId6" Type="http://schemas.openxmlformats.org/officeDocument/2006/relationships/slideLayout" Target="../slideLayouts/slideLayout808.xml"/><Relationship Id="rId11" Type="http://schemas.openxmlformats.org/officeDocument/2006/relationships/slideLayout" Target="../slideLayouts/slideLayout813.xml"/><Relationship Id="rId5" Type="http://schemas.openxmlformats.org/officeDocument/2006/relationships/slideLayout" Target="../slideLayouts/slideLayout807.xml"/><Relationship Id="rId10" Type="http://schemas.openxmlformats.org/officeDocument/2006/relationships/slideLayout" Target="../slideLayouts/slideLayout812.xml"/><Relationship Id="rId4" Type="http://schemas.openxmlformats.org/officeDocument/2006/relationships/slideLayout" Target="../slideLayouts/slideLayout806.xml"/><Relationship Id="rId9" Type="http://schemas.openxmlformats.org/officeDocument/2006/relationships/slideLayout" Target="../slideLayouts/slideLayout811.xml"/></Relationships>
</file>

<file path=ppt/slideMasters/_rels/slideMaster78.xml.rels><?xml version="1.0" encoding="UTF-8" standalone="yes"?>
<Relationships xmlns="http://schemas.openxmlformats.org/package/2006/relationships"><Relationship Id="rId3" Type="http://schemas.openxmlformats.org/officeDocument/2006/relationships/slideLayout" Target="../slideLayouts/slideLayout817.xml"/><Relationship Id="rId2" Type="http://schemas.openxmlformats.org/officeDocument/2006/relationships/slideLayout" Target="../slideLayouts/slideLayout816.xml"/><Relationship Id="rId1" Type="http://schemas.openxmlformats.org/officeDocument/2006/relationships/slideLayout" Target="../slideLayouts/slideLayout815.xml"/><Relationship Id="rId5" Type="http://schemas.openxmlformats.org/officeDocument/2006/relationships/theme" Target="../theme/theme78.xml"/><Relationship Id="rId4" Type="http://schemas.openxmlformats.org/officeDocument/2006/relationships/slideLayout" Target="../slideLayouts/slideLayout818.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26.xml"/><Relationship Id="rId3" Type="http://schemas.openxmlformats.org/officeDocument/2006/relationships/slideLayout" Target="../slideLayouts/slideLayout821.xml"/><Relationship Id="rId7" Type="http://schemas.openxmlformats.org/officeDocument/2006/relationships/slideLayout" Target="../slideLayouts/slideLayout825.xml"/><Relationship Id="rId12" Type="http://schemas.openxmlformats.org/officeDocument/2006/relationships/theme" Target="../theme/theme79.xml"/><Relationship Id="rId2" Type="http://schemas.openxmlformats.org/officeDocument/2006/relationships/slideLayout" Target="../slideLayouts/slideLayout820.xml"/><Relationship Id="rId1" Type="http://schemas.openxmlformats.org/officeDocument/2006/relationships/slideLayout" Target="../slideLayouts/slideLayout819.xml"/><Relationship Id="rId6" Type="http://schemas.openxmlformats.org/officeDocument/2006/relationships/slideLayout" Target="../slideLayouts/slideLayout824.xml"/><Relationship Id="rId11" Type="http://schemas.openxmlformats.org/officeDocument/2006/relationships/slideLayout" Target="../slideLayouts/slideLayout829.xml"/><Relationship Id="rId5" Type="http://schemas.openxmlformats.org/officeDocument/2006/relationships/slideLayout" Target="../slideLayouts/slideLayout823.xml"/><Relationship Id="rId10" Type="http://schemas.openxmlformats.org/officeDocument/2006/relationships/slideLayout" Target="../slideLayouts/slideLayout828.xml"/><Relationship Id="rId4" Type="http://schemas.openxmlformats.org/officeDocument/2006/relationships/slideLayout" Target="../slideLayouts/slideLayout822.xml"/><Relationship Id="rId9" Type="http://schemas.openxmlformats.org/officeDocument/2006/relationships/slideLayout" Target="../slideLayouts/slideLayout827.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37.xml"/><Relationship Id="rId13" Type="http://schemas.openxmlformats.org/officeDocument/2006/relationships/theme" Target="../theme/theme80.xml"/><Relationship Id="rId3" Type="http://schemas.openxmlformats.org/officeDocument/2006/relationships/slideLayout" Target="../slideLayouts/slideLayout832.xml"/><Relationship Id="rId7" Type="http://schemas.openxmlformats.org/officeDocument/2006/relationships/slideLayout" Target="../slideLayouts/slideLayout836.xml"/><Relationship Id="rId12" Type="http://schemas.openxmlformats.org/officeDocument/2006/relationships/slideLayout" Target="../slideLayouts/slideLayout841.xml"/><Relationship Id="rId2" Type="http://schemas.openxmlformats.org/officeDocument/2006/relationships/slideLayout" Target="../slideLayouts/slideLayout831.xml"/><Relationship Id="rId1" Type="http://schemas.openxmlformats.org/officeDocument/2006/relationships/slideLayout" Target="../slideLayouts/slideLayout830.xml"/><Relationship Id="rId6" Type="http://schemas.openxmlformats.org/officeDocument/2006/relationships/slideLayout" Target="../slideLayouts/slideLayout835.xml"/><Relationship Id="rId11" Type="http://schemas.openxmlformats.org/officeDocument/2006/relationships/slideLayout" Target="../slideLayouts/slideLayout840.xml"/><Relationship Id="rId5" Type="http://schemas.openxmlformats.org/officeDocument/2006/relationships/slideLayout" Target="../slideLayouts/slideLayout834.xml"/><Relationship Id="rId10" Type="http://schemas.openxmlformats.org/officeDocument/2006/relationships/slideLayout" Target="../slideLayouts/slideLayout839.xml"/><Relationship Id="rId4" Type="http://schemas.openxmlformats.org/officeDocument/2006/relationships/slideLayout" Target="../slideLayouts/slideLayout833.xml"/><Relationship Id="rId9" Type="http://schemas.openxmlformats.org/officeDocument/2006/relationships/slideLayout" Target="../slideLayouts/slideLayout838.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49.xml"/><Relationship Id="rId3" Type="http://schemas.openxmlformats.org/officeDocument/2006/relationships/slideLayout" Target="../slideLayouts/slideLayout844.xml"/><Relationship Id="rId7" Type="http://schemas.openxmlformats.org/officeDocument/2006/relationships/slideLayout" Target="../slideLayouts/slideLayout848.xml"/><Relationship Id="rId12" Type="http://schemas.openxmlformats.org/officeDocument/2006/relationships/theme" Target="../theme/theme81.xml"/><Relationship Id="rId2" Type="http://schemas.openxmlformats.org/officeDocument/2006/relationships/slideLayout" Target="../slideLayouts/slideLayout843.xml"/><Relationship Id="rId1" Type="http://schemas.openxmlformats.org/officeDocument/2006/relationships/slideLayout" Target="../slideLayouts/slideLayout842.xml"/><Relationship Id="rId6" Type="http://schemas.openxmlformats.org/officeDocument/2006/relationships/slideLayout" Target="../slideLayouts/slideLayout847.xml"/><Relationship Id="rId11" Type="http://schemas.openxmlformats.org/officeDocument/2006/relationships/slideLayout" Target="../slideLayouts/slideLayout852.xml"/><Relationship Id="rId5" Type="http://schemas.openxmlformats.org/officeDocument/2006/relationships/slideLayout" Target="../slideLayouts/slideLayout846.xml"/><Relationship Id="rId10" Type="http://schemas.openxmlformats.org/officeDocument/2006/relationships/slideLayout" Target="../slideLayouts/slideLayout851.xml"/><Relationship Id="rId4" Type="http://schemas.openxmlformats.org/officeDocument/2006/relationships/slideLayout" Target="../slideLayouts/slideLayout845.xml"/><Relationship Id="rId9" Type="http://schemas.openxmlformats.org/officeDocument/2006/relationships/slideLayout" Target="../slideLayouts/slideLayout850.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60.xml"/><Relationship Id="rId3" Type="http://schemas.openxmlformats.org/officeDocument/2006/relationships/slideLayout" Target="../slideLayouts/slideLayout855.xml"/><Relationship Id="rId7" Type="http://schemas.openxmlformats.org/officeDocument/2006/relationships/slideLayout" Target="../slideLayouts/slideLayout859.xml"/><Relationship Id="rId2" Type="http://schemas.openxmlformats.org/officeDocument/2006/relationships/slideLayout" Target="../slideLayouts/slideLayout854.xml"/><Relationship Id="rId1" Type="http://schemas.openxmlformats.org/officeDocument/2006/relationships/slideLayout" Target="../slideLayouts/slideLayout853.xml"/><Relationship Id="rId6" Type="http://schemas.openxmlformats.org/officeDocument/2006/relationships/slideLayout" Target="../slideLayouts/slideLayout858.xml"/><Relationship Id="rId11" Type="http://schemas.openxmlformats.org/officeDocument/2006/relationships/theme" Target="../theme/theme82.xml"/><Relationship Id="rId5" Type="http://schemas.openxmlformats.org/officeDocument/2006/relationships/slideLayout" Target="../slideLayouts/slideLayout857.xml"/><Relationship Id="rId10" Type="http://schemas.openxmlformats.org/officeDocument/2006/relationships/slideLayout" Target="../slideLayouts/slideLayout862.xml"/><Relationship Id="rId4" Type="http://schemas.openxmlformats.org/officeDocument/2006/relationships/slideLayout" Target="../slideLayouts/slideLayout856.xml"/><Relationship Id="rId9" Type="http://schemas.openxmlformats.org/officeDocument/2006/relationships/slideLayout" Target="../slideLayouts/slideLayout861.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870.xml"/><Relationship Id="rId13" Type="http://schemas.openxmlformats.org/officeDocument/2006/relationships/theme" Target="../theme/theme83.xml"/><Relationship Id="rId3" Type="http://schemas.openxmlformats.org/officeDocument/2006/relationships/slideLayout" Target="../slideLayouts/slideLayout865.xml"/><Relationship Id="rId7" Type="http://schemas.openxmlformats.org/officeDocument/2006/relationships/slideLayout" Target="../slideLayouts/slideLayout869.xml"/><Relationship Id="rId12" Type="http://schemas.openxmlformats.org/officeDocument/2006/relationships/slideLayout" Target="../slideLayouts/slideLayout874.xml"/><Relationship Id="rId2" Type="http://schemas.openxmlformats.org/officeDocument/2006/relationships/slideLayout" Target="../slideLayouts/slideLayout864.xml"/><Relationship Id="rId1" Type="http://schemas.openxmlformats.org/officeDocument/2006/relationships/slideLayout" Target="../slideLayouts/slideLayout863.xml"/><Relationship Id="rId6" Type="http://schemas.openxmlformats.org/officeDocument/2006/relationships/slideLayout" Target="../slideLayouts/slideLayout868.xml"/><Relationship Id="rId11" Type="http://schemas.openxmlformats.org/officeDocument/2006/relationships/slideLayout" Target="../slideLayouts/slideLayout873.xml"/><Relationship Id="rId5" Type="http://schemas.openxmlformats.org/officeDocument/2006/relationships/slideLayout" Target="../slideLayouts/slideLayout867.xml"/><Relationship Id="rId10" Type="http://schemas.openxmlformats.org/officeDocument/2006/relationships/slideLayout" Target="../slideLayouts/slideLayout872.xml"/><Relationship Id="rId4" Type="http://schemas.openxmlformats.org/officeDocument/2006/relationships/slideLayout" Target="../slideLayouts/slideLayout866.xml"/><Relationship Id="rId9" Type="http://schemas.openxmlformats.org/officeDocument/2006/relationships/slideLayout" Target="../slideLayouts/slideLayout871.xml"/><Relationship Id="rId14" Type="http://schemas.openxmlformats.org/officeDocument/2006/relationships/image" Target="../media/image1.png"/></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882.xml"/><Relationship Id="rId13" Type="http://schemas.openxmlformats.org/officeDocument/2006/relationships/theme" Target="../theme/theme84.xml"/><Relationship Id="rId3" Type="http://schemas.openxmlformats.org/officeDocument/2006/relationships/slideLayout" Target="../slideLayouts/slideLayout877.xml"/><Relationship Id="rId7" Type="http://schemas.openxmlformats.org/officeDocument/2006/relationships/slideLayout" Target="../slideLayouts/slideLayout881.xml"/><Relationship Id="rId12" Type="http://schemas.openxmlformats.org/officeDocument/2006/relationships/slideLayout" Target="../slideLayouts/slideLayout886.xml"/><Relationship Id="rId2" Type="http://schemas.openxmlformats.org/officeDocument/2006/relationships/slideLayout" Target="../slideLayouts/slideLayout876.xml"/><Relationship Id="rId1" Type="http://schemas.openxmlformats.org/officeDocument/2006/relationships/slideLayout" Target="../slideLayouts/slideLayout875.xml"/><Relationship Id="rId6" Type="http://schemas.openxmlformats.org/officeDocument/2006/relationships/slideLayout" Target="../slideLayouts/slideLayout880.xml"/><Relationship Id="rId11" Type="http://schemas.openxmlformats.org/officeDocument/2006/relationships/slideLayout" Target="../slideLayouts/slideLayout885.xml"/><Relationship Id="rId5" Type="http://schemas.openxmlformats.org/officeDocument/2006/relationships/slideLayout" Target="../slideLayouts/slideLayout879.xml"/><Relationship Id="rId10" Type="http://schemas.openxmlformats.org/officeDocument/2006/relationships/slideLayout" Target="../slideLayouts/slideLayout884.xml"/><Relationship Id="rId4" Type="http://schemas.openxmlformats.org/officeDocument/2006/relationships/slideLayout" Target="../slideLayouts/slideLayout878.xml"/><Relationship Id="rId9" Type="http://schemas.openxmlformats.org/officeDocument/2006/relationships/slideLayout" Target="../slideLayouts/slideLayout883.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894.xml"/><Relationship Id="rId13" Type="http://schemas.openxmlformats.org/officeDocument/2006/relationships/theme" Target="../theme/theme85.xml"/><Relationship Id="rId3" Type="http://schemas.openxmlformats.org/officeDocument/2006/relationships/slideLayout" Target="../slideLayouts/slideLayout889.xml"/><Relationship Id="rId7" Type="http://schemas.openxmlformats.org/officeDocument/2006/relationships/slideLayout" Target="../slideLayouts/slideLayout893.xml"/><Relationship Id="rId12" Type="http://schemas.openxmlformats.org/officeDocument/2006/relationships/slideLayout" Target="../slideLayouts/slideLayout898.xml"/><Relationship Id="rId2" Type="http://schemas.openxmlformats.org/officeDocument/2006/relationships/slideLayout" Target="../slideLayouts/slideLayout888.xml"/><Relationship Id="rId1" Type="http://schemas.openxmlformats.org/officeDocument/2006/relationships/slideLayout" Target="../slideLayouts/slideLayout887.xml"/><Relationship Id="rId6" Type="http://schemas.openxmlformats.org/officeDocument/2006/relationships/slideLayout" Target="../slideLayouts/slideLayout892.xml"/><Relationship Id="rId11" Type="http://schemas.openxmlformats.org/officeDocument/2006/relationships/slideLayout" Target="../slideLayouts/slideLayout897.xml"/><Relationship Id="rId5" Type="http://schemas.openxmlformats.org/officeDocument/2006/relationships/slideLayout" Target="../slideLayouts/slideLayout891.xml"/><Relationship Id="rId10" Type="http://schemas.openxmlformats.org/officeDocument/2006/relationships/slideLayout" Target="../slideLayouts/slideLayout896.xml"/><Relationship Id="rId4" Type="http://schemas.openxmlformats.org/officeDocument/2006/relationships/slideLayout" Target="../slideLayouts/slideLayout890.xml"/><Relationship Id="rId9" Type="http://schemas.openxmlformats.org/officeDocument/2006/relationships/slideLayout" Target="../slideLayouts/slideLayout895.xml"/><Relationship Id="rId14" Type="http://schemas.openxmlformats.org/officeDocument/2006/relationships/image" Target="../media/image1.png"/></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906.xml"/><Relationship Id="rId13" Type="http://schemas.openxmlformats.org/officeDocument/2006/relationships/slideLayout" Target="../slideLayouts/slideLayout911.xml"/><Relationship Id="rId3" Type="http://schemas.openxmlformats.org/officeDocument/2006/relationships/slideLayout" Target="../slideLayouts/slideLayout901.xml"/><Relationship Id="rId7" Type="http://schemas.openxmlformats.org/officeDocument/2006/relationships/slideLayout" Target="../slideLayouts/slideLayout905.xml"/><Relationship Id="rId12" Type="http://schemas.openxmlformats.org/officeDocument/2006/relationships/slideLayout" Target="../slideLayouts/slideLayout910.xml"/><Relationship Id="rId2" Type="http://schemas.openxmlformats.org/officeDocument/2006/relationships/slideLayout" Target="../slideLayouts/slideLayout900.xml"/><Relationship Id="rId1" Type="http://schemas.openxmlformats.org/officeDocument/2006/relationships/slideLayout" Target="../slideLayouts/slideLayout899.xml"/><Relationship Id="rId6" Type="http://schemas.openxmlformats.org/officeDocument/2006/relationships/slideLayout" Target="../slideLayouts/slideLayout904.xml"/><Relationship Id="rId11" Type="http://schemas.openxmlformats.org/officeDocument/2006/relationships/slideLayout" Target="../slideLayouts/slideLayout909.xml"/><Relationship Id="rId5" Type="http://schemas.openxmlformats.org/officeDocument/2006/relationships/slideLayout" Target="../slideLayouts/slideLayout903.xml"/><Relationship Id="rId10" Type="http://schemas.openxmlformats.org/officeDocument/2006/relationships/slideLayout" Target="../slideLayouts/slideLayout908.xml"/><Relationship Id="rId4" Type="http://schemas.openxmlformats.org/officeDocument/2006/relationships/slideLayout" Target="../slideLayouts/slideLayout902.xml"/><Relationship Id="rId9" Type="http://schemas.openxmlformats.org/officeDocument/2006/relationships/slideLayout" Target="../slideLayouts/slideLayout907.xml"/><Relationship Id="rId14" Type="http://schemas.openxmlformats.org/officeDocument/2006/relationships/theme" Target="../theme/theme86.xml"/></Relationships>
</file>

<file path=ppt/slideMasters/_rels/slideMaster87.xml.rels><?xml version="1.0" encoding="UTF-8" standalone="yes"?>
<Relationships xmlns="http://schemas.openxmlformats.org/package/2006/relationships"><Relationship Id="rId3" Type="http://schemas.openxmlformats.org/officeDocument/2006/relationships/slideLayout" Target="../slideLayouts/slideLayout914.xml"/><Relationship Id="rId2" Type="http://schemas.openxmlformats.org/officeDocument/2006/relationships/slideLayout" Target="../slideLayouts/slideLayout913.xml"/><Relationship Id="rId1" Type="http://schemas.openxmlformats.org/officeDocument/2006/relationships/slideLayout" Target="../slideLayouts/slideLayout912.xml"/><Relationship Id="rId4" Type="http://schemas.openxmlformats.org/officeDocument/2006/relationships/theme" Target="../theme/theme87.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922.xml"/><Relationship Id="rId3" Type="http://schemas.openxmlformats.org/officeDocument/2006/relationships/slideLayout" Target="../slideLayouts/slideLayout917.xml"/><Relationship Id="rId7" Type="http://schemas.openxmlformats.org/officeDocument/2006/relationships/slideLayout" Target="../slideLayouts/slideLayout921.xml"/><Relationship Id="rId12" Type="http://schemas.openxmlformats.org/officeDocument/2006/relationships/theme" Target="../theme/theme88.xml"/><Relationship Id="rId2" Type="http://schemas.openxmlformats.org/officeDocument/2006/relationships/slideLayout" Target="../slideLayouts/slideLayout916.xml"/><Relationship Id="rId1" Type="http://schemas.openxmlformats.org/officeDocument/2006/relationships/slideLayout" Target="../slideLayouts/slideLayout915.xml"/><Relationship Id="rId6" Type="http://schemas.openxmlformats.org/officeDocument/2006/relationships/slideLayout" Target="../slideLayouts/slideLayout920.xml"/><Relationship Id="rId11" Type="http://schemas.openxmlformats.org/officeDocument/2006/relationships/slideLayout" Target="../slideLayouts/slideLayout925.xml"/><Relationship Id="rId5" Type="http://schemas.openxmlformats.org/officeDocument/2006/relationships/slideLayout" Target="../slideLayouts/slideLayout919.xml"/><Relationship Id="rId10" Type="http://schemas.openxmlformats.org/officeDocument/2006/relationships/slideLayout" Target="../slideLayouts/slideLayout924.xml"/><Relationship Id="rId4" Type="http://schemas.openxmlformats.org/officeDocument/2006/relationships/slideLayout" Target="../slideLayouts/slideLayout918.xml"/><Relationship Id="rId9" Type="http://schemas.openxmlformats.org/officeDocument/2006/relationships/slideLayout" Target="../slideLayouts/slideLayout923.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933.xml"/><Relationship Id="rId3" Type="http://schemas.openxmlformats.org/officeDocument/2006/relationships/slideLayout" Target="../slideLayouts/slideLayout928.xml"/><Relationship Id="rId7" Type="http://schemas.openxmlformats.org/officeDocument/2006/relationships/slideLayout" Target="../slideLayouts/slideLayout932.xml"/><Relationship Id="rId12" Type="http://schemas.openxmlformats.org/officeDocument/2006/relationships/theme" Target="../theme/theme89.xml"/><Relationship Id="rId2" Type="http://schemas.openxmlformats.org/officeDocument/2006/relationships/slideLayout" Target="../slideLayouts/slideLayout927.xml"/><Relationship Id="rId1" Type="http://schemas.openxmlformats.org/officeDocument/2006/relationships/slideLayout" Target="../slideLayouts/slideLayout926.xml"/><Relationship Id="rId6" Type="http://schemas.openxmlformats.org/officeDocument/2006/relationships/slideLayout" Target="../slideLayouts/slideLayout931.xml"/><Relationship Id="rId11" Type="http://schemas.openxmlformats.org/officeDocument/2006/relationships/slideLayout" Target="../slideLayouts/slideLayout936.xml"/><Relationship Id="rId5" Type="http://schemas.openxmlformats.org/officeDocument/2006/relationships/slideLayout" Target="../slideLayouts/slideLayout930.xml"/><Relationship Id="rId10" Type="http://schemas.openxmlformats.org/officeDocument/2006/relationships/slideLayout" Target="../slideLayouts/slideLayout935.xml"/><Relationship Id="rId4" Type="http://schemas.openxmlformats.org/officeDocument/2006/relationships/slideLayout" Target="../slideLayouts/slideLayout929.xml"/><Relationship Id="rId9" Type="http://schemas.openxmlformats.org/officeDocument/2006/relationships/slideLayout" Target="../slideLayouts/slideLayout934.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44.xml"/><Relationship Id="rId3" Type="http://schemas.openxmlformats.org/officeDocument/2006/relationships/slideLayout" Target="../slideLayouts/slideLayout939.xml"/><Relationship Id="rId7" Type="http://schemas.openxmlformats.org/officeDocument/2006/relationships/slideLayout" Target="../slideLayouts/slideLayout943.xml"/><Relationship Id="rId12" Type="http://schemas.openxmlformats.org/officeDocument/2006/relationships/theme" Target="../theme/theme90.xml"/><Relationship Id="rId2" Type="http://schemas.openxmlformats.org/officeDocument/2006/relationships/slideLayout" Target="../slideLayouts/slideLayout938.xml"/><Relationship Id="rId1" Type="http://schemas.openxmlformats.org/officeDocument/2006/relationships/slideLayout" Target="../slideLayouts/slideLayout937.xml"/><Relationship Id="rId6" Type="http://schemas.openxmlformats.org/officeDocument/2006/relationships/slideLayout" Target="../slideLayouts/slideLayout942.xml"/><Relationship Id="rId11" Type="http://schemas.openxmlformats.org/officeDocument/2006/relationships/slideLayout" Target="../slideLayouts/slideLayout947.xml"/><Relationship Id="rId5" Type="http://schemas.openxmlformats.org/officeDocument/2006/relationships/slideLayout" Target="../slideLayouts/slideLayout941.xml"/><Relationship Id="rId10" Type="http://schemas.openxmlformats.org/officeDocument/2006/relationships/slideLayout" Target="../slideLayouts/slideLayout946.xml"/><Relationship Id="rId4" Type="http://schemas.openxmlformats.org/officeDocument/2006/relationships/slideLayout" Target="../slideLayouts/slideLayout940.xml"/><Relationship Id="rId9" Type="http://schemas.openxmlformats.org/officeDocument/2006/relationships/slideLayout" Target="../slideLayouts/slideLayout945.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55.xml"/><Relationship Id="rId3" Type="http://schemas.openxmlformats.org/officeDocument/2006/relationships/slideLayout" Target="../slideLayouts/slideLayout950.xml"/><Relationship Id="rId7" Type="http://schemas.openxmlformats.org/officeDocument/2006/relationships/slideLayout" Target="../slideLayouts/slideLayout954.xml"/><Relationship Id="rId12" Type="http://schemas.openxmlformats.org/officeDocument/2006/relationships/theme" Target="../theme/theme91.xml"/><Relationship Id="rId2" Type="http://schemas.openxmlformats.org/officeDocument/2006/relationships/slideLayout" Target="../slideLayouts/slideLayout949.xml"/><Relationship Id="rId1" Type="http://schemas.openxmlformats.org/officeDocument/2006/relationships/slideLayout" Target="../slideLayouts/slideLayout948.xml"/><Relationship Id="rId6" Type="http://schemas.openxmlformats.org/officeDocument/2006/relationships/slideLayout" Target="../slideLayouts/slideLayout953.xml"/><Relationship Id="rId11" Type="http://schemas.openxmlformats.org/officeDocument/2006/relationships/slideLayout" Target="../slideLayouts/slideLayout958.xml"/><Relationship Id="rId5" Type="http://schemas.openxmlformats.org/officeDocument/2006/relationships/slideLayout" Target="../slideLayouts/slideLayout952.xml"/><Relationship Id="rId10" Type="http://schemas.openxmlformats.org/officeDocument/2006/relationships/slideLayout" Target="../slideLayouts/slideLayout957.xml"/><Relationship Id="rId4" Type="http://schemas.openxmlformats.org/officeDocument/2006/relationships/slideLayout" Target="../slideLayouts/slideLayout951.xml"/><Relationship Id="rId9" Type="http://schemas.openxmlformats.org/officeDocument/2006/relationships/slideLayout" Target="../slideLayouts/slideLayout956.xml"/></Relationships>
</file>

<file path=ppt/slideMasters/_rels/slideMaster92.xml.rels><?xml version="1.0" encoding="UTF-8" standalone="yes"?>
<Relationships xmlns="http://schemas.openxmlformats.org/package/2006/relationships"><Relationship Id="rId3" Type="http://schemas.openxmlformats.org/officeDocument/2006/relationships/theme" Target="../theme/theme92.xml"/><Relationship Id="rId2" Type="http://schemas.openxmlformats.org/officeDocument/2006/relationships/slideLayout" Target="../slideLayouts/slideLayout960.xml"/><Relationship Id="rId1" Type="http://schemas.openxmlformats.org/officeDocument/2006/relationships/slideLayout" Target="../slideLayouts/slideLayout959.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968.xml"/><Relationship Id="rId13" Type="http://schemas.openxmlformats.org/officeDocument/2006/relationships/theme" Target="../theme/theme93.xml"/><Relationship Id="rId3" Type="http://schemas.openxmlformats.org/officeDocument/2006/relationships/slideLayout" Target="../slideLayouts/slideLayout963.xml"/><Relationship Id="rId7" Type="http://schemas.openxmlformats.org/officeDocument/2006/relationships/slideLayout" Target="../slideLayouts/slideLayout967.xml"/><Relationship Id="rId12" Type="http://schemas.openxmlformats.org/officeDocument/2006/relationships/slideLayout" Target="../slideLayouts/slideLayout972.xml"/><Relationship Id="rId2" Type="http://schemas.openxmlformats.org/officeDocument/2006/relationships/slideLayout" Target="../slideLayouts/slideLayout962.xml"/><Relationship Id="rId1" Type="http://schemas.openxmlformats.org/officeDocument/2006/relationships/slideLayout" Target="../slideLayouts/slideLayout961.xml"/><Relationship Id="rId6" Type="http://schemas.openxmlformats.org/officeDocument/2006/relationships/slideLayout" Target="../slideLayouts/slideLayout966.xml"/><Relationship Id="rId11" Type="http://schemas.openxmlformats.org/officeDocument/2006/relationships/slideLayout" Target="../slideLayouts/slideLayout971.xml"/><Relationship Id="rId5" Type="http://schemas.openxmlformats.org/officeDocument/2006/relationships/slideLayout" Target="../slideLayouts/slideLayout965.xml"/><Relationship Id="rId10" Type="http://schemas.openxmlformats.org/officeDocument/2006/relationships/slideLayout" Target="../slideLayouts/slideLayout970.xml"/><Relationship Id="rId4" Type="http://schemas.openxmlformats.org/officeDocument/2006/relationships/slideLayout" Target="../slideLayouts/slideLayout964.xml"/><Relationship Id="rId9" Type="http://schemas.openxmlformats.org/officeDocument/2006/relationships/slideLayout" Target="../slideLayouts/slideLayout969.xml"/><Relationship Id="rId14" Type="http://schemas.openxmlformats.org/officeDocument/2006/relationships/image" Target="../media/image1.png"/></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980.xml"/><Relationship Id="rId3" Type="http://schemas.openxmlformats.org/officeDocument/2006/relationships/slideLayout" Target="../slideLayouts/slideLayout975.xml"/><Relationship Id="rId7" Type="http://schemas.openxmlformats.org/officeDocument/2006/relationships/slideLayout" Target="../slideLayouts/slideLayout979.xml"/><Relationship Id="rId12" Type="http://schemas.openxmlformats.org/officeDocument/2006/relationships/theme" Target="../theme/theme94.xml"/><Relationship Id="rId2" Type="http://schemas.openxmlformats.org/officeDocument/2006/relationships/slideLayout" Target="../slideLayouts/slideLayout974.xml"/><Relationship Id="rId1" Type="http://schemas.openxmlformats.org/officeDocument/2006/relationships/slideLayout" Target="../slideLayouts/slideLayout973.xml"/><Relationship Id="rId6" Type="http://schemas.openxmlformats.org/officeDocument/2006/relationships/slideLayout" Target="../slideLayouts/slideLayout978.xml"/><Relationship Id="rId11" Type="http://schemas.openxmlformats.org/officeDocument/2006/relationships/slideLayout" Target="../slideLayouts/slideLayout983.xml"/><Relationship Id="rId5" Type="http://schemas.openxmlformats.org/officeDocument/2006/relationships/slideLayout" Target="../slideLayouts/slideLayout977.xml"/><Relationship Id="rId10" Type="http://schemas.openxmlformats.org/officeDocument/2006/relationships/slideLayout" Target="../slideLayouts/slideLayout982.xml"/><Relationship Id="rId4" Type="http://schemas.openxmlformats.org/officeDocument/2006/relationships/slideLayout" Target="../slideLayouts/slideLayout976.xml"/><Relationship Id="rId9" Type="http://schemas.openxmlformats.org/officeDocument/2006/relationships/slideLayout" Target="../slideLayouts/slideLayout981.xml"/></Relationships>
</file>

<file path=ppt/slideMasters/_rels/slideMaster95.xml.rels><?xml version="1.0" encoding="UTF-8" standalone="yes"?>
<Relationships xmlns="http://schemas.openxmlformats.org/package/2006/relationships"><Relationship Id="rId3" Type="http://schemas.openxmlformats.org/officeDocument/2006/relationships/theme" Target="../theme/theme95.xml"/><Relationship Id="rId2" Type="http://schemas.openxmlformats.org/officeDocument/2006/relationships/slideLayout" Target="../slideLayouts/slideLayout985.xml"/><Relationship Id="rId1" Type="http://schemas.openxmlformats.org/officeDocument/2006/relationships/slideLayout" Target="../slideLayouts/slideLayout984.xml"/></Relationships>
</file>

<file path=ppt/slideMasters/_rels/slideMaster96.xml.rels><?xml version="1.0" encoding="UTF-8" standalone="yes"?>
<Relationships xmlns="http://schemas.openxmlformats.org/package/2006/relationships"><Relationship Id="rId3" Type="http://schemas.openxmlformats.org/officeDocument/2006/relationships/slideLayout" Target="../slideLayouts/slideLayout988.xml"/><Relationship Id="rId2" Type="http://schemas.openxmlformats.org/officeDocument/2006/relationships/slideLayout" Target="../slideLayouts/slideLayout987.xml"/><Relationship Id="rId1" Type="http://schemas.openxmlformats.org/officeDocument/2006/relationships/slideLayout" Target="../slideLayouts/slideLayout986.xml"/><Relationship Id="rId5" Type="http://schemas.openxmlformats.org/officeDocument/2006/relationships/theme" Target="../theme/theme96.xml"/><Relationship Id="rId4" Type="http://schemas.openxmlformats.org/officeDocument/2006/relationships/slideLayout" Target="../slideLayouts/slideLayout989.xml"/></Relationships>
</file>

<file path=ppt/slideMasters/_rels/slideMaster97.xml.rels><?xml version="1.0" encoding="UTF-8" standalone="yes"?>
<Relationships xmlns="http://schemas.openxmlformats.org/package/2006/relationships"><Relationship Id="rId8" Type="http://schemas.openxmlformats.org/officeDocument/2006/relationships/slideLayout" Target="../slideLayouts/slideLayout997.xml"/><Relationship Id="rId3" Type="http://schemas.openxmlformats.org/officeDocument/2006/relationships/slideLayout" Target="../slideLayouts/slideLayout992.xml"/><Relationship Id="rId7" Type="http://schemas.openxmlformats.org/officeDocument/2006/relationships/slideLayout" Target="../slideLayouts/slideLayout996.xml"/><Relationship Id="rId12" Type="http://schemas.openxmlformats.org/officeDocument/2006/relationships/theme" Target="../theme/theme97.xml"/><Relationship Id="rId2" Type="http://schemas.openxmlformats.org/officeDocument/2006/relationships/slideLayout" Target="../slideLayouts/slideLayout991.xml"/><Relationship Id="rId1" Type="http://schemas.openxmlformats.org/officeDocument/2006/relationships/slideLayout" Target="../slideLayouts/slideLayout990.xml"/><Relationship Id="rId6" Type="http://schemas.openxmlformats.org/officeDocument/2006/relationships/slideLayout" Target="../slideLayouts/slideLayout995.xml"/><Relationship Id="rId11" Type="http://schemas.openxmlformats.org/officeDocument/2006/relationships/slideLayout" Target="../slideLayouts/slideLayout1000.xml"/><Relationship Id="rId5" Type="http://schemas.openxmlformats.org/officeDocument/2006/relationships/slideLayout" Target="../slideLayouts/slideLayout994.xml"/><Relationship Id="rId10" Type="http://schemas.openxmlformats.org/officeDocument/2006/relationships/slideLayout" Target="../slideLayouts/slideLayout999.xml"/><Relationship Id="rId4" Type="http://schemas.openxmlformats.org/officeDocument/2006/relationships/slideLayout" Target="../slideLayouts/slideLayout993.xml"/><Relationship Id="rId9" Type="http://schemas.openxmlformats.org/officeDocument/2006/relationships/slideLayout" Target="../slideLayouts/slideLayout99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2022. 9. 22.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9/22/22</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268858751"/>
      </p:ext>
    </p:extLst>
  </p:cSld>
  <p:clrMap bg1="lt1" tx1="dk1" bg2="lt2" tx2="dk2" accent1="accent1" accent2="accent2" accent3="accent3" accent4="accent4" accent5="accent5" accent6="accent6" hlink="hlink" folHlink="folHlink"/>
  <p:sldLayoutIdLst>
    <p:sldLayoutId id="2147488317" r:id="rId1"/>
    <p:sldLayoutId id="2147488318" r:id="rId2"/>
    <p:sldLayoutId id="2147488319" r:id="rId3"/>
    <p:sldLayoutId id="2147488320" r:id="rId4"/>
    <p:sldLayoutId id="2147488321" r:id="rId5"/>
    <p:sldLayoutId id="2147488322" r:id="rId6"/>
    <p:sldLayoutId id="2147488323" r:id="rId7"/>
    <p:sldLayoutId id="2147488324" r:id="rId8"/>
    <p:sldLayoutId id="2147488325" r:id="rId9"/>
    <p:sldLayoutId id="2147488326" r:id="rId10"/>
    <p:sldLayoutId id="2147488327"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0BD7560A-9F5D-7742-BEE3-53E7C8CD2AD3}"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58377764"/>
      </p:ext>
    </p:extLst>
  </p:cSld>
  <p:clrMap bg1="lt1" tx1="dk1" bg2="lt2" tx2="dk2" accent1="accent1" accent2="accent2" accent3="accent3" accent4="accent4" accent5="accent5" accent6="accent6" hlink="hlink" folHlink="folHlink"/>
  <p:sldLayoutIdLst>
    <p:sldLayoutId id="2147489085" r:id="rId1"/>
    <p:sldLayoutId id="2147489086" r:id="rId2"/>
    <p:sldLayoutId id="2147489087" r:id="rId3"/>
    <p:sldLayoutId id="2147489088" r:id="rId4"/>
    <p:sldLayoutId id="2147489089" r:id="rId5"/>
    <p:sldLayoutId id="2147489090" r:id="rId6"/>
    <p:sldLayoutId id="2147489091" r:id="rId7"/>
    <p:sldLayoutId id="2147489092" r:id="rId8"/>
    <p:sldLayoutId id="2147489093" r:id="rId9"/>
    <p:sldLayoutId id="2147489094" r:id="rId10"/>
    <p:sldLayoutId id="2147489095" r:id="rId11"/>
    <p:sldLayoutId id="21474890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75654414"/>
      </p:ext>
    </p:extLst>
  </p:cSld>
  <p:clrMap bg1="lt1" tx1="dk1" bg2="lt2" tx2="dk2" accent1="accent1" accent2="accent2" accent3="accent3" accent4="accent4" accent5="accent5" accent6="accent6" hlink="hlink" folHlink="folHlink"/>
  <p:sldLayoutIdLst>
    <p:sldLayoutId id="2147489217" r:id="rId1"/>
    <p:sldLayoutId id="2147489218" r:id="rId2"/>
    <p:sldLayoutId id="2147489219" r:id="rId3"/>
    <p:sldLayoutId id="2147489220" r:id="rId4"/>
    <p:sldLayoutId id="2147489221" r:id="rId5"/>
    <p:sldLayoutId id="2147489222" r:id="rId6"/>
    <p:sldLayoutId id="2147489223" r:id="rId7"/>
    <p:sldLayoutId id="2147489224" r:id="rId8"/>
    <p:sldLayoutId id="2147489225" r:id="rId9"/>
    <p:sldLayoutId id="2147489226" r:id="rId10"/>
    <p:sldLayoutId id="214748922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25920399"/>
      </p:ext>
    </p:extLst>
  </p:cSld>
  <p:clrMap bg1="lt1" tx1="dk1" bg2="lt2" tx2="dk2" accent1="accent1" accent2="accent2" accent3="accent3" accent4="accent4" accent5="accent5" accent6="accent6" hlink="hlink" folHlink="folHlink"/>
  <p:sldLayoutIdLst>
    <p:sldLayoutId id="2147489253" r:id="rId1"/>
    <p:sldLayoutId id="2147489254" r:id="rId2"/>
    <p:sldLayoutId id="2147489255" r:id="rId3"/>
    <p:sldLayoutId id="2147489256" r:id="rId4"/>
    <p:sldLayoutId id="2147489257" r:id="rId5"/>
    <p:sldLayoutId id="2147489258" r:id="rId6"/>
    <p:sldLayoutId id="2147489259" r:id="rId7"/>
    <p:sldLayoutId id="2147489260" r:id="rId8"/>
    <p:sldLayoutId id="2147489261" r:id="rId9"/>
    <p:sldLayoutId id="2147489262" r:id="rId10"/>
    <p:sldLayoutId id="2147489263" r:id="rId11"/>
    <p:sldLayoutId id="21474892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82889786"/>
      </p:ext>
    </p:extLst>
  </p:cSld>
  <p:clrMap bg1="lt1" tx1="dk1" bg2="lt2" tx2="dk2" accent1="accent1" accent2="accent2" accent3="accent3" accent4="accent4" accent5="accent5" accent6="accent6" hlink="hlink" folHlink="folHlink"/>
  <p:sldLayoutIdLst>
    <p:sldLayoutId id="2147489422" r:id="rId1"/>
    <p:sldLayoutId id="2147489423" r:id="rId2"/>
    <p:sldLayoutId id="2147489424" r:id="rId3"/>
    <p:sldLayoutId id="2147489425"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307802973"/>
      </p:ext>
    </p:extLst>
  </p:cSld>
  <p:clrMap bg1="lt1" tx1="dk1" bg2="lt2" tx2="dk2" accent1="accent1" accent2="accent2" accent3="accent3" accent4="accent4" accent5="accent5" accent6="accent6" hlink="hlink" folHlink="folHlink"/>
  <p:sldLayoutIdLst>
    <p:sldLayoutId id="2147489427" r:id="rId1"/>
    <p:sldLayoutId id="2147489428" r:id="rId2"/>
    <p:sldLayoutId id="2147489429" r:id="rId3"/>
    <p:sldLayoutId id="2147489430" r:id="rId4"/>
    <p:sldLayoutId id="2147489431" r:id="rId5"/>
    <p:sldLayoutId id="2147489432" r:id="rId6"/>
    <p:sldLayoutId id="2147489433" r:id="rId7"/>
    <p:sldLayoutId id="2147489434" r:id="rId8"/>
    <p:sldLayoutId id="2147489435" r:id="rId9"/>
    <p:sldLayoutId id="2147489436" r:id="rId10"/>
    <p:sldLayoutId id="2147489437" r:id="rId11"/>
    <p:sldLayoutId id="214748943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D2A1118F-5AEB-1E4F-91F1-AAD0EF8B94DD}"/>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6D270052-F7BE-8348-A64B-192F0F84E23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panose="02020404030301010803" pitchFamily="18" charset="0"/>
                <a:cs typeface="Arial" panose="020B0604020202020204" pitchFamily="34" charset="0"/>
              </a:defRPr>
            </a:lvl1pPr>
          </a:lstStyle>
          <a:p>
            <a:pPr>
              <a:defRPr/>
            </a:pPr>
            <a:fld id="{AF8AB043-1D33-1946-871F-639FD9DFAC19}" type="slidenum">
              <a:rPr lang="en-US" altLang="en-US"/>
              <a:pPr>
                <a:defRPr/>
              </a:pPr>
              <a:t>‹#›</a:t>
            </a:fld>
            <a:endParaRPr lang="en-US" altLang="en-US"/>
          </a:p>
        </p:txBody>
      </p:sp>
      <p:sp>
        <p:nvSpPr>
          <p:cNvPr id="1030" name="Line 1032">
            <a:extLst>
              <a:ext uri="{FF2B5EF4-FFF2-40B4-BE49-F238E27FC236}">
                <a16:creationId xmlns:a16="http://schemas.microsoft.com/office/drawing/2014/main" id="{4245D39E-8948-0B44-AA3A-86720DC0358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11EABD36-339A-AE41-A37E-CEB75DC7CEF9}"/>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79672173"/>
      </p:ext>
    </p:extLst>
  </p:cSld>
  <p:clrMap bg1="lt1" tx1="dk1" bg2="lt2" tx2="dk2" accent1="accent1" accent2="accent2" accent3="accent3" accent4="accent4" accent5="accent5" accent6="accent6" hlink="hlink" folHlink="folHlink"/>
  <p:sldLayoutIdLst>
    <p:sldLayoutId id="2147489440" r:id="rId1"/>
    <p:sldLayoutId id="2147489441" r:id="rId2"/>
    <p:sldLayoutId id="2147489442" r:id="rId3"/>
    <p:sldLayoutId id="2147489443" r:id="rId4"/>
    <p:sldLayoutId id="2147489444" r:id="rId5"/>
    <p:sldLayoutId id="2147489445" r:id="rId6"/>
    <p:sldLayoutId id="2147489446" r:id="rId7"/>
    <p:sldLayoutId id="2147489447" r:id="rId8"/>
    <p:sldLayoutId id="2147489448" r:id="rId9"/>
    <p:sldLayoutId id="2147489449" r:id="rId10"/>
    <p:sldLayoutId id="2147489450" r:id="rId11"/>
    <p:sldLayoutId id="214748945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601476882"/>
      </p:ext>
    </p:extLst>
  </p:cSld>
  <p:clrMap bg1="lt1" tx1="dk1" bg2="lt2" tx2="dk2" accent1="accent1" accent2="accent2" accent3="accent3" accent4="accent4" accent5="accent5" accent6="accent6" hlink="hlink" folHlink="folHlink"/>
  <p:sldLayoutIdLst>
    <p:sldLayoutId id="2147489465" r:id="rId1"/>
    <p:sldLayoutId id="2147489466" r:id="rId2"/>
    <p:sldLayoutId id="2147489467" r:id="rId3"/>
    <p:sldLayoutId id="2147489468" r:id="rId4"/>
    <p:sldLayoutId id="2147489469" r:id="rId5"/>
    <p:sldLayoutId id="2147489470" r:id="rId6"/>
    <p:sldLayoutId id="2147489471" r:id="rId7"/>
    <p:sldLayoutId id="2147489472" r:id="rId8"/>
    <p:sldLayoutId id="2147489473" r:id="rId9"/>
    <p:sldLayoutId id="2147489474" r:id="rId10"/>
    <p:sldLayoutId id="2147489475" r:id="rId11"/>
    <p:sldLayoutId id="214748947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6733472"/>
      </p:ext>
    </p:extLst>
  </p:cSld>
  <p:clrMap bg1="lt1" tx1="dk1" bg2="lt2" tx2="dk2" accent1="accent1" accent2="accent2" accent3="accent3" accent4="accent4" accent5="accent5" accent6="accent6" hlink="hlink" folHlink="folHlink"/>
  <p:sldLayoutIdLst>
    <p:sldLayoutId id="2147489478" r:id="rId1"/>
    <p:sldLayoutId id="2147489479" r:id="rId2"/>
    <p:sldLayoutId id="2147489480" r:id="rId3"/>
    <p:sldLayoutId id="2147489481"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116006909"/>
      </p:ext>
    </p:extLst>
  </p:cSld>
  <p:clrMap bg1="lt1" tx1="dk1" bg2="lt2" tx2="dk2" accent1="accent1" accent2="accent2" accent3="accent3" accent4="accent4" accent5="accent5" accent6="accent6" hlink="hlink" folHlink="folHlink"/>
  <p:sldLayoutIdLst>
    <p:sldLayoutId id="2147489496" r:id="rId1"/>
    <p:sldLayoutId id="2147489497" r:id="rId2"/>
    <p:sldLayoutId id="2147489498" r:id="rId3"/>
    <p:sldLayoutId id="2147489499" r:id="rId4"/>
    <p:sldLayoutId id="2147489500" r:id="rId5"/>
    <p:sldLayoutId id="2147489501" r:id="rId6"/>
    <p:sldLayoutId id="2147489502" r:id="rId7"/>
    <p:sldLayoutId id="2147489503" r:id="rId8"/>
    <p:sldLayoutId id="2147489504" r:id="rId9"/>
    <p:sldLayoutId id="2147489505" r:id="rId10"/>
    <p:sldLayoutId id="2147489506" r:id="rId11"/>
    <p:sldLayoutId id="214748950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9/22/22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497416351"/>
      </p:ext>
    </p:extLst>
  </p:cSld>
  <p:clrMap bg1="lt1" tx1="dk1" bg2="lt2" tx2="dk2" accent1="accent1" accent2="accent2" accent3="accent3" accent4="accent4" accent5="accent5" accent6="accent6" hlink="hlink" folHlink="folHlink"/>
  <p:sldLayoutIdLst>
    <p:sldLayoutId id="2147489548" r:id="rId1"/>
    <p:sldLayoutId id="2147489549"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20717180"/>
      </p:ext>
    </p:extLst>
  </p:cSld>
  <p:clrMap bg1="lt1" tx1="dk1" bg2="lt2" tx2="dk2" accent1="accent1" accent2="accent2" accent3="accent3" accent4="accent4" accent5="accent5" accent6="accent6" hlink="hlink" folHlink="folHlink"/>
  <p:sldLayoutIdLst>
    <p:sldLayoutId id="2147489551" r:id="rId1"/>
    <p:sldLayoutId id="2147489552" r:id="rId2"/>
    <p:sldLayoutId id="2147489553" r:id="rId3"/>
    <p:sldLayoutId id="2147489554" r:id="rId4"/>
    <p:sldLayoutId id="2147489555" r:id="rId5"/>
    <p:sldLayoutId id="2147489556" r:id="rId6"/>
    <p:sldLayoutId id="2147489557" r:id="rId7"/>
    <p:sldLayoutId id="2147489558" r:id="rId8"/>
    <p:sldLayoutId id="2147489559" r:id="rId9"/>
    <p:sldLayoutId id="2147489560" r:id="rId10"/>
    <p:sldLayoutId id="214748956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73550971"/>
      </p:ext>
    </p:extLst>
  </p:cSld>
  <p:clrMap bg1="lt1" tx1="dk1" bg2="lt2" tx2="dk2" accent1="accent1" accent2="accent2" accent3="accent3" accent4="accent4" accent5="accent5" accent6="accent6" hlink="hlink" folHlink="folHlink"/>
  <p:sldLayoutIdLst>
    <p:sldLayoutId id="2147489563" r:id="rId1"/>
    <p:sldLayoutId id="2147489564" r:id="rId2"/>
    <p:sldLayoutId id="2147489565" r:id="rId3"/>
    <p:sldLayoutId id="2147489566" r:id="rId4"/>
    <p:sldLayoutId id="2147489567" r:id="rId5"/>
    <p:sldLayoutId id="2147489568" r:id="rId6"/>
    <p:sldLayoutId id="2147489569" r:id="rId7"/>
    <p:sldLayoutId id="2147489570" r:id="rId8"/>
    <p:sldLayoutId id="2147489571" r:id="rId9"/>
    <p:sldLayoutId id="2147489572" r:id="rId10"/>
    <p:sldLayoutId id="2147489573"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9/22/22</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781373689"/>
      </p:ext>
    </p:extLst>
  </p:cSld>
  <p:clrMap bg1="lt1" tx1="dk1" bg2="lt2" tx2="dk2" accent1="accent1" accent2="accent2" accent3="accent3" accent4="accent4" accent5="accent5" accent6="accent6" hlink="hlink" folHlink="folHlink"/>
  <p:sldLayoutIdLst>
    <p:sldLayoutId id="2147489588" r:id="rId1"/>
    <p:sldLayoutId id="2147489589" r:id="rId2"/>
    <p:sldLayoutId id="2147489590" r:id="rId3"/>
    <p:sldLayoutId id="2147489591" r:id="rId4"/>
    <p:sldLayoutId id="2147489592" r:id="rId5"/>
    <p:sldLayoutId id="2147489593" r:id="rId6"/>
    <p:sldLayoutId id="2147489594" r:id="rId7"/>
    <p:sldLayoutId id="2147489595" r:id="rId8"/>
    <p:sldLayoutId id="2147489596" r:id="rId9"/>
    <p:sldLayoutId id="2147489597" r:id="rId10"/>
    <p:sldLayoutId id="2147489598" r:id="rId11"/>
    <p:sldLayoutId id="2147489599"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5666" name="Rectangle 1026">
            <a:extLst>
              <a:ext uri="{FF2B5EF4-FFF2-40B4-BE49-F238E27FC236}">
                <a16:creationId xmlns:a16="http://schemas.microsoft.com/office/drawing/2014/main" id="{767842EF-2E87-9649-8E4C-4EF07515E69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25667" name="Rectangle 1027">
            <a:extLst>
              <a:ext uri="{FF2B5EF4-FFF2-40B4-BE49-F238E27FC236}">
                <a16:creationId xmlns:a16="http://schemas.microsoft.com/office/drawing/2014/main" id="{7F46E882-405C-294F-A176-5EB4B6E5E8E2}"/>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955FDDD-00C5-1D4C-912E-1BDB0E3BD330}"/>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2C1267A1-BE40-C34F-A587-D92B7D4A5D5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B1C60925-3F6D-0244-A63C-8428EA4EFD07}" type="slidenum">
              <a:rPr lang="en-US" altLang="en-US"/>
              <a:pPr>
                <a:defRPr/>
              </a:pPr>
              <a:t>‹#›</a:t>
            </a:fld>
            <a:endParaRPr lang="en-US" altLang="en-US"/>
          </a:p>
        </p:txBody>
      </p:sp>
      <p:sp>
        <p:nvSpPr>
          <p:cNvPr id="625670" name="Line 1032">
            <a:extLst>
              <a:ext uri="{FF2B5EF4-FFF2-40B4-BE49-F238E27FC236}">
                <a16:creationId xmlns:a16="http://schemas.microsoft.com/office/drawing/2014/main" id="{BEFE2080-76AE-4B40-AEAD-392FD767B10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671" name="Line 1033">
            <a:extLst>
              <a:ext uri="{FF2B5EF4-FFF2-40B4-BE49-F238E27FC236}">
                <a16:creationId xmlns:a16="http://schemas.microsoft.com/office/drawing/2014/main" id="{23A53299-EA82-2047-A09E-6BA50065689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04617165"/>
      </p:ext>
    </p:extLst>
  </p:cSld>
  <p:clrMap bg1="lt1" tx1="dk1" bg2="lt2" tx2="dk2" accent1="accent1" accent2="accent2" accent3="accent3" accent4="accent4" accent5="accent5" accent6="accent6" hlink="hlink" folHlink="folHlink"/>
  <p:sldLayoutIdLst>
    <p:sldLayoutId id="2147489612" r:id="rId1"/>
    <p:sldLayoutId id="2147489613" r:id="rId2"/>
    <p:sldLayoutId id="2147489614" r:id="rId3"/>
    <p:sldLayoutId id="2147489615" r:id="rId4"/>
    <p:sldLayoutId id="2147489616" r:id="rId5"/>
    <p:sldLayoutId id="2147489617" r:id="rId6"/>
    <p:sldLayoutId id="2147489618" r:id="rId7"/>
    <p:sldLayoutId id="2147489619" r:id="rId8"/>
    <p:sldLayoutId id="2147489620" r:id="rId9"/>
    <p:sldLayoutId id="2147489621" r:id="rId10"/>
    <p:sldLayoutId id="2147489622" r:id="rId11"/>
    <p:sldLayoutId id="214748962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64193922-6134-7948-9137-2E5B8D9C2913}"/>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F539B65D-748C-974F-A932-F79F35E252D6}"/>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cs typeface="Arial" panose="020B0604020202020204" pitchFamily="34" charset="0"/>
              </a:defRPr>
            </a:lvl1pPr>
          </a:lstStyle>
          <a:p>
            <a:pPr>
              <a:defRPr/>
            </a:pPr>
            <a:fld id="{77CA2CB9-F24C-5E45-831A-419127340138}" type="slidenum">
              <a:rPr lang="en-US" altLang="en-US"/>
              <a:pPr>
                <a:defRPr/>
              </a:pPr>
              <a:t>‹#›</a:t>
            </a:fld>
            <a:endParaRPr lang="en-US" altLang="en-US"/>
          </a:p>
        </p:txBody>
      </p:sp>
      <p:sp>
        <p:nvSpPr>
          <p:cNvPr id="1030" name="Line 1032">
            <a:extLst>
              <a:ext uri="{FF2B5EF4-FFF2-40B4-BE49-F238E27FC236}">
                <a16:creationId xmlns:a16="http://schemas.microsoft.com/office/drawing/2014/main" id="{81ED38AC-4E34-6E46-B9C1-7D880424671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3094ABAD-0C8B-604E-94E7-BFA539131366}"/>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400652357"/>
      </p:ext>
    </p:extLst>
  </p:cSld>
  <p:clrMap bg1="lt1" tx1="dk1" bg2="lt2" tx2="dk2" accent1="accent1" accent2="accent2" accent3="accent3" accent4="accent4" accent5="accent5" accent6="accent6" hlink="hlink" folHlink="folHlink"/>
  <p:sldLayoutIdLst>
    <p:sldLayoutId id="2147489625" r:id="rId1"/>
    <p:sldLayoutId id="2147489626" r:id="rId2"/>
    <p:sldLayoutId id="2147489627" r:id="rId3"/>
    <p:sldLayoutId id="2147489628" r:id="rId4"/>
    <p:sldLayoutId id="2147489629" r:id="rId5"/>
    <p:sldLayoutId id="2147489630" r:id="rId6"/>
    <p:sldLayoutId id="2147489631" r:id="rId7"/>
    <p:sldLayoutId id="2147489632" r:id="rId8"/>
    <p:sldLayoutId id="2147489633" r:id="rId9"/>
    <p:sldLayoutId id="2147489634" r:id="rId10"/>
    <p:sldLayoutId id="2147489635" r:id="rId11"/>
    <p:sldLayoutId id="2147489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24380610"/>
      </p:ext>
    </p:extLst>
  </p:cSld>
  <p:clrMap bg1="lt1" tx1="dk1" bg2="lt2" tx2="dk2" accent1="accent1" accent2="accent2" accent3="accent3" accent4="accent4" accent5="accent5" accent6="accent6" hlink="hlink" folHlink="folHlink"/>
  <p:sldLayoutIdLst>
    <p:sldLayoutId id="2147489641" r:id="rId1"/>
    <p:sldLayoutId id="2147489642"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5794477"/>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9/22/22</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4277918477"/>
      </p:ext>
    </p:extLst>
  </p:cSld>
  <p:clrMap bg1="lt1" tx1="dk1" bg2="lt2" tx2="dk2" accent1="accent1" accent2="accent2" accent3="accent3" accent4="accent4" accent5="accent5" accent6="accent6" hlink="hlink" folHlink="folHlink"/>
  <p:sldLayoutIdLst>
    <p:sldLayoutId id="2147489656" r:id="rId1"/>
    <p:sldLayoutId id="2147489657"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370EA6E8-131D-304C-81D9-F81A6EBD71AF}" type="slidenum">
              <a:rPr lang="en-US" altLang="en-US" smtClean="0">
                <a:ea typeface="ＭＳ Ｐゴシック" charset="-128"/>
              </a:rPr>
              <a:pPr fontAlgn="base">
                <a:spcBef>
                  <a:spcPct val="0"/>
                </a:spcBef>
                <a:spcAft>
                  <a:spcPct val="0"/>
                </a:spcAft>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884826651"/>
      </p:ext>
    </p:extLst>
  </p:cSld>
  <p:clrMap bg1="lt1" tx1="dk1" bg2="lt2" tx2="dk2" accent1="accent1" accent2="accent2" accent3="accent3" accent4="accent4" accent5="accent5" accent6="accent6" hlink="hlink" folHlink="folHlink"/>
  <p:sldLayoutIdLst>
    <p:sldLayoutId id="2147489714" r:id="rId1"/>
    <p:sldLayoutId id="2147489715" r:id="rId2"/>
    <p:sldLayoutId id="2147489716" r:id="rId3"/>
    <p:sldLayoutId id="2147489717" r:id="rId4"/>
    <p:sldLayoutId id="2147489718" r:id="rId5"/>
    <p:sldLayoutId id="2147489719" r:id="rId6"/>
    <p:sldLayoutId id="2147489720" r:id="rId7"/>
    <p:sldLayoutId id="2147489721" r:id="rId8"/>
    <p:sldLayoutId id="2147489722" r:id="rId9"/>
    <p:sldLayoutId id="2147489723" r:id="rId10"/>
    <p:sldLayoutId id="2147489724" r:id="rId11"/>
    <p:sldLayoutId id="214748972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D7560A-9F5D-7742-BEE3-53E7C8CD2AD3}"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226548076"/>
      </p:ext>
    </p:extLst>
  </p:cSld>
  <p:clrMap bg1="lt1" tx1="dk1" bg2="lt2" tx2="dk2" accent1="accent1" accent2="accent2" accent3="accent3" accent4="accent4" accent5="accent5" accent6="accent6" hlink="hlink" folHlink="folHlink"/>
  <p:sldLayoutIdLst>
    <p:sldLayoutId id="2147489727" r:id="rId1"/>
    <p:sldLayoutId id="2147489728" r:id="rId2"/>
    <p:sldLayoutId id="2147489729" r:id="rId3"/>
    <p:sldLayoutId id="2147489730" r:id="rId4"/>
    <p:sldLayoutId id="2147489731" r:id="rId5"/>
    <p:sldLayoutId id="2147489732" r:id="rId6"/>
    <p:sldLayoutId id="2147489733" r:id="rId7"/>
    <p:sldLayoutId id="2147489734" r:id="rId8"/>
    <p:sldLayoutId id="2147489735" r:id="rId9"/>
    <p:sldLayoutId id="2147489736" r:id="rId10"/>
    <p:sldLayoutId id="2147489737" r:id="rId11"/>
    <p:sldLayoutId id="214748973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1730"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201731"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C070B0-CA22-7745-8A7B-A53F4880160F}" type="slidenum">
              <a:rPr lang="en-US">
                <a:ea typeface="ＭＳ Ｐゴシック" charset="0"/>
              </a:rPr>
              <a:pPr eaLnBrk="1" hangingPunct="1">
                <a:defRPr/>
              </a:pPr>
              <a:t>‹#›</a:t>
            </a:fld>
            <a:endParaRPr lang="en-US">
              <a:ea typeface="ＭＳ Ｐゴシック" charset="0"/>
            </a:endParaRPr>
          </a:p>
        </p:txBody>
      </p:sp>
      <p:sp>
        <p:nvSpPr>
          <p:cNvPr id="201734"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201735"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924156540"/>
      </p:ext>
    </p:extLst>
  </p:cSld>
  <p:clrMap bg1="lt1" tx1="dk1" bg2="lt2" tx2="dk2" accent1="accent1" accent2="accent2" accent3="accent3" accent4="accent4" accent5="accent5" accent6="accent6" hlink="hlink" folHlink="folHlink"/>
  <p:sldLayoutIdLst>
    <p:sldLayoutId id="2147489740" r:id="rId1"/>
    <p:sldLayoutId id="2147489741" r:id="rId2"/>
    <p:sldLayoutId id="2147489742" r:id="rId3"/>
    <p:sldLayoutId id="2147489743" r:id="rId4"/>
    <p:sldLayoutId id="2147489744" r:id="rId5"/>
    <p:sldLayoutId id="2147489745" r:id="rId6"/>
    <p:sldLayoutId id="2147489746" r:id="rId7"/>
    <p:sldLayoutId id="2147489747" r:id="rId8"/>
    <p:sldLayoutId id="2147489748" r:id="rId9"/>
    <p:sldLayoutId id="2147489749" r:id="rId10"/>
    <p:sldLayoutId id="2147489750" r:id="rId11"/>
    <p:sldLayoutId id="214748975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7"/>
            <a:ext cx="7886700" cy="789905"/>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628650" y="1253331"/>
            <a:ext cx="7886700" cy="500309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6AF3772-9A14-4310-AA97-ADA9BE0847FC}" type="datetimeFigureOut">
              <a:rPr lang="en-CH" smtClean="0"/>
              <a:t>9/22/22</a:t>
            </a:fld>
            <a:endParaRPr lang="en-CH"/>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H"/>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571078-45FA-4BA5-9BE9-4C6ADE012FE3}" type="slidenum">
              <a:rPr lang="en-CH" smtClean="0"/>
              <a:t>‹#›</a:t>
            </a:fld>
            <a:endParaRPr lang="en-CH"/>
          </a:p>
        </p:txBody>
      </p:sp>
    </p:spTree>
    <p:extLst>
      <p:ext uri="{BB962C8B-B14F-4D97-AF65-F5344CB8AC3E}">
        <p14:creationId xmlns:p14="http://schemas.microsoft.com/office/powerpoint/2010/main" val="2501748045"/>
      </p:ext>
    </p:extLst>
  </p:cSld>
  <p:clrMap bg1="lt1" tx1="dk1" bg2="lt2" tx2="dk2" accent1="accent1" accent2="accent2" accent3="accent3" accent4="accent4" accent5="accent5" accent6="accent6" hlink="hlink" folHlink="folHlink"/>
  <p:sldLayoutIdLst>
    <p:sldLayoutId id="2147489753" r:id="rId1"/>
    <p:sldLayoutId id="2147489754" r:id="rId2"/>
    <p:sldLayoutId id="2147489755" r:id="rId3"/>
    <p:sldLayoutId id="2147489756" r:id="rId4"/>
  </p:sldLayoutIdLst>
  <p:txStyles>
    <p:titleStyle>
      <a:lvl1pPr algn="l" defTabSz="914400" rtl="0" eaLnBrk="1" latinLnBrk="0" hangingPunct="1">
        <a:lnSpc>
          <a:spcPct val="90000"/>
        </a:lnSpc>
        <a:spcBef>
          <a:spcPct val="0"/>
        </a:spcBef>
        <a:buNone/>
        <a:defRPr sz="4400" b="1" i="0" kern="1200">
          <a:solidFill>
            <a:schemeClr val="tx1"/>
          </a:solidFill>
          <a:latin typeface="Lato Black" panose="020F0502020204030203" pitchFamily="34" charset="77"/>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Lato" panose="020F0502020204030203" pitchFamily="34"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Lato" panose="020F0502020204030203" pitchFamily="34"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Lato" panose="020F0502020204030203" pitchFamily="34"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A8C5157D-B167-4892-B7EA-1A653CDB78F5}" type="datetime1">
              <a:rPr lang="en-US" smtClean="0"/>
              <a:t>9/22/22</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800" b="1">
                <a:solidFill>
                  <a:srgbClr val="C00000"/>
                </a:solidFill>
                <a:latin typeface="Myriad Pro Cond" panose="020B0506030403020204" pitchFamily="34" charset="0"/>
              </a:defRPr>
            </a:lvl1pPr>
          </a:lstStyle>
          <a:p>
            <a:fld id="{7D7EBB9B-B08F-4F4F-A422-C245B70DFA91}" type="slidenum">
              <a:rPr lang="en-US" smtClean="0"/>
              <a:pPr/>
              <a:t>‹#›</a:t>
            </a:fld>
            <a:endParaRPr lang="en-US" dirty="0"/>
          </a:p>
        </p:txBody>
      </p:sp>
    </p:spTree>
    <p:extLst>
      <p:ext uri="{BB962C8B-B14F-4D97-AF65-F5344CB8AC3E}">
        <p14:creationId xmlns:p14="http://schemas.microsoft.com/office/powerpoint/2010/main" val="1427198597"/>
      </p:ext>
    </p:extLst>
  </p:cSld>
  <p:clrMap bg1="lt1" tx1="dk1" bg2="lt2" tx2="dk2" accent1="accent1" accent2="accent2" accent3="accent3" accent4="accent4" accent5="accent5" accent6="accent6" hlink="hlink" folHlink="folHlink"/>
  <p:sldLayoutIdLst>
    <p:sldLayoutId id="2147489758" r:id="rId1"/>
    <p:sldLayoutId id="2147489759" r:id="rId2"/>
    <p:sldLayoutId id="2147489760" r:id="rId3"/>
    <p:sldLayoutId id="2147489761" r:id="rId4"/>
    <p:sldLayoutId id="2147489762" r:id="rId5"/>
    <p:sldLayoutId id="2147489763" r:id="rId6"/>
    <p:sldLayoutId id="2147489764" r:id="rId7"/>
    <p:sldLayoutId id="2147489765" r:id="rId8"/>
    <p:sldLayoutId id="2147489766" r:id="rId9"/>
    <p:sldLayoutId id="2147489767" r:id="rId10"/>
    <p:sldLayoutId id="2147489768" r:id="rId11"/>
  </p:sldLayoutIdLst>
  <p:hf hdr="0" ftr="0" dt="0"/>
  <p:txStyles>
    <p:titleStyle>
      <a:lvl1pPr algn="l" defTabSz="685800" rtl="0" eaLnBrk="1" latinLnBrk="0" hangingPunct="1">
        <a:lnSpc>
          <a:spcPct val="90000"/>
        </a:lnSpc>
        <a:spcBef>
          <a:spcPct val="0"/>
        </a:spcBef>
        <a:buNone/>
        <a:defRPr sz="3300" b="1" kern="1200">
          <a:solidFill>
            <a:schemeClr val="accent3"/>
          </a:solidFill>
          <a:latin typeface="Myriad Pro Cond" panose="020B0506030403020204" pitchFamily="34" charset="0"/>
          <a:ea typeface="+mj-ea"/>
          <a:cs typeface="+mj-cs"/>
        </a:defRPr>
      </a:lvl1pPr>
    </p:titleStyle>
    <p:bodyStyle>
      <a:lvl1pPr marL="175022" indent="-175022" algn="l" defTabSz="685800" rtl="0" eaLnBrk="1" latinLnBrk="0" hangingPunct="1">
        <a:lnSpc>
          <a:spcPct val="90000"/>
        </a:lnSpc>
        <a:spcBef>
          <a:spcPts val="750"/>
        </a:spcBef>
        <a:buFont typeface="Wingdings" panose="05000000000000000000" pitchFamily="2" charset="2"/>
        <a:buChar char="§"/>
        <a:defRPr sz="2100" b="1" i="0" kern="1200">
          <a:solidFill>
            <a:schemeClr val="tx1"/>
          </a:solidFill>
          <a:latin typeface="Myriad Pro Cond" panose="020B0506030403020204" pitchFamily="34" charset="0"/>
          <a:ea typeface="+mn-ea"/>
          <a:cs typeface="+mn-cs"/>
        </a:defRPr>
      </a:lvl1pPr>
      <a:lvl2pPr marL="514350" indent="-171450" algn="l" defTabSz="685800" rtl="0" eaLnBrk="1" latinLnBrk="0" hangingPunct="1">
        <a:lnSpc>
          <a:spcPct val="90000"/>
        </a:lnSpc>
        <a:spcBef>
          <a:spcPts val="375"/>
        </a:spcBef>
        <a:buFont typeface="Myriad Pro Cond" panose="020B0706030403020204" pitchFamily="34" charset="0"/>
        <a:buChar char="−"/>
        <a:defRPr sz="1800" b="1" i="0" kern="1200">
          <a:solidFill>
            <a:schemeClr val="tx1"/>
          </a:solidFill>
          <a:latin typeface="Myriad Pro Cond" panose="020B0506030403020204" pitchFamily="34"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b="1" i="0" kern="1200">
          <a:solidFill>
            <a:schemeClr val="tx1"/>
          </a:solidFill>
          <a:latin typeface="Myriad Pro Cond" panose="020B0506030403020204" pitchFamily="34"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b="1" i="0" kern="1200">
          <a:solidFill>
            <a:schemeClr val="tx1"/>
          </a:solidFill>
          <a:latin typeface="Myriad Pro Cond" panose="020B0506030403020204" pitchFamily="34"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b="1" i="0" kern="1200">
          <a:solidFill>
            <a:schemeClr val="tx1"/>
          </a:solidFill>
          <a:latin typeface="Myriad Pro Cond" panose="020B0506030403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17970696"/>
      </p:ext>
    </p:extLst>
  </p:cSld>
  <p:clrMap bg1="lt1" tx1="dk1" bg2="lt2" tx2="dk2" accent1="accent1" accent2="accent2" accent3="accent3" accent4="accent4" accent5="accent5" accent6="accent6" hlink="hlink" folHlink="folHlink"/>
  <p:sldLayoutIdLst>
    <p:sldLayoutId id="2147489770" r:id="rId1"/>
    <p:sldLayoutId id="2147489771" r:id="rId2"/>
    <p:sldLayoutId id="2147489772" r:id="rId3"/>
    <p:sldLayoutId id="2147489773" r:id="rId4"/>
    <p:sldLayoutId id="2147489774" r:id="rId5"/>
    <p:sldLayoutId id="2147489775" r:id="rId6"/>
    <p:sldLayoutId id="2147489776" r:id="rId7"/>
    <p:sldLayoutId id="2147489777" r:id="rId8"/>
    <p:sldLayoutId id="2147489778" r:id="rId9"/>
    <p:sldLayoutId id="2147489779" r:id="rId10"/>
    <p:sldLayoutId id="2147489780" r:id="rId11"/>
    <p:sldLayoutId id="2147489781" r:id="rId12"/>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B51D48D-9BA1-4D8A-9201-0E58407A6C81}"/>
              </a:ext>
            </a:extLst>
          </p:cNvPr>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5047B755-18A1-4B6D-A51A-27521AA42E05}"/>
              </a:ext>
            </a:extLst>
          </p:cNvPr>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7873F0FF-2B6F-426B-BDD4-8DDA6BBA5BF9}"/>
              </a:ext>
            </a:extLst>
          </p:cNvPr>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fld id="{42AF5001-1906-4894-A983-E8B7F7A63AA9}" type="datetime1">
              <a:rPr lang="en-US" smtClean="0"/>
              <a:t>9/22/22</a:t>
            </a:fld>
            <a:endParaRPr lang="en-US"/>
          </a:p>
        </p:txBody>
      </p:sp>
      <p:sp>
        <p:nvSpPr>
          <p:cNvPr id="5" name="Footer Placeholder 4">
            <a:extLst>
              <a:ext uri="{FF2B5EF4-FFF2-40B4-BE49-F238E27FC236}">
                <a16:creationId xmlns:a16="http://schemas.microsoft.com/office/drawing/2014/main" id="{7E2C5BFE-9F91-4309-9B29-3AA41155A65E}"/>
              </a:ext>
            </a:extLst>
          </p:cNvPr>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F30FDED7-CE46-445B-8945-762C97F24824}"/>
              </a:ext>
            </a:extLst>
          </p:cNvPr>
          <p:cNvSpPr>
            <a:spLocks noGrp="1"/>
          </p:cNvSpPr>
          <p:nvPr>
            <p:ph type="sldNum" sz="quarter" idx="4"/>
          </p:nvPr>
        </p:nvSpPr>
        <p:spPr>
          <a:xfrm>
            <a:off x="6457950" y="6341603"/>
            <a:ext cx="2057400" cy="365125"/>
          </a:xfrm>
          <a:prstGeom prst="rect">
            <a:avLst/>
          </a:prstGeom>
        </p:spPr>
        <p:txBody>
          <a:bodyPr vert="horz" lIns="91440" tIns="45720" rIns="91440" bIns="45720" rtlCol="0" anchor="ctr"/>
          <a:lstStyle>
            <a:lvl1pPr algn="r">
              <a:defRPr sz="2100" b="1">
                <a:solidFill>
                  <a:srgbClr val="009900"/>
                </a:solidFill>
                <a:latin typeface="Myriad Pro Cond" panose="020B0506030403020204" pitchFamily="34" charset="0"/>
              </a:defRPr>
            </a:lvl1pPr>
          </a:lstStyle>
          <a:p>
            <a:fld id="{2C27E80B-A655-44B0-A6D9-E5EAFBEBB6E2}" type="slidenum">
              <a:rPr lang="en-US" smtClean="0"/>
              <a:pPr/>
              <a:t>‹#›</a:t>
            </a:fld>
            <a:endParaRPr lang="en-US" dirty="0"/>
          </a:p>
        </p:txBody>
      </p:sp>
    </p:spTree>
    <p:extLst>
      <p:ext uri="{BB962C8B-B14F-4D97-AF65-F5344CB8AC3E}">
        <p14:creationId xmlns:p14="http://schemas.microsoft.com/office/powerpoint/2010/main" val="2406893916"/>
      </p:ext>
    </p:extLst>
  </p:cSld>
  <p:clrMap bg1="lt1" tx1="dk1" bg2="lt2" tx2="dk2" accent1="accent1" accent2="accent2" accent3="accent3" accent4="accent4" accent5="accent5" accent6="accent6" hlink="hlink" folHlink="folHlink"/>
  <p:sldLayoutIdLst>
    <p:sldLayoutId id="2147489783" r:id="rId1"/>
    <p:sldLayoutId id="2147489784" r:id="rId2"/>
    <p:sldLayoutId id="2147489785" r:id="rId3"/>
    <p:sldLayoutId id="2147489786" r:id="rId4"/>
    <p:sldLayoutId id="2147489787" r:id="rId5"/>
    <p:sldLayoutId id="2147489788" r:id="rId6"/>
    <p:sldLayoutId id="2147489789" r:id="rId7"/>
    <p:sldLayoutId id="2147489790" r:id="rId8"/>
    <p:sldLayoutId id="2147489791" r:id="rId9"/>
    <p:sldLayoutId id="2147489792" r:id="rId10"/>
    <p:sldLayoutId id="2147489793" r:id="rId11"/>
  </p:sldLayoutIdLst>
  <p:hf hdr="0" ftr="0" dt="0"/>
  <p:txStyles>
    <p:titleStyle>
      <a:lvl1pPr algn="l" defTabSz="685800" rtl="0" eaLnBrk="1" latinLnBrk="0" hangingPunct="1">
        <a:lnSpc>
          <a:spcPct val="90000"/>
        </a:lnSpc>
        <a:spcBef>
          <a:spcPct val="0"/>
        </a:spcBef>
        <a:buNone/>
        <a:defRPr sz="3300" b="1" kern="1200">
          <a:solidFill>
            <a:srgbClr val="00547E"/>
          </a:solidFill>
          <a:latin typeface="Myriad Pro Cond" panose="020B0506030403020204" pitchFamily="34" charset="0"/>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b="1" kern="1200">
          <a:solidFill>
            <a:schemeClr val="tx1"/>
          </a:solidFill>
          <a:latin typeface="Myriad Pro Cond" panose="020B0506030403020204" pitchFamily="34"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b="1" kern="1200">
          <a:solidFill>
            <a:schemeClr val="tx1"/>
          </a:solidFill>
          <a:latin typeface="Myriad Pro Cond" panose="020B0506030403020204" pitchFamily="34"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b="1" kern="1200">
          <a:solidFill>
            <a:schemeClr val="tx1"/>
          </a:solidFill>
          <a:latin typeface="Myriad Pro Cond" panose="020B0506030403020204" pitchFamily="34"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b="1" kern="1200">
          <a:solidFill>
            <a:schemeClr val="tx1"/>
          </a:solidFill>
          <a:latin typeface="Myriad Pro Cond" panose="020B0506030403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39030759"/>
      </p:ext>
    </p:extLst>
  </p:cSld>
  <p:clrMap bg1="lt1" tx1="dk1" bg2="dk2" tx2="lt2" accent1="accent1" accent2="accent2" accent3="accent3" accent4="accent4" accent5="accent5" accent6="accent6" hlink="hlink" folHlink="folHlink"/>
  <p:sldLayoutIdLst>
    <p:sldLayoutId id="2147489795" r:id="rId1"/>
    <p:sldLayoutId id="2147489796" r:id="rId2"/>
    <p:sldLayoutId id="2147489797" r:id="rId3"/>
    <p:sldLayoutId id="2147489798" r:id="rId4"/>
    <p:sldLayoutId id="2147489799" r:id="rId5"/>
    <p:sldLayoutId id="2147489800" r:id="rId6"/>
    <p:sldLayoutId id="2147489801" r:id="rId7"/>
    <p:sldLayoutId id="2147489802" r:id="rId8"/>
    <p:sldLayoutId id="2147489803" r:id="rId9"/>
    <p:sldLayoutId id="2147489804" r:id="rId1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62018782"/>
      </p:ext>
    </p:extLst>
  </p:cSld>
  <p:clrMap bg1="lt1" tx1="dk1" bg2="lt2" tx2="dk2" accent1="accent1" accent2="accent2" accent3="accent3" accent4="accent4" accent5="accent5" accent6="accent6" hlink="hlink" folHlink="folHlink"/>
  <p:sldLayoutIdLst>
    <p:sldLayoutId id="2147489806" r:id="rId1"/>
    <p:sldLayoutId id="2147489807" r:id="rId2"/>
    <p:sldLayoutId id="2147489808" r:id="rId3"/>
    <p:sldLayoutId id="2147489809" r:id="rId4"/>
    <p:sldLayoutId id="2147489810" r:id="rId5"/>
    <p:sldLayoutId id="2147489811" r:id="rId6"/>
    <p:sldLayoutId id="2147489812" r:id="rId7"/>
    <p:sldLayoutId id="2147489813" r:id="rId8"/>
    <p:sldLayoutId id="2147489814" r:id="rId9"/>
    <p:sldLayoutId id="2147489815" r:id="rId10"/>
    <p:sldLayoutId id="2147489816" r:id="rId11"/>
    <p:sldLayoutId id="214748981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a:extLst>
              <a:ext uri="{FF2B5EF4-FFF2-40B4-BE49-F238E27FC236}">
                <a16:creationId xmlns:a16="http://schemas.microsoft.com/office/drawing/2014/main" id="{905E7BDC-7850-0840-AE02-4CD684FE19E6}"/>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4339" name="Rectangle 1027">
            <a:extLst>
              <a:ext uri="{FF2B5EF4-FFF2-40B4-BE49-F238E27FC236}">
                <a16:creationId xmlns:a16="http://schemas.microsoft.com/office/drawing/2014/main" id="{6E0880CC-46D8-144C-AB8F-FA38446BBE49}"/>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E2720296-8B91-D64B-9FD7-7AF64C73237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39D3AC41-115F-0845-A7A4-47BF361B1873}"/>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2E03388C-8DDE-5549-8BDC-829E3484E1EC}" type="slidenum">
              <a:rPr lang="en-US" altLang="en-US"/>
              <a:pPr>
                <a:defRPr/>
              </a:pPr>
              <a:t>‹#›</a:t>
            </a:fld>
            <a:endParaRPr lang="en-US" altLang="en-US"/>
          </a:p>
        </p:txBody>
      </p:sp>
      <p:sp>
        <p:nvSpPr>
          <p:cNvPr id="14342" name="Line 1032">
            <a:extLst>
              <a:ext uri="{FF2B5EF4-FFF2-40B4-BE49-F238E27FC236}">
                <a16:creationId xmlns:a16="http://schemas.microsoft.com/office/drawing/2014/main" id="{C35EBA84-E5B9-C34A-9AC4-3C109F724BD9}"/>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4343" name="Line 1033">
            <a:extLst>
              <a:ext uri="{FF2B5EF4-FFF2-40B4-BE49-F238E27FC236}">
                <a16:creationId xmlns:a16="http://schemas.microsoft.com/office/drawing/2014/main" id="{F5BD3987-485D-E042-8A19-7C18DF05F31E}"/>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427883387"/>
      </p:ext>
    </p:extLst>
  </p:cSld>
  <p:clrMap bg1="lt1" tx1="dk1" bg2="lt2" tx2="dk2" accent1="accent1" accent2="accent2" accent3="accent3" accent4="accent4" accent5="accent5" accent6="accent6" hlink="hlink" folHlink="folHlink"/>
  <p:sldLayoutIdLst>
    <p:sldLayoutId id="2147489819" r:id="rId1"/>
    <p:sldLayoutId id="2147489820" r:id="rId2"/>
    <p:sldLayoutId id="2147489821" r:id="rId3"/>
    <p:sldLayoutId id="2147489822" r:id="rId4"/>
    <p:sldLayoutId id="2147489823" r:id="rId5"/>
    <p:sldLayoutId id="2147489824" r:id="rId6"/>
    <p:sldLayoutId id="2147489825" r:id="rId7"/>
    <p:sldLayoutId id="2147489826" r:id="rId8"/>
    <p:sldLayoutId id="2147489827" r:id="rId9"/>
    <p:sldLayoutId id="2147489828" r:id="rId10"/>
    <p:sldLayoutId id="2147489829" r:id="rId11"/>
    <p:sldLayoutId id="214748983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A7361BF2-EEC8-BD44-B1FF-0E6EA04503FC}"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067412566"/>
      </p:ext>
    </p:extLst>
  </p:cSld>
  <p:clrMap bg1="lt1" tx1="dk1" bg2="lt2" tx2="dk2" accent1="accent1" accent2="accent2" accent3="accent3" accent4="accent4" accent5="accent5" accent6="accent6" hlink="hlink" folHlink="folHlink"/>
  <p:sldLayoutIdLst>
    <p:sldLayoutId id="2147489844" r:id="rId1"/>
    <p:sldLayoutId id="2147489845" r:id="rId2"/>
    <p:sldLayoutId id="2147489846" r:id="rId3"/>
    <p:sldLayoutId id="2147489847" r:id="rId4"/>
    <p:sldLayoutId id="2147489848" r:id="rId5"/>
    <p:sldLayoutId id="2147489849" r:id="rId6"/>
    <p:sldLayoutId id="2147489850" r:id="rId7"/>
    <p:sldLayoutId id="2147489851" r:id="rId8"/>
    <p:sldLayoutId id="2147489852" r:id="rId9"/>
    <p:sldLayoutId id="2147489853" r:id="rId10"/>
    <p:sldLayoutId id="2147489854" r:id="rId11"/>
    <p:sldLayoutId id="214748985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0"/>
        <p:cNvGrpSpPr/>
        <p:nvPr/>
      </p:nvGrpSpPr>
      <p:grpSpPr>
        <a:xfrm>
          <a:off x="0" y="0"/>
          <a:ext cx="0" cy="0"/>
          <a:chOff x="0" y="0"/>
          <a:chExt cx="0" cy="0"/>
        </a:xfrm>
      </p:grpSpPr>
      <p:sp>
        <p:nvSpPr>
          <p:cNvPr id="51" name="Google Shape;51;p13"/>
          <p:cNvSpPr txBox="1">
            <a:spLocks noGrp="1"/>
          </p:cNvSpPr>
          <p:nvPr>
            <p:ph type="title"/>
          </p:nvPr>
        </p:nvSpPr>
        <p:spPr>
          <a:xfrm>
            <a:off x="628650" y="365125"/>
            <a:ext cx="7886700" cy="1325563"/>
          </a:xfrm>
          <a:prstGeom prst="rect">
            <a:avLst/>
          </a:prstGeom>
          <a:noFill/>
          <a:ln>
            <a:noFill/>
          </a:ln>
        </p:spPr>
        <p:txBody>
          <a:bodyPr spcFirstLastPara="1" wrap="square" lIns="68575" tIns="34275" rIns="68575" bIns="34275" anchor="ctr" anchorCtr="0">
            <a:normAutofit/>
          </a:bodyPr>
          <a:lstStyle>
            <a:lvl1pPr marR="0" lvl="0" algn="l" rtl="0">
              <a:lnSpc>
                <a:spcPct val="90000"/>
              </a:lnSpc>
              <a:spcBef>
                <a:spcPts val="0"/>
              </a:spcBef>
              <a:spcAft>
                <a:spcPts val="0"/>
              </a:spcAft>
              <a:buClr>
                <a:schemeClr val="dk1"/>
              </a:buClr>
              <a:buSzPts val="3300"/>
              <a:buFont typeface="Calibri"/>
              <a:buNone/>
              <a:defRPr sz="3300" b="0" i="0" u="none" strike="noStrike" cap="none">
                <a:solidFill>
                  <a:schemeClr val="dk1"/>
                </a:solidFill>
                <a:latin typeface="Calibri"/>
                <a:ea typeface="Calibri"/>
                <a:cs typeface="Calibri"/>
                <a:sym typeface="Calibri"/>
              </a:defRPr>
            </a:lvl1pPr>
            <a:lvl2pPr lvl="1">
              <a:spcBef>
                <a:spcPts val="0"/>
              </a:spcBef>
              <a:spcAft>
                <a:spcPts val="0"/>
              </a:spcAft>
              <a:buSzPts val="1100"/>
              <a:buNone/>
              <a:defRPr sz="1400"/>
            </a:lvl2pPr>
            <a:lvl3pPr lvl="2">
              <a:spcBef>
                <a:spcPts val="0"/>
              </a:spcBef>
              <a:spcAft>
                <a:spcPts val="0"/>
              </a:spcAft>
              <a:buSzPts val="1100"/>
              <a:buNone/>
              <a:defRPr sz="1400"/>
            </a:lvl3pPr>
            <a:lvl4pPr lvl="3">
              <a:spcBef>
                <a:spcPts val="0"/>
              </a:spcBef>
              <a:spcAft>
                <a:spcPts val="0"/>
              </a:spcAft>
              <a:buSzPts val="1100"/>
              <a:buNone/>
              <a:defRPr sz="1400"/>
            </a:lvl4pPr>
            <a:lvl5pPr lvl="4">
              <a:spcBef>
                <a:spcPts val="0"/>
              </a:spcBef>
              <a:spcAft>
                <a:spcPts val="0"/>
              </a:spcAft>
              <a:buSzPts val="1100"/>
              <a:buNone/>
              <a:defRPr sz="1400"/>
            </a:lvl5pPr>
            <a:lvl6pPr lvl="5">
              <a:spcBef>
                <a:spcPts val="0"/>
              </a:spcBef>
              <a:spcAft>
                <a:spcPts val="0"/>
              </a:spcAft>
              <a:buSzPts val="1100"/>
              <a:buNone/>
              <a:defRPr sz="1400"/>
            </a:lvl6pPr>
            <a:lvl7pPr lvl="6">
              <a:spcBef>
                <a:spcPts val="0"/>
              </a:spcBef>
              <a:spcAft>
                <a:spcPts val="0"/>
              </a:spcAft>
              <a:buSzPts val="1100"/>
              <a:buNone/>
              <a:defRPr sz="1400"/>
            </a:lvl7pPr>
            <a:lvl8pPr lvl="7">
              <a:spcBef>
                <a:spcPts val="0"/>
              </a:spcBef>
              <a:spcAft>
                <a:spcPts val="0"/>
              </a:spcAft>
              <a:buSzPts val="1100"/>
              <a:buNone/>
              <a:defRPr sz="1400"/>
            </a:lvl8pPr>
            <a:lvl9pPr lvl="8">
              <a:spcBef>
                <a:spcPts val="0"/>
              </a:spcBef>
              <a:spcAft>
                <a:spcPts val="0"/>
              </a:spcAft>
              <a:buSzPts val="1100"/>
              <a:buNone/>
              <a:defRPr sz="1400"/>
            </a:lvl9pPr>
          </a:lstStyle>
          <a:p>
            <a:endParaRPr/>
          </a:p>
        </p:txBody>
      </p:sp>
      <p:sp>
        <p:nvSpPr>
          <p:cNvPr id="52" name="Google Shape;52;p13"/>
          <p:cNvSpPr txBox="1">
            <a:spLocks noGrp="1"/>
          </p:cNvSpPr>
          <p:nvPr>
            <p:ph type="body" idx="1"/>
          </p:nvPr>
        </p:nvSpPr>
        <p:spPr>
          <a:xfrm>
            <a:off x="628650" y="1825625"/>
            <a:ext cx="7886700" cy="4351339"/>
          </a:xfrm>
          <a:prstGeom prst="rect">
            <a:avLst/>
          </a:prstGeom>
          <a:noFill/>
          <a:ln>
            <a:noFill/>
          </a:ln>
        </p:spPr>
        <p:txBody>
          <a:bodyPr spcFirstLastPara="1" wrap="square" lIns="68575" tIns="34275" rIns="68575" bIns="34275" anchor="t" anchorCtr="0">
            <a:normAutofit/>
          </a:bodyPr>
          <a:lstStyle>
            <a:lvl1pPr marL="457200" marR="0" lvl="0" indent="-361950" algn="l" rtl="0">
              <a:lnSpc>
                <a:spcPct val="90000"/>
              </a:lnSpc>
              <a:spcBef>
                <a:spcPts val="800"/>
              </a:spcBef>
              <a:spcAft>
                <a:spcPts val="0"/>
              </a:spcAft>
              <a:buClr>
                <a:schemeClr val="dk1"/>
              </a:buClr>
              <a:buSzPts val="2100"/>
              <a:buFont typeface="Arial"/>
              <a:buChar char="•"/>
              <a:defRPr sz="2100" b="0" i="0" u="none" strike="noStrike" cap="none">
                <a:solidFill>
                  <a:schemeClr val="dk1"/>
                </a:solidFill>
                <a:latin typeface="Calibri"/>
                <a:ea typeface="Calibri"/>
                <a:cs typeface="Calibri"/>
                <a:sym typeface="Calibri"/>
              </a:defRPr>
            </a:lvl1pPr>
            <a:lvl2pPr marL="914400" marR="0" lvl="1" indent="-342900" algn="l" rtl="0">
              <a:lnSpc>
                <a:spcPct val="90000"/>
              </a:lnSpc>
              <a:spcBef>
                <a:spcPts val="4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2pPr>
            <a:lvl3pPr marL="1371600" marR="0" lvl="2" indent="-323850" algn="l" rtl="0">
              <a:lnSpc>
                <a:spcPct val="90000"/>
              </a:lnSpc>
              <a:spcBef>
                <a:spcPts val="400"/>
              </a:spcBef>
              <a:spcAft>
                <a:spcPts val="0"/>
              </a:spcAft>
              <a:buClr>
                <a:schemeClr val="dk1"/>
              </a:buClr>
              <a:buSzPts val="1500"/>
              <a:buFont typeface="Arial"/>
              <a:buChar char="•"/>
              <a:defRPr sz="1500" b="0" i="0" u="none" strike="noStrike" cap="none">
                <a:solidFill>
                  <a:schemeClr val="dk1"/>
                </a:solidFill>
                <a:latin typeface="Calibri"/>
                <a:ea typeface="Calibri"/>
                <a:cs typeface="Calibri"/>
                <a:sym typeface="Calibri"/>
              </a:defRPr>
            </a:lvl3pPr>
            <a:lvl4pPr marL="1828800" marR="0" lvl="3"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4pPr>
            <a:lvl5pPr marL="2286000" marR="0" lvl="4"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5pPr>
            <a:lvl6pPr marL="2743200" marR="0" lvl="5"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3" name="Google Shape;53;p13"/>
          <p:cNvSpPr txBox="1">
            <a:spLocks noGrp="1"/>
          </p:cNvSpPr>
          <p:nvPr>
            <p:ph type="dt" idx="10"/>
          </p:nvPr>
        </p:nvSpPr>
        <p:spPr>
          <a:xfrm>
            <a:off x="628650" y="6356351"/>
            <a:ext cx="2057400" cy="365125"/>
          </a:xfrm>
          <a:prstGeom prst="rect">
            <a:avLst/>
          </a:prstGeom>
          <a:noFill/>
          <a:ln>
            <a:noFill/>
          </a:ln>
        </p:spPr>
        <p:txBody>
          <a:bodyPr spcFirstLastPara="1" wrap="square" lIns="68575" tIns="34275" rIns="68575" bIns="34275" anchor="ctr" anchorCtr="0">
            <a:noAutofit/>
          </a:bodyPr>
          <a:lstStyle>
            <a:lvl1pPr marR="0" lvl="0" algn="l" rtl="0">
              <a:spcBef>
                <a:spcPts val="0"/>
              </a:spcBef>
              <a:spcAft>
                <a:spcPts val="0"/>
              </a:spcAft>
              <a:buSzPts val="11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4" name="Google Shape;54;p13"/>
          <p:cNvSpPr txBox="1">
            <a:spLocks noGrp="1"/>
          </p:cNvSpPr>
          <p:nvPr>
            <p:ph type="ftr" idx="11"/>
          </p:nvPr>
        </p:nvSpPr>
        <p:spPr>
          <a:xfrm>
            <a:off x="3028950" y="6356351"/>
            <a:ext cx="3086100" cy="365125"/>
          </a:xfrm>
          <a:prstGeom prst="rect">
            <a:avLst/>
          </a:prstGeom>
          <a:noFill/>
          <a:ln>
            <a:noFill/>
          </a:ln>
        </p:spPr>
        <p:txBody>
          <a:bodyPr spcFirstLastPara="1" wrap="square" lIns="68575" tIns="34275" rIns="68575" bIns="34275" anchor="ctr" anchorCtr="0">
            <a:noAutofit/>
          </a:bodyPr>
          <a:lstStyle>
            <a:lvl1pPr marR="0" lvl="0" algn="ctr" rtl="0">
              <a:spcBef>
                <a:spcPts val="0"/>
              </a:spcBef>
              <a:spcAft>
                <a:spcPts val="0"/>
              </a:spcAft>
              <a:buSzPts val="11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5" name="Google Shape;55;p13"/>
          <p:cNvSpPr txBox="1">
            <a:spLocks noGrp="1"/>
          </p:cNvSpPr>
          <p:nvPr>
            <p:ph type="sldNum" idx="12"/>
          </p:nvPr>
        </p:nvSpPr>
        <p:spPr>
          <a:xfrm>
            <a:off x="6457950" y="6356351"/>
            <a:ext cx="2057400" cy="365125"/>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900" b="0" i="0" u="none" strike="noStrike" cap="none">
                <a:solidFill>
                  <a:srgbClr val="888888"/>
                </a:solidFill>
                <a:latin typeface="Calibri"/>
                <a:ea typeface="Calibri"/>
                <a:cs typeface="Calibri"/>
                <a:sym typeface="Calibri"/>
              </a:defRPr>
            </a:lvl1pPr>
            <a:lvl2pPr marL="0" marR="0" lvl="1" indent="0" algn="r" rtl="0">
              <a:spcBef>
                <a:spcPts val="0"/>
              </a:spcBef>
              <a:buNone/>
              <a:defRPr sz="900" b="0" i="0" u="none" strike="noStrike" cap="none">
                <a:solidFill>
                  <a:srgbClr val="888888"/>
                </a:solidFill>
                <a:latin typeface="Calibri"/>
                <a:ea typeface="Calibri"/>
                <a:cs typeface="Calibri"/>
                <a:sym typeface="Calibri"/>
              </a:defRPr>
            </a:lvl2pPr>
            <a:lvl3pPr marL="0" marR="0" lvl="2" indent="0" algn="r" rtl="0">
              <a:spcBef>
                <a:spcPts val="0"/>
              </a:spcBef>
              <a:buNone/>
              <a:defRPr sz="900" b="0" i="0" u="none" strike="noStrike" cap="none">
                <a:solidFill>
                  <a:srgbClr val="888888"/>
                </a:solidFill>
                <a:latin typeface="Calibri"/>
                <a:ea typeface="Calibri"/>
                <a:cs typeface="Calibri"/>
                <a:sym typeface="Calibri"/>
              </a:defRPr>
            </a:lvl3pPr>
            <a:lvl4pPr marL="0" marR="0" lvl="3" indent="0" algn="r" rtl="0">
              <a:spcBef>
                <a:spcPts val="0"/>
              </a:spcBef>
              <a:buNone/>
              <a:defRPr sz="900" b="0" i="0" u="none" strike="noStrike" cap="none">
                <a:solidFill>
                  <a:srgbClr val="888888"/>
                </a:solidFill>
                <a:latin typeface="Calibri"/>
                <a:ea typeface="Calibri"/>
                <a:cs typeface="Calibri"/>
                <a:sym typeface="Calibri"/>
              </a:defRPr>
            </a:lvl4pPr>
            <a:lvl5pPr marL="0" marR="0" lvl="4" indent="0" algn="r" rtl="0">
              <a:spcBef>
                <a:spcPts val="0"/>
              </a:spcBef>
              <a:buNone/>
              <a:defRPr sz="900" b="0" i="0" u="none" strike="noStrike" cap="none">
                <a:solidFill>
                  <a:srgbClr val="888888"/>
                </a:solidFill>
                <a:latin typeface="Calibri"/>
                <a:ea typeface="Calibri"/>
                <a:cs typeface="Calibri"/>
                <a:sym typeface="Calibri"/>
              </a:defRPr>
            </a:lvl5pPr>
            <a:lvl6pPr marL="0" marR="0" lvl="5" indent="0" algn="r" rtl="0">
              <a:spcBef>
                <a:spcPts val="0"/>
              </a:spcBef>
              <a:buNone/>
              <a:defRPr sz="900" b="0" i="0" u="none" strike="noStrike" cap="none">
                <a:solidFill>
                  <a:srgbClr val="888888"/>
                </a:solidFill>
                <a:latin typeface="Calibri"/>
                <a:ea typeface="Calibri"/>
                <a:cs typeface="Calibri"/>
                <a:sym typeface="Calibri"/>
              </a:defRPr>
            </a:lvl6pPr>
            <a:lvl7pPr marL="0" marR="0" lvl="6" indent="0" algn="r" rtl="0">
              <a:spcBef>
                <a:spcPts val="0"/>
              </a:spcBef>
              <a:buNone/>
              <a:defRPr sz="900" b="0" i="0" u="none" strike="noStrike" cap="none">
                <a:solidFill>
                  <a:srgbClr val="888888"/>
                </a:solidFill>
                <a:latin typeface="Calibri"/>
                <a:ea typeface="Calibri"/>
                <a:cs typeface="Calibri"/>
                <a:sym typeface="Calibri"/>
              </a:defRPr>
            </a:lvl7pPr>
            <a:lvl8pPr marL="0" marR="0" lvl="7" indent="0" algn="r" rtl="0">
              <a:spcBef>
                <a:spcPts val="0"/>
              </a:spcBef>
              <a:buNone/>
              <a:defRPr sz="900" b="0" i="0" u="none" strike="noStrike" cap="none">
                <a:solidFill>
                  <a:srgbClr val="888888"/>
                </a:solidFill>
                <a:latin typeface="Calibri"/>
                <a:ea typeface="Calibri"/>
                <a:cs typeface="Calibri"/>
                <a:sym typeface="Calibri"/>
              </a:defRPr>
            </a:lvl8pPr>
            <a:lvl9pPr marL="0" marR="0" lvl="8" indent="0" algn="r" rtl="0">
              <a:spcBef>
                <a:spcPts val="0"/>
              </a:spcBef>
              <a:buNone/>
              <a:defRPr sz="900" b="0" i="0" u="none" strike="noStrike" cap="none">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
        <p:nvSpPr>
          <p:cNvPr id="2" name="hl">
            <a:extLst>
              <a:ext uri="{FF2B5EF4-FFF2-40B4-BE49-F238E27FC236}">
                <a16:creationId xmlns:a16="http://schemas.microsoft.com/office/drawing/2014/main" id="{EDF58919-39EB-4252-A5A0-EEA3434236DF}"/>
              </a:ext>
            </a:extLst>
          </p:cNvPr>
          <p:cNvSpPr txBox="1"/>
          <p:nvPr userDrawn="1"/>
        </p:nvSpPr>
        <p:spPr>
          <a:xfrm>
            <a:off x="0" y="0"/>
            <a:ext cx="9144000" cy="369332"/>
          </a:xfrm>
          <a:prstGeom prst="rect">
            <a:avLst/>
          </a:prstGeom>
          <a:noFill/>
        </p:spPr>
        <p:txBody>
          <a:bodyPr vert="horz" rtlCol="0">
            <a:spAutoFit/>
          </a:bodyPr>
          <a:lstStyle/>
          <a:p>
            <a:endParaRPr lang="en-US" sz="1800">
              <a:solidFill>
                <a:srgbClr val="000000"/>
              </a:solidFill>
            </a:endParaRPr>
          </a:p>
        </p:txBody>
      </p:sp>
      <p:sp>
        <p:nvSpPr>
          <p:cNvPr id="3" name="fl">
            <a:extLst>
              <a:ext uri="{FF2B5EF4-FFF2-40B4-BE49-F238E27FC236}">
                <a16:creationId xmlns:a16="http://schemas.microsoft.com/office/drawing/2014/main" id="{3405171B-DB66-41E3-A235-64065E483A80}"/>
              </a:ext>
            </a:extLst>
          </p:cNvPr>
          <p:cNvSpPr txBox="1"/>
          <p:nvPr userDrawn="1"/>
        </p:nvSpPr>
        <p:spPr>
          <a:xfrm>
            <a:off x="0" y="6319520"/>
            <a:ext cx="9144000" cy="369332"/>
          </a:xfrm>
          <a:prstGeom prst="rect">
            <a:avLst/>
          </a:prstGeom>
          <a:noFill/>
        </p:spPr>
        <p:txBody>
          <a:bodyPr vert="horz" rtlCol="0">
            <a:spAutoFit/>
          </a:bodyPr>
          <a:lstStyle/>
          <a:p>
            <a:endParaRPr lang="en-US" sz="1800">
              <a:solidFill>
                <a:srgbClr val="000000"/>
              </a:solidFill>
            </a:endParaRPr>
          </a:p>
        </p:txBody>
      </p:sp>
    </p:spTree>
    <p:extLst>
      <p:ext uri="{BB962C8B-B14F-4D97-AF65-F5344CB8AC3E}">
        <p14:creationId xmlns:p14="http://schemas.microsoft.com/office/powerpoint/2010/main" val="3419451930"/>
      </p:ext>
    </p:extLst>
  </p:cSld>
  <p:clrMap bg1="lt1" tx1="dk1" bg2="dk2" tx2="lt2" accent1="accent1" accent2="accent2" accent3="accent3" accent4="accent4" accent5="accent5" accent6="accent6" hlink="hlink" folHlink="folHlink"/>
  <p:sldLayoutIdLst>
    <p:sldLayoutId id="2147489857" r:id="rId1"/>
    <p:sldLayoutId id="2147489858" r:id="rId2"/>
    <p:sldLayoutId id="2147489859" r:id="rId3"/>
    <p:sldLayoutId id="2147489860" r:id="rId4"/>
    <p:sldLayoutId id="2147489861" r:id="rId5"/>
    <p:sldLayoutId id="2147489862" r:id="rId6"/>
    <p:sldLayoutId id="2147489863" r:id="rId7"/>
    <p:sldLayoutId id="2147489864" r:id="rId8"/>
    <p:sldLayoutId id="2147489865" r:id="rId9"/>
    <p:sldLayoutId id="2147489866" r:id="rId10"/>
    <p:sldLayoutId id="2147489867" r:id="rId11"/>
    <p:sldLayoutId id="2147489868" r:id="rId12"/>
    <p:sldLayoutId id="2147489869"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35"/>
        <p:cNvGrpSpPr/>
        <p:nvPr/>
      </p:nvGrpSpPr>
      <p:grpSpPr>
        <a:xfrm>
          <a:off x="0" y="0"/>
          <a:ext cx="0" cy="0"/>
          <a:chOff x="0" y="0"/>
          <a:chExt cx="0" cy="0"/>
        </a:xfrm>
      </p:grpSpPr>
      <p:sp>
        <p:nvSpPr>
          <p:cNvPr id="136" name="Google Shape;136;p27"/>
          <p:cNvSpPr txBox="1">
            <a:spLocks noGrp="1"/>
          </p:cNvSpPr>
          <p:nvPr>
            <p:ph type="title"/>
          </p:nvPr>
        </p:nvSpPr>
        <p:spPr>
          <a:xfrm>
            <a:off x="628650" y="365127"/>
            <a:ext cx="7886700" cy="790000"/>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Lato Black"/>
              <a:buNone/>
              <a:defRPr sz="4400" b="1" i="0" u="none" strike="noStrike" cap="none">
                <a:solidFill>
                  <a:schemeClr val="dk1"/>
                </a:solidFill>
                <a:latin typeface="Lato Black"/>
                <a:ea typeface="Lato Black"/>
                <a:cs typeface="Lato Black"/>
                <a:sym typeface="Lato Black"/>
              </a:defRPr>
            </a:lvl1pPr>
            <a:lvl2pPr lvl="1" rtl="0">
              <a:spcBef>
                <a:spcPts val="0"/>
              </a:spcBef>
              <a:spcAft>
                <a:spcPts val="0"/>
              </a:spcAft>
              <a:buSzPts val="1400"/>
              <a:buNone/>
              <a:defRPr sz="1800"/>
            </a:lvl2pPr>
            <a:lvl3pPr lvl="2" rtl="0">
              <a:spcBef>
                <a:spcPts val="0"/>
              </a:spcBef>
              <a:spcAft>
                <a:spcPts val="0"/>
              </a:spcAft>
              <a:buSzPts val="1400"/>
              <a:buNone/>
              <a:defRPr sz="1800"/>
            </a:lvl3pPr>
            <a:lvl4pPr lvl="3" rtl="0">
              <a:spcBef>
                <a:spcPts val="0"/>
              </a:spcBef>
              <a:spcAft>
                <a:spcPts val="0"/>
              </a:spcAft>
              <a:buSzPts val="1400"/>
              <a:buNone/>
              <a:defRPr sz="1800"/>
            </a:lvl4pPr>
            <a:lvl5pPr lvl="4" rtl="0">
              <a:spcBef>
                <a:spcPts val="0"/>
              </a:spcBef>
              <a:spcAft>
                <a:spcPts val="0"/>
              </a:spcAft>
              <a:buSzPts val="1400"/>
              <a:buNone/>
              <a:defRPr sz="1800"/>
            </a:lvl5pPr>
            <a:lvl6pPr lvl="5" rtl="0">
              <a:spcBef>
                <a:spcPts val="0"/>
              </a:spcBef>
              <a:spcAft>
                <a:spcPts val="0"/>
              </a:spcAft>
              <a:buSzPts val="1400"/>
              <a:buNone/>
              <a:defRPr sz="1800"/>
            </a:lvl6pPr>
            <a:lvl7pPr lvl="6" rtl="0">
              <a:spcBef>
                <a:spcPts val="0"/>
              </a:spcBef>
              <a:spcAft>
                <a:spcPts val="0"/>
              </a:spcAft>
              <a:buSzPts val="1400"/>
              <a:buNone/>
              <a:defRPr sz="1800"/>
            </a:lvl7pPr>
            <a:lvl8pPr lvl="7" rtl="0">
              <a:spcBef>
                <a:spcPts val="0"/>
              </a:spcBef>
              <a:spcAft>
                <a:spcPts val="0"/>
              </a:spcAft>
              <a:buSzPts val="1400"/>
              <a:buNone/>
              <a:defRPr sz="1800"/>
            </a:lvl8pPr>
            <a:lvl9pPr lvl="8" rtl="0">
              <a:spcBef>
                <a:spcPts val="0"/>
              </a:spcBef>
              <a:spcAft>
                <a:spcPts val="0"/>
              </a:spcAft>
              <a:buSzPts val="1400"/>
              <a:buNone/>
              <a:defRPr sz="1800"/>
            </a:lvl9pPr>
          </a:lstStyle>
          <a:p>
            <a:endParaRPr/>
          </a:p>
        </p:txBody>
      </p:sp>
      <p:sp>
        <p:nvSpPr>
          <p:cNvPr id="137" name="Google Shape;137;p27"/>
          <p:cNvSpPr txBox="1">
            <a:spLocks noGrp="1"/>
          </p:cNvSpPr>
          <p:nvPr>
            <p:ph type="body" idx="1"/>
          </p:nvPr>
        </p:nvSpPr>
        <p:spPr>
          <a:xfrm>
            <a:off x="628650" y="1253331"/>
            <a:ext cx="7886700" cy="5003200"/>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Lato"/>
                <a:ea typeface="Lato"/>
                <a:cs typeface="Lato"/>
                <a:sym typeface="Lato"/>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Lato"/>
                <a:ea typeface="Lato"/>
                <a:cs typeface="Lato"/>
                <a:sym typeface="Lato"/>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Lato"/>
                <a:ea typeface="Lato"/>
                <a:cs typeface="Lato"/>
                <a:sym typeface="Lato"/>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Lato"/>
                <a:ea typeface="Lato"/>
                <a:cs typeface="Lato"/>
                <a:sym typeface="Lato"/>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Lato"/>
                <a:ea typeface="Lato"/>
                <a:cs typeface="Lato"/>
                <a:sym typeface="Lat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38" name="Google Shape;138;p27"/>
          <p:cNvSpPr txBox="1">
            <a:spLocks noGrp="1"/>
          </p:cNvSpPr>
          <p:nvPr>
            <p:ph type="dt" idx="10"/>
          </p:nvPr>
        </p:nvSpPr>
        <p:spPr>
          <a:xfrm>
            <a:off x="628650" y="6356351"/>
            <a:ext cx="2057400" cy="365200"/>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39" name="Google Shape;139;p27"/>
          <p:cNvSpPr txBox="1">
            <a:spLocks noGrp="1"/>
          </p:cNvSpPr>
          <p:nvPr>
            <p:ph type="ftr" idx="11"/>
          </p:nvPr>
        </p:nvSpPr>
        <p:spPr>
          <a:xfrm>
            <a:off x="3028950" y="6356351"/>
            <a:ext cx="3086100" cy="365200"/>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40" name="Google Shape;140;p27"/>
          <p:cNvSpPr txBox="1">
            <a:spLocks noGrp="1"/>
          </p:cNvSpPr>
          <p:nvPr>
            <p:ph type="sldNum" idx="12"/>
          </p:nvPr>
        </p:nvSpPr>
        <p:spPr>
          <a:xfrm>
            <a:off x="6457950" y="6356351"/>
            <a:ext cx="2057400" cy="365200"/>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888888"/>
                </a:solidFill>
                <a:latin typeface="Calibri"/>
                <a:ea typeface="Calibri"/>
                <a:cs typeface="Calibri"/>
                <a:sym typeface="Calibri"/>
              </a:defRPr>
            </a:lvl1pPr>
            <a:lvl2pPr marL="0" marR="0" lvl="1" indent="0" algn="r" rtl="0">
              <a:spcBef>
                <a:spcPts val="0"/>
              </a:spcBef>
              <a:buNone/>
              <a:defRPr sz="1200" b="0" i="0" u="none" strike="noStrike" cap="none">
                <a:solidFill>
                  <a:srgbClr val="888888"/>
                </a:solidFill>
                <a:latin typeface="Calibri"/>
                <a:ea typeface="Calibri"/>
                <a:cs typeface="Calibri"/>
                <a:sym typeface="Calibri"/>
              </a:defRPr>
            </a:lvl2pPr>
            <a:lvl3pPr marL="0" marR="0" lvl="2" indent="0" algn="r" rtl="0">
              <a:spcBef>
                <a:spcPts val="0"/>
              </a:spcBef>
              <a:buNone/>
              <a:defRPr sz="1200" b="0" i="0" u="none" strike="noStrike" cap="none">
                <a:solidFill>
                  <a:srgbClr val="888888"/>
                </a:solidFill>
                <a:latin typeface="Calibri"/>
                <a:ea typeface="Calibri"/>
                <a:cs typeface="Calibri"/>
                <a:sym typeface="Calibri"/>
              </a:defRPr>
            </a:lvl3pPr>
            <a:lvl4pPr marL="0" marR="0" lvl="3" indent="0" algn="r" rtl="0">
              <a:spcBef>
                <a:spcPts val="0"/>
              </a:spcBef>
              <a:buNone/>
              <a:defRPr sz="1200" b="0" i="0" u="none" strike="noStrike" cap="none">
                <a:solidFill>
                  <a:srgbClr val="888888"/>
                </a:solidFill>
                <a:latin typeface="Calibri"/>
                <a:ea typeface="Calibri"/>
                <a:cs typeface="Calibri"/>
                <a:sym typeface="Calibri"/>
              </a:defRPr>
            </a:lvl4pPr>
            <a:lvl5pPr marL="0" marR="0" lvl="4" indent="0" algn="r" rtl="0">
              <a:spcBef>
                <a:spcPts val="0"/>
              </a:spcBef>
              <a:buNone/>
              <a:defRPr sz="1200" b="0" i="0" u="none" strike="noStrike" cap="none">
                <a:solidFill>
                  <a:srgbClr val="888888"/>
                </a:solidFill>
                <a:latin typeface="Calibri"/>
                <a:ea typeface="Calibri"/>
                <a:cs typeface="Calibri"/>
                <a:sym typeface="Calibri"/>
              </a:defRPr>
            </a:lvl5pPr>
            <a:lvl6pPr marL="0" marR="0" lvl="5" indent="0" algn="r" rtl="0">
              <a:spcBef>
                <a:spcPts val="0"/>
              </a:spcBef>
              <a:buNone/>
              <a:defRPr sz="1200" b="0" i="0" u="none" strike="noStrike" cap="none">
                <a:solidFill>
                  <a:srgbClr val="888888"/>
                </a:solidFill>
                <a:latin typeface="Calibri"/>
                <a:ea typeface="Calibri"/>
                <a:cs typeface="Calibri"/>
                <a:sym typeface="Calibri"/>
              </a:defRPr>
            </a:lvl6pPr>
            <a:lvl7pPr marL="0" marR="0" lvl="6" indent="0" algn="r" rtl="0">
              <a:spcBef>
                <a:spcPts val="0"/>
              </a:spcBef>
              <a:buNone/>
              <a:defRPr sz="1200" b="0" i="0" u="none" strike="noStrike" cap="none">
                <a:solidFill>
                  <a:srgbClr val="888888"/>
                </a:solidFill>
                <a:latin typeface="Calibri"/>
                <a:ea typeface="Calibri"/>
                <a:cs typeface="Calibri"/>
                <a:sym typeface="Calibri"/>
              </a:defRPr>
            </a:lvl7pPr>
            <a:lvl8pPr marL="0" marR="0" lvl="7" indent="0" algn="r" rtl="0">
              <a:spcBef>
                <a:spcPts val="0"/>
              </a:spcBef>
              <a:buNone/>
              <a:defRPr sz="1200" b="0" i="0" u="none" strike="noStrike" cap="none">
                <a:solidFill>
                  <a:srgbClr val="888888"/>
                </a:solidFill>
                <a:latin typeface="Calibri"/>
                <a:ea typeface="Calibri"/>
                <a:cs typeface="Calibri"/>
                <a:sym typeface="Calibri"/>
              </a:defRPr>
            </a:lvl8pPr>
            <a:lvl9pPr marL="0" marR="0" lvl="8" indent="0" algn="r" rtl="0">
              <a:spcBef>
                <a:spcPts val="0"/>
              </a:spcBef>
              <a:buNone/>
              <a:defRPr sz="1200" b="0" i="0" u="none" strike="noStrike" cap="none">
                <a:solidFill>
                  <a:srgbClr val="888888"/>
                </a:solidFill>
                <a:latin typeface="Calibri"/>
                <a:ea typeface="Calibri"/>
                <a:cs typeface="Calibri"/>
                <a:sym typeface="Calibri"/>
              </a:defRPr>
            </a:lvl9pPr>
          </a:lstStyle>
          <a:p>
            <a:fld id="{00000000-1234-1234-1234-123412341234}" type="slidenum">
              <a:rPr lang="en" smtClean="0"/>
              <a:pPr/>
              <a:t>‹#›</a:t>
            </a:fld>
            <a:endParaRPr lang="en"/>
          </a:p>
        </p:txBody>
      </p:sp>
      <p:sp>
        <p:nvSpPr>
          <p:cNvPr id="2" name="hl">
            <a:extLst>
              <a:ext uri="{FF2B5EF4-FFF2-40B4-BE49-F238E27FC236}">
                <a16:creationId xmlns:a16="http://schemas.microsoft.com/office/drawing/2014/main" id="{C2FE6794-CD26-4778-BF6F-326412E2130E}"/>
              </a:ext>
            </a:extLst>
          </p:cNvPr>
          <p:cNvSpPr txBox="1"/>
          <p:nvPr userDrawn="1"/>
        </p:nvSpPr>
        <p:spPr>
          <a:xfrm>
            <a:off x="0" y="0"/>
            <a:ext cx="9144000" cy="369332"/>
          </a:xfrm>
          <a:prstGeom prst="rect">
            <a:avLst/>
          </a:prstGeom>
          <a:noFill/>
        </p:spPr>
        <p:txBody>
          <a:bodyPr vert="horz" rtlCol="0">
            <a:spAutoFit/>
          </a:bodyPr>
          <a:lstStyle/>
          <a:p>
            <a:endParaRPr lang="en-US" sz="1800">
              <a:solidFill>
                <a:srgbClr val="000000"/>
              </a:solidFill>
            </a:endParaRPr>
          </a:p>
        </p:txBody>
      </p:sp>
      <p:sp>
        <p:nvSpPr>
          <p:cNvPr id="3" name="fl">
            <a:extLst>
              <a:ext uri="{FF2B5EF4-FFF2-40B4-BE49-F238E27FC236}">
                <a16:creationId xmlns:a16="http://schemas.microsoft.com/office/drawing/2014/main" id="{FC2782CB-D659-454E-AD8B-89F1928CD3C7}"/>
              </a:ext>
            </a:extLst>
          </p:cNvPr>
          <p:cNvSpPr txBox="1"/>
          <p:nvPr userDrawn="1"/>
        </p:nvSpPr>
        <p:spPr>
          <a:xfrm>
            <a:off x="0" y="6319520"/>
            <a:ext cx="9144000" cy="369332"/>
          </a:xfrm>
          <a:prstGeom prst="rect">
            <a:avLst/>
          </a:prstGeom>
          <a:noFill/>
        </p:spPr>
        <p:txBody>
          <a:bodyPr vert="horz" rtlCol="0">
            <a:spAutoFit/>
          </a:bodyPr>
          <a:lstStyle/>
          <a:p>
            <a:endParaRPr lang="en-US" sz="1800">
              <a:solidFill>
                <a:srgbClr val="000000"/>
              </a:solidFill>
            </a:endParaRPr>
          </a:p>
        </p:txBody>
      </p:sp>
    </p:spTree>
    <p:extLst>
      <p:ext uri="{BB962C8B-B14F-4D97-AF65-F5344CB8AC3E}">
        <p14:creationId xmlns:p14="http://schemas.microsoft.com/office/powerpoint/2010/main" val="51450618"/>
      </p:ext>
    </p:extLst>
  </p:cSld>
  <p:clrMap bg1="lt1" tx1="dk1" bg2="dk2" tx2="lt2" accent1="accent1" accent2="accent2" accent3="accent3" accent4="accent4" accent5="accent5" accent6="accent6" hlink="hlink" folHlink="folHlink"/>
  <p:sldLayoutIdLst>
    <p:sldLayoutId id="2147489871" r:id="rId1"/>
    <p:sldLayoutId id="2147489872" r:id="rId2"/>
    <p:sldLayoutId id="2147489873" r:id="rId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3233532607"/>
      </p:ext>
    </p:extLst>
  </p:cSld>
  <p:clrMap bg1="lt1" tx1="dk1" bg2="lt2" tx2="dk2" accent1="accent1" accent2="accent2" accent3="accent3" accent4="accent4" accent5="accent5" accent6="accent6" hlink="hlink" folHlink="folHlink"/>
  <p:sldLayoutIdLst>
    <p:sldLayoutId id="2147489875" r:id="rId1"/>
    <p:sldLayoutId id="2147489876" r:id="rId2"/>
    <p:sldLayoutId id="2147489877" r:id="rId3"/>
    <p:sldLayoutId id="2147489878" r:id="rId4"/>
    <p:sldLayoutId id="2147489879" r:id="rId5"/>
    <p:sldLayoutId id="2147489880" r:id="rId6"/>
    <p:sldLayoutId id="2147489881" r:id="rId7"/>
    <p:sldLayoutId id="2147489882" r:id="rId8"/>
    <p:sldLayoutId id="2147489883" r:id="rId9"/>
    <p:sldLayoutId id="2147489884" r:id="rId10"/>
    <p:sldLayoutId id="214748988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845916243"/>
      </p:ext>
    </p:extLst>
  </p:cSld>
  <p:clrMap bg1="lt1" tx1="dk1" bg2="lt2" tx2="dk2" accent1="accent1" accent2="accent2" accent3="accent3" accent4="accent4" accent5="accent5" accent6="accent6" hlink="hlink" folHlink="folHlink"/>
  <p:sldLayoutIdLst>
    <p:sldLayoutId id="2147489887" r:id="rId1"/>
    <p:sldLayoutId id="2147489888" r:id="rId2"/>
    <p:sldLayoutId id="2147489889" r:id="rId3"/>
    <p:sldLayoutId id="2147489890" r:id="rId4"/>
    <p:sldLayoutId id="2147489891" r:id="rId5"/>
    <p:sldLayoutId id="2147489892" r:id="rId6"/>
    <p:sldLayoutId id="2147489893" r:id="rId7"/>
    <p:sldLayoutId id="2147489894" r:id="rId8"/>
    <p:sldLayoutId id="2147489895" r:id="rId9"/>
    <p:sldLayoutId id="2147489896" r:id="rId10"/>
    <p:sldLayoutId id="2147489897"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644953522"/>
      </p:ext>
    </p:extLst>
  </p:cSld>
  <p:clrMap bg1="lt1" tx1="dk1" bg2="lt2" tx2="dk2" accent1="accent1" accent2="accent2" accent3="accent3" accent4="accent4" accent5="accent5" accent6="accent6" hlink="hlink" folHlink="folHlink"/>
  <p:sldLayoutIdLst>
    <p:sldLayoutId id="2147489899" r:id="rId1"/>
    <p:sldLayoutId id="2147489900" r:id="rId2"/>
    <p:sldLayoutId id="2147489901" r:id="rId3"/>
    <p:sldLayoutId id="2147489902" r:id="rId4"/>
    <p:sldLayoutId id="2147489903" r:id="rId5"/>
    <p:sldLayoutId id="2147489904" r:id="rId6"/>
    <p:sldLayoutId id="2147489905" r:id="rId7"/>
    <p:sldLayoutId id="2147489906" r:id="rId8"/>
    <p:sldLayoutId id="2147489907" r:id="rId9"/>
    <p:sldLayoutId id="2147489908" r:id="rId10"/>
    <p:sldLayoutId id="2147489909" r:id="rId11"/>
  </p:sldLayoutIdLs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24172964"/>
      </p:ext>
    </p:extLst>
  </p:cSld>
  <p:clrMap bg1="lt1" tx1="dk1" bg2="lt2" tx2="dk2" accent1="accent1" accent2="accent2" accent3="accent3" accent4="accent4" accent5="accent5" accent6="accent6" hlink="hlink" folHlink="folHlink"/>
  <p:sldLayoutIdLst>
    <p:sldLayoutId id="2147489911" r:id="rId1"/>
    <p:sldLayoutId id="2147489912" r:id="rId2"/>
    <p:sldLayoutId id="2147489913" r:id="rId3"/>
    <p:sldLayoutId id="2147489914" r:id="rId4"/>
    <p:sldLayoutId id="2147489915" r:id="rId5"/>
    <p:sldLayoutId id="2147489916" r:id="rId6"/>
    <p:sldLayoutId id="2147489917" r:id="rId7"/>
    <p:sldLayoutId id="2147489918" r:id="rId8"/>
    <p:sldLayoutId id="2147489919" r:id="rId9"/>
    <p:sldLayoutId id="2147489920" r:id="rId10"/>
    <p:sldLayoutId id="2147489921"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56627495"/>
      </p:ext>
    </p:extLst>
  </p:cSld>
  <p:clrMap bg1="lt1" tx1="dk1" bg2="lt2" tx2="dk2" accent1="accent1" accent2="accent2" accent3="accent3" accent4="accent4" accent5="accent5" accent6="accent6" hlink="hlink" folHlink="folHlink"/>
  <p:sldLayoutIdLst>
    <p:sldLayoutId id="2147489923" r:id="rId1"/>
    <p:sldLayoutId id="214748992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1026">
            <a:extLst>
              <a:ext uri="{FF2B5EF4-FFF2-40B4-BE49-F238E27FC236}">
                <a16:creationId xmlns:a16="http://schemas.microsoft.com/office/drawing/2014/main" id="{4100DFBF-1FEE-4ACB-900C-42CD990BE56B}"/>
              </a:ext>
            </a:extLst>
          </p:cNvPr>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2051" name="Rectangle 1027">
            <a:extLst>
              <a:ext uri="{FF2B5EF4-FFF2-40B4-BE49-F238E27FC236}">
                <a16:creationId xmlns:a16="http://schemas.microsoft.com/office/drawing/2014/main" id="{7B86C5D9-AB13-4DED-A44A-D17CB1C1FDF4}"/>
              </a:ext>
            </a:extLst>
          </p:cNvPr>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84474C4-284F-9440-A98C-FA4AB90F76F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Garamond" charset="0"/>
                <a:ea typeface="ＭＳ Ｐゴシック" charset="0"/>
                <a:cs typeface="ＭＳ Ｐゴシック" charset="0"/>
              </a:defRPr>
            </a:lvl1pPr>
          </a:lstStyle>
          <a:p>
            <a:pPr>
              <a:defRPr/>
            </a:pPr>
            <a:endParaRPr lang="en-US"/>
          </a:p>
        </p:txBody>
      </p:sp>
      <p:sp>
        <p:nvSpPr>
          <p:cNvPr id="100358" name="Rectangle 1030">
            <a:extLst>
              <a:ext uri="{FF2B5EF4-FFF2-40B4-BE49-F238E27FC236}">
                <a16:creationId xmlns:a16="http://schemas.microsoft.com/office/drawing/2014/main" id="{653E7E89-9F9B-F740-A030-C38912ADA09E}"/>
              </a:ext>
            </a:extLst>
          </p:cNvPr>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defRPr>
            </a:lvl1pPr>
          </a:lstStyle>
          <a:p>
            <a:pPr>
              <a:defRPr/>
            </a:pPr>
            <a:fld id="{6A6BA0A0-A7BE-4DC4-A1D2-67560873BDCE}" type="slidenum">
              <a:rPr lang="en-US" altLang="en-US"/>
              <a:pPr>
                <a:defRPr/>
              </a:pPr>
              <a:t>‹#›</a:t>
            </a:fld>
            <a:endParaRPr lang="en-US" altLang="en-US"/>
          </a:p>
        </p:txBody>
      </p:sp>
      <p:sp>
        <p:nvSpPr>
          <p:cNvPr id="2054" name="Line 1032">
            <a:extLst>
              <a:ext uri="{FF2B5EF4-FFF2-40B4-BE49-F238E27FC236}">
                <a16:creationId xmlns:a16="http://schemas.microsoft.com/office/drawing/2014/main" id="{B2BA4185-DAF2-4408-906B-C503302DE471}"/>
              </a:ext>
            </a:extLst>
          </p:cNvPr>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5" name="Line 1033">
            <a:extLst>
              <a:ext uri="{FF2B5EF4-FFF2-40B4-BE49-F238E27FC236}">
                <a16:creationId xmlns:a16="http://schemas.microsoft.com/office/drawing/2014/main" id="{BFB13A2A-7836-4554-BA73-7213A39EA284}"/>
              </a:ext>
            </a:extLst>
          </p:cNvPr>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056" name="Picture 7" descr="safari.png">
            <a:extLst>
              <a:ext uri="{FF2B5EF4-FFF2-40B4-BE49-F238E27FC236}">
                <a16:creationId xmlns:a16="http://schemas.microsoft.com/office/drawing/2014/main" id="{1177FD16-61A1-4390-9ECA-67D35227FBA3}"/>
              </a:ext>
            </a:extLst>
          </p:cNvPr>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62875257"/>
      </p:ext>
    </p:extLst>
  </p:cSld>
  <p:clrMap bg1="lt1" tx1="dk1" bg2="lt2" tx2="dk2" accent1="accent1" accent2="accent2" accent3="accent3" accent4="accent4" accent5="accent5" accent6="accent6" hlink="hlink" folHlink="folHlink"/>
  <p:sldLayoutIdLst>
    <p:sldLayoutId id="2147489926" r:id="rId1"/>
    <p:sldLayoutId id="2147489927" r:id="rId2"/>
    <p:sldLayoutId id="2147489928" r:id="rId3"/>
    <p:sldLayoutId id="2147489929" r:id="rId4"/>
    <p:sldLayoutId id="2147489930" r:id="rId5"/>
    <p:sldLayoutId id="2147489931" r:id="rId6"/>
    <p:sldLayoutId id="2147489932" r:id="rId7"/>
    <p:sldLayoutId id="2147489933" r:id="rId8"/>
    <p:sldLayoutId id="2147489934" r:id="rId9"/>
    <p:sldLayoutId id="2147489935" r:id="rId10"/>
    <p:sldLayoutId id="2147489936" r:id="rId11"/>
    <p:sldLayoutId id="214748993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9/22/22</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05879655"/>
      </p:ext>
    </p:extLst>
  </p:cSld>
  <p:clrMap bg1="lt1" tx1="dk1" bg2="lt2" tx2="dk2" accent1="accent1" accent2="accent2" accent3="accent3" accent4="accent4" accent5="accent5" accent6="accent6" hlink="hlink" folHlink="folHlink"/>
  <p:sldLayoutIdLst>
    <p:sldLayoutId id="2147489939" r:id="rId1"/>
    <p:sldLayoutId id="2147489940" r:id="rId2"/>
    <p:sldLayoutId id="2147489941" r:id="rId3"/>
    <p:sldLayoutId id="2147489942" r:id="rId4"/>
    <p:sldLayoutId id="2147489943" r:id="rId5"/>
    <p:sldLayoutId id="2147489944" r:id="rId6"/>
    <p:sldLayoutId id="2147489945" r:id="rId7"/>
    <p:sldLayoutId id="2147489946" r:id="rId8"/>
    <p:sldLayoutId id="2147489947" r:id="rId9"/>
    <p:sldLayoutId id="2147489948" r:id="rId10"/>
    <p:sldLayoutId id="2147489949"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09617450"/>
      </p:ext>
    </p:extLst>
  </p:cSld>
  <p:clrMap bg1="lt1" tx1="dk1" bg2="lt2" tx2="dk2" accent1="accent1" accent2="accent2" accent3="accent3" accent4="accent4" accent5="accent5" accent6="accent6" hlink="hlink" folHlink="folHlink"/>
  <p:sldLayoutIdLst>
    <p:sldLayoutId id="2147489951" r:id="rId1"/>
    <p:sldLayoutId id="2147489952"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27626387"/>
      </p:ext>
    </p:extLst>
  </p:cSld>
  <p:clrMap bg1="lt1" tx1="dk1" bg2="lt2" tx2="dk2" accent1="accent1" accent2="accent2" accent3="accent3" accent4="accent4" accent5="accent5" accent6="accent6" hlink="hlink" folHlink="folHlink"/>
  <p:sldLayoutIdLst>
    <p:sldLayoutId id="2147489954" r:id="rId1"/>
    <p:sldLayoutId id="2147489955" r:id="rId2"/>
    <p:sldLayoutId id="2147489956" r:id="rId3"/>
    <p:sldLayoutId id="2147489957" r:id="rId4"/>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B0D86F2-4F57-314E-9C03-9014849FF2B9}" type="datetime1">
              <a:rPr lang="en-US" smtClean="0"/>
              <a:t>9/22/22</a:t>
            </a:fld>
            <a:endParaRPr lang="en-G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EF0EDDB-3F8C-454D-B7AF-385D22F27965}" type="slidenum">
              <a:rPr lang="en-GR" smtClean="0"/>
              <a:t>‹#›</a:t>
            </a:fld>
            <a:endParaRPr lang="en-GR"/>
          </a:p>
        </p:txBody>
      </p:sp>
    </p:spTree>
    <p:extLst>
      <p:ext uri="{BB962C8B-B14F-4D97-AF65-F5344CB8AC3E}">
        <p14:creationId xmlns:p14="http://schemas.microsoft.com/office/powerpoint/2010/main" val="2370697251"/>
      </p:ext>
    </p:extLst>
  </p:cSld>
  <p:clrMap bg1="lt1" tx1="dk1" bg2="lt2" tx2="dk2" accent1="accent1" accent2="accent2" accent3="accent3" accent4="accent4" accent5="accent5" accent6="accent6" hlink="hlink" folHlink="folHlink"/>
  <p:sldLayoutIdLst>
    <p:sldLayoutId id="2147489959" r:id="rId1"/>
    <p:sldLayoutId id="2147489960" r:id="rId2"/>
    <p:sldLayoutId id="2147489961" r:id="rId3"/>
    <p:sldLayoutId id="2147489962" r:id="rId4"/>
    <p:sldLayoutId id="2147489963" r:id="rId5"/>
    <p:sldLayoutId id="2147489964" r:id="rId6"/>
    <p:sldLayoutId id="2147489965" r:id="rId7"/>
    <p:sldLayoutId id="2147489966" r:id="rId8"/>
    <p:sldLayoutId id="2147489967" r:id="rId9"/>
    <p:sldLayoutId id="2147489968" r:id="rId10"/>
    <p:sldLayoutId id="2147489969"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5.jpeg"/><Relationship Id="rId5" Type="http://schemas.openxmlformats.org/officeDocument/2006/relationships/image" Target="../media/image14.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615.xml"/></Relationships>
</file>

<file path=ppt/slides/_rels/slide5.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3.xml"/><Relationship Id="rId1" Type="http://schemas.openxmlformats.org/officeDocument/2006/relationships/slideLayout" Target="../slideLayouts/slideLayout13.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6.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7.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1.png"/><Relationship Id="rId7"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446.xml"/><Relationship Id="rId6" Type="http://schemas.openxmlformats.org/officeDocument/2006/relationships/image" Target="../media/image23.png"/><Relationship Id="rId11" Type="http://schemas.openxmlformats.org/officeDocument/2006/relationships/image" Target="../media/image28.png"/><Relationship Id="rId5" Type="http://schemas.openxmlformats.org/officeDocument/2006/relationships/image" Target="../media/image2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s>
</file>

<file path=ppt/slides/_rels/slide8.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1.png"/><Relationship Id="rId7" Type="http://schemas.openxmlformats.org/officeDocument/2006/relationships/image" Target="../media/image24.png"/><Relationship Id="rId2" Type="http://schemas.openxmlformats.org/officeDocument/2006/relationships/notesSlide" Target="../notesSlides/notesSlide6.xml"/><Relationship Id="rId1" Type="http://schemas.openxmlformats.org/officeDocument/2006/relationships/slideLayout" Target="../slideLayouts/slideLayout446.xml"/><Relationship Id="rId6" Type="http://schemas.openxmlformats.org/officeDocument/2006/relationships/image" Target="../media/image23.png"/><Relationship Id="rId11" Type="http://schemas.openxmlformats.org/officeDocument/2006/relationships/image" Target="../media/image28.png"/><Relationship Id="rId5" Type="http://schemas.openxmlformats.org/officeDocument/2006/relationships/image" Target="../media/image2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s>
</file>

<file path=ppt/slides/_rels/slide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hyperlink" Target="http://www.economist.com/news/21631808-so-much-genetic-data-so-many-uses-genes-unzipped" TargetMode="External"/><Relationship Id="rId5" Type="http://schemas.openxmlformats.org/officeDocument/2006/relationships/image" Target="../media/image31.png"/><Relationship Id="rId4" Type="http://schemas.openxmlformats.org/officeDocument/2006/relationships/image" Target="../media/image30.jpeg"/></Relationships>
</file>

<file path=ppt/slides/_rels/slide10.xml.rels><?xml version="1.0" encoding="UTF-8" standalone="yes"?>
<Relationships xmlns="http://schemas.openxmlformats.org/package/2006/relationships"><Relationship Id="rId8" Type="http://schemas.openxmlformats.org/officeDocument/2006/relationships/image" Target="../media/image35.emf"/><Relationship Id="rId3" Type="http://schemas.openxmlformats.org/officeDocument/2006/relationships/image" Target="../media/image32.png"/><Relationship Id="rId7" Type="http://schemas.openxmlformats.org/officeDocument/2006/relationships/oleObject" Target="../embeddings/oleObject2.bin"/><Relationship Id="rId2" Type="http://schemas.openxmlformats.org/officeDocument/2006/relationships/notesSlide" Target="../notesSlides/notesSlide8.xml"/><Relationship Id="rId1" Type="http://schemas.openxmlformats.org/officeDocument/2006/relationships/slideLayout" Target="../slideLayouts/slideLayout418.xml"/><Relationship Id="rId6" Type="http://schemas.openxmlformats.org/officeDocument/2006/relationships/image" Target="../media/image34.emf"/><Relationship Id="rId5" Type="http://schemas.openxmlformats.org/officeDocument/2006/relationships/oleObject" Target="../embeddings/oleObject1.bin"/><Relationship Id="rId4" Type="http://schemas.openxmlformats.org/officeDocument/2006/relationships/image" Target="../media/image33.jpeg"/></Relationships>
</file>

<file path=ppt/slides/_rels/slide1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37.jpeg"/></Relationships>
</file>

<file path=ppt/slides/_rels/slide1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37.jpeg"/></Relationships>
</file>

<file path=ppt/slides/_rels/slide13.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Layout" Target="../slideLayouts/slideLayout868.xml"/><Relationship Id="rId6" Type="http://schemas.openxmlformats.org/officeDocument/2006/relationships/image" Target="../media/image42.tiff"/><Relationship Id="rId5" Type="http://schemas.openxmlformats.org/officeDocument/2006/relationships/image" Target="../media/image41.tiff"/><Relationship Id="rId4" Type="http://schemas.openxmlformats.org/officeDocument/2006/relationships/image" Target="../media/image40.jpeg"/></Relationships>
</file>

<file path=ppt/slides/_rels/slide14.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3.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592.xml"/><Relationship Id="rId4" Type="http://schemas.openxmlformats.org/officeDocument/2006/relationships/image" Target="../media/image44.png"/></Relationships>
</file>

<file path=ppt/slides/_rels/slide16.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9.xml"/><Relationship Id="rId1" Type="http://schemas.openxmlformats.org/officeDocument/2006/relationships/slideLayout" Target="../slideLayouts/slideLayout592.xml"/><Relationship Id="rId4" Type="http://schemas.openxmlformats.org/officeDocument/2006/relationships/image" Target="../media/image46.jpeg"/></Relationships>
</file>

<file path=ppt/slides/_rels/slide17.xml.rels><?xml version="1.0" encoding="UTF-8" standalone="yes"?>
<Relationships xmlns="http://schemas.openxmlformats.org/package/2006/relationships"><Relationship Id="rId3" Type="http://schemas.openxmlformats.org/officeDocument/2006/relationships/image" Target="../media/image47.tiff"/><Relationship Id="rId2" Type="http://schemas.openxmlformats.org/officeDocument/2006/relationships/notesSlide" Target="../notesSlides/notesSlide10.xml"/><Relationship Id="rId1" Type="http://schemas.openxmlformats.org/officeDocument/2006/relationships/slideLayout" Target="../slideLayouts/slideLayout592.xml"/><Relationship Id="rId4" Type="http://schemas.openxmlformats.org/officeDocument/2006/relationships/image" Target="../media/image48.tiff"/></Relationships>
</file>

<file path=ppt/slides/_rels/slide18.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9.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9.xml.rels><?xml version="1.0" encoding="UTF-8" standalone="yes"?>
<Relationships xmlns="http://schemas.openxmlformats.org/package/2006/relationships"><Relationship Id="rId8" Type="http://schemas.openxmlformats.org/officeDocument/2006/relationships/hyperlink" Target="https://www.youtube.com/watch?v=Vi1af8KY0g8"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GenStore_asplos22-lightning-talk.pdf" TargetMode="External"/><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GenStore_asplos22-lightning-talk.pptx" TargetMode="External"/><Relationship Id="rId5" Type="http://schemas.openxmlformats.org/officeDocument/2006/relationships/hyperlink" Target="https://people.inf.ethz.ch/omutlu/pub/GenStore_asplos22-talk.pdf" TargetMode="External"/><Relationship Id="rId10" Type="http://schemas.openxmlformats.org/officeDocument/2006/relationships/image" Target="../media/image50.png"/><Relationship Id="rId4" Type="http://schemas.openxmlformats.org/officeDocument/2006/relationships/hyperlink" Target="https://people.inf.ethz.ch/omutlu/pub/GenStore_asplos22-talk.pptx" TargetMode="External"/><Relationship Id="rId9" Type="http://schemas.openxmlformats.org/officeDocument/2006/relationships/hyperlink" Target="https://www.youtube.com/watch?v=bv7hgXOOMjk"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15.xml"/><Relationship Id="rId5" Type="http://schemas.openxmlformats.org/officeDocument/2006/relationships/image" Target="../media/image51.png"/><Relationship Id="rId4" Type="http://schemas.openxmlformats.org/officeDocument/2006/relationships/hyperlink" Target="https://arxiv.org/pdf/2205.05883.pdf"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png"/><Relationship Id="rId1" Type="http://schemas.openxmlformats.org/officeDocument/2006/relationships/slideLayout" Target="../slideLayouts/slideLayout753.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hyperlink" Target="https://arxiv.org/pdf/2008.00961.pdf"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www.technion.ac.il/en/" TargetMode="External"/><Relationship Id="rId7" Type="http://schemas.openxmlformats.org/officeDocument/2006/relationships/image" Target="../media/image56.png"/><Relationship Id="rId2" Type="http://schemas.openxmlformats.org/officeDocument/2006/relationships/hyperlink" Target="https://people.inf.ethz.ch/omutlu/pub/onur-Technion-AcceleratingGenomeAnalysis-Jan-26-2021-final.pptx" TargetMode="External"/><Relationship Id="rId1" Type="http://schemas.openxmlformats.org/officeDocument/2006/relationships/slideLayout" Target="../slideLayouts/slideLayout615.xml"/><Relationship Id="rId6" Type="http://schemas.openxmlformats.org/officeDocument/2006/relationships/hyperlink" Target="https://people.inf.ethz.ch/omutlu/pub/AcceleratingGenomeAnalysis_ieeemicro20.pdf" TargetMode="External"/><Relationship Id="rId5" Type="http://schemas.openxmlformats.org/officeDocument/2006/relationships/hyperlink" Target="https://www.youtube.com/watch?v=r7sn41lH-4A" TargetMode="External"/><Relationship Id="rId4" Type="http://schemas.openxmlformats.org/officeDocument/2006/relationships/hyperlink" Target="https://people.inf.ethz.ch/omutlu/pub/onur-Technion-AcceleratingGenomeAnalysis-Jan-26-2021-final.pdf"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www.youtube.com/watch?v=ygmQpdDTL7o&amp;list=PL5Q2soXY2Zi9xidyIgBxUz7xRPS-wisBN&amp;index=14" TargetMode="External"/><Relationship Id="rId2" Type="http://schemas.openxmlformats.org/officeDocument/2006/relationships/hyperlink" Target="https://www.youtube.com/watch?v=CrRb32v7SJc&amp;list=PL5Q2soXY2Zi9xidyIgBxUz7xRPS-wisBN&amp;index=5"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rgjl8ZyLsAg&amp;list=PL5Q2soXY2Zi9E2bBVAgCqLgwiDRQDTyId" TargetMode="External"/><Relationship Id="rId4" Type="http://schemas.openxmlformats.org/officeDocument/2006/relationships/hyperlink" Target="https://www.youtube.com/watch?v=gR7XR-Eepcg&amp;list=PL5Q2soXY2Zi9xidyIgBxUz7xRPS-wisBN&amp;index=10"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1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58.tiff"/><Relationship Id="rId2" Type="http://schemas.openxmlformats.org/officeDocument/2006/relationships/image" Target="../media/image57.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png"/><Relationship Id="rId1" Type="http://schemas.openxmlformats.org/officeDocument/2006/relationships/slideLayout" Target="../slideLayouts/slideLayout236.xml"/></Relationships>
</file>

<file path=ppt/slides/_rels/slide2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490.xml"/></Relationships>
</file>

<file path=ppt/slides/_rels/slide29.xml.rels><?xml version="1.0" encoding="UTF-8" standalone="yes"?>
<Relationships xmlns="http://schemas.openxmlformats.org/package/2006/relationships"><Relationship Id="rId3" Type="http://schemas.openxmlformats.org/officeDocument/2006/relationships/hyperlink" Target="https://youtu.be/gqAYMx34euU" TargetMode="External"/><Relationship Id="rId7" Type="http://schemas.openxmlformats.org/officeDocument/2006/relationships/image" Target="../media/image63.jpg"/><Relationship Id="rId2" Type="http://schemas.openxmlformats.org/officeDocument/2006/relationships/notesSlide" Target="../notesSlides/notesSlide11.xml"/><Relationship Id="rId1" Type="http://schemas.openxmlformats.org/officeDocument/2006/relationships/slideLayout" Target="../slideLayouts/slideLayout490.xml"/><Relationship Id="rId6" Type="http://schemas.openxmlformats.org/officeDocument/2006/relationships/hyperlink" Target="https://community.microcenter.com/discussion/5134/comparing-zen-3-to-zen-2" TargetMode="External"/><Relationship Id="rId5" Type="http://schemas.openxmlformats.org/officeDocument/2006/relationships/image" Target="../media/image62.png"/><Relationship Id="rId4" Type="http://schemas.openxmlformats.org/officeDocument/2006/relationships/hyperlink" Target="https://www.tech-critter.com/amd-keynote-computex-2021/" TargetMode="External"/></Relationships>
</file>

<file path=ppt/slides/_rels/slide30.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876.xml"/></Relationships>
</file>

<file path=ppt/slides/_rels/slide31.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966.xml"/></Relationships>
</file>

<file path=ppt/slides/_rels/slide32.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1.png"/><Relationship Id="rId7" Type="http://schemas.openxmlformats.org/officeDocument/2006/relationships/image" Target="../media/image24.png"/><Relationship Id="rId2" Type="http://schemas.openxmlformats.org/officeDocument/2006/relationships/notesSlide" Target="../notesSlides/notesSlide12.xml"/><Relationship Id="rId1" Type="http://schemas.openxmlformats.org/officeDocument/2006/relationships/slideLayout" Target="../slideLayouts/slideLayout446.xml"/><Relationship Id="rId6" Type="http://schemas.openxmlformats.org/officeDocument/2006/relationships/image" Target="../media/image23.png"/><Relationship Id="rId11" Type="http://schemas.openxmlformats.org/officeDocument/2006/relationships/image" Target="../media/image28.png"/><Relationship Id="rId5" Type="http://schemas.openxmlformats.org/officeDocument/2006/relationships/image" Target="../media/image2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s>
</file>

<file path=ppt/slides/_rels/slide33.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6.tif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9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8" Type="http://schemas.openxmlformats.org/officeDocument/2006/relationships/hyperlink" Target="https://www.youtube.com/watch?v=eAZZGDlsDAY" TargetMode="External"/><Relationship Id="rId3" Type="http://schemas.openxmlformats.org/officeDocument/2006/relationships/hyperlink" Target="http://www.date-conference.com/" TargetMode="External"/><Relationship Id="rId7" Type="http://schemas.openxmlformats.org/officeDocument/2006/relationships/hyperlink" Target="https://people.inf.ethz.ch/omutlu/pub/onur-IEDM-Tutorial-MemoryCentricComputingSystems-December-12-2020-FINAL.pdf" TargetMode="External"/><Relationship Id="rId2" Type="http://schemas.openxmlformats.org/officeDocument/2006/relationships/hyperlink" Target="https://people.inf.ethz.ch/omutlu/pub/intelligent-architectures-for-intelligent-computingsystems-invited_paper_DATE21.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onur-IEDM-Tutorial-MemoryCentricComputingSystems-December-12-2020-FINAL.pptx" TargetMode="External"/><Relationship Id="rId5" Type="http://schemas.openxmlformats.org/officeDocument/2006/relationships/hyperlink" Target="https://people.inf.ethz.ch/omutlu/pub/onur-DATE-InvitedTalk-IntelligentArchitecturesForIntelligentComputingSystems-January-22-2021.pdf" TargetMode="External"/><Relationship Id="rId10" Type="http://schemas.openxmlformats.org/officeDocument/2006/relationships/image" Target="../media/image67.png"/><Relationship Id="rId4" Type="http://schemas.openxmlformats.org/officeDocument/2006/relationships/hyperlink" Target="https://people.inf.ethz.ch/omutlu/pub/onur-DATE-InvitedTalk-IntelligentArchitecturesForIntelligentComputingSystems-January-22-2021.pptx" TargetMode="External"/><Relationship Id="rId9" Type="http://schemas.openxmlformats.org/officeDocument/2006/relationships/hyperlink" Target="https://www.youtube.com/watch?v=H3sEaINPBOE"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966.xml"/></Relationships>
</file>

<file path=ppt/slides/_rels/slide4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hyperlink" Target="https://doi.org/10.1109/T-C.1969.222754" TargetMode="External"/><Relationship Id="rId1" Type="http://schemas.openxmlformats.org/officeDocument/2006/relationships/slideLayout" Target="../slideLayouts/slideLayout741.xml"/><Relationship Id="rId5" Type="http://schemas.openxmlformats.org/officeDocument/2006/relationships/image" Target="../media/image70.png"/><Relationship Id="rId4" Type="http://schemas.openxmlformats.org/officeDocument/2006/relationships/image" Target="../media/image69.png"/></Relationships>
</file>

<file path=ppt/slides/_rels/slide45.xml.rels><?xml version="1.0" encoding="UTF-8" standalone="yes"?>
<Relationships xmlns="http://schemas.openxmlformats.org/package/2006/relationships"><Relationship Id="rId3" Type="http://schemas.openxmlformats.org/officeDocument/2006/relationships/hyperlink" Target="https://safari.ethz.ch/architecture/fall2020/lib/exe/fetch.php?media=stone_logic_in_memory_1970.pdf" TargetMode="External"/><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8.xml.rels><?xml version="1.0" encoding="UTF-8" standalone="yes"?>
<Relationships xmlns="http://schemas.openxmlformats.org/package/2006/relationships"><Relationship Id="rId8" Type="http://schemas.openxmlformats.org/officeDocument/2006/relationships/image" Target="../media/image78.tiff"/><Relationship Id="rId3" Type="http://schemas.openxmlformats.org/officeDocument/2006/relationships/image" Target="../media/image73.png"/><Relationship Id="rId7" Type="http://schemas.openxmlformats.org/officeDocument/2006/relationships/image" Target="../media/image77.png"/><Relationship Id="rId2" Type="http://schemas.openxmlformats.org/officeDocument/2006/relationships/image" Target="../media/image72.png"/><Relationship Id="rId1" Type="http://schemas.openxmlformats.org/officeDocument/2006/relationships/slideLayout" Target="../slideLayouts/slideLayout13.xml"/><Relationship Id="rId6" Type="http://schemas.openxmlformats.org/officeDocument/2006/relationships/image" Target="../media/image76.jpeg"/><Relationship Id="rId5" Type="http://schemas.openxmlformats.org/officeDocument/2006/relationships/image" Target="../media/image75.jpeg"/><Relationship Id="rId4" Type="http://schemas.openxmlformats.org/officeDocument/2006/relationships/image" Target="../media/image74.png"/><Relationship Id="rId9" Type="http://schemas.openxmlformats.org/officeDocument/2006/relationships/image" Target="../media/image79.png"/></Relationships>
</file>

<file path=ppt/slides/_rels/slide49.xml.rels><?xml version="1.0" encoding="UTF-8" standalone="yes"?>
<Relationships xmlns="http://schemas.openxmlformats.org/package/2006/relationships"><Relationship Id="rId8" Type="http://schemas.openxmlformats.org/officeDocument/2006/relationships/hyperlink" Target="https://people.inf.ethz.ch/omutlu/pub/memory-scaling_memcon13.pdf" TargetMode="External"/><Relationship Id="rId3" Type="http://schemas.openxmlformats.org/officeDocument/2006/relationships/hyperlink" Target="http://www.ewh.ieee.org/soc/eds/imw/" TargetMode="External"/><Relationship Id="rId7" Type="http://schemas.openxmlformats.org/officeDocument/2006/relationships/image" Target="../media/image80.png"/><Relationship Id="rId2" Type="http://schemas.openxmlformats.org/officeDocument/2006/relationships/hyperlink" Target="https://people.inf.ethz.ch/omutlu/pub/memory-scaling_imw13.pdf" TargetMode="External"/><Relationship Id="rId1" Type="http://schemas.openxmlformats.org/officeDocument/2006/relationships/slideLayout" Target="../slideLayouts/slideLayout236.xml"/><Relationship Id="rId6" Type="http://schemas.openxmlformats.org/officeDocument/2006/relationships/hyperlink" Target="http://www.eetimes.com/document.asp?doc_id=1280950" TargetMode="External"/><Relationship Id="rId5" Type="http://schemas.openxmlformats.org/officeDocument/2006/relationships/hyperlink" Target="https://people.inf.ethz.ch/omutlu/pub/mutlu_memory-scaling_imw13_invited-talk.pdf" TargetMode="External"/><Relationship Id="rId4" Type="http://schemas.openxmlformats.org/officeDocument/2006/relationships/hyperlink" Target="https://people.inf.ethz.ch/omutlu/pub/mutlu_memory-scaling_imw13_invited-talk.pptx" TargetMode="External"/></Relationships>
</file>

<file path=ppt/slides/_rels/slide50.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592.xml"/></Relationships>
</file>

<file path=ppt/slides/_rels/slide51.xml.rels><?xml version="1.0" encoding="UTF-8" standalone="yes"?>
<Relationships xmlns="http://schemas.openxmlformats.org/package/2006/relationships"><Relationship Id="rId2" Type="http://schemas.openxmlformats.org/officeDocument/2006/relationships/hyperlink" Target="https://people.inf.ethz.ch/omutlu/pub/dram-row-hammer_isca14.pdf" TargetMode="External"/><Relationship Id="rId1" Type="http://schemas.openxmlformats.org/officeDocument/2006/relationships/slideLayout" Target="../slideLayouts/slideLayout592.xml"/></Relationships>
</file>

<file path=ppt/slides/_rels/slide52.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3.xml"/><Relationship Id="rId1" Type="http://schemas.openxmlformats.org/officeDocument/2006/relationships/slideLayout" Target="../slideLayouts/slideLayout236.xml"/></Relationships>
</file>

<file path=ppt/slides/_rels/slide53.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4.xml"/><Relationship Id="rId1" Type="http://schemas.openxmlformats.org/officeDocument/2006/relationships/slideLayout" Target="../slideLayouts/slideLayout938.xml"/></Relationships>
</file>

<file path=ppt/slides/_rels/slide54.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5.xml"/><Relationship Id="rId1" Type="http://schemas.openxmlformats.org/officeDocument/2006/relationships/slideLayout" Target="../slideLayouts/slideLayout949.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55.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592.xml"/></Relationships>
</file>

<file path=ppt/slides/_rels/slide56.xml.rels><?xml version="1.0" encoding="UTF-8" standalone="yes"?>
<Relationships xmlns="http://schemas.openxmlformats.org/package/2006/relationships"><Relationship Id="rId3" Type="http://schemas.openxmlformats.org/officeDocument/2006/relationships/hyperlink" Target="http://www.ewh.ieee.org/soc/eds/imw/" TargetMode="External"/><Relationship Id="rId2" Type="http://schemas.openxmlformats.org/officeDocument/2006/relationships/hyperlink" Target="https://people.inf.ethz.ch/omutlu/pub/onur-RowHammer-IMW-Tutorial-May-15-2022-FINAL.pptx" TargetMode="External"/><Relationship Id="rId1" Type="http://schemas.openxmlformats.org/officeDocument/2006/relationships/slideLayout" Target="../slideLayouts/slideLayout236.xml"/><Relationship Id="rId6" Type="http://schemas.openxmlformats.org/officeDocument/2006/relationships/image" Target="../media/image85.png"/><Relationship Id="rId5" Type="http://schemas.openxmlformats.org/officeDocument/2006/relationships/hyperlink" Target="https://www.youtube.com/watch?v=37hWglkQRG0" TargetMode="External"/><Relationship Id="rId4" Type="http://schemas.openxmlformats.org/officeDocument/2006/relationships/hyperlink" Target="https://people.inf.ethz.ch/omutlu/pub/onur-RowHammer-IMW-Tutorial-May-15-2022-FINAL.pdf" TargetMode="External"/></Relationships>
</file>

<file path=ppt/slides/_rels/slide57.xml.rels><?xml version="1.0" encoding="UTF-8" standalone="yes"?>
<Relationships xmlns="http://schemas.openxmlformats.org/package/2006/relationships"><Relationship Id="rId3" Type="http://schemas.openxmlformats.org/officeDocument/2006/relationships/hyperlink" Target="https://rss2workshop.github.io/" TargetMode="External"/><Relationship Id="rId7" Type="http://schemas.openxmlformats.org/officeDocument/2006/relationships/hyperlink" Target="https://www.youtube.com/watch?v=ctKTRyi96Bk" TargetMode="External"/><Relationship Id="rId2" Type="http://schemas.openxmlformats.org/officeDocument/2006/relationships/hyperlink" Target="https://people.inf.ethz.ch/omutlu/pub/onur-RowHammer-RSS2-ASPLOS-February-28-2022.pptx" TargetMode="External"/><Relationship Id="rId1" Type="http://schemas.openxmlformats.org/officeDocument/2006/relationships/slideLayout" Target="../slideLayouts/slideLayout236.xml"/><Relationship Id="rId6" Type="http://schemas.openxmlformats.org/officeDocument/2006/relationships/image" Target="../media/image86.png"/><Relationship Id="rId5" Type="http://schemas.openxmlformats.org/officeDocument/2006/relationships/hyperlink" Target="https://people.inf.ethz.ch/omutlu/pub/onur-RowHammer-RSS2-ASPLOS-February-28-2022.pdf" TargetMode="External"/><Relationship Id="rId4" Type="http://schemas.openxmlformats.org/officeDocument/2006/relationships/hyperlink" Target="https://asplos-conference.org/" TargetMode="External"/></Relationships>
</file>

<file path=ppt/slides/_rels/slide58.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87.png"/><Relationship Id="rId1" Type="http://schemas.openxmlformats.org/officeDocument/2006/relationships/slideLayout" Target="../slideLayouts/slideLayout603.xml"/><Relationship Id="rId6" Type="http://schemas.openxmlformats.org/officeDocument/2006/relationships/hyperlink" Target="https://people.inf.ethz.ch/omutlu/pub/dram-row-hammer_kim_talk_isca14.pdf" TargetMode="External"/><Relationship Id="rId11" Type="http://schemas.openxmlformats.org/officeDocument/2006/relationships/hyperlink" Target="https://wp.nyu.edu/toppicksinhardwaresecurity/" TargetMode="External"/><Relationship Id="rId5" Type="http://schemas.openxmlformats.org/officeDocument/2006/relationships/hyperlink" Target="https://people.inf.ethz.ch/omutlu/pub/dram-row-hammer_kim_talk_isca14.pptx" TargetMode="External"/><Relationship Id="rId10" Type="http://schemas.openxmlformats.org/officeDocument/2006/relationships/hyperlink" Target="https://www.youtube.com/watch?v=KDy632z23UE"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59.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88.png"/><Relationship Id="rId1" Type="http://schemas.openxmlformats.org/officeDocument/2006/relationships/slideLayout" Target="../slideLayouts/slideLayout603.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60.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ieeexplore.ieee.org/xpl/RecentIssue.jsp?punumber=43" TargetMode="External"/><Relationship Id="rId7" Type="http://schemas.openxmlformats.org/officeDocument/2006/relationships/hyperlink" Target="https://people.inf.ethz.ch/omutlu/pub/onur-RowHammer-VLSI-SOC-October-9-2020.pdf" TargetMode="External"/><Relationship Id="rId2" Type="http://schemas.openxmlformats.org/officeDocument/2006/relationships/hyperlink" Target="https://people.inf.ethz.ch/omutlu/pub/RowHammer-Retrospective_ieee_tcad19.pdf" TargetMode="External"/><Relationship Id="rId1" Type="http://schemas.openxmlformats.org/officeDocument/2006/relationships/slideLayout" Target="../slideLayouts/slideLayout603.xml"/><Relationship Id="rId6" Type="http://schemas.openxmlformats.org/officeDocument/2006/relationships/hyperlink" Target="https://people.inf.ethz.ch/omutlu/pub/onur-RowHammer-VLSI-SOC-October-9-2020.pptx" TargetMode="External"/><Relationship Id="rId5" Type="http://schemas.openxmlformats.org/officeDocument/2006/relationships/hyperlink" Target="https://people.inf.ethz.ch/omutlu/pub/onur-RowHammer-COSADE-Keynote-April-4-2019.pptx" TargetMode="External"/><Relationship Id="rId4" Type="http://schemas.openxmlformats.org/officeDocument/2006/relationships/hyperlink" Target="https://arxiv.org/pdf/1904.09724.pdf" TargetMode="External"/><Relationship Id="rId9" Type="http://schemas.openxmlformats.org/officeDocument/2006/relationships/image" Target="../media/image89.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2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63.xml.rels><?xml version="1.0" encoding="UTF-8" standalone="yes"?>
<Relationships xmlns="http://schemas.openxmlformats.org/package/2006/relationships"><Relationship Id="rId8" Type="http://schemas.openxmlformats.org/officeDocument/2006/relationships/hyperlink" Target="https://people.inf.ethz.ch/omutlu/pub/BlockHammer-IntelHardwareSecurityAcademicAwards-short-talk.pptx" TargetMode="External"/><Relationship Id="rId13" Type="http://schemas.openxmlformats.org/officeDocument/2006/relationships/hyperlink" Target="https://github.com/CMU-SAFARI/BlockHammer"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BlockHammer-preventing-rowhammer-at-low-cost-by-blacklisting-rapidly-accessed-dram-rows_hpca21-short-talk.pdf" TargetMode="External"/><Relationship Id="rId12" Type="http://schemas.openxmlformats.org/officeDocument/2006/relationships/hyperlink" Target="https://www.youtube.com/watch?v=5TymwquygZM" TargetMode="External"/><Relationship Id="rId2" Type="http://schemas.openxmlformats.org/officeDocument/2006/relationships/hyperlink" Target="https://people.inf.ethz.ch/omutlu/pub/BlockHammer_preventing-DRAM-rowhammer-at-low-cost_hp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BlockHammer-preventing-rowhammer-at-low-cost-by-blacklisting-rapidly-accessed-dram-rows_hpca21-short-talk.pptx" TargetMode="External"/><Relationship Id="rId11" Type="http://schemas.openxmlformats.org/officeDocument/2006/relationships/hyperlink" Target="https://www.youtube.com/watch?v=h0WiOTVIH70&amp;list=PL5Q2soXY2Zi8_VVChACnON4sfh2bJ5IrD&amp;index=124" TargetMode="External"/><Relationship Id="rId5" Type="http://schemas.openxmlformats.org/officeDocument/2006/relationships/hyperlink" Target="https://people.inf.ethz.ch/omutlu/pub/BlockHammer-preventing-rowhammer-at-low-cost-by-blacklisting-rapidly-accessed-dram-rows_hpca21-talk.pdf" TargetMode="External"/><Relationship Id="rId10" Type="http://schemas.openxmlformats.org/officeDocument/2006/relationships/hyperlink" Target="https://www.youtube.com/watch?v=4Y01N1BhWv4&amp;list=PL5Q2soXY2Zi8_VVChACnON4sfh2bJ5IrD&amp;index=102" TargetMode="External"/><Relationship Id="rId4" Type="http://schemas.openxmlformats.org/officeDocument/2006/relationships/hyperlink" Target="https://people.inf.ethz.ch/omutlu/pub/BlockHammer-preventing-rowhammer-at-low-cost-by-blacklisting-rapidly-accessed-dram-rows_hpca21-talk.pptx" TargetMode="External"/><Relationship Id="rId9" Type="http://schemas.openxmlformats.org/officeDocument/2006/relationships/hyperlink" Target="https://people.inf.ethz.ch/omutlu/pub/BlockHammer-IntelHardwareSecurityAcademicAwards-short-talk.pdf" TargetMode="External"/><Relationship Id="rId14" Type="http://schemas.openxmlformats.org/officeDocument/2006/relationships/image" Target="../media/image90.tiff"/></Relationships>
</file>

<file path=ppt/slides/_rels/slide64.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603.xml"/></Relationships>
</file>

<file path=ppt/slides/_rels/slide65.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png"/><Relationship Id="rId1" Type="http://schemas.openxmlformats.org/officeDocument/2006/relationships/slideLayout" Target="../slideLayouts/slideLayout603.xml"/></Relationships>
</file>

<file path=ppt/slides/_rels/slide66.xml.rels><?xml version="1.0" encoding="UTF-8" standalone="yes"?>
<Relationships xmlns="http://schemas.openxmlformats.org/package/2006/relationships"><Relationship Id="rId8" Type="http://schemas.openxmlformats.org/officeDocument/2006/relationships/hyperlink" Target="https://people.inf.ethz.ch/omutlu/pub/HARP-memory-error-profiling_micro21-lightning-talk.pptx" TargetMode="External"/><Relationship Id="rId13" Type="http://schemas.openxmlformats.org/officeDocument/2006/relationships/image" Target="../media/image93.png"/><Relationship Id="rId3" Type="http://schemas.openxmlformats.org/officeDocument/2006/relationships/hyperlink" Target="http://www.microarch.org/micro54/" TargetMode="External"/><Relationship Id="rId7" Type="http://schemas.openxmlformats.org/officeDocument/2006/relationships/hyperlink" Target="https://people.inf.ethz.ch/omutlu/pub/HARP-memory-error-profiling_micro21-short-talk.pdf" TargetMode="External"/><Relationship Id="rId12" Type="http://schemas.openxmlformats.org/officeDocument/2006/relationships/hyperlink" Target="https://github.com/CMU-SAFARI/HARP" TargetMode="External"/><Relationship Id="rId2" Type="http://schemas.openxmlformats.org/officeDocument/2006/relationships/hyperlink" Target="https://people.inf.ethz.ch/omutlu/pub/HARP-memory-error-profiling_micro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HARP-memory-error-profiling_micro21-short-talk.pptx" TargetMode="External"/><Relationship Id="rId11" Type="http://schemas.openxmlformats.org/officeDocument/2006/relationships/hyperlink" Target="https://www.youtube.com/watch?v=2OtBNO4YRyY&amp;list=PL5Q2soXY2Zi--0LrXSQ9sST3N0k0bXp51&amp;index=1" TargetMode="External"/><Relationship Id="rId5" Type="http://schemas.openxmlformats.org/officeDocument/2006/relationships/hyperlink" Target="https://people.inf.ethz.ch/omutlu/pub/HARP-memory-error-profiling_micro21-talk.pdf" TargetMode="External"/><Relationship Id="rId10" Type="http://schemas.openxmlformats.org/officeDocument/2006/relationships/hyperlink" Target="https://www.youtube.com/watch?v=w9OlOYKncKM&amp;list=PL5Q2soXY2Zi--0LrXSQ9sST3N0k0bXp51&amp;index=8" TargetMode="External"/><Relationship Id="rId4" Type="http://schemas.openxmlformats.org/officeDocument/2006/relationships/hyperlink" Target="https://people.inf.ethz.ch/omutlu/pub/HARP-memory-error-profiling_micro21-talk.pptx" TargetMode="External"/><Relationship Id="rId9" Type="http://schemas.openxmlformats.org/officeDocument/2006/relationships/hyperlink" Target="https://people.inf.ethz.ch/omutlu/pub/HARP-memory-error-profiling_micro21-lightning-talk.pdf" TargetMode="External"/></Relationships>
</file>

<file path=ppt/slides/_rels/slide67.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236.xml"/></Relationships>
</file>

<file path=ppt/slides/_rels/slide68.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95.jpeg"/><Relationship Id="rId1" Type="http://schemas.openxmlformats.org/officeDocument/2006/relationships/slideLayout" Target="../slideLayouts/slideLayout236.xml"/><Relationship Id="rId4" Type="http://schemas.openxmlformats.org/officeDocument/2006/relationships/image" Target="../media/image96.png"/></Relationships>
</file>

<file path=ppt/slides/_rels/slide69.xml.rels><?xml version="1.0" encoding="UTF-8" standalone="yes"?>
<Relationships xmlns="http://schemas.openxmlformats.org/package/2006/relationships"><Relationship Id="rId3" Type="http://schemas.openxmlformats.org/officeDocument/2006/relationships/hyperlink" Target="http://isca09.cs.columbia.edu/" TargetMode="External"/><Relationship Id="rId2" Type="http://schemas.openxmlformats.org/officeDocument/2006/relationships/hyperlink" Target="https://people.inf.ethz.ch/omutlu/pub/pcm_isca09.pdf" TargetMode="External"/><Relationship Id="rId1" Type="http://schemas.openxmlformats.org/officeDocument/2006/relationships/slideLayout" Target="../slideLayouts/slideLayout888.xml"/><Relationship Id="rId5" Type="http://schemas.openxmlformats.org/officeDocument/2006/relationships/image" Target="../media/image97.png"/><Relationship Id="rId4" Type="http://schemas.openxmlformats.org/officeDocument/2006/relationships/hyperlink" Target="https://people.inf.ethz.ch/omutlu/pub/lee_isca09_talk.pdf"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4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74.xml.rels><?xml version="1.0" encoding="UTF-8" standalone="yes"?>
<Relationships xmlns="http://schemas.openxmlformats.org/package/2006/relationships"><Relationship Id="rId2" Type="http://schemas.openxmlformats.org/officeDocument/2006/relationships/image" Target="../media/image98.jpe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image" Target="../media/image99.jpe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58.tiff"/><Relationship Id="rId2" Type="http://schemas.openxmlformats.org/officeDocument/2006/relationships/image" Target="../media/image57.png"/><Relationship Id="rId1" Type="http://schemas.openxmlformats.org/officeDocument/2006/relationships/slideLayout" Target="../slideLayouts/slideLayout236.xml"/></Relationships>
</file>

<file path=ppt/slides/_rels/slide80.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image" Target="../media/image57.png"/><Relationship Id="rId1" Type="http://schemas.openxmlformats.org/officeDocument/2006/relationships/slideLayout" Target="../slideLayouts/slideLayout236.xml"/><Relationship Id="rId6" Type="http://schemas.openxmlformats.org/officeDocument/2006/relationships/image" Target="../media/image58.tiff"/><Relationship Id="rId5" Type="http://schemas.openxmlformats.org/officeDocument/2006/relationships/image" Target="../media/image60.jpeg"/><Relationship Id="rId4" Type="http://schemas.openxmlformats.org/officeDocument/2006/relationships/image" Target="../media/image101.png"/></Relationships>
</file>

<file path=ppt/slides/_rels/slide8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36.xml"/></Relationships>
</file>

<file path=ppt/slides/_rels/slide82.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slideLayout" Target="../slideLayouts/slideLayout236.xml"/></Relationships>
</file>

<file path=ppt/slides/_rels/slide83.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401.xml"/><Relationship Id="rId5" Type="http://schemas.openxmlformats.org/officeDocument/2006/relationships/image" Target="../media/image104.tiff"/><Relationship Id="rId4" Type="http://schemas.openxmlformats.org/officeDocument/2006/relationships/hyperlink" Target="https://people.inf.ethz.ch/omutlu/pub/mutlu_hpca03_talk.pdf" TargetMode="External"/></Relationships>
</file>

<file path=ppt/slides/_rels/slide84.xml.rels><?xml version="1.0" encoding="UTF-8" standalone="yes"?>
<Relationships xmlns="http://schemas.openxmlformats.org/package/2006/relationships"><Relationship Id="rId2" Type="http://schemas.openxmlformats.org/officeDocument/2006/relationships/image" Target="../media/image105.tiff"/><Relationship Id="rId1" Type="http://schemas.openxmlformats.org/officeDocument/2006/relationships/slideLayout" Target="../slideLayouts/slideLayout236.xml"/></Relationships>
</file>

<file path=ppt/slides/_rels/slide85.xml.rels><?xml version="1.0" encoding="UTF-8" standalone="yes"?>
<Relationships xmlns="http://schemas.openxmlformats.org/package/2006/relationships"><Relationship Id="rId2" Type="http://schemas.openxmlformats.org/officeDocument/2006/relationships/image" Target="../media/image106.tiff"/><Relationship Id="rId1" Type="http://schemas.openxmlformats.org/officeDocument/2006/relationships/slideLayout" Target="../slideLayouts/slideLayout23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87.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png"/><Relationship Id="rId1" Type="http://schemas.openxmlformats.org/officeDocument/2006/relationships/slideLayout" Target="../slideLayouts/slideLayout236.xml"/></Relationships>
</file>

<file path=ppt/slides/_rels/slide88.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108.tiff"/><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6.tiff"/></Relationships>
</file>

<file path=ppt/slides/_rels/slide94.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1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97.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09.png"/><Relationship Id="rId4" Type="http://schemas.openxmlformats.org/officeDocument/2006/relationships/hyperlink" Target="https://arxiv.org/pdf/1903.03988.pdf" TargetMode="External"/></Relationships>
</file>

<file path=ppt/slides/_rels/slide98.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13.xml"/></Relationships>
</file>

<file path=ppt/slides/_rels/slide99.xml.rels><?xml version="1.0" encoding="UTF-8" standalone="yes"?>
<Relationships xmlns="http://schemas.openxmlformats.org/package/2006/relationships"><Relationship Id="rId2" Type="http://schemas.openxmlformats.org/officeDocument/2006/relationships/image" Target="../media/image111.png"/><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6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02.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346.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03.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974.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57.xml"/></Relationships>
</file>

<file path=ppt/slides/_rels/slide106.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974.xml"/></Relationships>
</file>

<file path=ppt/slides/_rels/slide107.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36.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13.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08.xml.rels><?xml version="1.0" encoding="UTF-8" standalone="yes"?>
<Relationships xmlns="http://schemas.openxmlformats.org/package/2006/relationships"><Relationship Id="rId3" Type="http://schemas.openxmlformats.org/officeDocument/2006/relationships/hyperlink" Target="https://parallel.princeton.edu/papers/micro19-gao.pdf" TargetMode="External"/><Relationship Id="rId2" Type="http://schemas.openxmlformats.org/officeDocument/2006/relationships/image" Target="../media/image114.png"/><Relationship Id="rId1" Type="http://schemas.openxmlformats.org/officeDocument/2006/relationships/slideLayout" Target="../slideLayouts/slideLayout236.xml"/></Relationships>
</file>

<file path=ppt/slides/_rels/slide109.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5" Type="http://schemas.openxmlformats.org/officeDocument/2006/relationships/image" Target="../media/image115.png"/><Relationship Id="rId4" Type="http://schemas.openxmlformats.org/officeDocument/2006/relationships/hyperlink" Target="https://www.youtube.com/watch?v=qeukNs5XI3g&amp;t=4192s" TargetMode="External"/></Relationships>
</file>

<file path=ppt/slides/_rels/slide110.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5" Type="http://schemas.openxmlformats.org/officeDocument/2006/relationships/image" Target="../media/image116.jpg"/><Relationship Id="rId4" Type="http://schemas.openxmlformats.org/officeDocument/2006/relationships/hyperlink" Target="https://www.youtube.com/watch?v=qeukNs5XI3g&amp;t=4192s" TargetMode="External"/></Relationships>
</file>

<file path=ppt/slides/_rels/slide111.xml.rels><?xml version="1.0" encoding="UTF-8" standalone="yes"?>
<Relationships xmlns="http://schemas.openxmlformats.org/package/2006/relationships"><Relationship Id="rId3" Type="http://schemas.openxmlformats.org/officeDocument/2006/relationships/hyperlink" Target="https://github.com/cmu-safari/pidram" TargetMode="External"/><Relationship Id="rId2" Type="http://schemas.openxmlformats.org/officeDocument/2006/relationships/hyperlink" Target="https://arxiv.org/pdf/2111.00082.pdf" TargetMode="External"/><Relationship Id="rId1" Type="http://schemas.openxmlformats.org/officeDocument/2006/relationships/slideLayout" Target="../slideLayouts/slideLayout236.xml"/><Relationship Id="rId5" Type="http://schemas.openxmlformats.org/officeDocument/2006/relationships/image" Target="../media/image117.png"/><Relationship Id="rId4" Type="http://schemas.openxmlformats.org/officeDocument/2006/relationships/hyperlink" Target="https://www.youtube.com/watch?v=qeukNs5XI3g&amp;t=4192s" TargetMode="External"/></Relationships>
</file>

<file path=ppt/slides/_rels/slide112.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18.xml"/><Relationship Id="rId1" Type="http://schemas.openxmlformats.org/officeDocument/2006/relationships/slideLayout" Target="../slideLayouts/slideLayout988.xml"/></Relationships>
</file>

<file path=ppt/slides/_rels/slide11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hyperlink" Target="https://www.youtube.com/watch?v=n6Pwg1qax_E&amp;list=PL5Q2soXY2Zi_7UBNmC9B8Yr5JSwTG9yH4&amp;index=4" TargetMode="External"/><Relationship Id="rId1" Type="http://schemas.openxmlformats.org/officeDocument/2006/relationships/slideLayout" Target="../slideLayouts/slideLayout23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120.tiff"/><Relationship Id="rId1" Type="http://schemas.openxmlformats.org/officeDocument/2006/relationships/slideLayout" Target="../slideLayouts/slideLayout279.xml"/></Relationships>
</file>

<file path=ppt/slides/_rels/slide118.xml.rels><?xml version="1.0" encoding="UTF-8" standalone="yes"?>
<Relationships xmlns="http://schemas.openxmlformats.org/package/2006/relationships"><Relationship Id="rId3" Type="http://schemas.openxmlformats.org/officeDocument/2006/relationships/image" Target="../media/image122.tiff"/><Relationship Id="rId2" Type="http://schemas.openxmlformats.org/officeDocument/2006/relationships/image" Target="../media/image121.tiff"/><Relationship Id="rId1" Type="http://schemas.openxmlformats.org/officeDocument/2006/relationships/slideLayout" Target="../slideLayouts/slideLayout592.xml"/></Relationships>
</file>

<file path=ppt/slides/_rels/slide119.xml.rels><?xml version="1.0" encoding="UTF-8" standalone="yes"?>
<Relationships xmlns="http://schemas.openxmlformats.org/package/2006/relationships"><Relationship Id="rId8" Type="http://schemas.openxmlformats.org/officeDocument/2006/relationships/hyperlink" Target="https://people.inf.ethz.ch/omutlu/pub/ambit-bulk-bitwise-dram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ambit-bulk-bitwise-dram_micro17-lightning-talk.pdf" TargetMode="External"/><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13.xml"/><Relationship Id="rId6" Type="http://schemas.openxmlformats.org/officeDocument/2006/relationships/hyperlink" Target="https://people.inf.ethz.ch/omutlu/pub/ambit-bulk-bitwise-dram_micro17-lightning-talk.pptx" TargetMode="External"/><Relationship Id="rId5" Type="http://schemas.openxmlformats.org/officeDocument/2006/relationships/hyperlink" Target="https://people.inf.ethz.ch/omutlu/pub/ambit-bulk-bitwise-dram_micro17-talk.pdf" TargetMode="External"/><Relationship Id="rId10" Type="http://schemas.openxmlformats.org/officeDocument/2006/relationships/image" Target="../media/image123.tiff"/><Relationship Id="rId4" Type="http://schemas.openxmlformats.org/officeDocument/2006/relationships/hyperlink" Target="https://people.inf.ethz.ch/omutlu/pub/ambit-bulk-bitwise-dram_micro17-talk.pptx" TargetMode="External"/><Relationship Id="rId9" Type="http://schemas.openxmlformats.org/officeDocument/2006/relationships/hyperlink" Target="https://people.inf.ethz.ch/omutlu/pub/ambit-bulk-bitwise-dram_micro17-poster.pdf" TargetMode="External"/></Relationships>
</file>

<file path=ppt/slides/_rels/slide120.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hyperlink" Target="https://arxiv.org/pdf/1905.09822.pdf" TargetMode="External"/><Relationship Id="rId1" Type="http://schemas.openxmlformats.org/officeDocument/2006/relationships/slideLayout" Target="../slideLayouts/slideLayout346.xml"/></Relationships>
</file>

<file path=ppt/slides/_rels/slide121.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25.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22.xml.rels><?xml version="1.0" encoding="UTF-8" standalone="yes"?>
<Relationships xmlns="http://schemas.openxmlformats.org/package/2006/relationships"><Relationship Id="rId3" Type="http://schemas.openxmlformats.org/officeDocument/2006/relationships/image" Target="../media/image900.png"/><Relationship Id="rId7" Type="http://schemas.openxmlformats.org/officeDocument/2006/relationships/image" Target="../media/image1510.png"/><Relationship Id="rId2" Type="http://schemas.openxmlformats.org/officeDocument/2006/relationships/notesSlide" Target="../notesSlides/notesSlide19.xml"/><Relationship Id="rId1" Type="http://schemas.openxmlformats.org/officeDocument/2006/relationships/slideLayout" Target="../slideLayouts/slideLayout985.xml"/><Relationship Id="rId6" Type="http://schemas.openxmlformats.org/officeDocument/2006/relationships/image" Target="../media/image1000.png"/><Relationship Id="rId5" Type="http://schemas.openxmlformats.org/officeDocument/2006/relationships/image" Target="../media/image1440.png"/><Relationship Id="rId4" Type="http://schemas.openxmlformats.org/officeDocument/2006/relationships/image" Target="../media/image1360.png"/></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85.xml"/></Relationships>
</file>

<file path=ppt/slides/_rels/slide124.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25.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25.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126.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_rels/slide126.xml.rels><?xml version="1.0" encoding="UTF-8" standalone="yes"?>
<Relationships xmlns="http://schemas.openxmlformats.org/package/2006/relationships"><Relationship Id="rId8" Type="http://schemas.openxmlformats.org/officeDocument/2006/relationships/image" Target="../media/image127.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127.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128.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128.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hyperlink" Target="https://www.hpca-conf.org/2022/" TargetMode="External"/><Relationship Id="rId7" Type="http://schemas.openxmlformats.org/officeDocument/2006/relationships/hyperlink" Target="https://people.inf.ethz.ch/omutlu/pub/DR_STRANGE_EndtoEnd-DRAM-TRNG_hpca22-shorttalk.pdf" TargetMode="External"/><Relationship Id="rId2" Type="http://schemas.openxmlformats.org/officeDocument/2006/relationships/hyperlink" Target="https://people.inf.ethz.ch/omutlu/pub/DR_STRANGE_EndtoEnd-DRAM-TRNG_hpca22.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DR_STRANGE_EndtoEnd-DRAM-TRNG_hpca22-shorttalk.pptx" TargetMode="External"/><Relationship Id="rId5" Type="http://schemas.openxmlformats.org/officeDocument/2006/relationships/hyperlink" Target="https://people.inf.ethz.ch/omutlu/pub/DR_STRANGE_EndtoEnd-DRAM-TRNG_hpca22-talk.pdf" TargetMode="External"/><Relationship Id="rId4" Type="http://schemas.openxmlformats.org/officeDocument/2006/relationships/hyperlink" Target="https://people.inf.ethz.ch/omutlu/pub/DR_STRANGE_EndtoEnd-DRAM-TRNG_hpca22-talk.pptx" TargetMode="External"/><Relationship Id="rId9" Type="http://schemas.openxmlformats.org/officeDocument/2006/relationships/hyperlink" Target="https://arxiv.org/pdf/2201.01385.pdf" TargetMode="External"/></Relationships>
</file>

<file path=ppt/slides/_rels/slide129.xml.rels><?xml version="1.0" encoding="UTF-8" standalone="yes"?>
<Relationships xmlns="http://schemas.openxmlformats.org/package/2006/relationships"><Relationship Id="rId3" Type="http://schemas.openxmlformats.org/officeDocument/2006/relationships/hyperlink" Target="https://arxiv.org/pdf/2209.05566.pdf" TargetMode="External"/><Relationship Id="rId2" Type="http://schemas.openxmlformats.org/officeDocument/2006/relationships/image" Target="../media/image130.png"/><Relationship Id="rId1" Type="http://schemas.openxmlformats.org/officeDocument/2006/relationships/slideLayout" Target="../slideLayouts/slideLayout260.xml"/></Relationships>
</file>

<file path=ppt/slides/_rels/slide130.xml.rels><?xml version="1.0" encoding="UTF-8" standalone="yes"?>
<Relationships xmlns="http://schemas.openxmlformats.org/package/2006/relationships"><Relationship Id="rId3" Type="http://schemas.openxmlformats.org/officeDocument/2006/relationships/hyperlink" Target="https://arxiv.org/pdf/2104.07699.pdf" TargetMode="External"/><Relationship Id="rId2" Type="http://schemas.openxmlformats.org/officeDocument/2006/relationships/image" Target="../media/image131.png"/><Relationship Id="rId1" Type="http://schemas.openxmlformats.org/officeDocument/2006/relationships/slideLayout" Target="../slideLayouts/slideLayout26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33.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image" Target="../media/image132.jpeg"/><Relationship Id="rId1" Type="http://schemas.openxmlformats.org/officeDocument/2006/relationships/slideLayout" Target="../slideLayouts/slideLayout236.xml"/><Relationship Id="rId6" Type="http://schemas.openxmlformats.org/officeDocument/2006/relationships/chart" Target="../charts/chart4.xml"/><Relationship Id="rId5" Type="http://schemas.openxmlformats.org/officeDocument/2006/relationships/image" Target="../media/image135.png"/><Relationship Id="rId4" Type="http://schemas.openxmlformats.org/officeDocument/2006/relationships/image" Target="../media/image134.jpe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5.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2.png"/><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13.xml"/></Relationships>
</file>

<file path=ppt/slides/_rels/slide137.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13.xml"/></Relationships>
</file>

<file path=ppt/slides/_rels/slide138.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1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3.xml"/></Relationships>
</file>

<file path=ppt/slides/_rels/slide14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136.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43.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50.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15.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960.xml"/><Relationship Id="rId1" Type="http://schemas.openxmlformats.org/officeDocument/2006/relationships/tags" Target="../tags/tag1.xml"/><Relationship Id="rId5" Type="http://schemas.openxmlformats.org/officeDocument/2006/relationships/image" Target="../media/image138.svg"/><Relationship Id="rId4" Type="http://schemas.openxmlformats.org/officeDocument/2006/relationships/image" Target="../media/image137.png"/></Relationships>
</file>

<file path=ppt/slides/_rels/slide145.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notesSlide" Target="../notesSlides/notesSlide22.xml"/><Relationship Id="rId7" Type="http://schemas.openxmlformats.org/officeDocument/2006/relationships/image" Target="../media/image142.svg"/><Relationship Id="rId2" Type="http://schemas.openxmlformats.org/officeDocument/2006/relationships/slideLayout" Target="../slideLayouts/slideLayout960.xml"/><Relationship Id="rId1" Type="http://schemas.openxmlformats.org/officeDocument/2006/relationships/tags" Target="../tags/tag2.xml"/><Relationship Id="rId6" Type="http://schemas.openxmlformats.org/officeDocument/2006/relationships/image" Target="../media/image141.png"/><Relationship Id="rId11" Type="http://schemas.openxmlformats.org/officeDocument/2006/relationships/image" Target="../media/image138.svg"/><Relationship Id="rId5" Type="http://schemas.openxmlformats.org/officeDocument/2006/relationships/image" Target="../media/image140.svg"/><Relationship Id="rId10" Type="http://schemas.openxmlformats.org/officeDocument/2006/relationships/image" Target="../media/image137.png"/><Relationship Id="rId4" Type="http://schemas.openxmlformats.org/officeDocument/2006/relationships/image" Target="../media/image139.png"/><Relationship Id="rId9" Type="http://schemas.openxmlformats.org/officeDocument/2006/relationships/image" Target="../media/image144.svg"/></Relationships>
</file>

<file path=ppt/slides/_rels/slide146.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960.xml"/><Relationship Id="rId1" Type="http://schemas.openxmlformats.org/officeDocument/2006/relationships/tags" Target="../tags/tag3.xml"/><Relationship Id="rId5" Type="http://schemas.openxmlformats.org/officeDocument/2006/relationships/image" Target="../media/image146.svg"/><Relationship Id="rId4" Type="http://schemas.openxmlformats.org/officeDocument/2006/relationships/image" Target="../media/image145.png"/></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960.xml"/><Relationship Id="rId1" Type="http://schemas.openxmlformats.org/officeDocument/2006/relationships/tags" Target="../tags/tag4.xml"/><Relationship Id="rId5" Type="http://schemas.openxmlformats.org/officeDocument/2006/relationships/image" Target="../media/image146.svg"/><Relationship Id="rId4" Type="http://schemas.openxmlformats.org/officeDocument/2006/relationships/image" Target="../media/image145.png"/></Relationships>
</file>

<file path=ppt/slides/_rels/slide148.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50.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15.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49.xml.rels><?xml version="1.0" encoding="UTF-8" standalone="yes"?>
<Relationships xmlns="http://schemas.openxmlformats.org/package/2006/relationships"><Relationship Id="rId3" Type="http://schemas.openxmlformats.org/officeDocument/2006/relationships/image" Target="../media/image148.png"/><Relationship Id="rId7" Type="http://schemas.openxmlformats.org/officeDocument/2006/relationships/image" Target="../media/image151.jpg"/><Relationship Id="rId2" Type="http://schemas.openxmlformats.org/officeDocument/2006/relationships/image" Target="../media/image147.png"/><Relationship Id="rId1" Type="http://schemas.openxmlformats.org/officeDocument/2006/relationships/slideLayout" Target="../slideLayouts/slideLayout915.xml"/><Relationship Id="rId6" Type="http://schemas.openxmlformats.org/officeDocument/2006/relationships/image" Target="../media/image150.png"/><Relationship Id="rId5" Type="http://schemas.openxmlformats.org/officeDocument/2006/relationships/image" Target="../media/image1.png"/><Relationship Id="rId4" Type="http://schemas.openxmlformats.org/officeDocument/2006/relationships/image" Target="../media/image149.png"/></Relationships>
</file>

<file path=ppt/slides/_rels/slide150.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55.png"/><Relationship Id="rId2" Type="http://schemas.openxmlformats.org/officeDocument/2006/relationships/notesSlide" Target="../notesSlides/notesSlide25.xml"/><Relationship Id="rId1" Type="http://schemas.openxmlformats.org/officeDocument/2006/relationships/slideLayout" Target="../slideLayouts/slideLayout916.xml"/><Relationship Id="rId6" Type="http://schemas.openxmlformats.org/officeDocument/2006/relationships/image" Target="../media/image154.png"/><Relationship Id="rId5" Type="http://schemas.openxmlformats.org/officeDocument/2006/relationships/image" Target="../media/image153.png"/><Relationship Id="rId4" Type="http://schemas.openxmlformats.org/officeDocument/2006/relationships/image" Target="../media/image152.png"/></Relationships>
</file>

<file path=ppt/slides/_rels/slide151.xml.rels><?xml version="1.0" encoding="UTF-8" standalone="yes"?>
<Relationships xmlns="http://schemas.openxmlformats.org/package/2006/relationships"><Relationship Id="rId8" Type="http://schemas.openxmlformats.org/officeDocument/2006/relationships/image" Target="../media/image160.png"/><Relationship Id="rId3" Type="http://schemas.openxmlformats.org/officeDocument/2006/relationships/image" Target="../media/image1.png"/><Relationship Id="rId7" Type="http://schemas.openxmlformats.org/officeDocument/2006/relationships/image" Target="../media/image159.png"/><Relationship Id="rId2" Type="http://schemas.openxmlformats.org/officeDocument/2006/relationships/notesSlide" Target="../notesSlides/notesSlide26.xml"/><Relationship Id="rId1" Type="http://schemas.openxmlformats.org/officeDocument/2006/relationships/slideLayout" Target="../slideLayouts/slideLayout916.xml"/><Relationship Id="rId6" Type="http://schemas.openxmlformats.org/officeDocument/2006/relationships/image" Target="../media/image158.png"/><Relationship Id="rId5" Type="http://schemas.openxmlformats.org/officeDocument/2006/relationships/image" Target="../media/image157.png"/><Relationship Id="rId4" Type="http://schemas.openxmlformats.org/officeDocument/2006/relationships/image" Target="../media/image156.png"/></Relationships>
</file>

<file path=ppt/slides/_rels/slide1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916.xml"/></Relationships>
</file>

<file path=ppt/slides/_rels/slide1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8.xml"/><Relationship Id="rId1" Type="http://schemas.openxmlformats.org/officeDocument/2006/relationships/slideLayout" Target="../slideLayouts/slideLayout916.xml"/></Relationships>
</file>

<file path=ppt/slides/_rels/slide154.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1.png"/><Relationship Id="rId7" Type="http://schemas.openxmlformats.org/officeDocument/2006/relationships/image" Target="../media/image24.png"/><Relationship Id="rId2" Type="http://schemas.openxmlformats.org/officeDocument/2006/relationships/notesSlide" Target="../notesSlides/notesSlide29.xml"/><Relationship Id="rId1" Type="http://schemas.openxmlformats.org/officeDocument/2006/relationships/slideLayout" Target="../slideLayouts/slideLayout446.xml"/><Relationship Id="rId6" Type="http://schemas.openxmlformats.org/officeDocument/2006/relationships/image" Target="../media/image23.png"/><Relationship Id="rId11" Type="http://schemas.openxmlformats.org/officeDocument/2006/relationships/image" Target="../media/image28.png"/><Relationship Id="rId5" Type="http://schemas.openxmlformats.org/officeDocument/2006/relationships/image" Target="../media/image2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s>
</file>

<file path=ppt/slides/_rels/slide1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0.xml"/><Relationship Id="rId1" Type="http://schemas.openxmlformats.org/officeDocument/2006/relationships/slideLayout" Target="../slideLayouts/slideLayout446.xml"/><Relationship Id="rId5" Type="http://schemas.openxmlformats.org/officeDocument/2006/relationships/image" Target="../media/image162.png"/><Relationship Id="rId4" Type="http://schemas.openxmlformats.org/officeDocument/2006/relationships/image" Target="../media/image161.png"/></Relationships>
</file>

<file path=ppt/slides/_rels/slide156.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66.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157.xml.rels><?xml version="1.0" encoding="UTF-8" standalone="yes"?>
<Relationships xmlns="http://schemas.openxmlformats.org/package/2006/relationships"><Relationship Id="rId2" Type="http://schemas.openxmlformats.org/officeDocument/2006/relationships/image" Target="../media/image163.jpeg"/><Relationship Id="rId1" Type="http://schemas.openxmlformats.org/officeDocument/2006/relationships/slideLayout" Target="../slideLayouts/slideLayout927.xml"/></Relationships>
</file>

<file path=ppt/slides/_rels/slide158.xml.rels><?xml version="1.0" encoding="UTF-8" standalone="yes"?>
<Relationships xmlns="http://schemas.openxmlformats.org/package/2006/relationships"><Relationship Id="rId8" Type="http://schemas.openxmlformats.org/officeDocument/2006/relationships/image" Target="../media/image164.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59.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165.png"/></Relationships>
</file>

<file path=ppt/slides/_rels/slide160.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66.png"/></Relationships>
</file>

<file path=ppt/slides/_rels/slide161.xml.rels><?xml version="1.0" encoding="UTF-8" standalone="yes"?>
<Relationships xmlns="http://schemas.openxmlformats.org/package/2006/relationships"><Relationship Id="rId8" Type="http://schemas.openxmlformats.org/officeDocument/2006/relationships/image" Target="../media/image167.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68.png"/></Relationships>
</file>

<file path=ppt/slides/_rels/slide162.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169.png"/></Relationships>
</file>

<file path=ppt/slides/_rels/slide163.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70.png"/></Relationships>
</file>

<file path=ppt/slides/_rels/slide164.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9.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65.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15.xml"/><Relationship Id="rId5" Type="http://schemas.openxmlformats.org/officeDocument/2006/relationships/image" Target="../media/image51.png"/><Relationship Id="rId4" Type="http://schemas.openxmlformats.org/officeDocument/2006/relationships/hyperlink" Target="https://arxiv.org/pdf/2205.05883.pdf" TargetMode="External"/></Relationships>
</file>

<file path=ppt/slides/_rels/slide166.xml.rels><?xml version="1.0" encoding="UTF-8" standalone="yes"?>
<Relationships xmlns="http://schemas.openxmlformats.org/package/2006/relationships"><Relationship Id="rId3" Type="http://schemas.openxmlformats.org/officeDocument/2006/relationships/hyperlink" Target="https://arxiv.org/pdf/2209.08600.pdf" TargetMode="External"/><Relationship Id="rId2" Type="http://schemas.openxmlformats.org/officeDocument/2006/relationships/image" Target="../media/image171.png"/><Relationship Id="rId1" Type="http://schemas.openxmlformats.org/officeDocument/2006/relationships/slideLayout" Target="../slideLayouts/slideLayout615.xml"/></Relationships>
</file>

<file path=ppt/slides/_rels/slide167.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168.xml.rels><?xml version="1.0" encoding="UTF-8" standalone="yes"?>
<Relationships xmlns="http://schemas.openxmlformats.org/package/2006/relationships"><Relationship Id="rId8" Type="http://schemas.openxmlformats.org/officeDocument/2006/relationships/image" Target="../media/image173.png"/><Relationship Id="rId3" Type="http://schemas.openxmlformats.org/officeDocument/2006/relationships/hyperlink" Target="http://www.microarch.org/micro54/" TargetMode="External"/><Relationship Id="rId7" Type="http://schemas.openxmlformats.org/officeDocument/2006/relationships/hyperlink" Target="https://arxiv.org/abs/2104.07582" TargetMode="External"/><Relationship Id="rId2" Type="http://schemas.openxmlformats.org/officeDocument/2006/relationships/hyperlink" Target="https://people.inf.ethz.ch/omutlu/pub/SISA-GraphMining-on-PIM_micro21.pdf" TargetMode="External"/><Relationship Id="rId1" Type="http://schemas.openxmlformats.org/officeDocument/2006/relationships/slideLayout" Target="../slideLayouts/slideLayout13.xml"/><Relationship Id="rId6" Type="http://schemas.openxmlformats.org/officeDocument/2006/relationships/hyperlink" Target="https://www.youtube.com/watch?v=6k89Ph2qgRA&amp;list=PL5Q2soXY2Zi--0LrXSQ9sST3N0k0bXp51&amp;index=4" TargetMode="External"/><Relationship Id="rId5" Type="http://schemas.openxmlformats.org/officeDocument/2006/relationships/hyperlink" Target="https://www.youtube.com/watch?v=VL5K1t2qTDU&amp;list=PL5Q2soXY2Zi--0LrXSQ9sST3N0k0bXp51&amp;index=9" TargetMode="External"/><Relationship Id="rId4" Type="http://schemas.openxmlformats.org/officeDocument/2006/relationships/hyperlink" Target="https://people.inf.ethz.ch/omutlu/pub/SISA-GraphMining-on-PIM_micro21-talk.pdf" TargetMode="External"/></Relationships>
</file>

<file path=ppt/slides/_rels/slide169.xml.rels><?xml version="1.0" encoding="UTF-8" standalone="yes"?>
<Relationships xmlns="http://schemas.openxmlformats.org/package/2006/relationships"><Relationship Id="rId8" Type="http://schemas.openxmlformats.org/officeDocument/2006/relationships/hyperlink" Target="https://people.inf.ethz.ch/omutlu/pub/Polynesia_icde22-short-talk.pdf" TargetMode="External"/><Relationship Id="rId3" Type="http://schemas.openxmlformats.org/officeDocument/2006/relationships/hyperlink" Target="https://icde2022.ieeecomputer.my/" TargetMode="External"/><Relationship Id="rId7" Type="http://schemas.openxmlformats.org/officeDocument/2006/relationships/hyperlink" Target="https://people.inf.ethz.ch/omutlu/pub/Polynesia_icde22-short-talk.pptx" TargetMode="External"/><Relationship Id="rId2" Type="http://schemas.openxmlformats.org/officeDocument/2006/relationships/hyperlink" Target="https://people.inf.ethz.ch/omutlu/pub/Polynesia_icde22.pdf" TargetMode="External"/><Relationship Id="rId1" Type="http://schemas.openxmlformats.org/officeDocument/2006/relationships/slideLayout" Target="../slideLayouts/slideLayout13.xml"/><Relationship Id="rId6" Type="http://schemas.openxmlformats.org/officeDocument/2006/relationships/hyperlink" Target="https://people.inf.ethz.ch/omutlu/pub/Polynesia_icde22-talk.pdf" TargetMode="External"/><Relationship Id="rId5" Type="http://schemas.openxmlformats.org/officeDocument/2006/relationships/hyperlink" Target="https://people.inf.ethz.ch/omutlu/pub/Polynesia_icde22-talk.pptx" TargetMode="External"/><Relationship Id="rId4" Type="http://schemas.openxmlformats.org/officeDocument/2006/relationships/hyperlink" Target="https://arxiv.org/pdf/2204.11275.pdf" TargetMode="External"/><Relationship Id="rId9" Type="http://schemas.openxmlformats.org/officeDocument/2006/relationships/image" Target="../media/image174.png"/></Relationships>
</file>

<file path=ppt/slides/_rels/slide170.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75.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71.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image" Target="../media/image176.png"/><Relationship Id="rId7" Type="http://schemas.openxmlformats.org/officeDocument/2006/relationships/image" Target="../media/image9.jpeg"/><Relationship Id="rId2" Type="http://schemas.openxmlformats.org/officeDocument/2006/relationships/notesSlide" Target="../notesSlides/notesSlide31.xml"/><Relationship Id="rId1" Type="http://schemas.openxmlformats.org/officeDocument/2006/relationships/slideLayout" Target="../slideLayouts/slideLayout915.xml"/><Relationship Id="rId6" Type="http://schemas.openxmlformats.org/officeDocument/2006/relationships/image" Target="../media/image178.png"/><Relationship Id="rId5" Type="http://schemas.openxmlformats.org/officeDocument/2006/relationships/image" Target="../media/image150.png"/><Relationship Id="rId4" Type="http://schemas.openxmlformats.org/officeDocument/2006/relationships/image" Target="../media/image177.svg"/></Relationships>
</file>

<file path=ppt/slides/_rels/slide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2.xml"/><Relationship Id="rId1" Type="http://schemas.openxmlformats.org/officeDocument/2006/relationships/slideLayout" Target="../slideLayouts/slideLayout916.xml"/></Relationships>
</file>

<file path=ppt/slides/_rels/slide173.xml.rels><?xml version="1.0" encoding="UTF-8" standalone="yes"?>
<Relationships xmlns="http://schemas.openxmlformats.org/package/2006/relationships"><Relationship Id="rId8" Type="http://schemas.openxmlformats.org/officeDocument/2006/relationships/image" Target="../media/image184.png"/><Relationship Id="rId3" Type="http://schemas.openxmlformats.org/officeDocument/2006/relationships/image" Target="../media/image180.png"/><Relationship Id="rId7"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916.xml"/><Relationship Id="rId6" Type="http://schemas.openxmlformats.org/officeDocument/2006/relationships/image" Target="../media/image183.png"/><Relationship Id="rId5" Type="http://schemas.openxmlformats.org/officeDocument/2006/relationships/image" Target="../media/image182.png"/><Relationship Id="rId4" Type="http://schemas.openxmlformats.org/officeDocument/2006/relationships/image" Target="../media/image181.png"/></Relationships>
</file>

<file path=ppt/slides/_rels/slide174.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34.xml"/><Relationship Id="rId1" Type="http://schemas.openxmlformats.org/officeDocument/2006/relationships/slideLayout" Target="../slideLayouts/slideLayout916.xml"/><Relationship Id="rId4" Type="http://schemas.openxmlformats.org/officeDocument/2006/relationships/image" Target="../media/image1.png"/></Relationships>
</file>

<file path=ppt/slides/_rels/slide1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5.xml"/><Relationship Id="rId1" Type="http://schemas.openxmlformats.org/officeDocument/2006/relationships/slideLayout" Target="../slideLayouts/slideLayout916.xml"/><Relationship Id="rId5" Type="http://schemas.openxmlformats.org/officeDocument/2006/relationships/chart" Target="../charts/chart9.xml"/><Relationship Id="rId4" Type="http://schemas.openxmlformats.org/officeDocument/2006/relationships/chart" Target="../charts/chart8.xml"/></Relationships>
</file>

<file path=ppt/slides/_rels/slide176.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36.xml"/><Relationship Id="rId1" Type="http://schemas.openxmlformats.org/officeDocument/2006/relationships/slideLayout" Target="../slideLayouts/slideLayout916.xml"/><Relationship Id="rId6" Type="http://schemas.openxmlformats.org/officeDocument/2006/relationships/image" Target="../media/image1.png"/><Relationship Id="rId5" Type="http://schemas.openxmlformats.org/officeDocument/2006/relationships/image" Target="../media/image187.emf"/><Relationship Id="rId4" Type="http://schemas.openxmlformats.org/officeDocument/2006/relationships/image" Target="../media/image186.png"/></Relationships>
</file>

<file path=ppt/slides/_rels/slide177.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37.xml"/><Relationship Id="rId1" Type="http://schemas.openxmlformats.org/officeDocument/2006/relationships/slideLayout" Target="../slideLayouts/slideLayout916.xml"/><Relationship Id="rId5" Type="http://schemas.openxmlformats.org/officeDocument/2006/relationships/image" Target="../media/image1.png"/><Relationship Id="rId4" Type="http://schemas.openxmlformats.org/officeDocument/2006/relationships/chart" Target="../charts/chart11.xml"/></Relationships>
</file>

<file path=ppt/slides/_rels/slide178.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38.xml"/><Relationship Id="rId1" Type="http://schemas.openxmlformats.org/officeDocument/2006/relationships/slideLayout" Target="../slideLayouts/slideLayout916.xml"/><Relationship Id="rId4" Type="http://schemas.openxmlformats.org/officeDocument/2006/relationships/image" Target="../media/image1.png"/></Relationships>
</file>

<file path=ppt/slides/_rels/slide179.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39.xml"/><Relationship Id="rId1" Type="http://schemas.openxmlformats.org/officeDocument/2006/relationships/slideLayout" Target="../slideLayouts/slideLayout916.xml"/><Relationship Id="rId4" Type="http://schemas.openxmlformats.org/officeDocument/2006/relationships/image" Target="../media/image1.png"/></Relationships>
</file>

<file path=ppt/slides/_rels/slide180.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75.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81.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592.xml"/><Relationship Id="rId4" Type="http://schemas.openxmlformats.org/officeDocument/2006/relationships/image" Target="../media/image44.png"/></Relationships>
</file>

<file path=ppt/slides/_rels/slide182.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40.xml"/><Relationship Id="rId1" Type="http://schemas.openxmlformats.org/officeDocument/2006/relationships/slideLayout" Target="../slideLayouts/slideLayout592.xml"/><Relationship Id="rId4" Type="http://schemas.openxmlformats.org/officeDocument/2006/relationships/image" Target="../media/image46.jpeg"/></Relationships>
</file>

<file path=ppt/slides/_rels/slide183.xml.rels><?xml version="1.0" encoding="UTF-8" standalone="yes"?>
<Relationships xmlns="http://schemas.openxmlformats.org/package/2006/relationships"><Relationship Id="rId3" Type="http://schemas.openxmlformats.org/officeDocument/2006/relationships/image" Target="../media/image47.tiff"/><Relationship Id="rId2" Type="http://schemas.openxmlformats.org/officeDocument/2006/relationships/notesSlide" Target="../notesSlides/notesSlide41.xml"/><Relationship Id="rId1" Type="http://schemas.openxmlformats.org/officeDocument/2006/relationships/slideLayout" Target="../slideLayouts/slideLayout592.xml"/><Relationship Id="rId4" Type="http://schemas.openxmlformats.org/officeDocument/2006/relationships/image" Target="../media/image48.tiff"/></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09.png"/><Relationship Id="rId4" Type="http://schemas.openxmlformats.org/officeDocument/2006/relationships/hyperlink" Target="https://arxiv.org/pdf/1903.03988.pdf" TargetMode="External"/></Relationships>
</file>

<file path=ppt/slides/_rels/slide186.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13.xml"/><Relationship Id="rId4" Type="http://schemas.openxmlformats.org/officeDocument/2006/relationships/image" Target="../media/image188.png"/></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3.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192.xml.rels><?xml version="1.0" encoding="UTF-8" standalone="yes"?>
<Relationships xmlns="http://schemas.openxmlformats.org/package/2006/relationships"><Relationship Id="rId3" Type="http://schemas.openxmlformats.org/officeDocument/2006/relationships/hyperlink" Target="https://asplos-conference.org/" TargetMode="External"/><Relationship Id="rId7" Type="http://schemas.openxmlformats.org/officeDocument/2006/relationships/image" Target="../media/image50.png"/><Relationship Id="rId2" Type="http://schemas.openxmlformats.org/officeDocument/2006/relationships/hyperlink" Target="https://people.inf.ethz.ch/omutlu/pub/GenStore_asplos22-arxiv.pdf" TargetMode="External"/><Relationship Id="rId1" Type="http://schemas.openxmlformats.org/officeDocument/2006/relationships/slideLayout" Target="../slideLayouts/slideLayout615.xml"/><Relationship Id="rId6" Type="http://schemas.openxmlformats.org/officeDocument/2006/relationships/hyperlink" Target="https://www.youtube.com/watch?v=Vi1af8KY0g8" TargetMode="External"/><Relationship Id="rId5" Type="http://schemas.openxmlformats.org/officeDocument/2006/relationships/hyperlink" Target="https://people.inf.ethz.ch/omutlu/pub/GenStore_asplos22-lightning-talk.pdf" TargetMode="External"/><Relationship Id="rId4" Type="http://schemas.openxmlformats.org/officeDocument/2006/relationships/hyperlink" Target="https://people.inf.ethz.ch/omutlu/pub/GenStore_asplos22-lightning-talk.pptx" TargetMode="External"/></Relationships>
</file>

<file path=ppt/slides/_rels/slide193.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136.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94.xml.rels><?xml version="1.0" encoding="UTF-8" standalone="yes"?>
<Relationships xmlns="http://schemas.openxmlformats.org/package/2006/relationships"><Relationship Id="rId8" Type="http://schemas.openxmlformats.org/officeDocument/2006/relationships/image" Target="../media/image173.png"/><Relationship Id="rId3" Type="http://schemas.openxmlformats.org/officeDocument/2006/relationships/hyperlink" Target="http://www.microarch.org/micro54/" TargetMode="External"/><Relationship Id="rId7" Type="http://schemas.openxmlformats.org/officeDocument/2006/relationships/hyperlink" Target="https://arxiv.org/abs/2104.07582" TargetMode="External"/><Relationship Id="rId2" Type="http://schemas.openxmlformats.org/officeDocument/2006/relationships/hyperlink" Target="https://people.inf.ethz.ch/omutlu/pub/SISA-GraphMining-on-PIM_micro21.pdf" TargetMode="External"/><Relationship Id="rId1" Type="http://schemas.openxmlformats.org/officeDocument/2006/relationships/slideLayout" Target="../slideLayouts/slideLayout13.xml"/><Relationship Id="rId6" Type="http://schemas.openxmlformats.org/officeDocument/2006/relationships/hyperlink" Target="https://www.youtube.com/watch?v=6k89Ph2qgRA&amp;list=PL5Q2soXY2Zi--0LrXSQ9sST3N0k0bXp51&amp;index=4" TargetMode="External"/><Relationship Id="rId5" Type="http://schemas.openxmlformats.org/officeDocument/2006/relationships/hyperlink" Target="https://www.youtube.com/watch?v=VL5K1t2qTDU&amp;list=PL5Q2soXY2Zi--0LrXSQ9sST3N0k0bXp51&amp;index=9" TargetMode="External"/><Relationship Id="rId4" Type="http://schemas.openxmlformats.org/officeDocument/2006/relationships/hyperlink" Target="https://people.inf.ethz.ch/omutlu/pub/SISA-GraphMining-on-PIM_micro21-talk.pdf" TargetMode="External"/></Relationships>
</file>

<file path=ppt/slides/_rels/slide195.xml.rels><?xml version="1.0" encoding="UTF-8" standalone="yes"?>
<Relationships xmlns="http://schemas.openxmlformats.org/package/2006/relationships"><Relationship Id="rId3" Type="http://schemas.openxmlformats.org/officeDocument/2006/relationships/hyperlink" Target="http://pactconf.org/" TargetMode="External"/><Relationship Id="rId7" Type="http://schemas.openxmlformats.org/officeDocument/2006/relationships/image" Target="../media/image175.png"/><Relationship Id="rId2" Type="http://schemas.openxmlformats.org/officeDocument/2006/relationships/hyperlink" Target="https://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hyperlink" Target="https://www.youtube.com/watch?v=A5gxjDbLRAs&amp;list=PL5Q2soXY2Zi8_VVChACnON4sfh2bJ5IrD&amp;index=178" TargetMode="External"/><Relationship Id="rId5" Type="http://schemas.openxmlformats.org/officeDocument/2006/relationships/hyperlink" Target="https://people.inf.ethz.ch/omutlu/pub/Google-neural-networks-for-edge-devices-Mensa-Framework_pact21-talk.pdf" TargetMode="External"/><Relationship Id="rId4" Type="http://schemas.openxmlformats.org/officeDocument/2006/relationships/hyperlink" Target="https://people.inf.ethz.ch/omutlu/pub/Google-neural-networks-for-edge-devices-Mensa-Framework_pact21-talk.pptx" TargetMode="External"/></Relationships>
</file>

<file path=ppt/slides/_rels/slide196.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70.png"/></Relationships>
</file>

<file path=ppt/slides/_rels/slide197.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198.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9.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199.xml.rels><?xml version="1.0" encoding="UTF-8" standalone="yes"?>
<Relationships xmlns="http://schemas.openxmlformats.org/package/2006/relationships"><Relationship Id="rId3" Type="http://schemas.openxmlformats.org/officeDocument/2006/relationships/hyperlink" Target="http://iscaconf.org/isca2022/" TargetMode="External"/><Relationship Id="rId2" Type="http://schemas.openxmlformats.org/officeDocument/2006/relationships/hyperlink" Target="https://people.inf.ethz.ch/omutlu/pub/SeGraM_genomic-sequence-mapping-universal-accelerator_isca22.pdf" TargetMode="External"/><Relationship Id="rId1" Type="http://schemas.openxmlformats.org/officeDocument/2006/relationships/slideLayout" Target="../slideLayouts/slideLayout615.xml"/><Relationship Id="rId5" Type="http://schemas.openxmlformats.org/officeDocument/2006/relationships/image" Target="../media/image51.png"/><Relationship Id="rId4" Type="http://schemas.openxmlformats.org/officeDocument/2006/relationships/hyperlink" Target="https://arxiv.org/pdf/2205.05883.pdf" TargetMode="External"/></Relationships>
</file>

<file path=ppt/slides/_rels/slide200.xml.rels><?xml version="1.0" encoding="UTF-8" standalone="yes"?>
<Relationships xmlns="http://schemas.openxmlformats.org/package/2006/relationships"><Relationship Id="rId8" Type="http://schemas.openxmlformats.org/officeDocument/2006/relationships/hyperlink" Target="https://people.inf.ethz.ch/omutlu/pub/Polynesia_icde22-short-talk.pdf" TargetMode="External"/><Relationship Id="rId3" Type="http://schemas.openxmlformats.org/officeDocument/2006/relationships/hyperlink" Target="https://icde2022.ieeecomputer.my/" TargetMode="External"/><Relationship Id="rId7" Type="http://schemas.openxmlformats.org/officeDocument/2006/relationships/hyperlink" Target="https://people.inf.ethz.ch/omutlu/pub/Polynesia_icde22-short-talk.pptx" TargetMode="External"/><Relationship Id="rId2" Type="http://schemas.openxmlformats.org/officeDocument/2006/relationships/hyperlink" Target="https://people.inf.ethz.ch/omutlu/pub/Polynesia_icde22.pdf" TargetMode="External"/><Relationship Id="rId1" Type="http://schemas.openxmlformats.org/officeDocument/2006/relationships/slideLayout" Target="../slideLayouts/slideLayout13.xml"/><Relationship Id="rId6" Type="http://schemas.openxmlformats.org/officeDocument/2006/relationships/hyperlink" Target="https://people.inf.ethz.ch/omutlu/pub/Polynesia_icde22-talk.pdf" TargetMode="External"/><Relationship Id="rId5" Type="http://schemas.openxmlformats.org/officeDocument/2006/relationships/hyperlink" Target="https://people.inf.ethz.ch/omutlu/pub/Polynesia_icde22-talk.pptx" TargetMode="External"/><Relationship Id="rId4" Type="http://schemas.openxmlformats.org/officeDocument/2006/relationships/hyperlink" Target="https://arxiv.org/pdf/2204.11275.pdf" TargetMode="External"/><Relationship Id="rId9" Type="http://schemas.openxmlformats.org/officeDocument/2006/relationships/image" Target="../media/image174.png"/></Relationships>
</file>

<file path=ppt/slides/_rels/slide201.xml.rels><?xml version="1.0" encoding="UTF-8" standalone="yes"?>
<Relationships xmlns="http://schemas.openxmlformats.org/package/2006/relationships"><Relationship Id="rId3" Type="http://schemas.openxmlformats.org/officeDocument/2006/relationships/hyperlink" Target="https://arxiv.org/pdf/2209.08600.pdf" TargetMode="External"/><Relationship Id="rId2" Type="http://schemas.openxmlformats.org/officeDocument/2006/relationships/image" Target="../media/image171.png"/><Relationship Id="rId1" Type="http://schemas.openxmlformats.org/officeDocument/2006/relationships/slideLayout" Target="../slideLayouts/slideLayout615.xml"/></Relationships>
</file>

<file path=ppt/slides/_rels/slide202.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767.xml"/><Relationship Id="rId6" Type="http://schemas.openxmlformats.org/officeDocument/2006/relationships/image" Target="../media/image189.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03.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190.png"/></Relationships>
</file>

<file path=ppt/slides/_rels/slide204.xml.rels><?xml version="1.0" encoding="UTF-8" standalone="yes"?>
<Relationships xmlns="http://schemas.openxmlformats.org/package/2006/relationships"><Relationship Id="rId2" Type="http://schemas.openxmlformats.org/officeDocument/2006/relationships/image" Target="../media/image191.png"/><Relationship Id="rId1" Type="http://schemas.openxmlformats.org/officeDocument/2006/relationships/slideLayout" Target="../slideLayouts/slideLayout615.xml"/></Relationships>
</file>

<file path=ppt/slides/_rels/slide205.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ONDA-coherence-for-near-data-accelerators_isca19.pdf" TargetMode="External"/><Relationship Id="rId1" Type="http://schemas.openxmlformats.org/officeDocument/2006/relationships/slideLayout" Target="../slideLayouts/slideLayout13.xml"/><Relationship Id="rId4" Type="http://schemas.openxmlformats.org/officeDocument/2006/relationships/image" Target="../media/image192.png"/></Relationships>
</file>

<file path=ppt/slides/_rels/slide206.xml.rels><?xml version="1.0" encoding="UTF-8" standalone="yes"?>
<Relationships xmlns="http://schemas.openxmlformats.org/package/2006/relationships"><Relationship Id="rId8" Type="http://schemas.openxmlformats.org/officeDocument/2006/relationships/hyperlink" Target="https://www.youtube.com/watch?v=2DNDjQjNDTw"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SynCron-synchronization-for-near-data-processing-systems_hpca21-short-talk.pdf" TargetMode="External"/><Relationship Id="rId2" Type="http://schemas.openxmlformats.org/officeDocument/2006/relationships/hyperlink" Target="https://people.inf.ethz.ch/omutlu/pub/SynCron-synchronization-for-near-data-processing-systems_hpca21.pdf" TargetMode="External"/><Relationship Id="rId1" Type="http://schemas.openxmlformats.org/officeDocument/2006/relationships/slideLayout" Target="../slideLayouts/slideLayout13.xml"/><Relationship Id="rId6" Type="http://schemas.openxmlformats.org/officeDocument/2006/relationships/hyperlink" Target="https://people.inf.ethz.ch/omutlu/pub/SynCron-synchronization-for-near-data-processing-systems_hpca21-short-talk.pptx" TargetMode="External"/><Relationship Id="rId5" Type="http://schemas.openxmlformats.org/officeDocument/2006/relationships/hyperlink" Target="https://people.inf.ethz.ch/omutlu/pub/SynCron-synchronization-for-near-data-processing-systems_hpca21-talk.pdf" TargetMode="External"/><Relationship Id="rId10" Type="http://schemas.openxmlformats.org/officeDocument/2006/relationships/image" Target="../media/image193.tiff"/><Relationship Id="rId4" Type="http://schemas.openxmlformats.org/officeDocument/2006/relationships/hyperlink" Target="https://people.inf.ethz.ch/omutlu/pub/SynCron-synchronization-for-near-data-processing-systems_hpca21-talk.pptx" TargetMode="External"/><Relationship Id="rId9" Type="http://schemas.openxmlformats.org/officeDocument/2006/relationships/hyperlink" Target="https://www.youtube.com/watch?v=kGiN-YjeUUA" TargetMode="External"/></Relationships>
</file>

<file path=ppt/slides/_rels/slide207.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66.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9.xml.rels><?xml version="1.0" encoding="UTF-8" standalone="yes"?>
<Relationships xmlns="http://schemas.openxmlformats.org/package/2006/relationships"><Relationship Id="rId8" Type="http://schemas.openxmlformats.org/officeDocument/2006/relationships/image" Target="../media/image78.tiff"/><Relationship Id="rId3" Type="http://schemas.openxmlformats.org/officeDocument/2006/relationships/image" Target="../media/image73.png"/><Relationship Id="rId7" Type="http://schemas.openxmlformats.org/officeDocument/2006/relationships/image" Target="../media/image77.png"/><Relationship Id="rId2" Type="http://schemas.openxmlformats.org/officeDocument/2006/relationships/image" Target="../media/image72.png"/><Relationship Id="rId1" Type="http://schemas.openxmlformats.org/officeDocument/2006/relationships/slideLayout" Target="../slideLayouts/slideLayout236.xml"/><Relationship Id="rId6" Type="http://schemas.openxmlformats.org/officeDocument/2006/relationships/image" Target="../media/image76.jpeg"/><Relationship Id="rId5" Type="http://schemas.openxmlformats.org/officeDocument/2006/relationships/image" Target="../media/image75.jpeg"/><Relationship Id="rId4" Type="http://schemas.openxmlformats.org/officeDocument/2006/relationships/image" Target="../media/image74.png"/><Relationship Id="rId9" Type="http://schemas.openxmlformats.org/officeDocument/2006/relationships/image" Target="../media/image79.png"/></Relationships>
</file>

<file path=ppt/slides/_rels/slide210.xml.rels><?xml version="1.0" encoding="UTF-8" standalone="yes"?>
<Relationships xmlns="http://schemas.openxmlformats.org/package/2006/relationships"><Relationship Id="rId3" Type="http://schemas.openxmlformats.org/officeDocument/2006/relationships/hyperlink" Target="https://www.anandtech.com/show/14750/hot-chips-31-analysis-inmemory-processing-by-upmem" TargetMode="External"/><Relationship Id="rId2" Type="http://schemas.openxmlformats.org/officeDocument/2006/relationships/image" Target="../media/image194.tiff"/><Relationship Id="rId1" Type="http://schemas.openxmlformats.org/officeDocument/2006/relationships/slideLayout" Target="../slideLayouts/slideLayout490.xml"/><Relationship Id="rId5" Type="http://schemas.openxmlformats.org/officeDocument/2006/relationships/hyperlink" Target="https://www.upmem.com/video-upmem-presenting-its-true-processing-in-memory-solution-hot-chips-2019/" TargetMode="External"/><Relationship Id="rId4" Type="http://schemas.openxmlformats.org/officeDocument/2006/relationships/image" Target="../media/image195.tiff"/></Relationships>
</file>

<file path=ppt/slides/_rels/slide211.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42.xml"/><Relationship Id="rId1" Type="http://schemas.openxmlformats.org/officeDocument/2006/relationships/slideLayout" Target="../slideLayouts/slideLayout705.xml"/><Relationship Id="rId4" Type="http://schemas.openxmlformats.org/officeDocument/2006/relationships/hyperlink" Target="http://www.upmem.com/" TargetMode="External"/></Relationships>
</file>

<file path=ppt/slides/_rels/slide212.xml.rels><?xml version="1.0" encoding="UTF-8" standalone="yes"?>
<Relationships xmlns="http://schemas.openxmlformats.org/package/2006/relationships"><Relationship Id="rId8" Type="http://schemas.openxmlformats.org/officeDocument/2006/relationships/image" Target="../media/image202.emf"/><Relationship Id="rId13" Type="http://schemas.openxmlformats.org/officeDocument/2006/relationships/hyperlink" Target="https://arxiv.org/pdf/2105.03814.pdf" TargetMode="External"/><Relationship Id="rId3" Type="http://schemas.openxmlformats.org/officeDocument/2006/relationships/image" Target="../media/image197.emf"/><Relationship Id="rId7" Type="http://schemas.openxmlformats.org/officeDocument/2006/relationships/image" Target="../media/image201.emf"/><Relationship Id="rId12" Type="http://schemas.openxmlformats.org/officeDocument/2006/relationships/image" Target="../media/image206.emf"/><Relationship Id="rId2" Type="http://schemas.openxmlformats.org/officeDocument/2006/relationships/notesSlide" Target="../notesSlides/notesSlide43.xml"/><Relationship Id="rId1" Type="http://schemas.openxmlformats.org/officeDocument/2006/relationships/slideLayout" Target="../slideLayouts/slideLayout490.xml"/><Relationship Id="rId6" Type="http://schemas.openxmlformats.org/officeDocument/2006/relationships/image" Target="../media/image200.emf"/><Relationship Id="rId11" Type="http://schemas.openxmlformats.org/officeDocument/2006/relationships/image" Target="../media/image205.emf"/><Relationship Id="rId5" Type="http://schemas.openxmlformats.org/officeDocument/2006/relationships/image" Target="../media/image199.emf"/><Relationship Id="rId10" Type="http://schemas.openxmlformats.org/officeDocument/2006/relationships/image" Target="../media/image204.emf"/><Relationship Id="rId4" Type="http://schemas.openxmlformats.org/officeDocument/2006/relationships/image" Target="../media/image198.emf"/><Relationship Id="rId9" Type="http://schemas.openxmlformats.org/officeDocument/2006/relationships/image" Target="../media/image203.emf"/><Relationship Id="rId14" Type="http://schemas.openxmlformats.org/officeDocument/2006/relationships/image" Target="../media/image207.png"/></Relationships>
</file>

<file path=ppt/slides/_rels/slide213.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hyperlink" Target="https://www.youtube.com/watch?v=Sscy1Wrr22A&amp;list=PL5Q2soXY2Zi9xidyIgBxUz7xRPS-wisBN&amp;index=26" TargetMode="External"/><Relationship Id="rId1" Type="http://schemas.openxmlformats.org/officeDocument/2006/relationships/slideLayout" Target="../slideLayouts/slideLayout236.xml"/></Relationships>
</file>

<file path=ppt/slides/_rels/slide214.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hyperlink" Target="https://arxiv.org/pdf/2105.03814.pdf" TargetMode="External"/><Relationship Id="rId1" Type="http://schemas.openxmlformats.org/officeDocument/2006/relationships/slideLayout" Target="../slideLayouts/slideLayout490.xml"/></Relationships>
</file>

<file path=ppt/slides/_rels/slide215.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hyperlink" Target="https://arxiv.org/pdf/2105.03814.pdf" TargetMode="External"/><Relationship Id="rId1" Type="http://schemas.openxmlformats.org/officeDocument/2006/relationships/slideLayout" Target="../slideLayouts/slideLayout704.xml"/></Relationships>
</file>

<file path=ppt/slides/_rels/slide216.xml.rels><?xml version="1.0" encoding="UTF-8" standalone="yes"?>
<Relationships xmlns="http://schemas.openxmlformats.org/package/2006/relationships"><Relationship Id="rId3" Type="http://schemas.openxmlformats.org/officeDocument/2006/relationships/hyperlink" Target="https://arxiv.org/pdf/2207.07886.pdf" TargetMode="External"/><Relationship Id="rId7" Type="http://schemas.openxmlformats.org/officeDocument/2006/relationships/image" Target="../media/image211.png"/><Relationship Id="rId2" Type="http://schemas.openxmlformats.org/officeDocument/2006/relationships/hyperlink" Target="https://arxiv.org/pdf/2105.03814.pdf" TargetMode="External"/><Relationship Id="rId1" Type="http://schemas.openxmlformats.org/officeDocument/2006/relationships/slideLayout" Target="../slideLayouts/slideLayout615.xml"/><Relationship Id="rId6" Type="http://schemas.openxmlformats.org/officeDocument/2006/relationships/hyperlink" Target="https://www.youtube.com/watch?v=nphV36SrysA" TargetMode="External"/><Relationship Id="rId5" Type="http://schemas.openxmlformats.org/officeDocument/2006/relationships/image" Target="../media/image210.png"/><Relationship Id="rId4" Type="http://schemas.openxmlformats.org/officeDocument/2006/relationships/image" Target="../media/image209.jpeg"/></Relationships>
</file>

<file path=ppt/slides/_rels/slide217.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778.xml"/></Relationships>
</file>

<file path=ppt/slides/_rels/slide218.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chart" Target="../charts/chart15.xml"/><Relationship Id="rId1" Type="http://schemas.openxmlformats.org/officeDocument/2006/relationships/slideLayout" Target="../slideLayouts/slideLayout778.xml"/></Relationships>
</file>

<file path=ppt/slides/_rels/slide219.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chart" Target="../charts/chart16.xml"/><Relationship Id="rId1" Type="http://schemas.openxmlformats.org/officeDocument/2006/relationships/slideLayout" Target="../slideLayouts/slideLayout778.xml"/></Relationships>
</file>

<file path=ppt/slides/_rels/slide220.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hyperlink" Target="https://arxiv.org/pdf/2105.03814.pdf" TargetMode="External"/><Relationship Id="rId1" Type="http://schemas.openxmlformats.org/officeDocument/2006/relationships/slideLayout" Target="../slideLayouts/slideLayout777.xml"/></Relationships>
</file>

<file path=ppt/slides/_rels/slide221.xml.rels><?xml version="1.0" encoding="UTF-8" standalone="yes"?>
<Relationships xmlns="http://schemas.openxmlformats.org/package/2006/relationships"><Relationship Id="rId8" Type="http://schemas.openxmlformats.org/officeDocument/2006/relationships/hyperlink" Target="https://www.youtube.com/watch?v=nphV36SrysA&amp;list=PL5Q2soXY2Zi8D_5MGV6EnXEJHnV2YFBJl&amp;index=65" TargetMode="External"/><Relationship Id="rId3" Type="http://schemas.openxmlformats.org/officeDocument/2006/relationships/hyperlink" Target="https://sites.google.com/umn.edu/cut-2021/home" TargetMode="External"/><Relationship Id="rId7" Type="http://schemas.openxmlformats.org/officeDocument/2006/relationships/hyperlink" Target="https://people.inf.ethz.ch/omutlu/pub/Benchmarking-Memory-Centric-Computing-Systems_cut21-talk.pdf" TargetMode="External"/><Relationship Id="rId2" Type="http://schemas.openxmlformats.org/officeDocument/2006/relationships/hyperlink" Target="https://people.inf.ethz.ch/omutlu/pub/Benchmarking-Memory-Centric-Computing-Systems_cut21.pdf" TargetMode="External"/><Relationship Id="rId1" Type="http://schemas.openxmlformats.org/officeDocument/2006/relationships/slideLayout" Target="../slideLayouts/slideLayout490.xml"/><Relationship Id="rId6" Type="http://schemas.openxmlformats.org/officeDocument/2006/relationships/hyperlink" Target="https://people.inf.ethz.ch/omutlu/pub/Benchmarking-Memory-Centric-Computing-Systems_cut21-talk.pptx" TargetMode="External"/><Relationship Id="rId5" Type="http://schemas.openxmlformats.org/officeDocument/2006/relationships/hyperlink" Target="https://github.com/CMU-SAFARI/prim-benchmarks" TargetMode="External"/><Relationship Id="rId10" Type="http://schemas.openxmlformats.org/officeDocument/2006/relationships/image" Target="../media/image213.png"/><Relationship Id="rId4" Type="http://schemas.openxmlformats.org/officeDocument/2006/relationships/hyperlink" Target="https://arxiv.org/abs/2110.01709" TargetMode="External"/><Relationship Id="rId9" Type="http://schemas.openxmlformats.org/officeDocument/2006/relationships/hyperlink" Target="https://www.youtube.com/watch?v=SrFD_u46EDA&amp;list=PL5Q2soXY2Zi8_VVChACnON4sfh2bJ5IrD&amp;index=152" TargetMode="Externa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78.xml"/></Relationships>
</file>

<file path=ppt/slides/_rels/slide223.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notesSlide" Target="../notesSlides/notesSlide44.xml"/><Relationship Id="rId1" Type="http://schemas.openxmlformats.org/officeDocument/2006/relationships/slideLayout" Target="../slideLayouts/slideLayout778.xml"/><Relationship Id="rId4" Type="http://schemas.openxmlformats.org/officeDocument/2006/relationships/image" Target="../media/image214.png"/></Relationships>
</file>

<file path=ppt/slides/_rels/slide224.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45.xml"/><Relationship Id="rId1" Type="http://schemas.openxmlformats.org/officeDocument/2006/relationships/slideLayout" Target="../slideLayouts/slideLayout778.xml"/><Relationship Id="rId5" Type="http://schemas.openxmlformats.org/officeDocument/2006/relationships/hyperlink" Target="https://github.com/CMU-SAFARI/prim-benchmarks" TargetMode="External"/><Relationship Id="rId4" Type="http://schemas.openxmlformats.org/officeDocument/2006/relationships/hyperlink" Target="https://arxiv.org/pdf/2105.03814.pdf" TargetMode="External"/></Relationships>
</file>

<file path=ppt/slides/_rels/slide225.xml.rels><?xml version="1.0" encoding="UTF-8" standalone="yes"?>
<Relationships xmlns="http://schemas.openxmlformats.org/package/2006/relationships"><Relationship Id="rId3" Type="http://schemas.openxmlformats.org/officeDocument/2006/relationships/hyperlink" Target="https://www.youtube.com/watch?v=D8Hjy2iU9l4&amp;list=PL5Q2soXY2Zi_tOTAYm--dYByNPL7JhwR9" TargetMode="External"/><Relationship Id="rId2" Type="http://schemas.openxmlformats.org/officeDocument/2006/relationships/image" Target="../media/image216.png"/><Relationship Id="rId1" Type="http://schemas.openxmlformats.org/officeDocument/2006/relationships/slideLayout" Target="../slideLayouts/slideLayout490.xml"/></Relationships>
</file>

<file path=ppt/slides/_rels/slide226.xml.rels><?xml version="1.0" encoding="UTF-8" standalone="yes"?>
<Relationships xmlns="http://schemas.openxmlformats.org/package/2006/relationships"><Relationship Id="rId3" Type="http://schemas.openxmlformats.org/officeDocument/2006/relationships/image" Target="../media/image217.png"/><Relationship Id="rId2" Type="http://schemas.openxmlformats.org/officeDocument/2006/relationships/hyperlink" Target="https://www.youtube.com/watch?v=D8Hjy2iU9l4&amp;list=PL5Q2soXY2Zi_tOTAYm--dYByNPL7JhwR9" TargetMode="External"/><Relationship Id="rId1" Type="http://schemas.openxmlformats.org/officeDocument/2006/relationships/slideLayout" Target="../slideLayouts/slideLayout236.xml"/></Relationships>
</file>

<file path=ppt/slides/_rels/slide227.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hyperlink" Target="https://www.youtube.com/watch?v=Pp9jSU2b9oM&amp;list=PL5Q2soXY2Zi8_VVChACnON4sfh2bJ5IrD&amp;index=159" TargetMode="External"/><Relationship Id="rId1" Type="http://schemas.openxmlformats.org/officeDocument/2006/relationships/slideLayout" Target="../slideLayouts/slideLayout236.xml"/></Relationships>
</file>

<file path=ppt/slides/_rels/slide228.xml.rels><?xml version="1.0" encoding="UTF-8" standalone="yes"?>
<Relationships xmlns="http://schemas.openxmlformats.org/package/2006/relationships"><Relationship Id="rId3" Type="http://schemas.openxmlformats.org/officeDocument/2006/relationships/hyperlink" Target="https://arxiv.org/pdf/2206.06022.pdf" TargetMode="External"/><Relationship Id="rId2" Type="http://schemas.openxmlformats.org/officeDocument/2006/relationships/notesSlide" Target="../notesSlides/notesSlide46.xml"/><Relationship Id="rId1" Type="http://schemas.openxmlformats.org/officeDocument/2006/relationships/slideLayout" Target="../slideLayouts/slideLayout778.xml"/><Relationship Id="rId5" Type="http://schemas.openxmlformats.org/officeDocument/2006/relationships/image" Target="../media/image220.png"/><Relationship Id="rId4" Type="http://schemas.openxmlformats.org/officeDocument/2006/relationships/image" Target="../media/image219.png"/></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78.xml"/></Relationships>
</file>

<file path=ppt/slides/_rels/slide230.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hyperlink" Target="https://www.youtube.com/watch?v=qeukNs5XI3g&amp;t=11226s" TargetMode="Externa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hyperlink" Target="https://arxiv.org/pdf/2201.05072.pdf" TargetMode="External"/><Relationship Id="rId1" Type="http://schemas.openxmlformats.org/officeDocument/2006/relationships/slideLayout" Target="../slideLayouts/slideLayout2.xml"/><Relationship Id="rId5" Type="http://schemas.openxmlformats.org/officeDocument/2006/relationships/hyperlink" Target="https://www.youtube.com/watch?v=5kaOsJKlGrE" TargetMode="External"/><Relationship Id="rId4" Type="http://schemas.openxmlformats.org/officeDocument/2006/relationships/hyperlink" Target="https://github.com/CMU-SAFARI/SparseP" TargetMode="External"/></Relationships>
</file>

<file path=ppt/slides/_rels/slide232.xml.rels><?xml version="1.0" encoding="UTF-8" standalone="yes"?>
<Relationships xmlns="http://schemas.openxmlformats.org/package/2006/relationships"><Relationship Id="rId8" Type="http://schemas.openxmlformats.org/officeDocument/2006/relationships/image" Target="../media/image176.png"/><Relationship Id="rId3" Type="http://schemas.openxmlformats.org/officeDocument/2006/relationships/image" Target="../media/image223.png"/><Relationship Id="rId7" Type="http://schemas.openxmlformats.org/officeDocument/2006/relationships/image" Target="../media/image227.png"/><Relationship Id="rId2" Type="http://schemas.openxmlformats.org/officeDocument/2006/relationships/notesSlide" Target="../notesSlides/notesSlide47.xml"/><Relationship Id="rId1" Type="http://schemas.openxmlformats.org/officeDocument/2006/relationships/slideLayout" Target="../slideLayouts/slideLayout991.xml"/><Relationship Id="rId6" Type="http://schemas.openxmlformats.org/officeDocument/2006/relationships/image" Target="../media/image226.jpg"/><Relationship Id="rId11" Type="http://schemas.openxmlformats.org/officeDocument/2006/relationships/image" Target="../media/image229.jpg"/><Relationship Id="rId5" Type="http://schemas.openxmlformats.org/officeDocument/2006/relationships/image" Target="../media/image225.svg"/><Relationship Id="rId10" Type="http://schemas.openxmlformats.org/officeDocument/2006/relationships/image" Target="../media/image228.emf"/><Relationship Id="rId4" Type="http://schemas.openxmlformats.org/officeDocument/2006/relationships/image" Target="../media/image224.svg"/><Relationship Id="rId9" Type="http://schemas.openxmlformats.org/officeDocument/2006/relationships/image" Target="../media/image177.svg"/></Relationships>
</file>

<file path=ppt/slides/_rels/slide233.xml.rels><?xml version="1.0" encoding="UTF-8" standalone="yes"?>
<Relationships xmlns="http://schemas.openxmlformats.org/package/2006/relationships"><Relationship Id="rId3" Type="http://schemas.openxmlformats.org/officeDocument/2006/relationships/hyperlink" Target="https://arxiv.org/pdf/2201.05072.pdf" TargetMode="External"/><Relationship Id="rId2" Type="http://schemas.openxmlformats.org/officeDocument/2006/relationships/notesSlide" Target="../notesSlides/notesSlide48.xml"/><Relationship Id="rId1" Type="http://schemas.openxmlformats.org/officeDocument/2006/relationships/slideLayout" Target="../slideLayouts/slideLayout991.xml"/><Relationship Id="rId4" Type="http://schemas.openxmlformats.org/officeDocument/2006/relationships/hyperlink" Target="https://github.com/CMU-SAFARI/SparseP" TargetMode="External"/></Relationships>
</file>

<file path=ppt/slides/_rels/slide234.xml.rels><?xml version="1.0" encoding="UTF-8" standalone="yes"?>
<Relationships xmlns="http://schemas.openxmlformats.org/package/2006/relationships"><Relationship Id="rId3" Type="http://schemas.openxmlformats.org/officeDocument/2006/relationships/image" Target="../media/image230.png"/><Relationship Id="rId2" Type="http://schemas.openxmlformats.org/officeDocument/2006/relationships/notesSlide" Target="../notesSlides/notesSlide49.xml"/><Relationship Id="rId1" Type="http://schemas.openxmlformats.org/officeDocument/2006/relationships/slideLayout" Target="../slideLayouts/slideLayout991.xml"/></Relationships>
</file>

<file path=ppt/slides/_rels/slide235.xml.rels><?xml version="1.0" encoding="UTF-8" standalone="yes"?>
<Relationships xmlns="http://schemas.openxmlformats.org/package/2006/relationships"><Relationship Id="rId3" Type="http://schemas.openxmlformats.org/officeDocument/2006/relationships/hyperlink" Target="https://www.youtube.com/watch?v=5kaOsJKlGrE" TargetMode="External"/><Relationship Id="rId2" Type="http://schemas.openxmlformats.org/officeDocument/2006/relationships/image" Target="../media/image231.png"/><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3" Type="http://schemas.openxmlformats.org/officeDocument/2006/relationships/hyperlink" Target="https://news.samsung.com/global/samsung-develops-industrys-first-high-bandwidth-memory-with-ai-processing-power" TargetMode="External"/><Relationship Id="rId2" Type="http://schemas.openxmlformats.org/officeDocument/2006/relationships/image" Target="../media/image232.png"/><Relationship Id="rId1" Type="http://schemas.openxmlformats.org/officeDocument/2006/relationships/slideLayout" Target="../slideLayouts/slideLayout490.xml"/></Relationships>
</file>

<file path=ppt/slides/_rels/slide237.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image" Target="../media/image233.png"/><Relationship Id="rId1" Type="http://schemas.openxmlformats.org/officeDocument/2006/relationships/slideLayout" Target="../slideLayouts/slideLayout490.xml"/></Relationships>
</file>

<file path=ppt/slides/_rels/slide238.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image" Target="../media/image235.png"/><Relationship Id="rId1" Type="http://schemas.openxmlformats.org/officeDocument/2006/relationships/slideLayout" Target="../slideLayouts/slideLayout490.xml"/></Relationships>
</file>

<file path=ppt/slides/_rels/slide239.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image" Target="../media/image234.png"/><Relationship Id="rId1" Type="http://schemas.openxmlformats.org/officeDocument/2006/relationships/slideLayout" Target="../slideLayouts/slideLayout490.xml"/></Relationships>
</file>

<file path=ppt/slides/_rels/slide240.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image" Target="../media/image237.png"/><Relationship Id="rId1" Type="http://schemas.openxmlformats.org/officeDocument/2006/relationships/slideLayout" Target="../slideLayouts/slideLayout490.xml"/></Relationships>
</file>

<file path=ppt/slides/_rels/slide241.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image" Target="../media/image238.png"/><Relationship Id="rId1" Type="http://schemas.openxmlformats.org/officeDocument/2006/relationships/slideLayout" Target="../slideLayouts/slideLayout490.xml"/><Relationship Id="rId5" Type="http://schemas.openxmlformats.org/officeDocument/2006/relationships/image" Target="../media/image78.tiff"/><Relationship Id="rId4" Type="http://schemas.openxmlformats.org/officeDocument/2006/relationships/image" Target="../media/image240.png"/></Relationships>
</file>

<file path=ppt/slides/_rels/slide242.xml.rels><?xml version="1.0" encoding="UTF-8" standalone="yes"?>
<Relationships xmlns="http://schemas.openxmlformats.org/package/2006/relationships"><Relationship Id="rId3" Type="http://schemas.openxmlformats.org/officeDocument/2006/relationships/hyperlink" Target="https://news.skhynix.com/sk-hynix-develops-pim-next-generation-ai-accelerator/" TargetMode="External"/><Relationship Id="rId2" Type="http://schemas.openxmlformats.org/officeDocument/2006/relationships/image" Target="../media/image241.png"/><Relationship Id="rId1" Type="http://schemas.openxmlformats.org/officeDocument/2006/relationships/slideLayout" Target="../slideLayouts/slideLayout490.xml"/><Relationship Id="rId5" Type="http://schemas.openxmlformats.org/officeDocument/2006/relationships/image" Target="../media/image242.png"/><Relationship Id="rId4" Type="http://schemas.openxmlformats.org/officeDocument/2006/relationships/image" Target="../media/image77.png"/></Relationships>
</file>

<file path=ppt/slides/_rels/slide243.xml.rels><?xml version="1.0" encoding="UTF-8" standalone="yes"?>
<Relationships xmlns="http://schemas.openxmlformats.org/package/2006/relationships"><Relationship Id="rId3" Type="http://schemas.openxmlformats.org/officeDocument/2006/relationships/image" Target="../media/image244.png"/><Relationship Id="rId2" Type="http://schemas.openxmlformats.org/officeDocument/2006/relationships/image" Target="../media/image243.png"/><Relationship Id="rId1" Type="http://schemas.openxmlformats.org/officeDocument/2006/relationships/slideLayout" Target="../slideLayouts/slideLayout490.xml"/><Relationship Id="rId4" Type="http://schemas.openxmlformats.org/officeDocument/2006/relationships/image" Target="../media/image245.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490.xml"/></Relationships>
</file>

<file path=ppt/slides/_rels/slide245.xml.rels><?xml version="1.0" encoding="UTF-8" standalone="yes"?>
<Relationships xmlns="http://schemas.openxmlformats.org/package/2006/relationships"><Relationship Id="rId3" Type="http://schemas.openxmlformats.org/officeDocument/2006/relationships/hyperlink" Target="https://arxiv.org/pdf/2105.03725.pdf" TargetMode="External"/><Relationship Id="rId2" Type="http://schemas.openxmlformats.org/officeDocument/2006/relationships/image" Target="../media/image246.png"/><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65.xml"/></Relationships>
</file>

<file path=ppt/slides/_rels/slide247.xml.rels><?xml version="1.0" encoding="UTF-8" standalone="yes"?>
<Relationships xmlns="http://schemas.openxmlformats.org/package/2006/relationships"><Relationship Id="rId3" Type="http://schemas.openxmlformats.org/officeDocument/2006/relationships/image" Target="../media/image247.png"/><Relationship Id="rId2" Type="http://schemas.openxmlformats.org/officeDocument/2006/relationships/notesSlide" Target="../notesSlides/notesSlide51.xml"/><Relationship Id="rId1" Type="http://schemas.openxmlformats.org/officeDocument/2006/relationships/slideLayout" Target="../slideLayouts/slideLayout765.xml"/><Relationship Id="rId4" Type="http://schemas.microsoft.com/office/2007/relationships/hdphoto" Target="../media/hdphoto2.wdp"/></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65.xml"/></Relationships>
</file>

<file path=ppt/slides/_rels/slide249.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53.xml"/><Relationship Id="rId1" Type="http://schemas.openxmlformats.org/officeDocument/2006/relationships/slideLayout" Target="../slideLayouts/slideLayout765.xml"/></Relationships>
</file>

<file path=ppt/slides/_rels/slide250.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54.xml"/><Relationship Id="rId1" Type="http://schemas.openxmlformats.org/officeDocument/2006/relationships/slideLayout" Target="../slideLayouts/slideLayout765.xml"/><Relationship Id="rId4" Type="http://schemas.openxmlformats.org/officeDocument/2006/relationships/hyperlink" Target="https://github.com/CMU-SAFARI/DAMOV" TargetMode="External"/></Relationships>
</file>

<file path=ppt/slides/_rels/slide251.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hyperlink" Target="https://www.youtube.com/watch?v=GWideVyo0nM&amp;list=PL5Q2soXY2Zi_tOTAYm--dYByNPL7JhwR9&amp;index=3" TargetMode="External"/><Relationship Id="rId1" Type="http://schemas.openxmlformats.org/officeDocument/2006/relationships/slideLayout" Target="../slideLayouts/slideLayout236.xml"/></Relationships>
</file>

<file path=ppt/slides/_rels/slide252.xml.rels><?xml version="1.0" encoding="UTF-8" standalone="yes"?>
<Relationships xmlns="http://schemas.openxmlformats.org/package/2006/relationships"><Relationship Id="rId8" Type="http://schemas.openxmlformats.org/officeDocument/2006/relationships/hyperlink" Target="https://www.youtube.com/watch?v=HkMYuYMuZOg&amp;list=PL5Q2soXY2Zi8_VVChACnON4sfh2bJ5IrD&amp;index=161" TargetMode="External"/><Relationship Id="rId3" Type="http://schemas.openxmlformats.org/officeDocument/2006/relationships/hyperlink" Target="https://doi.org/10.1109/ACCESS.2021.3110993" TargetMode="External"/><Relationship Id="rId7" Type="http://schemas.openxmlformats.org/officeDocument/2006/relationships/hyperlink" Target="https://www.youtube.com/watch?v=GWideVyo0nM&amp;list=PL5Q2soXY2Zi8_VVChACnON4sfh2bJ5IrD&amp;index=156" TargetMode="External"/><Relationship Id="rId2" Type="http://schemas.openxmlformats.org/officeDocument/2006/relationships/hyperlink" Target="https://people.inf.ethz.ch/omutlu/pub/DAMOV-Bottleneck-Analysis-and-DataMovement-Benchmarks_arxiv21.pdf" TargetMode="External"/><Relationship Id="rId1" Type="http://schemas.openxmlformats.org/officeDocument/2006/relationships/slideLayout" Target="../slideLayouts/slideLayout2.xml"/><Relationship Id="rId6" Type="http://schemas.openxmlformats.org/officeDocument/2006/relationships/hyperlink" Target="https://github.com/CMU-SAFARI/DAMOV" TargetMode="External"/><Relationship Id="rId5" Type="http://schemas.openxmlformats.org/officeDocument/2006/relationships/hyperlink" Target="https://arxiv.org/pdf/2105.03725.pdf" TargetMode="External"/><Relationship Id="rId4" Type="http://schemas.openxmlformats.org/officeDocument/2006/relationships/hyperlink" Target="https://arxiv.org/abs/2105.03725" TargetMode="External"/><Relationship Id="rId9" Type="http://schemas.openxmlformats.org/officeDocument/2006/relationships/image" Target="../media/image250.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57.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13" Type="http://schemas.openxmlformats.org/officeDocument/2006/relationships/hyperlink" Target="https://www.youtube.com/watch?v=N1Ac1ov1JOM"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12" Type="http://schemas.openxmlformats.org/officeDocument/2006/relationships/image" Target="../media/image251.png"/><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amp;list=PL5Q2soXY2Zi8D_5MGV6EnXEJHnV2YFBJl&amp;index=65"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3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1.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13.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64.xml.rels><?xml version="1.0" encoding="UTF-8" standalone="yes"?>
<Relationships xmlns="http://schemas.openxmlformats.org/package/2006/relationships"><Relationship Id="rId8" Type="http://schemas.openxmlformats.org/officeDocument/2006/relationships/hyperlink" Target="https://www.youtube.com/watch?v=eAZZGDlsDAY" TargetMode="External"/><Relationship Id="rId3" Type="http://schemas.openxmlformats.org/officeDocument/2006/relationships/hyperlink" Target="http://www.date-conference.com/" TargetMode="External"/><Relationship Id="rId7" Type="http://schemas.openxmlformats.org/officeDocument/2006/relationships/hyperlink" Target="https://people.inf.ethz.ch/omutlu/pub/onur-IEDM-Tutorial-MemoryCentricComputingSystems-December-12-2020-FINAL.pdf" TargetMode="External"/><Relationship Id="rId2" Type="http://schemas.openxmlformats.org/officeDocument/2006/relationships/hyperlink" Target="https://people.inf.ethz.ch/omutlu/pub/intelligent-architectures-for-intelligent-computingsystems-invited_paper_DATE21.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onur-IEDM-Tutorial-MemoryCentricComputingSystems-December-12-2020-FINAL.pptx" TargetMode="External"/><Relationship Id="rId5" Type="http://schemas.openxmlformats.org/officeDocument/2006/relationships/hyperlink" Target="https://people.inf.ethz.ch/omutlu/pub/onur-DATE-InvitedTalk-IntelligentArchitecturesForIntelligentComputingSystems-January-22-2021.pdf" TargetMode="External"/><Relationship Id="rId10" Type="http://schemas.openxmlformats.org/officeDocument/2006/relationships/image" Target="../media/image67.png"/><Relationship Id="rId4" Type="http://schemas.openxmlformats.org/officeDocument/2006/relationships/hyperlink" Target="https://people.inf.ethz.ch/omutlu/pub/onur-DATE-InvitedTalk-IntelligentArchitecturesForIntelligentComputingSystems-January-22-2021.pptx" TargetMode="External"/><Relationship Id="rId9" Type="http://schemas.openxmlformats.org/officeDocument/2006/relationships/hyperlink" Target="https://www.youtube.com/watch?v=H3sEaINPBOE" TargetMode="Externa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66.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hyperlink" Target="http://www.safari.ethz.ch/" TargetMode="External"/><Relationship Id="rId1" Type="http://schemas.openxmlformats.org/officeDocument/2006/relationships/slideLayout" Target="../slideLayouts/slideLayout236.xml"/></Relationships>
</file>

<file path=ppt/slides/_rels/slide267.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54.png"/><Relationship Id="rId1" Type="http://schemas.openxmlformats.org/officeDocument/2006/relationships/slideLayout" Target="../slideLayouts/slideLayout649.xml"/><Relationship Id="rId6" Type="http://schemas.openxmlformats.org/officeDocument/2006/relationships/hyperlink" Target="https://safari.ethz.ch/safari-newsletter-january-2021/" TargetMode="External"/><Relationship Id="rId5" Type="http://schemas.openxmlformats.org/officeDocument/2006/relationships/image" Target="../media/image255.jpeg"/><Relationship Id="rId4" Type="http://schemas.openxmlformats.org/officeDocument/2006/relationships/hyperlink" Target="http://www.safari.ethz.ch/" TargetMode="External"/></Relationships>
</file>

<file path=ppt/slides/_rels/slide268.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69.xml"/></Relationships>
</file>

<file path=ppt/slides/_rels/slide269.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693.xml"/></Relationships>
</file>

<file path=ppt/slides/_rels/slide270.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hyperlink" Target="https://github.com/CMU-SAFARI/" TargetMode="External"/><Relationship Id="rId1" Type="http://schemas.openxmlformats.org/officeDocument/2006/relationships/slideLayout" Target="../slideLayouts/slideLayout569.xml"/><Relationship Id="rId4" Type="http://schemas.openxmlformats.org/officeDocument/2006/relationships/image" Target="../media/image258.png"/></Relationships>
</file>

<file path=ppt/slides/_rels/slide271.xml.rels><?xml version="1.0" encoding="UTF-8" standalone="yes"?>
<Relationships xmlns="http://schemas.openxmlformats.org/package/2006/relationships"><Relationship Id="rId3" Type="http://schemas.openxmlformats.org/officeDocument/2006/relationships/hyperlink" Target="https://www.youtube.com/watch?v=qeukNs5XI3g" TargetMode="External"/><Relationship Id="rId2" Type="http://schemas.openxmlformats.org/officeDocument/2006/relationships/image" Target="../media/image259.png"/><Relationship Id="rId1" Type="http://schemas.openxmlformats.org/officeDocument/2006/relationships/slideLayout" Target="../slideLayouts/slideLayout615.xml"/></Relationships>
</file>

<file path=ppt/slides/_rels/slide272.xml.rels><?xml version="1.0" encoding="UTF-8" standalone="yes"?>
<Relationships xmlns="http://schemas.openxmlformats.org/package/2006/relationships"><Relationship Id="rId3" Type="http://schemas.openxmlformats.org/officeDocument/2006/relationships/hyperlink" Target="https://safari.ethz.ch/architecture/fall2020/doku.php?id=schedule" TargetMode="External"/><Relationship Id="rId7" Type="http://schemas.openxmlformats.org/officeDocument/2006/relationships/hyperlink" Target="https://www.youtube.com/onurmutlulectures"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69.xml"/><Relationship Id="rId6" Type="http://schemas.openxmlformats.org/officeDocument/2006/relationships/image" Target="../media/image260.png"/><Relationship Id="rId5" Type="http://schemas.openxmlformats.org/officeDocument/2006/relationships/hyperlink" Target="https://www.youtube.com/watch?v=c3mPdZA-Fmc&amp;list=PL5Q2soXY2Zi9xidyIgBxUz7xRPS-wisBN" TargetMode="External"/><Relationship Id="rId4" Type="http://schemas.openxmlformats.org/officeDocument/2006/relationships/hyperlink" Target="https://www.youtube.com/watch?v=4yfkM_5EFgo&amp;list=PL5Q2soXY2Zi-Mnk1PxjEIG32HAGILkTOF" TargetMode="External"/></Relationships>
</file>

<file path=ppt/slides/_rels/slide273.xml.rels><?xml version="1.0" encoding="UTF-8" standalone="yes"?>
<Relationships xmlns="http://schemas.openxmlformats.org/package/2006/relationships"><Relationship Id="rId3" Type="http://schemas.openxmlformats.org/officeDocument/2006/relationships/hyperlink" Target="https://safari.ethz.ch/projects_and_seminars/spring2022/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615.xml"/><Relationship Id="rId6" Type="http://schemas.openxmlformats.org/officeDocument/2006/relationships/image" Target="../media/image261.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4.xml.rels><?xml version="1.0" encoding="UTF-8" standalone="yes"?>
<Relationships xmlns="http://schemas.openxmlformats.org/package/2006/relationships"><Relationship Id="rId3" Type="http://schemas.openxmlformats.org/officeDocument/2006/relationships/hyperlink" Target="https://safari.ethz.ch/architecture/fall2021/doku.php?id=schedule" TargetMode="External"/><Relationship Id="rId2" Type="http://schemas.openxmlformats.org/officeDocument/2006/relationships/hyperlink" Target="https://safari.ethz.ch/projects_and_seminars/spring2022/doku.php?id=bioinformatics" TargetMode="External"/><Relationship Id="rId1" Type="http://schemas.openxmlformats.org/officeDocument/2006/relationships/slideLayout" Target="../slideLayouts/slideLayout864.xml"/><Relationship Id="rId6" Type="http://schemas.openxmlformats.org/officeDocument/2006/relationships/image" Target="../media/image26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DEL_5A_Y3TI&amp;list=PL5Q2soXY2Zi8NrPDgOR1yRU_Cxxjw-u18" TargetMode="External"/></Relationships>
</file>

<file path=ppt/slides/_rels/slide275.xml.rels><?xml version="1.0" encoding="UTF-8" standalone="yes"?>
<Relationships xmlns="http://schemas.openxmlformats.org/package/2006/relationships"><Relationship Id="rId3" Type="http://schemas.openxmlformats.org/officeDocument/2006/relationships/hyperlink" Target="https://safari.ethz.ch/architecture/fall2021/doku.php?id=schedule" TargetMode="External"/><Relationship Id="rId2" Type="http://schemas.openxmlformats.org/officeDocument/2006/relationships/hyperlink" Target="https://safari.ethz.ch/projects_and_seminars/spring2022/doku.php?id=heterogeneous_systems" TargetMode="External"/><Relationship Id="rId1" Type="http://schemas.openxmlformats.org/officeDocument/2006/relationships/slideLayout" Target="../slideLayouts/slideLayout741.xml"/><Relationship Id="rId6" Type="http://schemas.openxmlformats.org/officeDocument/2006/relationships/image" Target="../media/image263.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oFO5fTrgFIY&amp;list=PL5Q2soXY2Zi9XrgXR38IM_FTjmY6h7Gzm" TargetMode="External"/></Relationships>
</file>

<file path=ppt/slides/_rels/slide276.xml.rels><?xml version="1.0" encoding="UTF-8" standalone="yes"?>
<Relationships xmlns="http://schemas.openxmlformats.org/package/2006/relationships"><Relationship Id="rId8" Type="http://schemas.openxmlformats.org/officeDocument/2006/relationships/image" Target="../media/image265.png"/><Relationship Id="rId3" Type="http://schemas.openxmlformats.org/officeDocument/2006/relationships/hyperlink" Target="https://safari.ethz.ch/projects_and_seminars/spring2022/doku.php?id=hw_sw_codesign" TargetMode="External"/><Relationship Id="rId7" Type="http://schemas.openxmlformats.org/officeDocument/2006/relationships/image" Target="../media/image264.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41.xml"/><Relationship Id="rId6" Type="http://schemas.openxmlformats.org/officeDocument/2006/relationships/hyperlink" Target="https://youtube.com/playlist?list=PL5Q2soXY2Zi8nH7un3ghD2nutKWWDk-NK" TargetMode="External"/><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77.xml.rels><?xml version="1.0" encoding="UTF-8" standalone="yes"?>
<Relationships xmlns="http://schemas.openxmlformats.org/package/2006/relationships"><Relationship Id="rId3" Type="http://schemas.openxmlformats.org/officeDocument/2006/relationships/hyperlink" Target="https://safari.ethz.ch/projects_and_seminars/spring2022/doku.php?id=modern_ssds" TargetMode="External"/><Relationship Id="rId7" Type="http://schemas.openxmlformats.org/officeDocument/2006/relationships/image" Target="../media/image267.png"/><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741.xml"/><Relationship Id="rId6" Type="http://schemas.openxmlformats.org/officeDocument/2006/relationships/image" Target="../media/image266.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_q4rm71DsY4&amp;list=PL5Q2soXY2Zi8vabcse1kL22DEcgMl2RAq" TargetMode="External"/></Relationships>
</file>

<file path=ppt/slides/_rels/slide278.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57.xml"/><Relationship Id="rId1" Type="http://schemas.openxmlformats.org/officeDocument/2006/relationships/slideLayout" Target="../slideLayouts/slideLayout1.xml"/><Relationship Id="rId6" Type="http://schemas.openxmlformats.org/officeDocument/2006/relationships/image" Target="../media/image15.jpeg"/><Relationship Id="rId5" Type="http://schemas.openxmlformats.org/officeDocument/2006/relationships/image" Target="../media/image14.png"/><Relationship Id="rId4" Type="http://schemas.openxmlformats.org/officeDocument/2006/relationships/hyperlink" Target="https://people.inf.ethz.ch/omutlu" TargetMode="Externa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236.xml"/></Relationships>
</file>

<file path=ppt/slides/_rels/slide281.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95.jpeg"/><Relationship Id="rId1" Type="http://schemas.openxmlformats.org/officeDocument/2006/relationships/slideLayout" Target="../slideLayouts/slideLayout236.xml"/><Relationship Id="rId4" Type="http://schemas.openxmlformats.org/officeDocument/2006/relationships/image" Target="../media/image96.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692.xml"/></Relationships>
</file>

<file path=ppt/slides/_rels/slide284.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569.xml"/></Relationships>
</file>

<file path=ppt/slides/_rels/slide285.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569.xml"/></Relationships>
</file>

<file path=ppt/slides/_rels/slide286.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69.xml"/></Relationships>
</file>

<file path=ppt/slides/_rels/slide287.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513.xml"/></Relationships>
</file>

<file path=ppt/slides/_rels/slide288.xml.rels><?xml version="1.0" encoding="UTF-8" standalone="yes"?>
<Relationships xmlns="http://schemas.openxmlformats.org/package/2006/relationships"><Relationship Id="rId3" Type="http://schemas.openxmlformats.org/officeDocument/2006/relationships/hyperlink" Target="https://www.youtube.com/watch?v=8ffSEKZhmvo" TargetMode="External"/><Relationship Id="rId2" Type="http://schemas.openxmlformats.org/officeDocument/2006/relationships/image" Target="../media/image271.png"/><Relationship Id="rId1" Type="http://schemas.openxmlformats.org/officeDocument/2006/relationships/slideLayout" Target="../slideLayouts/slideLayout615.xml"/></Relationships>
</file>

<file path=ppt/slides/_rels/slide289.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90.xml.rels><?xml version="1.0" encoding="UTF-8" standalone="yes"?>
<Relationships xmlns="http://schemas.openxmlformats.org/package/2006/relationships"><Relationship Id="rId8" Type="http://schemas.openxmlformats.org/officeDocument/2006/relationships/hyperlink" Target="https://people.inf.ethz.ch/omutlu/pub/ModernPrimerOnPIM_springer-emerging-computing-bookchapter21.pdf" TargetMode="External"/><Relationship Id="rId13" Type="http://schemas.openxmlformats.org/officeDocument/2006/relationships/hyperlink" Target="https://www.youtube.com/watch?v=N1Ac1ov1JOM" TargetMode="External"/><Relationship Id="rId3" Type="http://schemas.openxmlformats.org/officeDocument/2006/relationships/hyperlink" Target="https://esweek.org/education-a2-memory-centric-computing/" TargetMode="External"/><Relationship Id="rId7" Type="http://schemas.openxmlformats.org/officeDocument/2006/relationships/hyperlink" Target="https://people.inf.ethz.ch/omutlu/pub/intelligent-architectures-for-intelligent-computingsystems-invited_paper_DATE21.pdf" TargetMode="External"/><Relationship Id="rId12" Type="http://schemas.openxmlformats.org/officeDocument/2006/relationships/image" Target="../media/image251.png"/><Relationship Id="rId2" Type="http://schemas.openxmlformats.org/officeDocument/2006/relationships/hyperlink" Target="https://people.inf.ethz.ch/omutlu/pub/onur-ESWEEK-Lecture-MemoryCentricComputingSystems-October-9-2021.pptx" TargetMode="External"/><Relationship Id="rId1" Type="http://schemas.openxmlformats.org/officeDocument/2006/relationships/slideLayout" Target="../slideLayouts/slideLayout236.xml"/><Relationship Id="rId6" Type="http://schemas.openxmlformats.org/officeDocument/2006/relationships/hyperlink" Target="https://www.youtube.com/watch?v=N1Ac1ov1JOM&amp;list=PL5Q2soXY2Zi8D_5MGV6EnXEJHnV2YFBJl&amp;index=64" TargetMode="External"/><Relationship Id="rId11" Type="http://schemas.openxmlformats.org/officeDocument/2006/relationships/hyperlink" Target="https://www.youtube.com/onurmutlulectures" TargetMode="External"/><Relationship Id="rId5" Type="http://schemas.openxmlformats.org/officeDocument/2006/relationships/hyperlink" Target="https://people.inf.ethz.ch/omutlu/pub/OnurMutlu-Memory-Centric-Computing-ESWEEK21.pdf" TargetMode="External"/><Relationship Id="rId10" Type="http://schemas.openxmlformats.org/officeDocument/2006/relationships/hyperlink" Target="https://www.youtube.com/watch?v=N1Ac1ov1JOM&amp;list=PL5Q2soXY2Zi8D_5MGV6EnXEJHnV2YFBJl&amp;index=65" TargetMode="External"/><Relationship Id="rId4" Type="http://schemas.openxmlformats.org/officeDocument/2006/relationships/hyperlink" Target="https://people.inf.ethz.ch/omutlu/pub/onur-ESWEEK-Lecture-MemoryCentricComputingSystems-October-9-2021.pdf" TargetMode="External"/><Relationship Id="rId9" Type="http://schemas.openxmlformats.org/officeDocument/2006/relationships/hyperlink" Target="https://www.youtube.com/watch?v=H3sEaINPBOE" TargetMode="External"/></Relationships>
</file>

<file path=ppt/slides/_rels/slide291.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292.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www.youtube.com/watch?v=gR7XR-Eepcg&amp;list=PL5Q2soXY2Zi9xidyIgBxUz7xRPS-wisBN&amp;index=10" TargetMode="External"/><Relationship Id="rId1" Type="http://schemas.openxmlformats.org/officeDocument/2006/relationships/slideLayout" Target="../slideLayouts/slideLayout260.xml"/></Relationships>
</file>

<file path=ppt/slides/_rels/slide293.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69.xml"/><Relationship Id="rId4" Type="http://schemas.openxmlformats.org/officeDocument/2006/relationships/image" Target="../media/image260.png"/></Relationships>
</file>

<file path=ppt/slides/_rels/slide294.xml.rels><?xml version="1.0" encoding="UTF-8" standalone="yes"?>
<Relationships xmlns="http://schemas.openxmlformats.org/package/2006/relationships"><Relationship Id="rId3" Type="http://schemas.openxmlformats.org/officeDocument/2006/relationships/hyperlink" Target="https://safari.ethz.ch/projects_and_seminars/fall2021/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69.xml"/><Relationship Id="rId6" Type="http://schemas.openxmlformats.org/officeDocument/2006/relationships/image" Target="../media/image27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295.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273.png"/><Relationship Id="rId1" Type="http://schemas.openxmlformats.org/officeDocument/2006/relationships/slideLayout" Target="../slideLayouts/slideLayout569.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69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56.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468.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92.xml"/></Relationships>
</file>

<file path=ppt/slides/_rels/slide304.xml.rels><?xml version="1.0" encoding="UTF-8" standalone="yes"?>
<Relationships xmlns="http://schemas.openxmlformats.org/package/2006/relationships"><Relationship Id="rId2" Type="http://schemas.openxmlformats.org/officeDocument/2006/relationships/image" Target="../media/image274.png"/><Relationship Id="rId1" Type="http://schemas.openxmlformats.org/officeDocument/2006/relationships/slideLayout" Target="../slideLayouts/slideLayout792.xml"/></Relationships>
</file>

<file path=ppt/slides/_rels/slide305.xml.rels><?xml version="1.0" encoding="UTF-8" standalone="yes"?>
<Relationships xmlns="http://schemas.openxmlformats.org/package/2006/relationships"><Relationship Id="rId2" Type="http://schemas.openxmlformats.org/officeDocument/2006/relationships/image" Target="../media/image275.png"/><Relationship Id="rId1" Type="http://schemas.openxmlformats.org/officeDocument/2006/relationships/slideLayout" Target="../slideLayouts/slideLayout79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9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9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804.xml"/></Relationships>
</file>

<file path=ppt/slides/_rels/slide309.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04.xml"/><Relationship Id="rId4" Type="http://schemas.openxmlformats.org/officeDocument/2006/relationships/image" Target="../media/image276.png"/></Relationships>
</file>

<file path=ppt/slides/_rels/slide310.xml.rels><?xml version="1.0" encoding="UTF-8" standalone="yes"?>
<Relationships xmlns="http://schemas.openxmlformats.org/package/2006/relationships"><Relationship Id="rId2" Type="http://schemas.openxmlformats.org/officeDocument/2006/relationships/image" Target="../media/image277.png"/><Relationship Id="rId1" Type="http://schemas.openxmlformats.org/officeDocument/2006/relationships/slideLayout" Target="../slideLayouts/slideLayout804.xml"/></Relationships>
</file>

<file path=ppt/slides/_rels/slide311.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04.xml"/><Relationship Id="rId4" Type="http://schemas.openxmlformats.org/officeDocument/2006/relationships/image" Target="../media/image278.png"/></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804.xml"/></Relationships>
</file>

<file path=ppt/slides/_rels/slide313.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image" Target="../media/image279.png"/><Relationship Id="rId1" Type="http://schemas.openxmlformats.org/officeDocument/2006/relationships/slideLayout" Target="../slideLayouts/slideLayout804.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804.xml"/></Relationships>
</file>

<file path=ppt/slides/_rels/slide315.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804.xml"/><Relationship Id="rId4" Type="http://schemas.openxmlformats.org/officeDocument/2006/relationships/image" Target="../media/image281.png"/></Relationships>
</file>

<file path=ppt/slides/_rels/slide316.xml.rels><?xml version="1.0" encoding="UTF-8" standalone="yes"?>
<Relationships xmlns="http://schemas.openxmlformats.org/package/2006/relationships"><Relationship Id="rId8" Type="http://schemas.openxmlformats.org/officeDocument/2006/relationships/hyperlink" Target="https://people.inf.ethz.ch/omutlu/pub/Pythia-customizable-hardware-prefetcher-using-reinforcement-learning_micro21-lightning-talk.pptx" TargetMode="External"/><Relationship Id="rId13" Type="http://schemas.openxmlformats.org/officeDocument/2006/relationships/hyperlink" Target="https://arxiv.org/abs/2109.12021" TargetMode="External"/><Relationship Id="rId3" Type="http://schemas.openxmlformats.org/officeDocument/2006/relationships/hyperlink" Target="http://www.microarch.org/micro54/" TargetMode="External"/><Relationship Id="rId7" Type="http://schemas.openxmlformats.org/officeDocument/2006/relationships/hyperlink" Target="https://people.inf.ethz.ch/omutlu/pub/Pythia-customizable-hardware-prefetcher-using-reinforcement-learning_micro21-short-talk.pdf" TargetMode="External"/><Relationship Id="rId12" Type="http://schemas.openxmlformats.org/officeDocument/2006/relationships/hyperlink" Target="https://github.com/CMU-SAFARI/Pythia" TargetMode="External"/><Relationship Id="rId2" Type="http://schemas.openxmlformats.org/officeDocument/2006/relationships/hyperlink" Target="https://people.inf.ethz.ch/omutlu/pub/Pythia-customizable-hardware-prefetcher-using-reinforcement-learning_micro21.pdf" TargetMode="External"/><Relationship Id="rId1" Type="http://schemas.openxmlformats.org/officeDocument/2006/relationships/slideLayout" Target="../slideLayouts/slideLayout804.xml"/><Relationship Id="rId6" Type="http://schemas.openxmlformats.org/officeDocument/2006/relationships/hyperlink" Target="https://people.inf.ethz.ch/omutlu/pub/Pythia-customizable-hardware-prefetcher-using-reinforcement-learning_micro21-short-talk.pptx" TargetMode="External"/><Relationship Id="rId11" Type="http://schemas.openxmlformats.org/officeDocument/2006/relationships/hyperlink" Target="https://www.youtube.com/watch?v=kzL22FTz0vc&amp;list=PL5Q2soXY2Zi--0LrXSQ9sST3N0k0bXp51&amp;index=2" TargetMode="External"/><Relationship Id="rId5" Type="http://schemas.openxmlformats.org/officeDocument/2006/relationships/hyperlink" Target="https://people.inf.ethz.ch/omutlu/pub/Pythia-customizable-hardware-prefetcher-using-reinforcement-learning_micro21-talk.pdf" TargetMode="External"/><Relationship Id="rId15" Type="http://schemas.openxmlformats.org/officeDocument/2006/relationships/hyperlink" Target="https://arxiv.org/pdf/2109.12021.pdf" TargetMode="External"/><Relationship Id="rId10" Type="http://schemas.openxmlformats.org/officeDocument/2006/relationships/hyperlink" Target="https://www.youtube.com/watch?v=6UMFRW3VFPo&amp;list=PL5Q2soXY2Zi--0LrXSQ9sST3N0k0bXp51&amp;index=7" TargetMode="External"/><Relationship Id="rId4" Type="http://schemas.openxmlformats.org/officeDocument/2006/relationships/hyperlink" Target="https://people.inf.ethz.ch/omutlu/pub/Pythia-customizable-hardware-prefetcher-using-reinforcement-learning_micro21-talk.pptx" TargetMode="External"/><Relationship Id="rId9" Type="http://schemas.openxmlformats.org/officeDocument/2006/relationships/hyperlink" Target="https://people.inf.ethz.ch/omutlu/pub/Pythia-customizable-hardware-prefetcher-using-reinforcement-learning_micro21-lightning-talk.pdf" TargetMode="External"/><Relationship Id="rId14" Type="http://schemas.openxmlformats.org/officeDocument/2006/relationships/image" Target="../media/image282.png"/></Relationships>
</file>

<file path=ppt/slides/_rels/slide317.xml.rels><?xml version="1.0" encoding="UTF-8" standalone="yes"?>
<Relationships xmlns="http://schemas.openxmlformats.org/package/2006/relationships"><Relationship Id="rId8" Type="http://schemas.openxmlformats.org/officeDocument/2006/relationships/image" Target="../media/image288.png"/><Relationship Id="rId3" Type="http://schemas.openxmlformats.org/officeDocument/2006/relationships/image" Target="../media/image283.jpeg"/><Relationship Id="rId7" Type="http://schemas.openxmlformats.org/officeDocument/2006/relationships/image" Target="../media/image287.png"/><Relationship Id="rId2" Type="http://schemas.openxmlformats.org/officeDocument/2006/relationships/notesSlide" Target="../notesSlides/notesSlide59.xml"/><Relationship Id="rId1" Type="http://schemas.openxmlformats.org/officeDocument/2006/relationships/slideLayout" Target="../slideLayouts/slideLayout818.xml"/><Relationship Id="rId6" Type="http://schemas.openxmlformats.org/officeDocument/2006/relationships/image" Target="../media/image286.png"/><Relationship Id="rId5" Type="http://schemas.openxmlformats.org/officeDocument/2006/relationships/image" Target="../media/image285.tiff"/><Relationship Id="rId10" Type="http://schemas.openxmlformats.org/officeDocument/2006/relationships/hyperlink" Target="https://github.com/CMU-SAFARI/Pythia" TargetMode="External"/><Relationship Id="rId4" Type="http://schemas.openxmlformats.org/officeDocument/2006/relationships/image" Target="../media/image284.png"/><Relationship Id="rId9" Type="http://schemas.openxmlformats.org/officeDocument/2006/relationships/image" Target="../media/image289.png"/></Relationships>
</file>

<file path=ppt/slides/_rels/slide318.xml.rels><?xml version="1.0" encoding="UTF-8" standalone="yes"?>
<Relationships xmlns="http://schemas.openxmlformats.org/package/2006/relationships"><Relationship Id="rId3" Type="http://schemas.openxmlformats.org/officeDocument/2006/relationships/hyperlink" Target="https://github.com/CMU-SAFARI/Pythia" TargetMode="External"/><Relationship Id="rId2" Type="http://schemas.openxmlformats.org/officeDocument/2006/relationships/notesSlide" Target="../notesSlides/notesSlide60.xml"/><Relationship Id="rId1" Type="http://schemas.openxmlformats.org/officeDocument/2006/relationships/slideLayout" Target="../slideLayouts/slideLayout815.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815.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815.xml"/></Relationships>
</file>

<file path=ppt/slides/_rels/slide321.xml.rels><?xml version="1.0" encoding="UTF-8" standalone="yes"?>
<Relationships xmlns="http://schemas.openxmlformats.org/package/2006/relationships"><Relationship Id="rId2" Type="http://schemas.openxmlformats.org/officeDocument/2006/relationships/image" Target="../media/image290.jpeg"/><Relationship Id="rId1" Type="http://schemas.openxmlformats.org/officeDocument/2006/relationships/slideLayout" Target="../slideLayouts/slideLayout815.xml"/></Relationships>
</file>

<file path=ppt/slides/_rels/slide322.xml.rels><?xml version="1.0" encoding="UTF-8" standalone="yes"?>
<Relationships xmlns="http://schemas.openxmlformats.org/package/2006/relationships"><Relationship Id="rId3" Type="http://schemas.openxmlformats.org/officeDocument/2006/relationships/image" Target="../media/image291.emf"/><Relationship Id="rId2" Type="http://schemas.openxmlformats.org/officeDocument/2006/relationships/notesSlide" Target="../notesSlides/notesSlide63.xml"/><Relationship Id="rId1" Type="http://schemas.openxmlformats.org/officeDocument/2006/relationships/slideLayout" Target="../slideLayouts/slideLayout815.xml"/></Relationships>
</file>

<file path=ppt/slides/_rels/slide323.xml.rels><?xml version="1.0" encoding="UTF-8" standalone="yes"?>
<Relationships xmlns="http://schemas.openxmlformats.org/package/2006/relationships"><Relationship Id="rId3" Type="http://schemas.openxmlformats.org/officeDocument/2006/relationships/image" Target="../media/image292.emf"/><Relationship Id="rId2" Type="http://schemas.openxmlformats.org/officeDocument/2006/relationships/notesSlide" Target="../notesSlides/notesSlide64.xml"/><Relationship Id="rId1" Type="http://schemas.openxmlformats.org/officeDocument/2006/relationships/slideLayout" Target="../slideLayouts/slideLayout815.xml"/><Relationship Id="rId4" Type="http://schemas.openxmlformats.org/officeDocument/2006/relationships/image" Target="../media/image293.emf"/></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815.xml"/></Relationships>
</file>

<file path=ppt/slides/_rels/slide325.xml.rels><?xml version="1.0" encoding="UTF-8" standalone="yes"?>
<Relationships xmlns="http://schemas.openxmlformats.org/package/2006/relationships"><Relationship Id="rId2" Type="http://schemas.openxmlformats.org/officeDocument/2006/relationships/hyperlink" Target="https://github.com/ChampSim/ChampSim" TargetMode="External"/><Relationship Id="rId1" Type="http://schemas.openxmlformats.org/officeDocument/2006/relationships/slideLayout" Target="../slideLayouts/slideLayout815.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815.xml"/></Relationships>
</file>

<file path=ppt/slides/_rels/slide327.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815.xml"/></Relationships>
</file>

<file path=ppt/slides/_rels/slide328.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815.xml"/></Relationships>
</file>

<file path=ppt/slides/_rels/slide329.xml.rels><?xml version="1.0" encoding="UTF-8" standalone="yes"?>
<Relationships xmlns="http://schemas.openxmlformats.org/package/2006/relationships"><Relationship Id="rId2" Type="http://schemas.openxmlformats.org/officeDocument/2006/relationships/chart" Target="../charts/chart19.xml"/><Relationship Id="rId1" Type="http://schemas.openxmlformats.org/officeDocument/2006/relationships/slideLayout" Target="../slideLayouts/slideLayout815.xml"/></Relationships>
</file>

<file path=ppt/slides/_rels/slide330.xml.rels><?xml version="1.0" encoding="UTF-8" standalone="yes"?>
<Relationships xmlns="http://schemas.openxmlformats.org/package/2006/relationships"><Relationship Id="rId2" Type="http://schemas.openxmlformats.org/officeDocument/2006/relationships/chart" Target="../charts/chart20.xml"/><Relationship Id="rId1" Type="http://schemas.openxmlformats.org/officeDocument/2006/relationships/slideLayout" Target="../slideLayouts/slideLayout815.xml"/></Relationships>
</file>

<file path=ppt/slides/_rels/slide331.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notesSlide" Target="../notesSlides/notesSlide66.xml"/><Relationship Id="rId1" Type="http://schemas.openxmlformats.org/officeDocument/2006/relationships/slideLayout" Target="../slideLayouts/slideLayout815.xml"/><Relationship Id="rId4" Type="http://schemas.openxmlformats.org/officeDocument/2006/relationships/hyperlink" Target="https://www.chisel-lang.org/" TargetMode="External"/></Relationships>
</file>

<file path=ppt/slides/_rels/slide332.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notesSlide" Target="../notesSlides/notesSlide67.xml"/><Relationship Id="rId1" Type="http://schemas.openxmlformats.org/officeDocument/2006/relationships/slideLayout" Target="../slideLayouts/slideLayout815.xml"/><Relationship Id="rId4" Type="http://schemas.openxmlformats.org/officeDocument/2006/relationships/hyperlink" Target="https://arxiv.org/pdf/2109.12021.pdf" TargetMode="External"/></Relationships>
</file>

<file path=ppt/slides/_rels/slide333.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hyperlink" Target="https://github.com/CMU-SAFARI/Pythia" TargetMode="External"/><Relationship Id="rId1" Type="http://schemas.openxmlformats.org/officeDocument/2006/relationships/slideLayout" Target="../slideLayouts/slideLayout815.xml"/><Relationship Id="rId6" Type="http://schemas.openxmlformats.org/officeDocument/2006/relationships/image" Target="../media/image295.png"/><Relationship Id="rId5" Type="http://schemas.openxmlformats.org/officeDocument/2006/relationships/image" Target="../media/image289.png"/><Relationship Id="rId4" Type="http://schemas.openxmlformats.org/officeDocument/2006/relationships/image" Target="../media/image288.png"/></Relationships>
</file>

<file path=ppt/slides/_rels/slide334.xml.rels><?xml version="1.0" encoding="UTF-8" standalone="yes"?>
<Relationships xmlns="http://schemas.openxmlformats.org/package/2006/relationships"><Relationship Id="rId8" Type="http://schemas.openxmlformats.org/officeDocument/2006/relationships/image" Target="../media/image288.png"/><Relationship Id="rId3" Type="http://schemas.openxmlformats.org/officeDocument/2006/relationships/image" Target="../media/image283.jpeg"/><Relationship Id="rId7" Type="http://schemas.openxmlformats.org/officeDocument/2006/relationships/image" Target="../media/image287.png"/><Relationship Id="rId2" Type="http://schemas.openxmlformats.org/officeDocument/2006/relationships/notesSlide" Target="../notesSlides/notesSlide68.xml"/><Relationship Id="rId1" Type="http://schemas.openxmlformats.org/officeDocument/2006/relationships/slideLayout" Target="../slideLayouts/slideLayout818.xml"/><Relationship Id="rId6" Type="http://schemas.openxmlformats.org/officeDocument/2006/relationships/image" Target="../media/image286.png"/><Relationship Id="rId5" Type="http://schemas.openxmlformats.org/officeDocument/2006/relationships/image" Target="../media/image285.tiff"/><Relationship Id="rId10" Type="http://schemas.openxmlformats.org/officeDocument/2006/relationships/hyperlink" Target="https://github.com/CMU-SAFARI/Pythia" TargetMode="External"/><Relationship Id="rId4" Type="http://schemas.openxmlformats.org/officeDocument/2006/relationships/image" Target="../media/image284.png"/><Relationship Id="rId9" Type="http://schemas.openxmlformats.org/officeDocument/2006/relationships/image" Target="../media/image289.png"/></Relationships>
</file>

<file path=ppt/slides/_rels/slide335.xml.rels><?xml version="1.0" encoding="UTF-8" standalone="yes"?>
<Relationships xmlns="http://schemas.openxmlformats.org/package/2006/relationships"><Relationship Id="rId8" Type="http://schemas.openxmlformats.org/officeDocument/2006/relationships/hyperlink" Target="https://people.inf.ethz.ch/omutlu/pub/Pythia-customizable-hardware-prefetcher-using-reinforcement-learning_micro21-lightning-talk.pptx" TargetMode="External"/><Relationship Id="rId13" Type="http://schemas.openxmlformats.org/officeDocument/2006/relationships/hyperlink" Target="https://arxiv.org/abs/2109.12021" TargetMode="External"/><Relationship Id="rId3" Type="http://schemas.openxmlformats.org/officeDocument/2006/relationships/hyperlink" Target="http://www.microarch.org/micro54/" TargetMode="External"/><Relationship Id="rId7" Type="http://schemas.openxmlformats.org/officeDocument/2006/relationships/hyperlink" Target="https://people.inf.ethz.ch/omutlu/pub/Pythia-customizable-hardware-prefetcher-using-reinforcement-learning_micro21-short-talk.pdf" TargetMode="External"/><Relationship Id="rId12" Type="http://schemas.openxmlformats.org/officeDocument/2006/relationships/hyperlink" Target="https://github.com/CMU-SAFARI/Pythia" TargetMode="External"/><Relationship Id="rId2" Type="http://schemas.openxmlformats.org/officeDocument/2006/relationships/hyperlink" Target="https://people.inf.ethz.ch/omutlu/pub/Pythia-customizable-hardware-prefetcher-using-reinforcement-learning_micro21.pdf" TargetMode="External"/><Relationship Id="rId1" Type="http://schemas.openxmlformats.org/officeDocument/2006/relationships/slideLayout" Target="../slideLayouts/slideLayout804.xml"/><Relationship Id="rId6" Type="http://schemas.openxmlformats.org/officeDocument/2006/relationships/hyperlink" Target="https://people.inf.ethz.ch/omutlu/pub/Pythia-customizable-hardware-prefetcher-using-reinforcement-learning_micro21-short-talk.pptx" TargetMode="External"/><Relationship Id="rId11" Type="http://schemas.openxmlformats.org/officeDocument/2006/relationships/hyperlink" Target="https://www.youtube.com/watch?v=kzL22FTz0vc&amp;list=PL5Q2soXY2Zi--0LrXSQ9sST3N0k0bXp51&amp;index=2" TargetMode="External"/><Relationship Id="rId5" Type="http://schemas.openxmlformats.org/officeDocument/2006/relationships/hyperlink" Target="https://people.inf.ethz.ch/omutlu/pub/Pythia-customizable-hardware-prefetcher-using-reinforcement-learning_micro21-talk.pdf" TargetMode="External"/><Relationship Id="rId15" Type="http://schemas.openxmlformats.org/officeDocument/2006/relationships/hyperlink" Target="https://arxiv.org/pdf/2109.12021.pdf" TargetMode="External"/><Relationship Id="rId10" Type="http://schemas.openxmlformats.org/officeDocument/2006/relationships/hyperlink" Target="https://www.youtube.com/watch?v=6UMFRW3VFPo&amp;list=PL5Q2soXY2Zi--0LrXSQ9sST3N0k0bXp51&amp;index=7" TargetMode="External"/><Relationship Id="rId4" Type="http://schemas.openxmlformats.org/officeDocument/2006/relationships/hyperlink" Target="https://people.inf.ethz.ch/omutlu/pub/Pythia-customizable-hardware-prefetcher-using-reinforcement-learning_micro21-talk.pptx" TargetMode="External"/><Relationship Id="rId9" Type="http://schemas.openxmlformats.org/officeDocument/2006/relationships/hyperlink" Target="https://people.inf.ethz.ch/omutlu/pub/Pythia-customizable-hardware-prefetcher-using-reinforcement-learning_micro21-lightning-talk.pdf" TargetMode="External"/><Relationship Id="rId14" Type="http://schemas.openxmlformats.org/officeDocument/2006/relationships/image" Target="../media/image282.png"/></Relationships>
</file>

<file path=ppt/slides/_rels/slide336.xml.rels><?xml version="1.0" encoding="UTF-8" standalone="yes"?>
<Relationships xmlns="http://schemas.openxmlformats.org/package/2006/relationships"><Relationship Id="rId3" Type="http://schemas.openxmlformats.org/officeDocument/2006/relationships/image" Target="../media/image296.png"/><Relationship Id="rId2" Type="http://schemas.openxmlformats.org/officeDocument/2006/relationships/hyperlink" Target="https://arxiv.org/pdf/2205.07394.pdf" TargetMode="External"/><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69.xml"/><Relationship Id="rId1" Type="http://schemas.openxmlformats.org/officeDocument/2006/relationships/slideLayout" Target="../slideLayouts/slideLayout899.xml"/><Relationship Id="rId4" Type="http://schemas.openxmlformats.org/officeDocument/2006/relationships/image" Target="../media/image298.png"/></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912.xml"/></Relationships>
</file>

<file path=ppt/slides/_rels/slide339.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71.xml"/><Relationship Id="rId1" Type="http://schemas.openxmlformats.org/officeDocument/2006/relationships/slideLayout" Target="../slideLayouts/slideLayout91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12.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12.xml"/></Relationships>
</file>

<file path=ppt/slides/_rels/slide342.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74.xml"/><Relationship Id="rId1" Type="http://schemas.openxmlformats.org/officeDocument/2006/relationships/slideLayout" Target="../slideLayouts/slideLayout91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91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91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912.xml"/></Relationships>
</file>

<file path=ppt/slides/_rels/slide346.xml.rels><?xml version="1.0" encoding="UTF-8" standalone="yes"?>
<Relationships xmlns="http://schemas.openxmlformats.org/package/2006/relationships"><Relationship Id="rId3" Type="http://schemas.openxmlformats.org/officeDocument/2006/relationships/image" Target="../media/image301.png"/><Relationship Id="rId2" Type="http://schemas.openxmlformats.org/officeDocument/2006/relationships/notesSlide" Target="../notesSlides/notesSlide78.xml"/><Relationship Id="rId1" Type="http://schemas.openxmlformats.org/officeDocument/2006/relationships/slideLayout" Target="../slideLayouts/slideLayout912.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912.xml"/></Relationships>
</file>

<file path=ppt/slides/_rels/slide348.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80.xml"/><Relationship Id="rId1" Type="http://schemas.openxmlformats.org/officeDocument/2006/relationships/slideLayout" Target="../slideLayouts/slideLayout912.xml"/></Relationships>
</file>

<file path=ppt/slides/_rels/slide349.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notesSlide" Target="../notesSlides/notesSlide81.xml"/><Relationship Id="rId1" Type="http://schemas.openxmlformats.org/officeDocument/2006/relationships/slideLayout" Target="../slideLayouts/slideLayout912.xml"/></Relationships>
</file>

<file path=ppt/slides/_rels/slide350.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82.xml"/><Relationship Id="rId1" Type="http://schemas.openxmlformats.org/officeDocument/2006/relationships/slideLayout" Target="../slideLayouts/slideLayout912.xml"/></Relationships>
</file>

<file path=ppt/slides/_rels/slide351.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83.xml"/><Relationship Id="rId1" Type="http://schemas.openxmlformats.org/officeDocument/2006/relationships/slideLayout" Target="../slideLayouts/slideLayout912.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912.xml"/></Relationships>
</file>

<file path=ppt/slides/_rels/slide353.xml.rels><?xml version="1.0" encoding="UTF-8" standalone="yes"?>
<Relationships xmlns="http://schemas.openxmlformats.org/package/2006/relationships"><Relationship Id="rId3" Type="http://schemas.openxmlformats.org/officeDocument/2006/relationships/image" Target="../media/image306.png"/><Relationship Id="rId2" Type="http://schemas.openxmlformats.org/officeDocument/2006/relationships/notesSlide" Target="../notesSlides/notesSlide85.xml"/><Relationship Id="rId1" Type="http://schemas.openxmlformats.org/officeDocument/2006/relationships/slideLayout" Target="../slideLayouts/slideLayout912.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12.xml"/></Relationships>
</file>

<file path=ppt/slides/_rels/slide355.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87.xml"/><Relationship Id="rId1" Type="http://schemas.openxmlformats.org/officeDocument/2006/relationships/slideLayout" Target="../slideLayouts/slideLayout912.xml"/></Relationships>
</file>

<file path=ppt/slides/_rels/slide356.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88.xml"/><Relationship Id="rId1" Type="http://schemas.openxmlformats.org/officeDocument/2006/relationships/slideLayout" Target="../slideLayouts/slideLayout912.xml"/></Relationships>
</file>

<file path=ppt/slides/_rels/slide357.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89.xml"/><Relationship Id="rId1" Type="http://schemas.openxmlformats.org/officeDocument/2006/relationships/slideLayout" Target="../slideLayouts/slideLayout912.xml"/></Relationships>
</file>

<file path=ppt/slides/_rels/slide358.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notesSlide" Target="../notesSlides/notesSlide90.xml"/><Relationship Id="rId1" Type="http://schemas.openxmlformats.org/officeDocument/2006/relationships/slideLayout" Target="../slideLayouts/slideLayout912.xml"/></Relationships>
</file>

<file path=ppt/slides/_rels/slide359.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91.xml"/><Relationship Id="rId1" Type="http://schemas.openxmlformats.org/officeDocument/2006/relationships/slideLayout" Target="../slideLayouts/slideLayout912.xml"/></Relationships>
</file>

<file path=ppt/slides/_rels/slide360.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92.xml"/><Relationship Id="rId1" Type="http://schemas.openxmlformats.org/officeDocument/2006/relationships/slideLayout" Target="../slideLayouts/slideLayout912.xml"/><Relationship Id="rId4" Type="http://schemas.openxmlformats.org/officeDocument/2006/relationships/image" Target="../media/image311.png"/></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12.xml"/></Relationships>
</file>

<file path=ppt/slides/_rels/slide362.xml.rels><?xml version="1.0" encoding="UTF-8" standalone="yes"?>
<Relationships xmlns="http://schemas.openxmlformats.org/package/2006/relationships"><Relationship Id="rId3" Type="http://schemas.openxmlformats.org/officeDocument/2006/relationships/image" Target="../media/image296.png"/><Relationship Id="rId2" Type="http://schemas.openxmlformats.org/officeDocument/2006/relationships/hyperlink" Target="https://arxiv.org/pdf/2205.07394.pdf" TargetMode="External"/><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692.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804.xml"/></Relationships>
</file>

<file path=ppt/slides/_rels/slide368.xml.rels><?xml version="1.0" encoding="UTF-8" standalone="yes"?>
<Relationships xmlns="http://schemas.openxmlformats.org/package/2006/relationships"><Relationship Id="rId2" Type="http://schemas.openxmlformats.org/officeDocument/2006/relationships/image" Target="../media/image312.png"/><Relationship Id="rId1" Type="http://schemas.openxmlformats.org/officeDocument/2006/relationships/slideLayout" Target="../slideLayouts/slideLayout804.xml"/></Relationships>
</file>

<file path=ppt/slides/_rels/slide369.xml.rels><?xml version="1.0" encoding="UTF-8" standalone="yes"?>
<Relationships xmlns="http://schemas.openxmlformats.org/package/2006/relationships"><Relationship Id="rId2" Type="http://schemas.openxmlformats.org/officeDocument/2006/relationships/image" Target="../media/image313.png"/><Relationship Id="rId1" Type="http://schemas.openxmlformats.org/officeDocument/2006/relationships/slideLayout" Target="../slideLayouts/slideLayout804.xml"/></Relationships>
</file>

<file path=ppt/slides/_rels/slide370.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804.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314.png"/></Relationships>
</file>

<file path=ppt/slides/_rels/slide371.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820.xml"/><Relationship Id="rId1" Type="http://schemas.openxmlformats.org/officeDocument/2006/relationships/tags" Target="../tags/tag5.xml"/><Relationship Id="rId6" Type="http://schemas.openxmlformats.org/officeDocument/2006/relationships/image" Target="../media/image317.jpeg"/><Relationship Id="rId5" Type="http://schemas.openxmlformats.org/officeDocument/2006/relationships/image" Target="../media/image316.png"/><Relationship Id="rId4" Type="http://schemas.openxmlformats.org/officeDocument/2006/relationships/image" Target="../media/image315.jpg"/></Relationships>
</file>

<file path=ppt/slides/_rels/slide372.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820.xml"/><Relationship Id="rId1" Type="http://schemas.openxmlformats.org/officeDocument/2006/relationships/tags" Target="../tags/tag6.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820.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841.xml"/></Relationships>
</file>

<file path=ppt/slides/_rels/slide375.xml.rels><?xml version="1.0" encoding="UTF-8" standalone="yes"?>
<Relationships xmlns="http://schemas.openxmlformats.org/package/2006/relationships"><Relationship Id="rId2" Type="http://schemas.openxmlformats.org/officeDocument/2006/relationships/image" Target="../media/image318.png"/><Relationship Id="rId1" Type="http://schemas.openxmlformats.org/officeDocument/2006/relationships/slideLayout" Target="../slideLayouts/slideLayout804.xml"/></Relationships>
</file>

<file path=ppt/slides/_rels/slide376.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804.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314.png"/></Relationships>
</file>

<file path=ppt/slides/_rels/slide377.xml.rels><?xml version="1.0" encoding="UTF-8" standalone="yes"?>
<Relationships xmlns="http://schemas.openxmlformats.org/package/2006/relationships"><Relationship Id="rId8" Type="http://schemas.openxmlformats.org/officeDocument/2006/relationships/hyperlink" Target="https://youtu.be/M_0qvO97_hM"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LocalityDescriptor-Cross-Layer-GPU-Data-Locality-Abstraction_isca18-lightning-talk.pdf" TargetMode="External"/><Relationship Id="rId2" Type="http://schemas.openxmlformats.org/officeDocument/2006/relationships/hyperlink" Target="https://people.inf.ethz.ch/omutlu/pub/LocalityDescriptor-Cross-Layer-GPU-Data-Locality-Abstraction_isca18.pdf" TargetMode="External"/><Relationship Id="rId1" Type="http://schemas.openxmlformats.org/officeDocument/2006/relationships/slideLayout" Target="../slideLayouts/slideLayout804.xml"/><Relationship Id="rId6" Type="http://schemas.openxmlformats.org/officeDocument/2006/relationships/hyperlink" Target="https://people.inf.ethz.ch/omutlu/pub/LocalityDescriptor-Cross-Layer-GPU-Data-Locality-Abstraction_isca18-lightning-talk.pptx" TargetMode="External"/><Relationship Id="rId5" Type="http://schemas.openxmlformats.org/officeDocument/2006/relationships/hyperlink" Target="https://people.inf.ethz.ch/omutlu/pub/LocalityDescriptor-Cross-Layer-GPU-Data-Locality-Abstraction_isca18-talk.pdf" TargetMode="External"/><Relationship Id="rId4" Type="http://schemas.openxmlformats.org/officeDocument/2006/relationships/hyperlink" Target="https://people.inf.ethz.ch/omutlu/pub/LocalityDescriptor-Cross-Layer-GPU-Data-Locality-Abstraction_isca18-talk.pptx" TargetMode="External"/><Relationship Id="rId9" Type="http://schemas.openxmlformats.org/officeDocument/2006/relationships/image" Target="../media/image319.png"/></Relationships>
</file>

<file path=ppt/slides/_rels/slide37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84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380.xml.rels><?xml version="1.0" encoding="UTF-8" standalone="yes"?>
<Relationships xmlns="http://schemas.openxmlformats.org/package/2006/relationships"><Relationship Id="rId8" Type="http://schemas.openxmlformats.org/officeDocument/2006/relationships/image" Target="../media/image320.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81.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99.xml"/><Relationship Id="rId1" Type="http://schemas.openxmlformats.org/officeDocument/2006/relationships/slideLayout" Target="../slideLayouts/slideLayout253.xml"/><Relationship Id="rId4" Type="http://schemas.openxmlformats.org/officeDocument/2006/relationships/image" Target="../media/image321.jpeg"/></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34.xml"/></Relationships>
</file>

<file path=ppt/slides/_rels/slide383.xml.rels><?xml version="1.0" encoding="UTF-8" standalone="yes"?>
<Relationships xmlns="http://schemas.openxmlformats.org/package/2006/relationships"><Relationship Id="rId8" Type="http://schemas.openxmlformats.org/officeDocument/2006/relationships/image" Target="../media/image320.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92.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804.xml"/></Relationships>
</file>

<file path=ppt/slides/_rels/slide386.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101.xml"/><Relationship Id="rId1" Type="http://schemas.openxmlformats.org/officeDocument/2006/relationships/slideLayout" Target="../slideLayouts/slideLayout854.xml"/><Relationship Id="rId4" Type="http://schemas.openxmlformats.org/officeDocument/2006/relationships/image" Target="../media/image323.png"/></Relationships>
</file>

<file path=ppt/slides/_rels/slide387.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notesSlide" Target="../notesSlides/notesSlide102.xml"/><Relationship Id="rId1" Type="http://schemas.openxmlformats.org/officeDocument/2006/relationships/slideLayout" Target="../slideLayouts/slideLayout854.xml"/><Relationship Id="rId4" Type="http://schemas.openxmlformats.org/officeDocument/2006/relationships/image" Target="../media/image325.png"/></Relationships>
</file>

<file path=ppt/slides/_rels/slide388.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notesSlide" Target="../notesSlides/notesSlide103.xml"/><Relationship Id="rId1" Type="http://schemas.openxmlformats.org/officeDocument/2006/relationships/slideLayout" Target="../slideLayouts/slideLayout854.xml"/><Relationship Id="rId4" Type="http://schemas.openxmlformats.org/officeDocument/2006/relationships/image" Target="../media/image326.png"/></Relationships>
</file>

<file path=ppt/slides/_rels/slide389.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notesSlide" Target="../notesSlides/notesSlide104.xml"/><Relationship Id="rId1" Type="http://schemas.openxmlformats.org/officeDocument/2006/relationships/slideLayout" Target="../slideLayouts/slideLayout854.xml"/><Relationship Id="rId4" Type="http://schemas.openxmlformats.org/officeDocument/2006/relationships/image" Target="../media/image324.png"/></Relationships>
</file>

<file path=ppt/slides/_rels/slide390.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notesSlide" Target="../notesSlides/notesSlide105.xml"/><Relationship Id="rId1" Type="http://schemas.openxmlformats.org/officeDocument/2006/relationships/slideLayout" Target="../slideLayouts/slideLayout854.xml"/></Relationships>
</file>

<file path=ppt/slides/_rels/slide391.xml.rels><?xml version="1.0" encoding="UTF-8" standalone="yes"?>
<Relationships xmlns="http://schemas.openxmlformats.org/package/2006/relationships"><Relationship Id="rId3" Type="http://schemas.openxmlformats.org/officeDocument/2006/relationships/hyperlink" Target="http://www.microarch.org/micro52/" TargetMode="External"/><Relationship Id="rId7" Type="http://schemas.openxmlformats.org/officeDocument/2006/relationships/image" Target="../media/image328.png"/><Relationship Id="rId2" Type="http://schemas.openxmlformats.org/officeDocument/2006/relationships/hyperlink" Target="https://people.inf.ethz.ch/omutlu/pub/EDEN-efficient-DNN-inference-with-approximate-memory_micro19.pdf" TargetMode="External"/><Relationship Id="rId1" Type="http://schemas.openxmlformats.org/officeDocument/2006/relationships/slideLayout" Target="../slideLayouts/slideLayout2.xml"/><Relationship Id="rId6" Type="http://schemas.openxmlformats.org/officeDocument/2006/relationships/hyperlink" Target="https://www.youtube.com/watch?v=oS-bKY75gXQ" TargetMode="External"/><Relationship Id="rId5" Type="http://schemas.openxmlformats.org/officeDocument/2006/relationships/hyperlink" Target="https://people.inf.ethz.ch/omutlu/pub/EDEN-efficient-DNN-inference-with-approximate-memory_micro19-lightning-talk.pdf" TargetMode="External"/><Relationship Id="rId4" Type="http://schemas.openxmlformats.org/officeDocument/2006/relationships/hyperlink" Target="https://people.inf.ethz.ch/omutlu/pub/EDEN-efficient-DNN-inference-with-approximate-memory_micro19-lightning-talk.pptx" TargetMode="External"/></Relationships>
</file>

<file path=ppt/slides/_rels/slide392.xml.rels><?xml version="1.0" encoding="UTF-8" standalone="yes"?>
<Relationships xmlns="http://schemas.openxmlformats.org/package/2006/relationships"><Relationship Id="rId8" Type="http://schemas.openxmlformats.org/officeDocument/2006/relationships/hyperlink" Target="https://people.inf.ethz.ch/omutlu/pub/SMASH-sparse-matrix-software-hardware-acceleration_micro19-poster.pptx" TargetMode="External"/><Relationship Id="rId3" Type="http://schemas.openxmlformats.org/officeDocument/2006/relationships/hyperlink" Target="http://www.microarch.org/micro52/" TargetMode="External"/><Relationship Id="rId7" Type="http://schemas.openxmlformats.org/officeDocument/2006/relationships/hyperlink" Target="https://people.inf.ethz.ch/omutlu/pub/SMASH-sparse-matrix-software-hardware-acceleration_micro19-lightning-talk.pdf" TargetMode="External"/><Relationship Id="rId12" Type="http://schemas.openxmlformats.org/officeDocument/2006/relationships/image" Target="../media/image329.png"/><Relationship Id="rId2" Type="http://schemas.openxmlformats.org/officeDocument/2006/relationships/hyperlink" Target="https://people.inf.ethz.ch/omutlu/pub/SMASH-sparse-matrix-software-hardware-acceleration_micro19.pdf" TargetMode="External"/><Relationship Id="rId1" Type="http://schemas.openxmlformats.org/officeDocument/2006/relationships/slideLayout" Target="../slideLayouts/slideLayout2.xml"/><Relationship Id="rId6" Type="http://schemas.openxmlformats.org/officeDocument/2006/relationships/hyperlink" Target="https://people.inf.ethz.ch/omutlu/pub/SMASH-sparse-matrix-software-hardware-acceleration_micro19-lightning-talk.pptx" TargetMode="External"/><Relationship Id="rId11" Type="http://schemas.openxmlformats.org/officeDocument/2006/relationships/hyperlink" Target="https://www.youtube.com/watch?v=LWYVQ3o_SdU" TargetMode="External"/><Relationship Id="rId5" Type="http://schemas.openxmlformats.org/officeDocument/2006/relationships/hyperlink" Target="https://people.inf.ethz.ch/omutlu/pub/SMASH-sparse-matrix-software-hardware-acceleration_micro19-talk.pdf" TargetMode="External"/><Relationship Id="rId10" Type="http://schemas.openxmlformats.org/officeDocument/2006/relationships/hyperlink" Target="https://www.youtube.com/watch?v=VN0PQ5zgLGg" TargetMode="External"/><Relationship Id="rId4" Type="http://schemas.openxmlformats.org/officeDocument/2006/relationships/hyperlink" Target="https://people.inf.ethz.ch/omutlu/pub/SMASH-sparse-matrix-software-hardware-acceleration_micro19-talk.pptx" TargetMode="External"/><Relationship Id="rId9" Type="http://schemas.openxmlformats.org/officeDocument/2006/relationships/hyperlink" Target="https://people.inf.ethz.ch/omutlu/pub/SMASH-sparse-matrix-software-hardware-acceleration_micro19-poster.pdf" TargetMode="External"/></Relationships>
</file>

<file path=ppt/slides/_rels/slide393.xml.rels><?xml version="1.0" encoding="UTF-8" standalone="yes"?>
<Relationships xmlns="http://schemas.openxmlformats.org/package/2006/relationships"><Relationship Id="rId8" Type="http://schemas.openxmlformats.org/officeDocument/2006/relationships/hyperlink" Target="https://people.inf.ethz.ch/omutlu/pub/VBI-virtual-block-interface_isca20-ARM-Research-Summit-poster.pptx" TargetMode="External"/><Relationship Id="rId13" Type="http://schemas.openxmlformats.org/officeDocument/2006/relationships/image" Target="../media/image330.png"/><Relationship Id="rId3" Type="http://schemas.openxmlformats.org/officeDocument/2006/relationships/hyperlink" Target="http://iscaconf.org/isca2020/" TargetMode="External"/><Relationship Id="rId7" Type="http://schemas.openxmlformats.org/officeDocument/2006/relationships/hyperlink" Target="https://people.inf.ethz.ch/omutlu/pub/VBI-virtual-block-interface_isca20-lightning-talk.pdf" TargetMode="External"/><Relationship Id="rId12" Type="http://schemas.openxmlformats.org/officeDocument/2006/relationships/hyperlink" Target="https://www.youtube.com/watch?v=PPR7YrBi7IQ" TargetMode="External"/><Relationship Id="rId2" Type="http://schemas.openxmlformats.org/officeDocument/2006/relationships/hyperlink" Target="https://people.inf.ethz.ch/omutlu/pub/VBI-virtual-block-interface_isca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VBI-virtual-block-interface_isca20-lightning-talk.pptx" TargetMode="External"/><Relationship Id="rId11" Type="http://schemas.openxmlformats.org/officeDocument/2006/relationships/hyperlink" Target="https://youtu.be/04l-Zlaue0k" TargetMode="External"/><Relationship Id="rId5" Type="http://schemas.openxmlformats.org/officeDocument/2006/relationships/hyperlink" Target="https://people.inf.ethz.ch/omutlu/pub/VBI-virtual-block-interface_isca20-talk.pdf" TargetMode="External"/><Relationship Id="rId10" Type="http://schemas.openxmlformats.org/officeDocument/2006/relationships/hyperlink" Target="https://www.youtube.com/watch?v=7c6LgVrCwPo" TargetMode="External"/><Relationship Id="rId4" Type="http://schemas.openxmlformats.org/officeDocument/2006/relationships/hyperlink" Target="https://people.inf.ethz.ch/omutlu/pub/VBI-virtual-block-interface_isca20-talk.pptx" TargetMode="External"/><Relationship Id="rId9" Type="http://schemas.openxmlformats.org/officeDocument/2006/relationships/hyperlink" Target="https://people.inf.ethz.ch/omutlu/pub/VBI-virtual-block-interface_isca20-ARM-Research-Summit-poster.pdf" TargetMode="External"/></Relationships>
</file>

<file path=ppt/slides/_rels/slide394.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592.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170.png"/></Relationships>
</file>

<file path=ppt/slides/_rels/slide395.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592.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396.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592.xml"/><Relationship Id="rId4" Type="http://schemas.openxmlformats.org/officeDocument/2006/relationships/image" Target="../media/image44.png"/></Relationships>
</file>

<file path=ppt/slides/_rels/slide397.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592.xml"/><Relationship Id="rId4" Type="http://schemas.openxmlformats.org/officeDocument/2006/relationships/image" Target="../media/image166.png"/></Relationships>
</file>

<file path=ppt/slides/_rels/slide398.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615.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49.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399.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43.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3.xml.rels><?xml version="1.0" encoding="UTF-8" standalone="yes"?>
<Relationships xmlns="http://schemas.openxmlformats.org/package/2006/relationships"><Relationship Id="rId2" Type="http://schemas.openxmlformats.org/officeDocument/2006/relationships/image" Target="../media/image331.png"/><Relationship Id="rId1" Type="http://schemas.openxmlformats.org/officeDocument/2006/relationships/slideLayout" Target="../slideLayouts/slideLayout236.xml"/></Relationships>
</file>

<file path=ppt/slides/_rels/slide404.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image" Target="../media/image331.png"/><Relationship Id="rId1" Type="http://schemas.openxmlformats.org/officeDocument/2006/relationships/slideLayout" Target="../slideLayouts/slideLayout236.xml"/></Relationships>
</file>

<file path=ppt/slides/_rels/slide405.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image" Target="../media/image331.png"/><Relationship Id="rId1" Type="http://schemas.openxmlformats.org/officeDocument/2006/relationships/slideLayout" Target="../slideLayouts/slideLayout236.xml"/><Relationship Id="rId4" Type="http://schemas.openxmlformats.org/officeDocument/2006/relationships/image" Target="../media/image333.png"/></Relationships>
</file>

<file path=ppt/slides/_rels/slide406.xml.rels><?xml version="1.0" encoding="UTF-8" standalone="yes"?>
<Relationships xmlns="http://schemas.openxmlformats.org/package/2006/relationships"><Relationship Id="rId2" Type="http://schemas.openxmlformats.org/officeDocument/2006/relationships/image" Target="../media/image334.png"/><Relationship Id="rId1" Type="http://schemas.openxmlformats.org/officeDocument/2006/relationships/slideLayout" Target="../slideLayouts/slideLayout653.xml"/></Relationships>
</file>

<file path=ppt/slides/_rels/slide407.xml.rels><?xml version="1.0" encoding="UTF-8" standalone="yes"?>
<Relationships xmlns="http://schemas.openxmlformats.org/package/2006/relationships"><Relationship Id="rId3" Type="http://schemas.openxmlformats.org/officeDocument/2006/relationships/image" Target="../media/image336.png"/><Relationship Id="rId2" Type="http://schemas.openxmlformats.org/officeDocument/2006/relationships/image" Target="../media/image335.png"/><Relationship Id="rId1" Type="http://schemas.openxmlformats.org/officeDocument/2006/relationships/slideLayout" Target="../slideLayouts/slideLayout653.xml"/></Relationships>
</file>

<file path=ppt/slides/_rels/slide408.xml.rels><?xml version="1.0" encoding="UTF-8" standalone="yes"?>
<Relationships xmlns="http://schemas.openxmlformats.org/package/2006/relationships"><Relationship Id="rId2" Type="http://schemas.openxmlformats.org/officeDocument/2006/relationships/image" Target="../media/image337.jpeg"/><Relationship Id="rId1" Type="http://schemas.openxmlformats.org/officeDocument/2006/relationships/slideLayout" Target="../slideLayouts/slideLayout236.xml"/></Relationships>
</file>

<file path=ppt/slides/_rels/slide409.xml.rels><?xml version="1.0" encoding="UTF-8" standalone="yes"?>
<Relationships xmlns="http://schemas.openxmlformats.org/package/2006/relationships"><Relationship Id="rId2" Type="http://schemas.openxmlformats.org/officeDocument/2006/relationships/image" Target="../media/image338.jpeg"/><Relationship Id="rId1" Type="http://schemas.openxmlformats.org/officeDocument/2006/relationships/slideLayout" Target="../slideLayouts/slideLayout236.xml"/></Relationships>
</file>

<file path=ppt/slides/_rels/slide410.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image" Target="../media/image339.jpeg"/><Relationship Id="rId1" Type="http://schemas.openxmlformats.org/officeDocument/2006/relationships/slideLayout" Target="../slideLayouts/slideLayout653.xml"/></Relationships>
</file>

<file path=ppt/slides/_rels/slide411.xml.rels><?xml version="1.0" encoding="UTF-8" standalone="yes"?>
<Relationships xmlns="http://schemas.openxmlformats.org/package/2006/relationships"><Relationship Id="rId2" Type="http://schemas.openxmlformats.org/officeDocument/2006/relationships/image" Target="../media/image341.jpeg"/><Relationship Id="rId1" Type="http://schemas.openxmlformats.org/officeDocument/2006/relationships/slideLayout" Target="../slideLayouts/slideLayout665.xml"/></Relationships>
</file>

<file path=ppt/slides/_rels/slide412.xml.rels><?xml version="1.0" encoding="UTF-8" standalone="yes"?>
<Relationships xmlns="http://schemas.openxmlformats.org/package/2006/relationships"><Relationship Id="rId3" Type="http://schemas.openxmlformats.org/officeDocument/2006/relationships/image" Target="../media/image343.jpeg"/><Relationship Id="rId2" Type="http://schemas.openxmlformats.org/officeDocument/2006/relationships/image" Target="../media/image342.jpeg"/><Relationship Id="rId1" Type="http://schemas.openxmlformats.org/officeDocument/2006/relationships/slideLayout" Target="../slideLayouts/slideLayout236.xml"/><Relationship Id="rId4" Type="http://schemas.openxmlformats.org/officeDocument/2006/relationships/hyperlink" Target="https://commons.wikimedia.org/w/index.php?curid=31493356" TargetMode="External"/></Relationships>
</file>

<file path=ppt/slides/_rels/slide413.xml.rels><?xml version="1.0" encoding="UTF-8" standalone="yes"?>
<Relationships xmlns="http://schemas.openxmlformats.org/package/2006/relationships"><Relationship Id="rId3" Type="http://schemas.openxmlformats.org/officeDocument/2006/relationships/image" Target="../media/image345.png"/><Relationship Id="rId2" Type="http://schemas.openxmlformats.org/officeDocument/2006/relationships/image" Target="../media/image344.png"/><Relationship Id="rId1" Type="http://schemas.openxmlformats.org/officeDocument/2006/relationships/slideLayout" Target="../slideLayouts/slideLayout653.xml"/></Relationships>
</file>

<file path=ppt/slides/_rels/slide414.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653.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24.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625.xml"/></Relationships>
</file>

<file path=ppt/slides/_rels/slide417.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77.xml"/><Relationship Id="rId5" Type="http://schemas.openxmlformats.org/officeDocument/2006/relationships/image" Target="../media/image346.png"/><Relationship Id="rId4" Type="http://schemas.openxmlformats.org/officeDocument/2006/relationships/hyperlink" Target="https://people.inf.ethz.ch/omutlu/projects.htm" TargetMode="External"/></Relationships>
</file>

<file path=ppt/slides/_rels/slide418.xml.rels><?xml version="1.0" encoding="UTF-8" standalone="yes"?>
<Relationships xmlns="http://schemas.openxmlformats.org/package/2006/relationships"><Relationship Id="rId8" Type="http://schemas.openxmlformats.org/officeDocument/2006/relationships/image" Target="../media/image100.jpeg"/><Relationship Id="rId3" Type="http://schemas.openxmlformats.org/officeDocument/2006/relationships/image" Target="../media/image347.png"/><Relationship Id="rId7" Type="http://schemas.openxmlformats.org/officeDocument/2006/relationships/image" Target="../media/image350.jpeg"/><Relationship Id="rId2" Type="http://schemas.openxmlformats.org/officeDocument/2006/relationships/notesSlide" Target="../notesSlides/notesSlide108.xml"/><Relationship Id="rId1" Type="http://schemas.openxmlformats.org/officeDocument/2006/relationships/slideLayout" Target="../slideLayouts/slideLayout6.xml"/><Relationship Id="rId6" Type="http://schemas.openxmlformats.org/officeDocument/2006/relationships/image" Target="../media/image349.png"/><Relationship Id="rId5" Type="http://schemas.openxmlformats.org/officeDocument/2006/relationships/image" Target="../media/image348.jpeg"/><Relationship Id="rId10" Type="http://schemas.openxmlformats.org/officeDocument/2006/relationships/image" Target="../media/image351.png"/><Relationship Id="rId4" Type="http://schemas.microsoft.com/office/2007/relationships/hdphoto" Target="../media/hdphoto4.wdp"/><Relationship Id="rId9" Type="http://schemas.openxmlformats.org/officeDocument/2006/relationships/image" Target="../media/image101.png"/></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352.png"/><Relationship Id="rId1" Type="http://schemas.openxmlformats.org/officeDocument/2006/relationships/slideLayout" Target="../slideLayouts/slideLayout689.xml"/><Relationship Id="rId6" Type="http://schemas.openxmlformats.org/officeDocument/2006/relationships/hyperlink" Target="https://safari.ethz.ch/safari-newsletter-april-2020/" TargetMode="External"/><Relationship Id="rId5" Type="http://schemas.openxmlformats.org/officeDocument/2006/relationships/image" Target="../media/image353.jpeg"/><Relationship Id="rId4" Type="http://schemas.openxmlformats.org/officeDocument/2006/relationships/hyperlink" Target="http://www.safari.ethz.ch/" TargetMode="External"/></Relationships>
</file>

<file path=ppt/slides/_rels/slide424.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569.xml"/></Relationships>
</file>

<file path=ppt/slides/_rels/slide425.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569.xml"/></Relationships>
</file>

<file path=ppt/slides/_rels/slide426.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hyperlink" Target="https://safari.ethz.ch/safari-newsletter-december-2021/" TargetMode="External"/><Relationship Id="rId1" Type="http://schemas.openxmlformats.org/officeDocument/2006/relationships/slideLayout" Target="../slideLayouts/slideLayout569.xml"/></Relationships>
</file>

<file path=ppt/slides/_rels/slide427.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693.xml"/></Relationships>
</file>

<file path=ppt/slides/_rels/slide428.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hyperlink" Target="https://github.com/CMU-SAFARI/" TargetMode="External"/><Relationship Id="rId1" Type="http://schemas.openxmlformats.org/officeDocument/2006/relationships/slideLayout" Target="../slideLayouts/slideLayout569.xml"/></Relationships>
</file>

<file path=ppt/slides/_rels/slide429.xml.rels><?xml version="1.0" encoding="UTF-8" standalone="yes"?>
<Relationships xmlns="http://schemas.openxmlformats.org/package/2006/relationships"><Relationship Id="rId2" Type="http://schemas.openxmlformats.org/officeDocument/2006/relationships/hyperlink" Target="https://safari.ethz.ch/safari-alumni/" TargetMode="External"/><Relationship Id="rId1" Type="http://schemas.openxmlformats.org/officeDocument/2006/relationships/slideLayout" Target="../slideLayouts/slideLayout707.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707.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615.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80.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18.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18.xml"/></Relationships>
</file>

<file path=ppt/slides/_rels/slide435.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www.youtube.com/watch?v=kgiZlSOcGFM&amp;list=PL5Q2soXY2Zi8D_5MGV6EnXEJHnV2YFBJl&amp;index=1" TargetMode="External"/><Relationship Id="rId7" Type="http://schemas.openxmlformats.org/officeDocument/2006/relationships/hyperlink" Target="https://www.youtube.com/watch?v=c6_LgzuNdkw&amp;list=PL5Q2soXY2Zi8D_5MGV6EnXEJHnV2YFBJl&amp;index=25"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479.xml"/><Relationship Id="rId6" Type="http://schemas.openxmlformats.org/officeDocument/2006/relationships/hyperlink" Target="https://www.youtube.com/watch?v=F7xZLNMIY1E&amp;list=PL5Q2soXY2Zi8D_5MGV6EnXEJHnV2YFBJl&amp;index=3" TargetMode="External"/><Relationship Id="rId5" Type="http://schemas.openxmlformats.org/officeDocument/2006/relationships/hyperlink" Target="https://www.youtube.com/watch?v=r7sn41lH-4A&amp;list=PL5Q2soXY2Zi8D_5MGV6EnXEJHnV2YFBJl&amp;index=41" TargetMode="External"/><Relationship Id="rId4" Type="http://schemas.openxmlformats.org/officeDocument/2006/relationships/hyperlink" Target="https://www.youtube.com/watch?v=njX_14584Jw&amp;list=PL5Q2soXY2Zi8D_5MGV6EnXEJHnV2YFBJl&amp;index=16" TargetMode="External"/></Relationships>
</file>

<file path=ppt/slides/_rels/slide436.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www.youtube.com/watch?v=LbC0EZY8yw4&amp;list=PL5Q2soXY2Zi_uej3aY39YB5pfW4SJ7LlN" TargetMode="External"/><Relationship Id="rId1" Type="http://schemas.openxmlformats.org/officeDocument/2006/relationships/slideLayout" Target="../slideLayouts/slideLayout479.xml"/><Relationship Id="rId5" Type="http://schemas.openxmlformats.org/officeDocument/2006/relationships/hyperlink" Target="https://www.youtube.com/onurmutlulectures" TargetMode="External"/><Relationship Id="rId4" Type="http://schemas.openxmlformats.org/officeDocument/2006/relationships/hyperlink" Target="https://www.youtube.com/watch?v=4yfkM_5EFgo&amp;list=PL5Q2soXY2Zi-Mnk1PxjEIG32HAGILkTOF" TargetMode="External"/></Relationships>
</file>

<file path=ppt/slides/_rels/slide437.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273.png"/><Relationship Id="rId1" Type="http://schemas.openxmlformats.org/officeDocument/2006/relationships/slideLayout" Target="../slideLayouts/slideLayout479.xml"/></Relationships>
</file>

<file path=ppt/slides/_rels/slide438.xml.rels><?xml version="1.0" encoding="UTF-8" standalone="yes"?>
<Relationships xmlns="http://schemas.openxmlformats.org/package/2006/relationships"><Relationship Id="rId3"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1/doku.php?id=schedule" TargetMode="External"/><Relationship Id="rId1" Type="http://schemas.openxmlformats.org/officeDocument/2006/relationships/slideLayout" Target="../slideLayouts/slideLayout479.xml"/><Relationship Id="rId4" Type="http://schemas.openxmlformats.org/officeDocument/2006/relationships/image" Target="../media/image355.png"/></Relationships>
</file>

<file path=ppt/slides/_rels/slide439.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safari.ethz.ch/architecture/fall2020/doku.php?id=schedule" TargetMode="External"/><Relationship Id="rId1" Type="http://schemas.openxmlformats.org/officeDocument/2006/relationships/slideLayout" Target="../slideLayouts/slideLayout479.xml"/><Relationship Id="rId4" Type="http://schemas.openxmlformats.org/officeDocument/2006/relationships/image" Target="../media/image356.png"/></Relationships>
</file>

<file path=ppt/slides/_rels/slide440.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69.xml"/><Relationship Id="rId4" Type="http://schemas.openxmlformats.org/officeDocument/2006/relationships/image" Target="../media/image260.png"/></Relationships>
</file>

<file path=ppt/slides/_rels/slide441.xml.rels><?xml version="1.0" encoding="UTF-8" standalone="yes"?>
<Relationships xmlns="http://schemas.openxmlformats.org/package/2006/relationships"><Relationship Id="rId3" Type="http://schemas.openxmlformats.org/officeDocument/2006/relationships/hyperlink" Target="https://www.youtube.com/watch?v=t3m93ZpLOyw&amp;list=PL5Q2soXY2Zi_awYdjmWVIUegsbY7TPGW4" TargetMode="External"/><Relationship Id="rId2" Type="http://schemas.openxmlformats.org/officeDocument/2006/relationships/hyperlink" Target="https://safari.ethz.ch/architecture_seminar/spring2021/doku.php?id=schedule" TargetMode="External"/><Relationship Id="rId1" Type="http://schemas.openxmlformats.org/officeDocument/2006/relationships/slideLayout" Target="../slideLayouts/slideLayout479.xml"/><Relationship Id="rId4" Type="http://schemas.openxmlformats.org/officeDocument/2006/relationships/image" Target="../media/image357.png"/></Relationships>
</file>

<file path=ppt/slides/_rels/slide442.xml.rels><?xml version="1.0" encoding="UTF-8" standalone="yes"?>
<Relationships xmlns="http://schemas.openxmlformats.org/package/2006/relationships"><Relationship Id="rId3" Type="http://schemas.openxmlformats.org/officeDocument/2006/relationships/hyperlink" Target="https://www.youtube.com/watch?v=4TcP297mdsI&amp;list=PL5Q2soXY2Zi_7UBNmC9B8Yr5JSwTG9yH4" TargetMode="External"/><Relationship Id="rId2" Type="http://schemas.openxmlformats.org/officeDocument/2006/relationships/hyperlink" Target="https://safari.ethz.ch/architecture_seminar/fall2021/doku.php?id=schedule" TargetMode="External"/><Relationship Id="rId1" Type="http://schemas.openxmlformats.org/officeDocument/2006/relationships/slideLayout" Target="../slideLayouts/slideLayout479.xml"/><Relationship Id="rId4" Type="http://schemas.openxmlformats.org/officeDocument/2006/relationships/image" Target="../media/image358.png"/></Relationships>
</file>

<file path=ppt/slides/_rels/slide443.xml.rels><?xml version="1.0" encoding="UTF-8" standalone="yes"?>
<Relationships xmlns="http://schemas.openxmlformats.org/package/2006/relationships"><Relationship Id="rId3" Type="http://schemas.openxmlformats.org/officeDocument/2006/relationships/image" Target="../media/image359.png"/><Relationship Id="rId2" Type="http://schemas.openxmlformats.org/officeDocument/2006/relationships/hyperlink" Target="https://safari.ethz.ch/projects_and_seminars/doku.php" TargetMode="External"/><Relationship Id="rId1" Type="http://schemas.openxmlformats.org/officeDocument/2006/relationships/slideLayout" Target="../slideLayouts/slideLayout479.xml"/></Relationships>
</file>

<file path=ppt/slides/_rels/slide444.xml.rels><?xml version="1.0" encoding="UTF-8" standalone="yes"?>
<Relationships xmlns="http://schemas.openxmlformats.org/package/2006/relationships"><Relationship Id="rId3" Type="http://schemas.openxmlformats.org/officeDocument/2006/relationships/hyperlink" Target="https://safari.ethz.ch/projects_and_seminars/fall2021/doku.php?id=processing_in_memory"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569.xml"/><Relationship Id="rId6" Type="http://schemas.openxmlformats.org/officeDocument/2006/relationships/image" Target="../media/image272.png"/><Relationship Id="rId5" Type="http://schemas.openxmlformats.org/officeDocument/2006/relationships/hyperlink" Target="https://www.youtube.com/watch?v=4yfkM_5EFgo&amp;list=PL5Q2soXY2Zi-Mnk1PxjEIG32HAGILkTOF" TargetMode="External"/><Relationship Id="rId4" Type="http://schemas.openxmlformats.org/officeDocument/2006/relationships/hyperlink" Target="https://www.youtube.com/watch?v=9e4Chnwdovo&amp;list=PL5Q2soXY2Zi-841fUYYUK9EsXKhQKRPyX" TargetMode="External"/></Relationships>
</file>

<file path=ppt/slides/_rels/slide445.xml.rels><?xml version="1.0" encoding="UTF-8" standalone="yes"?>
<Relationships xmlns="http://schemas.openxmlformats.org/package/2006/relationships"><Relationship Id="rId8" Type="http://schemas.openxmlformats.org/officeDocument/2006/relationships/image" Target="../media/image365.tiff"/><Relationship Id="rId3" Type="http://schemas.openxmlformats.org/officeDocument/2006/relationships/image" Target="../media/image361.tiff"/><Relationship Id="rId7" Type="http://schemas.openxmlformats.org/officeDocument/2006/relationships/hyperlink" Target="https://safari.ethz.ch/safari-seminar-series/" TargetMode="External"/><Relationship Id="rId2" Type="http://schemas.openxmlformats.org/officeDocument/2006/relationships/image" Target="../media/image360.tiff"/><Relationship Id="rId1" Type="http://schemas.openxmlformats.org/officeDocument/2006/relationships/slideLayout" Target="../slideLayouts/slideLayout741.xml"/><Relationship Id="rId6" Type="http://schemas.openxmlformats.org/officeDocument/2006/relationships/image" Target="../media/image364.tiff"/><Relationship Id="rId11" Type="http://schemas.openxmlformats.org/officeDocument/2006/relationships/image" Target="../media/image368.png"/><Relationship Id="rId5" Type="http://schemas.openxmlformats.org/officeDocument/2006/relationships/image" Target="../media/image363.tiff"/><Relationship Id="rId10" Type="http://schemas.openxmlformats.org/officeDocument/2006/relationships/image" Target="../media/image367.tiff"/><Relationship Id="rId4" Type="http://schemas.openxmlformats.org/officeDocument/2006/relationships/image" Target="../media/image362.tiff"/><Relationship Id="rId9" Type="http://schemas.openxmlformats.org/officeDocument/2006/relationships/image" Target="../media/image366.tiff"/></Relationships>
</file>

<file path=ppt/slides/_rels/slide446.xml.rels><?xml version="1.0" encoding="UTF-8" standalone="yes"?>
<Relationships xmlns="http://schemas.openxmlformats.org/package/2006/relationships"><Relationship Id="rId3" Type="http://schemas.openxmlformats.org/officeDocument/2006/relationships/image" Target="../media/image369.png"/><Relationship Id="rId2" Type="http://schemas.openxmlformats.org/officeDocument/2006/relationships/hyperlink" Target="https://www.youtube.com/watch?v=D8Hjy2iU9l4&amp;list=PL5Q2soXY2Zi_tOTAYm--dYByNPL7JhwR9&amp;index=1" TargetMode="External"/><Relationship Id="rId1" Type="http://schemas.openxmlformats.org/officeDocument/2006/relationships/slideLayout" Target="../slideLayouts/slideLayout741.xml"/><Relationship Id="rId6" Type="http://schemas.openxmlformats.org/officeDocument/2006/relationships/image" Target="../media/image372.png"/><Relationship Id="rId5" Type="http://schemas.openxmlformats.org/officeDocument/2006/relationships/image" Target="../media/image371.png"/><Relationship Id="rId4" Type="http://schemas.openxmlformats.org/officeDocument/2006/relationships/image" Target="../media/image370.png"/></Relationships>
</file>

<file path=ppt/slides/_rels/slide447.xml.rels><?xml version="1.0" encoding="UTF-8" standalone="yes"?>
<Relationships xmlns="http://schemas.openxmlformats.org/package/2006/relationships"><Relationship Id="rId2" Type="http://schemas.openxmlformats.org/officeDocument/2006/relationships/hyperlink" Target="https://github.com/CMU-SAFARI" TargetMode="External"/><Relationship Id="rId1" Type="http://schemas.openxmlformats.org/officeDocument/2006/relationships/slideLayout" Target="../slideLayouts/slideLayout614.xml"/></Relationships>
</file>

<file path=ppt/slides/_rels/slide448.xml.rels><?xml version="1.0" encoding="UTF-8" standalone="yes"?>
<Relationships xmlns="http://schemas.openxmlformats.org/package/2006/relationships"><Relationship Id="rId3" Type="http://schemas.openxmlformats.org/officeDocument/2006/relationships/image" Target="../media/image354.png"/><Relationship Id="rId2" Type="http://schemas.openxmlformats.org/officeDocument/2006/relationships/hyperlink" Target="https://github.com/CMU-SAFARI/" TargetMode="External"/><Relationship Id="rId1" Type="http://schemas.openxmlformats.org/officeDocument/2006/relationships/slideLayout" Target="../slideLayouts/slideLayout569.xml"/></Relationships>
</file>

<file path=ppt/slides/_rels/slide449.xml.rels><?xml version="1.0" encoding="UTF-8" standalone="yes"?>
<Relationships xmlns="http://schemas.openxmlformats.org/package/2006/relationships"><Relationship Id="rId3" Type="http://schemas.openxmlformats.org/officeDocument/2006/relationships/hyperlink" Target="https://github.com/CMU-SAFARI" TargetMode="External"/><Relationship Id="rId2" Type="http://schemas.openxmlformats.org/officeDocument/2006/relationships/image" Target="../media/image373.png"/><Relationship Id="rId1" Type="http://schemas.openxmlformats.org/officeDocument/2006/relationships/slideLayout" Target="../slideLayouts/slideLayout615.xml"/></Relationships>
</file>

<file path=ppt/slides/_rels/slide450.xml.rels><?xml version="1.0" encoding="UTF-8" standalone="yes"?>
<Relationships xmlns="http://schemas.openxmlformats.org/package/2006/relationships"><Relationship Id="rId3" Type="http://schemas.openxmlformats.org/officeDocument/2006/relationships/hyperlink" Target="https://www.youtube.com/watch?v=tcQ3zZ3JpuA&amp;list=PL5Q2soXY2Zi8D_5MGV6EnXEJHnV2YFBJl&amp;index=15" TargetMode="External"/><Relationship Id="rId2" Type="http://schemas.openxmlformats.org/officeDocument/2006/relationships/hyperlink" Target="https://www.youtube.com/watch?v=8ffSEKZhmvo&amp;list=PL5Q2soXY2Zi_4oP9LdL3cc8G6NIjD2Ydz" TargetMode="External"/><Relationship Id="rId1" Type="http://schemas.openxmlformats.org/officeDocument/2006/relationships/slideLayout" Target="../slideLayouts/slideLayout125.xml"/></Relationships>
</file>

<file path=ppt/slides/_rels/slide451.xml.rels><?xml version="1.0" encoding="UTF-8" standalone="yes"?>
<Relationships xmlns="http://schemas.openxmlformats.org/package/2006/relationships"><Relationship Id="rId8" Type="http://schemas.openxmlformats.org/officeDocument/2006/relationships/hyperlink" Target="https://v.youku.com/v_show/id_XNDI3MjU3MTM0OA" TargetMode="External"/><Relationship Id="rId3" Type="http://schemas.openxmlformats.org/officeDocument/2006/relationships/hyperlink" Target="https://www.sigarch.org/benefit/awards/acm-sigarch-maurice-wilkes-award/" TargetMode="External"/><Relationship Id="rId7" Type="http://schemas.openxmlformats.org/officeDocument/2006/relationships/hyperlink" Target="https://www.youtube.com/watch?v=8ffSEKZhmvo" TargetMode="External"/><Relationship Id="rId12" Type="http://schemas.openxmlformats.org/officeDocument/2006/relationships/hyperlink" Target="https://people.inf.ethz.ch/omutlu/pub/onur-DAC-EarlyCareerWorkshopPanel-ImpactfulResearch-July-19-2020-withbackup-FINAL.pdf" TargetMode="External"/><Relationship Id="rId2" Type="http://schemas.openxmlformats.org/officeDocument/2006/relationships/hyperlink" Target="https://people.inf.ethz.ch/omutlu/pub/onur-MauriceWilkesAward-June-25-2019-FINAL-public.pptx" TargetMode="External"/><Relationship Id="rId1" Type="http://schemas.openxmlformats.org/officeDocument/2006/relationships/slideLayout" Target="../slideLayouts/slideLayout513.xml"/><Relationship Id="rId6" Type="http://schemas.openxmlformats.org/officeDocument/2006/relationships/hyperlink" Target="https://v.youku.com/v_show/id_XNDI3MjU2ODIwNA" TargetMode="External"/><Relationship Id="rId11" Type="http://schemas.openxmlformats.org/officeDocument/2006/relationships/hyperlink" Target="https://sites.google.com/gapp.nthu.edu.tw/dac-ecw20/" TargetMode="External"/><Relationship Id="rId5" Type="http://schemas.openxmlformats.org/officeDocument/2006/relationships/hyperlink" Target="https://www.youtube.com/watch?v=tcQ3zZ3JpuA" TargetMode="External"/><Relationship Id="rId10" Type="http://schemas.openxmlformats.org/officeDocument/2006/relationships/hyperlink" Target="https://people.inf.ethz.ch/omutlu/pub/onur-DAC-EarlyCareerWorkshopPanel-ImpactfulResearch-July-19-2020-withbackup-FINAL.pptx" TargetMode="External"/><Relationship Id="rId4" Type="http://schemas.openxmlformats.org/officeDocument/2006/relationships/hyperlink" Target="https://people.inf.ethz.ch/omutlu/pub/onur-MauriceWilkesAward-June-25-2019-FINAL-public.pdf" TargetMode="External"/><Relationship Id="rId9" Type="http://schemas.openxmlformats.org/officeDocument/2006/relationships/hyperlink" Target="https://inf.ethz.ch/news-and-events/spotlights/2019/06/mutlu-ACM-SIGARCH-award.html" TargetMode="External"/></Relationships>
</file>

<file path=ppt/slides/_rels/slide452.xml.rels><?xml version="1.0" encoding="UTF-8" standalone="yes"?>
<Relationships xmlns="http://schemas.openxmlformats.org/package/2006/relationships"><Relationship Id="rId8" Type="http://schemas.openxmlformats.org/officeDocument/2006/relationships/hyperlink" Target="https://iscaconf.org/isca2021/" TargetMode="External"/><Relationship Id="rId3" Type="http://schemas.openxmlformats.org/officeDocument/2006/relationships/hyperlink" Target="https://en.iyte.edu.tr/" TargetMode="External"/><Relationship Id="rId7" Type="http://schemas.openxmlformats.org/officeDocument/2006/relationships/hyperlink" Target="https://sites.google.com/wisc.edu/uarch2021" TargetMode="External"/><Relationship Id="rId2" Type="http://schemas.openxmlformats.org/officeDocument/2006/relationships/hyperlink" Target="https://people.inf.ethz.ch/omutlu/pub/onur-IYTE-Guest-Lecture-16-October-2020-afterlecture.pptx" TargetMode="External"/><Relationship Id="rId1" Type="http://schemas.openxmlformats.org/officeDocument/2006/relationships/slideLayout" Target="../slideLayouts/slideLayout513.xml"/><Relationship Id="rId6" Type="http://schemas.openxmlformats.org/officeDocument/2006/relationships/hyperlink" Target="https://people.inf.ethz.ch/omutlu/pub/onur-ISCA-UndergraduateMentoringWorkshopPanel-ApplyingToGradSchool-June-13-2021.pptx" TargetMode="External"/><Relationship Id="rId5" Type="http://schemas.openxmlformats.org/officeDocument/2006/relationships/hyperlink" Target="https://www.youtube.com/watch?v=xPzhXsFRxuw" TargetMode="External"/><Relationship Id="rId10" Type="http://schemas.openxmlformats.org/officeDocument/2006/relationships/hyperlink" Target="https://www.youtube.com/watch?v=83tlorht7Mc&amp;list=PL5Q2soXY2Zi8D_5MGV6EnXEJHnV2YFBJl&amp;index=54" TargetMode="External"/><Relationship Id="rId4" Type="http://schemas.openxmlformats.org/officeDocument/2006/relationships/hyperlink" Target="https://people.inf.ethz.ch/omutlu/pub/onur-IYTE-Guest-Lecture-16-October-2020-afterlecture.pdf" TargetMode="External"/><Relationship Id="rId9" Type="http://schemas.openxmlformats.org/officeDocument/2006/relationships/hyperlink" Target="https://people.inf.ethz.ch/omutlu/pub/onur-ISCA-UndergraduateMentoringWorkshopPanel-ApplyingToGradSchool-June-13-2021.pdf" TargetMode="External"/></Relationships>
</file>

<file path=ppt/slides/_rels/slide453.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513.xml"/></Relationships>
</file>

<file path=ppt/slides/_rels/slide454.xml.rels><?xml version="1.0" encoding="UTF-8" standalone="yes"?>
<Relationships xmlns="http://schemas.openxmlformats.org/package/2006/relationships"><Relationship Id="rId3" Type="http://schemas.openxmlformats.org/officeDocument/2006/relationships/hyperlink" Target="https://www.youtube.com/watch?v=8ffSEKZhmvo" TargetMode="External"/><Relationship Id="rId2" Type="http://schemas.openxmlformats.org/officeDocument/2006/relationships/image" Target="../media/image271.png"/><Relationship Id="rId1" Type="http://schemas.openxmlformats.org/officeDocument/2006/relationships/slideLayout" Target="../slideLayouts/slideLayout615.xml"/></Relationships>
</file>

<file path=ppt/slides/_rels/slide455.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693.xml"/><Relationship Id="rId4" Type="http://schemas.openxmlformats.org/officeDocument/2006/relationships/hyperlink" Target="https://www.youtube.com/onurmutlulectures" TargetMode="Externa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692.xml"/></Relationships>
</file>

<file path=ppt/slides/_rels/slide457.xml.rels><?xml version="1.0" encoding="UTF-8" standalone="yes"?>
<Relationships xmlns="http://schemas.openxmlformats.org/package/2006/relationships"><Relationship Id="rId3" Type="http://schemas.openxmlformats.org/officeDocument/2006/relationships/hyperlink" Target="https://en.wikipedia.org/wiki/There's_Plenty_of_Room_at_the_Bottom" TargetMode="External"/><Relationship Id="rId2" Type="http://schemas.openxmlformats.org/officeDocument/2006/relationships/image" Target="../media/image374.png"/><Relationship Id="rId1" Type="http://schemas.openxmlformats.org/officeDocument/2006/relationships/slideLayout" Target="../slideLayouts/slideLayout490.xml"/></Relationships>
</file>

<file path=ppt/slides/_rels/slide458.xml.rels><?xml version="1.0" encoding="UTF-8" standalone="yes"?>
<Relationships xmlns="http://schemas.openxmlformats.org/package/2006/relationships"><Relationship Id="rId3" Type="http://schemas.openxmlformats.org/officeDocument/2006/relationships/hyperlink" Target="https://en.wikipedia.org/wiki/There's_Plenty_of_Room_at_the_Bottom" TargetMode="External"/><Relationship Id="rId2" Type="http://schemas.openxmlformats.org/officeDocument/2006/relationships/image" Target="../media/image374.png"/><Relationship Id="rId1" Type="http://schemas.openxmlformats.org/officeDocument/2006/relationships/slideLayout" Target="../slideLayouts/slideLayout490.xml"/><Relationship Id="rId4" Type="http://schemas.openxmlformats.org/officeDocument/2006/relationships/image" Target="../media/image375.png"/></Relationships>
</file>

<file path=ppt/slides/_rels/slide459.xml.rels><?xml version="1.0" encoding="UTF-8" standalone="yes"?>
<Relationships xmlns="http://schemas.openxmlformats.org/package/2006/relationships"><Relationship Id="rId3" Type="http://schemas.openxmlformats.org/officeDocument/2006/relationships/image" Target="../media/image377.png"/><Relationship Id="rId2" Type="http://schemas.openxmlformats.org/officeDocument/2006/relationships/image" Target="../media/image376.png"/><Relationship Id="rId1" Type="http://schemas.openxmlformats.org/officeDocument/2006/relationships/slideLayout" Target="../slideLayouts/slideLayout490.xml"/><Relationship Id="rId4" Type="http://schemas.openxmlformats.org/officeDocument/2006/relationships/hyperlink" Target="https://science.sciencemag.org/content/368/6495/eaam9744" TargetMode="Externa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490.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615.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69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22 September 2022</a:t>
            </a:r>
          </a:p>
          <a:p>
            <a:r>
              <a:rPr lang="en-US" sz="2200" dirty="0"/>
              <a:t>Simon Fraser University Distinguished Lecture</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b="1" dirty="0">
                <a:solidFill>
                  <a:srgbClr val="006633"/>
                </a:solidFill>
              </a:rPr>
              <a:t>Memory-Centric</a:t>
            </a:r>
            <a:br>
              <a:rPr lang="en-US" sz="6000" b="1" dirty="0">
                <a:solidFill>
                  <a:srgbClr val="006633"/>
                </a:solidFill>
              </a:rPr>
            </a:br>
            <a:r>
              <a:rPr lang="en-US" sz="6000" b="1" dirty="0">
                <a:solidFill>
                  <a:srgbClr val="006633"/>
                </a:solidFill>
              </a:rPr>
              <a:t>Computing</a:t>
            </a:r>
            <a:endParaRPr lang="en-US" b="1"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319416750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Problem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0000FF"/>
                </a:solidFill>
              </a:rPr>
              <a:t>Computing</a:t>
            </a:r>
          </a:p>
          <a:p>
            <a:pPr marL="0" indent="0" algn="ctr">
              <a:buNone/>
            </a:pPr>
            <a:r>
              <a:rPr lang="en-US" sz="6400" dirty="0">
                <a:solidFill>
                  <a:srgbClr val="FF0000"/>
                </a:solidFill>
              </a:rPr>
              <a:t>is Bottlenecked by Data</a:t>
            </a:r>
            <a:endParaRPr lang="en-US" sz="64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50344649"/>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is Key for AI, ML, Genomics,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Important workloads are all data intensive</a:t>
            </a:r>
          </a:p>
          <a:p>
            <a:pPr marL="344487" lvl="1" indent="0">
              <a:buNone/>
            </a:pPr>
            <a:endParaRPr lang="en-US" dirty="0"/>
          </a:p>
          <a:p>
            <a:pPr marL="344487" lvl="1" indent="0">
              <a:buNone/>
            </a:pPr>
            <a:endParaRPr lang="en-US" dirty="0"/>
          </a:p>
          <a:p>
            <a:r>
              <a:rPr lang="en-US" dirty="0"/>
              <a:t>They require rapid and efficient processing of large amounts of data</a:t>
            </a:r>
          </a:p>
          <a:p>
            <a:pPr lvl="1"/>
            <a:endParaRPr lang="en-US" dirty="0"/>
          </a:p>
          <a:p>
            <a:pPr lvl="1"/>
            <a:endParaRPr lang="en-US" dirty="0"/>
          </a:p>
          <a:p>
            <a:r>
              <a:rPr lang="en-US" dirty="0"/>
              <a:t>Data is increasing</a:t>
            </a:r>
          </a:p>
          <a:p>
            <a:pPr lvl="1"/>
            <a:r>
              <a:rPr lang="en-US" dirty="0"/>
              <a:t>We can generate more than we can process</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fld id="{323594FA-E141-4234-AE05-360401972BE7}" type="slidenum">
              <a:rPr lang="en-US" altLang="en-US" smtClean="0"/>
              <a:pPr/>
              <a:t>3</a:t>
            </a:fld>
            <a:endParaRPr lang="en-US" altLang="en-US"/>
          </a:p>
        </p:txBody>
      </p:sp>
    </p:spTree>
    <p:extLst>
      <p:ext uri="{BB962C8B-B14F-4D97-AF65-F5344CB8AC3E}">
        <p14:creationId xmlns:p14="http://schemas.microsoft.com/office/powerpoint/2010/main" val="1587555060"/>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6045C2-D56A-F349-9D1D-3A399E622465}"/>
              </a:ext>
            </a:extLst>
          </p:cNvPr>
          <p:cNvSpPr>
            <a:spLocks noGrp="1"/>
          </p:cNvSpPr>
          <p:nvPr>
            <p:ph type="title"/>
          </p:nvPr>
        </p:nvSpPr>
        <p:spPr/>
        <p:txBody>
          <a:bodyPr/>
          <a:lstStyle/>
          <a:p>
            <a:r>
              <a:rPr lang="en-US" sz="3600" dirty="0"/>
              <a:t>Huge Demand for Performance &amp; Efficiency</a:t>
            </a:r>
          </a:p>
        </p:txBody>
      </p:sp>
      <p:sp>
        <p:nvSpPr>
          <p:cNvPr id="3" name="Content Placeholder 2">
            <a:extLst>
              <a:ext uri="{FF2B5EF4-FFF2-40B4-BE49-F238E27FC236}">
                <a16:creationId xmlns:a16="http://schemas.microsoft.com/office/drawing/2014/main" id="{ADC80964-3B8A-EB4B-90E3-4FAF562FC02A}"/>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739E1-0CC7-ED4B-90C7-E21FEA675B4A}"/>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576AFB4-569C-7941-BC9F-F91503D373B6}"/>
              </a:ext>
            </a:extLst>
          </p:cNvPr>
          <p:cNvPicPr>
            <a:picLocks noChangeAspect="1"/>
          </p:cNvPicPr>
          <p:nvPr/>
        </p:nvPicPr>
        <p:blipFill>
          <a:blip r:embed="rId2"/>
          <a:stretch>
            <a:fillRect/>
          </a:stretch>
        </p:blipFill>
        <p:spPr>
          <a:xfrm>
            <a:off x="0" y="1133228"/>
            <a:ext cx="9144000" cy="5115172"/>
          </a:xfrm>
          <a:prstGeom prst="rect">
            <a:avLst/>
          </a:prstGeom>
        </p:spPr>
      </p:pic>
      <p:sp>
        <p:nvSpPr>
          <p:cNvPr id="6" name="TextBox 5">
            <a:extLst>
              <a:ext uri="{FF2B5EF4-FFF2-40B4-BE49-F238E27FC236}">
                <a16:creationId xmlns:a16="http://schemas.microsoft.com/office/drawing/2014/main" id="{1F3EA380-E863-364E-AE27-A90C0B722468}"/>
              </a:ext>
            </a:extLst>
          </p:cNvPr>
          <p:cNvSpPr txBox="1"/>
          <p:nvPr/>
        </p:nvSpPr>
        <p:spPr>
          <a:xfrm>
            <a:off x="2438400" y="6462299"/>
            <a:ext cx="3801041" cy="307777"/>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https://</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youtu.be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/Bh13Idwcb0Q?t=283</a:t>
            </a:r>
          </a:p>
        </p:txBody>
      </p:sp>
    </p:spTree>
    <p:extLst>
      <p:ext uri="{BB962C8B-B14F-4D97-AF65-F5344CB8AC3E}">
        <p14:creationId xmlns:p14="http://schemas.microsoft.com/office/powerpoint/2010/main" val="176609250"/>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solidFill>
                  <a:srgbClr val="006633"/>
                </a:solidFill>
              </a:rPr>
              <a:t>Data is Key for Future Workloads</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3620114416"/>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t>Data Overwhelms Modern Machines </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498644999"/>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22C30508-BBE9-0049-8B62-499400F76D8D}"/>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is Key for Future Workloads</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Tree>
    <p:extLst>
      <p:ext uri="{BB962C8B-B14F-4D97-AF65-F5344CB8AC3E}">
        <p14:creationId xmlns:p14="http://schemas.microsoft.com/office/powerpoint/2010/main" val="13186792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85084892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20151101_stc002_595.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433713" y="2799766"/>
            <a:ext cx="7602783" cy="3552225"/>
          </a:xfrm>
          <a:prstGeom prst="rect">
            <a:avLst/>
          </a:prstGeom>
        </p:spPr>
      </p:pic>
      <p:sp>
        <p:nvSpPr>
          <p:cNvPr id="2" name="Title 1"/>
          <p:cNvSpPr>
            <a:spLocks noGrp="1"/>
          </p:cNvSpPr>
          <p:nvPr>
            <p:ph type="title"/>
          </p:nvPr>
        </p:nvSpPr>
        <p:spPr/>
        <p:txBody>
          <a:bodyPr/>
          <a:lstStyle/>
          <a:p>
            <a:pPr lvl="0">
              <a:defRPr/>
            </a:pPr>
            <a:r>
              <a:rPr lang="en-US" dirty="0">
                <a:solidFill>
                  <a:srgbClr val="006633"/>
                </a:solidFill>
              </a:rPr>
              <a:t>Data is Key for Future Workloads</a:t>
            </a:r>
            <a:endParaRPr lang="en-US" sz="4400" dirty="0">
              <a:solidFill>
                <a:srgbClr val="006633"/>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https://www.genome.gov/images/content/costpermb2015_4.jp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23528" y="1011651"/>
            <a:ext cx="3764149" cy="2777389"/>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p:nvSpPr>
        <p:spPr>
          <a:xfrm>
            <a:off x="1966911" y="1688007"/>
            <a:ext cx="228825" cy="228825"/>
          </a:xfrm>
          <a:prstGeom prst="ellipse">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7" name="Rectangle 6"/>
          <p:cNvSpPr/>
          <p:nvPr/>
        </p:nvSpPr>
        <p:spPr>
          <a:xfrm>
            <a:off x="3779912" y="1198493"/>
            <a:ext cx="3540686"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development of high-throughput sequencing (HTS) technologies</a:t>
            </a:r>
          </a:p>
        </p:txBody>
      </p:sp>
      <p:cxnSp>
        <p:nvCxnSpPr>
          <p:cNvPr id="9" name="Straight Arrow Connector 8"/>
          <p:cNvCxnSpPr/>
          <p:nvPr/>
        </p:nvCxnSpPr>
        <p:spPr>
          <a:xfrm flipH="1">
            <a:off x="4355978" y="2060848"/>
            <a:ext cx="288030" cy="432048"/>
          </a:xfrm>
          <a:prstGeom prst="straightConnector1">
            <a:avLst/>
          </a:prstGeom>
          <a:ln w="63500">
            <a:solidFill>
              <a:schemeClr val="bg1"/>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2" descr="Image result for the economist"/>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252485" y="5963008"/>
            <a:ext cx="790158" cy="403212"/>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530363" y="6460344"/>
            <a:ext cx="7290109"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6"/>
              </a:rPr>
              <a:t>http://www.economist.com/news/21631808-so-much-genetic-data-so-many-uses-genes-unzipped</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3" name="Down Arrow 2"/>
          <p:cNvSpPr/>
          <p:nvPr/>
        </p:nvSpPr>
        <p:spPr>
          <a:xfrm rot="4961981">
            <a:off x="2655370" y="840988"/>
            <a:ext cx="517315" cy="1382049"/>
          </a:xfrm>
          <a:prstGeom prst="downArrow">
            <a:avLst/>
          </a:prstGeom>
          <a:solidFill>
            <a:schemeClr val="accent1">
              <a:lumMod val="60000"/>
              <a:lumOff val="4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2" name="Rectangle 11"/>
          <p:cNvSpPr/>
          <p:nvPr/>
        </p:nvSpPr>
        <p:spPr>
          <a:xfrm>
            <a:off x="177924" y="4006805"/>
            <a:ext cx="2305844"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Number of Genomes Sequenced</a:t>
            </a:r>
          </a:p>
        </p:txBody>
      </p:sp>
    </p:spTree>
    <p:extLst>
      <p:ext uri="{BB962C8B-B14F-4D97-AF65-F5344CB8AC3E}">
        <p14:creationId xmlns:p14="http://schemas.microsoft.com/office/powerpoint/2010/main" val="786832534"/>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name="Visio" r:id="rId5" imgW="2695276" imgH="2509932" progId="Visio.Drawing.11">
                  <p:embed/>
                </p:oleObj>
              </mc:Choice>
              <mc:Fallback>
                <p:oleObj name="Visio" r:id="rId5" imgW="2695276" imgH="2509932" progId="Visio.Drawing.11">
                  <p:embed/>
                  <p:pic>
                    <p:nvPicPr>
                      <p:cNvPr id="2" name="Object 1"/>
                      <p:cNvPicPr/>
                      <p:nvPr/>
                    </p:nvPicPr>
                    <p:blipFill>
                      <a:blip r:embed="rId6"/>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name="Visio" r:id="rId7" imgW="3859122" imgH="1695796" progId="Visio.Drawing.11">
                  <p:embed/>
                </p:oleObj>
              </mc:Choice>
              <mc:Fallback>
                <p:oleObj name="Visio" r:id="rId7" imgW="3859122" imgH="1695796" progId="Visio.Drawing.11">
                  <p:embed/>
                  <p:pic>
                    <p:nvPicPr>
                      <p:cNvPr id="23" name="Object 22"/>
                      <p:cNvPicPr/>
                      <p:nvPr/>
                    </p:nvPicPr>
                    <p:blipFill>
                      <a:blip r:embed="rId8"/>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
        <p:nvSpPr>
          <p:cNvPr id="22" name="Rectangle 21">
            <a:extLst>
              <a:ext uri="{FF2B5EF4-FFF2-40B4-BE49-F238E27FC236}">
                <a16:creationId xmlns:a16="http://schemas.microsoft.com/office/drawing/2014/main" id="{14CFF81F-F748-1245-84EF-EB79E2E2F17A}"/>
              </a:ext>
            </a:extLst>
          </p:cNvPr>
          <p:cNvSpPr/>
          <p:nvPr/>
        </p:nvSpPr>
        <p:spPr>
          <a:xfrm>
            <a:off x="0" y="4077072"/>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3015872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lvl="0">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lang="en-US" dirty="0">
                <a:hlinkClick r:id="rId2"/>
              </a:rPr>
              <a:t>Open arxiv.org</a:t>
            </a:r>
            <a:r>
              <a:rPr lang="en-US">
                <a:hlinkClick r:id="rId2"/>
              </a:rPr>
              <a:t> version</a:t>
            </a:r>
            <a:r>
              <a:rPr lang="en-US"/>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1254910644"/>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8" name="Rectangle 7">
            <a:extLst>
              <a:ext uri="{FF2B5EF4-FFF2-40B4-BE49-F238E27FC236}">
                <a16:creationId xmlns:a16="http://schemas.microsoft.com/office/drawing/2014/main" id="{94FFF0AC-581D-AF4A-867C-DE5B8FA734E1}"/>
              </a:ext>
            </a:extLst>
          </p:cNvPr>
          <p:cNvSpPr/>
          <p:nvPr/>
        </p:nvSpPr>
        <p:spPr>
          <a:xfrm>
            <a:off x="0" y="5068079"/>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559052536"/>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E82D40-9A40-294C-821D-C9F551A98E1F}"/>
              </a:ext>
            </a:extLst>
          </p:cNvPr>
          <p:cNvSpPr>
            <a:spLocks noGrp="1"/>
          </p:cNvSpPr>
          <p:nvPr>
            <p:ph type="title"/>
          </p:nvPr>
        </p:nvSpPr>
        <p:spPr>
          <a:xfrm>
            <a:off x="35496" y="152400"/>
            <a:ext cx="9167936" cy="1066800"/>
          </a:xfrm>
        </p:spPr>
        <p:txBody>
          <a:bodyPr/>
          <a:lstStyle/>
          <a:p>
            <a:r>
              <a:rPr lang="en-US" dirty="0"/>
              <a:t>One Problem with (Genome) Analysis Today</a:t>
            </a:r>
          </a:p>
        </p:txBody>
      </p:sp>
      <p:sp>
        <p:nvSpPr>
          <p:cNvPr id="3" name="Slide Number Placeholder 2">
            <a:extLst>
              <a:ext uri="{FF2B5EF4-FFF2-40B4-BE49-F238E27FC236}">
                <a16:creationId xmlns:a16="http://schemas.microsoft.com/office/drawing/2014/main" id="{54630187-28DD-9546-9969-9F24222B654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4" name="Group 3">
            <a:extLst>
              <a:ext uri="{FF2B5EF4-FFF2-40B4-BE49-F238E27FC236}">
                <a16:creationId xmlns:a16="http://schemas.microsoft.com/office/drawing/2014/main" id="{E5A101C6-D963-4545-B3BF-32EF1B31EC2F}"/>
              </a:ext>
            </a:extLst>
          </p:cNvPr>
          <p:cNvGrpSpPr/>
          <p:nvPr/>
        </p:nvGrpSpPr>
        <p:grpSpPr>
          <a:xfrm>
            <a:off x="918833" y="1487851"/>
            <a:ext cx="2830933" cy="2402638"/>
            <a:chOff x="4343037" y="3937719"/>
            <a:chExt cx="2445779" cy="1954638"/>
          </a:xfrm>
        </p:grpSpPr>
        <p:pic>
          <p:nvPicPr>
            <p:cNvPr id="5" name="Picture 4">
              <a:extLst>
                <a:ext uri="{FF2B5EF4-FFF2-40B4-BE49-F238E27FC236}">
                  <a16:creationId xmlns:a16="http://schemas.microsoft.com/office/drawing/2014/main" id="{AE77F47A-D91D-8C49-8B2B-7D114F7FC69A}"/>
                </a:ext>
              </a:extLst>
            </p:cNvPr>
            <p:cNvPicPr>
              <a:picLocks noChangeAspect="1"/>
            </p:cNvPicPr>
            <p:nvPr/>
          </p:nvPicPr>
          <p:blipFill rotWithShape="1">
            <a:blip r:embed="rId2" cstate="print">
              <a:extLst>
                <a:ext uri="{28A0092B-C50C-407E-A947-70E740481C1C}">
                  <a14:useLocalDpi xmlns:a14="http://schemas.microsoft.com/office/drawing/2010/main"/>
                </a:ext>
              </a:extLst>
            </a:blip>
            <a:srcRect/>
            <a:stretch/>
          </p:blipFill>
          <p:spPr>
            <a:xfrm>
              <a:off x="5419577" y="3937719"/>
              <a:ext cx="1369239" cy="1954638"/>
            </a:xfrm>
            <a:prstGeom prst="roundRect">
              <a:avLst>
                <a:gd name="adj" fmla="val 3215"/>
              </a:avLst>
            </a:prstGeom>
          </p:spPr>
        </p:pic>
        <p:pic>
          <p:nvPicPr>
            <p:cNvPr id="6" name="Picture 5">
              <a:extLst>
                <a:ext uri="{FF2B5EF4-FFF2-40B4-BE49-F238E27FC236}">
                  <a16:creationId xmlns:a16="http://schemas.microsoft.com/office/drawing/2014/main" id="{C59962F5-2E69-B348-8CF4-AB2C4E8979B8}"/>
                </a:ext>
              </a:extLst>
            </p:cNvPr>
            <p:cNvPicPr>
              <a:picLocks noChangeAspect="1"/>
            </p:cNvPicPr>
            <p:nvPr/>
          </p:nvPicPr>
          <p:blipFill rotWithShape="1">
            <a:blip r:embed="rId3" cstate="print">
              <a:clrChange>
                <a:clrFrom>
                  <a:srgbClr val="C8CBAC"/>
                </a:clrFrom>
                <a:clrTo>
                  <a:srgbClr val="C8CBAC">
                    <a:alpha val="0"/>
                  </a:srgbClr>
                </a:clrTo>
              </a:clrChange>
              <a:extLst>
                <a:ext uri="{28A0092B-C50C-407E-A947-70E740481C1C}">
                  <a14:useLocalDpi xmlns:a14="http://schemas.microsoft.com/office/drawing/2010/main"/>
                </a:ext>
              </a:extLst>
            </a:blip>
            <a:srcRect/>
            <a:stretch/>
          </p:blipFill>
          <p:spPr>
            <a:xfrm>
              <a:off x="4413359" y="4016910"/>
              <a:ext cx="1021969" cy="649893"/>
            </a:xfrm>
            <a:prstGeom prst="rect">
              <a:avLst/>
            </a:prstGeom>
          </p:spPr>
        </p:pic>
        <p:pic>
          <p:nvPicPr>
            <p:cNvPr id="7" name="Picture 6">
              <a:extLst>
                <a:ext uri="{FF2B5EF4-FFF2-40B4-BE49-F238E27FC236}">
                  <a16:creationId xmlns:a16="http://schemas.microsoft.com/office/drawing/2014/main" id="{CF679DEA-9351-BA4B-A1F0-552F12915536}"/>
                </a:ext>
              </a:extLst>
            </p:cNvPr>
            <p:cNvPicPr>
              <a:picLocks noChangeAspect="1"/>
            </p:cNvPicPr>
            <p:nvPr/>
          </p:nvPicPr>
          <p:blipFill rotWithShape="1">
            <a:blip r:embed="rId4" cstate="print">
              <a:extLst>
                <a:ext uri="{28A0092B-C50C-407E-A947-70E740481C1C}">
                  <a14:useLocalDpi xmlns:a14="http://schemas.microsoft.com/office/drawing/2010/main"/>
                </a:ext>
              </a:extLst>
            </a:blip>
            <a:srcRect/>
            <a:stretch/>
          </p:blipFill>
          <p:spPr>
            <a:xfrm>
              <a:off x="4343037" y="4741368"/>
              <a:ext cx="1155916" cy="1106305"/>
            </a:xfrm>
            <a:prstGeom prst="roundRect">
              <a:avLst>
                <a:gd name="adj" fmla="val 5499"/>
              </a:avLst>
            </a:prstGeom>
          </p:spPr>
        </p:pic>
      </p:grpSp>
      <p:sp>
        <p:nvSpPr>
          <p:cNvPr id="8" name="Text Box 20" descr="90%">
            <a:extLst>
              <a:ext uri="{FF2B5EF4-FFF2-40B4-BE49-F238E27FC236}">
                <a16:creationId xmlns:a16="http://schemas.microsoft.com/office/drawing/2014/main" id="{A802DAD3-ACBC-534D-95D3-1045421DFE0B}"/>
              </a:ext>
            </a:extLst>
          </p:cNvPr>
          <p:cNvSpPr txBox="1">
            <a:spLocks noChangeArrowheads="1"/>
          </p:cNvSpPr>
          <p:nvPr/>
        </p:nvSpPr>
        <p:spPr bwMode="auto">
          <a:xfrm>
            <a:off x="899592" y="4005064"/>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Special-Purpose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lang="en-US" b="1" kern="0" dirty="0">
                <a:solidFill>
                  <a:srgbClr val="7030A0"/>
                </a:solidFill>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Generation</a:t>
            </a:r>
          </a:p>
        </p:txBody>
      </p:sp>
      <p:sp>
        <p:nvSpPr>
          <p:cNvPr id="9" name="Line 15">
            <a:extLst>
              <a:ext uri="{FF2B5EF4-FFF2-40B4-BE49-F238E27FC236}">
                <a16:creationId xmlns:a16="http://schemas.microsoft.com/office/drawing/2014/main" id="{92AD9E27-F44D-F440-8D0E-43BB6C91B087}"/>
              </a:ext>
            </a:extLst>
          </p:cNvPr>
          <p:cNvSpPr>
            <a:spLocks noChangeShapeType="1"/>
          </p:cNvSpPr>
          <p:nvPr/>
        </p:nvSpPr>
        <p:spPr bwMode="auto">
          <a:xfrm flipH="1">
            <a:off x="4093339" y="3143428"/>
            <a:ext cx="982715" cy="0"/>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0" name="Picture 9">
            <a:extLst>
              <a:ext uri="{FF2B5EF4-FFF2-40B4-BE49-F238E27FC236}">
                <a16:creationId xmlns:a16="http://schemas.microsoft.com/office/drawing/2014/main" id="{A98FBFE4-7E5C-BB48-892C-374ED0A83A23}"/>
              </a:ext>
            </a:extLst>
          </p:cNvPr>
          <p:cNvPicPr>
            <a:picLocks noChangeAspect="1"/>
          </p:cNvPicPr>
          <p:nvPr/>
        </p:nvPicPr>
        <p:blipFill>
          <a:blip r:embed="rId5"/>
          <a:stretch>
            <a:fillRect/>
          </a:stretch>
        </p:blipFill>
        <p:spPr>
          <a:xfrm>
            <a:off x="5353733" y="2180190"/>
            <a:ext cx="2016224" cy="2016224"/>
          </a:xfrm>
          <a:prstGeom prst="rect">
            <a:avLst/>
          </a:prstGeom>
        </p:spPr>
      </p:pic>
      <p:sp>
        <p:nvSpPr>
          <p:cNvPr id="11" name="Text Box 20" descr="90%">
            <a:extLst>
              <a:ext uri="{FF2B5EF4-FFF2-40B4-BE49-F238E27FC236}">
                <a16:creationId xmlns:a16="http://schemas.microsoft.com/office/drawing/2014/main" id="{C0521839-D35E-E242-8EC9-AB75DD55C357}"/>
              </a:ext>
            </a:extLst>
          </p:cNvPr>
          <p:cNvSpPr txBox="1">
            <a:spLocks noChangeArrowheads="1"/>
          </p:cNvSpPr>
          <p:nvPr/>
        </p:nvSpPr>
        <p:spPr bwMode="auto">
          <a:xfrm>
            <a:off x="4932040" y="3962497"/>
            <a:ext cx="2901030" cy="618631"/>
          </a:xfrm>
          <a:prstGeom prst="rect">
            <a:avLst/>
          </a:prstGeom>
          <a:noFill/>
          <a:ln w="12700">
            <a:noFill/>
            <a:miter lim="800000"/>
            <a:headEnd/>
            <a:tailEnd/>
          </a:ln>
          <a:effectLst/>
        </p:spPr>
        <p:txBody>
          <a:bodyPr wrap="squar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FF"/>
                </a:solidFill>
                <a:effectLst/>
                <a:uLnTx/>
                <a:uFillTx/>
                <a:latin typeface="Arial" pitchFamily="-107" charset="0"/>
                <a:ea typeface="Arial" pitchFamily="-107" charset="0"/>
                <a:cs typeface="Arial" pitchFamily="-107" charset="0"/>
              </a:rPr>
              <a:t>General-Purpose</a:t>
            </a: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 Machine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for </a:t>
            </a:r>
            <a:r>
              <a:rPr lang="en-US" b="1" kern="0" dirty="0">
                <a:solidFill>
                  <a:srgbClr val="7030A0"/>
                </a:solidFill>
                <a:latin typeface="Arial" pitchFamily="-107" charset="0"/>
                <a:ea typeface="Arial" pitchFamily="-107" charset="0"/>
                <a:cs typeface="Arial" pitchFamily="-107" charset="0"/>
              </a:rPr>
              <a:t>D</a:t>
            </a:r>
            <a:r>
              <a:rPr kumimoji="0" lang="en-US" sz="1800" b="1" i="0" u="none" strike="noStrike" kern="0" cap="none" spc="0" normalizeH="0" baseline="0" noProof="0" dirty="0" err="1">
                <a:ln>
                  <a:noFill/>
                </a:ln>
                <a:solidFill>
                  <a:srgbClr val="7030A0"/>
                </a:solidFill>
                <a:effectLst/>
                <a:uLnTx/>
                <a:uFillTx/>
                <a:latin typeface="Arial" pitchFamily="-107" charset="0"/>
                <a:ea typeface="Arial" pitchFamily="-107" charset="0"/>
                <a:cs typeface="Arial" pitchFamily="-107" charset="0"/>
              </a:rPr>
              <a:t>ata</a:t>
            </a:r>
            <a:r>
              <a:rPr kumimoji="0" lang="en-US" sz="1800" b="1" i="0" u="none" strike="noStrike" kern="0" cap="none" spc="0" normalizeH="0" baseline="0" noProof="0" dirty="0">
                <a:ln>
                  <a:noFill/>
                </a:ln>
                <a:solidFill>
                  <a:srgbClr val="7030A0"/>
                </a:solidFill>
                <a:effectLst/>
                <a:uLnTx/>
                <a:uFillTx/>
                <a:latin typeface="Arial" pitchFamily="-107" charset="0"/>
                <a:ea typeface="Arial" pitchFamily="-107" charset="0"/>
                <a:cs typeface="Arial" pitchFamily="-107" charset="0"/>
              </a:rPr>
              <a:t> Analysis</a:t>
            </a:r>
          </a:p>
        </p:txBody>
      </p:sp>
      <p:sp>
        <p:nvSpPr>
          <p:cNvPr id="12" name="Line 15">
            <a:extLst>
              <a:ext uri="{FF2B5EF4-FFF2-40B4-BE49-F238E27FC236}">
                <a16:creationId xmlns:a16="http://schemas.microsoft.com/office/drawing/2014/main" id="{FA4115C1-BC57-9A42-BB17-9423BC135CC1}"/>
              </a:ext>
            </a:extLst>
          </p:cNvPr>
          <p:cNvSpPr>
            <a:spLocks noChangeShapeType="1"/>
          </p:cNvSpPr>
          <p:nvPr/>
        </p:nvSpPr>
        <p:spPr bwMode="auto">
          <a:xfrm flipH="1">
            <a:off x="4090741" y="3346708"/>
            <a:ext cx="982714" cy="508223"/>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13" name="Line 15">
            <a:extLst>
              <a:ext uri="{FF2B5EF4-FFF2-40B4-BE49-F238E27FC236}">
                <a16:creationId xmlns:a16="http://schemas.microsoft.com/office/drawing/2014/main" id="{7730E787-E4D8-8144-BA30-E8D5145213DF}"/>
              </a:ext>
            </a:extLst>
          </p:cNvPr>
          <p:cNvSpPr>
            <a:spLocks noChangeShapeType="1"/>
          </p:cNvSpPr>
          <p:nvPr/>
        </p:nvSpPr>
        <p:spPr bwMode="auto">
          <a:xfrm flipH="1" flipV="1">
            <a:off x="4090742" y="2523560"/>
            <a:ext cx="985313" cy="399811"/>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pic>
        <p:nvPicPr>
          <p:cNvPr id="14" name="Picture 13">
            <a:extLst>
              <a:ext uri="{FF2B5EF4-FFF2-40B4-BE49-F238E27FC236}">
                <a16:creationId xmlns:a16="http://schemas.microsoft.com/office/drawing/2014/main" id="{9BA03765-45CD-944B-B578-84948DA26504}"/>
              </a:ext>
            </a:extLst>
          </p:cNvPr>
          <p:cNvPicPr>
            <a:picLocks noChangeAspect="1"/>
          </p:cNvPicPr>
          <p:nvPr/>
        </p:nvPicPr>
        <p:blipFill rotWithShape="1">
          <a:blip r:embed="rId6"/>
          <a:srcRect r="-5153" b="30267"/>
          <a:stretch/>
        </p:blipFill>
        <p:spPr>
          <a:xfrm>
            <a:off x="5872655" y="2617993"/>
            <a:ext cx="585093" cy="525435"/>
          </a:xfrm>
          <a:prstGeom prst="rect">
            <a:avLst/>
          </a:prstGeom>
        </p:spPr>
      </p:pic>
      <p:sp>
        <p:nvSpPr>
          <p:cNvPr id="15" name="TextBox 14">
            <a:extLst>
              <a:ext uri="{FF2B5EF4-FFF2-40B4-BE49-F238E27FC236}">
                <a16:creationId xmlns:a16="http://schemas.microsoft.com/office/drawing/2014/main" id="{8E85EC62-DB59-024F-AEF7-95137CD1711B}"/>
              </a:ext>
            </a:extLst>
          </p:cNvPr>
          <p:cNvSpPr txBox="1"/>
          <p:nvPr/>
        </p:nvSpPr>
        <p:spPr>
          <a:xfrm>
            <a:off x="228600" y="4932457"/>
            <a:ext cx="8159824"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6633"/>
                </a:solidFill>
                <a:effectLst/>
                <a:uLnTx/>
                <a:uFillTx/>
                <a:latin typeface="Comic Sans MS" panose="030F0902030302020204" pitchFamily="66" charset="0"/>
                <a:ea typeface="+mn-ea"/>
                <a:cs typeface="+mn-cs"/>
              </a:rPr>
              <a:t>FAST                        </a:t>
            </a:r>
            <a:r>
              <a:rPr kumimoji="0" lang="en-US" sz="3200" b="1" i="0" u="none" strike="noStrike" kern="1200" cap="none" spc="0" normalizeH="0" baseline="0" noProof="0" dirty="0">
                <a:ln>
                  <a:noFill/>
                </a:ln>
                <a:solidFill>
                  <a:srgbClr val="FF0000"/>
                </a:solidFill>
                <a:effectLst/>
                <a:uLnTx/>
                <a:uFillTx/>
                <a:latin typeface="Comic Sans MS" panose="030F0902030302020204" pitchFamily="66" charset="0"/>
                <a:ea typeface="+mn-ea"/>
                <a:cs typeface="+mn-cs"/>
              </a:rPr>
              <a:t>SLOW</a:t>
            </a:r>
          </a:p>
        </p:txBody>
      </p:sp>
      <p:sp>
        <p:nvSpPr>
          <p:cNvPr id="16" name="TextBox 15">
            <a:extLst>
              <a:ext uri="{FF2B5EF4-FFF2-40B4-BE49-F238E27FC236}">
                <a16:creationId xmlns:a16="http://schemas.microsoft.com/office/drawing/2014/main" id="{D4423DC6-1026-4355-C667-D4D1A1F16D6F}"/>
              </a:ext>
            </a:extLst>
          </p:cNvPr>
          <p:cNvSpPr txBox="1"/>
          <p:nvPr/>
        </p:nvSpPr>
        <p:spPr>
          <a:xfrm>
            <a:off x="2051720" y="5954590"/>
            <a:ext cx="49920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Slow and inefficient processing capability</a:t>
            </a:r>
          </a:p>
        </p:txBody>
      </p:sp>
      <p:sp>
        <p:nvSpPr>
          <p:cNvPr id="17" name="TextBox 16">
            <a:extLst>
              <a:ext uri="{FF2B5EF4-FFF2-40B4-BE49-F238E27FC236}">
                <a16:creationId xmlns:a16="http://schemas.microsoft.com/office/drawing/2014/main" id="{64086A96-D354-3059-9C64-A176A6002A90}"/>
              </a:ext>
            </a:extLst>
          </p:cNvPr>
          <p:cNvSpPr txBox="1"/>
          <p:nvPr/>
        </p:nvSpPr>
        <p:spPr>
          <a:xfrm>
            <a:off x="1295302" y="6460492"/>
            <a:ext cx="7068858" cy="369332"/>
          </a:xfrm>
          <a:prstGeom prst="rect">
            <a:avLst/>
          </a:prstGeom>
          <a:noFill/>
        </p:spPr>
        <p:txBody>
          <a:bodyPr wrap="none" rtlCol="0">
            <a:spAutoFit/>
          </a:bodyPr>
          <a:lstStyle/>
          <a:p>
            <a:r>
              <a:rPr lang="en-US" dirty="0">
                <a:solidFill>
                  <a:srgbClr val="0000FF"/>
                </a:solidFill>
              </a:rPr>
              <a:t>This picture is similar for many “data generators &amp; analyzers” today</a:t>
            </a:r>
          </a:p>
        </p:txBody>
      </p:sp>
      <p:sp>
        <p:nvSpPr>
          <p:cNvPr id="18" name="Line 15">
            <a:extLst>
              <a:ext uri="{FF2B5EF4-FFF2-40B4-BE49-F238E27FC236}">
                <a16:creationId xmlns:a16="http://schemas.microsoft.com/office/drawing/2014/main" id="{925427A8-7454-B0ED-2AB3-4F8B14F32BAC}"/>
              </a:ext>
            </a:extLst>
          </p:cNvPr>
          <p:cNvSpPr>
            <a:spLocks noChangeShapeType="1"/>
          </p:cNvSpPr>
          <p:nvPr/>
        </p:nvSpPr>
        <p:spPr bwMode="auto">
          <a:xfrm flipH="1" flipV="1">
            <a:off x="4090740" y="1981407"/>
            <a:ext cx="982713" cy="724645"/>
          </a:xfrm>
          <a:prstGeom prst="line">
            <a:avLst/>
          </a:prstGeom>
          <a:noFill/>
          <a:ln w="76200">
            <a:solidFill>
              <a:srgbClr val="FF0000"/>
            </a:solidFill>
            <a:round/>
            <a:headEnd type="triangle" w="med" len="med"/>
            <a:tailEnd type="non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164862754"/>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Accelerating Genome Analysis </a:t>
            </a:r>
            <a:r>
              <a:rPr lang="en-US" sz="2200" b="1" dirty="0">
                <a:solidFill>
                  <a:srgbClr val="006633"/>
                </a:solidFill>
              </a:rPr>
              <a:t>[IEEE MICRO 2020]</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fld id="{323594FA-E141-4234-AE05-360401972BE7}" type="slidenum">
              <a:rPr lang="en-US" altLang="en-US" smtClean="0"/>
              <a:pPr/>
              <a:t>14</a:t>
            </a:fld>
            <a:endParaRPr lang="en-US" altLang="en-US"/>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4028241506"/>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Near-Memory Analytics</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2518013985"/>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IBM IT Infrastructure Blog"/>
          <p:cNvPicPr>
            <a:picLocks noChangeAspect="1" noChangeArrowheads="1"/>
          </p:cNvPicPr>
          <p:nvPr/>
        </p:nvPicPr>
        <p:blipFill rotWithShape="1">
          <a:blip r:embed="rId3">
            <a:extLst>
              <a:ext uri="{28A0092B-C50C-407E-A947-70E740481C1C}">
                <a14:useLocalDpi xmlns:a14="http://schemas.microsoft.com/office/drawing/2010/main" val="0"/>
              </a:ext>
            </a:extLst>
          </a:blip>
          <a:srcRect l="8998" t="15263" r="6149" b="7374"/>
          <a:stretch/>
        </p:blipFill>
        <p:spPr bwMode="auto">
          <a:xfrm>
            <a:off x="487230" y="1556792"/>
            <a:ext cx="3543649" cy="162521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www.alpha-data.com/dcp/otherimages/adm-pcie-9h7_001_large.jpg"/>
          <p:cNvPicPr>
            <a:picLocks noChangeAspect="1" noChangeArrowheads="1"/>
          </p:cNvPicPr>
          <p:nvPr/>
        </p:nvPicPr>
        <p:blipFill rotWithShape="1">
          <a:blip r:embed="rId4">
            <a:extLst>
              <a:ext uri="{28A0092B-C50C-407E-A947-70E740481C1C}">
                <a14:useLocalDpi xmlns:a14="http://schemas.microsoft.com/office/drawing/2010/main" val="0"/>
              </a:ext>
            </a:extLst>
          </a:blip>
          <a:srcRect t="20016"/>
          <a:stretch/>
        </p:blipFill>
        <p:spPr bwMode="auto">
          <a:xfrm>
            <a:off x="4923586" y="1556792"/>
            <a:ext cx="3398581" cy="181312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7FBBFD2-7BD5-4A8E-8909-1EF5F8C5F35F}"/>
              </a:ext>
            </a:extLst>
          </p:cNvPr>
          <p:cNvSpPr>
            <a:spLocks noGrp="1"/>
          </p:cNvSpPr>
          <p:nvPr>
            <p:ph type="title"/>
          </p:nvPr>
        </p:nvSpPr>
        <p:spPr/>
        <p:txBody>
          <a:bodyPr>
            <a:noAutofit/>
          </a:bodyPr>
          <a:lstStyle/>
          <a:p>
            <a:r>
              <a:rPr lang="en-CH" sz="3600"/>
              <a:t>Near-Memory Acceleration</a:t>
            </a:r>
            <a:r>
              <a:rPr lang="en-US" sz="3600" dirty="0"/>
              <a:t> using FPGAs</a:t>
            </a:r>
          </a:p>
        </p:txBody>
      </p:sp>
      <p:sp>
        <p:nvSpPr>
          <p:cNvPr id="4" name="Rectangle 3">
            <a:extLst>
              <a:ext uri="{FF2B5EF4-FFF2-40B4-BE49-F238E27FC236}">
                <a16:creationId xmlns:a16="http://schemas.microsoft.com/office/drawing/2014/main" id="{046A7CE0-CA50-4E29-ACDC-6F6FF42444B3}"/>
              </a:ext>
            </a:extLst>
          </p:cNvPr>
          <p:cNvSpPr/>
          <p:nvPr/>
        </p:nvSpPr>
        <p:spPr>
          <a:xfrm>
            <a:off x="802723" y="3116176"/>
            <a:ext cx="3137693"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IBM POWER9 CPU</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13" name="Rectangle 12">
            <a:extLst>
              <a:ext uri="{FF2B5EF4-FFF2-40B4-BE49-F238E27FC236}">
                <a16:creationId xmlns:a16="http://schemas.microsoft.com/office/drawing/2014/main" id="{F137E71F-D561-4D9D-B83A-232248175A0E}"/>
              </a:ext>
            </a:extLst>
          </p:cNvPr>
          <p:cNvSpPr/>
          <p:nvPr/>
        </p:nvSpPr>
        <p:spPr>
          <a:xfrm>
            <a:off x="4992330" y="3117994"/>
            <a:ext cx="3630736"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HBM-based FPGA board 	</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6" name="Arrow: Left-Right 5">
            <a:extLst>
              <a:ext uri="{FF2B5EF4-FFF2-40B4-BE49-F238E27FC236}">
                <a16:creationId xmlns:a16="http://schemas.microsoft.com/office/drawing/2014/main" id="{C596C06C-D46D-4357-87C7-5C65279A2AAB}"/>
              </a:ext>
            </a:extLst>
          </p:cNvPr>
          <p:cNvSpPr/>
          <p:nvPr/>
        </p:nvSpPr>
        <p:spPr>
          <a:xfrm>
            <a:off x="3907974" y="2065366"/>
            <a:ext cx="1357342" cy="502848"/>
          </a:xfrm>
          <a:prstGeom prst="leftRightArrow">
            <a:avLst/>
          </a:prstGeom>
          <a:solidFill>
            <a:schemeClr val="bg2">
              <a:lumMod val="50000"/>
            </a:schemeClr>
          </a:solidFill>
          <a:ln w="9525">
            <a:solidFill>
              <a:schemeClr val="tx1"/>
            </a:solid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1" u="none" strike="noStrike" kern="1200" cap="none" spc="0" normalizeH="0" baseline="0" noProof="0" dirty="0">
                <a:ln>
                  <a:noFill/>
                </a:ln>
                <a:solidFill>
                  <a:srgbClr val="FFFFFF"/>
                </a:solidFill>
                <a:effectLst/>
                <a:uLnTx/>
                <a:uFillTx/>
                <a:latin typeface="Calibri" panose="020F0502020204030204"/>
                <a:ea typeface="+mn-ea"/>
                <a:cs typeface="+mn-cs"/>
              </a:rPr>
              <a:t>OCAPI</a:t>
            </a:r>
            <a:endParaRPr kumimoji="0" lang="en-US" sz="1500" b="1" i="1"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7" name="TextBox 6"/>
          <p:cNvSpPr txBox="1"/>
          <p:nvPr/>
        </p:nvSpPr>
        <p:spPr>
          <a:xfrm>
            <a:off x="6978912" y="2810462"/>
            <a:ext cx="1560042"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a:t>
            </a:r>
            <a:r>
              <a:rPr kumimoji="0" lang="en-US" sz="1350" b="1" i="0" u="none" strike="noStrike" kern="1200" cap="none" spc="0" normalizeH="0" baseline="0" noProof="0" dirty="0" err="1">
                <a:ln>
                  <a:noFill/>
                </a:ln>
                <a:solidFill>
                  <a:srgbClr val="1C1C1C"/>
                </a:solidFill>
                <a:effectLst/>
                <a:uLnTx/>
                <a:uFillTx/>
                <a:latin typeface="Garamond" panose="02020404030301010803" pitchFamily="18" charset="0"/>
                <a:ea typeface="+mn-ea"/>
                <a:cs typeface="+mn-cs"/>
              </a:rPr>
              <a:t>AlphaData</a:t>
            </a:r>
            <a:endPar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endParaRPr>
          </a:p>
        </p:txBody>
      </p:sp>
      <p:sp>
        <p:nvSpPr>
          <p:cNvPr id="12" name="TextBox 11"/>
          <p:cNvSpPr txBox="1"/>
          <p:nvPr/>
        </p:nvSpPr>
        <p:spPr>
          <a:xfrm>
            <a:off x="3036704" y="2922986"/>
            <a:ext cx="1114408"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IBM</a:t>
            </a:r>
          </a:p>
        </p:txBody>
      </p:sp>
      <p:sp>
        <p:nvSpPr>
          <p:cNvPr id="14" name="Rectangle 13">
            <a:extLst>
              <a:ext uri="{FF2B5EF4-FFF2-40B4-BE49-F238E27FC236}">
                <a16:creationId xmlns:a16="http://schemas.microsoft.com/office/drawing/2014/main" id="{0A6BA7AB-B09E-4C11-BA93-BC8ADAFA3CDC}"/>
              </a:ext>
            </a:extLst>
          </p:cNvPr>
          <p:cNvSpPr/>
          <p:nvPr/>
        </p:nvSpPr>
        <p:spPr>
          <a:xfrm>
            <a:off x="1" y="3960778"/>
            <a:ext cx="9143261" cy="980390"/>
          </a:xfrm>
          <a:prstGeom prst="rect">
            <a:avLst/>
          </a:prstGeom>
          <a:solidFill>
            <a:srgbClr val="EDEFF3"/>
          </a:solidFill>
          <a:ln w="19050">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00359E"/>
                </a:solidFill>
                <a:effectLst/>
                <a:uLnTx/>
                <a:uFillTx/>
                <a:latin typeface="Tahoma" panose="020B0604030504040204" pitchFamily="34" charset="0"/>
                <a:ea typeface="Tahoma" panose="020B0604030504040204" pitchFamily="34" charset="0"/>
                <a:cs typeface="Tahoma" panose="020B0604030504040204" pitchFamily="34" charset="0"/>
              </a:rPr>
              <a:t>Near-HBM FPGA-based accelerator</a:t>
            </a:r>
          </a:p>
        </p:txBody>
      </p:sp>
      <p:sp>
        <p:nvSpPr>
          <p:cNvPr id="5" name="Slide Number Placeholder 4">
            <a:extLst>
              <a:ext uri="{FF2B5EF4-FFF2-40B4-BE49-F238E27FC236}">
                <a16:creationId xmlns:a16="http://schemas.microsoft.com/office/drawing/2014/main" id="{8ADAB484-6E5C-A549-A193-B92DC811278A}"/>
              </a:ext>
            </a:extLst>
          </p:cNvPr>
          <p:cNvSpPr>
            <a:spLocks noGrp="1"/>
          </p:cNvSpPr>
          <p:nvPr>
            <p:ph type="sldNum" sz="quarter" idx="4"/>
          </p:nvPr>
        </p:nvSpPr>
        <p:spPr>
          <a:xfrm>
            <a:off x="8243316" y="6356351"/>
            <a:ext cx="505206" cy="365125"/>
          </a:xfrm>
          <a:prstGeom prst="rect">
            <a:avLst/>
          </a:prstGeom>
        </p:spPr>
        <p:txBody>
          <a:bodyPr anchor="b"/>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6742F1-6635-4F3B-A1BB-91C9B3B8DD12}" type="slidenum">
              <a:rPr kumimoji="0" lang="en-US" sz="1200" b="0"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srgbClr val="1C1C1C"/>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BE4B8468-F22F-A64E-A0D5-417E662A5067}"/>
              </a:ext>
            </a:extLst>
          </p:cNvPr>
          <p:cNvSpPr txBox="1">
            <a:spLocks/>
          </p:cNvSpPr>
          <p:nvPr/>
        </p:nvSpPr>
        <p:spPr>
          <a:xfrm>
            <a:off x="395536" y="5502268"/>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communication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CAPI2</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OCAPI</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Content Placeholder 2">
            <a:extLst>
              <a:ext uri="{FF2B5EF4-FFF2-40B4-BE49-F238E27FC236}">
                <a16:creationId xmlns:a16="http://schemas.microsoft.com/office/drawing/2014/main" id="{32EE7DC8-95F9-474C-94C4-45A660375705}"/>
              </a:ext>
            </a:extLst>
          </p:cNvPr>
          <p:cNvSpPr txBox="1">
            <a:spLocks/>
          </p:cNvSpPr>
          <p:nvPr/>
        </p:nvSpPr>
        <p:spPr>
          <a:xfrm>
            <a:off x="251520" y="5790300"/>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memory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DDR4</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HBM</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Content Placeholder 2">
            <a:extLst>
              <a:ext uri="{FF2B5EF4-FFF2-40B4-BE49-F238E27FC236}">
                <a16:creationId xmlns:a16="http://schemas.microsoft.com/office/drawing/2014/main" id="{B45DCFD5-25A7-0B45-B861-5FC0D8EDD1A8}"/>
              </a:ext>
            </a:extLst>
          </p:cNvPr>
          <p:cNvSpPr txBox="1">
            <a:spLocks/>
          </p:cNvSpPr>
          <p:nvPr/>
        </p:nvSpPr>
        <p:spPr>
          <a:xfrm>
            <a:off x="251520" y="6078332"/>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workloads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Weather Modeling </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and</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Genome Analysis</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919624014"/>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799322-AC20-684E-9F77-0A7160274166}"/>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4984831" y="1087822"/>
            <a:ext cx="2975882" cy="2724875"/>
          </a:xfrm>
          <a:prstGeom prst="rect">
            <a:avLst/>
          </a:prstGeom>
        </p:spPr>
      </p:pic>
      <p:sp>
        <p:nvSpPr>
          <p:cNvPr id="2" name="Title 1">
            <a:extLst>
              <a:ext uri="{FF2B5EF4-FFF2-40B4-BE49-F238E27FC236}">
                <a16:creationId xmlns:a16="http://schemas.microsoft.com/office/drawing/2014/main" id="{27D31D35-E386-D340-99D2-D23BA9C0DC47}"/>
              </a:ext>
            </a:extLst>
          </p:cNvPr>
          <p:cNvSpPr>
            <a:spLocks noGrp="1"/>
          </p:cNvSpPr>
          <p:nvPr>
            <p:ph type="title"/>
          </p:nvPr>
        </p:nvSpPr>
        <p:spPr/>
        <p:txBody>
          <a:bodyPr/>
          <a:lstStyle/>
          <a:p>
            <a:r>
              <a:rPr lang="en-US" sz="3600" dirty="0"/>
              <a:t>Performance &amp; Energy Greatly Improve</a:t>
            </a:r>
          </a:p>
        </p:txBody>
      </p:sp>
      <p:cxnSp>
        <p:nvCxnSpPr>
          <p:cNvPr id="9" name="Straight Connector 8">
            <a:extLst>
              <a:ext uri="{FF2B5EF4-FFF2-40B4-BE49-F238E27FC236}">
                <a16:creationId xmlns:a16="http://schemas.microsoft.com/office/drawing/2014/main" id="{7E49C00D-0FFC-E042-BDE2-45141F23A0E4}"/>
              </a:ext>
            </a:extLst>
          </p:cNvPr>
          <p:cNvCxnSpPr>
            <a:cxnSpLocks/>
          </p:cNvCxnSpPr>
          <p:nvPr/>
        </p:nvCxnSpPr>
        <p:spPr>
          <a:xfrm>
            <a:off x="5362690" y="3388430"/>
            <a:ext cx="2491130"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8A4C7F3C-E6DA-324C-90F8-B69F16B6A645}"/>
              </a:ext>
            </a:extLst>
          </p:cNvPr>
          <p:cNvPicPr>
            <a:picLocks noChangeAspect="1"/>
          </p:cNvPicPr>
          <p:nvPr/>
        </p:nvPicPr>
        <p:blipFill rotWithShape="1">
          <a:blip r:embed="rId4" cstate="hqprint">
            <a:extLst>
              <a:ext uri="{28A0092B-C50C-407E-A947-70E740481C1C}">
                <a14:useLocalDpi xmlns:a14="http://schemas.microsoft.com/office/drawing/2010/main"/>
              </a:ext>
            </a:extLst>
          </a:blip>
          <a:srcRect/>
          <a:stretch/>
        </p:blipFill>
        <p:spPr>
          <a:xfrm>
            <a:off x="635534" y="1066703"/>
            <a:ext cx="3727624" cy="2579018"/>
          </a:xfrm>
          <a:prstGeom prst="rect">
            <a:avLst/>
          </a:prstGeom>
        </p:spPr>
      </p:pic>
      <p:sp>
        <p:nvSpPr>
          <p:cNvPr id="11" name="Rectangle 10">
            <a:extLst>
              <a:ext uri="{FF2B5EF4-FFF2-40B4-BE49-F238E27FC236}">
                <a16:creationId xmlns:a16="http://schemas.microsoft.com/office/drawing/2014/main" id="{69A74B65-F4B0-3846-85E6-63AB2FAC450D}"/>
              </a:ext>
            </a:extLst>
          </p:cNvPr>
          <p:cNvSpPr/>
          <p:nvPr/>
        </p:nvSpPr>
        <p:spPr>
          <a:xfrm>
            <a:off x="1273629" y="980728"/>
            <a:ext cx="2632982" cy="214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H"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90953CB8-DCF1-EE40-A622-8E1A2340FE02}"/>
              </a:ext>
            </a:extLst>
          </p:cNvPr>
          <p:cNvCxnSpPr>
            <a:cxnSpLocks/>
          </p:cNvCxnSpPr>
          <p:nvPr/>
        </p:nvCxnSpPr>
        <p:spPr>
          <a:xfrm>
            <a:off x="1257207" y="1474544"/>
            <a:ext cx="3007905"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4A875F00-C15A-A941-BFEB-2509475F7C03}"/>
              </a:ext>
            </a:extLst>
          </p:cNvPr>
          <p:cNvSpPr>
            <a:spLocks noGrp="1"/>
          </p:cNvSpPr>
          <p:nvPr>
            <p:ph type="sldNum" sz="quarter" idx="12"/>
          </p:nvPr>
        </p:nvSpPr>
        <p:spPr>
          <a:xfrm>
            <a:off x="7151339" y="6540399"/>
            <a:ext cx="2057400" cy="365125"/>
          </a:xfrm>
          <a:prstGeom prst="rect">
            <a:avLst/>
          </a:prstGeom>
        </p:spPr>
        <p:txBody>
          <a:bodyPr vert="horz" lIns="91440" tIns="45720" rIns="91440" bIns="45720" rtlCol="0" anchor="ctr"/>
          <a:lstStyle>
            <a:defPPr>
              <a:defRPr lang="en-US"/>
            </a:defPPr>
            <a:lvl1pPr marL="0" algn="r" defTabSz="914400" rtl="0" eaLnBrk="1" latinLnBrk="0" hangingPunct="1">
              <a:defRPr sz="1200" b="1"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C3B5F978-99DD-4B09-979A-AB31C135CAD9}" type="slidenum">
              <a:rPr kumimoji="0" lang="en-US" sz="1200" b="1"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17</a:t>
            </a:fld>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11144B7-9AA2-0F43-B87D-8F2D55E744DE}"/>
              </a:ext>
            </a:extLst>
          </p:cNvPr>
          <p:cNvSpPr/>
          <p:nvPr/>
        </p:nvSpPr>
        <p:spPr>
          <a:xfrm>
            <a:off x="36512" y="4142169"/>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5-27× performance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
        <p:nvSpPr>
          <p:cNvPr id="12" name="Rectangle 11">
            <a:extLst>
              <a:ext uri="{FF2B5EF4-FFF2-40B4-BE49-F238E27FC236}">
                <a16:creationId xmlns:a16="http://schemas.microsoft.com/office/drawing/2014/main" id="{C0665E6E-EFAF-C248-86B4-E802E91B2018}"/>
              </a:ext>
            </a:extLst>
          </p:cNvPr>
          <p:cNvSpPr/>
          <p:nvPr/>
        </p:nvSpPr>
        <p:spPr>
          <a:xfrm>
            <a:off x="36512" y="5714672"/>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375"/>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HBM alleviates memory bandwidth contention vs. DDR4</a:t>
            </a:r>
            <a:endParaRPr kumimoji="0" lang="en-US" sz="2100" b="0"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Rectangle 12">
            <a:extLst>
              <a:ext uri="{FF2B5EF4-FFF2-40B4-BE49-F238E27FC236}">
                <a16:creationId xmlns:a16="http://schemas.microsoft.com/office/drawing/2014/main" id="{DFDB34E3-F705-7440-BDB7-FB68551B6F9B}"/>
              </a:ext>
            </a:extLst>
          </p:cNvPr>
          <p:cNvSpPr/>
          <p:nvPr/>
        </p:nvSpPr>
        <p:spPr>
          <a:xfrm>
            <a:off x="36512" y="4681670"/>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12-133× energy efficiency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Tree>
    <p:extLst>
      <p:ext uri="{BB962C8B-B14F-4D97-AF65-F5344CB8AC3E}">
        <p14:creationId xmlns:p14="http://schemas.microsoft.com/office/powerpoint/2010/main" val="3467501783"/>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err="1"/>
              <a:t>GenASM</a:t>
            </a:r>
            <a:r>
              <a:rPr lang="en-US" dirty="0"/>
              <a:t> Framework </a:t>
            </a:r>
            <a:r>
              <a:rPr lang="en-US" sz="30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338583582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p:txBody>
          <a:bodyPr/>
          <a:lstStyle/>
          <a:p>
            <a:r>
              <a:rPr lang="en-US" dirty="0"/>
              <a:t>In-Storage Genome Filtering </a:t>
            </a:r>
            <a:r>
              <a:rPr lang="en-US" sz="3000" b="1" dirty="0">
                <a:solidFill>
                  <a:srgbClr val="006633"/>
                </a:solidFill>
              </a:rPr>
              <a:t>[ASPLOS 2022]</a:t>
            </a:r>
            <a:r>
              <a:rPr lang="en-US"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980728"/>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Video</a:t>
            </a:r>
            <a:r>
              <a:rPr lang="en-US" sz="1600" dirty="0"/>
              <a:t> (90 seconds)]</a:t>
            </a:r>
            <a:br>
              <a:rPr lang="en-US" sz="1600" dirty="0"/>
            </a:br>
            <a:r>
              <a:rPr lang="en-US" sz="1600" dirty="0"/>
              <a:t>[</a:t>
            </a:r>
            <a:r>
              <a:rPr lang="en-US" sz="1600" dirty="0">
                <a:hlinkClick r:id="rId9"/>
              </a:rPr>
              <a:t>Talk Video</a:t>
            </a:r>
            <a:r>
              <a:rPr lang="en-US" sz="1600" dirty="0"/>
              <a:t> (17 minutes)]</a:t>
            </a:r>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10"/>
          <a:stretch>
            <a:fillRect/>
          </a:stretch>
        </p:blipFill>
        <p:spPr>
          <a:xfrm>
            <a:off x="0" y="4293096"/>
            <a:ext cx="9144000" cy="2009981"/>
          </a:xfrm>
          <a:prstGeom prst="rect">
            <a:avLst/>
          </a:prstGeom>
        </p:spPr>
      </p:pic>
    </p:spTree>
    <p:extLst>
      <p:ext uri="{BB962C8B-B14F-4D97-AF65-F5344CB8AC3E}">
        <p14:creationId xmlns:p14="http://schemas.microsoft.com/office/powerpoint/2010/main" val="3620935801"/>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359756951"/>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p:txBody>
          <a:bodyPr>
            <a:normAutofit/>
          </a:bodyPr>
          <a:lstStyle/>
          <a:p>
            <a:r>
              <a:rPr lang="en-US" dirty="0"/>
              <a:t>Future of Genome Sequencing &amp;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4220078545"/>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9023920" cy="1066800"/>
          </a:xfrm>
        </p:spPr>
        <p:txBody>
          <a:bodyPr/>
          <a:lstStyle/>
          <a:p>
            <a:r>
              <a:rPr lang="en-US" sz="3800" dirty="0"/>
              <a:t>More on Fast &amp; Efficient Genome Analysis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600" dirty="0"/>
            </a:br>
            <a:r>
              <a:rPr lang="en-US" sz="1600" i="1" dirty="0"/>
              <a:t>Invited Lecture at </a:t>
            </a:r>
            <a:r>
              <a:rPr lang="en-US" sz="1600" i="1" dirty="0">
                <a:hlinkClick r:id="rId3"/>
              </a:rPr>
              <a:t>Technion</a:t>
            </a:r>
            <a:r>
              <a:rPr lang="en-US" sz="1600" dirty="0"/>
              <a:t>, Virtual, 26 January 2021.</a:t>
            </a:r>
            <a:br>
              <a:rPr lang="en-US" sz="1600" dirty="0"/>
            </a:br>
            <a:r>
              <a:rPr lang="en-US" sz="1600" dirty="0"/>
              <a:t>[</a:t>
            </a:r>
            <a:r>
              <a:rPr lang="en-US" sz="1600" dirty="0">
                <a:solidFill>
                  <a:srgbClr val="FFC000"/>
                </a:solidFill>
                <a:hlinkClick r:id="rId2"/>
              </a:rPr>
              <a:t>Slides (pptx) </a:t>
            </a:r>
            <a:r>
              <a:rPr lang="en-US" sz="1600" dirty="0">
                <a:hlinkClick r:id="rId4"/>
              </a:rPr>
              <a:t>(pdf)</a:t>
            </a:r>
            <a:r>
              <a:rPr lang="en-US" sz="1600" dirty="0"/>
              <a:t>]</a:t>
            </a:r>
            <a:br>
              <a:rPr lang="en-US" sz="1600" dirty="0"/>
            </a:br>
            <a:r>
              <a:rPr lang="en-US" sz="1600" dirty="0"/>
              <a:t>[</a:t>
            </a:r>
            <a:r>
              <a:rPr lang="en-US" sz="1600" dirty="0">
                <a:hlinkClick r:id="rId5"/>
              </a:rPr>
              <a:t>Talk Video </a:t>
            </a:r>
            <a:r>
              <a:rPr lang="en-US" sz="1600" dirty="0"/>
              <a:t>(1 hour 37 minutes, including Q&amp;A)]</a:t>
            </a:r>
            <a:br>
              <a:rPr lang="en-US" sz="1600" dirty="0"/>
            </a:br>
            <a:r>
              <a:rPr lang="en-US" sz="1600" dirty="0"/>
              <a:t>[</a:t>
            </a:r>
            <a:r>
              <a:rPr lang="en-US" sz="1600" dirty="0">
                <a:hlinkClick r:id="rId6"/>
              </a:rPr>
              <a:t>Related Invited Paper (at IEEE Micro, 2020)</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6C4B3FF-961C-8E4D-8E32-9A70FB45E8F8}"/>
              </a:ext>
            </a:extLst>
          </p:cNvPr>
          <p:cNvPicPr>
            <a:picLocks noChangeAspect="1"/>
          </p:cNvPicPr>
          <p:nvPr/>
        </p:nvPicPr>
        <p:blipFill>
          <a:blip r:embed="rId7"/>
          <a:stretch>
            <a:fillRect/>
          </a:stretch>
        </p:blipFill>
        <p:spPr>
          <a:xfrm>
            <a:off x="1399080" y="2507031"/>
            <a:ext cx="6345839" cy="4315761"/>
          </a:xfrm>
          <a:prstGeom prst="rect">
            <a:avLst/>
          </a:prstGeom>
        </p:spPr>
      </p:pic>
      <p:sp>
        <p:nvSpPr>
          <p:cNvPr id="5" name="TextBox 4">
            <a:extLst>
              <a:ext uri="{FF2B5EF4-FFF2-40B4-BE49-F238E27FC236}">
                <a16:creationId xmlns:a16="http://schemas.microsoft.com/office/drawing/2014/main" id="{25539279-48A3-BE4E-B6C7-1E37C771F1BB}"/>
              </a:ext>
            </a:extLst>
          </p:cNvPr>
          <p:cNvSpPr txBox="1"/>
          <p:nvPr/>
        </p:nvSpPr>
        <p:spPr>
          <a:xfrm>
            <a:off x="2788947" y="6541128"/>
            <a:ext cx="3566104" cy="276999"/>
          </a:xfrm>
          <a:prstGeom prst="rect">
            <a:avLst/>
          </a:prstGeom>
          <a:noFill/>
        </p:spPr>
        <p:txBody>
          <a:bodyPr wrap="none" rtlCol="0">
            <a:spAutoFit/>
          </a:bodyPr>
          <a:lstStyle/>
          <a:p>
            <a:r>
              <a:rPr lang="en-US" sz="1200" dirty="0">
                <a:solidFill>
                  <a:srgbClr val="0432FF"/>
                </a:solidFill>
                <a:hlinkClick r:id="rId5">
                  <a:extLst>
                    <a:ext uri="{A12FA001-AC4F-418D-AE19-62706E023703}">
                      <ahyp:hlinkClr xmlns:ahyp="http://schemas.microsoft.com/office/drawing/2018/hyperlinkcolor" val="tx"/>
                    </a:ext>
                  </a:extLst>
                </a:hlinkClick>
              </a:rPr>
              <a:t>https://www.youtube.com/watch?v=r7sn41lH-4A</a:t>
            </a:r>
            <a:r>
              <a:rPr lang="en-US" sz="1200" dirty="0">
                <a:solidFill>
                  <a:srgbClr val="0432FF"/>
                </a:solidFill>
              </a:rPr>
              <a:t> </a:t>
            </a:r>
          </a:p>
        </p:txBody>
      </p:sp>
    </p:spTree>
    <p:extLst>
      <p:ext uri="{BB962C8B-B14F-4D97-AF65-F5344CB8AC3E}">
        <p14:creationId xmlns:p14="http://schemas.microsoft.com/office/powerpoint/2010/main" val="1815776210"/>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Genome Analysis</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3a</a:t>
            </a:r>
          </a:p>
          <a:p>
            <a:pPr lvl="1"/>
            <a:r>
              <a:rPr lang="en-US" sz="1800" b="1" dirty="0"/>
              <a:t>Introduction to Genome Sequence Analysis </a:t>
            </a:r>
            <a:r>
              <a:rPr lang="en-US" sz="18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https://www.youtube.com/watch?v=CrRb32v7SJc&amp;list=PL5Q2soXY2Zi9xidyIgBxUz7xRPS-wisBN&amp;index=5</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8</a:t>
            </a:r>
          </a:p>
          <a:p>
            <a:pPr lvl="1"/>
            <a:r>
              <a:rPr lang="en-US" sz="1800" b="1" dirty="0"/>
              <a:t>Intelligent Genome Analysis </a:t>
            </a:r>
            <a:r>
              <a:rPr lang="en-US" sz="18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https://www.youtube.com/watch?v=ygmQpdDTL7o&amp;list=PL5Q2soXY2Zi9xidyIgBxUz7xRPS-wisBN&amp;index=14</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9a</a:t>
            </a:r>
          </a:p>
          <a:p>
            <a:pPr lvl="1"/>
            <a:r>
              <a:rPr lang="en-US" sz="1800" b="1" dirty="0" err="1"/>
              <a:t>GenASM</a:t>
            </a:r>
            <a:r>
              <a:rPr lang="en-US" sz="1800" b="1" dirty="0"/>
              <a:t>: Approx. String Matching Accelerator </a:t>
            </a:r>
            <a:r>
              <a:rPr lang="en-US" sz="18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https://www.youtube.com/watch?v=XoLpzmN-Pas&amp;list=PL5Q2soXY2Zi9xidyIgBxUz7xRPS-wisBN&amp;index=15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Accelerating Genomics Project Course, Fall 2020, Lecture 1</a:t>
            </a:r>
          </a:p>
          <a:p>
            <a:pPr lvl="1"/>
            <a:r>
              <a:rPr lang="en-US" sz="2000" b="1" dirty="0"/>
              <a:t>Accelerating Genomics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https://www.youtube.com/watch?v=rgjl8ZyLsAg&amp;list=PL5Q2soXY2Zi9E2bBVAgCqLgwiDRQDTyId</a:t>
            </a:r>
            <a:r>
              <a:rPr lang="en-US" sz="1700" dirty="0">
                <a:solidFill>
                  <a:srgbClr val="0000FF"/>
                </a:solidFill>
              </a:rPr>
              <a:t> </a:t>
            </a:r>
            <a:endParaRPr lang="en-US" sz="2000" dirty="0">
              <a:solidFill>
                <a:srgbClr val="0000FF"/>
              </a:solidFill>
            </a:endParaRPr>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5174411"/>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r>
              <a:rPr lang="en-US" dirty="0">
                <a:latin typeface="Garamond" charset="0"/>
                <a:ea typeface="ＭＳ Ｐゴシック" charset="0"/>
                <a:cs typeface="ＭＳ Ｐゴシック" charset="0"/>
              </a:rPr>
              <a:t>Increasingly Demanding Applications</a:t>
            </a:r>
          </a:p>
        </p:txBody>
      </p:sp>
      <p:sp>
        <p:nvSpPr>
          <p:cNvPr id="269314" name="Content Placeholder 2"/>
          <p:cNvSpPr>
            <a:spLocks noGrp="1"/>
          </p:cNvSpPr>
          <p:nvPr>
            <p:ph idx="1"/>
          </p:nvPr>
        </p:nvSpPr>
        <p:spPr>
          <a:xfrm>
            <a:off x="228600" y="260648"/>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lgn="ctr">
              <a:buNone/>
            </a:pPr>
            <a:r>
              <a:rPr lang="en-US" sz="6400" dirty="0">
                <a:solidFill>
                  <a:srgbClr val="0000FF"/>
                </a:solidFill>
                <a:latin typeface="Tahoma" charset="0"/>
                <a:ea typeface="ＭＳ Ｐゴシック" charset="0"/>
                <a:cs typeface="ＭＳ Ｐゴシック" charset="0"/>
              </a:rPr>
              <a:t>Dream…</a:t>
            </a:r>
          </a:p>
          <a:p>
            <a:pPr marL="0" indent="0" algn="ctr">
              <a:buNone/>
            </a:pPr>
            <a:endParaRPr lang="en-US" sz="3800" dirty="0">
              <a:solidFill>
                <a:srgbClr val="0000FF"/>
              </a:solidFill>
              <a:latin typeface="Tahoma" charset="0"/>
              <a:ea typeface="ＭＳ Ｐゴシック" charset="0"/>
              <a:cs typeface="ＭＳ Ｐゴシック" charset="0"/>
            </a:endParaRPr>
          </a:p>
          <a:p>
            <a:pPr marL="0" indent="0" algn="ctr">
              <a:buNone/>
            </a:pPr>
            <a:r>
              <a:rPr lang="en-US" sz="6400" dirty="0">
                <a:solidFill>
                  <a:srgbClr val="0000FF"/>
                </a:solidFill>
                <a:latin typeface="Tahoma" charset="0"/>
                <a:ea typeface="ＭＳ Ｐゴシック" charset="0"/>
                <a:cs typeface="ＭＳ Ｐゴシック" charset="0"/>
              </a:rPr>
              <a:t>More will come…</a:t>
            </a:r>
          </a:p>
        </p:txBody>
      </p:sp>
      <p:sp>
        <p:nvSpPr>
          <p:cNvPr id="269315"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047E41B-EC3C-DB47-8DFF-6EEC54F56C5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 name="TextBox 1"/>
          <p:cNvSpPr txBox="1"/>
          <p:nvPr/>
        </p:nvSpPr>
        <p:spPr>
          <a:xfrm>
            <a:off x="21321" y="5647447"/>
            <a:ext cx="91013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As applications push boundaries, computing platforms will become increasingly strained</a:t>
            </a:r>
          </a:p>
        </p:txBody>
      </p:sp>
    </p:spTree>
    <p:extLst>
      <p:ext uri="{BB962C8B-B14F-4D97-AF65-F5344CB8AC3E}">
        <p14:creationId xmlns:p14="http://schemas.microsoft.com/office/powerpoint/2010/main" val="3367219627"/>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Overwhelms Modern Machines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Storage/memory capability</a:t>
            </a:r>
          </a:p>
          <a:p>
            <a:endParaRPr lang="en-US" dirty="0"/>
          </a:p>
          <a:p>
            <a:endParaRPr lang="en-US" dirty="0"/>
          </a:p>
          <a:p>
            <a:r>
              <a:rPr lang="en-US" dirty="0"/>
              <a:t>Communication capability</a:t>
            </a:r>
          </a:p>
          <a:p>
            <a:endParaRPr lang="en-US" dirty="0"/>
          </a:p>
          <a:p>
            <a:endParaRPr lang="en-US" dirty="0"/>
          </a:p>
          <a:p>
            <a:r>
              <a:rPr lang="en-US" dirty="0"/>
              <a:t>Computation capability</a:t>
            </a:r>
          </a:p>
          <a:p>
            <a:endParaRPr lang="en-US" dirty="0"/>
          </a:p>
          <a:p>
            <a:endParaRPr lang="en-US" dirty="0"/>
          </a:p>
          <a:p>
            <a:r>
              <a:rPr lang="en-US" dirty="0">
                <a:solidFill>
                  <a:srgbClr val="0000FF"/>
                </a:solidFill>
              </a:rPr>
              <a:t>Greatly impacts robustness, energy, performance, cost</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133860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26</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
        <p:nvSpPr>
          <p:cNvPr id="10" name="AutoShape 25">
            <a:extLst>
              <a:ext uri="{FF2B5EF4-FFF2-40B4-BE49-F238E27FC236}">
                <a16:creationId xmlns:a16="http://schemas.microsoft.com/office/drawing/2014/main" id="{D9E911D2-E77B-FF4B-9489-176C3DB04621}"/>
              </a:ext>
            </a:extLst>
          </p:cNvPr>
          <p:cNvSpPr>
            <a:spLocks noChangeArrowheads="1"/>
          </p:cNvSpPr>
          <p:nvPr/>
        </p:nvSpPr>
        <p:spPr bwMode="auto">
          <a:xfrm>
            <a:off x="1475656" y="3862079"/>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9018404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
        <p:nvSpPr>
          <p:cNvPr id="9" name="TextBox 8">
            <a:extLst>
              <a:ext uri="{FF2B5EF4-FFF2-40B4-BE49-F238E27FC236}">
                <a16:creationId xmlns:a16="http://schemas.microsoft.com/office/drawing/2014/main" id="{A1460DFD-7FBB-C847-BDB7-45C727A8D8F6}"/>
              </a:ext>
            </a:extLst>
          </p:cNvPr>
          <p:cNvSpPr txBox="1"/>
          <p:nvPr/>
        </p:nvSpPr>
        <p:spPr>
          <a:xfrm>
            <a:off x="1599443" y="6457890"/>
            <a:ext cx="58689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rPr>
              <a:t>Yet,</a:t>
            </a:r>
            <a:r>
              <a:rPr kumimoji="0" lang="en-US" sz="2000" b="1" i="0" u="none" strike="noStrike" kern="1200" cap="none" spc="0" normalizeH="0" noProof="0" dirty="0">
                <a:ln>
                  <a:noFill/>
                </a:ln>
                <a:solidFill>
                  <a:srgbClr val="0000FF"/>
                </a:solidFill>
                <a:effectLst/>
                <a:uLnTx/>
                <a:uFillTx/>
                <a:latin typeface="Tahoma"/>
                <a:ea typeface="+mn-ea"/>
                <a:cs typeface="+mn-cs"/>
              </a:rPr>
              <a:t> system is still bottlenecked by memory</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32121544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763000" cy="1066800"/>
          </a:xfrm>
        </p:spPr>
        <p:txBody>
          <a:bodyPr/>
          <a:lstStyle/>
          <a:p>
            <a:r>
              <a:rPr lang="en-US" dirty="0"/>
              <a:t>Deeper and Larger Memory Hierarchies</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stretch>
            <a:fillRect/>
          </a:stretch>
        </p:blipFill>
        <p:spPr>
          <a:xfrm>
            <a:off x="57981" y="1399401"/>
            <a:ext cx="6722200" cy="4433327"/>
          </a:xfrm>
          <a:prstGeom prst="rect">
            <a:avLst/>
          </a:prstGeom>
        </p:spPr>
      </p:pic>
      <p:sp>
        <p:nvSpPr>
          <p:cNvPr id="6" name="Rectangle 5"/>
          <p:cNvSpPr/>
          <p:nvPr/>
        </p:nvSpPr>
        <p:spPr>
          <a:xfrm>
            <a:off x="192974" y="6520190"/>
            <a:ext cx="8493826" cy="2616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https://wccftech.com/amd-ryzen-5000-zen-3-vermeer-undressed-high-res-die-shots-close-ups-pictured-detailed/</a:t>
            </a:r>
          </a:p>
        </p:txBody>
      </p:sp>
      <p:sp>
        <p:nvSpPr>
          <p:cNvPr id="7" name="TextBox 6"/>
          <p:cNvSpPr txBox="1"/>
          <p:nvPr/>
        </p:nvSpPr>
        <p:spPr>
          <a:xfrm>
            <a:off x="1873702" y="6047457"/>
            <a:ext cx="3258234" cy="40011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AMD Ryzen 5000, 2020</a:t>
            </a:r>
          </a:p>
        </p:txBody>
      </p:sp>
      <p:sp>
        <p:nvSpPr>
          <p:cNvPr id="9" name="TextBox 8"/>
          <p:cNvSpPr txBox="1"/>
          <p:nvPr/>
        </p:nvSpPr>
        <p:spPr>
          <a:xfrm>
            <a:off x="7086600" y="1432441"/>
            <a:ext cx="2499952" cy="446276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Core Count: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8</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cores/16 threads</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L1 Caches: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32 KB</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per core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L2 Caches: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512 KB per core</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err="1">
                <a:ln>
                  <a:noFill/>
                </a:ln>
                <a:solidFill>
                  <a:srgbClr val="0070C0"/>
                </a:solidFill>
                <a:effectLst/>
                <a:uLnTx/>
                <a:uFillTx/>
                <a:latin typeface="Arial" panose="020B0604020202020204" pitchFamily="34" charset="0"/>
                <a:ea typeface="ＭＳ Ｐゴシック" panose="020B0600070205080204" pitchFamily="34" charset="-128"/>
                <a:cs typeface="+mn-cs"/>
              </a:rPr>
              <a:t>L3</a:t>
            </a: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 Cache: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32 MB shared</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Rectangle 39">
            <a:extLst>
              <a:ext uri="{FF2B5EF4-FFF2-40B4-BE49-F238E27FC236}">
                <a16:creationId xmlns:a16="http://schemas.microsoft.com/office/drawing/2014/main" id="{E43B13E5-F680-354D-8F66-3B88FCFE528C}"/>
              </a:ext>
            </a:extLst>
          </p:cNvPr>
          <p:cNvSpPr>
            <a:spLocks noChangeArrowheads="1"/>
          </p:cNvSpPr>
          <p:nvPr/>
        </p:nvSpPr>
        <p:spPr bwMode="auto">
          <a:xfrm rot="5400000">
            <a:off x="1543157" y="1924098"/>
            <a:ext cx="3711767" cy="4022321"/>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091951968"/>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77BD4C-42D6-944C-AB93-1F2E7C88172D}"/>
              </a:ext>
            </a:extLst>
          </p:cNvPr>
          <p:cNvSpPr>
            <a:spLocks noGrp="1"/>
          </p:cNvSpPr>
          <p:nvPr>
            <p:ph type="title"/>
          </p:nvPr>
        </p:nvSpPr>
        <p:spPr/>
        <p:txBody>
          <a:bodyPr/>
          <a:lstStyle/>
          <a:p>
            <a:r>
              <a:rPr lang="en-US" dirty="0"/>
              <a:t>AMD’s 3D Last Level Cache (2021)</a:t>
            </a:r>
          </a:p>
        </p:txBody>
      </p:sp>
      <p:sp>
        <p:nvSpPr>
          <p:cNvPr id="3" name="Content Placeholder 2">
            <a:extLst>
              <a:ext uri="{FF2B5EF4-FFF2-40B4-BE49-F238E27FC236}">
                <a16:creationId xmlns:a16="http://schemas.microsoft.com/office/drawing/2014/main" id="{6B24BE51-ACF8-CE44-AA89-9ADF4B62117C}"/>
              </a:ext>
            </a:extLst>
          </p:cNvPr>
          <p:cNvSpPr>
            <a:spLocks noGrp="1"/>
          </p:cNvSpPr>
          <p:nvPr>
            <p:ph idx="1"/>
          </p:nvPr>
        </p:nvSpPr>
        <p:spPr/>
        <p:txBody>
          <a:bodyPr/>
          <a:lstStyle/>
          <a:p>
            <a:endParaRPr lang="en-US" dirty="0"/>
          </a:p>
          <a:p>
            <a:endParaRPr lang="en-US" dirty="0"/>
          </a:p>
        </p:txBody>
      </p:sp>
      <p:sp>
        <p:nvSpPr>
          <p:cNvPr id="4" name="Slide Number Placeholder 3">
            <a:extLst>
              <a:ext uri="{FF2B5EF4-FFF2-40B4-BE49-F238E27FC236}">
                <a16:creationId xmlns:a16="http://schemas.microsoft.com/office/drawing/2014/main" id="{224E0D01-23CA-4248-B1F9-623D1F5F6DD7}"/>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sp>
        <p:nvSpPr>
          <p:cNvPr id="5" name="TextBox 4">
            <a:extLst>
              <a:ext uri="{FF2B5EF4-FFF2-40B4-BE49-F238E27FC236}">
                <a16:creationId xmlns:a16="http://schemas.microsoft.com/office/drawing/2014/main" id="{59C9DCE1-9387-224F-B474-2091B2AD1D02}"/>
              </a:ext>
            </a:extLst>
          </p:cNvPr>
          <p:cNvSpPr txBox="1"/>
          <p:nvPr/>
        </p:nvSpPr>
        <p:spPr>
          <a:xfrm>
            <a:off x="187233" y="6459379"/>
            <a:ext cx="1946367" cy="24622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https://youtu.be/gqAYMx34euU</a:t>
            </a:r>
            <a:endPar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 name="Rectangle 13">
            <a:extLst>
              <a:ext uri="{FF2B5EF4-FFF2-40B4-BE49-F238E27FC236}">
                <a16:creationId xmlns:a16="http://schemas.microsoft.com/office/drawing/2014/main" id="{87628116-A674-6B47-B5A5-66C8134061BF}"/>
              </a:ext>
            </a:extLst>
          </p:cNvPr>
          <p:cNvSpPr/>
          <p:nvPr/>
        </p:nvSpPr>
        <p:spPr>
          <a:xfrm>
            <a:off x="187233" y="6611779"/>
            <a:ext cx="6019800" cy="246221"/>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https://www.tech-critter.com/amd-keynote-computex-2021/</a:t>
            </a:r>
            <a:endParaRPr kumimoji="0" 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6B457267-7C22-2546-AC36-075A3FCB4F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6339" y="1143000"/>
            <a:ext cx="2321095" cy="1605524"/>
          </a:xfrm>
          <a:prstGeom prst="rect">
            <a:avLst/>
          </a:prstGeom>
        </p:spPr>
      </p:pic>
      <p:sp>
        <p:nvSpPr>
          <p:cNvPr id="15" name="TextBox 14">
            <a:extLst>
              <a:ext uri="{FF2B5EF4-FFF2-40B4-BE49-F238E27FC236}">
                <a16:creationId xmlns:a16="http://schemas.microsoft.com/office/drawing/2014/main" id="{C64E69AA-9F57-594C-94FD-1C2F8CE71CE7}"/>
              </a:ext>
            </a:extLst>
          </p:cNvPr>
          <p:cNvSpPr txBox="1"/>
          <p:nvPr/>
        </p:nvSpPr>
        <p:spPr>
          <a:xfrm>
            <a:off x="189215" y="2720681"/>
            <a:ext cx="1831886" cy="276999"/>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6"/>
              </a:rPr>
              <a:t>https://community.microcenter.com/discussion/5134/comparing-zen-3-to-zen-2</a:t>
            </a:r>
            <a:endParaRPr kumimoji="0" lang="en-US" sz="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7" name="Picture 16">
            <a:extLst>
              <a:ext uri="{FF2B5EF4-FFF2-40B4-BE49-F238E27FC236}">
                <a16:creationId xmlns:a16="http://schemas.microsoft.com/office/drawing/2014/main" id="{F0E1BA0A-A982-F949-9AD7-117233B424B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828800" y="3086073"/>
            <a:ext cx="7081838" cy="3238527"/>
          </a:xfrm>
          <a:prstGeom prst="rect">
            <a:avLst/>
          </a:prstGeom>
        </p:spPr>
      </p:pic>
      <p:sp>
        <p:nvSpPr>
          <p:cNvPr id="18" name="TextBox 17">
            <a:extLst>
              <a:ext uri="{FF2B5EF4-FFF2-40B4-BE49-F238E27FC236}">
                <a16:creationId xmlns:a16="http://schemas.microsoft.com/office/drawing/2014/main" id="{54D4E1FF-4B6E-B549-A45F-DEC4188FF16D}"/>
              </a:ext>
            </a:extLst>
          </p:cNvPr>
          <p:cNvSpPr txBox="1"/>
          <p:nvPr/>
        </p:nvSpPr>
        <p:spPr>
          <a:xfrm>
            <a:off x="5075226" y="1905000"/>
            <a:ext cx="4068774" cy="1077218"/>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Additional 64 MB L3 cache die</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800" b="0" i="0" u="none" strike="noStrike" kern="1200" cap="none" spc="0" normalizeH="0" baseline="0" noProof="0" dirty="0">
                <a:ln>
                  <a:noFill/>
                </a:ln>
                <a:solidFill>
                  <a:srgbClr val="0432FF"/>
                </a:solidFill>
                <a:effectLst/>
                <a:uLnTx/>
                <a:uFillTx/>
                <a:latin typeface="Arial" panose="020B0604020202020204" pitchFamily="34" charset="0"/>
                <a:ea typeface="ＭＳ Ｐゴシック" panose="020B0600070205080204" pitchFamily="34" charset="-128"/>
                <a:cs typeface="+mn-cs"/>
              </a:rPr>
              <a:t>stacked on top of the processor die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Connected using Through Silicon Vias (TSVs)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Total of 96 MB L3 cache</a:t>
            </a:r>
          </a:p>
        </p:txBody>
      </p:sp>
      <p:sp>
        <p:nvSpPr>
          <p:cNvPr id="19" name="TextBox 18">
            <a:extLst>
              <a:ext uri="{FF2B5EF4-FFF2-40B4-BE49-F238E27FC236}">
                <a16:creationId xmlns:a16="http://schemas.microsoft.com/office/drawing/2014/main" id="{A81D9142-3631-7D49-9D01-95EB2AD2E5B2}"/>
              </a:ext>
            </a:extLst>
          </p:cNvPr>
          <p:cNvSpPr txBox="1"/>
          <p:nvPr/>
        </p:nvSpPr>
        <p:spPr>
          <a:xfrm>
            <a:off x="2667000" y="1048434"/>
            <a:ext cx="5736412" cy="646331"/>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AMD increases the L3 size of their 8-core Zen 3 processors from 32 MB to 96 MB </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094288581"/>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6A72A-7A5D-D742-AA80-43A4ED0F6C5B}"/>
              </a:ext>
            </a:extLst>
          </p:cNvPr>
          <p:cNvSpPr>
            <a:spLocks noGrp="1"/>
          </p:cNvSpPr>
          <p:nvPr>
            <p:ph type="title"/>
          </p:nvPr>
        </p:nvSpPr>
        <p:spPr>
          <a:xfrm>
            <a:off x="228600" y="152400"/>
            <a:ext cx="8991600" cy="1066800"/>
          </a:xfrm>
        </p:spPr>
        <p:txBody>
          <a:bodyPr/>
          <a:lstStyle/>
          <a:p>
            <a:r>
              <a:rPr lang="en-US" dirty="0"/>
              <a:t>Deeper and Larger Memory Hierarchies</a:t>
            </a:r>
          </a:p>
        </p:txBody>
      </p:sp>
      <p:sp>
        <p:nvSpPr>
          <p:cNvPr id="4" name="Slide Number Placeholder 3">
            <a:extLst>
              <a:ext uri="{FF2B5EF4-FFF2-40B4-BE49-F238E27FC236}">
                <a16:creationId xmlns:a16="http://schemas.microsoft.com/office/drawing/2014/main" id="{9D6B463F-D9A5-F246-AEBF-B6E35DCE8C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CD3246B-4504-6A44-A3C6-3AD1B220008A}"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2" descr="Logical structure of the IBM POWER10 processor">
            <a:extLst>
              <a:ext uri="{FF2B5EF4-FFF2-40B4-BE49-F238E27FC236}">
                <a16:creationId xmlns:a16="http://schemas.microsoft.com/office/drawing/2014/main" id="{6ADD481E-19DE-9A41-BC9C-3EE0A79F12A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90600"/>
            <a:ext cx="5679107" cy="547120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855642F6-54C9-E34D-85DE-D198E153BB67}"/>
              </a:ext>
            </a:extLst>
          </p:cNvPr>
          <p:cNvSpPr txBox="1"/>
          <p:nvPr/>
        </p:nvSpPr>
        <p:spPr>
          <a:xfrm>
            <a:off x="738673" y="6498451"/>
            <a:ext cx="7243843"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https://</a:t>
            </a:r>
            <a:r>
              <a:rPr kumimoji="0" lang="en-US" sz="1200" b="0" i="0" u="none" strike="noStrike" kern="1200" cap="none" spc="0" normalizeH="0" baseline="0" noProof="0" err="1">
                <a:ln>
                  <a:noFill/>
                </a:ln>
                <a:solidFill>
                  <a:srgbClr val="000000"/>
                </a:solidFill>
                <a:effectLst/>
                <a:uLnTx/>
                <a:uFillTx/>
                <a:latin typeface="Arial" panose="020B0604020202020204" pitchFamily="34" charset="0"/>
                <a:ea typeface="ＭＳ Ｐゴシック" panose="020B0600070205080204" pitchFamily="34" charset="-128"/>
                <a:cs typeface="+mn-cs"/>
              </a:rPr>
              <a:t>www.it-techblog.de</a:t>
            </a:r>
            <a:r>
              <a:rPr kumimoji="0" 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/ibm-power10-prozessor-mehr-speicher-mehr-tempo-mehr-sicherheit/09/2020/</a:t>
            </a:r>
          </a:p>
        </p:txBody>
      </p:sp>
      <p:sp>
        <p:nvSpPr>
          <p:cNvPr id="7" name="TextBox 6">
            <a:extLst>
              <a:ext uri="{FF2B5EF4-FFF2-40B4-BE49-F238E27FC236}">
                <a16:creationId xmlns:a16="http://schemas.microsoft.com/office/drawing/2014/main" id="{DA78BC4D-1A2D-3F42-9A30-04C1B7FB7A52}"/>
              </a:ext>
            </a:extLst>
          </p:cNvPr>
          <p:cNvSpPr txBox="1"/>
          <p:nvPr/>
        </p:nvSpPr>
        <p:spPr>
          <a:xfrm>
            <a:off x="7304291" y="1065539"/>
            <a:ext cx="1915909"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IBM POWER10,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432FF"/>
                </a:solidFill>
                <a:effectLst/>
                <a:uLnTx/>
                <a:uFillTx/>
                <a:latin typeface="Arial" panose="020B0604020202020204" pitchFamily="34" charset="0"/>
                <a:ea typeface="ＭＳ Ｐゴシック" panose="020B0600070205080204" pitchFamily="34" charset="-128"/>
                <a:cs typeface="+mn-cs"/>
              </a:rPr>
              <a:t>2020</a:t>
            </a:r>
          </a:p>
        </p:txBody>
      </p:sp>
      <p:sp>
        <p:nvSpPr>
          <p:cNvPr id="8" name="Rectangle 39">
            <a:extLst>
              <a:ext uri="{FF2B5EF4-FFF2-40B4-BE49-F238E27FC236}">
                <a16:creationId xmlns:a16="http://schemas.microsoft.com/office/drawing/2014/main" id="{354C51D2-A9DE-7B4B-8BF6-162BD3236CB0}"/>
              </a:ext>
            </a:extLst>
          </p:cNvPr>
          <p:cNvSpPr>
            <a:spLocks noChangeArrowheads="1"/>
          </p:cNvSpPr>
          <p:nvPr/>
        </p:nvSpPr>
        <p:spPr bwMode="auto">
          <a:xfrm rot="5400000">
            <a:off x="3581398" y="2895601"/>
            <a:ext cx="1371602" cy="3657600"/>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Rectangle 39">
            <a:extLst>
              <a:ext uri="{FF2B5EF4-FFF2-40B4-BE49-F238E27FC236}">
                <a16:creationId xmlns:a16="http://schemas.microsoft.com/office/drawing/2014/main" id="{9F37681C-67D9-8347-A15E-41A123016402}"/>
              </a:ext>
            </a:extLst>
          </p:cNvPr>
          <p:cNvSpPr>
            <a:spLocks noChangeArrowheads="1"/>
          </p:cNvSpPr>
          <p:nvPr/>
        </p:nvSpPr>
        <p:spPr bwMode="auto">
          <a:xfrm rot="5400000">
            <a:off x="3601552" y="568871"/>
            <a:ext cx="1371602" cy="3657600"/>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TextBox 9">
            <a:extLst>
              <a:ext uri="{FF2B5EF4-FFF2-40B4-BE49-F238E27FC236}">
                <a16:creationId xmlns:a16="http://schemas.microsoft.com/office/drawing/2014/main" id="{11DAAC93-B839-BF47-AAD1-4D6898B3644F}"/>
              </a:ext>
            </a:extLst>
          </p:cNvPr>
          <p:cNvSpPr txBox="1"/>
          <p:nvPr/>
        </p:nvSpPr>
        <p:spPr>
          <a:xfrm>
            <a:off x="7239000" y="2166640"/>
            <a:ext cx="2499952" cy="378565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Cores: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15-16</a:t>
            </a: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cores,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8 threads/core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L2 Caches: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 MB per core</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err="1">
                <a:ln>
                  <a:noFill/>
                </a:ln>
                <a:solidFill>
                  <a:srgbClr val="0070C0"/>
                </a:solidFill>
                <a:effectLst/>
                <a:uLnTx/>
                <a:uFillTx/>
                <a:latin typeface="Arial" panose="020B0604020202020204" pitchFamily="34" charset="0"/>
                <a:ea typeface="ＭＳ Ｐゴシック" panose="020B0600070205080204" pitchFamily="34" charset="-128"/>
                <a:cs typeface="+mn-cs"/>
              </a:rPr>
              <a:t>L3</a:t>
            </a:r>
            <a:r>
              <a:rPr kumimoji="0" lang="en-US" sz="2400" b="0" i="0" u="none" strike="noStrike" kern="1200" cap="none" spc="0" normalizeH="0" baseline="0" noProof="0">
                <a:ln>
                  <a:noFill/>
                </a:ln>
                <a:solidFill>
                  <a:srgbClr val="0070C0"/>
                </a:solidFill>
                <a:effectLst/>
                <a:uLnTx/>
                <a:uFillTx/>
                <a:latin typeface="Arial" panose="020B0604020202020204" pitchFamily="34" charset="0"/>
                <a:ea typeface="ＭＳ Ｐゴシック" panose="020B0600070205080204" pitchFamily="34" charset="-128"/>
                <a:cs typeface="+mn-cs"/>
              </a:rPr>
              <a:t> Cache: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120 MB shared</a:t>
            </a: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405635845"/>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D6E630-A1E5-804C-A757-BA15C2E67AA0}"/>
              </a:ext>
            </a:extLst>
          </p:cNvPr>
          <p:cNvSpPr>
            <a:spLocks noGrp="1"/>
          </p:cNvSpPr>
          <p:nvPr>
            <p:ph type="title"/>
          </p:nvPr>
        </p:nvSpPr>
        <p:spPr>
          <a:xfrm>
            <a:off x="228600" y="152400"/>
            <a:ext cx="9372600" cy="884238"/>
          </a:xfrm>
        </p:spPr>
        <p:txBody>
          <a:bodyPr/>
          <a:lstStyle/>
          <a:p>
            <a:r>
              <a:rPr lang="en-US" dirty="0">
                <a:solidFill>
                  <a:srgbClr val="006633"/>
                </a:solidFill>
                <a:ea typeface="ＭＳ Ｐゴシック" charset="0"/>
              </a:rPr>
              <a:t>Deeper and Larger Memory Hierarchies</a:t>
            </a:r>
            <a:endParaRPr lang="en-US" sz="3600" dirty="0"/>
          </a:p>
        </p:txBody>
      </p:sp>
      <p:sp>
        <p:nvSpPr>
          <p:cNvPr id="3" name="Slide Number Placeholder 2">
            <a:extLst>
              <a:ext uri="{FF2B5EF4-FFF2-40B4-BE49-F238E27FC236}">
                <a16:creationId xmlns:a16="http://schemas.microsoft.com/office/drawing/2014/main" id="{78AEBD90-9301-6C4A-BC8C-2EDBB0E5DDF3}"/>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E6ABE56-5E07-4208-997F-19E78ED3449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77506" name="Picture 2" descr="Apple announces M1 Ultra with 20-core CPU and 64-core GPU">
            <a:extLst>
              <a:ext uri="{FF2B5EF4-FFF2-40B4-BE49-F238E27FC236}">
                <a16:creationId xmlns:a16="http://schemas.microsoft.com/office/drawing/2014/main" id="{39E66091-2514-8942-B762-7B5B63853B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36637"/>
            <a:ext cx="9144000" cy="513556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8B2F3789-731D-3743-920B-1975EC699A4D}"/>
              </a:ext>
            </a:extLst>
          </p:cNvPr>
          <p:cNvSpPr txBox="1"/>
          <p:nvPr/>
        </p:nvSpPr>
        <p:spPr>
          <a:xfrm>
            <a:off x="1932065" y="6566356"/>
            <a:ext cx="5203669" cy="21544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https://</a:t>
            </a:r>
            <a:r>
              <a:rPr kumimoji="0" lang="en-US" sz="8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www.gsmarena.com</a:t>
            </a: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/apple_announces_m1_ultra_with_20core_cpu_and_64core_gpu-news-53481.php</a:t>
            </a:r>
          </a:p>
        </p:txBody>
      </p:sp>
      <p:sp>
        <p:nvSpPr>
          <p:cNvPr id="6" name="Rectangle 39">
            <a:extLst>
              <a:ext uri="{FF2B5EF4-FFF2-40B4-BE49-F238E27FC236}">
                <a16:creationId xmlns:a16="http://schemas.microsoft.com/office/drawing/2014/main" id="{F3942E71-DCB7-734B-AA89-8B7623663BCA}"/>
              </a:ext>
            </a:extLst>
          </p:cNvPr>
          <p:cNvSpPr>
            <a:spLocks noChangeArrowheads="1"/>
          </p:cNvSpPr>
          <p:nvPr/>
        </p:nvSpPr>
        <p:spPr bwMode="auto">
          <a:xfrm rot="5400000">
            <a:off x="1189528"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ectangle 39">
            <a:extLst>
              <a:ext uri="{FF2B5EF4-FFF2-40B4-BE49-F238E27FC236}">
                <a16:creationId xmlns:a16="http://schemas.microsoft.com/office/drawing/2014/main" id="{5542B0FB-0C7F-4D40-80A7-3CAD0B7D5996}"/>
              </a:ext>
            </a:extLst>
          </p:cNvPr>
          <p:cNvSpPr>
            <a:spLocks noChangeArrowheads="1"/>
          </p:cNvSpPr>
          <p:nvPr/>
        </p:nvSpPr>
        <p:spPr bwMode="auto">
          <a:xfrm rot="5400000">
            <a:off x="4044671"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 name="TextBox 4">
            <a:extLst>
              <a:ext uri="{FF2B5EF4-FFF2-40B4-BE49-F238E27FC236}">
                <a16:creationId xmlns:a16="http://schemas.microsoft.com/office/drawing/2014/main" id="{05FAF078-3519-72EE-F756-8F1AAF73B425}"/>
              </a:ext>
            </a:extLst>
          </p:cNvPr>
          <p:cNvSpPr txBox="1"/>
          <p:nvPr/>
        </p:nvSpPr>
        <p:spPr>
          <a:xfrm>
            <a:off x="3048000" y="6140130"/>
            <a:ext cx="2933816" cy="3385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432FF"/>
                </a:solidFill>
                <a:effectLst/>
                <a:uLnTx/>
                <a:uFillTx/>
                <a:latin typeface="Arial" panose="020B0604020202020204" pitchFamily="34" charset="0"/>
                <a:ea typeface="ＭＳ Ｐゴシック" panose="020B0600070205080204" pitchFamily="34" charset="-128"/>
                <a:cs typeface="+mn-cs"/>
              </a:rPr>
              <a:t>Apple M1 Ultra System (2022)</a:t>
            </a:r>
          </a:p>
        </p:txBody>
      </p:sp>
      <p:sp>
        <p:nvSpPr>
          <p:cNvPr id="8" name="TextBox 7">
            <a:extLst>
              <a:ext uri="{FF2B5EF4-FFF2-40B4-BE49-F238E27FC236}">
                <a16:creationId xmlns:a16="http://schemas.microsoft.com/office/drawing/2014/main" id="{A2A1C5B9-D3CC-6035-D80C-A166B5BD945F}"/>
              </a:ext>
            </a:extLst>
          </p:cNvPr>
          <p:cNvSpPr txBox="1"/>
          <p:nvPr/>
        </p:nvSpPr>
        <p:spPr>
          <a:xfrm>
            <a:off x="2615830" y="5609553"/>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0" name="TextBox 9">
            <a:extLst>
              <a:ext uri="{FF2B5EF4-FFF2-40B4-BE49-F238E27FC236}">
                <a16:creationId xmlns:a16="http://schemas.microsoft.com/office/drawing/2014/main" id="{EFC8947E-A616-D75A-85A7-B17561B4DB64}"/>
              </a:ext>
            </a:extLst>
          </p:cNvPr>
          <p:cNvSpPr txBox="1"/>
          <p:nvPr/>
        </p:nvSpPr>
        <p:spPr>
          <a:xfrm>
            <a:off x="5562682" y="5617106"/>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1" name="TextBox 10">
            <a:extLst>
              <a:ext uri="{FF2B5EF4-FFF2-40B4-BE49-F238E27FC236}">
                <a16:creationId xmlns:a16="http://schemas.microsoft.com/office/drawing/2014/main" id="{773E168C-9134-1C6E-4F85-8F2B609395F6}"/>
              </a:ext>
            </a:extLst>
          </p:cNvPr>
          <p:cNvSpPr txBox="1"/>
          <p:nvPr/>
        </p:nvSpPr>
        <p:spPr>
          <a:xfrm>
            <a:off x="4122255" y="5263143"/>
            <a:ext cx="890052" cy="646331"/>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A lot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SRAM</a:t>
            </a:r>
          </a:p>
        </p:txBody>
      </p:sp>
      <p:sp>
        <p:nvSpPr>
          <p:cNvPr id="9" name="Rectangle 39">
            <a:extLst>
              <a:ext uri="{FF2B5EF4-FFF2-40B4-BE49-F238E27FC236}">
                <a16:creationId xmlns:a16="http://schemas.microsoft.com/office/drawing/2014/main" id="{007D205A-1318-551D-5272-8115998B1255}"/>
              </a:ext>
            </a:extLst>
          </p:cNvPr>
          <p:cNvSpPr>
            <a:spLocks noChangeArrowheads="1"/>
          </p:cNvSpPr>
          <p:nvPr/>
        </p:nvSpPr>
        <p:spPr bwMode="auto">
          <a:xfrm rot="5400000">
            <a:off x="-746620" y="2472860"/>
            <a:ext cx="3900363" cy="2272379"/>
          </a:xfrm>
          <a:prstGeom prst="rect">
            <a:avLst/>
          </a:prstGeom>
          <a:noFill/>
          <a:ln w="508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Rectangle 39">
            <a:extLst>
              <a:ext uri="{FF2B5EF4-FFF2-40B4-BE49-F238E27FC236}">
                <a16:creationId xmlns:a16="http://schemas.microsoft.com/office/drawing/2014/main" id="{3662BFAB-2D15-A3C2-7D02-D2FB2B6A3B5D}"/>
              </a:ext>
            </a:extLst>
          </p:cNvPr>
          <p:cNvSpPr>
            <a:spLocks noChangeArrowheads="1"/>
          </p:cNvSpPr>
          <p:nvPr/>
        </p:nvSpPr>
        <p:spPr bwMode="auto">
          <a:xfrm rot="5400000">
            <a:off x="6003240" y="2459876"/>
            <a:ext cx="3900364" cy="2298349"/>
          </a:xfrm>
          <a:prstGeom prst="rect">
            <a:avLst/>
          </a:prstGeom>
          <a:noFill/>
          <a:ln w="508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 name="TextBox 12">
            <a:extLst>
              <a:ext uri="{FF2B5EF4-FFF2-40B4-BE49-F238E27FC236}">
                <a16:creationId xmlns:a16="http://schemas.microsoft.com/office/drawing/2014/main" id="{3D11B37C-D3AA-9992-83DB-6800B95039FA}"/>
              </a:ext>
            </a:extLst>
          </p:cNvPr>
          <p:cNvSpPr txBox="1"/>
          <p:nvPr/>
        </p:nvSpPr>
        <p:spPr>
          <a:xfrm>
            <a:off x="755576" y="5589240"/>
            <a:ext cx="99257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Storage</a:t>
            </a:r>
          </a:p>
        </p:txBody>
      </p:sp>
      <p:sp>
        <p:nvSpPr>
          <p:cNvPr id="14" name="TextBox 13">
            <a:extLst>
              <a:ext uri="{FF2B5EF4-FFF2-40B4-BE49-F238E27FC236}">
                <a16:creationId xmlns:a16="http://schemas.microsoft.com/office/drawing/2014/main" id="{79A0D39A-0DC5-90B4-0DBB-6BBA80E3CBFA}"/>
              </a:ext>
            </a:extLst>
          </p:cNvPr>
          <p:cNvSpPr txBox="1"/>
          <p:nvPr/>
        </p:nvSpPr>
        <p:spPr>
          <a:xfrm>
            <a:off x="7470117" y="5610646"/>
            <a:ext cx="99257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Storage</a:t>
            </a:r>
          </a:p>
        </p:txBody>
      </p:sp>
    </p:spTree>
    <p:extLst>
      <p:ext uri="{BB962C8B-B14F-4D97-AF65-F5344CB8AC3E}">
        <p14:creationId xmlns:p14="http://schemas.microsoft.com/office/powerpoint/2010/main" val="38600120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2" grpId="0" animBg="1"/>
      <p:bldP spid="13" grpId="0"/>
      <p:bldP spid="14"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800" b="0" i="0" u="none" strike="noStrike" kern="0" cap="none" spc="0" normalizeH="0" baseline="0" noProof="0" dirty="0">
                <a:ln>
                  <a:noFill/>
                </a:ln>
                <a:solidFill>
                  <a:srgbClr val="006633"/>
                </a:solidFill>
                <a:effectLst/>
                <a:uLnTx/>
                <a:uFillTx/>
                <a:latin typeface="Garamond"/>
                <a:ea typeface="+mj-ea"/>
                <a:cs typeface="+mj-cs"/>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27988027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
        <p:nvSpPr>
          <p:cNvPr id="9" name="Title 1">
            <a:extLst>
              <a:ext uri="{FF2B5EF4-FFF2-40B4-BE49-F238E27FC236}">
                <a16:creationId xmlns:a16="http://schemas.microsoft.com/office/drawing/2014/main" id="{CADAED7D-7FD9-2A42-BDA3-4593BF0DF855}"/>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600" kern="0" dirty="0">
                <a:solidFill>
                  <a:srgbClr val="006633"/>
                </a:solidFill>
              </a:rPr>
              <a:t>Data Movement Overwhelms Modern Machines </a:t>
            </a:r>
          </a:p>
        </p:txBody>
      </p:sp>
    </p:spTree>
    <p:extLst>
      <p:ext uri="{BB962C8B-B14F-4D97-AF65-F5344CB8AC3E}">
        <p14:creationId xmlns:p14="http://schemas.microsoft.com/office/powerpoint/2010/main" val="1935982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Axiom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000" dirty="0">
                <a:solidFill>
                  <a:srgbClr val="0000FF"/>
                </a:solidFill>
              </a:rPr>
              <a:t>An Intelligent Architecture</a:t>
            </a:r>
          </a:p>
          <a:p>
            <a:pPr marL="0" indent="0" algn="ctr">
              <a:buNone/>
            </a:pPr>
            <a:r>
              <a:rPr lang="en-US" sz="6000" dirty="0">
                <a:solidFill>
                  <a:srgbClr val="FF0000"/>
                </a:solidFill>
              </a:rPr>
              <a:t>Handles Data Well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071191"/>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1DA2A0-7490-744D-B60D-81215B72FEBB}"/>
              </a:ext>
            </a:extLst>
          </p:cNvPr>
          <p:cNvSpPr>
            <a:spLocks noGrp="1"/>
          </p:cNvSpPr>
          <p:nvPr>
            <p:ph type="title"/>
          </p:nvPr>
        </p:nvSpPr>
        <p:spPr/>
        <p:txBody>
          <a:bodyPr/>
          <a:lstStyle/>
          <a:p>
            <a:r>
              <a:rPr lang="en-US" dirty="0"/>
              <a:t>How to Handle Data Well</a:t>
            </a:r>
          </a:p>
        </p:txBody>
      </p:sp>
      <p:sp>
        <p:nvSpPr>
          <p:cNvPr id="3" name="Content Placeholder 2">
            <a:extLst>
              <a:ext uri="{FF2B5EF4-FFF2-40B4-BE49-F238E27FC236}">
                <a16:creationId xmlns:a16="http://schemas.microsoft.com/office/drawing/2014/main" id="{F9739C49-7CA6-0A4F-B6A6-39271AEA7AD4}"/>
              </a:ext>
            </a:extLst>
          </p:cNvPr>
          <p:cNvSpPr>
            <a:spLocks noGrp="1"/>
          </p:cNvSpPr>
          <p:nvPr>
            <p:ph idx="1"/>
          </p:nvPr>
        </p:nvSpPr>
        <p:spPr>
          <a:xfrm>
            <a:off x="228600" y="1196752"/>
            <a:ext cx="8610600" cy="4876800"/>
          </a:xfrm>
        </p:spPr>
        <p:txBody>
          <a:bodyPr/>
          <a:lstStyle/>
          <a:p>
            <a:r>
              <a:rPr lang="en-US" dirty="0"/>
              <a:t>Ensure data does not overwhelm the components</a:t>
            </a:r>
          </a:p>
          <a:p>
            <a:pPr lvl="1"/>
            <a:r>
              <a:rPr lang="en-US" dirty="0"/>
              <a:t>via intelligent algorithms</a:t>
            </a:r>
          </a:p>
          <a:p>
            <a:pPr lvl="1"/>
            <a:r>
              <a:rPr lang="en-US" dirty="0"/>
              <a:t>via intelligent architectures</a:t>
            </a:r>
          </a:p>
          <a:p>
            <a:pPr lvl="1"/>
            <a:r>
              <a:rPr lang="en-US" dirty="0"/>
              <a:t>via whole system designs: algorithm-architecture-devices</a:t>
            </a:r>
          </a:p>
          <a:p>
            <a:pPr lvl="1"/>
            <a:endParaRPr lang="en-US" dirty="0"/>
          </a:p>
          <a:p>
            <a:pPr lvl="1"/>
            <a:endParaRPr lang="en-US" dirty="0"/>
          </a:p>
          <a:p>
            <a:r>
              <a:rPr lang="en-US" dirty="0"/>
              <a:t>Take advantage of vast amounts of data and metadata</a:t>
            </a:r>
          </a:p>
          <a:p>
            <a:pPr lvl="1"/>
            <a:r>
              <a:rPr lang="en-US" dirty="0"/>
              <a:t>to improve architectural &amp; system-level decisions </a:t>
            </a:r>
          </a:p>
          <a:p>
            <a:pPr lvl="1"/>
            <a:endParaRPr lang="en-US" dirty="0"/>
          </a:p>
          <a:p>
            <a:pPr lvl="1"/>
            <a:endParaRPr lang="en-US" dirty="0"/>
          </a:p>
          <a:p>
            <a:r>
              <a:rPr lang="en-US" dirty="0"/>
              <a:t>Understand and exploit properties of (different) data</a:t>
            </a:r>
          </a:p>
          <a:p>
            <a:pPr lvl="1"/>
            <a:r>
              <a:rPr lang="en-US" dirty="0"/>
              <a:t>to improve algorithms &amp; architectures in various metrics</a:t>
            </a:r>
          </a:p>
          <a:p>
            <a:endParaRPr lang="en-US" dirty="0"/>
          </a:p>
          <a:p>
            <a:pPr marL="0" indent="0">
              <a:buNone/>
            </a:pPr>
            <a:endParaRPr lang="en-US" dirty="0"/>
          </a:p>
          <a:p>
            <a:endParaRPr lang="en-US" dirty="0"/>
          </a:p>
        </p:txBody>
      </p:sp>
      <p:sp>
        <p:nvSpPr>
          <p:cNvPr id="4" name="Slide Number Placeholder 3">
            <a:extLst>
              <a:ext uri="{FF2B5EF4-FFF2-40B4-BE49-F238E27FC236}">
                <a16:creationId xmlns:a16="http://schemas.microsoft.com/office/drawing/2014/main" id="{3523FF48-EF17-B147-BE03-650132864BE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35</a:t>
            </a:fld>
            <a:endParaRPr lang="en-US" altLang="en-US">
              <a:solidFill>
                <a:srgbClr val="000000"/>
              </a:solidFill>
            </a:endParaRPr>
          </a:p>
        </p:txBody>
      </p:sp>
    </p:spTree>
    <p:extLst>
      <p:ext uri="{BB962C8B-B14F-4D97-AF65-F5344CB8AC3E}">
        <p14:creationId xmlns:p14="http://schemas.microsoft.com/office/powerpoint/2010/main" val="23210022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Computing Systems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Are</a:t>
            </a:r>
            <a:r>
              <a:rPr lang="en-US" dirty="0">
                <a:solidFill>
                  <a:srgbClr val="0000FF"/>
                </a:solidFill>
              </a:rPr>
              <a:t> </a:t>
            </a:r>
            <a:r>
              <a:rPr lang="en-US" dirty="0">
                <a:solidFill>
                  <a:srgbClr val="FF0000"/>
                </a:solidFill>
              </a:rPr>
              <a:t>processor-centric</a:t>
            </a:r>
            <a:r>
              <a:rPr lang="en-US" dirty="0">
                <a:solidFill>
                  <a:srgbClr val="0432FF"/>
                </a:solidFill>
              </a:rPr>
              <a:t> vs. </a:t>
            </a:r>
            <a:r>
              <a:rPr lang="en-US" b="1" dirty="0">
                <a:solidFill>
                  <a:srgbClr val="0432FF"/>
                </a:solidFill>
              </a:rPr>
              <a:t>data-centric</a:t>
            </a:r>
          </a:p>
          <a:p>
            <a:pPr lvl="1"/>
            <a:endParaRPr lang="en-US" dirty="0"/>
          </a:p>
          <a:p>
            <a:pPr lvl="1"/>
            <a:endParaRPr lang="en-US" dirty="0"/>
          </a:p>
          <a:p>
            <a:endParaRPr lang="en-US" dirty="0"/>
          </a:p>
          <a:p>
            <a:r>
              <a:rPr lang="en-US" dirty="0"/>
              <a:t>Make </a:t>
            </a:r>
            <a:r>
              <a:rPr lang="en-US" dirty="0">
                <a:solidFill>
                  <a:srgbClr val="FF0000"/>
                </a:solidFill>
              </a:rPr>
              <a:t>designer-dictated </a:t>
            </a:r>
            <a:r>
              <a:rPr lang="en-US" dirty="0">
                <a:solidFill>
                  <a:srgbClr val="0432FF"/>
                </a:solidFill>
              </a:rPr>
              <a:t>decisions vs. </a:t>
            </a:r>
            <a:r>
              <a:rPr lang="en-US" b="1" dirty="0">
                <a:solidFill>
                  <a:srgbClr val="0432FF"/>
                </a:solidFill>
              </a:rPr>
              <a:t>data-driven</a:t>
            </a:r>
            <a:endParaRPr lang="en-US" dirty="0">
              <a:solidFill>
                <a:srgbClr val="0432FF"/>
              </a:solidFill>
            </a:endParaRPr>
          </a:p>
          <a:p>
            <a:pPr lvl="1"/>
            <a:endParaRPr lang="en-US" dirty="0"/>
          </a:p>
          <a:p>
            <a:pPr lvl="1"/>
            <a:endParaRPr lang="en-US" dirty="0"/>
          </a:p>
          <a:p>
            <a:endParaRPr lang="en-US" dirty="0"/>
          </a:p>
          <a:p>
            <a:r>
              <a:rPr lang="en-US" dirty="0"/>
              <a:t>Make </a:t>
            </a:r>
            <a:r>
              <a:rPr lang="en-US" dirty="0">
                <a:solidFill>
                  <a:srgbClr val="FF0000"/>
                </a:solidFill>
              </a:rPr>
              <a:t>component-based myopic </a:t>
            </a:r>
            <a:r>
              <a:rPr lang="en-US" dirty="0">
                <a:solidFill>
                  <a:srgbClr val="0000FF"/>
                </a:solidFill>
              </a:rPr>
              <a:t>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39700758"/>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254078709"/>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39420221"/>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4F852-247E-8E45-911F-917B88B448CC}"/>
              </a:ext>
            </a:extLst>
          </p:cNvPr>
          <p:cNvSpPr>
            <a:spLocks noGrp="1"/>
          </p:cNvSpPr>
          <p:nvPr>
            <p:ph type="title"/>
          </p:nvPr>
        </p:nvSpPr>
        <p:spPr>
          <a:xfrm>
            <a:off x="228600" y="152400"/>
            <a:ext cx="8879904" cy="1066800"/>
          </a:xfrm>
        </p:spPr>
        <p:txBody>
          <a:bodyPr/>
          <a:lstStyle/>
          <a:p>
            <a:r>
              <a:rPr lang="en-US" sz="3400" dirty="0"/>
              <a:t>A Blueprint for Fundamentally Better Architectures</a:t>
            </a:r>
          </a:p>
        </p:txBody>
      </p:sp>
      <p:sp>
        <p:nvSpPr>
          <p:cNvPr id="3" name="Content Placeholder 2">
            <a:extLst>
              <a:ext uri="{FF2B5EF4-FFF2-40B4-BE49-F238E27FC236}">
                <a16:creationId xmlns:a16="http://schemas.microsoft.com/office/drawing/2014/main" id="{33D775C0-662F-E944-BE80-00AD35D75816}"/>
              </a:ext>
            </a:extLst>
          </p:cNvPr>
          <p:cNvSpPr>
            <a:spLocks noGrp="1"/>
          </p:cNvSpPr>
          <p:nvPr>
            <p:ph idx="1"/>
          </p:nvPr>
        </p:nvSpPr>
        <p:spPr>
          <a:xfrm>
            <a:off x="228600" y="1052736"/>
            <a:ext cx="8610600" cy="5195664"/>
          </a:xfrm>
        </p:spPr>
        <p:txBody>
          <a:bodyPr/>
          <a:lstStyle/>
          <a:p>
            <a:r>
              <a:rPr lang="en-US" sz="2000" dirty="0"/>
              <a:t>Onur Mutlu,</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"Intelligent Architectures for Intelligent Computing Systems"</a:t>
            </a:r>
            <a:br>
              <a:rPr lang="en-US" sz="2000" dirty="0"/>
            </a:br>
            <a:r>
              <a:rPr lang="en-US" sz="2000" i="1" dirty="0"/>
              <a:t>Invited Paper in Proceedings of the </a:t>
            </a:r>
            <a:r>
              <a:rPr lang="en-US" sz="2000" i="1" dirty="0">
                <a:hlinkClick r:id="rId3"/>
              </a:rPr>
              <a:t>Design, Automation, and Test in Europe Conference</a:t>
            </a:r>
            <a:r>
              <a:rPr lang="en-US" sz="2000" i="1" dirty="0"/>
              <a:t> (</a:t>
            </a:r>
            <a:r>
              <a:rPr lang="en-US" sz="2000" b="1" i="1" dirty="0"/>
              <a:t>DATE</a:t>
            </a:r>
            <a:r>
              <a:rPr lang="en-US" sz="2000" i="1" dirty="0"/>
              <a:t>)</a:t>
            </a:r>
            <a:r>
              <a:rPr lang="en-US" sz="2000" dirty="0"/>
              <a:t>, Virtual, February 2021.</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IEDM Tutorial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Short DATE Talk Video</a:t>
            </a:r>
            <a:r>
              <a:rPr lang="en-US" sz="2000" dirty="0"/>
              <a:t> (11 minutes)]</a:t>
            </a:r>
            <a:br>
              <a:rPr lang="en-US" sz="2000" dirty="0"/>
            </a:br>
            <a:r>
              <a:rPr lang="en-US" sz="2000" dirty="0"/>
              <a:t>[</a:t>
            </a:r>
            <a:r>
              <a:rPr lang="en-US" sz="2000" dirty="0">
                <a:hlinkClick r:id="rId9"/>
              </a:rPr>
              <a:t>Longer IEDM Tutorial Video</a:t>
            </a:r>
            <a:r>
              <a:rPr lang="en-US" sz="2000" dirty="0"/>
              <a:t> (1 </a:t>
            </a:r>
            <a:r>
              <a:rPr lang="en-US" sz="2000" dirty="0" err="1"/>
              <a:t>hr</a:t>
            </a:r>
            <a:r>
              <a:rPr lang="en-US" sz="2000" dirty="0"/>
              <a:t> 51 minutes)]</a:t>
            </a:r>
          </a:p>
          <a:p>
            <a:endParaRPr lang="en-US" sz="2000" dirty="0"/>
          </a:p>
        </p:txBody>
      </p:sp>
      <p:sp>
        <p:nvSpPr>
          <p:cNvPr id="4" name="Slide Number Placeholder 3">
            <a:extLst>
              <a:ext uri="{FF2B5EF4-FFF2-40B4-BE49-F238E27FC236}">
                <a16:creationId xmlns:a16="http://schemas.microsoft.com/office/drawing/2014/main" id="{A902EC93-2093-4A4C-9A55-4B63386A8D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A91863D-16AC-D747-BA17-510BFEEF04EF}"/>
              </a:ext>
            </a:extLst>
          </p:cNvPr>
          <p:cNvPicPr>
            <a:picLocks noChangeAspect="1"/>
          </p:cNvPicPr>
          <p:nvPr/>
        </p:nvPicPr>
        <p:blipFill>
          <a:blip r:embed="rId10"/>
          <a:stretch>
            <a:fillRect/>
          </a:stretch>
        </p:blipFill>
        <p:spPr>
          <a:xfrm>
            <a:off x="0" y="4399550"/>
            <a:ext cx="9144000" cy="1549730"/>
          </a:xfrm>
          <a:prstGeom prst="rect">
            <a:avLst/>
          </a:prstGeom>
        </p:spPr>
      </p:pic>
    </p:spTree>
    <p:extLst>
      <p:ext uri="{BB962C8B-B14F-4D97-AF65-F5344CB8AC3E}">
        <p14:creationId xmlns:p14="http://schemas.microsoft.com/office/powerpoint/2010/main" val="2595209906"/>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60376"/>
            <a:ext cx="7924800" cy="1752600"/>
          </a:xfrm>
        </p:spPr>
        <p:txBody>
          <a:bodyPr/>
          <a:lstStyle/>
          <a:p>
            <a:pPr algn="ctr"/>
            <a:r>
              <a:rPr lang="en-US" dirty="0"/>
              <a:t>Data-Centric (Memory-Centric)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fld id="{7341D3D9-3FE8-4025-BF66-8DAB1ABB951F}" type="slidenum">
              <a:rPr lang="en-US" altLang="en-US" smtClean="0">
                <a:solidFill>
                  <a:srgbClr val="000000"/>
                </a:solidFill>
              </a:rPr>
              <a:pPr/>
              <a:t>40</a:t>
            </a:fld>
            <a:endParaRPr lang="en-US" altLang="en-US">
              <a:solidFill>
                <a:srgbClr val="000000"/>
              </a:solidFill>
            </a:endParaRPr>
          </a:p>
        </p:txBody>
      </p:sp>
    </p:spTree>
    <p:extLst>
      <p:ext uri="{BB962C8B-B14F-4D97-AF65-F5344CB8AC3E}">
        <p14:creationId xmlns:p14="http://schemas.microsoft.com/office/powerpoint/2010/main" val="611465672"/>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6A36DD-E071-084E-A698-25D80E2E22EA}"/>
              </a:ext>
            </a:extLst>
          </p:cNvPr>
          <p:cNvSpPr>
            <a:spLocks noGrp="1"/>
          </p:cNvSpPr>
          <p:nvPr>
            <p:ph type="title"/>
          </p:nvPr>
        </p:nvSpPr>
        <p:spPr/>
        <p:txBody>
          <a:bodyPr/>
          <a:lstStyle/>
          <a:p>
            <a:r>
              <a:rPr lang="en-US" dirty="0"/>
              <a:t>Data-Centric Architectures: Properties</a:t>
            </a:r>
          </a:p>
        </p:txBody>
      </p:sp>
      <p:sp>
        <p:nvSpPr>
          <p:cNvPr id="3" name="Content Placeholder 2">
            <a:extLst>
              <a:ext uri="{FF2B5EF4-FFF2-40B4-BE49-F238E27FC236}">
                <a16:creationId xmlns:a16="http://schemas.microsoft.com/office/drawing/2014/main" id="{B14915FF-65F1-9148-84F8-D897101D7352}"/>
              </a:ext>
            </a:extLst>
          </p:cNvPr>
          <p:cNvSpPr>
            <a:spLocks noGrp="1"/>
          </p:cNvSpPr>
          <p:nvPr>
            <p:ph idx="1"/>
          </p:nvPr>
        </p:nvSpPr>
        <p:spPr>
          <a:xfrm>
            <a:off x="228600" y="1124744"/>
            <a:ext cx="8807896" cy="5123656"/>
          </a:xfrm>
        </p:spPr>
        <p:txBody>
          <a:bodyPr/>
          <a:lstStyle/>
          <a:p>
            <a:r>
              <a:rPr lang="en-US" b="1" dirty="0">
                <a:solidFill>
                  <a:srgbClr val="0000FF"/>
                </a:solidFill>
              </a:rPr>
              <a:t>Process data where it resides </a:t>
            </a:r>
            <a:r>
              <a:rPr lang="en-US" dirty="0">
                <a:solidFill>
                  <a:srgbClr val="0000FF"/>
                </a:solidFill>
              </a:rPr>
              <a:t>(where it makes sense)</a:t>
            </a:r>
          </a:p>
          <a:p>
            <a:pPr lvl="1"/>
            <a:r>
              <a:rPr lang="en-US" dirty="0"/>
              <a:t>Processing in and near memory structures</a:t>
            </a:r>
          </a:p>
          <a:p>
            <a:pPr marL="0" indent="0">
              <a:buNone/>
            </a:pPr>
            <a:endParaRPr lang="en-US" dirty="0"/>
          </a:p>
          <a:p>
            <a:r>
              <a:rPr lang="en-US" b="1" dirty="0">
                <a:solidFill>
                  <a:srgbClr val="0000FF"/>
                </a:solidFill>
              </a:rPr>
              <a:t>Low-latency and low-energy data access</a:t>
            </a:r>
          </a:p>
          <a:p>
            <a:pPr lvl="1"/>
            <a:r>
              <a:rPr lang="en-US" dirty="0"/>
              <a:t>Low latency memory</a:t>
            </a:r>
          </a:p>
          <a:p>
            <a:pPr lvl="1"/>
            <a:r>
              <a:rPr lang="en-US" dirty="0"/>
              <a:t>Low energy memory</a:t>
            </a:r>
          </a:p>
          <a:p>
            <a:pPr marL="344487" lvl="1" indent="0">
              <a:buNone/>
            </a:pPr>
            <a:endParaRPr lang="en-US" dirty="0"/>
          </a:p>
          <a:p>
            <a:r>
              <a:rPr lang="en-US" b="1" dirty="0">
                <a:solidFill>
                  <a:srgbClr val="0000FF"/>
                </a:solidFill>
              </a:rPr>
              <a:t>Low-cost data storage and processing</a:t>
            </a:r>
          </a:p>
          <a:p>
            <a:pPr lvl="1"/>
            <a:r>
              <a:rPr lang="en-US" dirty="0"/>
              <a:t>High capacity memory at low cost: hybrid memory, compression</a:t>
            </a:r>
          </a:p>
          <a:p>
            <a:pPr lvl="1"/>
            <a:endParaRPr lang="en-US" dirty="0"/>
          </a:p>
          <a:p>
            <a:r>
              <a:rPr lang="en-US" b="1" dirty="0">
                <a:solidFill>
                  <a:srgbClr val="0000FF"/>
                </a:solidFill>
              </a:rPr>
              <a:t>Intelligent data management</a:t>
            </a:r>
          </a:p>
          <a:p>
            <a:pPr lvl="1"/>
            <a:r>
              <a:rPr lang="en-US" dirty="0"/>
              <a:t>Intelligent controllers handling robustness, security, cost, perf.</a:t>
            </a:r>
          </a:p>
          <a:p>
            <a:endParaRPr lang="en-US" dirty="0"/>
          </a:p>
        </p:txBody>
      </p:sp>
      <p:sp>
        <p:nvSpPr>
          <p:cNvPr id="4" name="Slide Number Placeholder 3">
            <a:extLst>
              <a:ext uri="{FF2B5EF4-FFF2-40B4-BE49-F238E27FC236}">
                <a16:creationId xmlns:a16="http://schemas.microsoft.com/office/drawing/2014/main" id="{0F1F47AA-F773-7243-876F-B38D973B454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F2DDA778-26A3-A449-9FF9-F9A4D7854DF7}"/>
              </a:ext>
            </a:extLst>
          </p:cNvPr>
          <p:cNvSpPr>
            <a:spLocks noChangeArrowheads="1"/>
          </p:cNvSpPr>
          <p:nvPr/>
        </p:nvSpPr>
        <p:spPr bwMode="auto">
          <a:xfrm>
            <a:off x="539552" y="1124744"/>
            <a:ext cx="7920880"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086247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Processing Data </a:t>
            </a:r>
            <a:br>
              <a:rPr lang="en-US" dirty="0"/>
            </a:br>
            <a:r>
              <a:rPr lang="en-US" dirty="0"/>
              <a:t>	        Where It Makes Sense</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34413268"/>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D6E630-A1E5-804C-A757-BA15C2E67AA0}"/>
              </a:ext>
            </a:extLst>
          </p:cNvPr>
          <p:cNvSpPr>
            <a:spLocks noGrp="1"/>
          </p:cNvSpPr>
          <p:nvPr>
            <p:ph type="title"/>
          </p:nvPr>
        </p:nvSpPr>
        <p:spPr>
          <a:xfrm>
            <a:off x="228600" y="152400"/>
            <a:ext cx="9372600" cy="884238"/>
          </a:xfrm>
        </p:spPr>
        <p:txBody>
          <a:bodyPr/>
          <a:lstStyle/>
          <a:p>
            <a:r>
              <a:rPr lang="en-US" dirty="0">
                <a:solidFill>
                  <a:srgbClr val="006633"/>
                </a:solidFill>
                <a:ea typeface="ＭＳ Ｐゴシック" charset="0"/>
              </a:rPr>
              <a:t>Process Data Where It Makes Sense </a:t>
            </a:r>
            <a:endParaRPr lang="en-US" sz="3600" dirty="0"/>
          </a:p>
        </p:txBody>
      </p:sp>
      <p:sp>
        <p:nvSpPr>
          <p:cNvPr id="3" name="Slide Number Placeholder 2">
            <a:extLst>
              <a:ext uri="{FF2B5EF4-FFF2-40B4-BE49-F238E27FC236}">
                <a16:creationId xmlns:a16="http://schemas.microsoft.com/office/drawing/2014/main" id="{78AEBD90-9301-6C4A-BC8C-2EDBB0E5DDF3}"/>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EE6ABE56-5E07-4208-997F-19E78ED3449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77506" name="Picture 2" descr="Apple announces M1 Ultra with 20-core CPU and 64-core GPU">
            <a:extLst>
              <a:ext uri="{FF2B5EF4-FFF2-40B4-BE49-F238E27FC236}">
                <a16:creationId xmlns:a16="http://schemas.microsoft.com/office/drawing/2014/main" id="{39E66091-2514-8942-B762-7B5B63853B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36637"/>
            <a:ext cx="9144000" cy="5135563"/>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8B2F3789-731D-3743-920B-1975EC699A4D}"/>
              </a:ext>
            </a:extLst>
          </p:cNvPr>
          <p:cNvSpPr txBox="1"/>
          <p:nvPr/>
        </p:nvSpPr>
        <p:spPr>
          <a:xfrm>
            <a:off x="1932065" y="6566356"/>
            <a:ext cx="5203669" cy="21544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https://</a:t>
            </a:r>
            <a:r>
              <a:rPr kumimoji="0" lang="en-US" sz="8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www.gsmarena.com</a:t>
            </a:r>
            <a:r>
              <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/apple_announces_m1_ultra_with_20core_cpu_and_64core_gpu-news-53481.php</a:t>
            </a:r>
          </a:p>
        </p:txBody>
      </p:sp>
      <p:sp>
        <p:nvSpPr>
          <p:cNvPr id="6" name="Rectangle 39">
            <a:extLst>
              <a:ext uri="{FF2B5EF4-FFF2-40B4-BE49-F238E27FC236}">
                <a16:creationId xmlns:a16="http://schemas.microsoft.com/office/drawing/2014/main" id="{F3942E71-DCB7-734B-AA89-8B7623663BCA}"/>
              </a:ext>
            </a:extLst>
          </p:cNvPr>
          <p:cNvSpPr>
            <a:spLocks noChangeArrowheads="1"/>
          </p:cNvSpPr>
          <p:nvPr/>
        </p:nvSpPr>
        <p:spPr bwMode="auto">
          <a:xfrm rot="5400000">
            <a:off x="1189528"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ectangle 39">
            <a:extLst>
              <a:ext uri="{FF2B5EF4-FFF2-40B4-BE49-F238E27FC236}">
                <a16:creationId xmlns:a16="http://schemas.microsoft.com/office/drawing/2014/main" id="{5542B0FB-0C7F-4D40-80A7-3CAD0B7D5996}"/>
              </a:ext>
            </a:extLst>
          </p:cNvPr>
          <p:cNvSpPr>
            <a:spLocks noChangeArrowheads="1"/>
          </p:cNvSpPr>
          <p:nvPr/>
        </p:nvSpPr>
        <p:spPr bwMode="auto">
          <a:xfrm rot="5400000">
            <a:off x="4044671" y="2921226"/>
            <a:ext cx="3900363" cy="1375647"/>
          </a:xfrm>
          <a:prstGeom prst="rect">
            <a:avLst/>
          </a:prstGeom>
          <a:noFill/>
          <a:ln w="50800">
            <a:solidFill>
              <a:srgbClr val="00FF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 name="TextBox 4">
            <a:extLst>
              <a:ext uri="{FF2B5EF4-FFF2-40B4-BE49-F238E27FC236}">
                <a16:creationId xmlns:a16="http://schemas.microsoft.com/office/drawing/2014/main" id="{05FAF078-3519-72EE-F756-8F1AAF73B425}"/>
              </a:ext>
            </a:extLst>
          </p:cNvPr>
          <p:cNvSpPr txBox="1"/>
          <p:nvPr/>
        </p:nvSpPr>
        <p:spPr>
          <a:xfrm>
            <a:off x="3048000" y="6140130"/>
            <a:ext cx="2933816" cy="3385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432FF"/>
                </a:solidFill>
                <a:effectLst/>
                <a:uLnTx/>
                <a:uFillTx/>
                <a:latin typeface="Arial" panose="020B0604020202020204" pitchFamily="34" charset="0"/>
                <a:ea typeface="ＭＳ Ｐゴシック" panose="020B0600070205080204" pitchFamily="34" charset="-128"/>
                <a:cs typeface="+mn-cs"/>
              </a:rPr>
              <a:t>Apple M1 Ultra System (2022)</a:t>
            </a:r>
          </a:p>
        </p:txBody>
      </p:sp>
      <p:sp>
        <p:nvSpPr>
          <p:cNvPr id="8" name="TextBox 7">
            <a:extLst>
              <a:ext uri="{FF2B5EF4-FFF2-40B4-BE49-F238E27FC236}">
                <a16:creationId xmlns:a16="http://schemas.microsoft.com/office/drawing/2014/main" id="{A2A1C5B9-D3CC-6035-D80C-A166B5BD945F}"/>
              </a:ext>
            </a:extLst>
          </p:cNvPr>
          <p:cNvSpPr txBox="1"/>
          <p:nvPr/>
        </p:nvSpPr>
        <p:spPr>
          <a:xfrm>
            <a:off x="2615830" y="5609553"/>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0" name="TextBox 9">
            <a:extLst>
              <a:ext uri="{FF2B5EF4-FFF2-40B4-BE49-F238E27FC236}">
                <a16:creationId xmlns:a16="http://schemas.microsoft.com/office/drawing/2014/main" id="{EFC8947E-A616-D75A-85A7-B17561B4DB64}"/>
              </a:ext>
            </a:extLst>
          </p:cNvPr>
          <p:cNvSpPr txBox="1"/>
          <p:nvPr/>
        </p:nvSpPr>
        <p:spPr>
          <a:xfrm>
            <a:off x="5562682" y="5617106"/>
            <a:ext cx="86433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A00"/>
                </a:solidFill>
                <a:effectLst/>
                <a:uLnTx/>
                <a:uFillTx/>
                <a:latin typeface="Arial" panose="020B0604020202020204" pitchFamily="34" charset="0"/>
                <a:ea typeface="ＭＳ Ｐゴシック" panose="020B0600070205080204" pitchFamily="34" charset="-128"/>
                <a:cs typeface="+mn-cs"/>
              </a:rPr>
              <a:t>DRAM</a:t>
            </a:r>
          </a:p>
        </p:txBody>
      </p:sp>
      <p:sp>
        <p:nvSpPr>
          <p:cNvPr id="11" name="TextBox 10">
            <a:extLst>
              <a:ext uri="{FF2B5EF4-FFF2-40B4-BE49-F238E27FC236}">
                <a16:creationId xmlns:a16="http://schemas.microsoft.com/office/drawing/2014/main" id="{773E168C-9134-1C6E-4F85-8F2B609395F6}"/>
              </a:ext>
            </a:extLst>
          </p:cNvPr>
          <p:cNvSpPr txBox="1"/>
          <p:nvPr/>
        </p:nvSpPr>
        <p:spPr>
          <a:xfrm>
            <a:off x="4122255" y="5263143"/>
            <a:ext cx="890052" cy="646331"/>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A lot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FDFF"/>
                </a:solidFill>
                <a:effectLst/>
                <a:uLnTx/>
                <a:uFillTx/>
                <a:latin typeface="Arial" panose="020B0604020202020204" pitchFamily="34" charset="0"/>
                <a:ea typeface="ＭＳ Ｐゴシック" panose="020B0600070205080204" pitchFamily="34" charset="-128"/>
                <a:cs typeface="+mn-cs"/>
              </a:rPr>
              <a:t>SRAM</a:t>
            </a:r>
          </a:p>
        </p:txBody>
      </p:sp>
      <p:sp>
        <p:nvSpPr>
          <p:cNvPr id="9" name="Rectangle 39">
            <a:extLst>
              <a:ext uri="{FF2B5EF4-FFF2-40B4-BE49-F238E27FC236}">
                <a16:creationId xmlns:a16="http://schemas.microsoft.com/office/drawing/2014/main" id="{007D205A-1318-551D-5272-8115998B1255}"/>
              </a:ext>
            </a:extLst>
          </p:cNvPr>
          <p:cNvSpPr>
            <a:spLocks noChangeArrowheads="1"/>
          </p:cNvSpPr>
          <p:nvPr/>
        </p:nvSpPr>
        <p:spPr bwMode="auto">
          <a:xfrm rot="5400000">
            <a:off x="-746620" y="2472860"/>
            <a:ext cx="3900363" cy="2272379"/>
          </a:xfrm>
          <a:prstGeom prst="rect">
            <a:avLst/>
          </a:prstGeom>
          <a:noFill/>
          <a:ln w="508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Rectangle 39">
            <a:extLst>
              <a:ext uri="{FF2B5EF4-FFF2-40B4-BE49-F238E27FC236}">
                <a16:creationId xmlns:a16="http://schemas.microsoft.com/office/drawing/2014/main" id="{3662BFAB-2D15-A3C2-7D02-D2FB2B6A3B5D}"/>
              </a:ext>
            </a:extLst>
          </p:cNvPr>
          <p:cNvSpPr>
            <a:spLocks noChangeArrowheads="1"/>
          </p:cNvSpPr>
          <p:nvPr/>
        </p:nvSpPr>
        <p:spPr bwMode="auto">
          <a:xfrm rot="5400000">
            <a:off x="6003240" y="2459876"/>
            <a:ext cx="3900364" cy="2298349"/>
          </a:xfrm>
          <a:prstGeom prst="rect">
            <a:avLst/>
          </a:prstGeom>
          <a:noFill/>
          <a:ln w="508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 name="TextBox 12">
            <a:extLst>
              <a:ext uri="{FF2B5EF4-FFF2-40B4-BE49-F238E27FC236}">
                <a16:creationId xmlns:a16="http://schemas.microsoft.com/office/drawing/2014/main" id="{3D11B37C-D3AA-9992-83DB-6800B95039FA}"/>
              </a:ext>
            </a:extLst>
          </p:cNvPr>
          <p:cNvSpPr txBox="1"/>
          <p:nvPr/>
        </p:nvSpPr>
        <p:spPr>
          <a:xfrm>
            <a:off x="755576" y="5589240"/>
            <a:ext cx="99257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Storage</a:t>
            </a:r>
          </a:p>
        </p:txBody>
      </p:sp>
      <p:sp>
        <p:nvSpPr>
          <p:cNvPr id="14" name="TextBox 13">
            <a:extLst>
              <a:ext uri="{FF2B5EF4-FFF2-40B4-BE49-F238E27FC236}">
                <a16:creationId xmlns:a16="http://schemas.microsoft.com/office/drawing/2014/main" id="{79A0D39A-0DC5-90B4-0DBB-6BBA80E3CBFA}"/>
              </a:ext>
            </a:extLst>
          </p:cNvPr>
          <p:cNvSpPr txBox="1"/>
          <p:nvPr/>
        </p:nvSpPr>
        <p:spPr>
          <a:xfrm>
            <a:off x="7470117" y="5610646"/>
            <a:ext cx="992579"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Storage</a:t>
            </a:r>
          </a:p>
        </p:txBody>
      </p:sp>
      <p:sp>
        <p:nvSpPr>
          <p:cNvPr id="15" name="Rectangle 39">
            <a:extLst>
              <a:ext uri="{FF2B5EF4-FFF2-40B4-BE49-F238E27FC236}">
                <a16:creationId xmlns:a16="http://schemas.microsoft.com/office/drawing/2014/main" id="{71AD81D4-F29E-78E6-F541-517C58C8DC66}"/>
              </a:ext>
            </a:extLst>
          </p:cNvPr>
          <p:cNvSpPr>
            <a:spLocks noChangeArrowheads="1"/>
          </p:cNvSpPr>
          <p:nvPr/>
        </p:nvSpPr>
        <p:spPr bwMode="auto">
          <a:xfrm rot="5400000">
            <a:off x="4317705" y="-3213695"/>
            <a:ext cx="534558" cy="9035225"/>
          </a:xfrm>
          <a:prstGeom prst="rect">
            <a:avLst/>
          </a:prstGeom>
          <a:noFill/>
          <a:ln w="50800">
            <a:solidFill>
              <a:srgbClr val="FFC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 name="TextBox 15">
            <a:extLst>
              <a:ext uri="{FF2B5EF4-FFF2-40B4-BE49-F238E27FC236}">
                <a16:creationId xmlns:a16="http://schemas.microsoft.com/office/drawing/2014/main" id="{B793D85F-140C-F27C-6FA0-DFE552ECD580}"/>
              </a:ext>
            </a:extLst>
          </p:cNvPr>
          <p:cNvSpPr txBox="1"/>
          <p:nvPr/>
        </p:nvSpPr>
        <p:spPr>
          <a:xfrm>
            <a:off x="4104204" y="1108594"/>
            <a:ext cx="1031051"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C000"/>
                </a:solidFill>
                <a:effectLst/>
                <a:uLnTx/>
                <a:uFillTx/>
                <a:latin typeface="Arial" panose="020B0604020202020204" pitchFamily="34" charset="0"/>
                <a:ea typeface="ＭＳ Ｐゴシック" panose="020B0600070205080204" pitchFamily="34" charset="-128"/>
                <a:cs typeface="+mn-cs"/>
              </a:rPr>
              <a:t>Sensors</a:t>
            </a:r>
          </a:p>
        </p:txBody>
      </p:sp>
    </p:spTree>
    <p:extLst>
      <p:ext uri="{BB962C8B-B14F-4D97-AF65-F5344CB8AC3E}">
        <p14:creationId xmlns:p14="http://schemas.microsoft.com/office/powerpoint/2010/main" val="420471630"/>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D0DC6A04-D80E-184D-BC07-63C1F510EF16}"/>
              </a:ext>
            </a:extLst>
          </p:cNvPr>
          <p:cNvSpPr>
            <a:spLocks noGrp="1"/>
          </p:cNvSpPr>
          <p:nvPr>
            <p:ph idx="1"/>
          </p:nvPr>
        </p:nvSpPr>
        <p:spPr>
          <a:xfrm>
            <a:off x="169011" y="936172"/>
            <a:ext cx="8894602" cy="5293805"/>
          </a:xfrm>
        </p:spPr>
        <p:txBody>
          <a:bodyPr/>
          <a:lstStyle/>
          <a:p>
            <a:r>
              <a:rPr lang="en-US" dirty="0"/>
              <a:t>Kautz, “</a:t>
            </a:r>
            <a:r>
              <a:rPr lang="en-US" dirty="0">
                <a:solidFill>
                  <a:srgbClr val="0000FF"/>
                </a:solidFill>
              </a:rPr>
              <a:t>Cellular Logic-in-Memory Arrays</a:t>
            </a:r>
            <a:r>
              <a:rPr lang="en-US" dirty="0"/>
              <a:t>”, IEEE TC 1969.</a:t>
            </a:r>
          </a:p>
        </p:txBody>
      </p:sp>
      <p:sp>
        <p:nvSpPr>
          <p:cNvPr id="8" name="TextBox 7">
            <a:extLst>
              <a:ext uri="{FF2B5EF4-FFF2-40B4-BE49-F238E27FC236}">
                <a16:creationId xmlns:a16="http://schemas.microsoft.com/office/drawing/2014/main" id="{B249EA16-0367-EB43-921A-3C42949CA66E}"/>
              </a:ext>
            </a:extLst>
          </p:cNvPr>
          <p:cNvSpPr txBox="1"/>
          <p:nvPr/>
        </p:nvSpPr>
        <p:spPr>
          <a:xfrm>
            <a:off x="3384816" y="6557759"/>
            <a:ext cx="2374368"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https://doi.org/10.1109/T-C.1969.222754</a:t>
            </a:r>
            <a:endPar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628C4192-E29D-E24F-8502-741864FE95A5}"/>
              </a:ext>
            </a:extLst>
          </p:cNvPr>
          <p:cNvPicPr>
            <a:picLocks noChangeAspect="1"/>
          </p:cNvPicPr>
          <p:nvPr/>
        </p:nvPicPr>
        <p:blipFill>
          <a:blip r:embed="rId3"/>
          <a:stretch>
            <a:fillRect/>
          </a:stretch>
        </p:blipFill>
        <p:spPr>
          <a:xfrm>
            <a:off x="93840" y="1545034"/>
            <a:ext cx="7422488" cy="1614853"/>
          </a:xfrm>
          <a:prstGeom prst="rect">
            <a:avLst/>
          </a:prstGeom>
          <a:ln>
            <a:noFill/>
          </a:ln>
        </p:spPr>
      </p:pic>
      <p:pic>
        <p:nvPicPr>
          <p:cNvPr id="4" name="Picture 3">
            <a:extLst>
              <a:ext uri="{FF2B5EF4-FFF2-40B4-BE49-F238E27FC236}">
                <a16:creationId xmlns:a16="http://schemas.microsoft.com/office/drawing/2014/main" id="{415F294C-7C0D-9C40-83D9-362BA2329E1C}"/>
              </a:ext>
            </a:extLst>
          </p:cNvPr>
          <p:cNvPicPr>
            <a:picLocks noChangeAspect="1"/>
          </p:cNvPicPr>
          <p:nvPr/>
        </p:nvPicPr>
        <p:blipFill>
          <a:blip r:embed="rId4"/>
          <a:stretch>
            <a:fillRect/>
          </a:stretch>
        </p:blipFill>
        <p:spPr>
          <a:xfrm>
            <a:off x="750743" y="3159887"/>
            <a:ext cx="3821257" cy="3260576"/>
          </a:xfrm>
          <a:prstGeom prst="rect">
            <a:avLst/>
          </a:prstGeom>
          <a:ln>
            <a:noFill/>
          </a:ln>
        </p:spPr>
      </p:pic>
      <p:pic>
        <p:nvPicPr>
          <p:cNvPr id="5" name="Picture 4">
            <a:extLst>
              <a:ext uri="{FF2B5EF4-FFF2-40B4-BE49-F238E27FC236}">
                <a16:creationId xmlns:a16="http://schemas.microsoft.com/office/drawing/2014/main" id="{B83F4E44-82BE-F649-AE47-8490FABD910C}"/>
              </a:ext>
            </a:extLst>
          </p:cNvPr>
          <p:cNvPicPr>
            <a:picLocks noChangeAspect="1"/>
          </p:cNvPicPr>
          <p:nvPr/>
        </p:nvPicPr>
        <p:blipFill>
          <a:blip r:embed="rId5"/>
          <a:stretch>
            <a:fillRect/>
          </a:stretch>
        </p:blipFill>
        <p:spPr>
          <a:xfrm>
            <a:off x="5127130" y="3594249"/>
            <a:ext cx="3289819" cy="2460750"/>
          </a:xfrm>
          <a:prstGeom prst="rect">
            <a:avLst/>
          </a:prstGeom>
          <a:noFill/>
          <a:ln>
            <a:noFill/>
          </a:ln>
        </p:spPr>
      </p:pic>
      <p:sp>
        <p:nvSpPr>
          <p:cNvPr id="9" name="Title 1">
            <a:extLst>
              <a:ext uri="{FF2B5EF4-FFF2-40B4-BE49-F238E27FC236}">
                <a16:creationId xmlns:a16="http://schemas.microsoft.com/office/drawing/2014/main" id="{5EFFEB3E-E419-4F42-ACDC-B356AE150896}"/>
              </a:ext>
            </a:extLst>
          </p:cNvPr>
          <p:cNvSpPr>
            <a:spLocks noGrp="1"/>
          </p:cNvSpPr>
          <p:nvPr>
            <p:ph type="title"/>
          </p:nvPr>
        </p:nvSpPr>
        <p:spPr>
          <a:xfrm>
            <a:off x="228600" y="152400"/>
            <a:ext cx="8610600" cy="1066800"/>
          </a:xfrm>
        </p:spPr>
        <p:txBody>
          <a:bodyPr/>
          <a:lstStyle/>
          <a:p>
            <a:r>
              <a:rPr lang="en-US" dirty="0"/>
              <a:t>Processing in/near Memory: An Old Idea</a:t>
            </a:r>
          </a:p>
        </p:txBody>
      </p:sp>
    </p:spTree>
    <p:extLst>
      <p:ext uri="{BB962C8B-B14F-4D97-AF65-F5344CB8AC3E}">
        <p14:creationId xmlns:p14="http://schemas.microsoft.com/office/powerpoint/2010/main" val="457640188"/>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92169-91D1-9547-8D20-ED078F3E578F}"/>
              </a:ext>
            </a:extLst>
          </p:cNvPr>
          <p:cNvSpPr>
            <a:spLocks noGrp="1"/>
          </p:cNvSpPr>
          <p:nvPr>
            <p:ph type="title"/>
          </p:nvPr>
        </p:nvSpPr>
        <p:spPr/>
        <p:txBody>
          <a:bodyPr/>
          <a:lstStyle/>
          <a:p>
            <a:r>
              <a:rPr lang="en-US" dirty="0"/>
              <a:t>Processing in/near Memory: An Old Idea</a:t>
            </a:r>
          </a:p>
        </p:txBody>
      </p:sp>
      <p:sp>
        <p:nvSpPr>
          <p:cNvPr id="3" name="Content Placeholder 2">
            <a:extLst>
              <a:ext uri="{FF2B5EF4-FFF2-40B4-BE49-F238E27FC236}">
                <a16:creationId xmlns:a16="http://schemas.microsoft.com/office/drawing/2014/main" id="{270ED294-5647-F94B-A57E-CA0F09C77014}"/>
              </a:ext>
            </a:extLst>
          </p:cNvPr>
          <p:cNvSpPr>
            <a:spLocks noGrp="1"/>
          </p:cNvSpPr>
          <p:nvPr>
            <p:ph idx="1"/>
          </p:nvPr>
        </p:nvSpPr>
        <p:spPr>
          <a:xfrm>
            <a:off x="228600" y="1219200"/>
            <a:ext cx="8610600" cy="5029200"/>
          </a:xfrm>
        </p:spPr>
        <p:txBody>
          <a:bodyPr/>
          <a:lstStyle/>
          <a:p>
            <a:r>
              <a:rPr lang="en-US" dirty="0"/>
              <a:t>Stone, “</a:t>
            </a:r>
            <a:r>
              <a:rPr lang="en-US" dirty="0">
                <a:solidFill>
                  <a:srgbClr val="0000FF"/>
                </a:solidFill>
              </a:rPr>
              <a:t>A Logic-in-Memory Computer,</a:t>
            </a:r>
            <a:r>
              <a:rPr lang="en-US" dirty="0"/>
              <a:t>” IEEE TC 1970.</a:t>
            </a:r>
          </a:p>
        </p:txBody>
      </p:sp>
      <p:sp>
        <p:nvSpPr>
          <p:cNvPr id="4" name="Slide Number Placeholder 3">
            <a:extLst>
              <a:ext uri="{FF2B5EF4-FFF2-40B4-BE49-F238E27FC236}">
                <a16:creationId xmlns:a16="http://schemas.microsoft.com/office/drawing/2014/main" id="{A832AF82-6637-2C44-8C3C-BCD2E1584B2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122" name="Picture 2" descr="https://lh4.googleusercontent.com/U1R3vifukrki6oE_6n0P6HEXhr0-6hnFc-YEWOmKgJErOZXD7VhesI797XMOeMxkM-noaFtXVfpS4SZ7WoDIcJ-N4M2SciBhN8Bh5H1JW9tYfXt6vybr78FdMyDrURzG_C9R2mlSuS8">
            <a:extLst>
              <a:ext uri="{FF2B5EF4-FFF2-40B4-BE49-F238E27FC236}">
                <a16:creationId xmlns:a16="http://schemas.microsoft.com/office/drawing/2014/main" id="{31087902-35DE-004D-94F5-7D884184D7E2}"/>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936" y="2259569"/>
            <a:ext cx="9144000" cy="3470275"/>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427DE9C9-2D44-EB4D-B6C3-44873EE82368}"/>
              </a:ext>
            </a:extLst>
          </p:cNvPr>
          <p:cNvSpPr txBox="1"/>
          <p:nvPr/>
        </p:nvSpPr>
        <p:spPr>
          <a:xfrm>
            <a:off x="1475656" y="6467135"/>
            <a:ext cx="6631944"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https://safari.ethz.ch/architecture/fall2020/lib/exe/fetch.php?media=stone_logic_in_memory_1970.pdf</a:t>
            </a:r>
            <a:r>
              <a:rPr kumimoji="0" lang="en-US" sz="11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695535859"/>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a:xfrm>
            <a:off x="228600" y="1219200"/>
            <a:ext cx="8915400" cy="5029200"/>
          </a:xfrm>
        </p:spPr>
        <p:txBody>
          <a:bodyPr/>
          <a:lstStyle/>
          <a:p>
            <a:r>
              <a:rPr lang="en-US" b="1" dirty="0">
                <a:solidFill>
                  <a:srgbClr val="FF0000"/>
                </a:solidFill>
              </a:rPr>
              <a:t>Push from Technology</a:t>
            </a:r>
          </a:p>
          <a:p>
            <a:pPr lvl="1"/>
            <a:r>
              <a:rPr lang="en-US" dirty="0">
                <a:solidFill>
                  <a:srgbClr val="0000FF"/>
                </a:solidFill>
              </a:rPr>
              <a:t>Memory technology scaling is not going well (e.g., RowHammer)</a:t>
            </a:r>
          </a:p>
          <a:p>
            <a:pPr lvl="1"/>
            <a:r>
              <a:rPr lang="en-US" dirty="0">
                <a:solidFill>
                  <a:srgbClr val="C00000"/>
                </a:solidFill>
                <a:sym typeface="Wingdings"/>
              </a:rPr>
              <a:t>Many scaling issues demand intelligence in memory</a:t>
            </a:r>
          </a:p>
          <a:p>
            <a:pPr marL="0" indent="0">
              <a:buNone/>
            </a:pPr>
            <a:endParaRPr lang="en-US" dirty="0">
              <a:solidFill>
                <a:srgbClr val="FF0000"/>
              </a:solidFill>
            </a:endParaRPr>
          </a:p>
          <a:p>
            <a:r>
              <a:rPr lang="en-US" b="1" dirty="0">
                <a:solidFill>
                  <a:srgbClr val="FF0000"/>
                </a:solidFill>
              </a:rPr>
              <a:t>Pull from Applications &amp; Systems</a:t>
            </a:r>
          </a:p>
          <a:p>
            <a:pPr lvl="1"/>
            <a:r>
              <a:rPr lang="en-US" dirty="0">
                <a:solidFill>
                  <a:srgbClr val="0000FF"/>
                </a:solidFill>
              </a:rPr>
              <a:t>Data access is the major bottleneck</a:t>
            </a:r>
          </a:p>
          <a:p>
            <a:pPr lvl="1"/>
            <a:r>
              <a:rPr lang="en-US" dirty="0">
                <a:solidFill>
                  <a:srgbClr val="0000FF"/>
                </a:solidFill>
              </a:rPr>
              <a:t>Systems are energy &amp; power limited</a:t>
            </a:r>
          </a:p>
          <a:p>
            <a:pPr lvl="1"/>
            <a:r>
              <a:rPr lang="en-US" dirty="0">
                <a:solidFill>
                  <a:srgbClr val="0000FF"/>
                </a:solidFill>
              </a:rPr>
              <a:t>Data movement much more energy-hungry than computation</a:t>
            </a:r>
          </a:p>
          <a:p>
            <a:pPr lvl="1"/>
            <a:r>
              <a:rPr lang="en-US" dirty="0">
                <a:solidFill>
                  <a:srgbClr val="0000FF"/>
                </a:solidFill>
              </a:rPr>
              <a:t>Need all at the same time: performance, energy, sustainability</a:t>
            </a:r>
          </a:p>
          <a:p>
            <a:pPr lvl="1"/>
            <a:r>
              <a:rPr lang="en-US" dirty="0">
                <a:solidFill>
                  <a:srgbClr val="C00000"/>
                </a:solidFill>
              </a:rPr>
              <a:t>We can improve all metrics by minimizing data movement</a:t>
            </a:r>
          </a:p>
          <a:p>
            <a:pPr lvl="1"/>
            <a:endParaRPr lang="en-US" dirty="0">
              <a:solidFill>
                <a:srgbClr val="0000FF"/>
              </a:solidFill>
            </a:endParaRPr>
          </a:p>
          <a:p>
            <a:r>
              <a:rPr lang="en-US" b="1" dirty="0">
                <a:solidFill>
                  <a:srgbClr val="FF0000"/>
                </a:solidFill>
              </a:rPr>
              <a:t>Designs are squeezed in the middle</a:t>
            </a:r>
          </a:p>
          <a:p>
            <a:pPr lvl="1"/>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602574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b="1"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9397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39944" cy="1066800"/>
          </a:xfrm>
        </p:spPr>
        <p:txBody>
          <a:bodyPr/>
          <a:lstStyle/>
          <a:p>
            <a:r>
              <a:rPr lang="en-US" dirty="0">
                <a:solidFill>
                  <a:srgbClr val="006633"/>
                </a:solidFill>
                <a:ea typeface="ＭＳ Ｐゴシック" pitchFamily="-106" charset="-128"/>
              </a:rPr>
              <a:t>Why In-Memory Computation Today?</a:t>
            </a:r>
            <a:endParaRPr lang="en-US" sz="3800" dirty="0"/>
          </a:p>
        </p:txBody>
      </p:sp>
      <p:sp>
        <p:nvSpPr>
          <p:cNvPr id="3" name="Content Placeholder 2"/>
          <p:cNvSpPr>
            <a:spLocks noGrp="1"/>
          </p:cNvSpPr>
          <p:nvPr>
            <p:ph idx="1"/>
          </p:nvPr>
        </p:nvSpPr>
        <p:spPr>
          <a:xfrm>
            <a:off x="228600" y="836712"/>
            <a:ext cx="8610600" cy="5193723"/>
          </a:xfrm>
        </p:spPr>
        <p:txBody>
          <a:bodyPr/>
          <a:lstStyle/>
          <a:p>
            <a:pPr marL="0" indent="0">
              <a:buNone/>
            </a:pPr>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214512"/>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052736"/>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980728"/>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776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7186632" y="6031782"/>
            <a:ext cx="12426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3419872"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4167946" y="6011815"/>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pic>
        <p:nvPicPr>
          <p:cNvPr id="12" name="Picture 11">
            <a:extLst>
              <a:ext uri="{FF2B5EF4-FFF2-40B4-BE49-F238E27FC236}">
                <a16:creationId xmlns:a16="http://schemas.microsoft.com/office/drawing/2014/main" id="{09284518-A322-FA4A-A8BF-F522E389B2AE}"/>
              </a:ext>
            </a:extLst>
          </p:cNvPr>
          <p:cNvPicPr>
            <a:picLocks noChangeAspect="1"/>
          </p:cNvPicPr>
          <p:nvPr/>
        </p:nvPicPr>
        <p:blipFill>
          <a:blip r:embed="rId7"/>
          <a:stretch>
            <a:fillRect/>
          </a:stretch>
        </p:blipFill>
        <p:spPr>
          <a:xfrm>
            <a:off x="442700" y="4639795"/>
            <a:ext cx="2173719" cy="1390640"/>
          </a:xfrm>
          <a:prstGeom prst="rect">
            <a:avLst/>
          </a:prstGeom>
        </p:spPr>
      </p:pic>
      <p:sp>
        <p:nvSpPr>
          <p:cNvPr id="13" name="TextBox 12">
            <a:extLst>
              <a:ext uri="{FF2B5EF4-FFF2-40B4-BE49-F238E27FC236}">
                <a16:creationId xmlns:a16="http://schemas.microsoft.com/office/drawing/2014/main" id="{37B37708-47D2-AA4C-B681-2F27BAD859EE}"/>
              </a:ext>
            </a:extLst>
          </p:cNvPr>
          <p:cNvSpPr txBox="1"/>
          <p:nvPr/>
        </p:nvSpPr>
        <p:spPr>
          <a:xfrm>
            <a:off x="866557" y="6044659"/>
            <a:ext cx="1326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[SK Hynix 2022]</a:t>
            </a:r>
          </a:p>
        </p:txBody>
      </p:sp>
      <p:pic>
        <p:nvPicPr>
          <p:cNvPr id="14" name="Picture 13">
            <a:extLst>
              <a:ext uri="{FF2B5EF4-FFF2-40B4-BE49-F238E27FC236}">
                <a16:creationId xmlns:a16="http://schemas.microsoft.com/office/drawing/2014/main" id="{11910DB0-36D9-F1E7-F738-D7E414A3F485}"/>
              </a:ext>
            </a:extLst>
          </p:cNvPr>
          <p:cNvPicPr>
            <a:picLocks noChangeAspect="1"/>
          </p:cNvPicPr>
          <p:nvPr/>
        </p:nvPicPr>
        <p:blipFill>
          <a:blip r:embed="rId8"/>
          <a:stretch>
            <a:fillRect/>
          </a:stretch>
        </p:blipFill>
        <p:spPr>
          <a:xfrm>
            <a:off x="413504" y="2835288"/>
            <a:ext cx="1595405" cy="1605567"/>
          </a:xfrm>
          <a:prstGeom prst="rect">
            <a:avLst/>
          </a:prstGeom>
        </p:spPr>
      </p:pic>
      <p:sp>
        <p:nvSpPr>
          <p:cNvPr id="15" name="TextBox 14">
            <a:extLst>
              <a:ext uri="{FF2B5EF4-FFF2-40B4-BE49-F238E27FC236}">
                <a16:creationId xmlns:a16="http://schemas.microsoft.com/office/drawing/2014/main" id="{6D80C8E7-2665-4469-4CC0-DBACE1761498}"/>
              </a:ext>
            </a:extLst>
          </p:cNvPr>
          <p:cNvSpPr txBox="1"/>
          <p:nvPr/>
        </p:nvSpPr>
        <p:spPr>
          <a:xfrm>
            <a:off x="1947434" y="3944090"/>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sp>
        <p:nvSpPr>
          <p:cNvPr id="16" name="TextBox 15">
            <a:extLst>
              <a:ext uri="{FF2B5EF4-FFF2-40B4-BE49-F238E27FC236}">
                <a16:creationId xmlns:a16="http://schemas.microsoft.com/office/drawing/2014/main" id="{8C64CC0F-C747-9188-8A22-865BF7B7B2FD}"/>
              </a:ext>
            </a:extLst>
          </p:cNvPr>
          <p:cNvSpPr txBox="1"/>
          <p:nvPr/>
        </p:nvSpPr>
        <p:spPr>
          <a:xfrm>
            <a:off x="2456307" y="6495760"/>
            <a:ext cx="408637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And, many other experimental chips and startups</a:t>
            </a:r>
          </a:p>
        </p:txBody>
      </p:sp>
      <p:pic>
        <p:nvPicPr>
          <p:cNvPr id="17" name="Picture 16">
            <a:extLst>
              <a:ext uri="{FF2B5EF4-FFF2-40B4-BE49-F238E27FC236}">
                <a16:creationId xmlns:a16="http://schemas.microsoft.com/office/drawing/2014/main" id="{DCA05738-9332-244C-A268-2008812B4A1B}"/>
              </a:ext>
            </a:extLst>
          </p:cNvPr>
          <p:cNvPicPr>
            <a:picLocks noChangeAspect="1"/>
          </p:cNvPicPr>
          <p:nvPr/>
        </p:nvPicPr>
        <p:blipFill>
          <a:blip r:embed="rId9"/>
          <a:stretch>
            <a:fillRect/>
          </a:stretch>
        </p:blipFill>
        <p:spPr>
          <a:xfrm>
            <a:off x="5270950" y="3244368"/>
            <a:ext cx="1316608" cy="1336760"/>
          </a:xfrm>
          <a:prstGeom prst="rect">
            <a:avLst/>
          </a:prstGeom>
        </p:spPr>
      </p:pic>
      <p:sp>
        <p:nvSpPr>
          <p:cNvPr id="18" name="TextBox 17">
            <a:extLst>
              <a:ext uri="{FF2B5EF4-FFF2-40B4-BE49-F238E27FC236}">
                <a16:creationId xmlns:a16="http://schemas.microsoft.com/office/drawing/2014/main" id="{07471B9D-8C0D-66E1-C07A-AB0CB025F226}"/>
              </a:ext>
            </a:extLst>
          </p:cNvPr>
          <p:cNvSpPr txBox="1"/>
          <p:nvPr/>
        </p:nvSpPr>
        <p:spPr>
          <a:xfrm>
            <a:off x="6550694" y="3834117"/>
            <a:ext cx="123944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[Alibaba 2022]</a:t>
            </a:r>
          </a:p>
        </p:txBody>
      </p:sp>
    </p:spTree>
    <p:extLst>
      <p:ext uri="{BB962C8B-B14F-4D97-AF65-F5344CB8AC3E}">
        <p14:creationId xmlns:p14="http://schemas.microsoft.com/office/powerpoint/2010/main" val="3843453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3" grpId="0"/>
      <p:bldP spid="15" grpId="0"/>
      <p:bldP spid="16" grpId="0"/>
      <p:bldP spid="1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Were</a:t>
            </a:r>
            <a:r>
              <a:rPr lang="en-US" dirty="0"/>
              <a:t> Real</a:t>
            </a:r>
          </a:p>
        </p:txBody>
      </p:sp>
      <p:sp>
        <p:nvSpPr>
          <p:cNvPr id="3" name="Content Placeholder 2"/>
          <p:cNvSpPr>
            <a:spLocks noGrp="1"/>
          </p:cNvSpPr>
          <p:nvPr>
            <p:ph idx="1"/>
          </p:nvPr>
        </p:nvSpPr>
        <p:spPr>
          <a:xfrm>
            <a:off x="228600" y="997527"/>
            <a:ext cx="8915400" cy="5193723"/>
          </a:xfrm>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 Scaling: A Systems Architecture Perspective"</a:t>
            </a:r>
            <a:br>
              <a:rPr lang="en-US" dirty="0">
                <a:solidFill>
                  <a:srgbClr val="0432FF"/>
                </a:solidFill>
              </a:rPr>
            </a:br>
            <a:r>
              <a:rPr lang="en-US" i="1" dirty="0"/>
              <a:t>Proceedings of the </a:t>
            </a:r>
            <a:r>
              <a:rPr lang="en-US" i="1" dirty="0">
                <a:hlinkClick r:id="rId3"/>
              </a:rPr>
              <a:t>5th International Memory Workshop</a:t>
            </a:r>
            <a:r>
              <a:rPr lang="en-US" i="1" dirty="0"/>
              <a:t> (</a:t>
            </a:r>
            <a:r>
              <a:rPr lang="en-US" b="1" i="1" dirty="0"/>
              <a:t>IMW</a:t>
            </a:r>
            <a:r>
              <a:rPr lang="en-US" i="1" dirty="0"/>
              <a:t>)</a:t>
            </a:r>
            <a:r>
              <a:rPr lang="en-US" dirty="0"/>
              <a:t>, Monterey, CA, May 2013. </a:t>
            </a:r>
            <a:r>
              <a:rPr lang="en-US" dirty="0">
                <a:hlinkClick r:id="rId4"/>
              </a:rPr>
              <a:t>Slides (pptx)</a:t>
            </a:r>
            <a:r>
              <a:rPr lang="en-US" dirty="0"/>
              <a:t> </a:t>
            </a:r>
            <a:r>
              <a:rPr lang="en-US" dirty="0">
                <a:hlinkClick r:id="rId5"/>
              </a:rPr>
              <a:t>(pdf)</a:t>
            </a:r>
            <a:r>
              <a:rPr lang="en-US" dirty="0"/>
              <a:t> </a:t>
            </a:r>
            <a:br>
              <a:rPr lang="en-US" dirty="0"/>
            </a:br>
            <a:r>
              <a:rPr lang="en-US" dirty="0">
                <a:hlinkClick r:id="rId6"/>
              </a:rPr>
              <a:t>EETimes Reprint</a:t>
            </a:r>
            <a:endParaRPr lang="en-US" dirty="0"/>
          </a:p>
        </p:txBody>
      </p:sp>
      <p:pic>
        <p:nvPicPr>
          <p:cNvPr id="6" name="Picture 5"/>
          <p:cNvPicPr>
            <a:picLocks noChangeAspect="1"/>
          </p:cNvPicPr>
          <p:nvPr/>
        </p:nvPicPr>
        <p:blipFill>
          <a:blip r:embed="rId7"/>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8"/>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996186685"/>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404486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 Curious Phenomenon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a:extLst>
              <a:ext uri="{FF2B5EF4-FFF2-40B4-BE49-F238E27FC236}">
                <a16:creationId xmlns:a16="http://schemas.microsoft.com/office/drawing/2014/main" id="{74DB61AD-6F6C-BFFD-F5E3-D83AE6F5B82F}"/>
              </a:ext>
            </a:extLst>
          </p:cNvPr>
          <p:cNvSpPr/>
          <p:nvPr/>
        </p:nvSpPr>
        <p:spPr>
          <a:xfrm>
            <a:off x="107504" y="5857527"/>
            <a:ext cx="9217024"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Kim+, “</a:t>
            </a:r>
            <a:r>
              <a:rPr kumimoji="0" lang="en-US" sz="1400" b="0" i="0" u="none" strike="noStrike" kern="1200" cap="none" spc="0" normalizeH="0" baseline="0" noProof="0" dirty="0">
                <a:ln>
                  <a:noFill/>
                </a:ln>
                <a:solidFill>
                  <a:srgbClr val="0000FF"/>
                </a:solidFill>
                <a:effectLst/>
                <a:uLnTx/>
                <a:uFillTx/>
                <a:latin typeface="Calibri" panose="020F0502020204030204" pitchFamily="34" charset="0"/>
                <a:cs typeface="Calibri" panose="020F0502020204030204" pitchFamily="34" charset="0"/>
                <a:hlinkClick r:id="rId2">
                  <a:extLst>
                    <a:ext uri="{A12FA001-AC4F-418D-AE19-62706E023703}">
                      <ahyp:hlinkClr xmlns:ahyp="http://schemas.microsoft.com/office/drawing/2018/hyperlinkcolor" val="tx"/>
                    </a:ext>
                  </a:extLst>
                </a:hlinkClick>
              </a:rPr>
              <a:t>Flipping Bits in Memory Without Accessing Them: An Experimental Study of DRAM Disturbance Errors</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charset="0"/>
                <a:cs typeface="Calibri" panose="020F0502020204030204" pitchFamily="34" charset="0"/>
              </a:rPr>
              <a:t>,” ISCA 2014.</a:t>
            </a:r>
          </a:p>
        </p:txBody>
      </p:sp>
    </p:spTree>
    <p:extLst>
      <p:ext uri="{BB962C8B-B14F-4D97-AF65-F5344CB8AC3E}">
        <p14:creationId xmlns:p14="http://schemas.microsoft.com/office/powerpoint/2010/main" val="1606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6512" y="404664"/>
            <a:ext cx="9144000" cy="6057900"/>
          </a:xfrm>
          <a:prstGeom prst="rect">
            <a:avLst/>
          </a:prstGeom>
        </p:spPr>
      </p:pic>
    </p:spTree>
    <p:extLst>
      <p:ext uri="{BB962C8B-B14F-4D97-AF65-F5344CB8AC3E}">
        <p14:creationId xmlns:p14="http://schemas.microsoft.com/office/powerpoint/2010/main" val="1793095058"/>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a:t>
            </a:r>
          </a:p>
        </p:txBody>
      </p:sp>
      <p:sp>
        <p:nvSpPr>
          <p:cNvPr id="20" name="TextBox 19"/>
          <p:cNvSpPr txBox="1"/>
          <p:nvPr/>
        </p:nvSpPr>
        <p:spPr>
          <a:xfrm>
            <a:off x="5943600" y="14478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1200" cap="none" spc="0" normalizeH="0" baseline="0" noProof="0">
                <a:ln>
                  <a:noFill/>
                </a:ln>
                <a:solidFill>
                  <a:prstClr val="black">
                    <a:lumMod val="65000"/>
                    <a:lumOff val="35000"/>
                  </a:prstClr>
                </a:solidFill>
                <a:effectLst/>
                <a:uLnTx/>
                <a:uFillTx/>
                <a:latin typeface="Calibri Light"/>
                <a:ea typeface="ＭＳ Ｐゴシック" charset="0"/>
                <a:cs typeface="ＭＳ Ｐゴシック" charset="0"/>
              </a:rPr>
              <a:t> V</a:t>
            </a:r>
            <a:r>
              <a:rPr kumimoji="0" lang="en-US" sz="48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rPr>
              <a:t>LOW</a:t>
            </a:r>
            <a:endParaRPr kumimoji="0" lang="en-US" sz="44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 </a:t>
            </a:r>
            <a:r>
              <a:rPr kumimoji="0" lang="en-US" sz="4400" b="1" i="1"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V</a:t>
            </a:r>
            <a:r>
              <a:rPr kumimoji="0" lang="en-US" sz="48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rPr>
              <a:t>HIGH</a:t>
            </a:r>
            <a:endParaRPr kumimoji="0" lang="en-US" sz="44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Hammered Row</a:t>
            </a:r>
          </a:p>
        </p:txBody>
      </p:sp>
      <p:sp>
        <p:nvSpPr>
          <p:cNvPr id="34" name="Punchline"/>
          <p:cNvSpPr txBox="1"/>
          <p:nvPr/>
        </p:nvSpPr>
        <p:spPr>
          <a:xfrm>
            <a:off x="395288" y="4953000"/>
            <a:ext cx="8359775" cy="11430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Repeatedly</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reading</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 row enough times (before memory gets refreshed) induces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disturbance errors</a:t>
            </a:r>
            <a:r>
              <a:rPr kumimoji="0" lang="en-US" sz="2600" b="0"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 </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in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adjacent</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rows</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in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most real DRAM chips you can buy today</a:t>
            </a:r>
            <a:endPar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3EFCF5-C8B9-AF45-B0E3-7DB4F7D988EA}" type="slidenum">
              <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Memory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2874993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86%</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83%</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88%</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5B9BD5"/>
                </a:solidFill>
                <a:effectLst/>
                <a:uLnTx/>
                <a:uFillTx/>
                <a:latin typeface="Calibri Light"/>
                <a:ea typeface="+mn-ea"/>
                <a:cs typeface="+mn-cs"/>
              </a:rPr>
              <a:t>A</a:t>
            </a:r>
            <a:r>
              <a:rPr kumimoji="0" lang="en-US" sz="4000" b="1" i="0" u="none" strike="noStrike" kern="1200" cap="none" spc="0" normalizeH="0" baseline="0" noProof="0">
                <a:ln>
                  <a:noFill/>
                </a:ln>
                <a:solidFill>
                  <a:srgbClr val="5B9BD5"/>
                </a:solidFill>
                <a:effectLst/>
                <a:uLnTx/>
                <a:uFillTx/>
                <a:latin typeface="Calibri Light"/>
                <a:ea typeface="+mn-ea"/>
                <a:cs typeface="+mn-cs"/>
              </a:rPr>
              <a:t> </a:t>
            </a:r>
            <a:r>
              <a:rPr kumimoji="0" lang="en-US" sz="3200" b="0" i="0" u="none" strike="noStrike" kern="1200" cap="none" spc="0" normalizeH="0" baseline="0" noProof="0">
                <a:ln>
                  <a:noFill/>
                </a:ln>
                <a:solidFill>
                  <a:srgbClr val="5B9BD5"/>
                </a:solidFill>
                <a:effectLst/>
                <a:uLnTx/>
                <a:uFillTx/>
                <a:latin typeface="Calibri Light"/>
                <a:ea typeface="+mn-ea"/>
                <a:cs typeface="+mn-cs"/>
              </a:rPr>
              <a:t>company</a:t>
            </a:r>
            <a:endParaRPr kumimoji="0" lang="en-US" sz="4000" b="0" i="0" u="none" strike="noStrike" kern="1200" cap="none" spc="0" normalizeH="0" baseline="0" noProof="0">
              <a:ln>
                <a:noFill/>
              </a:ln>
              <a:solidFill>
                <a:srgbClr val="5B9BD5"/>
              </a:solidFill>
              <a:effectLst/>
              <a:uLnTx/>
              <a:uFillTx/>
              <a:latin typeface="Calibri Light"/>
              <a:ea typeface="+mn-ea"/>
              <a:cs typeface="+mn-cs"/>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ED7D31"/>
                </a:solidFill>
                <a:effectLst/>
                <a:uLnTx/>
                <a:uFillTx/>
                <a:latin typeface="Calibri Light"/>
                <a:ea typeface="+mn-ea"/>
                <a:cs typeface="+mn-cs"/>
              </a:rPr>
              <a:t>B</a:t>
            </a:r>
            <a:r>
              <a:rPr kumimoji="0" lang="en-US" sz="4000" b="0" i="0" u="none" strike="noStrike" kern="1200" cap="none" spc="0" normalizeH="0" baseline="0" noProof="0">
                <a:ln>
                  <a:noFill/>
                </a:ln>
                <a:solidFill>
                  <a:srgbClr val="ED7D31"/>
                </a:solidFill>
                <a:effectLst/>
                <a:uLnTx/>
                <a:uFillTx/>
                <a:latin typeface="Calibri Light"/>
                <a:ea typeface="+mn-ea"/>
                <a:cs typeface="+mn-cs"/>
              </a:rPr>
              <a:t> </a:t>
            </a:r>
            <a:r>
              <a:rPr kumimoji="0" lang="en-US" sz="3200" b="0" i="0" u="none" strike="noStrike" kern="1200" cap="none" spc="0" normalizeH="0" baseline="0" noProof="0">
                <a:ln>
                  <a:noFill/>
                </a:ln>
                <a:solidFill>
                  <a:srgbClr val="ED7D31"/>
                </a:solidFill>
                <a:effectLst/>
                <a:uLnTx/>
                <a:uFillTx/>
                <a:latin typeface="Calibri Light"/>
                <a:ea typeface="+mn-ea"/>
                <a:cs typeface="+mn-cs"/>
              </a:rPr>
              <a:t>company</a:t>
            </a:r>
            <a:endParaRPr kumimoji="0" lang="en-US" sz="4000" b="0" i="0" u="none" strike="noStrike" kern="1200" cap="none" spc="0" normalizeH="0" baseline="0" noProof="0">
              <a:ln>
                <a:noFill/>
              </a:ln>
              <a:solidFill>
                <a:srgbClr val="ED7D31"/>
              </a:solidFill>
              <a:effectLst/>
              <a:uLnTx/>
              <a:uFillTx/>
              <a:latin typeface="Calibri Light"/>
              <a:ea typeface="+mn-ea"/>
              <a:cs typeface="+mn-cs"/>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70AD47"/>
                </a:solidFill>
                <a:effectLst/>
                <a:uLnTx/>
                <a:uFillTx/>
                <a:latin typeface="Calibri Light"/>
                <a:ea typeface="+mn-ea"/>
                <a:cs typeface="+mn-cs"/>
              </a:rPr>
              <a:t>C </a:t>
            </a:r>
            <a:r>
              <a:rPr kumimoji="0" lang="en-US" sz="3200" b="0" i="0" u="none" strike="noStrike" kern="1200" cap="none" spc="0" normalizeH="0" baseline="0" noProof="0">
                <a:ln>
                  <a:noFill/>
                </a:ln>
                <a:solidFill>
                  <a:srgbClr val="70AD47"/>
                </a:solidFill>
                <a:effectLst/>
                <a:uLnTx/>
                <a:uFillTx/>
                <a:latin typeface="Calibri Light"/>
                <a:ea typeface="+mn-ea"/>
                <a:cs typeface="+mn-cs"/>
              </a:rPr>
              <a:t>company</a:t>
            </a:r>
            <a:endParaRPr kumimoji="0" lang="en-US" sz="4000" b="0" i="0" u="none" strike="noStrike" kern="1200" cap="none" spc="0" normalizeH="0" baseline="0" noProof="0">
              <a:ln>
                <a:noFill/>
              </a:ln>
              <a:solidFill>
                <a:srgbClr val="70AD47"/>
              </a:solidFill>
              <a:effectLst/>
              <a:uLnTx/>
              <a:uFillTx/>
              <a:latin typeface="Calibri Light"/>
              <a:ea typeface="+mn-ea"/>
              <a:cs typeface="+mn-cs"/>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1.0×10</a:t>
            </a:r>
            <a:r>
              <a:rPr kumimoji="0" lang="en-US" sz="4400" b="1" i="0" u="none" strike="noStrike" kern="1200" cap="none" spc="0" normalizeH="0" baseline="3000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7</a:t>
            </a:r>
            <a: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2.7×10</a:t>
            </a:r>
            <a:r>
              <a:rPr kumimoji="0" lang="en-US" sz="4400" b="1" i="0" u="none" strike="noStrike" kern="1200" cap="none" spc="0" normalizeH="0" baseline="3000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6</a:t>
            </a:r>
            <a:br>
              <a:rPr kumimoji="0" lang="en-US" sz="3600" b="0"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3.3×10</a:t>
            </a:r>
            <a:r>
              <a:rPr kumimoji="0" lang="en-US" sz="4400" b="1" i="0" u="none" strike="noStrike" kern="1200" cap="none" spc="0" normalizeH="0" baseline="3000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5</a:t>
            </a:r>
            <a: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5"/>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3154677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The RowHammer Vulnerability</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52E3B1D-8F75-8B42-8367-02A3C0FD41C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1599319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p:txBody>
          <a:bodyPr/>
          <a:lstStyle/>
          <a:p>
            <a:r>
              <a:rPr lang="en-US" b="1" dirty="0"/>
              <a:t>The Story of RowHammer </a:t>
            </a:r>
            <a:r>
              <a:rPr lang="en-US" dirty="0"/>
              <a:t>Tutorial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lgn="l">
              <a:buNone/>
            </a:pPr>
            <a:r>
              <a:rPr lang="en-US" sz="1600" b="0" i="0" dirty="0">
                <a:solidFill>
                  <a:srgbClr val="000000"/>
                </a:solidFill>
                <a:effectLst/>
              </a:rPr>
              <a:t>Onur Mutlu,</a:t>
            </a:r>
            <a:br>
              <a:rPr lang="en-US" sz="1600" b="0" i="0" dirty="0">
                <a:solidFill>
                  <a:srgbClr val="000000"/>
                </a:solidFill>
                <a:effectLst/>
              </a:rPr>
            </a:br>
            <a:r>
              <a:rPr lang="en-US" sz="1600" b="1" i="0" dirty="0">
                <a:solidFill>
                  <a:srgbClr val="0432FF"/>
                </a:solidFill>
                <a:effectLst/>
                <a:hlinkClick r:id="rId2">
                  <a:extLst>
                    <a:ext uri="{A12FA001-AC4F-418D-AE19-62706E023703}">
                      <ahyp:hlinkClr xmlns:ahyp="http://schemas.microsoft.com/office/drawing/2018/hyperlinkcolor" val="tx"/>
                    </a:ext>
                  </a:extLst>
                </a:hlinkClick>
              </a:rPr>
              <a:t>"Security Aspects of DRAM: The Story of RowHammer"</a:t>
            </a:r>
            <a:br>
              <a:rPr lang="en-US" sz="1600" b="0" i="0" dirty="0">
                <a:solidFill>
                  <a:srgbClr val="000000"/>
                </a:solidFill>
                <a:effectLst/>
              </a:rPr>
            </a:br>
            <a:r>
              <a:rPr lang="en-US" sz="1600" b="0" i="1" dirty="0">
                <a:solidFill>
                  <a:srgbClr val="000000"/>
                </a:solidFill>
                <a:effectLst/>
              </a:rPr>
              <a:t>Invited Tutorial at </a:t>
            </a:r>
            <a:r>
              <a:rPr lang="en-US" sz="1600" b="0" i="1" dirty="0">
                <a:solidFill>
                  <a:srgbClr val="000000"/>
                </a:solidFill>
                <a:effectLst/>
                <a:hlinkClick r:id="rId3"/>
              </a:rPr>
              <a:t>14th IEEE Electron Devices Society International Memory Workshop</a:t>
            </a:r>
            <a:r>
              <a:rPr lang="en-US" sz="1600" b="0" i="1" dirty="0">
                <a:solidFill>
                  <a:srgbClr val="000000"/>
                </a:solidFill>
                <a:effectLst/>
              </a:rPr>
              <a:t> (</a:t>
            </a:r>
            <a:r>
              <a:rPr lang="en-US" sz="1600" b="1" i="1" dirty="0">
                <a:solidFill>
                  <a:srgbClr val="000000"/>
                </a:solidFill>
                <a:effectLst/>
              </a:rPr>
              <a:t>IMW</a:t>
            </a:r>
            <a:r>
              <a:rPr lang="en-US" sz="1600" b="0" i="1" dirty="0">
                <a:solidFill>
                  <a:srgbClr val="000000"/>
                </a:solidFill>
                <a:effectLst/>
              </a:rPr>
              <a:t>)</a:t>
            </a:r>
            <a:r>
              <a:rPr lang="en-US" sz="1600" b="0" i="0" dirty="0">
                <a:solidFill>
                  <a:srgbClr val="000000"/>
                </a:solidFill>
                <a:effectLst/>
              </a:rPr>
              <a:t>, Dresden, Germany, May 2022.</a:t>
            </a:r>
            <a:br>
              <a:rPr lang="en-US" sz="1600" b="0" i="0" dirty="0">
                <a:solidFill>
                  <a:srgbClr val="000000"/>
                </a:solidFill>
                <a:effectLst/>
              </a:rPr>
            </a:br>
            <a:r>
              <a:rPr lang="en-US" sz="1600" b="0" i="0" dirty="0">
                <a:solidFill>
                  <a:srgbClr val="000000"/>
                </a:solidFill>
                <a:effectLst/>
              </a:rPr>
              <a:t>[</a:t>
            </a:r>
            <a:r>
              <a:rPr lang="en-US" sz="1600" b="0" i="0" dirty="0">
                <a:solidFill>
                  <a:srgbClr val="000000"/>
                </a:solidFill>
                <a:effectLst/>
                <a:hlinkClick r:id="rId2"/>
              </a:rPr>
              <a:t>Slides (pptx)</a:t>
            </a:r>
            <a:r>
              <a:rPr lang="en-US" sz="1600" b="0" i="0" dirty="0">
                <a:solidFill>
                  <a:srgbClr val="000000"/>
                </a:solidFill>
                <a:effectLst/>
                <a:hlinkClick r:id="rId4"/>
              </a:rPr>
              <a:t>(pdf)</a:t>
            </a:r>
            <a:r>
              <a:rPr lang="en-US" sz="1600" b="0" i="0" dirty="0">
                <a:solidFill>
                  <a:srgbClr val="000000"/>
                </a:solidFill>
                <a:effectLst/>
              </a:rPr>
              <a:t>]</a:t>
            </a:r>
            <a:br>
              <a:rPr lang="en-US" sz="1600" b="0" i="0" dirty="0">
                <a:solidFill>
                  <a:srgbClr val="000000"/>
                </a:solidFill>
                <a:effectLst/>
              </a:rPr>
            </a:br>
            <a:r>
              <a:rPr lang="en-US" sz="1600" b="0" i="0" dirty="0">
                <a:solidFill>
                  <a:srgbClr val="000000"/>
                </a:solidFill>
                <a:effectLst/>
              </a:rPr>
              <a:t>[</a:t>
            </a:r>
            <a:r>
              <a:rPr lang="en-US" sz="1600" b="0" i="0" dirty="0">
                <a:solidFill>
                  <a:srgbClr val="000000"/>
                </a:solidFill>
                <a:effectLst/>
                <a:hlinkClick r:id="rId5"/>
              </a:rPr>
              <a:t>Tutorial Video</a:t>
            </a:r>
            <a:r>
              <a:rPr lang="en-US" sz="1600" b="0" i="0" dirty="0">
                <a:solidFill>
                  <a:srgbClr val="000000"/>
                </a:solidFill>
                <a:effectLst/>
              </a:rPr>
              <a:t> (57 minutes)]</a:t>
            </a:r>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799B286E-F79B-FDB9-56D1-AB444EE3327C}"/>
              </a:ext>
            </a:extLst>
          </p:cNvPr>
          <p:cNvPicPr>
            <a:picLocks noChangeAspect="1"/>
          </p:cNvPicPr>
          <p:nvPr/>
        </p:nvPicPr>
        <p:blipFill>
          <a:blip r:embed="rId6"/>
          <a:stretch>
            <a:fillRect/>
          </a:stretch>
        </p:blipFill>
        <p:spPr>
          <a:xfrm>
            <a:off x="1331640" y="2488351"/>
            <a:ext cx="6178042" cy="4287099"/>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2483768" y="6546850"/>
            <a:ext cx="371358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rgbClr val="0432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https://www.youtube.com/watch?v=37hWglkQRG0</a:t>
            </a:r>
            <a:r>
              <a:rPr kumimoji="0" lang="en-US" sz="120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997162544"/>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b="1" dirty="0"/>
              <a:t>10 Years of RowHammer </a:t>
            </a:r>
            <a:r>
              <a:rPr lang="en-US" dirty="0"/>
              <a:t>in 20 Minutes</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"The Story of RowHammer"</a:t>
            </a:r>
            <a:br>
              <a:rPr lang="en-US" sz="1600" dirty="0">
                <a:solidFill>
                  <a:srgbClr val="0000FF"/>
                </a:solidFill>
              </a:rPr>
            </a:br>
            <a:r>
              <a:rPr lang="en-US" sz="1600" i="1" dirty="0"/>
              <a:t>Invited Talk at the </a:t>
            </a:r>
            <a:r>
              <a:rPr lang="en-US" sz="1600" i="1" dirty="0">
                <a:hlinkClick r:id="rId3"/>
              </a:rPr>
              <a:t>Workshop on Robust and Safe Software 2.0 (</a:t>
            </a:r>
            <a:r>
              <a:rPr lang="en-US" sz="1600" b="1" i="1" dirty="0">
                <a:hlinkClick r:id="rId3"/>
              </a:rPr>
              <a:t>RSS2</a:t>
            </a:r>
            <a:r>
              <a:rPr lang="en-US" sz="1600" i="1" dirty="0">
                <a:hlinkClick r:id="rId3"/>
              </a:rPr>
              <a:t>)</a:t>
            </a:r>
            <a:r>
              <a:rPr lang="en-US" sz="1600" dirty="0"/>
              <a:t>, held with </a:t>
            </a:r>
            <a:r>
              <a:rPr lang="en-US" sz="1600" i="1" dirty="0">
                <a:hlinkClick r:id="rId4"/>
              </a:rPr>
              <a:t>the 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28 February 2022.</a:t>
            </a:r>
            <a:br>
              <a:rPr lang="en-US" sz="1600" dirty="0"/>
            </a:br>
            <a:r>
              <a:rPr lang="en-US" sz="1600" dirty="0"/>
              <a:t>[</a:t>
            </a:r>
            <a:r>
              <a:rPr lang="en-US" sz="1600" dirty="0">
                <a:hlinkClick r:id="rId2"/>
              </a:rPr>
              <a:t>Slides (pptx)</a:t>
            </a:r>
            <a:r>
              <a:rPr lang="en-US" sz="1600" dirty="0"/>
              <a:t> </a:t>
            </a:r>
            <a:r>
              <a:rPr lang="en-US" sz="1600" dirty="0">
                <a:hlinkClick r:id="rId5"/>
              </a:rPr>
              <a:t>(pdf)</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2E4723C9-FE25-9385-0C6B-05C68AF3F487}"/>
              </a:ext>
            </a:extLst>
          </p:cNvPr>
          <p:cNvPicPr>
            <a:picLocks noChangeAspect="1"/>
          </p:cNvPicPr>
          <p:nvPr/>
        </p:nvPicPr>
        <p:blipFill>
          <a:blip r:embed="rId6"/>
          <a:stretch>
            <a:fillRect/>
          </a:stretch>
        </p:blipFill>
        <p:spPr>
          <a:xfrm>
            <a:off x="1848524" y="2456204"/>
            <a:ext cx="5531788" cy="4347943"/>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3014425" y="6536377"/>
            <a:ext cx="357379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https://www.youtube.com/watch?v=ctKTRyi96Bk</a:t>
            </a:r>
            <a:r>
              <a:rPr kumimoji="0" lang="en-US" sz="12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645141593"/>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1800" dirty="0" err="1"/>
              <a:t>Yoongu</a:t>
            </a:r>
            <a:r>
              <a:rPr lang="en-US" sz="1800" dirty="0"/>
              <a:t> Kim, Ross Daly, </a:t>
            </a:r>
            <a:r>
              <a:rPr lang="en-US" sz="1800" dirty="0" err="1"/>
              <a:t>Jeremie</a:t>
            </a:r>
            <a:r>
              <a:rPr lang="en-US" sz="1800" dirty="0"/>
              <a:t> Kim, Chris </a:t>
            </a:r>
            <a:r>
              <a:rPr lang="en-US" sz="1800" dirty="0" err="1"/>
              <a:t>Fallin</a:t>
            </a:r>
            <a:r>
              <a:rPr lang="en-US" sz="1800" dirty="0"/>
              <a:t>, </a:t>
            </a:r>
            <a:r>
              <a:rPr lang="en-US" sz="1800" dirty="0" err="1"/>
              <a:t>Ji</a:t>
            </a:r>
            <a:r>
              <a:rPr lang="en-US" sz="1800" dirty="0"/>
              <a:t> </a:t>
            </a:r>
            <a:r>
              <a:rPr lang="en-US" sz="1800" dirty="0" err="1"/>
              <a:t>Hye</a:t>
            </a:r>
            <a:r>
              <a:rPr lang="en-US" sz="1800" dirty="0"/>
              <a:t> Lee, </a:t>
            </a:r>
            <a:r>
              <a:rPr lang="en-US" sz="1800" dirty="0" err="1"/>
              <a:t>Donghyuk</a:t>
            </a:r>
            <a:r>
              <a:rPr lang="en-US" sz="1800" dirty="0"/>
              <a:t> Lee, Chris Wilkerson, </a:t>
            </a:r>
            <a:r>
              <a:rPr lang="en-US" sz="1800" dirty="0" err="1"/>
              <a:t>Konrad</a:t>
            </a:r>
            <a:r>
              <a:rPr lang="en-US" sz="1800" dirty="0"/>
              <a:t> Lai,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"Flipping Bits in Memory Without Accessing Them: An Experimental Study of DRAM Disturbance Errors"</a:t>
            </a:r>
            <a:br>
              <a:rPr lang="en-US" sz="1800" dirty="0">
                <a:solidFill>
                  <a:srgbClr val="0432FF"/>
                </a:solidFill>
              </a:rPr>
            </a:br>
            <a:r>
              <a:rPr lang="en-US" sz="1800" i="1" dirty="0"/>
              <a:t>Proceedings of the </a:t>
            </a:r>
            <a:r>
              <a:rPr lang="en-US" sz="1800" i="1" dirty="0">
                <a:hlinkClick r:id="rId4"/>
              </a:rPr>
              <a:t>41st International Symposium on Computer Architecture</a:t>
            </a:r>
            <a:r>
              <a:rPr lang="en-US" sz="1800" i="1" dirty="0"/>
              <a:t> (</a:t>
            </a:r>
            <a:r>
              <a:rPr lang="en-US" sz="1800" b="1" i="1" dirty="0"/>
              <a:t>ISCA</a:t>
            </a:r>
            <a:r>
              <a:rPr lang="en-US" sz="1800" i="1" dirty="0"/>
              <a:t>)</a:t>
            </a:r>
            <a:r>
              <a:rPr lang="en-US" sz="1800" dirty="0"/>
              <a:t>, Minneapolis, MN, June 2014.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 [</a:t>
            </a:r>
            <a:r>
              <a:rPr lang="en-US" sz="1800" dirty="0">
                <a:hlinkClick r:id="rId9"/>
              </a:rPr>
              <a:t>Source Code and Data</a:t>
            </a:r>
            <a:r>
              <a:rPr lang="en-US" sz="1800" dirty="0"/>
              <a:t>] [</a:t>
            </a:r>
            <a:r>
              <a:rPr lang="en-US" sz="1800" dirty="0">
                <a:hlinkClick r:id="rId10"/>
              </a:rPr>
              <a:t>Lecture Video</a:t>
            </a:r>
            <a:r>
              <a:rPr lang="en-US" sz="1800" dirty="0"/>
              <a:t> (1 </a:t>
            </a:r>
            <a:r>
              <a:rPr lang="en-US" sz="1800" dirty="0" err="1"/>
              <a:t>hr</a:t>
            </a:r>
            <a:r>
              <a:rPr lang="en-US" sz="1800" dirty="0"/>
              <a:t> 49 mins), 25 September 2020]</a:t>
            </a:r>
            <a:br>
              <a:rPr lang="en-US" sz="1800" dirty="0"/>
            </a:br>
            <a:r>
              <a:rPr lang="en-US" sz="1800" b="1" i="1" dirty="0">
                <a:solidFill>
                  <a:srgbClr val="FF0000"/>
                </a:solidFill>
              </a:rPr>
              <a:t>One of the 7 papers of 2012-2017 selected as Top Picks in Hardware and Embedded Security for IEEE TCAD (</a:t>
            </a:r>
            <a:r>
              <a:rPr lang="en-US" sz="1800" b="1" i="1" dirty="0">
                <a:solidFill>
                  <a:srgbClr val="FF0000"/>
                </a:solidFill>
                <a:hlinkClick r:id="rId11">
                  <a:extLst>
                    <a:ext uri="{A12FA001-AC4F-418D-AE19-62706E023703}">
                      <ahyp:hlinkClr xmlns:ahyp="http://schemas.microsoft.com/office/drawing/2018/hyperlinkcolor" val="tx"/>
                    </a:ext>
                  </a:extLst>
                </a:hlinkClick>
              </a:rPr>
              <a:t>link</a:t>
            </a:r>
            <a:r>
              <a:rPr lang="en-US" sz="1800" b="1" i="1" dirty="0">
                <a:solidFill>
                  <a:srgbClr val="FF0000"/>
                </a:solidFill>
              </a:rPr>
              <a:t>).</a:t>
            </a:r>
            <a:br>
              <a:rPr lang="en-US" dirty="0"/>
            </a:br>
            <a:endParaRPr lang="en-US" dirty="0"/>
          </a:p>
          <a:p>
            <a:pPr marL="0" indent="0">
              <a:buNone/>
            </a:pPr>
            <a:br>
              <a:rPr lang="en-US" sz="2000" dirty="0"/>
            </a:br>
            <a:endParaRPr lang="en-US" sz="2000" dirty="0"/>
          </a:p>
        </p:txBody>
      </p:sp>
    </p:spTree>
    <p:extLst>
      <p:ext uri="{BB962C8B-B14F-4D97-AF65-F5344CB8AC3E}">
        <p14:creationId xmlns:p14="http://schemas.microsoft.com/office/powerpoint/2010/main" val="1970812447"/>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solidFill>
                  <a:srgbClr val="0000FF"/>
                </a:solidFill>
                <a:hlinkClick r:id="rId3">
                  <a:extLst>
                    <a:ext uri="{A12FA001-AC4F-418D-AE19-62706E023703}">
                      <ahyp:hlinkClr xmlns:ahyp="http://schemas.microsoft.com/office/drawing/2018/hyperlinkcolor" val="tx"/>
                    </a:ext>
                  </a:extLst>
                </a:hlinkClick>
              </a:rPr>
              <a:t>"The RowHammer Problem and Other Issues We May Face as Memory Becomes Denser"</a:t>
            </a:r>
            <a:r>
              <a:rPr lang="en-US" sz="2000" dirty="0">
                <a:solidFill>
                  <a:srgbClr val="0000FF"/>
                </a:solidFill>
              </a:rPr>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972560843"/>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a:xfrm>
            <a:off x="228600" y="152400"/>
            <a:ext cx="8915400" cy="884238"/>
          </a:xfrm>
        </p:spPr>
        <p:txBody>
          <a:bodyPr/>
          <a:lstStyle/>
          <a:p>
            <a:r>
              <a:rPr lang="en-US" dirty="0"/>
              <a:t>Memory Scaling Issues </a:t>
            </a:r>
            <a:r>
              <a:rPr lang="en-US" b="1" dirty="0"/>
              <a:t>Are</a:t>
            </a:r>
            <a:r>
              <a:rPr lang="en-US" dirty="0"/>
              <a:t> Real</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p:txBody>
          <a:bodyPr/>
          <a:lstStyle/>
          <a:p>
            <a:r>
              <a:rPr lang="en-US" sz="2000" dirty="0"/>
              <a:t>Onur Mutlu and </a:t>
            </a:r>
            <a:r>
              <a:rPr lang="en-US" sz="2000" dirty="0" err="1"/>
              <a:t>Jeremie</a:t>
            </a:r>
            <a:r>
              <a:rPr lang="en-US" sz="2000" dirty="0"/>
              <a:t> Kim,</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"RowHammer: A Retrospective"</a:t>
            </a:r>
            <a:br>
              <a:rPr lang="en-US" sz="2000" dirty="0"/>
            </a:br>
            <a:r>
              <a:rPr lang="en-US" sz="2000" i="1" dirty="0">
                <a:hlinkClick r:id="rId3"/>
              </a:rPr>
              <a:t>IEEE Transactions on Computer-Aided Design of Integrated Circuits and Systems</a:t>
            </a:r>
            <a:r>
              <a:rPr lang="en-US" sz="2000" i="1" dirty="0"/>
              <a:t> (</a:t>
            </a:r>
            <a:r>
              <a:rPr lang="en-US" sz="2000" b="1" i="1" dirty="0"/>
              <a:t>TCAD</a:t>
            </a:r>
            <a:r>
              <a:rPr lang="en-US" sz="2000" i="1" dirty="0"/>
              <a:t>) Special Issue on Top Picks in Hardware and Embedded Security</a:t>
            </a:r>
            <a:r>
              <a:rPr lang="en-US" sz="2000" dirty="0"/>
              <a:t>, 2019.</a:t>
            </a:r>
            <a:br>
              <a:rPr lang="en-US" sz="2000" dirty="0"/>
            </a:br>
            <a:r>
              <a:rPr lang="en-US" sz="2000" dirty="0"/>
              <a:t>[</a:t>
            </a:r>
            <a:r>
              <a:rPr lang="en-US" sz="2000" dirty="0">
                <a:hlinkClick r:id="rId4"/>
              </a:rPr>
              <a:t>Preliminary arXiv version</a:t>
            </a:r>
            <a:r>
              <a:rPr lang="en-US" sz="2000" dirty="0"/>
              <a:t>]</a:t>
            </a:r>
            <a:br>
              <a:rPr lang="en-US" sz="2000" dirty="0"/>
            </a:br>
            <a:r>
              <a:rPr lang="en-US" sz="2000" dirty="0"/>
              <a:t>[</a:t>
            </a:r>
            <a:r>
              <a:rPr lang="en-US" sz="2000" dirty="0">
                <a:hlinkClick r:id="rId5"/>
              </a:rPr>
              <a:t>Slides from COSADE 2019 (pptx)</a:t>
            </a:r>
            <a:r>
              <a:rPr lang="en-US" sz="2000" dirty="0"/>
              <a:t>]</a:t>
            </a:r>
            <a:br>
              <a:rPr lang="en-US" sz="2000" dirty="0"/>
            </a:br>
            <a:r>
              <a:rPr lang="en-US" sz="2000" dirty="0"/>
              <a:t>[</a:t>
            </a:r>
            <a:r>
              <a:rPr lang="en-US" sz="2000" dirty="0">
                <a:hlinkClick r:id="rId6"/>
              </a:rPr>
              <a:t>Slides from VLSI-SOC 2020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(1 </a:t>
            </a:r>
            <a:r>
              <a:rPr lang="en-US" sz="2000" dirty="0" err="1"/>
              <a:t>hr</a:t>
            </a:r>
            <a:r>
              <a:rPr lang="en-US" sz="2000" dirty="0"/>
              <a:t> 15 minutes, with Q&amp;A)]</a:t>
            </a:r>
          </a:p>
          <a:p>
            <a:pPr marL="0" indent="0">
              <a:buNone/>
            </a:pPr>
            <a:br>
              <a:rPr lang="en-US" sz="2000" dirty="0"/>
            </a:br>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F8A0BF4-FF83-FF4D-95CC-55B11F61D051}"/>
              </a:ext>
            </a:extLst>
          </p:cNvPr>
          <p:cNvPicPr>
            <a:picLocks noChangeAspect="1"/>
          </p:cNvPicPr>
          <p:nvPr/>
        </p:nvPicPr>
        <p:blipFill>
          <a:blip r:embed="rId9"/>
          <a:stretch>
            <a:fillRect/>
          </a:stretch>
        </p:blipFill>
        <p:spPr>
          <a:xfrm>
            <a:off x="990600" y="4495800"/>
            <a:ext cx="7391400" cy="1752600"/>
          </a:xfrm>
          <a:prstGeom prst="rect">
            <a:avLst/>
          </a:prstGeom>
        </p:spPr>
      </p:pic>
    </p:spTree>
    <p:extLst>
      <p:ext uri="{BB962C8B-B14F-4D97-AF65-F5344CB8AC3E}">
        <p14:creationId xmlns:p14="http://schemas.microsoft.com/office/powerpoint/2010/main" val="3396749188"/>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Hybrid Memory Enables Better Scaling</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13658" y="4365104"/>
            <a:ext cx="8253863"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&amp;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28355251"/>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a:t>An Example Intelligent Controller</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a:xfrm>
            <a:off x="228600" y="940271"/>
            <a:ext cx="8610600" cy="5153025"/>
          </a:xfrm>
        </p:spPr>
        <p:txBody>
          <a:bodyPr/>
          <a:lstStyle/>
          <a:p>
            <a:r>
              <a:rPr lang="en-US" sz="1500" dirty="0"/>
              <a:t>A. </a:t>
            </a:r>
            <a:r>
              <a:rPr lang="en-US" sz="1500" dirty="0" err="1"/>
              <a:t>Giray</a:t>
            </a:r>
            <a:r>
              <a:rPr lang="en-US" sz="1500" dirty="0"/>
              <a:t> </a:t>
            </a:r>
            <a:r>
              <a:rPr lang="en-US" sz="1500" dirty="0" err="1"/>
              <a:t>Yaglikci</a:t>
            </a:r>
            <a:r>
              <a:rPr lang="en-US" sz="1500" dirty="0"/>
              <a:t>, Minesh Patel, </a:t>
            </a:r>
            <a:r>
              <a:rPr lang="en-US" sz="1500" dirty="0" err="1"/>
              <a:t>Jeremie</a:t>
            </a:r>
            <a:r>
              <a:rPr lang="en-US" sz="1500" dirty="0"/>
              <a:t> S. Kim, </a:t>
            </a:r>
            <a:r>
              <a:rPr lang="en-US" sz="1500" dirty="0" err="1"/>
              <a:t>Roknoddin</a:t>
            </a:r>
            <a:r>
              <a:rPr lang="en-US" sz="1500" dirty="0"/>
              <a:t> Azizi, </a:t>
            </a:r>
            <a:r>
              <a:rPr lang="en-US" sz="1500" dirty="0" err="1"/>
              <a:t>Ataberk</a:t>
            </a:r>
            <a:r>
              <a:rPr lang="en-US" sz="1500" dirty="0"/>
              <a:t> </a:t>
            </a:r>
            <a:r>
              <a:rPr lang="en-US" sz="1500" dirty="0" err="1"/>
              <a:t>Olgun</a:t>
            </a:r>
            <a:r>
              <a:rPr lang="en-US" sz="1500" dirty="0"/>
              <a:t>, Lois </a:t>
            </a:r>
            <a:r>
              <a:rPr lang="en-US" sz="1500" dirty="0" err="1"/>
              <a:t>Orosa</a:t>
            </a:r>
            <a:r>
              <a:rPr lang="en-US" sz="1500" dirty="0"/>
              <a:t>, Hasan Hassan, </a:t>
            </a:r>
            <a:r>
              <a:rPr lang="en-US" sz="1500" dirty="0" err="1"/>
              <a:t>Jisung</a:t>
            </a:r>
            <a:r>
              <a:rPr lang="en-US" sz="1500" dirty="0"/>
              <a:t> Park, Konstantinos </a:t>
            </a:r>
            <a:r>
              <a:rPr lang="en-US" sz="1500" dirty="0" err="1"/>
              <a:t>Kanellopoulos</a:t>
            </a:r>
            <a:r>
              <a:rPr lang="en-US" sz="1500" dirty="0"/>
              <a:t>, Taha </a:t>
            </a:r>
            <a:r>
              <a:rPr lang="en-US" sz="1500" dirty="0" err="1"/>
              <a:t>Shahroodi</a:t>
            </a:r>
            <a:r>
              <a:rPr lang="en-US" sz="1500" dirty="0"/>
              <a:t>, </a:t>
            </a:r>
            <a:r>
              <a:rPr lang="en-US" sz="1500" dirty="0" err="1"/>
              <a:t>Saugata</a:t>
            </a:r>
            <a:r>
              <a:rPr lang="en-US" sz="1500" dirty="0"/>
              <a:t>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"BlockHammer: Preventing RowHammer at Low Cost by Blacklisting Rapidly-Accessed DRAM Rows"</a:t>
            </a:r>
            <a:br>
              <a:rPr lang="en-US" sz="1500" dirty="0"/>
            </a:br>
            <a:r>
              <a:rPr lang="en-US" sz="1500" i="1" dirty="0"/>
              <a:t>Proceedings of the </a:t>
            </a:r>
            <a:r>
              <a:rPr lang="en-US" sz="1500" i="1" dirty="0">
                <a:hlinkClick r:id="rId3"/>
              </a:rPr>
              <a:t>27th International Symposium on High-Performance Computer Architecture</a:t>
            </a:r>
            <a:r>
              <a:rPr lang="en-US" sz="1500" i="1" dirty="0"/>
              <a:t> (</a:t>
            </a:r>
            <a:r>
              <a:rPr lang="en-US" sz="1500" b="1" i="1" dirty="0"/>
              <a:t>HPCA</a:t>
            </a:r>
            <a:r>
              <a:rPr lang="en-US" sz="1500" i="1" dirty="0"/>
              <a:t>)</a:t>
            </a:r>
            <a:r>
              <a:rPr lang="en-US" sz="1500" dirty="0"/>
              <a:t>, Virtual, February-March 2021.</a:t>
            </a:r>
            <a:br>
              <a:rPr lang="en-US" sz="1500" dirty="0"/>
            </a:br>
            <a:r>
              <a:rPr lang="en-US" sz="1500" dirty="0"/>
              <a:t>[</a:t>
            </a:r>
            <a:r>
              <a:rPr lang="en-US" sz="1500" dirty="0">
                <a:hlinkClick r:id="rId4"/>
              </a:rPr>
              <a:t>Slides (pptx)</a:t>
            </a:r>
            <a:r>
              <a:rPr lang="en-US" sz="1500" dirty="0"/>
              <a:t> </a:t>
            </a:r>
            <a:r>
              <a:rPr lang="en-US" sz="1500" dirty="0">
                <a:hlinkClick r:id="rId5"/>
              </a:rPr>
              <a:t>(pdf)</a:t>
            </a:r>
            <a:r>
              <a:rPr lang="en-US" sz="1500" dirty="0"/>
              <a:t>]</a:t>
            </a:r>
            <a:br>
              <a:rPr lang="en-US" sz="1500" dirty="0"/>
            </a:br>
            <a:r>
              <a:rPr lang="en-US" sz="1500" dirty="0"/>
              <a:t>[</a:t>
            </a:r>
            <a:r>
              <a:rPr lang="en-US" sz="1500" dirty="0">
                <a:hlinkClick r:id="rId6"/>
              </a:rPr>
              <a:t>Short Talk Slides (pptx)</a:t>
            </a:r>
            <a:r>
              <a:rPr lang="en-US" sz="1500" dirty="0"/>
              <a:t> </a:t>
            </a:r>
            <a:r>
              <a:rPr lang="en-US" sz="1500" dirty="0">
                <a:hlinkClick r:id="rId7"/>
              </a:rPr>
              <a:t>(pdf)</a:t>
            </a:r>
            <a:r>
              <a:rPr lang="en-US" sz="1500" dirty="0"/>
              <a:t>]</a:t>
            </a:r>
            <a:br>
              <a:rPr lang="en-US" sz="1500" dirty="0"/>
            </a:br>
            <a:r>
              <a:rPr lang="en-US" sz="1500" dirty="0"/>
              <a:t>[</a:t>
            </a:r>
            <a:r>
              <a:rPr lang="en-US" sz="1500" dirty="0">
                <a:hlinkClick r:id="rId8"/>
              </a:rPr>
              <a:t>Intel Hardware Security Academic Awards Short Talk Slides (pptx)</a:t>
            </a:r>
            <a:r>
              <a:rPr lang="en-US" sz="1500" dirty="0"/>
              <a:t> </a:t>
            </a:r>
            <a:r>
              <a:rPr lang="en-US" sz="1500" dirty="0">
                <a:hlinkClick r:id="rId9"/>
              </a:rPr>
              <a:t>(pdf)</a:t>
            </a:r>
            <a:r>
              <a:rPr lang="en-US" sz="1500" dirty="0"/>
              <a:t>]</a:t>
            </a:r>
            <a:br>
              <a:rPr lang="en-US" sz="1500" dirty="0"/>
            </a:br>
            <a:r>
              <a:rPr lang="en-US" sz="1500" dirty="0"/>
              <a:t>[</a:t>
            </a:r>
            <a:r>
              <a:rPr lang="en-US" sz="1500" dirty="0">
                <a:hlinkClick r:id="rId10"/>
              </a:rPr>
              <a:t>Talk Video</a:t>
            </a:r>
            <a:r>
              <a:rPr lang="en-US" sz="1500" dirty="0"/>
              <a:t> (22 minutes)]</a:t>
            </a:r>
            <a:br>
              <a:rPr lang="en-US" sz="1500" dirty="0"/>
            </a:br>
            <a:r>
              <a:rPr lang="en-US" sz="1500" dirty="0"/>
              <a:t>[</a:t>
            </a:r>
            <a:r>
              <a:rPr lang="en-US" sz="1500" dirty="0">
                <a:hlinkClick r:id="rId11"/>
              </a:rPr>
              <a:t>Short Talk Video</a:t>
            </a:r>
            <a:r>
              <a:rPr lang="en-US" sz="1500" dirty="0"/>
              <a:t> (7 minutes)]</a:t>
            </a:r>
            <a:br>
              <a:rPr lang="en-US" sz="1500" dirty="0"/>
            </a:br>
            <a:r>
              <a:rPr lang="en-US" sz="1500" dirty="0"/>
              <a:t>[</a:t>
            </a:r>
            <a:r>
              <a:rPr lang="en-US" sz="1500" dirty="0">
                <a:hlinkClick r:id="rId12"/>
              </a:rPr>
              <a:t>Intel Hardware Security Academic Awards Short Talk Video</a:t>
            </a:r>
            <a:r>
              <a:rPr lang="en-US" sz="1500" dirty="0"/>
              <a:t> (2 minutes)]</a:t>
            </a:r>
            <a:br>
              <a:rPr lang="en-US" sz="1500" dirty="0"/>
            </a:br>
            <a:r>
              <a:rPr lang="en-US" sz="1500" dirty="0"/>
              <a:t>[</a:t>
            </a:r>
            <a:r>
              <a:rPr lang="en-US" sz="1500" dirty="0">
                <a:hlinkClick r:id="rId13"/>
              </a:rPr>
              <a:t>BlockHammer Source Code</a:t>
            </a:r>
            <a:r>
              <a:rPr lang="en-US" sz="1500" dirty="0"/>
              <a:t>]</a:t>
            </a:r>
            <a:br>
              <a:rPr lang="en-US" sz="1500" dirty="0"/>
            </a:br>
            <a:r>
              <a:rPr lang="en-US" sz="1500" b="1" i="1" dirty="0">
                <a:solidFill>
                  <a:srgbClr val="FF0000"/>
                </a:solidFill>
              </a:rPr>
              <a:t>Intel Hardware Security Academic Award Finalist (one of 4 finalists out of 34 nominations)</a:t>
            </a:r>
            <a:endParaRPr lang="en-US" sz="1500" dirty="0">
              <a:solidFill>
                <a:srgbClr val="FF0000"/>
              </a:solidFill>
            </a:endParaRPr>
          </a:p>
          <a:p>
            <a:pPr marL="0" indent="0">
              <a:buNone/>
            </a:pPr>
            <a:endParaRPr lang="en-US" sz="15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808D06FD-75D7-A34F-BBF6-07F7398B757B}"/>
              </a:ext>
            </a:extLst>
          </p:cNvPr>
          <p:cNvPicPr>
            <a:picLocks noChangeAspect="1"/>
          </p:cNvPicPr>
          <p:nvPr/>
        </p:nvPicPr>
        <p:blipFill>
          <a:blip r:embed="rId14"/>
          <a:stretch>
            <a:fillRect/>
          </a:stretch>
        </p:blipFill>
        <p:spPr>
          <a:xfrm>
            <a:off x="0" y="5027328"/>
            <a:ext cx="9144000" cy="1498016"/>
          </a:xfrm>
          <a:prstGeom prst="rect">
            <a:avLst/>
          </a:prstGeom>
        </p:spPr>
      </p:pic>
    </p:spTree>
    <p:extLst>
      <p:ext uri="{BB962C8B-B14F-4D97-AF65-F5344CB8AC3E}">
        <p14:creationId xmlns:p14="http://schemas.microsoft.com/office/powerpoint/2010/main" val="2270139674"/>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199951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064891533"/>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a:t>Another Example Intelligent Controller</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a:xfrm>
            <a:off x="228600" y="908721"/>
            <a:ext cx="8610600" cy="5339680"/>
          </a:xfrm>
        </p:spPr>
        <p:txBody>
          <a:bodyPr/>
          <a:lstStyle/>
          <a:p>
            <a:r>
              <a:rPr lang="en-US" sz="1700" dirty="0"/>
              <a:t>Minesh Patel, Geraldo F. de Oliveira Jr.,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"HARP: Practically and Effectively Identifying Uncorrectable Errors in Memory Chips That Use On-Die Error-Correcting Codes"</a:t>
            </a:r>
            <a:br>
              <a:rPr lang="en-US" sz="1700" dirty="0"/>
            </a:br>
            <a:r>
              <a:rPr lang="en-US" sz="1700" i="1" dirty="0"/>
              <a:t>Proceedings of the </a:t>
            </a:r>
            <a:r>
              <a:rPr lang="en-US" sz="1700" i="1" dirty="0">
                <a:hlinkClick r:id="rId3"/>
              </a:rPr>
              <a:t>54th International Symposium on Microarchitecture</a:t>
            </a:r>
            <a:r>
              <a:rPr lang="en-US" sz="1700" i="1" dirty="0"/>
              <a:t> (</a:t>
            </a:r>
            <a:r>
              <a:rPr lang="en-US" sz="1700" b="1" i="1" dirty="0"/>
              <a:t>MICRO</a:t>
            </a:r>
            <a:r>
              <a:rPr lang="en-US" sz="1700" i="1" dirty="0"/>
              <a:t>)</a:t>
            </a:r>
            <a:r>
              <a:rPr lang="en-US" sz="1700" dirty="0"/>
              <a:t>, Virtual, October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Lightning Talk Slides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Talk Video</a:t>
            </a:r>
            <a:r>
              <a:rPr lang="en-US" sz="1700" dirty="0"/>
              <a:t> (20 minutes)]</a:t>
            </a:r>
            <a:br>
              <a:rPr lang="en-US" sz="1700" dirty="0"/>
            </a:br>
            <a:r>
              <a:rPr lang="en-US" sz="1700" dirty="0"/>
              <a:t>[</a:t>
            </a:r>
            <a:r>
              <a:rPr lang="en-US" sz="1700" dirty="0">
                <a:hlinkClick r:id="rId11"/>
              </a:rPr>
              <a:t>Lightning Talk Video</a:t>
            </a:r>
            <a:r>
              <a:rPr lang="en-US" sz="1700" dirty="0"/>
              <a:t> (1.5 minutes)]</a:t>
            </a:r>
            <a:br>
              <a:rPr lang="en-US" sz="1700" dirty="0"/>
            </a:br>
            <a:r>
              <a:rPr lang="en-US" sz="1700" dirty="0"/>
              <a:t>[</a:t>
            </a:r>
            <a:r>
              <a:rPr lang="en-US" sz="1700" dirty="0">
                <a:hlinkClick r:id="rId12"/>
              </a:rPr>
              <a:t>HARP Source Code (Officially Artifact Evaluated with All Badges)</a:t>
            </a:r>
            <a:r>
              <a:rPr lang="en-US" sz="1700" dirty="0"/>
              <a:t>]</a:t>
            </a:r>
            <a:br>
              <a:rPr lang="en-US" sz="1700" dirty="0"/>
            </a:br>
            <a:endParaRPr lang="en-US" sz="17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5D8B64E-794F-4F4B-9AF2-3651B2BA0DEB}"/>
              </a:ext>
            </a:extLst>
          </p:cNvPr>
          <p:cNvPicPr>
            <a:picLocks noChangeAspect="1"/>
          </p:cNvPicPr>
          <p:nvPr/>
        </p:nvPicPr>
        <p:blipFill>
          <a:blip r:embed="rId13"/>
          <a:stretch>
            <a:fillRect/>
          </a:stretch>
        </p:blipFill>
        <p:spPr>
          <a:xfrm>
            <a:off x="329732" y="4021220"/>
            <a:ext cx="8325048" cy="2795541"/>
          </a:xfrm>
          <a:prstGeom prst="rect">
            <a:avLst/>
          </a:prstGeom>
        </p:spPr>
      </p:pic>
    </p:spTree>
    <p:extLst>
      <p:ext uri="{BB962C8B-B14F-4D97-AF65-F5344CB8AC3E}">
        <p14:creationId xmlns:p14="http://schemas.microsoft.com/office/powerpoint/2010/main" val="1768082431"/>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rgbClr val="FFFF00"/>
                </a:solidFill>
                <a:effectLst/>
                <a:uLnTx/>
                <a:uFillTx/>
                <a:latin typeface="Arial" charset="0"/>
                <a:ea typeface="MS PGothic" charset="0"/>
              </a:rPr>
              <a:t>Virtex</a:t>
            </a:r>
            <a:r>
              <a:rPr kumimoji="0" lang="en-US" sz="1800" b="0" i="0" u="none" strike="noStrike" kern="0" cap="none" spc="0" normalizeH="0" baseline="0" noProof="0" dirty="0">
                <a:ln>
                  <a:noFill/>
                </a:ln>
                <a:solidFill>
                  <a:srgbClr val="FFFF00"/>
                </a:solidFill>
                <a:effectLst/>
                <a:uLnTx/>
                <a:uFillTx/>
                <a:latin typeface="Arial" charset="0"/>
                <a:ea typeface="MS PGothic" charset="0"/>
              </a:rPr>
              <a:t>-V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PIEEE 2017, HPCA 2018, SIGMETRICS 2018]</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89403648"/>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endParaRPr>
          </a:p>
        </p:txBody>
      </p:sp>
      <p:sp>
        <p:nvSpPr>
          <p:cNvPr id="8" name="Rectangle 7">
            <a:hlinkClick r:id="rId3"/>
          </p:cNvPr>
          <p:cNvSpPr/>
          <p:nvPr/>
        </p:nvSpPr>
        <p:spPr>
          <a:xfrm>
            <a:off x="1619672" y="6021288"/>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Proceedings of the IEEE, Sept. 2017</a:t>
            </a:r>
          </a:p>
        </p:txBody>
      </p:sp>
      <p:sp>
        <p:nvSpPr>
          <p:cNvPr id="10" name="Title 1"/>
          <p:cNvSpPr>
            <a:spLocks noGrp="1"/>
          </p:cNvSpPr>
          <p:nvPr>
            <p:ph type="title"/>
          </p:nvPr>
        </p:nvSpPr>
        <p:spPr>
          <a:xfrm>
            <a:off x="228600" y="152400"/>
            <a:ext cx="8915400" cy="1066800"/>
          </a:xfrm>
        </p:spPr>
        <p:txBody>
          <a:bodyPr/>
          <a:lstStyle/>
          <a:p>
            <a:r>
              <a:rPr lang="en-US" dirty="0"/>
              <a:t>Intelligent Flash Controllers </a:t>
            </a:r>
            <a:r>
              <a:rPr lang="en-US" sz="3000" b="1" dirty="0"/>
              <a:t>[PIEEE’17]</a:t>
            </a:r>
          </a:p>
        </p:txBody>
      </p:sp>
    </p:spTree>
    <p:extLst>
      <p:ext uri="{BB962C8B-B14F-4D97-AF65-F5344CB8AC3E}">
        <p14:creationId xmlns:p14="http://schemas.microsoft.com/office/powerpoint/2010/main" val="2879967634"/>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20200" cy="1066800"/>
          </a:xfrm>
        </p:spPr>
        <p:txBody>
          <a:bodyPr/>
          <a:lstStyle/>
          <a:p>
            <a:r>
              <a:rPr lang="en-US" sz="3200" dirty="0"/>
              <a:t>Emerging Memories Also Need Intelligent Controllers</a:t>
            </a:r>
          </a:p>
        </p:txBody>
      </p:sp>
      <p:sp>
        <p:nvSpPr>
          <p:cNvPr id="3" name="Content Placeholder 2"/>
          <p:cNvSpPr>
            <a:spLocks noGrp="1"/>
          </p:cNvSpPr>
          <p:nvPr>
            <p:ph idx="1"/>
          </p:nvPr>
        </p:nvSpPr>
        <p:spPr>
          <a:xfrm>
            <a:off x="0" y="997527"/>
            <a:ext cx="9144000" cy="5193723"/>
          </a:xfrm>
        </p:spPr>
        <p:txBody>
          <a:bodyPr/>
          <a:lstStyle/>
          <a:p>
            <a:r>
              <a:rPr lang="en-US" sz="1900" dirty="0"/>
              <a:t>Benjamin C. Lee, Engin Ipek, Onur Mutlu, and Doug Burger,</a:t>
            </a:r>
            <a:br>
              <a:rPr lang="en-US" sz="1900" dirty="0"/>
            </a:br>
            <a:r>
              <a:rPr lang="en-US" sz="1900" b="1" dirty="0">
                <a:solidFill>
                  <a:srgbClr val="0000FF"/>
                </a:solidFill>
                <a:hlinkClick r:id="rId2">
                  <a:extLst>
                    <a:ext uri="{A12FA001-AC4F-418D-AE19-62706E023703}">
                      <ahyp:hlinkClr xmlns:ahyp="http://schemas.microsoft.com/office/drawing/2018/hyperlinkcolor" val="tx"/>
                    </a:ext>
                  </a:extLst>
                </a:hlinkClick>
              </a:rPr>
              <a:t>"Architecting Phase Change Memory as a Scalable DRAM Alternative"</a:t>
            </a:r>
            <a:br>
              <a:rPr lang="en-US" sz="1900" dirty="0">
                <a:solidFill>
                  <a:srgbClr val="0000FF"/>
                </a:solidFill>
              </a:rPr>
            </a:br>
            <a:r>
              <a:rPr lang="en-US" sz="1900" i="1" dirty="0"/>
              <a:t>Proceedings of the </a:t>
            </a:r>
            <a:r>
              <a:rPr lang="en-US" sz="1900" i="1" dirty="0">
                <a:hlinkClick r:id="rId3"/>
              </a:rPr>
              <a:t>36th International Symposium on Computer Architecture</a:t>
            </a:r>
            <a:r>
              <a:rPr lang="en-US" sz="1900" i="1" dirty="0"/>
              <a:t> (</a:t>
            </a:r>
            <a:r>
              <a:rPr lang="en-US" sz="1900" b="1" i="1" dirty="0"/>
              <a:t>ISCA</a:t>
            </a:r>
            <a:r>
              <a:rPr lang="en-US" sz="1900" i="1" dirty="0"/>
              <a:t>)</a:t>
            </a:r>
            <a:r>
              <a:rPr lang="en-US" sz="1900" dirty="0"/>
              <a:t>, pages 2-13, Austin, TX, June 2009. </a:t>
            </a:r>
            <a:r>
              <a:rPr lang="en-US" sz="1900" dirty="0">
                <a:hlinkClick r:id="rId4"/>
              </a:rPr>
              <a:t>Slides (pdf)</a:t>
            </a:r>
            <a:br>
              <a:rPr lang="en-US" sz="1900" dirty="0"/>
            </a:br>
            <a:r>
              <a:rPr lang="en-US" sz="1900" b="1" i="1" dirty="0">
                <a:solidFill>
                  <a:srgbClr val="FF0000"/>
                </a:solidFill>
              </a:rPr>
              <a:t>One of the 13 computer architecture papers of 2009 selected as Top Picks by IEEE Micro. Selected as a CACM Research Highlight.           2022 Persistent Impact Prize.</a:t>
            </a:r>
          </a:p>
          <a:p>
            <a:endParaRPr lang="en-US" sz="1900" dirty="0">
              <a:solidFill>
                <a:srgbClr val="FF0000"/>
              </a:solidFill>
            </a:endParaRPr>
          </a:p>
          <a:p>
            <a:pPr marL="0" indent="0">
              <a:buNone/>
            </a:pPr>
            <a:br>
              <a:rPr lang="en-US" sz="1900" dirty="0"/>
            </a:br>
            <a:endParaRPr lang="en-US" sz="1900" dirty="0"/>
          </a:p>
          <a:p>
            <a:endParaRPr lang="en-US" sz="1900"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69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17946256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Takeaway</a:t>
            </a:r>
          </a:p>
        </p:txBody>
      </p:sp>
      <p:sp>
        <p:nvSpPr>
          <p:cNvPr id="3" name="Content Placeholder 2"/>
          <p:cNvSpPr>
            <a:spLocks noGrp="1"/>
          </p:cNvSpPr>
          <p:nvPr>
            <p:ph idx="1"/>
          </p:nvPr>
        </p:nvSpPr>
        <p:spPr>
          <a:xfrm>
            <a:off x="0" y="1268760"/>
            <a:ext cx="9144000" cy="2376264"/>
          </a:xfrm>
        </p:spPr>
        <p:txBody>
          <a:bodyPr/>
          <a:lstStyle/>
          <a:p>
            <a:pPr marL="0" indent="0" algn="ctr">
              <a:buNone/>
            </a:pPr>
            <a:r>
              <a:rPr lang="en-US" sz="6400" dirty="0">
                <a:solidFill>
                  <a:srgbClr val="0000FF"/>
                </a:solidFill>
              </a:rPr>
              <a:t>Intelligent </a:t>
            </a:r>
          </a:p>
          <a:p>
            <a:pPr marL="0" indent="0" algn="ctr">
              <a:buNone/>
            </a:pPr>
            <a:r>
              <a:rPr lang="en-US" sz="6400" dirty="0">
                <a:solidFill>
                  <a:srgbClr val="0000FF"/>
                </a:solidFill>
              </a:rPr>
              <a:t>Memory Controllers</a:t>
            </a:r>
          </a:p>
          <a:p>
            <a:pPr marL="0" indent="0" algn="ctr">
              <a:buNone/>
            </a:pPr>
            <a:r>
              <a:rPr lang="en-US" sz="6400" dirty="0">
                <a:solidFill>
                  <a:srgbClr val="FF0000"/>
                </a:solidFill>
              </a:rPr>
              <a:t>Can Avoid Many Failures</a:t>
            </a:r>
          </a:p>
          <a:p>
            <a:pPr marL="0" indent="0" algn="ctr">
              <a:buNone/>
            </a:pPr>
            <a:r>
              <a:rPr lang="en-US" sz="6400" dirty="0">
                <a:solidFill>
                  <a:srgbClr val="FF0000"/>
                </a:solidFill>
              </a:rPr>
              <a:t>&amp; Enable Better Scaling</a:t>
            </a:r>
          </a:p>
          <a:p>
            <a:pPr marL="0" indent="0" algn="ctr">
              <a:buNone/>
            </a:pPr>
            <a:endParaRPr lang="en-US" sz="6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726221906"/>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90076480"/>
      </p:ext>
    </p:extLst>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b="1"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a:p>
            <a:r>
              <a:rPr lang="en-US" b="1" dirty="0">
                <a:solidFill>
                  <a:srgbClr val="FF0000"/>
                </a:solidFill>
              </a:rPr>
              <a:t>Pull from Systems and Applications</a:t>
            </a:r>
          </a:p>
          <a:p>
            <a:pPr lvl="1"/>
            <a:r>
              <a:rPr lang="en-US" dirty="0">
                <a:solidFill>
                  <a:srgbClr val="0000FF"/>
                </a:solidFill>
              </a:rPr>
              <a:t>Data access is the major system and application bottleneck</a:t>
            </a:r>
          </a:p>
          <a:p>
            <a:pPr lvl="1"/>
            <a:r>
              <a:rPr lang="en-US" dirty="0">
                <a:solidFill>
                  <a:srgbClr val="0000FF"/>
                </a:solidFill>
              </a:rPr>
              <a:t>Systems are energy &amp; power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0910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9" end="9"/>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&amp; Application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the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72823029"/>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21836005"/>
      </p:ext>
    </p:extLst>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79512" y="1213891"/>
            <a:ext cx="8763000" cy="495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54491690"/>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179512" y="1412776"/>
            <a:ext cx="8712968"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a:p>
            <a:pPr marL="0" indent="0" algn="ctr">
              <a:buNone/>
            </a:pPr>
            <a:r>
              <a:rPr lang="en-US" sz="6400" dirty="0"/>
              <a:t>(All at the Same Time)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856635961"/>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23284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90223846"/>
      </p:ext>
    </p:extLst>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879978655"/>
      </p:ext>
    </p:extLst>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11" name="Picture 1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772862399"/>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a:r>
            <a:r>
              <a:rPr lang="en-US" dirty="0">
                <a:solidFill>
                  <a:srgbClr val="0000FF"/>
                </a:solidFill>
                <a:sym typeface="Wingdings"/>
              </a:rPr>
              <a:t>at great system cost</a:t>
            </a:r>
            <a:endParaRPr lang="en-US" dirty="0">
              <a:solidFill>
                <a:srgbClr val="0000FF"/>
              </a:solidFill>
            </a:endParaRPr>
          </a:p>
          <a:p>
            <a:r>
              <a:rPr lang="en-US" dirty="0"/>
              <a:t>Processor is heavily optimized and is considered the master</a:t>
            </a:r>
          </a:p>
          <a:p>
            <a:r>
              <a:rPr lang="en-US" dirty="0">
                <a:solidFill>
                  <a:srgbClr val="FF0000"/>
                </a:solidFill>
              </a:rPr>
              <a:t>Data storage units are dumb </a:t>
            </a:r>
            <a:r>
              <a:rPr lang="en-US" dirty="0"/>
              <a:t>and are largely unoptimized </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583384"/>
            <a:ext cx="6669360" cy="304751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610160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a:ln>
                  <a:noFill/>
                </a:ln>
                <a:solidFill>
                  <a:srgbClr val="000000"/>
                </a:solidFill>
                <a:effectLst/>
                <a:uLnTx/>
                <a:uFillTx/>
                <a:latin typeface="Tahoma"/>
                <a:ea typeface="+mn-ea"/>
                <a:cs typeface="+mn-cs"/>
              </a:rPr>
              <a:t>Mutlu+, “</a:t>
            </a:r>
            <a:r>
              <a:rPr kumimoji="0" lang="en-US" sz="1250" b="0" i="0" u="none" strike="noStrike" kern="1200" cap="none" spc="0" normalizeH="0" baseline="0" noProof="0" dirty="0">
                <a:ln>
                  <a:noFill/>
                </a:ln>
                <a:solidFill>
                  <a:srgbClr val="0000FF"/>
                </a:solidFill>
                <a:effectLst/>
                <a:uLnTx/>
                <a:uFillTx/>
                <a:latin typeface="Tahoma"/>
                <a:ea typeface="+mn-ea"/>
                <a:cs typeface="+mn-cs"/>
              </a:rPr>
              <a:t>Runahead Execution: An Alternative to Very Large Instruction Windows for Out-of-Order Processors</a:t>
            </a:r>
            <a:r>
              <a:rPr kumimoji="0" lang="en-US" sz="1250" b="0" i="0" u="none" strike="noStrike" kern="1200" cap="none" spc="0" normalizeH="0" baseline="0" noProof="0" dirty="0">
                <a:ln>
                  <a:noFill/>
                </a:ln>
                <a:solidFill>
                  <a:srgbClr val="000000"/>
                </a:solidFill>
                <a:effectLst/>
                <a:uLnTx/>
                <a:uFillTx/>
                <a:latin typeface="Tahoma"/>
                <a:ea typeface="+mn-ea"/>
                <a:cs typeface="+mn-cs"/>
              </a:rPr>
              <a:t>,” HPCA 2003.</a:t>
            </a:r>
          </a:p>
        </p:txBody>
      </p:sp>
      <p:pic>
        <p:nvPicPr>
          <p:cNvPr id="7" name="Picture 6">
            <a:extLst>
              <a:ext uri="{FF2B5EF4-FFF2-40B4-BE49-F238E27FC236}">
                <a16:creationId xmlns:a16="http://schemas.microsoft.com/office/drawing/2014/main" id="{23497AFD-D3FF-E347-A706-7E82FC4BB6FC}"/>
              </a:ext>
            </a:extLst>
          </p:cNvPr>
          <p:cNvPicPr>
            <a:picLocks noChangeAspect="1"/>
          </p:cNvPicPr>
          <p:nvPr/>
        </p:nvPicPr>
        <p:blipFill>
          <a:blip r:embed="rId3"/>
          <a:stretch>
            <a:fillRect/>
          </a:stretch>
        </p:blipFill>
        <p:spPr>
          <a:xfrm>
            <a:off x="4283968" y="210079"/>
            <a:ext cx="4434582" cy="635000"/>
          </a:xfrm>
          <a:prstGeom prst="rect">
            <a:avLst/>
          </a:prstGeom>
        </p:spPr>
      </p:pic>
    </p:spTree>
    <p:extLst>
      <p:ext uri="{BB962C8B-B14F-4D97-AF65-F5344CB8AC3E}">
        <p14:creationId xmlns:p14="http://schemas.microsoft.com/office/powerpoint/2010/main" val="23560731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r>
              <a:rPr lang="en-US" sz="1800" dirty="0"/>
              <a:t>Onur Mutlu, Jared Stark, Chris Wilkerson, and Yale N. </a:t>
            </a:r>
            <a:r>
              <a:rPr lang="en-US" sz="1800" dirty="0" err="1"/>
              <a:t>Patt</a:t>
            </a:r>
            <a:r>
              <a:rPr lang="en-US" sz="1800" dirty="0"/>
              <a:t>, </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"Runahead Execution: An Alternative to Very Large Instruction Windows for Out-of-order Processors"</a:t>
            </a:r>
            <a:br>
              <a:rPr lang="en-US" sz="1800" dirty="0">
                <a:solidFill>
                  <a:srgbClr val="0432FF"/>
                </a:solidFill>
              </a:rPr>
            </a:br>
            <a:r>
              <a:rPr lang="en-US" sz="1800" i="1" dirty="0"/>
              <a:t>Proceedings of the </a:t>
            </a:r>
            <a:r>
              <a:rPr lang="en-US" sz="1800" i="1" dirty="0">
                <a:hlinkClick r:id="rId3"/>
              </a:rPr>
              <a:t>9th International Symposium on High-Performance Computer Architecture</a:t>
            </a:r>
            <a:r>
              <a:rPr lang="en-US" sz="1800" i="1" dirty="0"/>
              <a:t> (</a:t>
            </a:r>
            <a:r>
              <a:rPr lang="en-US" sz="1800" b="1" i="1" dirty="0"/>
              <a:t>HPCA</a:t>
            </a:r>
            <a:r>
              <a:rPr lang="en-US" sz="1800" i="1" dirty="0"/>
              <a:t>)</a:t>
            </a:r>
            <a:r>
              <a:rPr lang="en-US" sz="1800" dirty="0"/>
              <a:t>, pages 129-140, Anaheim, CA, February 2003. </a:t>
            </a:r>
            <a:r>
              <a:rPr lang="en-US" sz="1800" dirty="0">
                <a:hlinkClick r:id="rId4"/>
              </a:rPr>
              <a:t>Slides (pdf)</a:t>
            </a:r>
            <a:r>
              <a:rPr lang="en-US" sz="1800" dirty="0"/>
              <a:t> </a:t>
            </a:r>
            <a:r>
              <a:rPr lang="en-US" sz="1800" b="1" i="1" dirty="0"/>
              <a:t> </a:t>
            </a:r>
          </a:p>
          <a:p>
            <a:pPr marL="327025" lvl="1" indent="0">
              <a:buNone/>
            </a:pPr>
            <a:r>
              <a:rPr lang="en-US" sz="1600" b="1" i="1" dirty="0">
                <a:solidFill>
                  <a:srgbClr val="FF0000"/>
                </a:solidFill>
              </a:rPr>
              <a:t>One of the 15 computer arch. papers of 2003 selected as Top Picks by IEEE Micro.</a:t>
            </a:r>
            <a:br>
              <a:rPr lang="en-US" sz="1600" dirty="0">
                <a:solidFill>
                  <a:srgbClr val="FF0000"/>
                </a:solidFill>
              </a:rPr>
            </a:br>
            <a:r>
              <a:rPr lang="en-US" sz="1600" b="1" i="1" dirty="0">
                <a:solidFill>
                  <a:srgbClr val="FF0000"/>
                </a:solidFill>
              </a:rPr>
              <a:t>HPCA Test of Time Award (awarded in 2021).</a:t>
            </a:r>
            <a:endParaRPr lang="en-US" sz="1600" dirty="0">
              <a:solidFill>
                <a:srgbClr val="FF0000"/>
              </a:solidFill>
            </a:endParaRPr>
          </a:p>
          <a:p>
            <a:pPr marL="0" indent="0">
              <a:buNone/>
            </a:pPr>
            <a:br>
              <a:rPr lang="en-US" sz="1800" dirty="0"/>
            </a:br>
            <a:endParaRPr lang="en-US" sz="18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83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42891243"/>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450045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98148118"/>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All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167686934"/>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
        <p:nvSpPr>
          <p:cNvPr id="10" name="TextBox 9">
            <a:extLst>
              <a:ext uri="{FF2B5EF4-FFF2-40B4-BE49-F238E27FC236}">
                <a16:creationId xmlns:a16="http://schemas.microsoft.com/office/drawing/2014/main" id="{6CFFCC99-3452-BA49-AB68-C679680D9811}"/>
              </a:ext>
            </a:extLst>
          </p:cNvPr>
          <p:cNvSpPr txBox="1"/>
          <p:nvPr/>
        </p:nvSpPr>
        <p:spPr>
          <a:xfrm>
            <a:off x="1599443" y="6457890"/>
            <a:ext cx="58689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rPr>
              <a:t>Yet,</a:t>
            </a:r>
            <a:r>
              <a:rPr kumimoji="0" lang="en-US" sz="2000" b="1" i="0" u="none" strike="noStrike" kern="1200" cap="none" spc="0" normalizeH="0" noProof="0" dirty="0">
                <a:ln>
                  <a:noFill/>
                </a:ln>
                <a:solidFill>
                  <a:srgbClr val="0000FF"/>
                </a:solidFill>
                <a:effectLst/>
                <a:uLnTx/>
                <a:uFillTx/>
                <a:latin typeface="Tahoma"/>
                <a:ea typeface="+mn-ea"/>
                <a:cs typeface="+mn-cs"/>
              </a:rPr>
              <a:t> system is still bottlenecked by memory</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27061812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2082206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695855351"/>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326EC4-A15A-354C-9F10-B13F9551D205}"/>
              </a:ext>
            </a:extLst>
          </p:cNvPr>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4" name="Slide Number Placeholder 3">
            <a:extLst>
              <a:ext uri="{FF2B5EF4-FFF2-40B4-BE49-F238E27FC236}">
                <a16:creationId xmlns:a16="http://schemas.microsoft.com/office/drawing/2014/main" id="{2A49BD5A-66B4-0246-ABA0-C450E950874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graphicFrame>
        <p:nvGraphicFramePr>
          <p:cNvPr id="5" name="Chart 4">
            <a:extLst>
              <a:ext uri="{FF2B5EF4-FFF2-40B4-BE49-F238E27FC236}">
                <a16:creationId xmlns:a16="http://schemas.microsoft.com/office/drawing/2014/main" id="{4273B9C7-2C8E-0A45-976F-C3F7499F2EF0}"/>
              </a:ext>
            </a:extLst>
          </p:cNvPr>
          <p:cNvGraphicFramePr>
            <a:graphicFrameLocks/>
          </p:cNvGraphicFramePr>
          <p:nvPr/>
        </p:nvGraphicFramePr>
        <p:xfrm>
          <a:off x="-1600200" y="309916"/>
          <a:ext cx="11201400" cy="5933722"/>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8">
            <a:extLst>
              <a:ext uri="{FF2B5EF4-FFF2-40B4-BE49-F238E27FC236}">
                <a16:creationId xmlns:a16="http://schemas.microsoft.com/office/drawing/2014/main" id="{B0F6603D-44EC-1B49-91F1-F9C4B6635C9F}"/>
              </a:ext>
            </a:extLst>
          </p:cNvPr>
          <p:cNvSpPr txBox="1"/>
          <p:nvPr/>
        </p:nvSpPr>
        <p:spPr>
          <a:xfrm>
            <a:off x="1595132" y="6428250"/>
            <a:ext cx="656333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Han</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EIE: Efficient Inference Engine on Compressed Deep Neural Network,</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ISCA 2016.</a:t>
            </a:r>
          </a:p>
        </p:txBody>
      </p:sp>
    </p:spTree>
    <p:extLst>
      <p:ext uri="{BB962C8B-B14F-4D97-AF65-F5344CB8AC3E}">
        <p14:creationId xmlns:p14="http://schemas.microsoft.com/office/powerpoint/2010/main" val="97128948"/>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326EC4-A15A-354C-9F10-B13F9551D205}"/>
              </a:ext>
            </a:extLst>
          </p:cNvPr>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4" name="Slide Number Placeholder 3">
            <a:extLst>
              <a:ext uri="{FF2B5EF4-FFF2-40B4-BE49-F238E27FC236}">
                <a16:creationId xmlns:a16="http://schemas.microsoft.com/office/drawing/2014/main" id="{2A49BD5A-66B4-0246-ABA0-C450E950874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graphicFrame>
        <p:nvGraphicFramePr>
          <p:cNvPr id="5" name="Chart 4">
            <a:extLst>
              <a:ext uri="{FF2B5EF4-FFF2-40B4-BE49-F238E27FC236}">
                <a16:creationId xmlns:a16="http://schemas.microsoft.com/office/drawing/2014/main" id="{4273B9C7-2C8E-0A45-976F-C3F7499F2EF0}"/>
              </a:ext>
            </a:extLst>
          </p:cNvPr>
          <p:cNvGraphicFramePr>
            <a:graphicFrameLocks/>
          </p:cNvGraphicFramePr>
          <p:nvPr/>
        </p:nvGraphicFramePr>
        <p:xfrm>
          <a:off x="-1600200" y="309916"/>
          <a:ext cx="11201400" cy="5933722"/>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Box 8">
            <a:extLst>
              <a:ext uri="{FF2B5EF4-FFF2-40B4-BE49-F238E27FC236}">
                <a16:creationId xmlns:a16="http://schemas.microsoft.com/office/drawing/2014/main" id="{B0F6603D-44EC-1B49-91F1-F9C4B6635C9F}"/>
              </a:ext>
            </a:extLst>
          </p:cNvPr>
          <p:cNvSpPr txBox="1"/>
          <p:nvPr/>
        </p:nvSpPr>
        <p:spPr>
          <a:xfrm>
            <a:off x="1595132" y="6428250"/>
            <a:ext cx="656333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Han</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EIE: Efficient Inference Engine on Compressed Deep Neural Network,</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a:t>
            </a:r>
            <a:r>
              <a:rPr kumimoji="0" lang="en-US" sz="125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r>
              <a:rPr kumimoji="0" lang="en-US" sz="125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rPr>
              <a:t>ISCA 2016.</a:t>
            </a:r>
          </a:p>
        </p:txBody>
      </p:sp>
      <p:cxnSp>
        <p:nvCxnSpPr>
          <p:cNvPr id="7" name="Straight Arrow Connector 6">
            <a:extLst>
              <a:ext uri="{FF2B5EF4-FFF2-40B4-BE49-F238E27FC236}">
                <a16:creationId xmlns:a16="http://schemas.microsoft.com/office/drawing/2014/main" id="{F1008893-8A27-9240-93C2-6EECFADC9969}"/>
              </a:ext>
            </a:extLst>
          </p:cNvPr>
          <p:cNvCxnSpPr>
            <a:cxnSpLocks/>
          </p:cNvCxnSpPr>
          <p:nvPr/>
        </p:nvCxnSpPr>
        <p:spPr>
          <a:xfrm flipV="1">
            <a:off x="1905000" y="1676400"/>
            <a:ext cx="6477000" cy="289560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708F94A4-B4A7-C941-9E76-8E5F06CE95CE}"/>
              </a:ext>
            </a:extLst>
          </p:cNvPr>
          <p:cNvSpPr/>
          <p:nvPr/>
        </p:nvSpPr>
        <p:spPr>
          <a:xfrm>
            <a:off x="7848600" y="1129460"/>
            <a:ext cx="1176925" cy="46166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6400X</a:t>
            </a:r>
            <a:endParaRPr kumimoji="0" lang="en-US"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10" name="TextBox 9">
            <a:extLst>
              <a:ext uri="{FF2B5EF4-FFF2-40B4-BE49-F238E27FC236}">
                <a16:creationId xmlns:a16="http://schemas.microsoft.com/office/drawing/2014/main" id="{CC7F9D75-0F0F-1055-1031-865FCB768539}"/>
              </a:ext>
            </a:extLst>
          </p:cNvPr>
          <p:cNvSpPr txBox="1"/>
          <p:nvPr/>
        </p:nvSpPr>
        <p:spPr>
          <a:xfrm>
            <a:off x="0" y="5623500"/>
            <a:ext cx="9144000" cy="1261884"/>
          </a:xfrm>
          <a:prstGeom prst="rect">
            <a:avLst/>
          </a:prstGeom>
          <a:solidFill>
            <a:srgbClr val="FF6600"/>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6400X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simple integer addition </a:t>
            </a:r>
          </a:p>
        </p:txBody>
      </p:sp>
    </p:spTree>
    <p:extLst>
      <p:ext uri="{BB962C8B-B14F-4D97-AF65-F5344CB8AC3E}">
        <p14:creationId xmlns:p14="http://schemas.microsoft.com/office/powerpoint/2010/main" val="2734386006"/>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3460921291"/>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solidFill>
                  <a:srgbClr val="0432FF"/>
                </a:solidFill>
              </a:rPr>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897160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9" name="TextBox 8">
            <a:extLst>
              <a:ext uri="{FF2B5EF4-FFF2-40B4-BE49-F238E27FC236}">
                <a16:creationId xmlns:a16="http://schemas.microsoft.com/office/drawing/2014/main" id="{AD8786B6-2FA5-F746-BEAB-9E9E6CF3FEAC}"/>
              </a:ext>
            </a:extLst>
          </p:cNvPr>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2754386207"/>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a:t>
            </a:r>
            <a:r>
              <a:rPr lang="en-US" b="1" dirty="0"/>
              <a:t>Paradigm Shift </a:t>
            </a:r>
            <a:r>
              <a:rPr lang="en-US" dirty="0"/>
              <a:t>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29058262"/>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dirty="0">
                <a:latin typeface="Tahoma"/>
                <a:cs typeface="Tahoma"/>
              </a:rPr>
              <a:t>p</a:t>
            </a:r>
            <a:r>
              <a:rPr lang="en-US" sz="2200" dirty="0">
                <a:latin typeface="Tahoma"/>
                <a:cs typeface="Tahoma"/>
              </a:rPr>
              <a:t>rocessors </a:t>
            </a:r>
            <a:r>
              <a:rPr lang="en-US" dirty="0">
                <a:latin typeface="Tahoma"/>
                <a:cs typeface="Tahoma"/>
              </a:rPr>
              <a:t>&amp;</a:t>
            </a:r>
            <a:r>
              <a:rPr lang="en-US" sz="2200" dirty="0">
                <a:latin typeface="Tahoma"/>
                <a:cs typeface="Tahoma"/>
              </a:rPr>
              <a:t> communication units?</a:t>
            </a:r>
          </a:p>
          <a:p>
            <a:pPr lvl="1"/>
            <a:r>
              <a:rPr lang="en-US" dirty="0">
                <a:latin typeface="Tahoma"/>
                <a:cs typeface="Tahoma"/>
              </a:rPr>
              <a:t>s</a:t>
            </a:r>
            <a:r>
              <a:rPr lang="en-US" sz="2200" dirty="0">
                <a:latin typeface="Tahoma"/>
                <a:cs typeface="Tahoma"/>
              </a:rPr>
              <a:t>oftware &amp; hardware interfaces?</a:t>
            </a:r>
          </a:p>
          <a:p>
            <a:pPr lvl="1"/>
            <a:r>
              <a:rPr lang="en-US" sz="2200" dirty="0">
                <a:latin typeface="Tahoma"/>
                <a:cs typeface="Tahoma"/>
              </a:rPr>
              <a:t>system software, compilers, languages?</a:t>
            </a:r>
          </a:p>
          <a:p>
            <a:pPr lvl="1"/>
            <a:r>
              <a:rPr lang="en-US" sz="2200" dirty="0">
                <a:latin typeface="Tahoma"/>
                <a:cs typeface="Tahoma"/>
              </a:rPr>
              <a:t>algorithms &amp; theoretical </a:t>
            </a:r>
            <a:r>
              <a:rPr lang="en-US" dirty="0">
                <a:latin typeface="Tahoma"/>
                <a:cs typeface="Tahoma"/>
              </a:rPr>
              <a:t>f</a:t>
            </a:r>
            <a:r>
              <a:rPr lang="en-US" sz="2200" dirty="0">
                <a:latin typeface="Tahoma"/>
                <a:cs typeface="Tahoma"/>
              </a:rPr>
              <a:t>oundations?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Processor</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Database</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Graphs</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Media </a:t>
            </a:r>
            <a:r>
              <a:rPr kumimoji="0" lang="en-US" sz="24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349151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38601712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92590674"/>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1126066395"/>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2D9B52-F2B8-8348-BBF0-9CC3383732A5}"/>
              </a:ext>
            </a:extLst>
          </p:cNvPr>
          <p:cNvSpPr>
            <a:spLocks noGrp="1"/>
          </p:cNvSpPr>
          <p:nvPr>
            <p:ph type="ctrTitle"/>
          </p:nvPr>
        </p:nvSpPr>
        <p:spPr>
          <a:xfrm>
            <a:off x="660343" y="1412776"/>
            <a:ext cx="7924800" cy="1752600"/>
          </a:xfrm>
        </p:spPr>
        <p:txBody>
          <a:bodyPr/>
          <a:lstStyle/>
          <a:p>
            <a:pPr algn="ctr"/>
            <a:r>
              <a:rPr lang="en-US" dirty="0"/>
              <a:t>We Need to Think Differently from the Past Approaches</a:t>
            </a:r>
          </a:p>
        </p:txBody>
      </p:sp>
      <p:sp>
        <p:nvSpPr>
          <p:cNvPr id="3" name="Subtitle 2">
            <a:extLst>
              <a:ext uri="{FF2B5EF4-FFF2-40B4-BE49-F238E27FC236}">
                <a16:creationId xmlns:a16="http://schemas.microsoft.com/office/drawing/2014/main" id="{C9E3E67C-D070-004D-ADD7-E5EC7486AAB3}"/>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2ADEE094-EFFB-5A43-AF3E-891771815A6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028238693"/>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72849959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Processing Using Memory</a:t>
            </a:r>
          </a:p>
        </p:txBody>
      </p:sp>
      <p:sp>
        <p:nvSpPr>
          <p:cNvPr id="3" name="Content Placeholder 2"/>
          <p:cNvSpPr>
            <a:spLocks noGrp="1"/>
          </p:cNvSpPr>
          <p:nvPr>
            <p:ph idx="1"/>
          </p:nvPr>
        </p:nvSpPr>
        <p:spPr>
          <a:xfrm>
            <a:off x="0" y="969640"/>
            <a:ext cx="9144000" cy="5123656"/>
          </a:xfrm>
        </p:spPr>
        <p:txBody>
          <a:bodyPr/>
          <a:lstStyle/>
          <a:p>
            <a:r>
              <a:rPr lang="en-US" dirty="0"/>
              <a:t>Take advantage of operational principles of memory to perform </a:t>
            </a:r>
            <a:r>
              <a:rPr lang="en-US" dirty="0">
                <a:solidFill>
                  <a:srgbClr val="0000FF"/>
                </a:solidFill>
              </a:rPr>
              <a:t>bulk data movement and computation in memory</a:t>
            </a:r>
            <a:endParaRPr lang="en-US" dirty="0"/>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84564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Zero initialization</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262626">
                      <a:lumMod val="95000"/>
                      <a:lumOff val="5000"/>
                    </a:srgbClr>
                  </a:solidFill>
                  <a:effectLst/>
                  <a:uLnTx/>
                  <a:uFillTx/>
                  <a:latin typeface="Tahoma"/>
                  <a:ea typeface="+mn-ea"/>
                  <a:cs typeface="+mn-cs"/>
                </a:rPr>
                <a:t>(e.g., security)</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VM Cloning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Deduplication</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pic>
          <p:nvPicPr>
            <p:cNvPr id="42" name="Picture 41"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Checkpointing</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marR="0" lvl="1" indent="0" algn="l" defTabSz="914400" rtl="0" eaLnBrk="1" fontAlgn="auto" latinLnBrk="0" hangingPunct="1">
              <a:lnSpc>
                <a:spcPct val="100000"/>
              </a:lnSpc>
              <a:spcBef>
                <a:spcPct val="20000"/>
              </a:spcBef>
              <a:spcAft>
                <a:spcPts val="0"/>
              </a:spcAft>
              <a:buClrTx/>
              <a:buSzTx/>
              <a:buFontTx/>
              <a:buNone/>
              <a:tabLst/>
              <a:defRPr/>
            </a:pP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memmove</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mn-ea"/>
                <a:cs typeface="+mn-cs"/>
              </a:rPr>
              <a:t> &amp; </a:t>
            </a: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memcpy</a:t>
            </a:r>
            <a:r>
              <a:rPr kumimoji="0" lang="en-US" sz="2400" b="0" i="1"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2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5% cycles in Google’s datacenter </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1800" b="0" i="0"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Kanev</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ISCA’15]</a:t>
            </a:r>
            <a:endPar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8774994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1826946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DRAM </a:t>
            </a:r>
            <a:r>
              <a:rPr kumimoji="0" lang="en-US" sz="1800" b="0" i="0" u="none" strike="noStrike" kern="1200" cap="none" spc="0" normalizeH="0" baseline="0" noProof="0" dirty="0" err="1">
                <a:ln>
                  <a:noFill/>
                </a:ln>
                <a:solidFill>
                  <a:srgbClr val="000000"/>
                </a:solidFill>
                <a:effectLst/>
                <a:uLnTx/>
                <a:uFillTx/>
                <a:latin typeface="Myriad Pro Bold Cond"/>
                <a:ea typeface="ＭＳ Ｐゴシック" charset="0"/>
                <a:cs typeface="Myriad Pro Bold Cond" charset="0"/>
                <a:sym typeface="Myriad Pro Bold Cond" charset="0"/>
              </a:rPr>
              <a:t>subarray</a:t>
            </a: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2" name="TextBox 1"/>
          <p:cNvSpPr txBox="1"/>
          <p:nvPr/>
        </p:nvSpPr>
        <p:spPr>
          <a:xfrm>
            <a:off x="6751703" y="1218763"/>
            <a:ext cx="228479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Times New Roman" panose="02020603050405020304" pitchFamily="18" charset="0"/>
                <a:ea typeface="ヒラギノ角ゴ ProN W6"/>
                <a:cs typeface="Times New Roman" panose="02020603050405020304" pitchFamily="18" charset="0"/>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Myriad Pro Bold Cond"/>
                <a:ea typeface="ヒラギノ角ゴ ProN W6"/>
              </a:rPr>
              <a:t>   </a:t>
            </a:r>
            <a:r>
              <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rPr>
              <a:t>Idea: Two consecutive </a:t>
            </a:r>
            <a:r>
              <a:rPr kumimoji="0" lang="en-US" sz="2000" b="1" i="0" u="none" strike="noStrike" kern="1200" cap="none" spc="0" normalizeH="0" baseline="0" noProof="0" dirty="0" err="1">
                <a:ln>
                  <a:noFill/>
                </a:ln>
                <a:solidFill>
                  <a:srgbClr val="008000"/>
                </a:solidFill>
                <a:effectLst/>
                <a:uLnTx/>
                <a:uFillTx/>
                <a:latin typeface="Times New Roman" charset="0"/>
                <a:ea typeface="Times New Roman" charset="0"/>
                <a:cs typeface="Times New Roman" charset="0"/>
              </a:rPr>
              <a:t>ACTivates</a:t>
            </a:r>
            <a:endPar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endParaRPr>
          </a:p>
        </p:txBody>
      </p:sp>
    </p:spTree>
    <p:extLst>
      <p:ext uri="{BB962C8B-B14F-4D97-AF65-F5344CB8AC3E}">
        <p14:creationId xmlns:p14="http://schemas.microsoft.com/office/powerpoint/2010/main" val="21779970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74x</a:t>
            </a:r>
          </a:p>
        </p:txBody>
      </p:sp>
      <p:sp>
        <p:nvSpPr>
          <p:cNvPr id="10" name="Slide Number Placeholder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11" name="Rectangle 10"/>
          <p:cNvSpPr/>
          <p:nvPr/>
        </p:nvSpPr>
        <p:spPr>
          <a:xfrm>
            <a:off x="251520" y="6165304"/>
            <a:ext cx="7848872" cy="6771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0" i="0" u="none" strike="noStrike" kern="1200" cap="none" spc="0" normalizeH="0" baseline="0" noProof="0" dirty="0">
                <a:ln>
                  <a:noFill/>
                </a:ln>
                <a:solidFill>
                  <a:srgbClr val="000000"/>
                </a:solidFill>
                <a:effectLst/>
                <a:uLnTx/>
                <a:uFillTx/>
                <a:latin typeface="Tahoma" charset="0"/>
                <a:ea typeface="+mn-ea"/>
                <a:cs typeface="+mn-cs"/>
              </a:rPr>
              <a:t>Seshadri et al., “</a:t>
            </a:r>
            <a:r>
              <a:rPr kumimoji="0" lang="en-US" altLang="ja-JP" sz="1900" b="0" i="0" u="none" strike="noStrike" kern="1200" cap="none" spc="0" normalizeH="0" baseline="0" noProof="0" dirty="0" err="1">
                <a:ln>
                  <a:noFill/>
                </a:ln>
                <a:solidFill>
                  <a:srgbClr val="0000FF"/>
                </a:solidFill>
                <a:effectLst/>
                <a:uLnTx/>
                <a:uFillTx/>
                <a:latin typeface="Tahoma" charset="0"/>
                <a:ea typeface="ＭＳ Ｐゴシック" panose="020B0600070205080204" pitchFamily="34" charset="-128"/>
                <a:cs typeface="+mn-cs"/>
              </a:rPr>
              <a:t>RowClone</a:t>
            </a:r>
            <a:r>
              <a:rPr kumimoji="0" lang="en-US" altLang="ja-JP" sz="1900" b="0" i="0" u="none" strike="noStrike" kern="1200" cap="none" spc="0" normalizeH="0" baseline="0" noProof="0" dirty="0">
                <a:ln>
                  <a:noFill/>
                </a:ln>
                <a:solidFill>
                  <a:srgbClr val="0000FF"/>
                </a:solidFill>
                <a:effectLst/>
                <a:uLnTx/>
                <a:uFillTx/>
                <a:latin typeface="Tahoma" charset="0"/>
                <a:ea typeface="ＭＳ Ｐゴシック" panose="020B0600070205080204" pitchFamily="34" charset="-128"/>
                <a:cs typeface="+mn-cs"/>
              </a:rPr>
              <a:t>: Fast and Efficient In-DRAM Copy and Initialization of Bulk Data</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a:t>
            </a:r>
            <a:r>
              <a:rPr kumimoji="0" lang="en-US" sz="19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 MICRO 2013.</a:t>
            </a:r>
            <a:endParaRPr kumimoji="0" lang="en-US" sz="19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823497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5462658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287473-7E21-7436-74E0-F287D60C1EE3}"/>
              </a:ext>
            </a:extLst>
          </p:cNvPr>
          <p:cNvSpPr>
            <a:spLocks noGrp="1"/>
          </p:cNvSpPr>
          <p:nvPr>
            <p:ph type="title"/>
          </p:nvPr>
        </p:nvSpPr>
        <p:spPr/>
        <p:txBody>
          <a:bodyPr/>
          <a:lstStyle/>
          <a:p>
            <a:r>
              <a:rPr lang="en-US" dirty="0" err="1"/>
              <a:t>RowClone</a:t>
            </a:r>
            <a:r>
              <a:rPr lang="en-US" dirty="0"/>
              <a:t> in Off-the-Shelf DRAM Chips</a:t>
            </a:r>
          </a:p>
        </p:txBody>
      </p:sp>
      <p:sp>
        <p:nvSpPr>
          <p:cNvPr id="3" name="Content Placeholder 2">
            <a:extLst>
              <a:ext uri="{FF2B5EF4-FFF2-40B4-BE49-F238E27FC236}">
                <a16:creationId xmlns:a16="http://schemas.microsoft.com/office/drawing/2014/main" id="{7A7D763B-460D-5047-4208-B36908168001}"/>
              </a:ext>
            </a:extLst>
          </p:cNvPr>
          <p:cNvSpPr>
            <a:spLocks noGrp="1"/>
          </p:cNvSpPr>
          <p:nvPr>
            <p:ph idx="1"/>
          </p:nvPr>
        </p:nvSpPr>
        <p:spPr>
          <a:xfrm>
            <a:off x="228600" y="1259613"/>
            <a:ext cx="8610600" cy="5193723"/>
          </a:xfrm>
        </p:spPr>
        <p:txBody>
          <a:bodyPr/>
          <a:lstStyle/>
          <a:p>
            <a:r>
              <a:rPr lang="en-US" dirty="0">
                <a:solidFill>
                  <a:srgbClr val="7030A0"/>
                </a:solidFill>
              </a:rPr>
              <a:t>Idea: Violate DRAM timing parameters to mimic </a:t>
            </a:r>
            <a:r>
              <a:rPr lang="en-US" dirty="0" err="1">
                <a:solidFill>
                  <a:srgbClr val="7030A0"/>
                </a:solidFill>
              </a:rPr>
              <a:t>RowClone</a:t>
            </a:r>
            <a:endParaRPr lang="en-US" dirty="0">
              <a:solidFill>
                <a:srgbClr val="7030A0"/>
              </a:solidFill>
            </a:endParaRPr>
          </a:p>
          <a:p>
            <a:endParaRPr lang="en-US" dirty="0"/>
          </a:p>
        </p:txBody>
      </p:sp>
      <p:sp>
        <p:nvSpPr>
          <p:cNvPr id="4" name="Slide Number Placeholder 3">
            <a:extLst>
              <a:ext uri="{FF2B5EF4-FFF2-40B4-BE49-F238E27FC236}">
                <a16:creationId xmlns:a16="http://schemas.microsoft.com/office/drawing/2014/main" id="{3C325695-C676-E649-2556-7B4EBA3C429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a:extLst>
              <a:ext uri="{FF2B5EF4-FFF2-40B4-BE49-F238E27FC236}">
                <a16:creationId xmlns:a16="http://schemas.microsoft.com/office/drawing/2014/main" id="{9B549C4D-0B83-D49C-F0C2-209B18BDE865}"/>
              </a:ext>
            </a:extLst>
          </p:cNvPr>
          <p:cNvPicPr>
            <a:picLocks noChangeAspect="1"/>
          </p:cNvPicPr>
          <p:nvPr/>
        </p:nvPicPr>
        <p:blipFill>
          <a:blip r:embed="rId2"/>
          <a:stretch>
            <a:fillRect/>
          </a:stretch>
        </p:blipFill>
        <p:spPr>
          <a:xfrm>
            <a:off x="104254" y="2780928"/>
            <a:ext cx="9004250" cy="1856690"/>
          </a:xfrm>
          <a:prstGeom prst="rect">
            <a:avLst/>
          </a:prstGeom>
        </p:spPr>
      </p:pic>
      <p:sp>
        <p:nvSpPr>
          <p:cNvPr id="6" name="TextBox 5">
            <a:extLst>
              <a:ext uri="{FF2B5EF4-FFF2-40B4-BE49-F238E27FC236}">
                <a16:creationId xmlns:a16="http://schemas.microsoft.com/office/drawing/2014/main" id="{5AB4E02B-07B2-089A-22A9-BFD691DD9A68}"/>
              </a:ext>
            </a:extLst>
          </p:cNvPr>
          <p:cNvSpPr txBox="1"/>
          <p:nvPr/>
        </p:nvSpPr>
        <p:spPr>
          <a:xfrm>
            <a:off x="1966210" y="6453336"/>
            <a:ext cx="513538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hlinkClick r:id="rId3"/>
              </a:rPr>
              <a:t>https://parallel.princeton.edu/papers/micro19-gao.pdf</a:t>
            </a:r>
            <a:r>
              <a:rPr kumimoji="0" lang="en-US" sz="16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500444770"/>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p:txBody>
          <a:bodyPr/>
          <a:lstStyle/>
          <a:p>
            <a:r>
              <a:rPr lang="en-US" dirty="0"/>
              <a:t>Real Processing Using Memory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a:xfrm>
            <a:off x="0" y="997527"/>
            <a:ext cx="9468544" cy="5193723"/>
          </a:xfrm>
        </p:spPr>
        <p:txBody>
          <a:bodyPr/>
          <a:lstStyle/>
          <a:p>
            <a:r>
              <a:rPr lang="en-US" dirty="0">
                <a:solidFill>
                  <a:srgbClr val="FF0000"/>
                </a:solidFill>
              </a:rPr>
              <a:t>End-to-end </a:t>
            </a:r>
            <a:r>
              <a:rPr lang="en-US" dirty="0" err="1">
                <a:solidFill>
                  <a:srgbClr val="FF0000"/>
                </a:solidFill>
              </a:rPr>
              <a:t>RowClone</a:t>
            </a:r>
            <a:r>
              <a:rPr lang="en-US" dirty="0">
                <a:solidFill>
                  <a:srgbClr val="FF0000"/>
                </a:solidFill>
              </a:rPr>
              <a:t> &amp; TRNG using off-the-shelf DRAM chips</a:t>
            </a:r>
          </a:p>
          <a:p>
            <a:r>
              <a:rPr lang="en-US" dirty="0">
                <a:solidFill>
                  <a:srgbClr val="7030A0"/>
                </a:solidFill>
              </a:rPr>
              <a:t>Idea: Violate DRAM timing parameters to mimic </a:t>
            </a:r>
            <a:r>
              <a:rPr lang="en-US" dirty="0" err="1">
                <a:solidFill>
                  <a:srgbClr val="7030A0"/>
                </a:solidFill>
              </a:rPr>
              <a:t>RowClone</a:t>
            </a:r>
            <a:endParaRPr lang="en-US" dirty="0">
              <a:solidFill>
                <a:srgbClr val="7030A0"/>
              </a:solidFill>
            </a:endParaRPr>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endParaRPr lang="en-US" b="1" dirty="0">
              <a:solidFill>
                <a:srgbClr val="0000FF"/>
              </a:solidFill>
            </a:endParaRPr>
          </a:p>
          <a:p>
            <a:pPr marL="0" indent="0" algn="ctr">
              <a:buNone/>
            </a:pPr>
            <a:r>
              <a:rPr lang="en-US" sz="2000" b="1" dirty="0">
                <a:solidFill>
                  <a:srgbClr val="0000FF"/>
                </a:solidFill>
                <a:hlinkClick r:id="rId4">
                  <a:extLst>
                    <a:ext uri="{A12FA001-AC4F-418D-AE19-62706E023703}">
                      <ahyp:hlinkClr xmlns:ahyp="http://schemas.microsoft.com/office/drawing/2018/hyperlinkcolor" val="tx"/>
                    </a:ext>
                  </a:extLst>
                </a:hlinkClick>
              </a:rPr>
              <a:t>https://www.youtube.com/watch?v=qeukNs5XI3g&amp;t=4192s</a:t>
            </a:r>
            <a:r>
              <a:rPr lang="en-US" sz="2000" b="1" dirty="0">
                <a:solidFill>
                  <a:srgbClr val="0000FF"/>
                </a:solidFill>
              </a:rPr>
              <a:t>  </a:t>
            </a:r>
          </a:p>
        </p:txBody>
      </p:sp>
      <p:sp>
        <p:nvSpPr>
          <p:cNvPr id="4" name="Slide Number Placeholder 3">
            <a:extLst>
              <a:ext uri="{FF2B5EF4-FFF2-40B4-BE49-F238E27FC236}">
                <a16:creationId xmlns:a16="http://schemas.microsoft.com/office/drawing/2014/main" id="{B2357E5A-0DAE-DD4C-872F-21FDF83ED09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a:extLst>
              <a:ext uri="{FF2B5EF4-FFF2-40B4-BE49-F238E27FC236}">
                <a16:creationId xmlns:a16="http://schemas.microsoft.com/office/drawing/2014/main" id="{4968A077-68D5-B642-B9B4-2961262DEAA6}"/>
              </a:ext>
            </a:extLst>
          </p:cNvPr>
          <p:cNvPicPr>
            <a:picLocks noChangeAspect="1"/>
          </p:cNvPicPr>
          <p:nvPr/>
        </p:nvPicPr>
        <p:blipFill>
          <a:blip r:embed="rId5"/>
          <a:stretch>
            <a:fillRect/>
          </a:stretch>
        </p:blipFill>
        <p:spPr>
          <a:xfrm>
            <a:off x="0" y="2576267"/>
            <a:ext cx="9144000" cy="1788837"/>
          </a:xfrm>
          <a:prstGeom prst="rect">
            <a:avLst/>
          </a:prstGeom>
        </p:spPr>
      </p:pic>
    </p:spTree>
    <p:extLst>
      <p:ext uri="{BB962C8B-B14F-4D97-AF65-F5344CB8AC3E}">
        <p14:creationId xmlns:p14="http://schemas.microsoft.com/office/powerpoint/2010/main" val="2117094722"/>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a:xfrm>
            <a:off x="228600" y="152400"/>
            <a:ext cx="8915400" cy="1066800"/>
          </a:xfrm>
        </p:spPr>
        <p:txBody>
          <a:bodyPr/>
          <a:lstStyle/>
          <a:p>
            <a:r>
              <a:rPr lang="en-US" dirty="0"/>
              <a:t>Real Processing-using-Memory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a:xfrm>
            <a:off x="228600" y="1124744"/>
            <a:ext cx="8610600" cy="5193723"/>
          </a:xfrm>
        </p:spPr>
        <p:txBody>
          <a:bodyPr/>
          <a:lstStyle/>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endParaRPr lang="en-US" b="1" dirty="0">
              <a:solidFill>
                <a:srgbClr val="0000FF"/>
              </a:solidFill>
            </a:endParaRPr>
          </a:p>
          <a:p>
            <a:pPr marL="0" lvl="0" indent="0" algn="ctr">
              <a:buClr>
                <a:srgbClr val="CC9900"/>
              </a:buClr>
              <a:buNone/>
            </a:pPr>
            <a:r>
              <a:rPr lang="en-US" sz="2000" b="1" dirty="0">
                <a:solidFill>
                  <a:srgbClr val="0000FF"/>
                </a:solidFill>
                <a:hlinkClick r:id="rId4">
                  <a:extLst>
                    <a:ext uri="{A12FA001-AC4F-418D-AE19-62706E023703}">
                      <ahyp:hlinkClr xmlns:ahyp="http://schemas.microsoft.com/office/drawing/2018/hyperlinkcolor" val="tx"/>
                    </a:ext>
                  </a:extLst>
                </a:hlinkClick>
              </a:rPr>
              <a:t>https://www.youtube.com/watch?v=qeukNs5XI3g&amp;t=4192s</a:t>
            </a:r>
            <a:r>
              <a:rPr lang="en-US" sz="2000" b="1" dirty="0">
                <a:solidFill>
                  <a:srgbClr val="0000FF"/>
                </a:solidFill>
              </a:rPr>
              <a:t>  </a:t>
            </a:r>
          </a:p>
          <a:p>
            <a:pPr marL="0" indent="0" algn="ctr">
              <a:buNone/>
            </a:pPr>
            <a:r>
              <a:rPr lang="en-US" b="1" dirty="0">
                <a:solidFill>
                  <a:srgbClr val="0000FF"/>
                </a:solidFill>
              </a:rPr>
              <a:t> </a:t>
            </a:r>
          </a:p>
        </p:txBody>
      </p:sp>
      <p:sp>
        <p:nvSpPr>
          <p:cNvPr id="4" name="Slide Number Placeholder 3">
            <a:extLst>
              <a:ext uri="{FF2B5EF4-FFF2-40B4-BE49-F238E27FC236}">
                <a16:creationId xmlns:a16="http://schemas.microsoft.com/office/drawing/2014/main" id="{B2357E5A-0DAE-DD4C-872F-21FDF83ED09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20" name="TextBox 19">
            <a:extLst>
              <a:ext uri="{FF2B5EF4-FFF2-40B4-BE49-F238E27FC236}">
                <a16:creationId xmlns:a16="http://schemas.microsoft.com/office/drawing/2014/main" id="{71888F9C-ADAD-3C85-EDCD-C4077ADE1C71}"/>
              </a:ext>
            </a:extLst>
          </p:cNvPr>
          <p:cNvSpPr txBox="1"/>
          <p:nvPr/>
        </p:nvSpPr>
        <p:spPr>
          <a:xfrm>
            <a:off x="2286000" y="3002890"/>
            <a:ext cx="4572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21" name="Picture 20" descr="A picture containing text, electronics, computer&#10;&#10;Description automatically generated">
            <a:extLst>
              <a:ext uri="{FF2B5EF4-FFF2-40B4-BE49-F238E27FC236}">
                <a16:creationId xmlns:a16="http://schemas.microsoft.com/office/drawing/2014/main" id="{90A84942-0C58-EE06-5DCC-7EA31021A407}"/>
              </a:ext>
            </a:extLst>
          </p:cNvPr>
          <p:cNvPicPr>
            <a:picLocks noChangeAspect="1"/>
          </p:cNvPicPr>
          <p:nvPr/>
        </p:nvPicPr>
        <p:blipFill rotWithShape="1">
          <a:blip r:embed="rId5"/>
          <a:srcRect l="11013" r="18661"/>
          <a:stretch/>
        </p:blipFill>
        <p:spPr>
          <a:xfrm rot="5400000">
            <a:off x="2761306" y="-438353"/>
            <a:ext cx="3621387" cy="6858000"/>
          </a:xfrm>
          <a:prstGeom prst="rect">
            <a:avLst/>
          </a:prstGeom>
        </p:spPr>
      </p:pic>
      <p:sp>
        <p:nvSpPr>
          <p:cNvPr id="22" name="Freeform 21">
            <a:extLst>
              <a:ext uri="{FF2B5EF4-FFF2-40B4-BE49-F238E27FC236}">
                <a16:creationId xmlns:a16="http://schemas.microsoft.com/office/drawing/2014/main" id="{F43A5D1A-E45A-26F0-1E29-A341A2FDAFF3}"/>
              </a:ext>
            </a:extLst>
          </p:cNvPr>
          <p:cNvSpPr/>
          <p:nvPr/>
        </p:nvSpPr>
        <p:spPr>
          <a:xfrm>
            <a:off x="2950669" y="1187786"/>
            <a:ext cx="3588444" cy="1283234"/>
          </a:xfrm>
          <a:custGeom>
            <a:avLst/>
            <a:gdLst>
              <a:gd name="connsiteX0" fmla="*/ 0 w 3588444"/>
              <a:gd name="connsiteY0" fmla="*/ 23052 h 1283234"/>
              <a:gd name="connsiteX1" fmla="*/ 276625 w 3588444"/>
              <a:gd name="connsiteY1" fmla="*/ 1283234 h 1283234"/>
              <a:gd name="connsiteX2" fmla="*/ 3281082 w 3588444"/>
              <a:gd name="connsiteY2" fmla="*/ 1221762 h 1283234"/>
              <a:gd name="connsiteX3" fmla="*/ 3588444 w 3588444"/>
              <a:gd name="connsiteY3" fmla="*/ 0 h 1283234"/>
              <a:gd name="connsiteX4" fmla="*/ 0 w 3588444"/>
              <a:gd name="connsiteY4" fmla="*/ 23052 h 1283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444" h="1283234">
                <a:moveTo>
                  <a:pt x="0" y="23052"/>
                </a:moveTo>
                <a:lnTo>
                  <a:pt x="276625" y="1283234"/>
                </a:lnTo>
                <a:lnTo>
                  <a:pt x="3281082" y="1221762"/>
                </a:lnTo>
                <a:lnTo>
                  <a:pt x="3588444" y="0"/>
                </a:lnTo>
                <a:lnTo>
                  <a:pt x="0" y="23052"/>
                </a:lnTo>
                <a:close/>
              </a:path>
            </a:pathLst>
          </a:custGeom>
          <a:noFill/>
          <a:ln w="38100">
            <a:solidFill>
              <a:srgbClr val="1E7E4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3" name="Freeform 22">
            <a:extLst>
              <a:ext uri="{FF2B5EF4-FFF2-40B4-BE49-F238E27FC236}">
                <a16:creationId xmlns:a16="http://schemas.microsoft.com/office/drawing/2014/main" id="{A7A02C61-C625-DC0D-D2CF-B7212AA2C791}"/>
              </a:ext>
            </a:extLst>
          </p:cNvPr>
          <p:cNvSpPr/>
          <p:nvPr/>
        </p:nvSpPr>
        <p:spPr>
          <a:xfrm>
            <a:off x="2957639" y="1207030"/>
            <a:ext cx="1666959" cy="206347"/>
          </a:xfrm>
          <a:custGeom>
            <a:avLst/>
            <a:gdLst>
              <a:gd name="connsiteX0" fmla="*/ 0 w 1533441"/>
              <a:gd name="connsiteY0" fmla="*/ 0 h 206347"/>
              <a:gd name="connsiteX1" fmla="*/ 36414 w 1533441"/>
              <a:gd name="connsiteY1" fmla="*/ 206347 h 206347"/>
              <a:gd name="connsiteX2" fmla="*/ 1424198 w 1533441"/>
              <a:gd name="connsiteY2" fmla="*/ 206347 h 206347"/>
              <a:gd name="connsiteX3" fmla="*/ 1533441 w 1533441"/>
              <a:gd name="connsiteY3" fmla="*/ 12138 h 206347"/>
              <a:gd name="connsiteX4" fmla="*/ 0 w 1533441"/>
              <a:gd name="connsiteY4" fmla="*/ 0 h 206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441" h="206347">
                <a:moveTo>
                  <a:pt x="0" y="0"/>
                </a:moveTo>
                <a:lnTo>
                  <a:pt x="36414" y="206347"/>
                </a:lnTo>
                <a:lnTo>
                  <a:pt x="1424198" y="206347"/>
                </a:lnTo>
                <a:lnTo>
                  <a:pt x="1533441" y="12138"/>
                </a:lnTo>
                <a:lnTo>
                  <a:pt x="0" y="0"/>
                </a:lnTo>
                <a:close/>
              </a:path>
            </a:pathLst>
          </a:custGeom>
          <a:solidFill>
            <a:srgbClr val="1E7E42"/>
          </a:solidFill>
          <a:ln>
            <a:solidFill>
              <a:srgbClr val="1E7E4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Host Machine</a:t>
            </a:r>
          </a:p>
        </p:txBody>
      </p:sp>
      <p:sp>
        <p:nvSpPr>
          <p:cNvPr id="24" name="Freeform 23">
            <a:extLst>
              <a:ext uri="{FF2B5EF4-FFF2-40B4-BE49-F238E27FC236}">
                <a16:creationId xmlns:a16="http://schemas.microsoft.com/office/drawing/2014/main" id="{88B03DE1-9BDF-A27F-7BB8-8DB98C14839E}"/>
              </a:ext>
            </a:extLst>
          </p:cNvPr>
          <p:cNvSpPr/>
          <p:nvPr/>
        </p:nvSpPr>
        <p:spPr>
          <a:xfrm>
            <a:off x="1917700" y="2431906"/>
            <a:ext cx="5029200" cy="1339850"/>
          </a:xfrm>
          <a:custGeom>
            <a:avLst/>
            <a:gdLst>
              <a:gd name="connsiteX0" fmla="*/ 666750 w 5029200"/>
              <a:gd name="connsiteY0" fmla="*/ 95250 h 1339850"/>
              <a:gd name="connsiteX1" fmla="*/ 0 w 5029200"/>
              <a:gd name="connsiteY1" fmla="*/ 1339850 h 1339850"/>
              <a:gd name="connsiteX2" fmla="*/ 5029200 w 5029200"/>
              <a:gd name="connsiteY2" fmla="*/ 1270000 h 1339850"/>
              <a:gd name="connsiteX3" fmla="*/ 4356100 w 5029200"/>
              <a:gd name="connsiteY3" fmla="*/ 0 h 1339850"/>
              <a:gd name="connsiteX4" fmla="*/ 666750 w 5029200"/>
              <a:gd name="connsiteY4" fmla="*/ 95250 h 1339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9200" h="1339850">
                <a:moveTo>
                  <a:pt x="666750" y="95250"/>
                </a:moveTo>
                <a:lnTo>
                  <a:pt x="0" y="1339850"/>
                </a:lnTo>
                <a:lnTo>
                  <a:pt x="5029200" y="1270000"/>
                </a:lnTo>
                <a:lnTo>
                  <a:pt x="4356100" y="0"/>
                </a:lnTo>
                <a:lnTo>
                  <a:pt x="666750" y="95250"/>
                </a:lnTo>
                <a:close/>
              </a:path>
            </a:pathLst>
          </a:custGeom>
          <a:noFill/>
          <a:ln w="38100">
            <a:solidFill>
              <a:srgbClr val="006C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Freeform 24">
            <a:extLst>
              <a:ext uri="{FF2B5EF4-FFF2-40B4-BE49-F238E27FC236}">
                <a16:creationId xmlns:a16="http://schemas.microsoft.com/office/drawing/2014/main" id="{0B27AA9E-4C4B-D9AD-ADE1-3836514327AC}"/>
              </a:ext>
            </a:extLst>
          </p:cNvPr>
          <p:cNvSpPr/>
          <p:nvPr/>
        </p:nvSpPr>
        <p:spPr>
          <a:xfrm>
            <a:off x="2443795" y="2489618"/>
            <a:ext cx="1581993" cy="303451"/>
          </a:xfrm>
          <a:custGeom>
            <a:avLst/>
            <a:gdLst>
              <a:gd name="connsiteX0" fmla="*/ 0 w 1581993"/>
              <a:gd name="connsiteY0" fmla="*/ 303451 h 303451"/>
              <a:gd name="connsiteX1" fmla="*/ 1521302 w 1581993"/>
              <a:gd name="connsiteY1" fmla="*/ 283221 h 303451"/>
              <a:gd name="connsiteX2" fmla="*/ 1581993 w 1581993"/>
              <a:gd name="connsiteY2" fmla="*/ 0 h 303451"/>
              <a:gd name="connsiteX3" fmla="*/ 145656 w 1581993"/>
              <a:gd name="connsiteY3" fmla="*/ 32368 h 303451"/>
              <a:gd name="connsiteX4" fmla="*/ 0 w 1581993"/>
              <a:gd name="connsiteY4" fmla="*/ 303451 h 303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993" h="303451">
                <a:moveTo>
                  <a:pt x="0" y="303451"/>
                </a:moveTo>
                <a:lnTo>
                  <a:pt x="1521302" y="283221"/>
                </a:lnTo>
                <a:lnTo>
                  <a:pt x="1581993" y="0"/>
                </a:lnTo>
                <a:lnTo>
                  <a:pt x="145656" y="32368"/>
                </a:lnTo>
                <a:lnTo>
                  <a:pt x="0" y="303451"/>
                </a:lnTo>
                <a:close/>
              </a:path>
            </a:pathLst>
          </a:custGeom>
          <a:solidFill>
            <a:srgbClr val="006CBA"/>
          </a:solidFill>
          <a:ln>
            <a:solidFill>
              <a:srgbClr val="006CB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FPGA Board</a:t>
            </a:r>
          </a:p>
        </p:txBody>
      </p:sp>
      <p:sp>
        <p:nvSpPr>
          <p:cNvPr id="26" name="Freeform 25">
            <a:extLst>
              <a:ext uri="{FF2B5EF4-FFF2-40B4-BE49-F238E27FC236}">
                <a16:creationId xmlns:a16="http://schemas.microsoft.com/office/drawing/2014/main" id="{25F84937-148A-0176-98A1-3C9A01C9E3CF}"/>
              </a:ext>
            </a:extLst>
          </p:cNvPr>
          <p:cNvSpPr/>
          <p:nvPr/>
        </p:nvSpPr>
        <p:spPr>
          <a:xfrm>
            <a:off x="4381500" y="2501756"/>
            <a:ext cx="615950" cy="450850"/>
          </a:xfrm>
          <a:custGeom>
            <a:avLst/>
            <a:gdLst>
              <a:gd name="connsiteX0" fmla="*/ 0 w 615950"/>
              <a:gd name="connsiteY0" fmla="*/ 450850 h 450850"/>
              <a:gd name="connsiteX1" fmla="*/ 9525 w 615950"/>
              <a:gd name="connsiteY1" fmla="*/ 171450 h 450850"/>
              <a:gd name="connsiteX2" fmla="*/ 57150 w 615950"/>
              <a:gd name="connsiteY2" fmla="*/ 171450 h 450850"/>
              <a:gd name="connsiteX3" fmla="*/ 85725 w 615950"/>
              <a:gd name="connsiteY3" fmla="*/ 44450 h 450850"/>
              <a:gd name="connsiteX4" fmla="*/ 273050 w 615950"/>
              <a:gd name="connsiteY4" fmla="*/ 0 h 450850"/>
              <a:gd name="connsiteX5" fmla="*/ 514350 w 615950"/>
              <a:gd name="connsiteY5" fmla="*/ 63500 h 450850"/>
              <a:gd name="connsiteX6" fmla="*/ 530225 w 615950"/>
              <a:gd name="connsiteY6" fmla="*/ 133350 h 450850"/>
              <a:gd name="connsiteX7" fmla="*/ 568325 w 615950"/>
              <a:gd name="connsiteY7" fmla="*/ 161925 h 450850"/>
              <a:gd name="connsiteX8" fmla="*/ 615950 w 615950"/>
              <a:gd name="connsiteY8" fmla="*/ 450850 h 450850"/>
              <a:gd name="connsiteX9" fmla="*/ 0 w 615950"/>
              <a:gd name="connsiteY9" fmla="*/ 450850 h 45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5950" h="450850">
                <a:moveTo>
                  <a:pt x="0" y="450850"/>
                </a:moveTo>
                <a:lnTo>
                  <a:pt x="9525" y="171450"/>
                </a:lnTo>
                <a:lnTo>
                  <a:pt x="57150" y="171450"/>
                </a:lnTo>
                <a:lnTo>
                  <a:pt x="85725" y="44450"/>
                </a:lnTo>
                <a:lnTo>
                  <a:pt x="273050" y="0"/>
                </a:lnTo>
                <a:lnTo>
                  <a:pt x="514350" y="63500"/>
                </a:lnTo>
                <a:lnTo>
                  <a:pt x="530225" y="133350"/>
                </a:lnTo>
                <a:lnTo>
                  <a:pt x="568325" y="161925"/>
                </a:lnTo>
                <a:lnTo>
                  <a:pt x="615950" y="450850"/>
                </a:lnTo>
                <a:lnTo>
                  <a:pt x="0" y="450850"/>
                </a:lnTo>
                <a:close/>
              </a:path>
            </a:pathLst>
          </a:custGeom>
          <a:noFill/>
          <a:ln w="38100">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7" name="Rectangle 26">
            <a:extLst>
              <a:ext uri="{FF2B5EF4-FFF2-40B4-BE49-F238E27FC236}">
                <a16:creationId xmlns:a16="http://schemas.microsoft.com/office/drawing/2014/main" id="{7538B207-8DD0-08B2-6BAE-7EF1510E36E5}"/>
              </a:ext>
            </a:extLst>
          </p:cNvPr>
          <p:cNvSpPr/>
          <p:nvPr/>
        </p:nvSpPr>
        <p:spPr>
          <a:xfrm>
            <a:off x="4624598" y="2952606"/>
            <a:ext cx="45719" cy="3619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8" name="Rectangle 27">
            <a:extLst>
              <a:ext uri="{FF2B5EF4-FFF2-40B4-BE49-F238E27FC236}">
                <a16:creationId xmlns:a16="http://schemas.microsoft.com/office/drawing/2014/main" id="{00C60EA2-B2F3-02F0-9E0A-294DFB2FED87}"/>
              </a:ext>
            </a:extLst>
          </p:cNvPr>
          <p:cNvSpPr/>
          <p:nvPr/>
        </p:nvSpPr>
        <p:spPr>
          <a:xfrm rot="16200000">
            <a:off x="4466483" y="3110721"/>
            <a:ext cx="45719" cy="3619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29" name="Rectangle 28">
            <a:extLst>
              <a:ext uri="{FF2B5EF4-FFF2-40B4-BE49-F238E27FC236}">
                <a16:creationId xmlns:a16="http://schemas.microsoft.com/office/drawing/2014/main" id="{30D8093F-4D81-B331-FCCD-AD61838C4100}"/>
              </a:ext>
            </a:extLst>
          </p:cNvPr>
          <p:cNvSpPr/>
          <p:nvPr/>
        </p:nvSpPr>
        <p:spPr>
          <a:xfrm>
            <a:off x="2625725" y="3133581"/>
            <a:ext cx="1682642" cy="273050"/>
          </a:xfrm>
          <a:prstGeom prst="rect">
            <a:avLst/>
          </a:prstGeom>
          <a:solidFill>
            <a:srgbClr val="BA4300"/>
          </a:solidFill>
          <a:ln>
            <a:solidFill>
              <a:srgbClr val="BA43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RISC-V System</a:t>
            </a:r>
          </a:p>
        </p:txBody>
      </p:sp>
      <p:sp>
        <p:nvSpPr>
          <p:cNvPr id="30" name="Freeform 29">
            <a:extLst>
              <a:ext uri="{FF2B5EF4-FFF2-40B4-BE49-F238E27FC236}">
                <a16:creationId xmlns:a16="http://schemas.microsoft.com/office/drawing/2014/main" id="{60099585-B42B-89A3-2611-B48DC2F571FD}"/>
              </a:ext>
            </a:extLst>
          </p:cNvPr>
          <p:cNvSpPr/>
          <p:nvPr/>
        </p:nvSpPr>
        <p:spPr>
          <a:xfrm>
            <a:off x="5105400" y="2485881"/>
            <a:ext cx="819150" cy="695325"/>
          </a:xfrm>
          <a:custGeom>
            <a:avLst/>
            <a:gdLst>
              <a:gd name="connsiteX0" fmla="*/ 127000 w 819150"/>
              <a:gd name="connsiteY0" fmla="*/ 695325 h 695325"/>
              <a:gd name="connsiteX1" fmla="*/ 0 w 819150"/>
              <a:gd name="connsiteY1" fmla="*/ 31750 h 695325"/>
              <a:gd name="connsiteX2" fmla="*/ 581025 w 819150"/>
              <a:gd name="connsiteY2" fmla="*/ 0 h 695325"/>
              <a:gd name="connsiteX3" fmla="*/ 819150 w 819150"/>
              <a:gd name="connsiteY3" fmla="*/ 660400 h 695325"/>
              <a:gd name="connsiteX4" fmla="*/ 127000 w 819150"/>
              <a:gd name="connsiteY4" fmla="*/ 695325 h 69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695325">
                <a:moveTo>
                  <a:pt x="127000" y="695325"/>
                </a:moveTo>
                <a:lnTo>
                  <a:pt x="0" y="31750"/>
                </a:lnTo>
                <a:lnTo>
                  <a:pt x="581025" y="0"/>
                </a:lnTo>
                <a:lnTo>
                  <a:pt x="819150" y="660400"/>
                </a:lnTo>
                <a:lnTo>
                  <a:pt x="127000" y="695325"/>
                </a:lnTo>
                <a:close/>
              </a:path>
            </a:pathLst>
          </a:custGeom>
          <a:noFill/>
          <a:ln w="38100">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31" name="Rectangle 30">
            <a:extLst>
              <a:ext uri="{FF2B5EF4-FFF2-40B4-BE49-F238E27FC236}">
                <a16:creationId xmlns:a16="http://schemas.microsoft.com/office/drawing/2014/main" id="{ABFB4926-DE8D-C9DB-8A39-86B2CE615D7E}"/>
              </a:ext>
            </a:extLst>
          </p:cNvPr>
          <p:cNvSpPr/>
          <p:nvPr/>
        </p:nvSpPr>
        <p:spPr>
          <a:xfrm rot="21330135">
            <a:off x="5580549" y="3164734"/>
            <a:ext cx="45719" cy="321954"/>
          </a:xfrm>
          <a:prstGeom prst="rect">
            <a:avLst/>
          </a:prstGeom>
          <a:solidFill>
            <a:srgbClr val="B726CF"/>
          </a:solidFill>
          <a:ln>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4333ED37-5FD2-AB80-5473-32379CD7C9EA}"/>
              </a:ext>
            </a:extLst>
          </p:cNvPr>
          <p:cNvSpPr/>
          <p:nvPr/>
        </p:nvSpPr>
        <p:spPr>
          <a:xfrm>
            <a:off x="4572000" y="3378572"/>
            <a:ext cx="2133644" cy="273050"/>
          </a:xfrm>
          <a:prstGeom prst="rect">
            <a:avLst/>
          </a:prstGeom>
          <a:solidFill>
            <a:srgbClr val="B726CF"/>
          </a:solidFill>
          <a:ln>
            <a:solidFill>
              <a:srgbClr val="B726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dirty="0">
                <a:ln>
                  <a:noFill/>
                </a:ln>
                <a:solidFill>
                  <a:srgbClr val="FFFFFF"/>
                </a:solidFill>
                <a:effectLst/>
                <a:uLnTx/>
                <a:uFillTx/>
                <a:latin typeface="Helvetica Neue" panose="02000503000000020004" pitchFamily="2" charset="0"/>
                <a:ea typeface="Helvetica Neue" panose="02000503000000020004" pitchFamily="2" charset="0"/>
                <a:cs typeface="Helvetica Neue" panose="02000503000000020004" pitchFamily="2" charset="0"/>
              </a:rPr>
              <a:t>PiM-Enabled DIMM</a:t>
            </a:r>
          </a:p>
        </p:txBody>
      </p:sp>
    </p:spTree>
    <p:extLst>
      <p:ext uri="{BB962C8B-B14F-4D97-AF65-F5344CB8AC3E}">
        <p14:creationId xmlns:p14="http://schemas.microsoft.com/office/powerpoint/2010/main" val="1721868947"/>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52266-1D2C-8D48-BB34-6A3BB5936FA8}"/>
              </a:ext>
            </a:extLst>
          </p:cNvPr>
          <p:cNvSpPr>
            <a:spLocks noGrp="1"/>
          </p:cNvSpPr>
          <p:nvPr>
            <p:ph type="title"/>
          </p:nvPr>
        </p:nvSpPr>
        <p:spPr>
          <a:xfrm>
            <a:off x="228600" y="152400"/>
            <a:ext cx="8915400" cy="1066800"/>
          </a:xfrm>
        </p:spPr>
        <p:txBody>
          <a:bodyPr/>
          <a:lstStyle/>
          <a:p>
            <a:r>
              <a:rPr lang="en-US" dirty="0"/>
              <a:t>Real Processing-using-Memory Prototype</a:t>
            </a:r>
          </a:p>
        </p:txBody>
      </p:sp>
      <p:sp>
        <p:nvSpPr>
          <p:cNvPr id="3" name="Content Placeholder 2">
            <a:extLst>
              <a:ext uri="{FF2B5EF4-FFF2-40B4-BE49-F238E27FC236}">
                <a16:creationId xmlns:a16="http://schemas.microsoft.com/office/drawing/2014/main" id="{0AD70F19-4C1C-0340-B56E-AAC3CEB668A4}"/>
              </a:ext>
            </a:extLst>
          </p:cNvPr>
          <p:cNvSpPr>
            <a:spLocks noGrp="1"/>
          </p:cNvSpPr>
          <p:nvPr>
            <p:ph idx="1"/>
          </p:nvPr>
        </p:nvSpPr>
        <p:spPr>
          <a:xfrm>
            <a:off x="228600" y="1124744"/>
            <a:ext cx="8610600" cy="5193723"/>
          </a:xfrm>
        </p:spPr>
        <p:txBody>
          <a:bodyPr/>
          <a:lstStyle/>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lgn="ctr">
              <a:buNone/>
            </a:pPr>
            <a:r>
              <a:rPr lang="en-US" b="1" dirty="0">
                <a:solidFill>
                  <a:srgbClr val="0000FF"/>
                </a:solidFill>
                <a:hlinkClick r:id="rId2">
                  <a:extLst>
                    <a:ext uri="{A12FA001-AC4F-418D-AE19-62706E023703}">
                      <ahyp:hlinkClr xmlns:ahyp="http://schemas.microsoft.com/office/drawing/2018/hyperlinkcolor" val="tx"/>
                    </a:ext>
                  </a:extLst>
                </a:hlinkClick>
              </a:rPr>
              <a:t>https://arxiv.org/pdf/2111.00082.pdf</a:t>
            </a:r>
            <a:r>
              <a:rPr lang="en-US" b="1" dirty="0">
                <a:solidFill>
                  <a:srgbClr val="0000FF"/>
                </a:solidFill>
              </a:rPr>
              <a:t> </a:t>
            </a:r>
          </a:p>
          <a:p>
            <a:pPr marL="0" indent="0" algn="ctr">
              <a:buNone/>
            </a:pPr>
            <a:r>
              <a:rPr lang="en-US" b="1" dirty="0">
                <a:solidFill>
                  <a:srgbClr val="0000FF"/>
                </a:solidFill>
                <a:hlinkClick r:id="rId3">
                  <a:extLst>
                    <a:ext uri="{A12FA001-AC4F-418D-AE19-62706E023703}">
                      <ahyp:hlinkClr xmlns:ahyp="http://schemas.microsoft.com/office/drawing/2018/hyperlinkcolor" val="tx"/>
                    </a:ext>
                  </a:extLst>
                </a:hlinkClick>
              </a:rPr>
              <a:t>https://github.com/cmu-safari/pidram</a:t>
            </a:r>
            <a:endParaRPr lang="en-US" b="1" dirty="0">
              <a:solidFill>
                <a:srgbClr val="0000FF"/>
              </a:solidFill>
            </a:endParaRPr>
          </a:p>
          <a:p>
            <a:pPr marL="0" lvl="0" indent="0" algn="ctr">
              <a:buClr>
                <a:srgbClr val="CC9900"/>
              </a:buClr>
              <a:buNone/>
            </a:pPr>
            <a:r>
              <a:rPr lang="en-US" sz="2000" b="1" dirty="0">
                <a:solidFill>
                  <a:srgbClr val="0000FF"/>
                </a:solidFill>
                <a:hlinkClick r:id="rId4">
                  <a:extLst>
                    <a:ext uri="{A12FA001-AC4F-418D-AE19-62706E023703}">
                      <ahyp:hlinkClr xmlns:ahyp="http://schemas.microsoft.com/office/drawing/2018/hyperlinkcolor" val="tx"/>
                    </a:ext>
                  </a:extLst>
                </a:hlinkClick>
              </a:rPr>
              <a:t>https://www.youtube.com/watch?v=qeukNs5XI3g&amp;t=4192s</a:t>
            </a:r>
            <a:r>
              <a:rPr lang="en-US" sz="2000" b="1" dirty="0">
                <a:solidFill>
                  <a:srgbClr val="0000FF"/>
                </a:solidFill>
              </a:rPr>
              <a:t>  </a:t>
            </a:r>
          </a:p>
          <a:p>
            <a:pPr marL="0" indent="0" algn="ctr">
              <a:buNone/>
            </a:pPr>
            <a:r>
              <a:rPr lang="en-US" b="1" dirty="0">
                <a:solidFill>
                  <a:srgbClr val="0000FF"/>
                </a:solidFill>
              </a:rPr>
              <a:t> </a:t>
            </a:r>
          </a:p>
        </p:txBody>
      </p:sp>
      <p:pic>
        <p:nvPicPr>
          <p:cNvPr id="5" name="Picture 4">
            <a:extLst>
              <a:ext uri="{FF2B5EF4-FFF2-40B4-BE49-F238E27FC236}">
                <a16:creationId xmlns:a16="http://schemas.microsoft.com/office/drawing/2014/main" id="{09224E90-C360-B388-5097-BBE3A0F83251}"/>
              </a:ext>
            </a:extLst>
          </p:cNvPr>
          <p:cNvPicPr>
            <a:picLocks noChangeAspect="1"/>
          </p:cNvPicPr>
          <p:nvPr/>
        </p:nvPicPr>
        <p:blipFill>
          <a:blip r:embed="rId5"/>
          <a:stretch>
            <a:fillRect/>
          </a:stretch>
        </p:blipFill>
        <p:spPr>
          <a:xfrm>
            <a:off x="2222312" y="908720"/>
            <a:ext cx="4623175" cy="4548608"/>
          </a:xfrm>
          <a:prstGeom prst="rect">
            <a:avLst/>
          </a:prstGeom>
        </p:spPr>
      </p:pic>
    </p:spTree>
    <p:extLst>
      <p:ext uri="{BB962C8B-B14F-4D97-AF65-F5344CB8AC3E}">
        <p14:creationId xmlns:p14="http://schemas.microsoft.com/office/powerpoint/2010/main" val="3825696110"/>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04A71-19F9-9749-9FC4-F9ED50A72BD2}"/>
              </a:ext>
            </a:extLst>
          </p:cNvPr>
          <p:cNvSpPr>
            <a:spLocks noGrp="1"/>
          </p:cNvSpPr>
          <p:nvPr>
            <p:ph type="title"/>
          </p:nvPr>
        </p:nvSpPr>
        <p:spPr/>
        <p:txBody>
          <a:bodyPr>
            <a:noAutofit/>
          </a:bodyPr>
          <a:lstStyle/>
          <a:p>
            <a:r>
              <a:rPr lang="en-US" sz="2800" dirty="0"/>
              <a:t>Microbenchmark Copy/Initialization Throughput</a:t>
            </a:r>
            <a:endParaRPr lang="en-TR" sz="2800" dirty="0"/>
          </a:p>
        </p:txBody>
      </p:sp>
      <p:pic>
        <p:nvPicPr>
          <p:cNvPr id="9" name="Content Placeholder 8">
            <a:extLst>
              <a:ext uri="{FF2B5EF4-FFF2-40B4-BE49-F238E27FC236}">
                <a16:creationId xmlns:a16="http://schemas.microsoft.com/office/drawing/2014/main" id="{E051C46A-9C47-674C-AE42-9B3CBB0D1126}"/>
              </a:ext>
            </a:extLst>
          </p:cNvPr>
          <p:cNvPicPr>
            <a:picLocks noGrp="1" noChangeAspect="1"/>
          </p:cNvPicPr>
          <p:nvPr>
            <p:ph idx="1"/>
          </p:nvPr>
        </p:nvPicPr>
        <p:blipFill>
          <a:blip r:embed="rId3">
            <a:extLst>
              <a:ext uri="{28A0092B-C50C-407E-A947-70E740481C1C}">
                <a14:useLocalDpi xmlns:a14="http://schemas.microsoft.com/office/drawing/2010/main" val="0"/>
              </a:ext>
            </a:extLst>
          </a:blip>
          <a:srcRect/>
          <a:stretch/>
        </p:blipFill>
        <p:spPr>
          <a:xfrm>
            <a:off x="775130" y="1331302"/>
            <a:ext cx="7576103" cy="3398821"/>
          </a:xfrm>
          <a:prstGeom prst="rect">
            <a:avLst/>
          </a:prstGeom>
        </p:spPr>
      </p:pic>
      <p:sp>
        <p:nvSpPr>
          <p:cNvPr id="7" name="Rectangle 6">
            <a:extLst>
              <a:ext uri="{FF2B5EF4-FFF2-40B4-BE49-F238E27FC236}">
                <a16:creationId xmlns:a16="http://schemas.microsoft.com/office/drawing/2014/main" id="{9A61C9F5-2C65-CE47-82B8-2FB7FC48B9D5}"/>
              </a:ext>
            </a:extLst>
          </p:cNvPr>
          <p:cNvSpPr/>
          <p:nvPr/>
        </p:nvSpPr>
        <p:spPr>
          <a:xfrm>
            <a:off x="237003" y="4930515"/>
            <a:ext cx="8652358" cy="1378425"/>
          </a:xfrm>
          <a:prstGeom prst="rect">
            <a:avLst/>
          </a:prstGeom>
          <a:solidFill>
            <a:schemeClr val="accent1">
              <a:lumMod val="40000"/>
              <a:lumOff val="60000"/>
            </a:schemeClr>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panose="020F0502020204030204"/>
                <a:ea typeface="+mn-ea"/>
                <a:cs typeface="+mn-cs"/>
              </a:rPr>
              <a:t>In-DRAM Copy and Initialization </a:t>
            </a:r>
            <a:br>
              <a:rPr kumimoji="0" lang="en-US" sz="3200" b="1" i="0" u="none" strike="noStrike" kern="1200" cap="none" spc="0" normalizeH="0" baseline="0" noProof="0" dirty="0">
                <a:ln>
                  <a:noFill/>
                </a:ln>
                <a:solidFill>
                  <a:srgbClr val="FF0000"/>
                </a:solidFill>
                <a:effectLst/>
                <a:uLnTx/>
                <a:uFillTx/>
                <a:latin typeface="Calibri" panose="020F0502020204030204"/>
                <a:ea typeface="+mn-ea"/>
                <a:cs typeface="+mn-cs"/>
              </a:rPr>
            </a:br>
            <a:r>
              <a:rPr kumimoji="0" lang="en-TR" sz="3200" b="1" i="0" u="none" strike="noStrike" kern="1200" cap="none" spc="0" normalizeH="0" baseline="0" noProof="0" dirty="0">
                <a:ln>
                  <a:noFill/>
                </a:ln>
                <a:solidFill>
                  <a:srgbClr val="FF0000"/>
                </a:solidFill>
                <a:effectLst/>
                <a:uLnTx/>
                <a:uFillTx/>
                <a:latin typeface="Calibri" panose="020F0502020204030204"/>
                <a:ea typeface="+mn-ea"/>
                <a:cs typeface="+mn-cs"/>
              </a:rPr>
              <a:t>improve throughput by 119x </a:t>
            </a:r>
            <a:r>
              <a:rPr kumimoji="0" lang="en-TR" sz="3200" b="1" i="0" u="none" strike="noStrike" kern="1200" cap="none" spc="0" normalizeH="0" baseline="0" noProof="0">
                <a:ln>
                  <a:noFill/>
                </a:ln>
                <a:solidFill>
                  <a:srgbClr val="FF0000"/>
                </a:solidFill>
                <a:effectLst/>
                <a:uLnTx/>
                <a:uFillTx/>
                <a:latin typeface="Calibri" panose="020F0502020204030204"/>
                <a:ea typeface="+mn-ea"/>
                <a:cs typeface="+mn-cs"/>
              </a:rPr>
              <a:t>and 89x</a:t>
            </a:r>
            <a:endParaRPr kumimoji="0" lang="en-TR" sz="3200" b="1"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181321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sz="3400" dirty="0"/>
              <a:t>Lecture on </a:t>
            </a:r>
            <a:r>
              <a:rPr lang="en-US" sz="3400" dirty="0" err="1"/>
              <a:t>RowClone</a:t>
            </a:r>
            <a:r>
              <a:rPr lang="en-US" sz="3400" dirty="0"/>
              <a:t> &amp; Processing using DRAM</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64093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https://www.youtube.com/watch?v=n6Pwg1qax_E&amp;list=PL5Q2soXY2Zi_7UBNmC9B8Yr5JSwTG9yH4&amp;index=4</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04380BC8-733F-0B4F-B4D8-051CFB4C5038}"/>
              </a:ext>
            </a:extLst>
          </p:cNvPr>
          <p:cNvPicPr>
            <a:picLocks noChangeAspect="1"/>
          </p:cNvPicPr>
          <p:nvPr/>
        </p:nvPicPr>
        <p:blipFill>
          <a:blip r:embed="rId3"/>
          <a:stretch>
            <a:fillRect/>
          </a:stretch>
        </p:blipFill>
        <p:spPr>
          <a:xfrm>
            <a:off x="586780" y="928971"/>
            <a:ext cx="7848872" cy="5497264"/>
          </a:xfrm>
          <a:prstGeom prst="rect">
            <a:avLst/>
          </a:prstGeom>
        </p:spPr>
      </p:pic>
    </p:spTree>
    <p:extLst>
      <p:ext uri="{BB962C8B-B14F-4D97-AF65-F5344CB8AC3E}">
        <p14:creationId xmlns:p14="http://schemas.microsoft.com/office/powerpoint/2010/main" val="1590837180"/>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3213742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(Truly) In-Memory Computation	</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5332089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prstClr val="white"/>
                </a:solidFill>
                <a:effectLst/>
                <a:uLnTx/>
                <a:uFillTx/>
                <a:latin typeface="Calibri"/>
                <a:ea typeface="+mn-ea"/>
                <a:cs typeface="+mn-cs"/>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14505771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1655873725"/>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In-DRAM Acceleration of Database Queries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7876B7DB-EBDD-9B4B-9807-2B4EEC012BDE}"/>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&gt;4-12X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361831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sz="1800" dirty="0"/>
              <a:t>Vivek Seshadri, </a:t>
            </a:r>
            <a:r>
              <a:rPr lang="en-US" sz="1800" dirty="0" err="1"/>
              <a:t>Donghyuk</a:t>
            </a:r>
            <a:r>
              <a:rPr lang="en-US" sz="1800" dirty="0"/>
              <a:t> Lee, Thomas Mullins, Hasan Hassan, </a:t>
            </a:r>
            <a:r>
              <a:rPr lang="en-US" sz="1800" dirty="0" err="1"/>
              <a:t>Amirali</a:t>
            </a:r>
            <a:r>
              <a:rPr lang="en-US" sz="1800" dirty="0"/>
              <a:t> </a:t>
            </a:r>
            <a:r>
              <a:rPr lang="en-US" sz="1800" dirty="0" err="1"/>
              <a:t>Boroumand</a:t>
            </a:r>
            <a:r>
              <a:rPr lang="en-US" sz="1800" dirty="0"/>
              <a:t>, </a:t>
            </a:r>
            <a:r>
              <a:rPr lang="en-US" sz="1800" dirty="0" err="1"/>
              <a:t>Jeremie</a:t>
            </a:r>
            <a:r>
              <a:rPr lang="en-US" sz="1800" dirty="0"/>
              <a:t> Kim, Michael A. </a:t>
            </a:r>
            <a:r>
              <a:rPr lang="en-US" sz="1800" dirty="0" err="1"/>
              <a:t>Kozuch</a:t>
            </a:r>
            <a:r>
              <a:rPr lang="en-US" sz="1800" dirty="0"/>
              <a:t>, Onur Mutlu, Phillip B. Gibbons, and Todd C. Mowry,</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"Ambit: In-Memory Accelerator for Bulk Bitwise Operations Using Commodity DRAM Technology"</a:t>
            </a:r>
            <a:br>
              <a:rPr lang="en-US" sz="1800" dirty="0">
                <a:solidFill>
                  <a:srgbClr val="0432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a:t>
            </a:r>
            <a:br>
              <a:rPr lang="en-US" sz="1800" dirty="0"/>
            </a:br>
            <a:br>
              <a:rPr lang="en-US" sz="1800" dirty="0"/>
            </a:br>
            <a:endParaRPr lang="en-US" sz="18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01095"/>
            <a:ext cx="9144000" cy="2092201"/>
          </a:xfrm>
          <a:prstGeom prst="rect">
            <a:avLst/>
          </a:prstGeom>
        </p:spPr>
      </p:pic>
    </p:spTree>
    <p:extLst>
      <p:ext uri="{BB962C8B-B14F-4D97-AF65-F5344CB8AC3E}">
        <p14:creationId xmlns:p14="http://schemas.microsoft.com/office/powerpoint/2010/main" val="4087564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In-DRAM Bulk Bitwise Execution</a:t>
            </a:r>
          </a:p>
        </p:txBody>
      </p:sp>
      <p:sp>
        <p:nvSpPr>
          <p:cNvPr id="3" name="Content Placeholder 2"/>
          <p:cNvSpPr>
            <a:spLocks noGrp="1"/>
          </p:cNvSpPr>
          <p:nvPr>
            <p:ph idx="1"/>
          </p:nvPr>
        </p:nvSpPr>
        <p:spPr>
          <a:xfrm>
            <a:off x="228600" y="1000472"/>
            <a:ext cx="8610600" cy="4876800"/>
          </a:xfrm>
        </p:spPr>
        <p:txBody>
          <a:bodyPr/>
          <a:lstStyle/>
          <a:p>
            <a:r>
              <a:rPr lang="en-US" dirty="0" err="1"/>
              <a:t>Vivek</a:t>
            </a:r>
            <a:r>
              <a:rPr lang="en-US" dirty="0"/>
              <a:t> Seshadri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"In-DRAM Bulk Bitwise Execution Engine"</a:t>
            </a:r>
            <a:r>
              <a:rPr lang="en-US" dirty="0">
                <a:solidFill>
                  <a:srgbClr val="0432FF"/>
                </a:solidFill>
              </a:rPr>
              <a:t> </a:t>
            </a:r>
            <a:br>
              <a:rPr lang="en-US" dirty="0"/>
            </a:br>
            <a:r>
              <a:rPr lang="en-US" i="1" dirty="0"/>
              <a:t>Invited Book Chapter in Advances in Computers</a:t>
            </a:r>
            <a:r>
              <a:rPr lang="en-US" dirty="0"/>
              <a:t>, to appear in 2020. </a:t>
            </a:r>
            <a:br>
              <a:rPr lang="en-US" dirty="0"/>
            </a:br>
            <a:r>
              <a:rPr lang="en-US" dirty="0"/>
              <a:t>[</a:t>
            </a:r>
            <a:r>
              <a:rPr lang="en-US" dirty="0">
                <a:hlinkClick r:id="rId2"/>
              </a:rPr>
              <a:t>Preliminary arXiv version</a:t>
            </a:r>
            <a:r>
              <a:rPr lang="en-US" dirty="0"/>
              <a:t>]</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AB84BF9-0E65-2149-BD37-BF6C5954758F}"/>
              </a:ext>
            </a:extLst>
          </p:cNvPr>
          <p:cNvPicPr>
            <a:picLocks noChangeAspect="1"/>
          </p:cNvPicPr>
          <p:nvPr/>
        </p:nvPicPr>
        <p:blipFill>
          <a:blip r:embed="rId3"/>
          <a:stretch>
            <a:fillRect/>
          </a:stretch>
        </p:blipFill>
        <p:spPr>
          <a:xfrm>
            <a:off x="527921" y="3799136"/>
            <a:ext cx="8011958" cy="2261319"/>
          </a:xfrm>
          <a:prstGeom prst="rect">
            <a:avLst/>
          </a:prstGeom>
        </p:spPr>
      </p:pic>
    </p:spTree>
    <p:extLst>
      <p:ext uri="{BB962C8B-B14F-4D97-AF65-F5344CB8AC3E}">
        <p14:creationId xmlns:p14="http://schemas.microsoft.com/office/powerpoint/2010/main" val="3697855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SIMDRAM Framework</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105270720"/>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Rounded Rectangle 159">
            <a:extLst>
              <a:ext uri="{FF2B5EF4-FFF2-40B4-BE49-F238E27FC236}">
                <a16:creationId xmlns:a16="http://schemas.microsoft.com/office/drawing/2014/main" id="{4AC448A1-D8FC-074B-83B4-F13809959B84}"/>
              </a:ext>
            </a:extLst>
          </p:cNvPr>
          <p:cNvSpPr/>
          <p:nvPr/>
        </p:nvSpPr>
        <p:spPr>
          <a:xfrm>
            <a:off x="3056442" y="3767639"/>
            <a:ext cx="3907140" cy="2443475"/>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9" name="Rounded Rectangle 158">
            <a:extLst>
              <a:ext uri="{FF2B5EF4-FFF2-40B4-BE49-F238E27FC236}">
                <a16:creationId xmlns:a16="http://schemas.microsoft.com/office/drawing/2014/main" id="{CE0A9994-29A9-8347-A12F-21F4FFB866BF}"/>
              </a:ext>
            </a:extLst>
          </p:cNvPr>
          <p:cNvSpPr/>
          <p:nvPr/>
        </p:nvSpPr>
        <p:spPr>
          <a:xfrm>
            <a:off x="4425755" y="906211"/>
            <a:ext cx="1809803" cy="2494674"/>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Overview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4" y="1974313"/>
                <a:ext cx="1443921"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extLst>
                  <p:ext uri="{D42A27DB-BD31-4B8C-83A1-F6EECF244321}">
                    <p14:modId xmlns:p14="http://schemas.microsoft.com/office/powerpoint/2010/main" val="346212060"/>
                  </p:ext>
                </p:extLst>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Tree>
    <p:extLst>
      <p:ext uri="{BB962C8B-B14F-4D97-AF65-F5344CB8AC3E}">
        <p14:creationId xmlns:p14="http://schemas.microsoft.com/office/powerpoint/2010/main" val="3103127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500"/>
                                        <p:tgtEl>
                                          <p:spTgt spid="1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9"/>
                                        </p:tgtEl>
                                        <p:attrNameLst>
                                          <p:attrName>style.visibility</p:attrName>
                                        </p:attrNameLst>
                                      </p:cBhvr>
                                      <p:to>
                                        <p:strVal val="visible"/>
                                      </p:to>
                                    </p:set>
                                    <p:animEffect transition="in" filter="fade">
                                      <p:cBhvr>
                                        <p:cTn id="12" dur="500"/>
                                        <p:tgtEl>
                                          <p:spTgt spid="159"/>
                                        </p:tgtEl>
                                      </p:cBhvr>
                                    </p:animEffect>
                                  </p:childTnLst>
                                </p:cTn>
                              </p:par>
                              <p:par>
                                <p:cTn id="13" presetID="10" presetClass="exit" presetSubtype="0" fill="hold" grpId="1" nodeType="withEffect">
                                  <p:stCondLst>
                                    <p:cond delay="0"/>
                                  </p:stCondLst>
                                  <p:childTnLst>
                                    <p:animEffect transition="out" filter="fade">
                                      <p:cBhvr>
                                        <p:cTn id="14" dur="500"/>
                                        <p:tgtEl>
                                          <p:spTgt spid="157"/>
                                        </p:tgtEl>
                                      </p:cBhvr>
                                    </p:animEffect>
                                    <p:set>
                                      <p:cBhvr>
                                        <p:cTn id="15" dur="1" fill="hold">
                                          <p:stCondLst>
                                            <p:cond delay="499"/>
                                          </p:stCondLst>
                                        </p:cTn>
                                        <p:tgtEl>
                                          <p:spTgt spid="157"/>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59"/>
                                        </p:tgtEl>
                                      </p:cBhvr>
                                    </p:animEffect>
                                    <p:set>
                                      <p:cBhvr>
                                        <p:cTn id="20" dur="1" fill="hold">
                                          <p:stCondLst>
                                            <p:cond delay="499"/>
                                          </p:stCondLst>
                                        </p:cTn>
                                        <p:tgtEl>
                                          <p:spTgt spid="159"/>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160"/>
                                        </p:tgtEl>
                                        <p:attrNameLst>
                                          <p:attrName>style.visibility</p:attrName>
                                        </p:attrNameLst>
                                      </p:cBhvr>
                                      <p:to>
                                        <p:strVal val="visible"/>
                                      </p:to>
                                    </p:set>
                                    <p:animEffect transition="in" filter="fade">
                                      <p:cBhvr>
                                        <p:cTn id="2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9" grpId="0" animBg="1"/>
      <p:bldP spid="159" grpId="1" animBg="1"/>
      <p:bldP spid="157" grpId="0" animBg="1"/>
      <p:bldP spid="157" grpId="1"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sz="4400" dirty="0"/>
              <a:t>SIMDRAM Key Results</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5991" y="911224"/>
            <a:ext cx="8987622" cy="5867329"/>
          </a:xfrm>
        </p:spPr>
        <p:txBody>
          <a:bodyPr/>
          <a:lstStyle/>
          <a:p>
            <a:pPr marL="0" indent="0">
              <a:buNone/>
            </a:pPr>
            <a:r>
              <a:rPr lang="en-US" sz="3200" dirty="0"/>
              <a:t>Evaluated on:</a:t>
            </a:r>
            <a:endParaRPr lang="en-US" sz="800" dirty="0"/>
          </a:p>
          <a:p>
            <a:pPr lvl="1"/>
            <a:r>
              <a:rPr lang="en-US" dirty="0">
                <a:solidFill>
                  <a:schemeClr val="accent1">
                    <a:lumMod val="75000"/>
                  </a:schemeClr>
                </a:solidFill>
              </a:rPr>
              <a:t>16 complex in-DRAM operations</a:t>
            </a:r>
          </a:p>
          <a:p>
            <a:pPr lvl="1"/>
            <a:r>
              <a:rPr lang="en-US" dirty="0">
                <a:solidFill>
                  <a:schemeClr val="accent1">
                    <a:lumMod val="75000"/>
                  </a:schemeClr>
                </a:solidFill>
              </a:rPr>
              <a:t>7 commonly-used real-world applications</a:t>
            </a:r>
          </a:p>
          <a:p>
            <a:pPr lvl="1"/>
            <a:endParaRPr lang="en-US" sz="1000" dirty="0">
              <a:solidFill>
                <a:schemeClr val="accent1">
                  <a:lumMod val="75000"/>
                </a:schemeClr>
              </a:solidFill>
            </a:endParaRPr>
          </a:p>
          <a:p>
            <a:pPr marL="0" indent="0">
              <a:buNone/>
            </a:pPr>
            <a:r>
              <a:rPr lang="en-US" b="1" dirty="0"/>
              <a:t>SIMDRAM provides:</a:t>
            </a:r>
          </a:p>
          <a:p>
            <a:pPr marL="0" indent="0">
              <a:buNone/>
            </a:pPr>
            <a:endParaRPr lang="en-US" sz="800" b="1" dirty="0"/>
          </a:p>
          <a:p>
            <a:r>
              <a:rPr lang="en-US" b="1" dirty="0">
                <a:solidFill>
                  <a:schemeClr val="accent6">
                    <a:lumMod val="75000"/>
                  </a:schemeClr>
                </a:solidFill>
              </a:rPr>
              <a:t>88×</a:t>
            </a:r>
            <a:r>
              <a:rPr lang="en-US" dirty="0">
                <a:solidFill>
                  <a:schemeClr val="accent6">
                    <a:lumMod val="75000"/>
                  </a:schemeClr>
                </a:solidFill>
              </a:rPr>
              <a:t> </a:t>
            </a:r>
            <a:r>
              <a:rPr lang="en-US" dirty="0"/>
              <a:t>and </a:t>
            </a:r>
            <a:r>
              <a:rPr lang="en-US" b="1" dirty="0">
                <a:solidFill>
                  <a:schemeClr val="accent6">
                    <a:lumMod val="75000"/>
                  </a:schemeClr>
                </a:solidFill>
              </a:rPr>
              <a:t>5.8×</a:t>
            </a:r>
            <a:r>
              <a:rPr lang="en-US" dirty="0"/>
              <a:t> the </a:t>
            </a:r>
            <a:r>
              <a:rPr lang="en-US" b="1" dirty="0">
                <a:solidFill>
                  <a:schemeClr val="accent1">
                    <a:lumMod val="75000"/>
                  </a:schemeClr>
                </a:solidFill>
              </a:rPr>
              <a:t>throughput</a:t>
            </a:r>
            <a:r>
              <a:rPr lang="en-US" dirty="0"/>
              <a:t> of a </a:t>
            </a:r>
            <a:r>
              <a:rPr lang="en-US" b="1" dirty="0">
                <a:solidFill>
                  <a:srgbClr val="C00000"/>
                </a:solidFill>
              </a:rPr>
              <a:t>CPU</a:t>
            </a:r>
            <a:r>
              <a:rPr lang="en-US" dirty="0"/>
              <a:t> and a</a:t>
            </a:r>
            <a:r>
              <a:rPr lang="en-US" b="1" dirty="0">
                <a:solidFill>
                  <a:srgbClr val="C00000"/>
                </a:solidFill>
              </a:rPr>
              <a:t> high-end GPU</a:t>
            </a:r>
            <a:r>
              <a:rPr lang="en-US" dirty="0"/>
              <a:t>, respectively, over </a:t>
            </a:r>
            <a:r>
              <a:rPr lang="en-US" b="1" dirty="0"/>
              <a:t>16 operations</a:t>
            </a:r>
          </a:p>
          <a:p>
            <a:endParaRPr lang="en-US" sz="800" b="1" dirty="0"/>
          </a:p>
          <a:p>
            <a:r>
              <a:rPr lang="en-US" b="1" dirty="0">
                <a:solidFill>
                  <a:schemeClr val="accent6">
                    <a:lumMod val="75000"/>
                  </a:schemeClr>
                </a:solidFill>
              </a:rPr>
              <a:t>257×</a:t>
            </a:r>
            <a:r>
              <a:rPr lang="en-US" dirty="0">
                <a:solidFill>
                  <a:schemeClr val="accent6">
                    <a:lumMod val="75000"/>
                  </a:schemeClr>
                </a:solidFill>
              </a:rPr>
              <a:t> </a:t>
            </a:r>
            <a:r>
              <a:rPr lang="en-US" dirty="0"/>
              <a:t>and </a:t>
            </a:r>
            <a:r>
              <a:rPr lang="en-US" b="1" dirty="0">
                <a:solidFill>
                  <a:schemeClr val="accent6">
                    <a:lumMod val="75000"/>
                  </a:schemeClr>
                </a:solidFill>
              </a:rPr>
              <a:t>31× </a:t>
            </a:r>
            <a:r>
              <a:rPr lang="en-US" dirty="0"/>
              <a:t>the </a:t>
            </a:r>
            <a:r>
              <a:rPr lang="en-US" b="1" dirty="0">
                <a:solidFill>
                  <a:schemeClr val="accent1">
                    <a:lumMod val="75000"/>
                  </a:schemeClr>
                </a:solidFill>
              </a:rPr>
              <a:t>energy efficiency</a:t>
            </a:r>
            <a:r>
              <a:rPr lang="en-US" dirty="0">
                <a:solidFill>
                  <a:schemeClr val="accent1">
                    <a:lumMod val="75000"/>
                  </a:schemeClr>
                </a:solidFill>
              </a:rPr>
              <a:t> </a:t>
            </a:r>
            <a:r>
              <a:rPr lang="en-US" dirty="0"/>
              <a:t>of a </a:t>
            </a:r>
            <a:r>
              <a:rPr lang="en-US" b="1" dirty="0">
                <a:solidFill>
                  <a:srgbClr val="C00000"/>
                </a:solidFill>
              </a:rPr>
              <a:t>CPU</a:t>
            </a:r>
            <a:r>
              <a:rPr lang="en-US" dirty="0"/>
              <a:t> and a </a:t>
            </a:r>
            <a:r>
              <a:rPr lang="en-US" b="1" dirty="0">
                <a:solidFill>
                  <a:srgbClr val="C00000"/>
                </a:solidFill>
              </a:rPr>
              <a:t>high-end GPU</a:t>
            </a:r>
            <a:r>
              <a:rPr lang="en-US" dirty="0"/>
              <a:t>, respectively, over</a:t>
            </a:r>
            <a:r>
              <a:rPr lang="en-US" b="1" dirty="0"/>
              <a:t> 16 operations</a:t>
            </a:r>
          </a:p>
          <a:p>
            <a:endParaRPr lang="en-US" sz="800" b="1" dirty="0"/>
          </a:p>
          <a:p>
            <a:r>
              <a:rPr lang="en-US" b="1" dirty="0">
                <a:solidFill>
                  <a:schemeClr val="accent6">
                    <a:lumMod val="75000"/>
                  </a:schemeClr>
                </a:solidFill>
              </a:rPr>
              <a:t>21× </a:t>
            </a:r>
            <a:r>
              <a:rPr lang="en-US" dirty="0"/>
              <a:t>and </a:t>
            </a:r>
            <a:r>
              <a:rPr lang="en-US" b="1" dirty="0">
                <a:solidFill>
                  <a:schemeClr val="accent6">
                    <a:lumMod val="75000"/>
                  </a:schemeClr>
                </a:solidFill>
              </a:rPr>
              <a:t>2.1×</a:t>
            </a:r>
            <a:r>
              <a:rPr lang="en-US" dirty="0"/>
              <a:t> the </a:t>
            </a:r>
            <a:r>
              <a:rPr lang="en-US" b="1" dirty="0">
                <a:solidFill>
                  <a:schemeClr val="accent1">
                    <a:lumMod val="75000"/>
                  </a:schemeClr>
                </a:solidFill>
              </a:rPr>
              <a:t>performance</a:t>
            </a:r>
            <a:r>
              <a:rPr lang="en-US" dirty="0"/>
              <a:t> of a </a:t>
            </a:r>
            <a:r>
              <a:rPr lang="en-US" b="1" dirty="0">
                <a:solidFill>
                  <a:srgbClr val="C00000"/>
                </a:solidFill>
              </a:rPr>
              <a:t>CPU</a:t>
            </a:r>
            <a:r>
              <a:rPr lang="en-US" dirty="0"/>
              <a:t> an a </a:t>
            </a:r>
            <a:r>
              <a:rPr lang="en-US" b="1" dirty="0">
                <a:solidFill>
                  <a:srgbClr val="C00000"/>
                </a:solidFill>
              </a:rPr>
              <a:t>high-end GPU</a:t>
            </a:r>
            <a:r>
              <a:rPr lang="en-US" dirty="0"/>
              <a:t>, over </a:t>
            </a:r>
            <a:r>
              <a:rPr lang="en-US" b="1" dirty="0"/>
              <a:t>seven real-world applications</a:t>
            </a:r>
          </a:p>
          <a:p>
            <a:endParaRPr lang="en-US" sz="3200" dirty="0">
              <a:solidFill>
                <a:schemeClr val="accent1">
                  <a:lumMod val="75000"/>
                </a:schemeClr>
              </a:solidFill>
            </a:endParaRPr>
          </a:p>
          <a:p>
            <a:endParaRPr lang="en-US" dirty="0"/>
          </a:p>
          <a:p>
            <a:endParaRPr lang="en-US" dirty="0"/>
          </a:p>
          <a:p>
            <a:endParaRPr lang="en-US" dirty="0"/>
          </a:p>
        </p:txBody>
      </p:sp>
    </p:spTree>
    <p:extLst>
      <p:ext uri="{BB962C8B-B14F-4D97-AF65-F5344CB8AC3E}">
        <p14:creationId xmlns:p14="http://schemas.microsoft.com/office/powerpoint/2010/main" val="356749620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More on SIMDRAM</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235607528"/>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35988243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554698021"/>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845282171"/>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700" dirty="0"/>
          </a:p>
          <a:p>
            <a:r>
              <a:rPr lang="en-US" sz="1700" dirty="0"/>
              <a:t>F. </a:t>
            </a:r>
            <a:r>
              <a:rPr lang="en-US" sz="1700" dirty="0" err="1"/>
              <a:t>Nisa</a:t>
            </a:r>
            <a:r>
              <a:rPr lang="en-US" sz="1700" dirty="0"/>
              <a:t> </a:t>
            </a:r>
            <a:r>
              <a:rPr lang="en-US" sz="1700" dirty="0" err="1"/>
              <a:t>Bostanci</a:t>
            </a:r>
            <a:r>
              <a:rPr lang="en-US" sz="1700" dirty="0"/>
              <a:t>, </a:t>
            </a:r>
            <a:r>
              <a:rPr lang="en-US" sz="1700" dirty="0" err="1"/>
              <a:t>Ataberk</a:t>
            </a:r>
            <a:r>
              <a:rPr lang="en-US" sz="1700" dirty="0"/>
              <a:t> </a:t>
            </a:r>
            <a:r>
              <a:rPr lang="en-US" sz="1700" dirty="0" err="1"/>
              <a:t>Olgun</a:t>
            </a:r>
            <a:r>
              <a:rPr lang="en-US" sz="1700" dirty="0"/>
              <a:t>, Lois </a:t>
            </a:r>
            <a:r>
              <a:rPr lang="en-US" sz="1700" dirty="0" err="1"/>
              <a:t>Orosa</a:t>
            </a:r>
            <a:r>
              <a:rPr lang="en-US" sz="1700" dirty="0"/>
              <a:t>, A. </a:t>
            </a:r>
            <a:r>
              <a:rPr lang="en-US" sz="1700" dirty="0" err="1"/>
              <a:t>Giray</a:t>
            </a:r>
            <a:r>
              <a:rPr lang="en-US" sz="1700" dirty="0"/>
              <a:t> </a:t>
            </a:r>
            <a:r>
              <a:rPr lang="en-US" sz="1700" dirty="0" err="1"/>
              <a:t>Yaglikci</a:t>
            </a:r>
            <a:r>
              <a:rPr lang="en-US" sz="1700" dirty="0"/>
              <a:t>, </a:t>
            </a:r>
            <a:r>
              <a:rPr lang="en-US" sz="1700" dirty="0" err="1"/>
              <a:t>Jeremie</a:t>
            </a:r>
            <a:r>
              <a:rPr lang="en-US" sz="1700" dirty="0"/>
              <a:t> S. Kim, Hasan Hassan,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"DR-STRaNGe: End-to-End System Design for DRAM-based True Random Number Generators"</a:t>
            </a:r>
            <a:br>
              <a:rPr lang="en-US" sz="1700" dirty="0">
                <a:solidFill>
                  <a:srgbClr val="0000FF"/>
                </a:solidFill>
              </a:rPr>
            </a:br>
            <a:r>
              <a:rPr lang="en-US" sz="1700" i="1" dirty="0"/>
              <a:t>Proceedings of the </a:t>
            </a:r>
            <a:r>
              <a:rPr lang="en-US" sz="1700" i="1" dirty="0">
                <a:hlinkClick r:id="rId3"/>
              </a:rPr>
              <a:t>28th International Symposium on High-Performance Computer Architecture</a:t>
            </a:r>
            <a:r>
              <a:rPr lang="en-US" sz="1700" i="1" dirty="0"/>
              <a:t> (</a:t>
            </a:r>
            <a:r>
              <a:rPr lang="en-US" sz="1700" b="1" i="1" dirty="0"/>
              <a:t>HPCA</a:t>
            </a:r>
            <a:r>
              <a:rPr lang="en-US" sz="1700" i="1" dirty="0"/>
              <a:t>)</a:t>
            </a:r>
            <a:r>
              <a:rPr lang="en-US" sz="1700" dirty="0"/>
              <a:t>, Virtual, April 2022.</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p>
          <a:p>
            <a:pPr marL="0" indent="0">
              <a:buNone/>
            </a:pPr>
            <a:br>
              <a:rPr lang="en-US" sz="1700" dirty="0"/>
            </a:br>
            <a:br>
              <a:rPr lang="en-US" sz="1700" dirty="0"/>
            </a:br>
            <a:endParaRPr lang="en-US" sz="1700" dirty="0"/>
          </a:p>
        </p:txBody>
      </p:sp>
      <p:pic>
        <p:nvPicPr>
          <p:cNvPr id="3" name="Picture 2">
            <a:extLst>
              <a:ext uri="{FF2B5EF4-FFF2-40B4-BE49-F238E27FC236}">
                <a16:creationId xmlns:a16="http://schemas.microsoft.com/office/drawing/2014/main" id="{F6CE8127-50F1-6E46-970D-5C4BAC456EE8}"/>
              </a:ext>
            </a:extLst>
          </p:cNvPr>
          <p:cNvPicPr>
            <a:picLocks noChangeAspect="1"/>
          </p:cNvPicPr>
          <p:nvPr/>
        </p:nvPicPr>
        <p:blipFill>
          <a:blip r:embed="rId8"/>
          <a:stretch>
            <a:fillRect/>
          </a:stretch>
        </p:blipFill>
        <p:spPr>
          <a:xfrm>
            <a:off x="0" y="3717032"/>
            <a:ext cx="9144000" cy="2399168"/>
          </a:xfrm>
          <a:prstGeom prst="rect">
            <a:avLst/>
          </a:prstGeom>
        </p:spPr>
      </p:pic>
      <p:sp>
        <p:nvSpPr>
          <p:cNvPr id="6" name="TextBox 5">
            <a:extLst>
              <a:ext uri="{FF2B5EF4-FFF2-40B4-BE49-F238E27FC236}">
                <a16:creationId xmlns:a16="http://schemas.microsoft.com/office/drawing/2014/main" id="{E1372BCE-C8A6-2D4D-B9A1-E34D95C97AFB}"/>
              </a:ext>
            </a:extLst>
          </p:cNvPr>
          <p:cNvSpPr txBox="1"/>
          <p:nvPr/>
        </p:nvSpPr>
        <p:spPr>
          <a:xfrm>
            <a:off x="1779861" y="6438543"/>
            <a:ext cx="516840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https://arxiv.org/pdf/2201.01385.pdf</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3325062805"/>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38166A-FFB6-62B0-4928-D229F7E3EBB5}"/>
              </a:ext>
            </a:extLst>
          </p:cNvPr>
          <p:cNvSpPr>
            <a:spLocks noGrp="1"/>
          </p:cNvSpPr>
          <p:nvPr>
            <p:ph type="title"/>
          </p:nvPr>
        </p:nvSpPr>
        <p:spPr/>
        <p:txBody>
          <a:bodyPr/>
          <a:lstStyle/>
          <a:p>
            <a:r>
              <a:rPr lang="en-US" dirty="0"/>
              <a:t>In-Flash Bulk Bitwise Execution</a:t>
            </a:r>
          </a:p>
        </p:txBody>
      </p:sp>
      <p:sp>
        <p:nvSpPr>
          <p:cNvPr id="3" name="Content Placeholder 2">
            <a:extLst>
              <a:ext uri="{FF2B5EF4-FFF2-40B4-BE49-F238E27FC236}">
                <a16:creationId xmlns:a16="http://schemas.microsoft.com/office/drawing/2014/main" id="{5AA6DC65-58D9-77EA-5D80-02DB597A0CC1}"/>
              </a:ext>
            </a:extLst>
          </p:cNvPr>
          <p:cNvSpPr>
            <a:spLocks noGrp="1"/>
          </p:cNvSpPr>
          <p:nvPr>
            <p:ph idx="1"/>
          </p:nvPr>
        </p:nvSpPr>
        <p:spPr/>
        <p:txBody>
          <a:bodyPr/>
          <a:lstStyle/>
          <a:p>
            <a:r>
              <a:rPr lang="en-US" dirty="0">
                <a:solidFill>
                  <a:srgbClr val="0432FF"/>
                </a:solidFill>
              </a:rPr>
              <a:t>To appear at MICRO 2022</a:t>
            </a:r>
          </a:p>
        </p:txBody>
      </p:sp>
      <p:sp>
        <p:nvSpPr>
          <p:cNvPr id="4" name="Slide Number Placeholder 3">
            <a:extLst>
              <a:ext uri="{FF2B5EF4-FFF2-40B4-BE49-F238E27FC236}">
                <a16:creationId xmlns:a16="http://schemas.microsoft.com/office/drawing/2014/main" id="{57D0709F-745A-D34B-B5DD-A81248C7CF95}"/>
              </a:ext>
            </a:extLst>
          </p:cNvPr>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129</a:t>
            </a:fld>
            <a:endParaRPr lang="en-US">
              <a:solidFill>
                <a:srgbClr val="000000"/>
              </a:solidFill>
            </a:endParaRPr>
          </a:p>
        </p:txBody>
      </p:sp>
      <p:pic>
        <p:nvPicPr>
          <p:cNvPr id="5" name="Picture 4">
            <a:extLst>
              <a:ext uri="{FF2B5EF4-FFF2-40B4-BE49-F238E27FC236}">
                <a16:creationId xmlns:a16="http://schemas.microsoft.com/office/drawing/2014/main" id="{D789F804-7B94-836C-56F5-8D0AAB1955A2}"/>
              </a:ext>
            </a:extLst>
          </p:cNvPr>
          <p:cNvPicPr>
            <a:picLocks noChangeAspect="1"/>
          </p:cNvPicPr>
          <p:nvPr/>
        </p:nvPicPr>
        <p:blipFill>
          <a:blip r:embed="rId2"/>
          <a:stretch>
            <a:fillRect/>
          </a:stretch>
        </p:blipFill>
        <p:spPr>
          <a:xfrm>
            <a:off x="28004" y="2780928"/>
            <a:ext cx="9080500" cy="2260325"/>
          </a:xfrm>
          <a:prstGeom prst="rect">
            <a:avLst/>
          </a:prstGeom>
        </p:spPr>
      </p:pic>
      <p:sp>
        <p:nvSpPr>
          <p:cNvPr id="6" name="TextBox 5">
            <a:extLst>
              <a:ext uri="{FF2B5EF4-FFF2-40B4-BE49-F238E27FC236}">
                <a16:creationId xmlns:a16="http://schemas.microsoft.com/office/drawing/2014/main" id="{CA38D597-0C40-6DA3-42C8-096F85D779A3}"/>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https://arxiv.org/pdf/2209.05566.pdf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3913872293"/>
      </p:ext>
    </p:extLst>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ADFE2B-62C8-F048-5EED-E5C7C5402047}"/>
              </a:ext>
            </a:extLst>
          </p:cNvPr>
          <p:cNvSpPr>
            <a:spLocks noGrp="1"/>
          </p:cNvSpPr>
          <p:nvPr>
            <p:ph type="title"/>
          </p:nvPr>
        </p:nvSpPr>
        <p:spPr>
          <a:xfrm>
            <a:off x="228600" y="152400"/>
            <a:ext cx="9167936" cy="884238"/>
          </a:xfrm>
        </p:spPr>
        <p:txBody>
          <a:bodyPr/>
          <a:lstStyle/>
          <a:p>
            <a:r>
              <a:rPr lang="en-US" dirty="0"/>
              <a:t>In-DRAM Lookup-Table Based Execution</a:t>
            </a:r>
          </a:p>
        </p:txBody>
      </p:sp>
      <p:sp>
        <p:nvSpPr>
          <p:cNvPr id="3" name="Content Placeholder 2">
            <a:extLst>
              <a:ext uri="{FF2B5EF4-FFF2-40B4-BE49-F238E27FC236}">
                <a16:creationId xmlns:a16="http://schemas.microsoft.com/office/drawing/2014/main" id="{13895AE7-B5C5-A5B2-CE80-4C738F9DC9F4}"/>
              </a:ext>
            </a:extLst>
          </p:cNvPr>
          <p:cNvSpPr>
            <a:spLocks noGrp="1"/>
          </p:cNvSpPr>
          <p:nvPr>
            <p:ph idx="1"/>
          </p:nvPr>
        </p:nvSpPr>
        <p:spPr/>
        <p:txBody>
          <a:bodyPr/>
          <a:lstStyle/>
          <a:p>
            <a:r>
              <a:rPr lang="en-US" dirty="0">
                <a:solidFill>
                  <a:srgbClr val="0432FF"/>
                </a:solidFill>
              </a:rPr>
              <a:t>To appear at MICRO 2022</a:t>
            </a:r>
          </a:p>
          <a:p>
            <a:endParaRPr lang="en-US" dirty="0"/>
          </a:p>
        </p:txBody>
      </p:sp>
      <p:sp>
        <p:nvSpPr>
          <p:cNvPr id="4" name="Slide Number Placeholder 3">
            <a:extLst>
              <a:ext uri="{FF2B5EF4-FFF2-40B4-BE49-F238E27FC236}">
                <a16:creationId xmlns:a16="http://schemas.microsoft.com/office/drawing/2014/main" id="{F9CC08FC-8DC7-7D8C-1490-703F3B41A228}"/>
              </a:ext>
            </a:extLst>
          </p:cNvPr>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130</a:t>
            </a:fld>
            <a:endParaRPr lang="en-US">
              <a:solidFill>
                <a:srgbClr val="000000"/>
              </a:solidFill>
            </a:endParaRPr>
          </a:p>
        </p:txBody>
      </p:sp>
      <p:pic>
        <p:nvPicPr>
          <p:cNvPr id="5" name="Picture 4">
            <a:extLst>
              <a:ext uri="{FF2B5EF4-FFF2-40B4-BE49-F238E27FC236}">
                <a16:creationId xmlns:a16="http://schemas.microsoft.com/office/drawing/2014/main" id="{BCF1BF39-3166-E5AA-31DA-AB32F2F13B3B}"/>
              </a:ext>
            </a:extLst>
          </p:cNvPr>
          <p:cNvPicPr>
            <a:picLocks noChangeAspect="1"/>
          </p:cNvPicPr>
          <p:nvPr/>
        </p:nvPicPr>
        <p:blipFill>
          <a:blip r:embed="rId2"/>
          <a:stretch>
            <a:fillRect/>
          </a:stretch>
        </p:blipFill>
        <p:spPr>
          <a:xfrm>
            <a:off x="-5751" y="2234979"/>
            <a:ext cx="9042247" cy="2778197"/>
          </a:xfrm>
          <a:prstGeom prst="rect">
            <a:avLst/>
          </a:prstGeom>
        </p:spPr>
      </p:pic>
      <p:sp>
        <p:nvSpPr>
          <p:cNvPr id="6" name="TextBox 5">
            <a:extLst>
              <a:ext uri="{FF2B5EF4-FFF2-40B4-BE49-F238E27FC236}">
                <a16:creationId xmlns:a16="http://schemas.microsoft.com/office/drawing/2014/main" id="{DDB1E472-B793-6F87-B750-2856953FBD40}"/>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https://arxiv.org/pdf/2104.07699.pdf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54908159"/>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99215898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18755731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Specialization: In-Memory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내용 개체 틀 2"/>
          <p:cNvSpPr txBox="1">
            <a:spLocks/>
          </p:cNvSpPr>
          <p:nvPr/>
        </p:nvSpPr>
        <p:spPr bwMode="auto">
          <a:xfrm>
            <a:off x="228600" y="1124744"/>
            <a:ext cx="86106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Large graphs are everywhere (circa 2015)</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charset="0"/>
              <a:buNone/>
              <a:tabLst/>
              <a:defRPr/>
            </a:pPr>
            <a:endParaRPr kumimoji="0" lang="en-US" altLang="ko-KR" sz="20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Scalable large-scale graph processing is challenging</a:t>
            </a:r>
            <a:endParaRPr kumimoji="0" lang="ko-KR" altLang="en-US" sz="2400" b="0" i="0" u="none" strike="noStrike" kern="1200" cap="none" spc="0" normalizeH="0" baseline="0" noProof="0" dirty="0">
              <a:ln>
                <a:noFill/>
              </a:ln>
              <a:solidFill>
                <a:srgbClr val="000000"/>
              </a:solidFill>
              <a:effectLst/>
              <a:uLnTx/>
              <a:uFillTx/>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 Million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1.4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300 Million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 xmlns:a14="http://schemas.microsoft.com/office/drawing/2010/main">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 xmlns:a14="http://schemas.microsoft.com/office/drawing/2010/main">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Instagram Photos</a:t>
              </a:r>
            </a:p>
          </p:txBody>
        </p:sp>
      </p:grpSp>
      <p:graphicFrame>
        <p:nvGraphicFramePr>
          <p:cNvPr id="15" name="내용 개체 틀 5"/>
          <p:cNvGraphicFramePr>
            <a:graphicFrameLocks/>
          </p:cNvGraphicFramePr>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4986622"/>
      </p:ext>
    </p:extLst>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weight *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v.rank</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v</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&amp;w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1. Frequent random memory accesses</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2. Little amount of computation</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w.next_rank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w.edges</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156591362"/>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Other “True 3D” technologies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under development</a:t>
            </a:r>
          </a:p>
        </p:txBody>
      </p:sp>
    </p:spTree>
    <p:extLst>
      <p:ext uri="{BB962C8B-B14F-4D97-AF65-F5344CB8AC3E}">
        <p14:creationId xmlns:p14="http://schemas.microsoft.com/office/powerpoint/2010/main" val="927684142"/>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Interconnected set of 3D-stacked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memory+logic</a:t>
            </a:r>
            <a:r>
              <a:rPr kumimoji="0" lang="en-US" sz="1800" b="0" i="0" u="none" strike="noStrike" kern="1200" cap="none" spc="0" normalizeH="0" baseline="0" noProof="0" dirty="0">
                <a:ln>
                  <a:noFill/>
                </a:ln>
                <a:solidFill>
                  <a:srgbClr val="0000FF"/>
                </a:solidFill>
                <a:effectLst/>
                <a:uLnTx/>
                <a:uFillTx/>
                <a:latin typeface="Tahoma"/>
                <a:ea typeface="+mn-ea"/>
                <a:cs typeface="+mn-cs"/>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3143248922"/>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Communications via</a:t>
            </a:r>
            <a:b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Remote Function Calls</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3429687911"/>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396580334"/>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HMC-MC</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102.4GB/s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rgbClr val="FF0000"/>
                </a:solidFill>
                <a:effectLst/>
                <a:uLnTx/>
                <a:uFillTx/>
                <a:latin typeface="Tahoma"/>
                <a:ea typeface="+mn-ea"/>
                <a:cs typeface="+mn-cs"/>
              </a:rPr>
              <a:t>8TB/s</a:t>
            </a:r>
            <a:endParaRPr kumimoji="0" lang="ko-KR" altLang="en-US" sz="20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DDR3-OoO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Tesseract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32 Tesseract Cores</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5931198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&gt;13X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7" name="TextBox 6"/>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 five graph processing algorithms</a:t>
            </a:r>
          </a:p>
        </p:txBody>
      </p:sp>
    </p:spTree>
    <p:extLst>
      <p:ext uri="{BB962C8B-B14F-4D97-AF65-F5344CB8AC3E}">
        <p14:creationId xmlns:p14="http://schemas.microsoft.com/office/powerpoint/2010/main" val="2701947285"/>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 8X Energy 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6" name="TextBox 5"/>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1605364444"/>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38441803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239944" cy="1066800"/>
          </a:xfrm>
        </p:spPr>
        <p:txBody>
          <a:bodyPr/>
          <a:lstStyle/>
          <a:p>
            <a:r>
              <a:rPr lang="en-US" dirty="0"/>
              <a:t>In-Storage Genomic Data Filtering </a:t>
            </a:r>
            <a:r>
              <a:rPr lang="en-US" sz="2200" b="1" dirty="0">
                <a:solidFill>
                  <a:srgbClr val="006633"/>
                </a:solidFill>
              </a:rPr>
              <a:t>[ASPLOS 2022]</a:t>
            </a:r>
            <a:r>
              <a:rPr lang="en-US" sz="2200" dirty="0"/>
              <a:t> </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458271846"/>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Genome Sequence Analysis</a:t>
            </a:r>
          </a:p>
        </p:txBody>
      </p:sp>
      <p:sp>
        <p:nvSpPr>
          <p:cNvPr id="21" name="Rectangle 20">
            <a:extLst>
              <a:ext uri="{FF2B5EF4-FFF2-40B4-BE49-F238E27FC236}">
                <a16:creationId xmlns:a16="http://schemas.microsoft.com/office/drawing/2014/main" id="{E01ACC52-BF73-DA42-AD9D-F8B156EAD431}"/>
              </a:ext>
            </a:extLst>
          </p:cNvPr>
          <p:cNvSpPr/>
          <p:nvPr/>
        </p:nvSpPr>
        <p:spPr>
          <a:xfrm>
            <a:off x="0" y="4374560"/>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22" name="Rectangle 21">
            <a:extLst>
              <a:ext uri="{FF2B5EF4-FFF2-40B4-BE49-F238E27FC236}">
                <a16:creationId xmlns:a16="http://schemas.microsoft.com/office/drawing/2014/main" id="{F3671EFC-1331-174D-B84F-34BC5F4A4A6B}"/>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24" name="Graphic 23" descr="Close">
            <a:extLst>
              <a:ext uri="{FF2B5EF4-FFF2-40B4-BE49-F238E27FC236}">
                <a16:creationId xmlns:a16="http://schemas.microsoft.com/office/drawing/2014/main" id="{481E8CAD-DA0B-DE49-AE7E-ADF4823874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4306723"/>
            <a:ext cx="914400" cy="914400"/>
          </a:xfrm>
          <a:prstGeom prst="rect">
            <a:avLst/>
          </a:prstGeom>
        </p:spPr>
      </p:pic>
      <p:sp>
        <p:nvSpPr>
          <p:cNvPr id="26" name="Rounded Rectangle 25">
            <a:extLst>
              <a:ext uri="{FF2B5EF4-FFF2-40B4-BE49-F238E27FC236}">
                <a16:creationId xmlns:a16="http://schemas.microsoft.com/office/drawing/2014/main" id="{529F4988-C678-5947-BDB2-49390A868FE9}"/>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7" name="Rounded Rectangle 26">
            <a:extLst>
              <a:ext uri="{FF2B5EF4-FFF2-40B4-BE49-F238E27FC236}">
                <a16:creationId xmlns:a16="http://schemas.microsoft.com/office/drawing/2014/main" id="{2B63E99D-D1E4-8245-8CB2-BCD3BEAAF8DA}"/>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8" name="Rounded Rectangle 27">
            <a:extLst>
              <a:ext uri="{FF2B5EF4-FFF2-40B4-BE49-F238E27FC236}">
                <a16:creationId xmlns:a16="http://schemas.microsoft.com/office/drawing/2014/main" id="{4E6BADFB-FFE1-4E42-8501-08F12E36204A}"/>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0" name="Rectangle 29">
            <a:extLst>
              <a:ext uri="{FF2B5EF4-FFF2-40B4-BE49-F238E27FC236}">
                <a16:creationId xmlns:a16="http://schemas.microsoft.com/office/drawing/2014/main" id="{84709FEE-9362-744D-BD7D-4090E60D2C2C}"/>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1" name="Rectangle 30">
            <a:extLst>
              <a:ext uri="{FF2B5EF4-FFF2-40B4-BE49-F238E27FC236}">
                <a16:creationId xmlns:a16="http://schemas.microsoft.com/office/drawing/2014/main" id="{3271D223-4AC2-EF42-ACC1-66113579DA7F}"/>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32" name="Rectangle 31">
            <a:extLst>
              <a:ext uri="{FF2B5EF4-FFF2-40B4-BE49-F238E27FC236}">
                <a16:creationId xmlns:a16="http://schemas.microsoft.com/office/drawing/2014/main" id="{64F2603E-EC35-944A-B5BF-522099302E4A}"/>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14" name="Rectangle 13">
            <a:extLst>
              <a:ext uri="{FF2B5EF4-FFF2-40B4-BE49-F238E27FC236}">
                <a16:creationId xmlns:a16="http://schemas.microsoft.com/office/drawing/2014/main" id="{24B28578-0EA7-1344-8553-2880F1E40B36}"/>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5" name="Rectangle 14">
            <a:extLst>
              <a:ext uri="{FF2B5EF4-FFF2-40B4-BE49-F238E27FC236}">
                <a16:creationId xmlns:a16="http://schemas.microsoft.com/office/drawing/2014/main" id="{71102E78-13BB-5F40-8AB1-CDB1BEB38F0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16" name="Rectangle 15">
            <a:extLst>
              <a:ext uri="{FF2B5EF4-FFF2-40B4-BE49-F238E27FC236}">
                <a16:creationId xmlns:a16="http://schemas.microsoft.com/office/drawing/2014/main" id="{66AF30CC-AFFD-C243-B35B-C66C856DFAAA}"/>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7" name="Rectangle 16">
            <a:extLst>
              <a:ext uri="{FF2B5EF4-FFF2-40B4-BE49-F238E27FC236}">
                <a16:creationId xmlns:a16="http://schemas.microsoft.com/office/drawing/2014/main" id="{7382F4E4-D6C2-1545-B09F-1D6880140494}"/>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8" name="Rectangle 17">
            <a:extLst>
              <a:ext uri="{FF2B5EF4-FFF2-40B4-BE49-F238E27FC236}">
                <a16:creationId xmlns:a16="http://schemas.microsoft.com/office/drawing/2014/main" id="{5F0239A0-AC43-254F-986D-684EDE49C650}"/>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19" name="Rectangle 18">
            <a:extLst>
              <a:ext uri="{FF2B5EF4-FFF2-40B4-BE49-F238E27FC236}">
                <a16:creationId xmlns:a16="http://schemas.microsoft.com/office/drawing/2014/main" id="{4A46DDE2-1447-5147-855B-E194AB338B55}"/>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4" name="TextBox 3">
            <a:extLst>
              <a:ext uri="{FF2B5EF4-FFF2-40B4-BE49-F238E27FC236}">
                <a16:creationId xmlns:a16="http://schemas.microsoft.com/office/drawing/2014/main" id="{7289B15F-EA14-7F42-9071-0F136A6363FF}"/>
              </a:ext>
            </a:extLst>
          </p:cNvPr>
          <p:cNvSpPr txBox="1"/>
          <p:nvPr/>
        </p:nvSpPr>
        <p:spPr>
          <a:xfrm>
            <a:off x="6841354" y="1768561"/>
            <a:ext cx="181491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Alignment</a:t>
            </a:r>
          </a:p>
        </p:txBody>
      </p:sp>
      <p:sp>
        <p:nvSpPr>
          <p:cNvPr id="5" name="Striped Right Arrow 4">
            <a:extLst>
              <a:ext uri="{FF2B5EF4-FFF2-40B4-BE49-F238E27FC236}">
                <a16:creationId xmlns:a16="http://schemas.microsoft.com/office/drawing/2014/main" id="{E8DE3FB2-0066-CC44-88B8-5F3645C02031}"/>
              </a:ext>
            </a:extLst>
          </p:cNvPr>
          <p:cNvSpPr/>
          <p:nvPr/>
        </p:nvSpPr>
        <p:spPr>
          <a:xfrm>
            <a:off x="1445366" y="910326"/>
            <a:ext cx="5886717" cy="985838"/>
          </a:xfrm>
          <a:prstGeom prst="striped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white"/>
                </a:solidFill>
                <a:effectLst/>
                <a:uLnTx/>
                <a:uFillTx/>
                <a:latin typeface="Corbel" panose="020B0503020204020204" pitchFamily="34" charset="0"/>
                <a:ea typeface="+mn-ea"/>
                <a:cs typeface="+mn-cs"/>
              </a:rPr>
              <a:t>Data Movement from Storage</a:t>
            </a:r>
          </a:p>
        </p:txBody>
      </p:sp>
      <p:pic>
        <p:nvPicPr>
          <p:cNvPr id="23" name="Graphic 22" descr="Close">
            <a:extLst>
              <a:ext uri="{FF2B5EF4-FFF2-40B4-BE49-F238E27FC236}">
                <a16:creationId xmlns:a16="http://schemas.microsoft.com/office/drawing/2014/main" id="{5C074053-199E-AE4B-94E6-C5A21A2B6B4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78837" y="5219357"/>
            <a:ext cx="914400" cy="914400"/>
          </a:xfrm>
          <a:prstGeom prst="rect">
            <a:avLst/>
          </a:prstGeom>
        </p:spPr>
      </p:pic>
      <p:sp>
        <p:nvSpPr>
          <p:cNvPr id="25" name="Rounded Rectangle 24">
            <a:extLst>
              <a:ext uri="{FF2B5EF4-FFF2-40B4-BE49-F238E27FC236}">
                <a16:creationId xmlns:a16="http://schemas.microsoft.com/office/drawing/2014/main" id="{A33E3FE5-D2D1-A64A-BCDD-FDAE87FF39D1}"/>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971560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2.77778E-6 2.96296E-6 L 0.75781 0.21203 " pathEditMode="relative" rAng="0" ptsTypes="AA">
                                      <p:cBhvr>
                                        <p:cTn id="6" dur="500" fill="hold"/>
                                        <p:tgtEl>
                                          <p:spTgt spid="30"/>
                                        </p:tgtEl>
                                        <p:attrNameLst>
                                          <p:attrName>ppt_x</p:attrName>
                                          <p:attrName>ppt_y</p:attrName>
                                        </p:attrNameLst>
                                      </p:cBhvr>
                                      <p:rCtr x="37882" y="10602"/>
                                    </p:animMotion>
                                  </p:childTnLst>
                                </p:cTn>
                              </p:par>
                            </p:childTnLst>
                          </p:cTn>
                        </p:par>
                        <p:par>
                          <p:cTn id="7" fill="hold">
                            <p:stCondLst>
                              <p:cond delay="500"/>
                            </p:stCondLst>
                            <p:childTnLst>
                              <p:par>
                                <p:cTn id="8" presetID="0" presetClass="path" presetSubtype="0" accel="50000" decel="50000" fill="hold" grpId="0" nodeType="afterEffect">
                                  <p:stCondLst>
                                    <p:cond delay="0"/>
                                  </p:stCondLst>
                                  <p:childTnLst>
                                    <p:animMotion origin="layout" path="M 0.01458 0.10856 L 0.73472 0.15185 " pathEditMode="relative" rAng="0" ptsTypes="AA">
                                      <p:cBhvr>
                                        <p:cTn id="9" dur="500" fill="hold"/>
                                        <p:tgtEl>
                                          <p:spTgt spid="31"/>
                                        </p:tgtEl>
                                        <p:attrNameLst>
                                          <p:attrName>ppt_x</p:attrName>
                                          <p:attrName>ppt_y</p:attrName>
                                        </p:attrNameLst>
                                      </p:cBhvr>
                                      <p:rCtr x="36007" y="2153"/>
                                    </p:animMotion>
                                  </p:childTnLst>
                                </p:cTn>
                              </p:par>
                            </p:childTnLst>
                          </p:cTn>
                        </p:par>
                        <p:par>
                          <p:cTn id="10" fill="hold">
                            <p:stCondLst>
                              <p:cond delay="1000"/>
                            </p:stCondLst>
                            <p:childTnLst>
                              <p:par>
                                <p:cTn id="11" presetID="0" presetClass="path" presetSubtype="0" accel="50000" decel="50000" fill="hold" grpId="0" nodeType="afterEffect">
                                  <p:stCondLst>
                                    <p:cond delay="0"/>
                                  </p:stCondLst>
                                  <p:childTnLst>
                                    <p:animMotion origin="layout" path="M 0.01458 0.0449 L 0.73472 0.08819 " pathEditMode="relative" rAng="0" ptsTypes="AA">
                                      <p:cBhvr>
                                        <p:cTn id="12" dur="500" fill="hold"/>
                                        <p:tgtEl>
                                          <p:spTgt spid="32"/>
                                        </p:tgtEl>
                                        <p:attrNameLst>
                                          <p:attrName>ppt_x</p:attrName>
                                          <p:attrName>ppt_y</p:attrName>
                                        </p:attrNameLst>
                                      </p:cBhvr>
                                      <p:rCtr x="36007" y="2153"/>
                                    </p:animMotion>
                                  </p:childTnLst>
                                </p:cTn>
                              </p:par>
                            </p:childTnLst>
                          </p:cTn>
                        </p:par>
                        <p:par>
                          <p:cTn id="13" fill="hold">
                            <p:stCondLst>
                              <p:cond delay="1500"/>
                            </p:stCondLst>
                            <p:childTnLst>
                              <p:par>
                                <p:cTn id="14" presetID="0" presetClass="path" presetSubtype="0" accel="50000" decel="50000" fill="hold" grpId="0" nodeType="afterEffect">
                                  <p:stCondLst>
                                    <p:cond delay="0"/>
                                  </p:stCondLst>
                                  <p:childTnLst>
                                    <p:animMotion origin="layout" path="M -0.01268 -0.08611 L 0.71024 0.05162 " pathEditMode="relative" rAng="0" ptsTypes="AA">
                                      <p:cBhvr>
                                        <p:cTn id="15" dur="500" fill="hold"/>
                                        <p:tgtEl>
                                          <p:spTgt spid="14"/>
                                        </p:tgtEl>
                                        <p:attrNameLst>
                                          <p:attrName>ppt_x</p:attrName>
                                          <p:attrName>ppt_y</p:attrName>
                                        </p:attrNameLst>
                                      </p:cBhvr>
                                      <p:rCtr x="36146" y="6875"/>
                                    </p:animMotion>
                                  </p:childTnLst>
                                </p:cTn>
                              </p:par>
                            </p:childTnLst>
                          </p:cTn>
                        </p:par>
                        <p:par>
                          <p:cTn id="16" fill="hold">
                            <p:stCondLst>
                              <p:cond delay="2000"/>
                            </p:stCondLst>
                            <p:childTnLst>
                              <p:par>
                                <p:cTn id="17" presetID="0" presetClass="path" presetSubtype="0" accel="50000" decel="50000" fill="hold" grpId="0" nodeType="afterEffect">
                                  <p:stCondLst>
                                    <p:cond delay="0"/>
                                  </p:stCondLst>
                                  <p:childTnLst>
                                    <p:animMotion origin="layout" path="M -0.01597 2.59259E-6 L 0.71406 0.19097 " pathEditMode="relative" rAng="0" ptsTypes="AA">
                                      <p:cBhvr>
                                        <p:cTn id="18" dur="500" fill="hold"/>
                                        <p:tgtEl>
                                          <p:spTgt spid="15"/>
                                        </p:tgtEl>
                                        <p:attrNameLst>
                                          <p:attrName>ppt_x</p:attrName>
                                          <p:attrName>ppt_y</p:attrName>
                                        </p:attrNameLst>
                                      </p:cBhvr>
                                      <p:rCtr x="36493" y="9537"/>
                                    </p:animMotion>
                                  </p:childTnLst>
                                </p:cTn>
                              </p:par>
                            </p:childTnLst>
                          </p:cTn>
                        </p:par>
                        <p:par>
                          <p:cTn id="19" fill="hold">
                            <p:stCondLst>
                              <p:cond delay="2500"/>
                            </p:stCondLst>
                            <p:childTnLst>
                              <p:par>
                                <p:cTn id="20" presetID="0" presetClass="path" presetSubtype="0" accel="50000" decel="50000" fill="hold" grpId="0" nodeType="afterEffect">
                                  <p:stCondLst>
                                    <p:cond delay="0"/>
                                  </p:stCondLst>
                                  <p:childTnLst>
                                    <p:animMotion origin="layout" path="M 0.00521 0.03611 L 0.70747 0.13472 " pathEditMode="relative" rAng="0" ptsTypes="AA">
                                      <p:cBhvr>
                                        <p:cTn id="21" dur="500" fill="hold"/>
                                        <p:tgtEl>
                                          <p:spTgt spid="16"/>
                                        </p:tgtEl>
                                        <p:attrNameLst>
                                          <p:attrName>ppt_x</p:attrName>
                                          <p:attrName>ppt_y</p:attrName>
                                        </p:attrNameLst>
                                      </p:cBhvr>
                                      <p:rCtr x="35104" y="4931"/>
                                    </p:animMotion>
                                  </p:childTnLst>
                                </p:cTn>
                              </p:par>
                            </p:childTnLst>
                          </p:cTn>
                        </p:par>
                        <p:par>
                          <p:cTn id="22" fill="hold">
                            <p:stCondLst>
                              <p:cond delay="3000"/>
                            </p:stCondLst>
                            <p:childTnLst>
                              <p:par>
                                <p:cTn id="23" presetID="0" presetClass="path" presetSubtype="0" accel="50000" decel="50000" fill="hold" grpId="0" nodeType="afterEffect">
                                  <p:stCondLst>
                                    <p:cond delay="0"/>
                                  </p:stCondLst>
                                  <p:childTnLst>
                                    <p:animMotion origin="layout" path="M 0.00174 0.02384 L 0.70677 0.09537 " pathEditMode="relative" rAng="0" ptsTypes="AA">
                                      <p:cBhvr>
                                        <p:cTn id="24" dur="500" fill="hold"/>
                                        <p:tgtEl>
                                          <p:spTgt spid="17"/>
                                        </p:tgtEl>
                                        <p:attrNameLst>
                                          <p:attrName>ppt_x</p:attrName>
                                          <p:attrName>ppt_y</p:attrName>
                                        </p:attrNameLst>
                                      </p:cBhvr>
                                      <p:rCtr x="35243" y="3565"/>
                                    </p:animMotion>
                                  </p:childTnLst>
                                </p:cTn>
                              </p:par>
                            </p:childTnLst>
                          </p:cTn>
                        </p:par>
                        <p:par>
                          <p:cTn id="25" fill="hold">
                            <p:stCondLst>
                              <p:cond delay="3500"/>
                            </p:stCondLst>
                            <p:childTnLst>
                              <p:par>
                                <p:cTn id="26" presetID="0" presetClass="path" presetSubtype="0" accel="50000" decel="50000" fill="hold" grpId="0" nodeType="afterEffect">
                                  <p:stCondLst>
                                    <p:cond delay="0"/>
                                  </p:stCondLst>
                                  <p:childTnLst>
                                    <p:animMotion origin="layout" path="M 0.00538 0.02616 L 0.7342 0.16458 " pathEditMode="relative" rAng="0" ptsTypes="AA">
                                      <p:cBhvr>
                                        <p:cTn id="27" dur="500" fill="hold"/>
                                        <p:tgtEl>
                                          <p:spTgt spid="18"/>
                                        </p:tgtEl>
                                        <p:attrNameLst>
                                          <p:attrName>ppt_x</p:attrName>
                                          <p:attrName>ppt_y</p:attrName>
                                        </p:attrNameLst>
                                      </p:cBhvr>
                                      <p:rCtr x="36441" y="6921"/>
                                    </p:animMotion>
                                  </p:childTnLst>
                                </p:cTn>
                              </p:par>
                            </p:childTnLst>
                          </p:cTn>
                        </p:par>
                        <p:par>
                          <p:cTn id="28" fill="hold">
                            <p:stCondLst>
                              <p:cond delay="4000"/>
                            </p:stCondLst>
                            <p:childTnLst>
                              <p:par>
                                <p:cTn id="29" presetID="0" presetClass="path" presetSubtype="0" accel="50000" decel="50000" fill="hold" grpId="0" nodeType="afterEffect">
                                  <p:stCondLst>
                                    <p:cond delay="0"/>
                                  </p:stCondLst>
                                  <p:childTnLst>
                                    <p:animMotion origin="layout" path="M 0.00695 0.01759 L 0.72361 0.22292 " pathEditMode="relative" rAng="0" ptsTypes="AA">
                                      <p:cBhvr>
                                        <p:cTn id="30" dur="500" fill="hold"/>
                                        <p:tgtEl>
                                          <p:spTgt spid="19"/>
                                        </p:tgtEl>
                                        <p:attrNameLst>
                                          <p:attrName>ppt_x</p:attrName>
                                          <p:attrName>ppt_y</p:attrName>
                                        </p:attrNameLst>
                                      </p:cBhvr>
                                      <p:rCtr x="35833" y="10255"/>
                                    </p:animMotion>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wipe(left)">
                                      <p:cBhvr>
                                        <p:cTn id="45" dur="250"/>
                                        <p:tgtEl>
                                          <p:spTgt spid="5"/>
                                        </p:tgtEl>
                                      </p:cBhvr>
                                    </p:animEffect>
                                  </p:childTnLst>
                                </p:cTn>
                              </p:par>
                              <p:par>
                                <p:cTn id="46" presetID="1" presetClass="entr" presetSubtype="0" fill="hold" nodeType="withEffect">
                                  <p:stCondLst>
                                    <p:cond delay="0"/>
                                  </p:stCondLst>
                                  <p:childTnLst>
                                    <p:set>
                                      <p:cBhvr>
                                        <p:cTn id="47"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30" grpId="0" animBg="1"/>
      <p:bldP spid="31" grpId="0" animBg="1"/>
      <p:bldP spid="32" grpId="0" animBg="1"/>
      <p:bldP spid="14" grpId="0" animBg="1"/>
      <p:bldP spid="15" grpId="0" animBg="1"/>
      <p:bldP spid="16" grpId="0" animBg="1"/>
      <p:bldP spid="17" grpId="0" animBg="1"/>
      <p:bldP spid="18" grpId="0" animBg="1"/>
      <p:bldP spid="19" grpId="0" animBg="1"/>
      <p:bldP spid="4" grpId="0"/>
      <p:bldP spid="5"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8AD54C5-BF55-4E41-8C0F-3556E47BC5A0}"/>
              </a:ext>
            </a:extLst>
          </p:cNvPr>
          <p:cNvSpPr/>
          <p:nvPr/>
        </p:nvSpPr>
        <p:spPr>
          <a:xfrm>
            <a:off x="3721994" y="2113937"/>
            <a:ext cx="5232447" cy="183303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Graphic 4" descr="Processor">
            <a:extLst>
              <a:ext uri="{FF2B5EF4-FFF2-40B4-BE49-F238E27FC236}">
                <a16:creationId xmlns:a16="http://schemas.microsoft.com/office/drawing/2014/main" id="{71065E2A-7362-3A42-A4EE-680E81E7CC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49529" y="1207214"/>
            <a:ext cx="955855" cy="955855"/>
          </a:xfrm>
          <a:prstGeom prst="rect">
            <a:avLst/>
          </a:prstGeom>
        </p:spPr>
      </p:pic>
      <p:pic>
        <p:nvPicPr>
          <p:cNvPr id="10" name="Graphic 9" descr="Gears">
            <a:extLst>
              <a:ext uri="{FF2B5EF4-FFF2-40B4-BE49-F238E27FC236}">
                <a16:creationId xmlns:a16="http://schemas.microsoft.com/office/drawing/2014/main" id="{3274706B-9FCF-B74A-AEEE-2613B8773C7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44410" y="1249505"/>
            <a:ext cx="955854" cy="955854"/>
          </a:xfrm>
          <a:prstGeom prst="rect">
            <a:avLst/>
          </a:prstGeom>
        </p:spPr>
      </p:pic>
      <p:pic>
        <p:nvPicPr>
          <p:cNvPr id="12" name="Graphic 11" descr="Filter">
            <a:extLst>
              <a:ext uri="{FF2B5EF4-FFF2-40B4-BE49-F238E27FC236}">
                <a16:creationId xmlns:a16="http://schemas.microsoft.com/office/drawing/2014/main" id="{A3C1ACFA-1681-2944-95D5-336F827DAD7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577325" y="1258620"/>
            <a:ext cx="914400" cy="914400"/>
          </a:xfrm>
          <a:prstGeom prst="rect">
            <a:avLst/>
          </a:prstGeom>
        </p:spPr>
      </p:pic>
      <p:sp>
        <p:nvSpPr>
          <p:cNvPr id="13" name="TextBox 12">
            <a:extLst>
              <a:ext uri="{FF2B5EF4-FFF2-40B4-BE49-F238E27FC236}">
                <a16:creationId xmlns:a16="http://schemas.microsoft.com/office/drawing/2014/main" id="{689D6EC6-9E53-1942-BA75-E28E28CB8EE7}"/>
              </a:ext>
            </a:extLst>
          </p:cNvPr>
          <p:cNvSpPr txBox="1"/>
          <p:nvPr/>
        </p:nvSpPr>
        <p:spPr>
          <a:xfrm>
            <a:off x="3986741" y="897913"/>
            <a:ext cx="174025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Heuristics</a:t>
            </a:r>
          </a:p>
        </p:txBody>
      </p:sp>
      <p:sp>
        <p:nvSpPr>
          <p:cNvPr id="23" name="TextBox 22">
            <a:extLst>
              <a:ext uri="{FF2B5EF4-FFF2-40B4-BE49-F238E27FC236}">
                <a16:creationId xmlns:a16="http://schemas.microsoft.com/office/drawing/2014/main" id="{9E6BE85F-9B13-E947-BE2F-9258663BDA08}"/>
              </a:ext>
            </a:extLst>
          </p:cNvPr>
          <p:cNvSpPr txBox="1"/>
          <p:nvPr/>
        </p:nvSpPr>
        <p:spPr>
          <a:xfrm>
            <a:off x="5620127" y="910197"/>
            <a:ext cx="213140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Accelerators</a:t>
            </a:r>
          </a:p>
        </p:txBody>
      </p:sp>
      <p:sp>
        <p:nvSpPr>
          <p:cNvPr id="26" name="TextBox 25">
            <a:extLst>
              <a:ext uri="{FF2B5EF4-FFF2-40B4-BE49-F238E27FC236}">
                <a16:creationId xmlns:a16="http://schemas.microsoft.com/office/drawing/2014/main" id="{6BAB6890-0F63-B747-9D57-26D84D7D6A66}"/>
              </a:ext>
            </a:extLst>
          </p:cNvPr>
          <p:cNvSpPr txBox="1"/>
          <p:nvPr/>
        </p:nvSpPr>
        <p:spPr>
          <a:xfrm>
            <a:off x="7503786" y="910197"/>
            <a:ext cx="106147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Filters</a:t>
            </a:r>
          </a:p>
        </p:txBody>
      </p:sp>
      <p:sp>
        <p:nvSpPr>
          <p:cNvPr id="27" name="Rectangle 26">
            <a:extLst>
              <a:ext uri="{FF2B5EF4-FFF2-40B4-BE49-F238E27FC236}">
                <a16:creationId xmlns:a16="http://schemas.microsoft.com/office/drawing/2014/main" id="{2358D5AA-DFFA-8D4D-A741-7934E03EFF46}"/>
              </a:ext>
            </a:extLst>
          </p:cNvPr>
          <p:cNvSpPr/>
          <p:nvPr/>
        </p:nvSpPr>
        <p:spPr>
          <a:xfrm>
            <a:off x="0" y="4266028"/>
            <a:ext cx="9144000" cy="76392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sp>
        <p:nvSpPr>
          <p:cNvPr id="52" name="Rectangle 51">
            <a:extLst>
              <a:ext uri="{FF2B5EF4-FFF2-40B4-BE49-F238E27FC236}">
                <a16:creationId xmlns:a16="http://schemas.microsoft.com/office/drawing/2014/main" id="{A99E118C-EEAB-9C49-907C-AC67626CAD41}"/>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3" name="Rectangle 52">
            <a:extLst>
              <a:ext uri="{FF2B5EF4-FFF2-40B4-BE49-F238E27FC236}">
                <a16:creationId xmlns:a16="http://schemas.microsoft.com/office/drawing/2014/main" id="{2C535C70-FB4A-0241-B25F-8F569683D1E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54" name="Rectangle 53">
            <a:extLst>
              <a:ext uri="{FF2B5EF4-FFF2-40B4-BE49-F238E27FC236}">
                <a16:creationId xmlns:a16="http://schemas.microsoft.com/office/drawing/2014/main" id="{D31397B8-63FB-714A-8F18-1A7789063CED}"/>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55" name="Rectangle 54">
            <a:extLst>
              <a:ext uri="{FF2B5EF4-FFF2-40B4-BE49-F238E27FC236}">
                <a16:creationId xmlns:a16="http://schemas.microsoft.com/office/drawing/2014/main" id="{0FFBA1F1-98E0-564F-83B1-193D6086B1E4}"/>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6" name="Rectangle 55">
            <a:extLst>
              <a:ext uri="{FF2B5EF4-FFF2-40B4-BE49-F238E27FC236}">
                <a16:creationId xmlns:a16="http://schemas.microsoft.com/office/drawing/2014/main" id="{3ED6AC3D-DFCB-1945-82BC-D3D9AF46B12B}"/>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7" name="Rectangle 56">
            <a:extLst>
              <a:ext uri="{FF2B5EF4-FFF2-40B4-BE49-F238E27FC236}">
                <a16:creationId xmlns:a16="http://schemas.microsoft.com/office/drawing/2014/main" id="{B7EDA0B1-A141-CD43-8FC8-CDAF384C8271}"/>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8" name="Rectangle 57">
            <a:extLst>
              <a:ext uri="{FF2B5EF4-FFF2-40B4-BE49-F238E27FC236}">
                <a16:creationId xmlns:a16="http://schemas.microsoft.com/office/drawing/2014/main" id="{AF4C7A2B-3783-764D-B20A-AFF30FE38B8F}"/>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9" name="Rectangle 58">
            <a:extLst>
              <a:ext uri="{FF2B5EF4-FFF2-40B4-BE49-F238E27FC236}">
                <a16:creationId xmlns:a16="http://schemas.microsoft.com/office/drawing/2014/main" id="{94A0BB08-190C-7B4C-9FA8-C453C2421161}"/>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60" name="Rectangle 59">
            <a:extLst>
              <a:ext uri="{FF2B5EF4-FFF2-40B4-BE49-F238E27FC236}">
                <a16:creationId xmlns:a16="http://schemas.microsoft.com/office/drawing/2014/main" id="{05B4C9C8-047E-2449-8F6D-7E55DC35146F}"/>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30" name="Rounded Rectangle 29">
            <a:extLst>
              <a:ext uri="{FF2B5EF4-FFF2-40B4-BE49-F238E27FC236}">
                <a16:creationId xmlns:a16="http://schemas.microsoft.com/office/drawing/2014/main" id="{1E9FD74E-F3A3-EC4F-A031-2E50E586A05F}"/>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31" name="Rounded Rectangle 30">
            <a:extLst>
              <a:ext uri="{FF2B5EF4-FFF2-40B4-BE49-F238E27FC236}">
                <a16:creationId xmlns:a16="http://schemas.microsoft.com/office/drawing/2014/main" id="{E4A3B81D-25E3-8A4C-A2DB-AB9E43C288AE}"/>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2" name="Rounded Rectangle 31">
            <a:extLst>
              <a:ext uri="{FF2B5EF4-FFF2-40B4-BE49-F238E27FC236}">
                <a16:creationId xmlns:a16="http://schemas.microsoft.com/office/drawing/2014/main" id="{45F2E9F3-46D4-2D48-A408-9382652ADA44}"/>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CB2E5EEA-9D8D-454B-9C48-5D4302BF02CD}"/>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3" name="Rectangle 32">
            <a:extLst>
              <a:ext uri="{FF2B5EF4-FFF2-40B4-BE49-F238E27FC236}">
                <a16:creationId xmlns:a16="http://schemas.microsoft.com/office/drawing/2014/main" id="{0E6B0398-ADCD-1145-B0F6-748316A7EEF2}"/>
              </a:ext>
            </a:extLst>
          </p:cNvPr>
          <p:cNvSpPr/>
          <p:nvPr/>
        </p:nvSpPr>
        <p:spPr>
          <a:xfrm>
            <a:off x="-1" y="5303763"/>
            <a:ext cx="9144000" cy="748921"/>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C00000"/>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a:t>
            </a:r>
          </a:p>
        </p:txBody>
      </p:sp>
      <p:pic>
        <p:nvPicPr>
          <p:cNvPr id="35" name="Graphic 34" descr="Close">
            <a:extLst>
              <a:ext uri="{FF2B5EF4-FFF2-40B4-BE49-F238E27FC236}">
                <a16:creationId xmlns:a16="http://schemas.microsoft.com/office/drawing/2014/main" id="{B7548304-289F-9447-8091-9F3A785960B2}"/>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8837" y="5219357"/>
            <a:ext cx="914400" cy="914400"/>
          </a:xfrm>
          <a:prstGeom prst="rect">
            <a:avLst/>
          </a:prstGeom>
        </p:spPr>
      </p:pic>
      <p:sp>
        <p:nvSpPr>
          <p:cNvPr id="36" name="TextBox 35">
            <a:extLst>
              <a:ext uri="{FF2B5EF4-FFF2-40B4-BE49-F238E27FC236}">
                <a16:creationId xmlns:a16="http://schemas.microsoft.com/office/drawing/2014/main" id="{29A9BA6C-26AE-E74A-87A1-95A82D67BAE7}"/>
              </a:ext>
            </a:extLst>
          </p:cNvPr>
          <p:cNvSpPr txBox="1"/>
          <p:nvPr/>
        </p:nvSpPr>
        <p:spPr>
          <a:xfrm>
            <a:off x="632697" y="40939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7" name="Title 6">
            <a:extLst>
              <a:ext uri="{FF2B5EF4-FFF2-40B4-BE49-F238E27FC236}">
                <a16:creationId xmlns:a16="http://schemas.microsoft.com/office/drawing/2014/main" id="{724BFA13-9C6A-A84C-8779-352B3F958673}"/>
              </a:ext>
            </a:extLst>
          </p:cNvPr>
          <p:cNvSpPr>
            <a:spLocks noGrp="1"/>
          </p:cNvSpPr>
          <p:nvPr>
            <p:ph type="title"/>
          </p:nvPr>
        </p:nvSpPr>
        <p:spPr/>
        <p:txBody>
          <a:bodyPr/>
          <a:lstStyle/>
          <a:p>
            <a:r>
              <a:rPr lang="en-US" dirty="0"/>
              <a:t>Compute-Centric Accelerators</a:t>
            </a:r>
            <a:endParaRPr lang="en-CH" dirty="0"/>
          </a:p>
        </p:txBody>
      </p:sp>
    </p:spTree>
    <p:custDataLst>
      <p:tags r:id="rId1"/>
    </p:custDataLst>
    <p:extLst>
      <p:ext uri="{BB962C8B-B14F-4D97-AF65-F5344CB8AC3E}">
        <p14:creationId xmlns:p14="http://schemas.microsoft.com/office/powerpoint/2010/main" val="4097420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par>
                                <p:cTn id="33" presetID="0" presetClass="path" presetSubtype="0" accel="50000" decel="50000" fill="hold" grpId="0" nodeType="withEffect">
                                  <p:stCondLst>
                                    <p:cond delay="0"/>
                                  </p:stCondLst>
                                  <p:childTnLst>
                                    <p:animMotion origin="layout" path="M 2.77778E-6 2.96296E-6 L 0.75781 0.21203 " pathEditMode="relative" rAng="0" ptsTypes="AA">
                                      <p:cBhvr>
                                        <p:cTn id="34" dur="500" fill="hold"/>
                                        <p:tgtEl>
                                          <p:spTgt spid="52"/>
                                        </p:tgtEl>
                                        <p:attrNameLst>
                                          <p:attrName>ppt_x</p:attrName>
                                          <p:attrName>ppt_y</p:attrName>
                                        </p:attrNameLst>
                                      </p:cBhvr>
                                      <p:rCtr x="37882" y="10602"/>
                                    </p:animMotion>
                                  </p:childTnLst>
                                </p:cTn>
                              </p:par>
                            </p:childTnLst>
                          </p:cTn>
                        </p:par>
                        <p:par>
                          <p:cTn id="35" fill="hold">
                            <p:stCondLst>
                              <p:cond delay="500"/>
                            </p:stCondLst>
                            <p:childTnLst>
                              <p:par>
                                <p:cTn id="36" presetID="0" presetClass="path" presetSubtype="0" accel="50000" decel="50000" fill="hold" grpId="0" nodeType="afterEffect">
                                  <p:stCondLst>
                                    <p:cond delay="0"/>
                                  </p:stCondLst>
                                  <p:childTnLst>
                                    <p:animMotion origin="layout" path="M 0.01458 0.10856 L 0.73472 0.15185 " pathEditMode="relative" rAng="0" ptsTypes="AA">
                                      <p:cBhvr>
                                        <p:cTn id="37" dur="500" fill="hold"/>
                                        <p:tgtEl>
                                          <p:spTgt spid="53"/>
                                        </p:tgtEl>
                                        <p:attrNameLst>
                                          <p:attrName>ppt_x</p:attrName>
                                          <p:attrName>ppt_y</p:attrName>
                                        </p:attrNameLst>
                                      </p:cBhvr>
                                      <p:rCtr x="36007" y="2153"/>
                                    </p:animMotion>
                                  </p:childTnLst>
                                </p:cTn>
                              </p:par>
                            </p:childTnLst>
                          </p:cTn>
                        </p:par>
                        <p:par>
                          <p:cTn id="38" fill="hold">
                            <p:stCondLst>
                              <p:cond delay="1000"/>
                            </p:stCondLst>
                            <p:childTnLst>
                              <p:par>
                                <p:cTn id="39" presetID="0" presetClass="path" presetSubtype="0" accel="50000" decel="50000" fill="hold" grpId="0" nodeType="afterEffect">
                                  <p:stCondLst>
                                    <p:cond delay="0"/>
                                  </p:stCondLst>
                                  <p:childTnLst>
                                    <p:animMotion origin="layout" path="M 0.01458 0.0449 L 0.73472 0.08819 " pathEditMode="relative" rAng="0" ptsTypes="AA">
                                      <p:cBhvr>
                                        <p:cTn id="40" dur="500" fill="hold"/>
                                        <p:tgtEl>
                                          <p:spTgt spid="54"/>
                                        </p:tgtEl>
                                        <p:attrNameLst>
                                          <p:attrName>ppt_x</p:attrName>
                                          <p:attrName>ppt_y</p:attrName>
                                        </p:attrNameLst>
                                      </p:cBhvr>
                                      <p:rCtr x="36007" y="2153"/>
                                    </p:animMotion>
                                  </p:childTnLst>
                                </p:cTn>
                              </p:par>
                            </p:childTnLst>
                          </p:cTn>
                        </p:par>
                        <p:par>
                          <p:cTn id="41" fill="hold">
                            <p:stCondLst>
                              <p:cond delay="1500"/>
                            </p:stCondLst>
                            <p:childTnLst>
                              <p:par>
                                <p:cTn id="42" presetID="0" presetClass="path" presetSubtype="0" accel="50000" decel="50000" fill="hold" grpId="0" nodeType="afterEffect">
                                  <p:stCondLst>
                                    <p:cond delay="0"/>
                                  </p:stCondLst>
                                  <p:childTnLst>
                                    <p:animMotion origin="layout" path="M -0.01268 -0.08611 L 0.71024 0.05162 " pathEditMode="relative" rAng="0" ptsTypes="AA">
                                      <p:cBhvr>
                                        <p:cTn id="43" dur="500" fill="hold"/>
                                        <p:tgtEl>
                                          <p:spTgt spid="55"/>
                                        </p:tgtEl>
                                        <p:attrNameLst>
                                          <p:attrName>ppt_x</p:attrName>
                                          <p:attrName>ppt_y</p:attrName>
                                        </p:attrNameLst>
                                      </p:cBhvr>
                                      <p:rCtr x="36146" y="6875"/>
                                    </p:animMotion>
                                  </p:childTnLst>
                                </p:cTn>
                              </p:par>
                            </p:childTnLst>
                          </p:cTn>
                        </p:par>
                        <p:par>
                          <p:cTn id="44" fill="hold">
                            <p:stCondLst>
                              <p:cond delay="2000"/>
                            </p:stCondLst>
                            <p:childTnLst>
                              <p:par>
                                <p:cTn id="45" presetID="0" presetClass="path" presetSubtype="0" accel="50000" decel="50000" fill="hold" grpId="0" nodeType="afterEffect">
                                  <p:stCondLst>
                                    <p:cond delay="0"/>
                                  </p:stCondLst>
                                  <p:childTnLst>
                                    <p:animMotion origin="layout" path="M -0.01597 2.59259E-6 L 0.71406 0.19097 " pathEditMode="relative" rAng="0" ptsTypes="AA">
                                      <p:cBhvr>
                                        <p:cTn id="46" dur="500" fill="hold"/>
                                        <p:tgtEl>
                                          <p:spTgt spid="56"/>
                                        </p:tgtEl>
                                        <p:attrNameLst>
                                          <p:attrName>ppt_x</p:attrName>
                                          <p:attrName>ppt_y</p:attrName>
                                        </p:attrNameLst>
                                      </p:cBhvr>
                                      <p:rCtr x="36493" y="9537"/>
                                    </p:animMotion>
                                  </p:childTnLst>
                                </p:cTn>
                              </p:par>
                            </p:childTnLst>
                          </p:cTn>
                        </p:par>
                        <p:par>
                          <p:cTn id="47" fill="hold">
                            <p:stCondLst>
                              <p:cond delay="2500"/>
                            </p:stCondLst>
                            <p:childTnLst>
                              <p:par>
                                <p:cTn id="48" presetID="0" presetClass="path" presetSubtype="0" accel="50000" decel="50000" fill="hold" grpId="0" nodeType="afterEffect">
                                  <p:stCondLst>
                                    <p:cond delay="0"/>
                                  </p:stCondLst>
                                  <p:childTnLst>
                                    <p:animMotion origin="layout" path="M 0.00521 0.03611 L 0.70747 0.13472 " pathEditMode="relative" rAng="0" ptsTypes="AA">
                                      <p:cBhvr>
                                        <p:cTn id="49" dur="500" fill="hold"/>
                                        <p:tgtEl>
                                          <p:spTgt spid="57"/>
                                        </p:tgtEl>
                                        <p:attrNameLst>
                                          <p:attrName>ppt_x</p:attrName>
                                          <p:attrName>ppt_y</p:attrName>
                                        </p:attrNameLst>
                                      </p:cBhvr>
                                      <p:rCtr x="35104" y="4931"/>
                                    </p:animMotion>
                                  </p:childTnLst>
                                </p:cTn>
                              </p:par>
                            </p:childTnLst>
                          </p:cTn>
                        </p:par>
                        <p:par>
                          <p:cTn id="50" fill="hold">
                            <p:stCondLst>
                              <p:cond delay="3000"/>
                            </p:stCondLst>
                            <p:childTnLst>
                              <p:par>
                                <p:cTn id="51" presetID="0" presetClass="path" presetSubtype="0" accel="50000" decel="50000" fill="hold" grpId="0" nodeType="afterEffect">
                                  <p:stCondLst>
                                    <p:cond delay="0"/>
                                  </p:stCondLst>
                                  <p:childTnLst>
                                    <p:animMotion origin="layout" path="M 0.00174 0.02384 L 0.70677 0.09537 " pathEditMode="relative" rAng="0" ptsTypes="AA">
                                      <p:cBhvr>
                                        <p:cTn id="52" dur="500" fill="hold"/>
                                        <p:tgtEl>
                                          <p:spTgt spid="58"/>
                                        </p:tgtEl>
                                        <p:attrNameLst>
                                          <p:attrName>ppt_x</p:attrName>
                                          <p:attrName>ppt_y</p:attrName>
                                        </p:attrNameLst>
                                      </p:cBhvr>
                                      <p:rCtr x="35243" y="3565"/>
                                    </p:animMotion>
                                  </p:childTnLst>
                                </p:cTn>
                              </p:par>
                            </p:childTnLst>
                          </p:cTn>
                        </p:par>
                        <p:par>
                          <p:cTn id="53" fill="hold">
                            <p:stCondLst>
                              <p:cond delay="3500"/>
                            </p:stCondLst>
                            <p:childTnLst>
                              <p:par>
                                <p:cTn id="54" presetID="0" presetClass="path" presetSubtype="0" accel="50000" decel="50000" fill="hold" grpId="0" nodeType="afterEffect">
                                  <p:stCondLst>
                                    <p:cond delay="0"/>
                                  </p:stCondLst>
                                  <p:childTnLst>
                                    <p:animMotion origin="layout" path="M 0.00538 0.02616 L 0.7342 0.16458 " pathEditMode="relative" rAng="0" ptsTypes="AA">
                                      <p:cBhvr>
                                        <p:cTn id="55" dur="500" fill="hold"/>
                                        <p:tgtEl>
                                          <p:spTgt spid="59"/>
                                        </p:tgtEl>
                                        <p:attrNameLst>
                                          <p:attrName>ppt_x</p:attrName>
                                          <p:attrName>ppt_y</p:attrName>
                                        </p:attrNameLst>
                                      </p:cBhvr>
                                      <p:rCtr x="36441" y="6921"/>
                                    </p:animMotion>
                                  </p:childTnLst>
                                </p:cTn>
                              </p:par>
                            </p:childTnLst>
                          </p:cTn>
                        </p:par>
                        <p:par>
                          <p:cTn id="56" fill="hold">
                            <p:stCondLst>
                              <p:cond delay="4000"/>
                            </p:stCondLst>
                            <p:childTnLst>
                              <p:par>
                                <p:cTn id="57" presetID="0" presetClass="path" presetSubtype="0" accel="50000" decel="50000" fill="hold" grpId="0" nodeType="afterEffect">
                                  <p:stCondLst>
                                    <p:cond delay="0"/>
                                  </p:stCondLst>
                                  <p:childTnLst>
                                    <p:animMotion origin="layout" path="M 0.00695 0.01759 L 0.72361 0.22292 " pathEditMode="relative" rAng="0" ptsTypes="AA">
                                      <p:cBhvr>
                                        <p:cTn id="58" dur="500" fill="hold"/>
                                        <p:tgtEl>
                                          <p:spTgt spid="60"/>
                                        </p:tgtEl>
                                        <p:attrNameLst>
                                          <p:attrName>ppt_x</p:attrName>
                                          <p:attrName>ppt_y</p:attrName>
                                        </p:attrNameLst>
                                      </p:cBhvr>
                                      <p:rCtr x="35833" y="1025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3" grpId="0"/>
      <p:bldP spid="26" grpId="0"/>
      <p:bldP spid="27" grpId="0" animBg="1"/>
      <p:bldP spid="52" grpId="0" animBg="1"/>
      <p:bldP spid="53" grpId="0" animBg="1"/>
      <p:bldP spid="54" grpId="0" animBg="1"/>
      <p:bldP spid="55" grpId="0" animBg="1"/>
      <p:bldP spid="56" grpId="0" animBg="1"/>
      <p:bldP spid="57" grpId="0" animBg="1"/>
      <p:bldP spid="58" grpId="0" animBg="1"/>
      <p:bldP spid="59" grpId="0" animBg="1"/>
      <p:bldP spid="60" grpId="0" animBg="1"/>
      <p:bldP spid="33" grpId="0" animBg="1"/>
      <p:bldP spid="36"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ounded Rectangle 41">
            <a:extLst>
              <a:ext uri="{FF2B5EF4-FFF2-40B4-BE49-F238E27FC236}">
                <a16:creationId xmlns:a16="http://schemas.microsoft.com/office/drawing/2014/main" id="{0A16E4E7-6240-3A4D-A6E2-73D5B4FA814B}"/>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a:t>Key Idea</a:t>
            </a:r>
            <a:r>
              <a:rPr lang="en-US" dirty="0"/>
              <a:t>: In-Storage Filtering</a:t>
            </a:r>
            <a:endParaRPr lang="en-CH" dirty="0"/>
          </a:p>
        </p:txBody>
      </p:sp>
      <p:sp>
        <p:nvSpPr>
          <p:cNvPr id="31" name="Rectangle 30">
            <a:extLst>
              <a:ext uri="{FF2B5EF4-FFF2-40B4-BE49-F238E27FC236}">
                <a16:creationId xmlns:a16="http://schemas.microsoft.com/office/drawing/2014/main" id="{3B38894D-FB68-B24E-9D5F-2AD8A3884AEB}"/>
              </a:ext>
            </a:extLst>
          </p:cNvPr>
          <p:cNvSpPr/>
          <p:nvPr/>
        </p:nvSpPr>
        <p:spPr>
          <a:xfrm>
            <a:off x="1" y="5233752"/>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Non-matching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have potential matching locations and can skip alignment</a:t>
            </a:r>
          </a:p>
        </p:txBody>
      </p:sp>
      <p:pic>
        <p:nvPicPr>
          <p:cNvPr id="23" name="Graphic 22" descr="Filter">
            <a:extLst>
              <a:ext uri="{FF2B5EF4-FFF2-40B4-BE49-F238E27FC236}">
                <a16:creationId xmlns:a16="http://schemas.microsoft.com/office/drawing/2014/main" id="{E016CCEE-DD32-534E-B29D-D486E595FD0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7" name="TextBox 26">
            <a:extLst>
              <a:ext uri="{FF2B5EF4-FFF2-40B4-BE49-F238E27FC236}">
                <a16:creationId xmlns:a16="http://schemas.microsoft.com/office/drawing/2014/main" id="{701FA4EA-1EC5-684B-ACB6-6B618B3ACE16}"/>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46" name="Rectangle 45">
            <a:extLst>
              <a:ext uri="{FF2B5EF4-FFF2-40B4-BE49-F238E27FC236}">
                <a16:creationId xmlns:a16="http://schemas.microsoft.com/office/drawing/2014/main" id="{16252BD6-E81D-774E-B217-0E78268A2455}"/>
              </a:ext>
            </a:extLst>
          </p:cNvPr>
          <p:cNvSpPr/>
          <p:nvPr/>
        </p:nvSpPr>
        <p:spPr>
          <a:xfrm>
            <a:off x="393539" y="2335943"/>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7" name="Rectangle 46">
            <a:extLst>
              <a:ext uri="{FF2B5EF4-FFF2-40B4-BE49-F238E27FC236}">
                <a16:creationId xmlns:a16="http://schemas.microsoft.com/office/drawing/2014/main" id="{AD5DD12A-65AD-D047-ADD7-F69A1A2A4E95}"/>
              </a:ext>
            </a:extLst>
          </p:cNvPr>
          <p:cNvSpPr/>
          <p:nvPr/>
        </p:nvSpPr>
        <p:spPr>
          <a:xfrm>
            <a:off x="393539" y="2785215"/>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p>
        </p:txBody>
      </p:sp>
      <p:sp>
        <p:nvSpPr>
          <p:cNvPr id="48" name="Rectangle 47">
            <a:extLst>
              <a:ext uri="{FF2B5EF4-FFF2-40B4-BE49-F238E27FC236}">
                <a16:creationId xmlns:a16="http://schemas.microsoft.com/office/drawing/2014/main" id="{BE1A92AC-0255-0449-A490-549F83E19104}"/>
              </a:ext>
            </a:extLst>
          </p:cNvPr>
          <p:cNvSpPr/>
          <p:nvPr/>
        </p:nvSpPr>
        <p:spPr>
          <a:xfrm>
            <a:off x="393539" y="3234487"/>
            <a:ext cx="1504707"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TTTTTT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7030A0"/>
                </a:solidFill>
                <a:effectLst/>
                <a:uLnTx/>
                <a:uFillTx/>
                <a:latin typeface="Corbel" panose="020B0503020204020204" pitchFamily="34" charset="0"/>
                <a:ea typeface="+mn-ea"/>
                <a:cs typeface="+mn-cs"/>
              </a:rPr>
              <a:t>AAA</a:t>
            </a:r>
          </a:p>
        </p:txBody>
      </p:sp>
      <p:sp>
        <p:nvSpPr>
          <p:cNvPr id="49" name="Rectangle 48">
            <a:extLst>
              <a:ext uri="{FF2B5EF4-FFF2-40B4-BE49-F238E27FC236}">
                <a16:creationId xmlns:a16="http://schemas.microsoft.com/office/drawing/2014/main" id="{202C3FD7-F724-4C45-AF22-D1FE70F45D07}"/>
              </a:ext>
            </a:extLst>
          </p:cNvPr>
          <p:cNvSpPr/>
          <p:nvPr/>
        </p:nvSpPr>
        <p:spPr>
          <a:xfrm>
            <a:off x="735911" y="3475414"/>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0" name="Rectangle 49">
            <a:extLst>
              <a:ext uri="{FF2B5EF4-FFF2-40B4-BE49-F238E27FC236}">
                <a16:creationId xmlns:a16="http://schemas.microsoft.com/office/drawing/2014/main" id="{66028373-6D13-FE46-822D-6665058A07F2}"/>
              </a:ext>
            </a:extLst>
          </p:cNvPr>
          <p:cNvSpPr/>
          <p:nvPr/>
        </p:nvSpPr>
        <p:spPr>
          <a:xfrm>
            <a:off x="688693" y="2518619"/>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p>
        </p:txBody>
      </p:sp>
      <p:sp>
        <p:nvSpPr>
          <p:cNvPr id="51" name="Rectangle 50">
            <a:extLst>
              <a:ext uri="{FF2B5EF4-FFF2-40B4-BE49-F238E27FC236}">
                <a16:creationId xmlns:a16="http://schemas.microsoft.com/office/drawing/2014/main" id="{54D4533A-F368-B14F-9D17-73B2AC9B61F4}"/>
              </a:ext>
            </a:extLst>
          </p:cNvPr>
          <p:cNvSpPr/>
          <p:nvPr/>
        </p:nvSpPr>
        <p:spPr>
          <a:xfrm>
            <a:off x="688693" y="2993932"/>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a:t>
            </a:r>
            <a:r>
              <a:rPr kumimoji="0" lang="en-CH" sz="1600" b="1" i="0" u="none" strike="noStrike" kern="1200" cap="none" spc="0" normalizeH="0" baseline="0" noProof="0" dirty="0">
                <a:ln>
                  <a:noFill/>
                </a:ln>
                <a:solidFill>
                  <a:srgbClr val="67A042"/>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2" name="Rectangle 51">
            <a:extLst>
              <a:ext uri="{FF2B5EF4-FFF2-40B4-BE49-F238E27FC236}">
                <a16:creationId xmlns:a16="http://schemas.microsoft.com/office/drawing/2014/main" id="{5EF3DA5A-84E5-FA47-A104-F468BD1F32B1}"/>
              </a:ext>
            </a:extLst>
          </p:cNvPr>
          <p:cNvSpPr/>
          <p:nvPr/>
        </p:nvSpPr>
        <p:spPr>
          <a:xfrm>
            <a:off x="720477" y="3238345"/>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CCCC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3" name="Rectangle 52">
            <a:extLst>
              <a:ext uri="{FF2B5EF4-FFF2-40B4-BE49-F238E27FC236}">
                <a16:creationId xmlns:a16="http://schemas.microsoft.com/office/drawing/2014/main" id="{7671E869-4C18-1F4D-BDCE-18FC3B9FE175}"/>
              </a:ext>
            </a:extLst>
          </p:cNvPr>
          <p:cNvSpPr/>
          <p:nvPr/>
        </p:nvSpPr>
        <p:spPr>
          <a:xfrm>
            <a:off x="688041" y="2755783"/>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GGG</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4" name="Rectangle 53">
            <a:extLst>
              <a:ext uri="{FF2B5EF4-FFF2-40B4-BE49-F238E27FC236}">
                <a16:creationId xmlns:a16="http://schemas.microsoft.com/office/drawing/2014/main" id="{6C5B6CF7-93A9-FB4A-AD54-41CEAA4655B2}"/>
              </a:ext>
            </a:extLst>
          </p:cNvPr>
          <p:cNvSpPr/>
          <p:nvPr/>
        </p:nvSpPr>
        <p:spPr>
          <a:xfrm>
            <a:off x="756210" y="2351701"/>
            <a:ext cx="1514651" cy="208345"/>
          </a:xfrm>
          <a:prstGeom prst="rect">
            <a:avLst/>
          </a:prstGeom>
          <a:solidFill>
            <a:srgbClr val="F8F3E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GT</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CC</a:t>
            </a:r>
            <a:r>
              <a:rPr kumimoji="0" lang="en-CH" sz="1600" b="1" i="0" u="none" strike="noStrike" kern="1200" cap="none" spc="0" normalizeH="0" baseline="0" noProof="0" dirty="0">
                <a:ln>
                  <a:noFill/>
                </a:ln>
                <a:solidFill>
                  <a:srgbClr val="70AD47"/>
                </a:solidFill>
                <a:effectLst/>
                <a:uLnTx/>
                <a:uFillTx/>
                <a:latin typeface="Corbel" panose="020B0503020204020204" pitchFamily="34" charset="0"/>
                <a:ea typeface="+mn-ea"/>
                <a:cs typeface="+mn-cs"/>
              </a:rPr>
              <a:t>TT</a:t>
            </a:r>
            <a:r>
              <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rPr>
              <a:t>GG</a:t>
            </a:r>
            <a:r>
              <a:rPr kumimoji="0" lang="en-CH" sz="1600" b="1" i="0" u="none" strike="noStrike" kern="1200" cap="none" spc="0" normalizeH="0" baseline="0" noProof="0" dirty="0">
                <a:ln>
                  <a:noFill/>
                </a:ln>
                <a:solidFill>
                  <a:srgbClr val="ED7D31"/>
                </a:solidFill>
                <a:effectLst/>
                <a:uLnTx/>
                <a:uFillTx/>
                <a:latin typeface="Corbel" panose="020B0503020204020204" pitchFamily="34" charset="0"/>
                <a:ea typeface="+mn-ea"/>
                <a:cs typeface="+mn-cs"/>
              </a:rPr>
              <a:t>C</a:t>
            </a:r>
            <a:r>
              <a:rPr kumimoji="0" lang="en-CH" sz="1600" b="1" i="0" u="none" strike="noStrike" kern="1200" cap="none" spc="0" normalizeH="0" baseline="0" noProof="0" dirty="0">
                <a:ln>
                  <a:noFill/>
                </a:ln>
                <a:solidFill>
                  <a:srgbClr val="863DBE"/>
                </a:solidFill>
                <a:effectLst/>
                <a:uLnTx/>
                <a:uFillTx/>
                <a:latin typeface="Corbel" panose="020B0503020204020204" pitchFamily="34" charset="0"/>
                <a:ea typeface="+mn-ea"/>
                <a:cs typeface="+mn-cs"/>
              </a:rPr>
              <a:t>A</a:t>
            </a:r>
            <a:endParaRPr kumimoji="0" lang="en-CH" sz="1600" b="1" i="0" u="none" strike="noStrike" kern="1200" cap="none" spc="0" normalizeH="0" baseline="0" noProof="0" dirty="0">
              <a:ln>
                <a:noFill/>
              </a:ln>
              <a:solidFill>
                <a:srgbClr val="5B9BD5"/>
              </a:solidFill>
              <a:effectLst/>
              <a:uLnTx/>
              <a:uFillTx/>
              <a:latin typeface="Corbel" panose="020B0503020204020204" pitchFamily="34" charset="0"/>
              <a:ea typeface="+mn-ea"/>
              <a:cs typeface="+mn-cs"/>
            </a:endParaRPr>
          </a:p>
        </p:txBody>
      </p:sp>
      <p:sp>
        <p:nvSpPr>
          <p:cNvPr id="57" name="TextBox 56">
            <a:extLst>
              <a:ext uri="{FF2B5EF4-FFF2-40B4-BE49-F238E27FC236}">
                <a16:creationId xmlns:a16="http://schemas.microsoft.com/office/drawing/2014/main" id="{E1DE9BA9-8DA1-F24B-BE80-49C0F1FBB77F}"/>
              </a:ext>
            </a:extLst>
          </p:cNvPr>
          <p:cNvSpPr txBox="1"/>
          <p:nvPr/>
        </p:nvSpPr>
        <p:spPr>
          <a:xfrm>
            <a:off x="401293" y="3750196"/>
            <a:ext cx="20813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Filtered Reads</a:t>
            </a:r>
            <a:endPar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endParaRPr>
          </a:p>
        </p:txBody>
      </p:sp>
      <p:sp>
        <p:nvSpPr>
          <p:cNvPr id="21" name="Rounded Rectangle 20">
            <a:extLst>
              <a:ext uri="{FF2B5EF4-FFF2-40B4-BE49-F238E27FC236}">
                <a16:creationId xmlns:a16="http://schemas.microsoft.com/office/drawing/2014/main" id="{50576CD0-C7EF-B54A-95C4-329CB6109292}"/>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2" name="Rounded Rectangle 21">
            <a:extLst>
              <a:ext uri="{FF2B5EF4-FFF2-40B4-BE49-F238E27FC236}">
                <a16:creationId xmlns:a16="http://schemas.microsoft.com/office/drawing/2014/main" id="{53DD1F9D-0083-5945-BB36-749D9762E256}"/>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E84C462-985F-2640-8B0F-31B31457E0D7}"/>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25" name="Rectangle 24">
            <a:extLst>
              <a:ext uri="{FF2B5EF4-FFF2-40B4-BE49-F238E27FC236}">
                <a16:creationId xmlns:a16="http://schemas.microsoft.com/office/drawing/2014/main" id="{BF5D7342-430B-5542-A930-5DC036F06B4B}"/>
              </a:ext>
            </a:extLst>
          </p:cNvPr>
          <p:cNvSpPr/>
          <p:nvPr/>
        </p:nvSpPr>
        <p:spPr>
          <a:xfrm>
            <a:off x="-223" y="4267200"/>
            <a:ext cx="9143999" cy="908613"/>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Exactly-matching</a:t>
            </a:r>
            <a:r>
              <a:rPr kumimoji="0" lang="en-GB" sz="2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 reads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Do not need expensive approximate string matching during alignment</a:t>
            </a:r>
          </a:p>
        </p:txBody>
      </p:sp>
    </p:spTree>
    <p:custDataLst>
      <p:tags r:id="rId1"/>
    </p:custDataLst>
    <p:extLst>
      <p:ext uri="{BB962C8B-B14F-4D97-AF65-F5344CB8AC3E}">
        <p14:creationId xmlns:p14="http://schemas.microsoft.com/office/powerpoint/2010/main" val="656845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46"/>
                                        </p:tgtEl>
                                        <p:attrNameLst>
                                          <p:attrName>style.visibility</p:attrName>
                                        </p:attrNameLst>
                                      </p:cBhvr>
                                      <p:to>
                                        <p:strVal val="visible"/>
                                      </p:to>
                                    </p:set>
                                  </p:childTnLst>
                                </p:cTn>
                              </p:par>
                              <p:par>
                                <p:cTn id="19" presetID="1" presetClass="entr" presetSubtype="0" fill="hold" grpId="1" nodeType="withEffect">
                                  <p:stCondLst>
                                    <p:cond delay="0"/>
                                  </p:stCondLst>
                                  <p:childTnLst>
                                    <p:set>
                                      <p:cBhvr>
                                        <p:cTn id="20" dur="1" fill="hold">
                                          <p:stCondLst>
                                            <p:cond delay="0"/>
                                          </p:stCondLst>
                                        </p:cTn>
                                        <p:tgtEl>
                                          <p:spTgt spid="47"/>
                                        </p:tgtEl>
                                        <p:attrNameLst>
                                          <p:attrName>style.visibility</p:attrName>
                                        </p:attrNameLst>
                                      </p:cBhvr>
                                      <p:to>
                                        <p:strVal val="visible"/>
                                      </p:to>
                                    </p:set>
                                  </p:childTnLst>
                                </p:cTn>
                              </p:par>
                              <p:par>
                                <p:cTn id="21" presetID="1" presetClass="entr" presetSubtype="0" fill="hold" grpId="1" nodeType="withEffect">
                                  <p:stCondLst>
                                    <p:cond delay="0"/>
                                  </p:stCondLst>
                                  <p:childTnLst>
                                    <p:set>
                                      <p:cBhvr>
                                        <p:cTn id="22" dur="1" fill="hold">
                                          <p:stCondLst>
                                            <p:cond delay="0"/>
                                          </p:stCondLst>
                                        </p:cTn>
                                        <p:tgtEl>
                                          <p:spTgt spid="4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9" presetClass="emph" presetSubtype="0" grpId="1" nodeType="clickEffect">
                                  <p:stCondLst>
                                    <p:cond delay="0"/>
                                  </p:stCondLst>
                                  <p:childTnLst>
                                    <p:set>
                                      <p:cBhvr>
                                        <p:cTn id="26" dur="indefinite"/>
                                        <p:tgtEl>
                                          <p:spTgt spid="54"/>
                                        </p:tgtEl>
                                        <p:attrNameLst>
                                          <p:attrName>style.opacity</p:attrName>
                                        </p:attrNameLst>
                                      </p:cBhvr>
                                      <p:to>
                                        <p:strVal val="0.5"/>
                                      </p:to>
                                    </p:set>
                                    <p:animEffect filter="image" prLst="opacity: 0.5">
                                      <p:cBhvr rctx="IE">
                                        <p:cTn id="27" dur="indefinite"/>
                                        <p:tgtEl>
                                          <p:spTgt spid="54"/>
                                        </p:tgtEl>
                                      </p:cBhvr>
                                    </p:animEffect>
                                  </p:childTnLst>
                                </p:cTn>
                              </p:par>
                              <p:par>
                                <p:cTn id="28" presetID="9" presetClass="emph" presetSubtype="0" grpId="1" nodeType="withEffect">
                                  <p:stCondLst>
                                    <p:cond delay="0"/>
                                  </p:stCondLst>
                                  <p:childTnLst>
                                    <p:set>
                                      <p:cBhvr>
                                        <p:cTn id="29" dur="indefinite"/>
                                        <p:tgtEl>
                                          <p:spTgt spid="50"/>
                                        </p:tgtEl>
                                        <p:attrNameLst>
                                          <p:attrName>style.opacity</p:attrName>
                                        </p:attrNameLst>
                                      </p:cBhvr>
                                      <p:to>
                                        <p:strVal val="0.5"/>
                                      </p:to>
                                    </p:set>
                                    <p:animEffect filter="image" prLst="opacity: 0.5">
                                      <p:cBhvr rctx="IE">
                                        <p:cTn id="30" dur="indefinite"/>
                                        <p:tgtEl>
                                          <p:spTgt spid="50"/>
                                        </p:tgtEl>
                                      </p:cBhvr>
                                    </p:animEffect>
                                  </p:childTnLst>
                                </p:cTn>
                              </p:par>
                              <p:par>
                                <p:cTn id="31" presetID="9" presetClass="emph" presetSubtype="0" grpId="1" nodeType="withEffect">
                                  <p:stCondLst>
                                    <p:cond delay="0"/>
                                  </p:stCondLst>
                                  <p:childTnLst>
                                    <p:set>
                                      <p:cBhvr>
                                        <p:cTn id="32" dur="indefinite"/>
                                        <p:tgtEl>
                                          <p:spTgt spid="53"/>
                                        </p:tgtEl>
                                        <p:attrNameLst>
                                          <p:attrName>style.opacity</p:attrName>
                                        </p:attrNameLst>
                                      </p:cBhvr>
                                      <p:to>
                                        <p:strVal val="0.5"/>
                                      </p:to>
                                    </p:set>
                                    <p:animEffect filter="image" prLst="opacity: 0.5">
                                      <p:cBhvr rctx="IE">
                                        <p:cTn id="33" dur="indefinite"/>
                                        <p:tgtEl>
                                          <p:spTgt spid="53"/>
                                        </p:tgtEl>
                                      </p:cBhvr>
                                    </p:animEffect>
                                  </p:childTnLst>
                                </p:cTn>
                              </p:par>
                              <p:par>
                                <p:cTn id="34" presetID="9" presetClass="emph" presetSubtype="0" grpId="1" nodeType="withEffect">
                                  <p:stCondLst>
                                    <p:cond delay="0"/>
                                  </p:stCondLst>
                                  <p:childTnLst>
                                    <p:set>
                                      <p:cBhvr>
                                        <p:cTn id="35" dur="indefinite"/>
                                        <p:tgtEl>
                                          <p:spTgt spid="51"/>
                                        </p:tgtEl>
                                        <p:attrNameLst>
                                          <p:attrName>style.opacity</p:attrName>
                                        </p:attrNameLst>
                                      </p:cBhvr>
                                      <p:to>
                                        <p:strVal val="0.5"/>
                                      </p:to>
                                    </p:set>
                                    <p:animEffect filter="image" prLst="opacity: 0.5">
                                      <p:cBhvr rctx="IE">
                                        <p:cTn id="36" dur="indefinite"/>
                                        <p:tgtEl>
                                          <p:spTgt spid="51"/>
                                        </p:tgtEl>
                                      </p:cBhvr>
                                    </p:animEffect>
                                  </p:childTnLst>
                                </p:cTn>
                              </p:par>
                              <p:par>
                                <p:cTn id="37" presetID="9" presetClass="emph" presetSubtype="0" grpId="1" nodeType="withEffect">
                                  <p:stCondLst>
                                    <p:cond delay="0"/>
                                  </p:stCondLst>
                                  <p:childTnLst>
                                    <p:set>
                                      <p:cBhvr>
                                        <p:cTn id="38" dur="indefinite"/>
                                        <p:tgtEl>
                                          <p:spTgt spid="52"/>
                                        </p:tgtEl>
                                        <p:attrNameLst>
                                          <p:attrName>style.opacity</p:attrName>
                                        </p:attrNameLst>
                                      </p:cBhvr>
                                      <p:to>
                                        <p:strVal val="0.5"/>
                                      </p:to>
                                    </p:set>
                                    <p:animEffect filter="image" prLst="opacity: 0.5">
                                      <p:cBhvr rctx="IE">
                                        <p:cTn id="39" dur="indefinite"/>
                                        <p:tgtEl>
                                          <p:spTgt spid="52"/>
                                        </p:tgtEl>
                                      </p:cBhvr>
                                    </p:animEffect>
                                  </p:childTnLst>
                                </p:cTn>
                              </p:par>
                              <p:par>
                                <p:cTn id="40" presetID="9" presetClass="emph" presetSubtype="0" grpId="1" nodeType="withEffect">
                                  <p:stCondLst>
                                    <p:cond delay="0"/>
                                  </p:stCondLst>
                                  <p:childTnLst>
                                    <p:set>
                                      <p:cBhvr>
                                        <p:cTn id="41" dur="indefinite"/>
                                        <p:tgtEl>
                                          <p:spTgt spid="49"/>
                                        </p:tgtEl>
                                        <p:attrNameLst>
                                          <p:attrName>style.opacity</p:attrName>
                                        </p:attrNameLst>
                                      </p:cBhvr>
                                      <p:to>
                                        <p:strVal val="0.5"/>
                                      </p:to>
                                    </p:set>
                                    <p:animEffect filter="image" prLst="opacity: 0.5">
                                      <p:cBhvr rctx="IE">
                                        <p:cTn id="42" dur="indefinite"/>
                                        <p:tgtEl>
                                          <p:spTgt spid="49"/>
                                        </p:tgtEl>
                                      </p:cBhvr>
                                    </p:animEffect>
                                  </p:childTnLst>
                                </p:cTn>
                              </p:par>
                              <p:par>
                                <p:cTn id="43" presetID="1" presetClass="entr" presetSubtype="0" fill="hold" grpId="0" nodeType="withEffect">
                                  <p:stCondLst>
                                    <p:cond delay="0"/>
                                  </p:stCondLst>
                                  <p:childTnLst>
                                    <p:set>
                                      <p:cBhvr>
                                        <p:cTn id="44" dur="1" fill="hold">
                                          <p:stCondLst>
                                            <p:cond delay="0"/>
                                          </p:stCondLst>
                                        </p:cTn>
                                        <p:tgtEl>
                                          <p:spTgt spid="57"/>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0" presetClass="path" presetSubtype="0" accel="50000" decel="50000" fill="hold" grpId="0" nodeType="clickEffect">
                                  <p:stCondLst>
                                    <p:cond delay="0"/>
                                  </p:stCondLst>
                                  <p:childTnLst>
                                    <p:animMotion origin="layout" path="M 2.77778E-6 2.96296E-6 L 0.69861 0.20046 " pathEditMode="relative" rAng="0" ptsTypes="AA">
                                      <p:cBhvr>
                                        <p:cTn id="48" dur="250" fill="hold"/>
                                        <p:tgtEl>
                                          <p:spTgt spid="46"/>
                                        </p:tgtEl>
                                        <p:attrNameLst>
                                          <p:attrName>ppt_x</p:attrName>
                                          <p:attrName>ppt_y</p:attrName>
                                        </p:attrNameLst>
                                      </p:cBhvr>
                                      <p:rCtr x="34931" y="10023"/>
                                    </p:animMotion>
                                  </p:childTnLst>
                                </p:cTn>
                              </p:par>
                            </p:childTnLst>
                          </p:cTn>
                        </p:par>
                        <p:par>
                          <p:cTn id="49" fill="hold">
                            <p:stCondLst>
                              <p:cond delay="250"/>
                            </p:stCondLst>
                            <p:childTnLst>
                              <p:par>
                                <p:cTn id="50" presetID="0" presetClass="path" presetSubtype="0" accel="50000" decel="50000" fill="hold" grpId="0" nodeType="afterEffect">
                                  <p:stCondLst>
                                    <p:cond delay="0"/>
                                  </p:stCondLst>
                                  <p:childTnLst>
                                    <p:animMotion origin="layout" path="M 2.77778E-6 3.7037E-6 L 0.70087 0.14213 " pathEditMode="relative" rAng="0" ptsTypes="AA">
                                      <p:cBhvr>
                                        <p:cTn id="51" dur="250" fill="hold"/>
                                        <p:tgtEl>
                                          <p:spTgt spid="47"/>
                                        </p:tgtEl>
                                        <p:attrNameLst>
                                          <p:attrName>ppt_x</p:attrName>
                                          <p:attrName>ppt_y</p:attrName>
                                        </p:attrNameLst>
                                      </p:cBhvr>
                                      <p:rCtr x="35035" y="7106"/>
                                    </p:animMotion>
                                  </p:childTnLst>
                                </p:cTn>
                              </p:par>
                            </p:childTnLst>
                          </p:cTn>
                        </p:par>
                        <p:par>
                          <p:cTn id="52" fill="hold">
                            <p:stCondLst>
                              <p:cond delay="500"/>
                            </p:stCondLst>
                            <p:childTnLst>
                              <p:par>
                                <p:cTn id="53" presetID="0" presetClass="path" presetSubtype="0" accel="50000" decel="50000" fill="hold" grpId="0" nodeType="afterEffect">
                                  <p:stCondLst>
                                    <p:cond delay="0"/>
                                  </p:stCondLst>
                                  <p:childTnLst>
                                    <p:animMotion origin="layout" path="M 2.77778E-6 4.44444E-6 L 0.71163 0.08657 " pathEditMode="relative" rAng="0" ptsTypes="AA">
                                      <p:cBhvr>
                                        <p:cTn id="54" dur="250" fill="hold"/>
                                        <p:tgtEl>
                                          <p:spTgt spid="48"/>
                                        </p:tgtEl>
                                        <p:attrNameLst>
                                          <p:attrName>ppt_x</p:attrName>
                                          <p:attrName>ppt_y</p:attrName>
                                        </p:attrNameLst>
                                      </p:cBhvr>
                                      <p:rCtr x="35573" y="4329"/>
                                    </p:animMotion>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5"/>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6" grpId="0" animBg="1"/>
      <p:bldP spid="46" grpId="1" animBg="1"/>
      <p:bldP spid="47" grpId="0" animBg="1"/>
      <p:bldP spid="47" grpId="1" animBg="1"/>
      <p:bldP spid="48" grpId="0" animBg="1"/>
      <p:bldP spid="48" grpId="1" animBg="1"/>
      <p:bldP spid="49" grpId="0" animBg="1"/>
      <p:bldP spid="49" grpId="1" animBg="1"/>
      <p:bldP spid="50" grpId="0" animBg="1"/>
      <p:bldP spid="50" grpId="1" animBg="1"/>
      <p:bldP spid="51" grpId="0" animBg="1"/>
      <p:bldP spid="51" grpId="1" animBg="1"/>
      <p:bldP spid="52" grpId="0" animBg="1"/>
      <p:bldP spid="52" grpId="1" animBg="1"/>
      <p:bldP spid="53" grpId="0" animBg="1"/>
      <p:bldP spid="53" grpId="1" animBg="1"/>
      <p:bldP spid="54" grpId="0" animBg="1"/>
      <p:bldP spid="54" grpId="1" animBg="1"/>
      <p:bldP spid="57" grpId="0"/>
      <p:bldP spid="2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3829D2-A40B-314C-A479-C95DDD1C2E10}"/>
              </a:ext>
            </a:extLst>
          </p:cNvPr>
          <p:cNvSpPr>
            <a:spLocks noGrp="1"/>
          </p:cNvSpPr>
          <p:nvPr>
            <p:ph type="title"/>
          </p:nvPr>
        </p:nvSpPr>
        <p:spPr/>
        <p:txBody>
          <a:bodyPr/>
          <a:lstStyle/>
          <a:p>
            <a:r>
              <a:rPr lang="en-CH" dirty="0"/>
              <a:t>GenStore</a:t>
            </a:r>
          </a:p>
        </p:txBody>
      </p:sp>
      <p:sp>
        <p:nvSpPr>
          <p:cNvPr id="16" name="Rectangle 15">
            <a:extLst>
              <a:ext uri="{FF2B5EF4-FFF2-40B4-BE49-F238E27FC236}">
                <a16:creationId xmlns:a16="http://schemas.microsoft.com/office/drawing/2014/main" id="{4370B287-BAD8-4542-8D2C-4A8E6592DB15}"/>
              </a:ext>
            </a:extLst>
          </p:cNvPr>
          <p:cNvSpPr/>
          <p:nvPr/>
        </p:nvSpPr>
        <p:spPr>
          <a:xfrm>
            <a:off x="-1" y="3816725"/>
            <a:ext cx="9144000" cy="748728"/>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Computation overhead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17" name="Rectangle 16">
            <a:extLst>
              <a:ext uri="{FF2B5EF4-FFF2-40B4-BE49-F238E27FC236}">
                <a16:creationId xmlns:a16="http://schemas.microsoft.com/office/drawing/2014/main" id="{EBD1BA12-CAEE-1444-9A7D-EFF6CA2E8F96}"/>
              </a:ext>
            </a:extLst>
          </p:cNvPr>
          <p:cNvSpPr/>
          <p:nvPr/>
        </p:nvSpPr>
        <p:spPr>
          <a:xfrm>
            <a:off x="-1" y="4673964"/>
            <a:ext cx="9144000" cy="748727"/>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Data </a:t>
            </a:r>
            <a:r>
              <a:rPr kumimoji="0" lang="en-GB"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movement overhead </a:t>
            </a:r>
            <a:r>
              <a:rPr kumimoji="0" lang="en-CH" sz="2800" b="1" i="0" u="none" strike="noStrike" kern="1200" cap="none" spc="0" normalizeH="0" baseline="0" noProof="0" dirty="0">
                <a:ln>
                  <a:noFill/>
                </a:ln>
                <a:solidFill>
                  <a:srgbClr val="629B3C"/>
                </a:solidFill>
                <a:effectLst/>
                <a:uLnTx/>
                <a:uFillTx/>
                <a:latin typeface="Corbel" panose="020B0503020204020204" pitchFamily="34" charset="0"/>
                <a:ea typeface="+mn-ea"/>
                <a:cs typeface="+mn-cs"/>
              </a:rPr>
              <a:t> </a:t>
            </a:r>
          </a:p>
        </p:txBody>
      </p:sp>
      <p:sp>
        <p:nvSpPr>
          <p:cNvPr id="27" name="Rectangle 26">
            <a:extLst>
              <a:ext uri="{FF2B5EF4-FFF2-40B4-BE49-F238E27FC236}">
                <a16:creationId xmlns:a16="http://schemas.microsoft.com/office/drawing/2014/main" id="{6D3C8E0D-B892-A54E-B98B-2BF91DABD861}"/>
              </a:ext>
            </a:extLst>
          </p:cNvPr>
          <p:cNvSpPr/>
          <p:nvPr/>
        </p:nvSpPr>
        <p:spPr>
          <a:xfrm>
            <a:off x="-1" y="5504396"/>
            <a:ext cx="9144000" cy="920785"/>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err="1">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GenStore</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provides significant speedup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1.4x - 33.6x</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 and  </a:t>
            </a:r>
          </a:p>
          <a:p>
            <a:pPr marL="363538" marR="0" lvl="1" indent="-185738" algn="ctr" defTabSz="914400" rtl="0" eaLnBrk="1" fontAlgn="auto" latinLnBrk="0" hangingPunct="1">
              <a:lnSpc>
                <a:spcPct val="90000"/>
              </a:lnSpc>
              <a:spcBef>
                <a:spcPts val="400"/>
              </a:spcBef>
              <a:spcAft>
                <a:spcPts val="0"/>
              </a:spcAft>
              <a:buClrTx/>
              <a:buSzTx/>
              <a:buFontTx/>
              <a:buNone/>
              <a:tabLst/>
              <a:defRPr/>
            </a:pP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energy reduction </a:t>
            </a:r>
            <a:r>
              <a:rPr kumimoji="0" lang="en-US" sz="2000" b="1" i="0" u="none" strike="noStrike" kern="1200" cap="none" spc="0" normalizeH="0" baseline="0" noProof="0" dirty="0">
                <a:ln>
                  <a:noFill/>
                </a:ln>
                <a:solidFill>
                  <a:srgbClr val="7030A0"/>
                </a:solidFill>
                <a:effectLst/>
                <a:uLnTx/>
                <a:uFillTx/>
                <a:latin typeface="Verdana" panose="020B0604030504040204" pitchFamily="34" charset="0"/>
                <a:ea typeface="Verdana" panose="020B0604030504040204" pitchFamily="34" charset="0"/>
                <a:cs typeface="Verdana" panose="020B0604030504040204" pitchFamily="34" charset="0"/>
              </a:rPr>
              <a:t>(3.9x – 29.2x) </a:t>
            </a:r>
            <a:r>
              <a:rPr kumimoji="0" lang="en-US" sz="2800" b="1" i="0" u="none" strike="noStrike" kern="1200" cap="none" spc="0" normalizeH="0" baseline="0" noProof="0" dirty="0">
                <a:ln>
                  <a:noFill/>
                </a:ln>
                <a:solidFill>
                  <a:srgbClr val="7030A0"/>
                </a:solidFill>
                <a:effectLst/>
                <a:uLnTx/>
                <a:uFillTx/>
                <a:latin typeface="Corbel" panose="020B0503020204020204" pitchFamily="34" charset="0"/>
                <a:ea typeface="Segoe UI Symbol" panose="020B0502040204020203" pitchFamily="34" charset="0"/>
                <a:cs typeface="Segoe UI Historic" panose="020B0502040204020203" pitchFamily="34" charset="0"/>
              </a:rPr>
              <a:t>at low cost</a:t>
            </a:r>
          </a:p>
        </p:txBody>
      </p:sp>
      <p:pic>
        <p:nvPicPr>
          <p:cNvPr id="25" name="Graphic 24" descr="Filter">
            <a:extLst>
              <a:ext uri="{FF2B5EF4-FFF2-40B4-BE49-F238E27FC236}">
                <a16:creationId xmlns:a16="http://schemas.microsoft.com/office/drawing/2014/main" id="{8B25414C-F63C-6F43-896D-900C1C60313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89560" y="1084746"/>
            <a:ext cx="914400" cy="914400"/>
          </a:xfrm>
          <a:prstGeom prst="rect">
            <a:avLst/>
          </a:prstGeom>
        </p:spPr>
      </p:pic>
      <p:sp>
        <p:nvSpPr>
          <p:cNvPr id="28" name="TextBox 27">
            <a:extLst>
              <a:ext uri="{FF2B5EF4-FFF2-40B4-BE49-F238E27FC236}">
                <a16:creationId xmlns:a16="http://schemas.microsoft.com/office/drawing/2014/main" id="{85A1149C-150A-D144-A3DF-0426926EEAFF}"/>
              </a:ext>
            </a:extLst>
          </p:cNvPr>
          <p:cNvSpPr txBox="1"/>
          <p:nvPr/>
        </p:nvSpPr>
        <p:spPr>
          <a:xfrm>
            <a:off x="1103960" y="1191465"/>
            <a:ext cx="5578193"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Filter</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reads that do </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not</a:t>
            </a:r>
            <a:r>
              <a:rPr kumimoji="0" lang="en-CH" sz="2400" b="1" i="0" u="none" strike="noStrike" kern="1200" cap="none" spc="0" normalizeH="0" baseline="0" noProof="0" dirty="0">
                <a:ln>
                  <a:noFill/>
                </a:ln>
                <a:solidFill>
                  <a:srgbClr val="1982C3"/>
                </a:solidFill>
                <a:effectLst/>
                <a:uLnTx/>
                <a:uFillTx/>
                <a:latin typeface="Corbel" panose="020B0503020204020204" pitchFamily="34" charset="0"/>
                <a:ea typeface="+mn-ea"/>
                <a:cs typeface="+mn-cs"/>
              </a:rPr>
              <a:t> require alignment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i</a:t>
            </a:r>
            <a:r>
              <a:rPr kumimoji="0" lang="en-CH" sz="2400" b="1" i="1" u="none" strike="noStrike" kern="1200" cap="none" spc="0" normalizeH="0" baseline="0" noProof="0" dirty="0">
                <a:ln>
                  <a:noFill/>
                </a:ln>
                <a:solidFill>
                  <a:srgbClr val="1982C3"/>
                </a:solidFill>
                <a:effectLst/>
                <a:uLnTx/>
                <a:uFillTx/>
                <a:latin typeface="Corbel" panose="020B0503020204020204" pitchFamily="34" charset="0"/>
                <a:ea typeface="+mn-ea"/>
                <a:cs typeface="+mn-cs"/>
              </a:rPr>
              <a:t>nside the storage system</a:t>
            </a:r>
          </a:p>
        </p:txBody>
      </p:sp>
      <p:sp>
        <p:nvSpPr>
          <p:cNvPr id="24" name="Rounded Rectangle 23">
            <a:extLst>
              <a:ext uri="{FF2B5EF4-FFF2-40B4-BE49-F238E27FC236}">
                <a16:creationId xmlns:a16="http://schemas.microsoft.com/office/drawing/2014/main" id="{ADF88CDD-0907-5444-A601-79E5591035C3}"/>
              </a:ext>
            </a:extLst>
          </p:cNvPr>
          <p:cNvSpPr/>
          <p:nvPr/>
        </p:nvSpPr>
        <p:spPr>
          <a:xfrm>
            <a:off x="6724358" y="2291781"/>
            <a:ext cx="2048907" cy="1458415"/>
          </a:xfrm>
          <a:prstGeom prst="roundRect">
            <a:avLst>
              <a:gd name="adj" fmla="val 7116"/>
            </a:avLst>
          </a:prstGeom>
          <a:solidFill>
            <a:srgbClr val="F2E7FF"/>
          </a:solid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Computation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Unit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srgbClr val="A5A5A5">
                    <a:lumMod val="75000"/>
                  </a:srgbClr>
                </a:solidFill>
                <a:effectLst/>
                <a:uLnTx/>
                <a:uFillTx/>
                <a:latin typeface="Corbel" panose="020B0503020204020204" pitchFamily="34" charset="0"/>
                <a:ea typeface="+mn-ea"/>
                <a:cs typeface="+mn-cs"/>
              </a:rPr>
              <a:t>(CPU or Accelerator)</a:t>
            </a:r>
          </a:p>
        </p:txBody>
      </p:sp>
      <p:sp>
        <p:nvSpPr>
          <p:cNvPr id="26" name="Rounded Rectangle 25">
            <a:extLst>
              <a:ext uri="{FF2B5EF4-FFF2-40B4-BE49-F238E27FC236}">
                <a16:creationId xmlns:a16="http://schemas.microsoft.com/office/drawing/2014/main" id="{F9B73524-4D68-1F49-A997-CA80B3318EBB}"/>
              </a:ext>
            </a:extLst>
          </p:cNvPr>
          <p:cNvSpPr/>
          <p:nvPr/>
        </p:nvSpPr>
        <p:spPr>
          <a:xfrm>
            <a:off x="5842000" y="2291782"/>
            <a:ext cx="840153" cy="1458415"/>
          </a:xfrm>
          <a:prstGeom prst="roundRect">
            <a:avLst>
              <a:gd name="adj" fmla="val 7116"/>
            </a:avLst>
          </a:prstGeom>
          <a:solidFill>
            <a:schemeClr val="accent2">
              <a:lumMod val="20000"/>
              <a:lumOff val="8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Cache</a:t>
            </a:r>
            <a:endParaRPr kumimoji="0" lang="en-CH" sz="18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endParaRPr>
          </a:p>
        </p:txBody>
      </p:sp>
      <p:sp>
        <p:nvSpPr>
          <p:cNvPr id="33" name="Rounded Rectangle 32">
            <a:extLst>
              <a:ext uri="{FF2B5EF4-FFF2-40B4-BE49-F238E27FC236}">
                <a16:creationId xmlns:a16="http://schemas.microsoft.com/office/drawing/2014/main" id="{BCDB42AB-3D54-2344-AEEE-31EFE51B1B0E}"/>
              </a:ext>
            </a:extLst>
          </p:cNvPr>
          <p:cNvSpPr/>
          <p:nvPr/>
        </p:nvSpPr>
        <p:spPr>
          <a:xfrm>
            <a:off x="3898900" y="2291782"/>
            <a:ext cx="1345754" cy="1458415"/>
          </a:xfrm>
          <a:prstGeom prst="roundRect">
            <a:avLst>
              <a:gd name="adj" fmla="val 7116"/>
            </a:avLst>
          </a:prstGeom>
          <a:solidFill>
            <a:schemeClr val="accent6">
              <a:lumMod val="20000"/>
              <a:lumOff val="80000"/>
            </a:schemeClr>
          </a:solidFill>
          <a:ln w="381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Main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4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Memory</a:t>
            </a:r>
            <a:endParaRPr kumimoji="0" lang="en-CH" sz="24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34" name="Rounded Rectangle 33">
            <a:extLst>
              <a:ext uri="{FF2B5EF4-FFF2-40B4-BE49-F238E27FC236}">
                <a16:creationId xmlns:a16="http://schemas.microsoft.com/office/drawing/2014/main" id="{B09568AC-8F7F-2B41-B1AD-ECC78E17C170}"/>
              </a:ext>
            </a:extLst>
          </p:cNvPr>
          <p:cNvSpPr/>
          <p:nvPr/>
        </p:nvSpPr>
        <p:spPr>
          <a:xfrm>
            <a:off x="322865" y="2291781"/>
            <a:ext cx="2245002" cy="1458415"/>
          </a:xfrm>
          <a:prstGeom prst="roundRect">
            <a:avLst>
              <a:gd name="adj" fmla="val 7116"/>
            </a:avLst>
          </a:prstGeom>
          <a:solidFill>
            <a:schemeClr val="accent1">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GenStore-Enabled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Storage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H" sz="2100" b="1" i="0" u="none" strike="noStrike" kern="1200" cap="none" spc="0" normalizeH="0" baseline="0" noProof="0" dirty="0">
                <a:ln>
                  <a:noFill/>
                </a:ln>
                <a:solidFill>
                  <a:prstClr val="black"/>
                </a:solidFill>
                <a:effectLst/>
                <a:uLnTx/>
                <a:uFillTx/>
                <a:latin typeface="Corbel" panose="020B0503020204020204" pitchFamily="34" charset="0"/>
                <a:ea typeface="+mn-ea"/>
                <a:cs typeface="+mn-cs"/>
              </a:rPr>
              <a:t>System</a:t>
            </a:r>
            <a:endParaRPr kumimoji="0" lang="en-CH" sz="2100" b="1" i="0" u="none" strike="noStrike" kern="1200" cap="none" spc="0" normalizeH="0" baseline="0" noProof="0" dirty="0">
              <a:ln>
                <a:noFill/>
              </a:ln>
              <a:solidFill>
                <a:srgbClr val="4472C4"/>
              </a:solidFill>
              <a:effectLst/>
              <a:uLnTx/>
              <a:uFillTx/>
              <a:latin typeface="Corbel" panose="020B0503020204020204" pitchFamily="34" charset="0"/>
              <a:ea typeface="+mn-ea"/>
              <a:cs typeface="+mn-cs"/>
            </a:endParaRPr>
          </a:p>
        </p:txBody>
      </p:sp>
      <p:sp>
        <p:nvSpPr>
          <p:cNvPr id="14" name="TextBox 13">
            <a:extLst>
              <a:ext uri="{FF2B5EF4-FFF2-40B4-BE49-F238E27FC236}">
                <a16:creationId xmlns:a16="http://schemas.microsoft.com/office/drawing/2014/main" id="{D7160C5E-41BC-2B49-BA56-FA2AE0BE124C}"/>
              </a:ext>
            </a:extLst>
          </p:cNvPr>
          <p:cNvSpPr txBox="1"/>
          <p:nvPr/>
        </p:nvSpPr>
        <p:spPr>
          <a:xfrm>
            <a:off x="646760" y="3637091"/>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5186C003-ED69-D042-A19F-C0D5BD294DB6}"/>
              </a:ext>
            </a:extLst>
          </p:cNvPr>
          <p:cNvSpPr txBox="1"/>
          <p:nvPr/>
        </p:nvSpPr>
        <p:spPr>
          <a:xfrm>
            <a:off x="646759" y="4494329"/>
            <a:ext cx="1099697" cy="110799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6600" b="1" i="0" u="none" strike="noStrike" kern="1200" cap="none" spc="0" normalizeH="0" baseline="0" noProof="0" dirty="0">
                <a:ln>
                  <a:noFill/>
                </a:ln>
                <a:solidFill>
                  <a:srgbClr val="629B3C"/>
                </a:solidFill>
                <a:effectLst/>
                <a:uLnTx/>
                <a:uFillTx/>
                <a:latin typeface="arial" panose="020B0604020202020204" pitchFamily="34" charset="0"/>
                <a:ea typeface="+mn-ea"/>
                <a:cs typeface="+mn-cs"/>
              </a:rPr>
              <a:t>✓</a:t>
            </a:r>
            <a:endParaRPr kumimoji="0" lang="en-CH" sz="7200" b="0" i="0" u="none" strike="noStrike" kern="1200" cap="none" spc="0" normalizeH="0" baseline="0" noProof="0" dirty="0">
              <a:ln>
                <a:noFill/>
              </a:ln>
              <a:solidFill>
                <a:srgbClr val="629B3C"/>
              </a:solidFill>
              <a:effectLst/>
              <a:uLnTx/>
              <a:uFillTx/>
              <a:latin typeface="Calibri" panose="020F0502020204030204"/>
              <a:ea typeface="+mn-ea"/>
              <a:cs typeface="+mn-cs"/>
            </a:endParaRPr>
          </a:p>
        </p:txBody>
      </p:sp>
    </p:spTree>
    <p:custDataLst>
      <p:tags r:id="rId1"/>
    </p:custDataLst>
    <p:extLst>
      <p:ext uri="{BB962C8B-B14F-4D97-AF65-F5344CB8AC3E}">
        <p14:creationId xmlns:p14="http://schemas.microsoft.com/office/powerpoint/2010/main" val="2772009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27" grpId="0" uiExpand="1" bldLvl="2" animBg="1"/>
      <p:bldP spid="14" grpId="0"/>
      <p:bldP spid="15"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144000" cy="1066800"/>
          </a:xfrm>
        </p:spPr>
        <p:txBody>
          <a:bodyPr/>
          <a:lstStyle/>
          <a:p>
            <a:r>
              <a:rPr lang="en-US" dirty="0"/>
              <a:t>In-Storage Genomic Data Filtering </a:t>
            </a:r>
            <a:r>
              <a:rPr lang="en-US" sz="2200" b="1" dirty="0">
                <a:solidFill>
                  <a:srgbClr val="006633"/>
                </a:solidFill>
              </a:rPr>
              <a:t>[ASPLOS 2022]</a:t>
            </a:r>
            <a:r>
              <a:rPr lang="en-US" sz="2200" dirty="0"/>
              <a:t> </a:t>
            </a:r>
            <a:endParaRPr lang="en-US" dirty="0"/>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3024679291"/>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15957592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86247654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3990783321"/>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32406425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2.3X and 2.2X</a:t>
            </a:r>
          </a:p>
        </p:txBody>
      </p:sp>
    </p:spTree>
    <p:extLst>
      <p:ext uri="{BB962C8B-B14F-4D97-AF65-F5344CB8AC3E}">
        <p14:creationId xmlns:p14="http://schemas.microsoft.com/office/powerpoint/2010/main" val="3875048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20032745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487724004"/>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244842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67712020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369117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Onur Mutlu,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solidFill>
                  <a:srgbClr val="0432FF"/>
                </a:solidFill>
              </a:rPr>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5174516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3370786847"/>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2382299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Accelerating Runahead Execution </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solidFill>
                  <a:srgbClr val="0432FF"/>
                </a:solidFill>
              </a:rPr>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10433181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Accelerating Climate Modeling</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3196043978"/>
      </p:ext>
    </p:extLst>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3002388316"/>
      </p:ext>
    </p:extLst>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Sequence-to-Graph Mapping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200251986"/>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1F1724-FAEE-51A6-8A1E-4C3CEBE49A56}"/>
              </a:ext>
            </a:extLst>
          </p:cNvPr>
          <p:cNvSpPr>
            <a:spLocks noGrp="1"/>
          </p:cNvSpPr>
          <p:nvPr>
            <p:ph type="title"/>
          </p:nvPr>
        </p:nvSpPr>
        <p:spPr/>
        <p:txBody>
          <a:bodyPr/>
          <a:lstStyle/>
          <a:p>
            <a:r>
              <a:rPr lang="en-US" dirty="0"/>
              <a:t>Accelerating </a:t>
            </a:r>
            <a:r>
              <a:rPr lang="en-US" dirty="0" err="1"/>
              <a:t>Basecalling</a:t>
            </a:r>
            <a:r>
              <a:rPr lang="en-US" dirty="0"/>
              <a:t> + Read Mapping</a:t>
            </a:r>
          </a:p>
        </p:txBody>
      </p:sp>
      <p:sp>
        <p:nvSpPr>
          <p:cNvPr id="3" name="Content Placeholder 2">
            <a:extLst>
              <a:ext uri="{FF2B5EF4-FFF2-40B4-BE49-F238E27FC236}">
                <a16:creationId xmlns:a16="http://schemas.microsoft.com/office/drawing/2014/main" id="{DDF6A3FD-64F1-0DAB-7B46-E9330EBC2FFF}"/>
              </a:ext>
            </a:extLst>
          </p:cNvPr>
          <p:cNvSpPr>
            <a:spLocks noGrp="1"/>
          </p:cNvSpPr>
          <p:nvPr>
            <p:ph idx="1"/>
          </p:nvPr>
        </p:nvSpPr>
        <p:spPr/>
        <p:txBody>
          <a:bodyPr/>
          <a:lstStyle/>
          <a:p>
            <a:r>
              <a:rPr lang="en-US" dirty="0">
                <a:solidFill>
                  <a:srgbClr val="0000FF"/>
                </a:solidFill>
              </a:rPr>
              <a:t>To appear at MICRO 2022</a:t>
            </a:r>
          </a:p>
        </p:txBody>
      </p:sp>
      <p:sp>
        <p:nvSpPr>
          <p:cNvPr id="4" name="Slide Number Placeholder 3">
            <a:extLst>
              <a:ext uri="{FF2B5EF4-FFF2-40B4-BE49-F238E27FC236}">
                <a16:creationId xmlns:a16="http://schemas.microsoft.com/office/drawing/2014/main" id="{AF71DC18-735B-0506-2D41-D42F28F6B33A}"/>
              </a:ext>
            </a:extLst>
          </p:cNvPr>
          <p:cNvSpPr>
            <a:spLocks noGrp="1"/>
          </p:cNvSpPr>
          <p:nvPr>
            <p:ph type="sldNum" sz="quarter" idx="11"/>
          </p:nvPr>
        </p:nvSpPr>
        <p:spPr/>
        <p:txBody>
          <a:bodyPr/>
          <a:lstStyle/>
          <a:p>
            <a:fld id="{323594FA-E141-4234-AE05-360401972BE7}" type="slidenum">
              <a:rPr lang="en-US" altLang="en-US" smtClean="0"/>
              <a:pPr/>
              <a:t>166</a:t>
            </a:fld>
            <a:endParaRPr lang="en-US" altLang="en-US"/>
          </a:p>
        </p:txBody>
      </p:sp>
      <p:pic>
        <p:nvPicPr>
          <p:cNvPr id="5" name="Picture 4">
            <a:extLst>
              <a:ext uri="{FF2B5EF4-FFF2-40B4-BE49-F238E27FC236}">
                <a16:creationId xmlns:a16="http://schemas.microsoft.com/office/drawing/2014/main" id="{A2AE8F4F-87B3-942B-8611-2C6C43756649}"/>
              </a:ext>
            </a:extLst>
          </p:cNvPr>
          <p:cNvPicPr>
            <a:picLocks noChangeAspect="1"/>
          </p:cNvPicPr>
          <p:nvPr/>
        </p:nvPicPr>
        <p:blipFill>
          <a:blip r:embed="rId2"/>
          <a:stretch>
            <a:fillRect/>
          </a:stretch>
        </p:blipFill>
        <p:spPr>
          <a:xfrm>
            <a:off x="-36512" y="3224297"/>
            <a:ext cx="9109352" cy="1716871"/>
          </a:xfrm>
          <a:prstGeom prst="rect">
            <a:avLst/>
          </a:prstGeom>
        </p:spPr>
      </p:pic>
      <p:sp>
        <p:nvSpPr>
          <p:cNvPr id="6" name="TextBox 5">
            <a:extLst>
              <a:ext uri="{FF2B5EF4-FFF2-40B4-BE49-F238E27FC236}">
                <a16:creationId xmlns:a16="http://schemas.microsoft.com/office/drawing/2014/main" id="{6A01BD8D-A802-66DB-F7BA-B7B1D731E580}"/>
              </a:ext>
            </a:extLst>
          </p:cNvPr>
          <p:cNvSpPr txBox="1"/>
          <p:nvPr/>
        </p:nvSpPr>
        <p:spPr>
          <a:xfrm>
            <a:off x="1489265"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https://arxiv.org/pdf/2209.08600.pdf</a:t>
            </a:r>
            <a:r>
              <a:rPr kumimoji="0" lang="en-US" sz="24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3275119407"/>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Time Series Analysis</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891982931"/>
      </p:ext>
    </p:extLst>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ACF6E8-1782-6643-8F8C-01860653BFD1}"/>
              </a:ext>
            </a:extLst>
          </p:cNvPr>
          <p:cNvSpPr>
            <a:spLocks noGrp="1"/>
          </p:cNvSpPr>
          <p:nvPr>
            <p:ph type="title"/>
          </p:nvPr>
        </p:nvSpPr>
        <p:spPr/>
        <p:txBody>
          <a:bodyPr/>
          <a:lstStyle/>
          <a:p>
            <a:r>
              <a:rPr lang="en-US" dirty="0"/>
              <a:t>Accelerating Graph Pattern Mining</a:t>
            </a:r>
          </a:p>
        </p:txBody>
      </p:sp>
      <p:sp>
        <p:nvSpPr>
          <p:cNvPr id="3" name="Content Placeholder 2">
            <a:extLst>
              <a:ext uri="{FF2B5EF4-FFF2-40B4-BE49-F238E27FC236}">
                <a16:creationId xmlns:a16="http://schemas.microsoft.com/office/drawing/2014/main" id="{F343E170-D71E-634F-A533-6F399A423E3F}"/>
              </a:ext>
            </a:extLst>
          </p:cNvPr>
          <p:cNvSpPr>
            <a:spLocks noGrp="1"/>
          </p:cNvSpPr>
          <p:nvPr>
            <p:ph idx="1"/>
          </p:nvPr>
        </p:nvSpPr>
        <p:spPr>
          <a:xfrm>
            <a:off x="228600" y="908720"/>
            <a:ext cx="8610600" cy="5267672"/>
          </a:xfrm>
        </p:spPr>
        <p:txBody>
          <a:bodyPr/>
          <a:lstStyle/>
          <a:p>
            <a:r>
              <a:rPr lang="en-US" sz="1500" dirty="0"/>
              <a:t>Maciej Besta, Raghavendra </a:t>
            </a:r>
            <a:r>
              <a:rPr lang="en-US" sz="1500" dirty="0" err="1"/>
              <a:t>Kanakagiri</a:t>
            </a:r>
            <a:r>
              <a:rPr lang="en-US" sz="1500" dirty="0"/>
              <a:t>, Grzegorz Kwasniewski, </a:t>
            </a:r>
            <a:r>
              <a:rPr lang="en-US" sz="1500" dirty="0" err="1"/>
              <a:t>Rachata</a:t>
            </a:r>
            <a:r>
              <a:rPr lang="en-US" sz="1500" dirty="0"/>
              <a:t> </a:t>
            </a:r>
            <a:r>
              <a:rPr lang="en-US" sz="1500" dirty="0" err="1"/>
              <a:t>Ausavarungnirun</a:t>
            </a:r>
            <a:r>
              <a:rPr lang="en-US" sz="1500" dirty="0"/>
              <a:t>, Jakub </a:t>
            </a:r>
            <a:r>
              <a:rPr lang="en-US" sz="1500" dirty="0" err="1"/>
              <a:t>Beránek</a:t>
            </a:r>
            <a:r>
              <a:rPr lang="en-US" sz="1500" dirty="0"/>
              <a:t>, Konstantinos </a:t>
            </a:r>
            <a:r>
              <a:rPr lang="en-US" sz="1500" dirty="0" err="1"/>
              <a:t>Kanellopoulos</a:t>
            </a:r>
            <a:r>
              <a:rPr lang="en-US" sz="1500" dirty="0"/>
              <a:t>, </a:t>
            </a:r>
            <a:r>
              <a:rPr lang="en-US" sz="1500" dirty="0" err="1"/>
              <a:t>Kacper</a:t>
            </a:r>
            <a:r>
              <a:rPr lang="en-US" sz="1500" dirty="0"/>
              <a:t> </a:t>
            </a:r>
            <a:r>
              <a:rPr lang="en-US" sz="1500" dirty="0" err="1"/>
              <a:t>Janda</a:t>
            </a:r>
            <a:r>
              <a:rPr lang="en-US" sz="1500" dirty="0"/>
              <a:t>, </a:t>
            </a:r>
            <a:r>
              <a:rPr lang="en-US" sz="1500" dirty="0" err="1"/>
              <a:t>Zur</a:t>
            </a:r>
            <a:r>
              <a:rPr lang="en-US" sz="1500" dirty="0"/>
              <a:t> </a:t>
            </a:r>
            <a:r>
              <a:rPr lang="en-US" sz="1500" dirty="0" err="1"/>
              <a:t>Vonarburg-Shmaria</a:t>
            </a:r>
            <a:r>
              <a:rPr lang="en-US" sz="1500" dirty="0"/>
              <a:t>, Lukas </a:t>
            </a:r>
            <a:r>
              <a:rPr lang="en-US" sz="1500" dirty="0" err="1"/>
              <a:t>Gianinazzi</a:t>
            </a:r>
            <a:r>
              <a:rPr lang="en-US" sz="1500" dirty="0"/>
              <a:t>, Ioana Stefan, Juan Gómez-Luna, Marcin </a:t>
            </a:r>
            <a:r>
              <a:rPr lang="en-US" sz="1500" dirty="0" err="1"/>
              <a:t>Copik</a:t>
            </a:r>
            <a:r>
              <a:rPr lang="en-US" sz="1500" dirty="0"/>
              <a:t>, Lukas Kapp-</a:t>
            </a:r>
            <a:r>
              <a:rPr lang="en-US" sz="1500" dirty="0" err="1"/>
              <a:t>Schwoerer</a:t>
            </a:r>
            <a:r>
              <a:rPr lang="en-US" sz="1500" dirty="0"/>
              <a:t>, Salvatore Di Girolamo, Nils </a:t>
            </a:r>
            <a:r>
              <a:rPr lang="en-US" sz="1500" dirty="0" err="1"/>
              <a:t>Blach</a:t>
            </a:r>
            <a:r>
              <a:rPr lang="en-US" sz="1500" dirty="0"/>
              <a:t>, Marek Konieczny, Onur Mutlu, and </a:t>
            </a:r>
            <a:r>
              <a:rPr lang="en-US" sz="1500" dirty="0" err="1"/>
              <a:t>Torsten</a:t>
            </a:r>
            <a:r>
              <a:rPr lang="en-US" sz="1500" dirty="0"/>
              <a:t> </a:t>
            </a:r>
            <a:r>
              <a:rPr lang="en-US" sz="1500" dirty="0" err="1"/>
              <a:t>Hoefler</a:t>
            </a:r>
            <a:r>
              <a:rPr lang="en-US" sz="1500" dirty="0"/>
              <a:t>,</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"SISA: Set-Centric Instruction Set Architecture for Graph Mining on Processing-in-Memory Systems"</a:t>
            </a:r>
            <a:br>
              <a:rPr lang="en-US" sz="1500" dirty="0"/>
            </a:br>
            <a:r>
              <a:rPr lang="en-US" sz="1500" i="1" dirty="0"/>
              <a:t>Proceedings of the </a:t>
            </a:r>
            <a:r>
              <a:rPr lang="en-US" sz="1500" i="1" dirty="0">
                <a:hlinkClick r:id="rId3"/>
              </a:rPr>
              <a:t>54th International Symposium on Microarchitecture</a:t>
            </a:r>
            <a:r>
              <a:rPr lang="en-US" sz="1500" i="1" dirty="0"/>
              <a:t> (</a:t>
            </a:r>
            <a:r>
              <a:rPr lang="en-US" sz="1500" b="1" i="1" dirty="0"/>
              <a:t>MICRO</a:t>
            </a:r>
            <a:r>
              <a:rPr lang="en-US" sz="1500" i="1" dirty="0"/>
              <a:t>)</a:t>
            </a:r>
            <a:r>
              <a:rPr lang="en-US" sz="1500" dirty="0"/>
              <a:t>, Virtual, October 2021.</a:t>
            </a:r>
            <a:br>
              <a:rPr lang="en-US" sz="1500" dirty="0"/>
            </a:br>
            <a:r>
              <a:rPr lang="en-US" sz="1500" dirty="0"/>
              <a:t>[</a:t>
            </a:r>
            <a:r>
              <a:rPr lang="en-US" sz="1500" dirty="0">
                <a:hlinkClick r:id="rId4"/>
              </a:rPr>
              <a:t>Slides (pdf)</a:t>
            </a:r>
            <a:r>
              <a:rPr lang="en-US" sz="1500" dirty="0"/>
              <a:t>]</a:t>
            </a:r>
            <a:br>
              <a:rPr lang="en-US" sz="1500" dirty="0"/>
            </a:br>
            <a:r>
              <a:rPr lang="en-US" sz="1500" dirty="0"/>
              <a:t>[</a:t>
            </a:r>
            <a:r>
              <a:rPr lang="en-US" sz="1500" dirty="0">
                <a:hlinkClick r:id="rId5"/>
              </a:rPr>
              <a:t>Talk Video</a:t>
            </a:r>
            <a:r>
              <a:rPr lang="en-US" sz="1500" dirty="0"/>
              <a:t> (22 minutes)]</a:t>
            </a:r>
            <a:br>
              <a:rPr lang="en-US" sz="1500" dirty="0"/>
            </a:br>
            <a:r>
              <a:rPr lang="en-US" sz="1500" dirty="0"/>
              <a:t>[</a:t>
            </a:r>
            <a:r>
              <a:rPr lang="en-US" sz="1500" dirty="0">
                <a:hlinkClick r:id="rId6"/>
              </a:rPr>
              <a:t>Lightning Talk Video</a:t>
            </a:r>
            <a:r>
              <a:rPr lang="en-US" sz="1500" dirty="0"/>
              <a:t> (1.5 minutes)]</a:t>
            </a:r>
            <a:br>
              <a:rPr lang="en-US" sz="1500" dirty="0"/>
            </a:br>
            <a:r>
              <a:rPr lang="en-US" sz="1500" dirty="0"/>
              <a:t>[</a:t>
            </a:r>
            <a:r>
              <a:rPr lang="en-US" sz="1500" dirty="0">
                <a:hlinkClick r:id="rId7"/>
              </a:rPr>
              <a:t>Full arXiv version</a:t>
            </a:r>
            <a:r>
              <a:rPr lang="en-US" sz="1500" dirty="0"/>
              <a:t>]</a:t>
            </a:r>
          </a:p>
          <a:p>
            <a:pPr marL="0" indent="0">
              <a:buNone/>
            </a:pPr>
            <a:br>
              <a:rPr lang="en-US" sz="1500" dirty="0"/>
            </a:br>
            <a:endParaRPr lang="en-US" sz="1500" dirty="0"/>
          </a:p>
        </p:txBody>
      </p:sp>
      <p:sp>
        <p:nvSpPr>
          <p:cNvPr id="4" name="Slide Number Placeholder 3">
            <a:extLst>
              <a:ext uri="{FF2B5EF4-FFF2-40B4-BE49-F238E27FC236}">
                <a16:creationId xmlns:a16="http://schemas.microsoft.com/office/drawing/2014/main" id="{5A48F706-A831-C54E-B91E-4FFC8E0C8AC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041EA71-B1C7-FF49-BB1B-C78853115E49}"/>
              </a:ext>
            </a:extLst>
          </p:cNvPr>
          <p:cNvPicPr>
            <a:picLocks noChangeAspect="1"/>
          </p:cNvPicPr>
          <p:nvPr/>
        </p:nvPicPr>
        <p:blipFill>
          <a:blip r:embed="rId8"/>
          <a:stretch>
            <a:fillRect/>
          </a:stretch>
        </p:blipFill>
        <p:spPr>
          <a:xfrm>
            <a:off x="0" y="3861048"/>
            <a:ext cx="9144000" cy="2481246"/>
          </a:xfrm>
          <a:prstGeom prst="rect">
            <a:avLst/>
          </a:prstGeom>
        </p:spPr>
      </p:pic>
    </p:spTree>
    <p:extLst>
      <p:ext uri="{BB962C8B-B14F-4D97-AF65-F5344CB8AC3E}">
        <p14:creationId xmlns:p14="http://schemas.microsoft.com/office/powerpoint/2010/main" val="488012307"/>
      </p:ext>
    </p:extLst>
  </p:cSld>
  <p:clrMapOvr>
    <a:masterClrMapping/>
  </p:clrMapOvr>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87E8B4-949E-9F09-043F-5209533A1F31}"/>
              </a:ext>
            </a:extLst>
          </p:cNvPr>
          <p:cNvSpPr>
            <a:spLocks noGrp="1"/>
          </p:cNvSpPr>
          <p:nvPr>
            <p:ph type="title"/>
          </p:nvPr>
        </p:nvSpPr>
        <p:spPr>
          <a:xfrm>
            <a:off x="228600" y="152400"/>
            <a:ext cx="9816008" cy="1066800"/>
          </a:xfrm>
        </p:spPr>
        <p:txBody>
          <a:bodyPr/>
          <a:lstStyle/>
          <a:p>
            <a:r>
              <a:rPr lang="en-US" dirty="0">
                <a:solidFill>
                  <a:srgbClr val="006633"/>
                </a:solidFill>
              </a:rPr>
              <a:t>Accelerating HTAP Database Systems</a:t>
            </a:r>
            <a:endParaRPr lang="en-US" sz="3800" dirty="0"/>
          </a:p>
        </p:txBody>
      </p:sp>
      <p:sp>
        <p:nvSpPr>
          <p:cNvPr id="3" name="Content Placeholder 2">
            <a:extLst>
              <a:ext uri="{FF2B5EF4-FFF2-40B4-BE49-F238E27FC236}">
                <a16:creationId xmlns:a16="http://schemas.microsoft.com/office/drawing/2014/main" id="{B6DD14E2-BB96-C8B9-DAB3-23B6688E34E3}"/>
              </a:ext>
            </a:extLst>
          </p:cNvPr>
          <p:cNvSpPr>
            <a:spLocks noGrp="1"/>
          </p:cNvSpPr>
          <p:nvPr>
            <p:ph idx="1"/>
          </p:nvPr>
        </p:nvSpPr>
        <p:spPr>
          <a:xfrm>
            <a:off x="228600" y="1124744"/>
            <a:ext cx="8610600" cy="5123656"/>
          </a:xfrm>
        </p:spPr>
        <p:txBody>
          <a:bodyPr/>
          <a:lstStyle/>
          <a:p>
            <a:r>
              <a:rPr lang="en-US" sz="1700" dirty="0" err="1"/>
              <a:t>Amirali</a:t>
            </a:r>
            <a:r>
              <a:rPr lang="en-US" sz="1700" dirty="0"/>
              <a:t> </a:t>
            </a:r>
            <a:r>
              <a:rPr lang="en-US" sz="1700" dirty="0" err="1"/>
              <a:t>Boroumand</a:t>
            </a:r>
            <a:r>
              <a:rPr lang="en-US" sz="1700" dirty="0"/>
              <a:t>, </a:t>
            </a:r>
            <a:r>
              <a:rPr lang="en-US" sz="1700" dirty="0" err="1"/>
              <a:t>Saugata</a:t>
            </a:r>
            <a:r>
              <a:rPr lang="en-US" sz="1700" dirty="0"/>
              <a:t> Ghose, Geraldo F. Oliveira,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"Polynesia: Enabling High-Performance and Energy-Efficient Hybrid Transactional/Analytical Databases with Hardware/Software Co-Design"</a:t>
            </a:r>
            <a:br>
              <a:rPr lang="en-US" sz="1700" dirty="0">
                <a:solidFill>
                  <a:srgbClr val="0000FF"/>
                </a:solidFill>
              </a:rPr>
            </a:br>
            <a:r>
              <a:rPr lang="en-US" sz="1700" i="1" dirty="0"/>
              <a:t>Proceedings of the </a:t>
            </a:r>
            <a:r>
              <a:rPr lang="en-US" sz="1700" i="1" dirty="0">
                <a:hlinkClick r:id="rId3"/>
              </a:rPr>
              <a:t>38th International Conference on Data Engineering</a:t>
            </a:r>
            <a:r>
              <a:rPr lang="en-US" sz="1700" i="1" dirty="0"/>
              <a:t> (</a:t>
            </a:r>
            <a:r>
              <a:rPr lang="en-US" sz="1700" b="1" i="1" dirty="0"/>
              <a:t>ICDE</a:t>
            </a:r>
            <a:r>
              <a:rPr lang="en-US" sz="1700" i="1" dirty="0"/>
              <a:t>)</a:t>
            </a:r>
            <a:r>
              <a:rPr lang="en-US" sz="1700" dirty="0"/>
              <a:t>, Virtual, May 2022.</a:t>
            </a:r>
            <a:br>
              <a:rPr lang="en-US" sz="1700" dirty="0"/>
            </a:br>
            <a:r>
              <a:rPr lang="en-US" sz="1700" dirty="0"/>
              <a:t>[</a:t>
            </a:r>
            <a:r>
              <a:rPr lang="en-US" sz="1700" dirty="0">
                <a:hlinkClick r:id="rId4"/>
              </a:rPr>
              <a:t>arXiv version</a:t>
            </a:r>
            <a:r>
              <a:rPr lang="en-US" sz="1700" dirty="0"/>
              <a:t>]</a:t>
            </a:r>
            <a:br>
              <a:rPr lang="en-US" sz="1700" dirty="0"/>
            </a:br>
            <a:r>
              <a:rPr lang="en-US" sz="1700" dirty="0"/>
              <a:t>[</a:t>
            </a:r>
            <a:r>
              <a:rPr lang="en-US" sz="1700" dirty="0">
                <a:hlinkClick r:id="rId5"/>
              </a:rPr>
              <a:t>Slides (pptx)</a:t>
            </a:r>
            <a:r>
              <a:rPr lang="en-US" sz="1700" dirty="0"/>
              <a:t> </a:t>
            </a:r>
            <a:r>
              <a:rPr lang="en-US" sz="1700" dirty="0">
                <a:hlinkClick r:id="rId6"/>
              </a:rPr>
              <a:t>(pdf)</a:t>
            </a:r>
            <a:r>
              <a:rPr lang="en-US" sz="1700" dirty="0"/>
              <a:t>]</a:t>
            </a:r>
            <a:br>
              <a:rPr lang="en-US" sz="1700" dirty="0"/>
            </a:br>
            <a:r>
              <a:rPr lang="en-US" sz="1700" dirty="0"/>
              <a:t>[</a:t>
            </a:r>
            <a:r>
              <a:rPr lang="en-US" sz="1700" dirty="0">
                <a:hlinkClick r:id="rId7"/>
              </a:rPr>
              <a:t>Short Talk Slides (pptx)</a:t>
            </a:r>
            <a:r>
              <a:rPr lang="en-US" sz="1700" dirty="0"/>
              <a:t> </a:t>
            </a:r>
            <a:r>
              <a:rPr lang="en-US" sz="1700" dirty="0">
                <a:hlinkClick r:id="rId8"/>
              </a:rPr>
              <a:t>(pdf)</a:t>
            </a:r>
            <a:r>
              <a:rPr lang="en-US" sz="1700" dirty="0"/>
              <a:t>]</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CBDCB64F-3910-12B7-4D3E-28FB26AB451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B20A66B2-A34D-555A-B962-7CC892A81C76}"/>
              </a:ext>
            </a:extLst>
          </p:cNvPr>
          <p:cNvPicPr>
            <a:picLocks noChangeAspect="1"/>
          </p:cNvPicPr>
          <p:nvPr/>
        </p:nvPicPr>
        <p:blipFill>
          <a:blip r:embed="rId9"/>
          <a:stretch>
            <a:fillRect/>
          </a:stretch>
        </p:blipFill>
        <p:spPr>
          <a:xfrm>
            <a:off x="0" y="4077072"/>
            <a:ext cx="9144000" cy="1912243"/>
          </a:xfrm>
          <a:prstGeom prst="rect">
            <a:avLst/>
          </a:prstGeom>
        </p:spPr>
      </p:pic>
      <p:sp>
        <p:nvSpPr>
          <p:cNvPr id="6" name="TextBox 5">
            <a:extLst>
              <a:ext uri="{FF2B5EF4-FFF2-40B4-BE49-F238E27FC236}">
                <a16:creationId xmlns:a16="http://schemas.microsoft.com/office/drawing/2014/main" id="{8062D7E6-31B2-D4AC-7E0C-D0BA16566789}"/>
              </a:ext>
            </a:extLst>
          </p:cNvPr>
          <p:cNvSpPr txBox="1"/>
          <p:nvPr/>
        </p:nvSpPr>
        <p:spPr>
          <a:xfrm>
            <a:off x="1657151" y="6381328"/>
            <a:ext cx="5753498" cy="43088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https://arxiv.org/pdf/2204.11275.pdf</a:t>
            </a:r>
            <a:r>
              <a:rPr kumimoji="0" lang="en-US" sz="22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4007046316"/>
      </p:ext>
    </p:extLst>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Neural Network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1884582645"/>
      </p:ext>
    </p:extLst>
  </p:cSld>
  <p:clrMapOvr>
    <a:masterClrMapping/>
  </p:clrMapOv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0"/>
            <a:ext cx="9144000" cy="2864653"/>
          </a:xfrm>
          <a:solidFill>
            <a:schemeClr val="tx2">
              <a:lumMod val="75000"/>
            </a:schemeClr>
          </a:solidFill>
        </p:spPr>
        <p:txBody>
          <a:bodyPr/>
          <a:lstStyle/>
          <a:p>
            <a:r>
              <a:rPr lang="en-US" sz="3000" b="1" dirty="0">
                <a:solidFill>
                  <a:schemeClr val="bg1">
                    <a:lumMod val="95000"/>
                  </a:schemeClr>
                </a:solidFill>
                <a:latin typeface="Gill Sans MT" panose="020B0502020104020203" pitchFamily="34" charset="77"/>
              </a:rPr>
              <a:t>Google Neural Network Models for Edge Devices: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Analyzing and Mitigating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Machine Learning Inference Bottlenecks</a:t>
            </a: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0" y="3056347"/>
            <a:ext cx="9144000" cy="1261884"/>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Amirali</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Boroumand</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Saugata</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Ghose</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Berkin</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Akin	</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endPar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Ravi Narayanaswami</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a:ln>
                  <a:noFill/>
                </a:ln>
                <a:solidFill>
                  <a:srgbClr val="C00000"/>
                </a:solidFill>
                <a:effectLst/>
                <a:uLnTx/>
                <a:uFillTx/>
                <a:latin typeface="Gill Sans MT" panose="020B0502020104020203" pitchFamily="34" charset="77"/>
                <a:ea typeface="+mn-ea"/>
                <a:cs typeface="+mn-cs"/>
              </a:rPr>
              <a:t>Geraldo F. Oliveira</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Xiaoyu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Ma</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r>
              <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Eric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Shiu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Onur</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Mutlu</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8" name="Graphic 7">
            <a:extLst>
              <a:ext uri="{FF2B5EF4-FFF2-40B4-BE49-F238E27FC236}">
                <a16:creationId xmlns:a16="http://schemas.microsoft.com/office/drawing/2014/main" id="{43B2F70C-CDC6-A642-9D6B-32E6A8EA3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29000" y="5530813"/>
            <a:ext cx="2286000" cy="439783"/>
          </a:xfrm>
          <a:prstGeom prst="rect">
            <a:avLst/>
          </a:prstGeom>
        </p:spPr>
      </p:pic>
      <p:sp>
        <p:nvSpPr>
          <p:cNvPr id="11" name="Rectangle 10">
            <a:extLst>
              <a:ext uri="{FF2B5EF4-FFF2-40B4-BE49-F238E27FC236}">
                <a16:creationId xmlns:a16="http://schemas.microsoft.com/office/drawing/2014/main" id="{824F8868-9941-514D-88E1-0ACB358D9EC9}"/>
              </a:ext>
            </a:extLst>
          </p:cNvPr>
          <p:cNvSpPr/>
          <p:nvPr/>
        </p:nvSpPr>
        <p:spPr>
          <a:xfrm>
            <a:off x="0" y="4509926"/>
            <a:ext cx="9144000" cy="430887"/>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PACT 2021</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pic>
        <p:nvPicPr>
          <p:cNvPr id="12" name="Picture 11">
            <a:extLst>
              <a:ext uri="{FF2B5EF4-FFF2-40B4-BE49-F238E27FC236}">
                <a16:creationId xmlns:a16="http://schemas.microsoft.com/office/drawing/2014/main" id="{AE53EB73-9E00-244C-B2EA-E33C2F8B2514}"/>
              </a:ext>
            </a:extLst>
          </p:cNvPr>
          <p:cNvPicPr>
            <a:picLocks noChangeAspect="1"/>
          </p:cNvPicPr>
          <p:nvPr/>
        </p:nvPicPr>
        <p:blipFill rotWithShape="1">
          <a:blip r:embed="rId5"/>
          <a:srcRect t="16962" b="27098"/>
          <a:stretch/>
        </p:blipFill>
        <p:spPr>
          <a:xfrm>
            <a:off x="58146" y="6173160"/>
            <a:ext cx="2534307" cy="511945"/>
          </a:xfrm>
          <a:prstGeom prst="rect">
            <a:avLst/>
          </a:prstGeom>
        </p:spPr>
      </p:pic>
      <p:pic>
        <p:nvPicPr>
          <p:cNvPr id="13" name="Picture 12">
            <a:extLst>
              <a:ext uri="{FF2B5EF4-FFF2-40B4-BE49-F238E27FC236}">
                <a16:creationId xmlns:a16="http://schemas.microsoft.com/office/drawing/2014/main" id="{5BB3B014-CC27-D142-BF69-04643810126E}"/>
              </a:ext>
            </a:extLst>
          </p:cNvPr>
          <p:cNvPicPr>
            <a:picLocks noChangeAspect="1"/>
          </p:cNvPicPr>
          <p:nvPr/>
        </p:nvPicPr>
        <p:blipFill rotWithShape="1">
          <a:blip r:embed="rId6"/>
          <a:srcRect l="5935" t="23510" r="5031" b="23990"/>
          <a:stretch/>
        </p:blipFill>
        <p:spPr>
          <a:xfrm>
            <a:off x="4678100" y="5959344"/>
            <a:ext cx="2286000" cy="898656"/>
          </a:xfrm>
          <a:prstGeom prst="rect">
            <a:avLst/>
          </a:prstGeom>
        </p:spPr>
      </p:pic>
      <p:pic>
        <p:nvPicPr>
          <p:cNvPr id="14" name="Picture 2" descr="http://www.euroc-project.eu/fileadmin/imgEuroc/eurocConsortiumLogos/ethLogo.png">
            <a:extLst>
              <a:ext uri="{FF2B5EF4-FFF2-40B4-BE49-F238E27FC236}">
                <a16:creationId xmlns:a16="http://schemas.microsoft.com/office/drawing/2014/main" id="{8E6DF52C-6D6F-1D47-92E5-A4DDA60A3E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99224" y="6173160"/>
            <a:ext cx="1998476" cy="41052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B8B85FF5-57D1-D247-8B48-4263EDD6952F}"/>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537124" y="5979804"/>
            <a:ext cx="2175266" cy="898656"/>
          </a:xfrm>
          <a:prstGeom prst="rect">
            <a:avLst/>
          </a:prstGeom>
        </p:spPr>
      </p:pic>
    </p:spTree>
    <p:extLst>
      <p:ext uri="{BB962C8B-B14F-4D97-AF65-F5344CB8AC3E}">
        <p14:creationId xmlns:p14="http://schemas.microsoft.com/office/powerpoint/2010/main" val="3511625322"/>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48969F0-2D37-9B4F-89A4-C9739461369A}"/>
              </a:ext>
            </a:extLst>
          </p:cNvPr>
          <p:cNvSpPr/>
          <p:nvPr/>
        </p:nvSpPr>
        <p:spPr>
          <a:xfrm>
            <a:off x="0" y="743205"/>
            <a:ext cx="9144000" cy="914400"/>
          </a:xfrm>
          <a:prstGeom prst="rect">
            <a:avLst/>
          </a:prstGeom>
          <a:solidFill>
            <a:srgbClr val="FFF4CC">
              <a:alpha val="2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7" name="Rectangle 6">
            <a:extLst>
              <a:ext uri="{FF2B5EF4-FFF2-40B4-BE49-F238E27FC236}">
                <a16:creationId xmlns:a16="http://schemas.microsoft.com/office/drawing/2014/main" id="{A8C8C6C2-2540-E14E-8598-187AFA9373A3}"/>
              </a:ext>
            </a:extLst>
          </p:cNvPr>
          <p:cNvSpPr/>
          <p:nvPr/>
        </p:nvSpPr>
        <p:spPr>
          <a:xfrm>
            <a:off x="0" y="1928020"/>
            <a:ext cx="9144000" cy="1261494"/>
          </a:xfrm>
          <a:prstGeom prst="rect">
            <a:avLst/>
          </a:prstGeom>
          <a:solidFill>
            <a:srgbClr val="FFBFB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8" name="Rectangle 7">
            <a:extLst>
              <a:ext uri="{FF2B5EF4-FFF2-40B4-BE49-F238E27FC236}">
                <a16:creationId xmlns:a16="http://schemas.microsoft.com/office/drawing/2014/main" id="{592513E4-C4B7-F242-9A0D-35F07BCED5C7}"/>
              </a:ext>
            </a:extLst>
          </p:cNvPr>
          <p:cNvSpPr/>
          <p:nvPr/>
        </p:nvSpPr>
        <p:spPr>
          <a:xfrm>
            <a:off x="0" y="3429001"/>
            <a:ext cx="9144000" cy="925286"/>
          </a:xfrm>
          <a:prstGeom prst="rect">
            <a:avLst/>
          </a:prstGeom>
          <a:solidFill>
            <a:srgbClr val="CCD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0" name="Rectangle 9">
            <a:extLst>
              <a:ext uri="{FF2B5EF4-FFF2-40B4-BE49-F238E27FC236}">
                <a16:creationId xmlns:a16="http://schemas.microsoft.com/office/drawing/2014/main" id="{3E440315-C009-E346-A212-93C50C707296}"/>
              </a:ext>
            </a:extLst>
          </p:cNvPr>
          <p:cNvSpPr/>
          <p:nvPr/>
        </p:nvSpPr>
        <p:spPr>
          <a:xfrm>
            <a:off x="0" y="4542080"/>
            <a:ext cx="9144000" cy="925286"/>
          </a:xfrm>
          <a:prstGeom prst="rect">
            <a:avLst/>
          </a:prstGeom>
          <a:solidFill>
            <a:srgbClr val="B8CF9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1" name="Rectangle 10">
            <a:extLst>
              <a:ext uri="{FF2B5EF4-FFF2-40B4-BE49-F238E27FC236}">
                <a16:creationId xmlns:a16="http://schemas.microsoft.com/office/drawing/2014/main" id="{32042D8A-F894-404E-8CDA-6FFCBB190FD3}"/>
              </a:ext>
            </a:extLst>
          </p:cNvPr>
          <p:cNvSpPr/>
          <p:nvPr/>
        </p:nvSpPr>
        <p:spPr>
          <a:xfrm>
            <a:off x="0" y="5655159"/>
            <a:ext cx="9144000" cy="925286"/>
          </a:xfrm>
          <a:prstGeom prst="rect">
            <a:avLst/>
          </a:prstGeom>
          <a:solidFill>
            <a:srgbClr val="AF9CD3">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 name="Title 1"/>
          <p:cNvSpPr>
            <a:spLocks noGrp="1"/>
          </p:cNvSpPr>
          <p:nvPr>
            <p:ph type="title"/>
          </p:nvPr>
        </p:nvSpPr>
        <p:spPr>
          <a:xfrm>
            <a:off x="0" y="-76200"/>
            <a:ext cx="9144000" cy="914400"/>
          </a:xfrm>
        </p:spPr>
        <p:txBody>
          <a:bodyPr/>
          <a:lstStyle/>
          <a:p>
            <a:r>
              <a:rPr lang="en-US" dirty="0"/>
              <a:t>Executive Summary</a:t>
            </a:r>
          </a:p>
        </p:txBody>
      </p:sp>
      <p:sp>
        <p:nvSpPr>
          <p:cNvPr id="3" name="Content Placeholder 2"/>
          <p:cNvSpPr>
            <a:spLocks noGrp="1"/>
          </p:cNvSpPr>
          <p:nvPr>
            <p:ph idx="1"/>
          </p:nvPr>
        </p:nvSpPr>
        <p:spPr>
          <a:xfrm>
            <a:off x="152400" y="743204"/>
            <a:ext cx="8991600" cy="6019800"/>
          </a:xfrm>
        </p:spPr>
        <p:txBody>
          <a:bodyPr>
            <a:normAutofit lnSpcReduction="10000"/>
          </a:bodyPr>
          <a:lstStyle/>
          <a:p>
            <a:pPr marL="0" indent="0">
              <a:buNone/>
            </a:pPr>
            <a:r>
              <a:rPr lang="en-US" sz="2000" u="sng" dirty="0">
                <a:solidFill>
                  <a:schemeClr val="tx2"/>
                </a:solidFill>
              </a:rPr>
              <a:t>Context</a:t>
            </a:r>
            <a:r>
              <a:rPr lang="en-US" sz="2000" dirty="0">
                <a:solidFill>
                  <a:schemeClr val="tx2"/>
                </a:solidFill>
              </a:rPr>
              <a:t>:  We extensively analyze </a:t>
            </a:r>
            <a:r>
              <a:rPr lang="en-US" sz="2000" dirty="0">
                <a:solidFill>
                  <a:srgbClr val="0000FF"/>
                </a:solidFill>
              </a:rPr>
              <a:t>a state-of-the-art edge ML accelerator (Google Edge TPU) </a:t>
            </a:r>
            <a:r>
              <a:rPr lang="en-US" sz="2000" dirty="0">
                <a:solidFill>
                  <a:schemeClr val="tx2"/>
                </a:solidFill>
              </a:rPr>
              <a:t>using </a:t>
            </a:r>
            <a:r>
              <a:rPr lang="en-US" sz="2000" dirty="0">
                <a:solidFill>
                  <a:srgbClr val="0000FF"/>
                </a:solidFill>
              </a:rPr>
              <a:t>24 Google edge models</a:t>
            </a:r>
          </a:p>
          <a:p>
            <a:pPr lvl="1"/>
            <a:r>
              <a:rPr lang="en-US" sz="1800" dirty="0">
                <a:cs typeface="Adobe Garamond Pro"/>
              </a:rPr>
              <a:t> Wide range of models (CNNs, LSTMs, Transducers, RCNNs)</a:t>
            </a:r>
            <a:br>
              <a:rPr lang="en-US" sz="1800" dirty="0">
                <a:cs typeface="Adobe Garamond Pro"/>
              </a:rPr>
            </a:br>
            <a:endParaRPr lang="en-US" sz="1800" dirty="0">
              <a:solidFill>
                <a:schemeClr val="tx2"/>
              </a:solidFill>
            </a:endParaRPr>
          </a:p>
          <a:p>
            <a:pPr marL="0" indent="0">
              <a:buNone/>
            </a:pPr>
            <a:r>
              <a:rPr lang="en-US" sz="2000" u="sng" dirty="0">
                <a:solidFill>
                  <a:schemeClr val="tx2"/>
                </a:solidFill>
              </a:rPr>
              <a:t>Problem</a:t>
            </a:r>
            <a:r>
              <a:rPr lang="en-US" sz="2000" dirty="0">
                <a:solidFill>
                  <a:schemeClr val="tx2"/>
                </a:solidFill>
              </a:rPr>
              <a:t>:  The Edge TPU accelerator suffers from </a:t>
            </a:r>
            <a:r>
              <a:rPr lang="en-US" sz="2000" dirty="0">
                <a:solidFill>
                  <a:srgbClr val="800000"/>
                </a:solidFill>
              </a:rPr>
              <a:t>three challenges:</a:t>
            </a:r>
          </a:p>
          <a:p>
            <a:pPr lvl="1"/>
            <a:r>
              <a:rPr lang="en-US" sz="1800" dirty="0">
                <a:cs typeface="Adobe Garamond Pro"/>
              </a:rPr>
              <a:t>It operates </a:t>
            </a:r>
            <a:r>
              <a:rPr lang="en-US" sz="1800" dirty="0">
                <a:solidFill>
                  <a:srgbClr val="800000"/>
                </a:solidFill>
                <a:cs typeface="Adobe Garamond Pro"/>
              </a:rPr>
              <a:t>significantly below</a:t>
            </a:r>
            <a:r>
              <a:rPr lang="en-US" sz="1800" dirty="0">
                <a:solidFill>
                  <a:srgbClr val="C00000"/>
                </a:solidFill>
                <a:cs typeface="Adobe Garamond Pro"/>
              </a:rPr>
              <a:t> </a:t>
            </a:r>
            <a:r>
              <a:rPr lang="en-US" sz="1800" dirty="0">
                <a:solidFill>
                  <a:srgbClr val="595959"/>
                </a:solidFill>
                <a:cs typeface="Adobe Garamond Pro"/>
              </a:rPr>
              <a:t>its</a:t>
            </a:r>
            <a:r>
              <a:rPr lang="en-US" sz="1800" dirty="0">
                <a:solidFill>
                  <a:srgbClr val="C00000"/>
                </a:solidFill>
                <a:cs typeface="Adobe Garamond Pro"/>
              </a:rPr>
              <a:t> </a:t>
            </a:r>
            <a:r>
              <a:rPr lang="en-US" sz="1800" u="sng" dirty="0">
                <a:cs typeface="Adobe Garamond Pro"/>
              </a:rPr>
              <a:t>peak throughput</a:t>
            </a:r>
          </a:p>
          <a:p>
            <a:pPr lvl="1"/>
            <a:r>
              <a:rPr lang="en-US" sz="1800" dirty="0">
                <a:cs typeface="Adobe Garamond Pro"/>
              </a:rPr>
              <a:t>It operates </a:t>
            </a:r>
            <a:r>
              <a:rPr lang="en-US" sz="1800" dirty="0">
                <a:solidFill>
                  <a:srgbClr val="800000"/>
                </a:solidFill>
                <a:cs typeface="Adobe Garamond Pro"/>
              </a:rPr>
              <a:t>significantly below </a:t>
            </a:r>
            <a:r>
              <a:rPr lang="en-US" sz="1800" dirty="0">
                <a:solidFill>
                  <a:srgbClr val="595959"/>
                </a:solidFill>
                <a:cs typeface="Adobe Garamond Pro"/>
              </a:rPr>
              <a:t>its</a:t>
            </a:r>
            <a:r>
              <a:rPr lang="en-US" sz="1800" dirty="0">
                <a:solidFill>
                  <a:srgbClr val="800000"/>
                </a:solidFill>
                <a:cs typeface="Adobe Garamond Pro"/>
              </a:rPr>
              <a:t> </a:t>
            </a:r>
            <a:r>
              <a:rPr lang="en-US" sz="1800" u="sng" dirty="0">
                <a:cs typeface="Adobe Garamond Pro"/>
              </a:rPr>
              <a:t>theoretical energy efficiency</a:t>
            </a:r>
          </a:p>
          <a:p>
            <a:pPr lvl="1"/>
            <a:r>
              <a:rPr lang="en-US" sz="1800" dirty="0">
                <a:solidFill>
                  <a:srgbClr val="595959"/>
                </a:solidFill>
                <a:cs typeface="Adobe Garamond Pro"/>
              </a:rPr>
              <a:t>It</a:t>
            </a:r>
            <a:r>
              <a:rPr lang="en-US" sz="1800" dirty="0">
                <a:solidFill>
                  <a:srgbClr val="800000"/>
                </a:solidFill>
                <a:cs typeface="Adobe Garamond Pro"/>
              </a:rPr>
              <a:t> inefficiently </a:t>
            </a:r>
            <a:r>
              <a:rPr lang="en-US" sz="1800" dirty="0">
                <a:solidFill>
                  <a:srgbClr val="595959"/>
                </a:solidFill>
                <a:cs typeface="Adobe Garamond Pro"/>
              </a:rPr>
              <a:t>handles</a:t>
            </a:r>
            <a:r>
              <a:rPr lang="en-US" sz="1800" dirty="0">
                <a:solidFill>
                  <a:srgbClr val="800000"/>
                </a:solidFill>
                <a:cs typeface="Adobe Garamond Pro"/>
              </a:rPr>
              <a:t> </a:t>
            </a:r>
            <a:r>
              <a:rPr lang="en-US" sz="1800" u="sng" dirty="0">
                <a:cs typeface="Adobe Garamond Pro"/>
              </a:rPr>
              <a:t>memory accesses</a:t>
            </a:r>
            <a:br>
              <a:rPr lang="en-US" sz="1800" dirty="0">
                <a:cs typeface="Adobe Garamond Pro"/>
              </a:rPr>
            </a:br>
            <a:endParaRPr lang="en-US" sz="1800" dirty="0">
              <a:cs typeface="Adobe Garamond Pro"/>
            </a:endParaRPr>
          </a:p>
          <a:p>
            <a:pPr marL="0" lvl="1" indent="0">
              <a:buNone/>
            </a:pPr>
            <a:r>
              <a:rPr lang="en-US" sz="2000" u="sng" dirty="0">
                <a:solidFill>
                  <a:schemeClr val="tx2"/>
                </a:solidFill>
              </a:rPr>
              <a:t>Key Insight</a:t>
            </a:r>
            <a:r>
              <a:rPr lang="en-US" sz="2000" dirty="0">
                <a:solidFill>
                  <a:schemeClr val="tx2"/>
                </a:solidFill>
              </a:rPr>
              <a:t>:  These shortcomings arise from </a:t>
            </a:r>
            <a:r>
              <a:rPr lang="en-US" sz="2000" dirty="0">
                <a:solidFill>
                  <a:srgbClr val="0000FF"/>
                </a:solidFill>
              </a:rPr>
              <a:t>the monolithic design</a:t>
            </a:r>
            <a:r>
              <a:rPr lang="en-US" sz="2000" dirty="0">
                <a:solidFill>
                  <a:schemeClr val="tx2"/>
                </a:solidFill>
              </a:rPr>
              <a:t> of the Edge TPU accelerator</a:t>
            </a:r>
          </a:p>
          <a:p>
            <a:pPr lvl="1"/>
            <a:r>
              <a:rPr lang="en-US" sz="1800" dirty="0">
                <a:cs typeface="Adobe Garamond Pro"/>
              </a:rPr>
              <a:t>The Edge TPU accelerator design does not account for </a:t>
            </a:r>
            <a:r>
              <a:rPr lang="en-US" sz="1800" dirty="0">
                <a:solidFill>
                  <a:srgbClr val="0000FF"/>
                </a:solidFill>
                <a:cs typeface="Adobe Garamond Pro"/>
              </a:rPr>
              <a:t>layer heterogeneity </a:t>
            </a:r>
            <a:br>
              <a:rPr lang="en-US" sz="1800" dirty="0">
                <a:solidFill>
                  <a:srgbClr val="0000FF"/>
                </a:solidFill>
                <a:cs typeface="Adobe Garamond Pro"/>
              </a:rPr>
            </a:br>
            <a:endParaRPr lang="en-US" sz="1800" dirty="0">
              <a:solidFill>
                <a:srgbClr val="0000FF"/>
              </a:solidFill>
            </a:endParaRPr>
          </a:p>
          <a:p>
            <a:pPr marL="0" lvl="1" indent="0">
              <a:buNone/>
            </a:pPr>
            <a:r>
              <a:rPr lang="en-US" sz="2000" u="sng" dirty="0">
                <a:solidFill>
                  <a:schemeClr val="tx2"/>
                </a:solidFill>
              </a:rPr>
              <a:t>Key Mechanism</a:t>
            </a:r>
            <a:r>
              <a:rPr lang="en-US" sz="2000" dirty="0">
                <a:solidFill>
                  <a:schemeClr val="tx2"/>
                </a:solidFill>
              </a:rPr>
              <a:t>:  A new framework called </a:t>
            </a:r>
            <a:r>
              <a:rPr lang="en-US" sz="2000" dirty="0">
                <a:solidFill>
                  <a:srgbClr val="0000FF"/>
                </a:solidFill>
              </a:rPr>
              <a:t>Mensa</a:t>
            </a:r>
          </a:p>
          <a:p>
            <a:pPr lvl="1"/>
            <a:r>
              <a:rPr lang="en-US" sz="1800" dirty="0">
                <a:cs typeface="Adobe Garamond Pro"/>
              </a:rPr>
              <a:t>Mensa consists of heterogeneous accelerators whose dataflow and hardware are specialized for specific families of layers</a:t>
            </a:r>
            <a:br>
              <a:rPr lang="en-US" sz="1800" dirty="0">
                <a:cs typeface="Adobe Garamond Pro"/>
              </a:rPr>
            </a:br>
            <a:endParaRPr lang="en-US" sz="1800" dirty="0">
              <a:solidFill>
                <a:schemeClr val="tx2"/>
              </a:solidFill>
            </a:endParaRPr>
          </a:p>
          <a:p>
            <a:pPr marL="0" lvl="1" indent="0">
              <a:buNone/>
            </a:pPr>
            <a:r>
              <a:rPr lang="en-US" sz="2000" u="sng" dirty="0">
                <a:solidFill>
                  <a:schemeClr val="tx2"/>
                </a:solidFill>
              </a:rPr>
              <a:t>Key Results</a:t>
            </a:r>
            <a:r>
              <a:rPr lang="en-US" sz="2000" dirty="0">
                <a:solidFill>
                  <a:schemeClr val="tx2"/>
                </a:solidFill>
              </a:rPr>
              <a:t>:  We design a version of Mensa for Google edge ML models</a:t>
            </a:r>
          </a:p>
          <a:p>
            <a:pPr lvl="1"/>
            <a:r>
              <a:rPr lang="en-US" sz="1800" dirty="0">
                <a:cs typeface="Adobe Garamond Pro"/>
              </a:rPr>
              <a:t>Mensa improves performance and energy by </a:t>
            </a:r>
            <a:r>
              <a:rPr lang="en-US" sz="1800" dirty="0">
                <a:solidFill>
                  <a:srgbClr val="0000FF"/>
                </a:solidFill>
                <a:cs typeface="Adobe Garamond Pro"/>
              </a:rPr>
              <a:t>3.0X</a:t>
            </a:r>
            <a:r>
              <a:rPr lang="en-US" sz="1800" dirty="0">
                <a:cs typeface="Adobe Garamond Pro"/>
              </a:rPr>
              <a:t> and </a:t>
            </a:r>
            <a:r>
              <a:rPr lang="en-US" sz="1800" dirty="0">
                <a:solidFill>
                  <a:srgbClr val="0000FF"/>
                </a:solidFill>
                <a:cs typeface="Adobe Garamond Pro"/>
              </a:rPr>
              <a:t>3.1X</a:t>
            </a:r>
          </a:p>
          <a:p>
            <a:pPr lvl="1"/>
            <a:r>
              <a:rPr lang="en-US" sz="1800" dirty="0">
                <a:cs typeface="Adobe Garamond Pro"/>
              </a:rPr>
              <a:t>Mensa reduces cost and improves area efficiency</a:t>
            </a:r>
            <a:endParaRPr lang="en-US" sz="1800" dirty="0">
              <a:solidFill>
                <a:srgbClr val="0000FF"/>
              </a:solidFill>
              <a:cs typeface="Adobe Garamond Pro"/>
            </a:endParaRPr>
          </a:p>
          <a:p>
            <a:pPr lvl="1"/>
            <a:endParaRPr lang="en-US" sz="2000" dirty="0">
              <a:solidFill>
                <a:schemeClr val="accent2"/>
              </a:solidFill>
              <a:cs typeface="Gill Sans MT"/>
            </a:endParaRPr>
          </a:p>
          <a:p>
            <a:pPr marL="342900" lvl="1" indent="-342900">
              <a:buFont typeface="Arial" pitchFamily="34" charset="0"/>
              <a:buChar char="•"/>
            </a:pPr>
            <a:endParaRPr lang="en-US" sz="2600" dirty="0">
              <a:solidFill>
                <a:schemeClr val="accent2"/>
              </a:solidFill>
              <a:cs typeface="Gill Sans MT"/>
            </a:endParaRPr>
          </a:p>
          <a:p>
            <a:endParaRPr lang="en-US" sz="2600" dirty="0">
              <a:solidFill>
                <a:srgbClr val="0000FF"/>
              </a:solidFill>
            </a:endParaRPr>
          </a:p>
          <a:p>
            <a:pPr lvl="1"/>
            <a:endParaRPr lang="en-US" sz="2200" dirty="0">
              <a:solidFill>
                <a:srgbClr val="C00000"/>
              </a:solidFill>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Slide Number Placeholder 4"/>
          <p:cNvSpPr>
            <a:spLocks noGrp="1"/>
          </p:cNvSpPr>
          <p:nvPr>
            <p:ph type="sldNum" sz="quarter" idx="12"/>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sz="2400" b="1" i="0" u="none" strike="noStrike" kern="1200" cap="none" spc="0" normalizeH="0" baseline="0" noProof="0" dirty="0">
              <a:ln>
                <a:noFill/>
              </a:ln>
              <a:solidFill>
                <a:srgbClr val="0070C0"/>
              </a:solidFill>
              <a:effectLst/>
              <a:uLnTx/>
              <a:uFillTx/>
              <a:latin typeface="Gill Sans MT"/>
              <a:ea typeface="+mn-ea"/>
              <a:cs typeface="+mn-cs"/>
            </a:endParaRPr>
          </a:p>
        </p:txBody>
      </p:sp>
    </p:spTree>
    <p:extLst>
      <p:ext uri="{BB962C8B-B14F-4D97-AF65-F5344CB8AC3E}">
        <p14:creationId xmlns:p14="http://schemas.microsoft.com/office/powerpoint/2010/main" val="194054600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52536" y="0"/>
            <a:ext cx="9540552" cy="914400"/>
          </a:xfrm>
        </p:spPr>
        <p:txBody>
          <a:bodyPr/>
          <a:lstStyle/>
          <a:p>
            <a:r>
              <a:rPr lang="en-US" sz="4000" dirty="0">
                <a:cs typeface="Gill Sans MT"/>
              </a:rPr>
              <a:t>Google Edge Neural Network Models</a:t>
            </a:r>
            <a:endParaRPr lang="en-US" sz="4200" dirty="0">
              <a:latin typeface="Gill Sans MT"/>
              <a:cs typeface="Gill Sans MT"/>
            </a:endParaRPr>
          </a:p>
        </p:txBody>
      </p:sp>
      <p:sp>
        <p:nvSpPr>
          <p:cNvPr id="18" name="Rectangle 17"/>
          <p:cNvSpPr/>
          <p:nvPr/>
        </p:nvSpPr>
        <p:spPr>
          <a:xfrm>
            <a:off x="0" y="1172716"/>
            <a:ext cx="9144000" cy="477054"/>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white"/>
                </a:solidFill>
                <a:effectLst/>
                <a:uLnTx/>
                <a:uFillTx/>
                <a:latin typeface="Gill Sans MT"/>
                <a:ea typeface="+mn-ea"/>
                <a:cs typeface="Gill Sans MT"/>
              </a:rPr>
              <a:t>We analyze inference execution using 24 edge NN models </a:t>
            </a:r>
          </a:p>
        </p:txBody>
      </p:sp>
      <p:grpSp>
        <p:nvGrpSpPr>
          <p:cNvPr id="5" name="Group 4">
            <a:extLst>
              <a:ext uri="{FF2B5EF4-FFF2-40B4-BE49-F238E27FC236}">
                <a16:creationId xmlns:a16="http://schemas.microsoft.com/office/drawing/2014/main" id="{084FA3DE-5D66-5046-95E6-96CEBE688732}"/>
              </a:ext>
            </a:extLst>
          </p:cNvPr>
          <p:cNvGrpSpPr/>
          <p:nvPr/>
        </p:nvGrpSpPr>
        <p:grpSpPr>
          <a:xfrm>
            <a:off x="-39388" y="4008859"/>
            <a:ext cx="3745342" cy="1520809"/>
            <a:chOff x="436390" y="4008859"/>
            <a:chExt cx="3745342" cy="1520809"/>
          </a:xfrm>
        </p:grpSpPr>
        <p:cxnSp>
          <p:nvCxnSpPr>
            <p:cNvPr id="23" name="Straight Arrow Connector 22"/>
            <p:cNvCxnSpPr/>
            <p:nvPr/>
          </p:nvCxnSpPr>
          <p:spPr>
            <a:xfrm flipH="1">
              <a:off x="2722390" y="4234268"/>
              <a:ext cx="914400" cy="451103"/>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rot="19870791">
              <a:off x="1916542" y="4008859"/>
              <a:ext cx="22651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13 CNN</a:t>
              </a:r>
            </a:p>
          </p:txBody>
        </p:sp>
        <p:pic>
          <p:nvPicPr>
            <p:cNvPr id="40" name="Picture 39"/>
            <p:cNvPicPr>
              <a:picLocks noChangeAspect="1"/>
            </p:cNvPicPr>
            <p:nvPr/>
          </p:nvPicPr>
          <p:blipFill>
            <a:blip r:embed="rId3"/>
            <a:stretch>
              <a:fillRect/>
            </a:stretch>
          </p:blipFill>
          <p:spPr>
            <a:xfrm>
              <a:off x="1045990" y="4124314"/>
              <a:ext cx="1016000" cy="1016000"/>
            </a:xfrm>
            <a:prstGeom prst="rect">
              <a:avLst/>
            </a:prstGeom>
          </p:spPr>
        </p:pic>
        <p:sp>
          <p:nvSpPr>
            <p:cNvPr id="41" name="TextBox 40"/>
            <p:cNvSpPr txBox="1"/>
            <p:nvPr/>
          </p:nvSpPr>
          <p:spPr>
            <a:xfrm>
              <a:off x="436390" y="5191114"/>
              <a:ext cx="2265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Face Detection</a:t>
              </a:r>
            </a:p>
          </p:txBody>
        </p:sp>
      </p:grpSp>
      <p:grpSp>
        <p:nvGrpSpPr>
          <p:cNvPr id="3" name="Group 2">
            <a:extLst>
              <a:ext uri="{FF2B5EF4-FFF2-40B4-BE49-F238E27FC236}">
                <a16:creationId xmlns:a16="http://schemas.microsoft.com/office/drawing/2014/main" id="{AC5BBC32-1605-554F-BCB3-A240D470CEE3}"/>
              </a:ext>
            </a:extLst>
          </p:cNvPr>
          <p:cNvGrpSpPr/>
          <p:nvPr/>
        </p:nvGrpSpPr>
        <p:grpSpPr>
          <a:xfrm>
            <a:off x="-247178" y="2295514"/>
            <a:ext cx="3665496" cy="1405354"/>
            <a:chOff x="228600" y="2295514"/>
            <a:chExt cx="3665496" cy="1405354"/>
          </a:xfrm>
        </p:grpSpPr>
        <p:pic>
          <p:nvPicPr>
            <p:cNvPr id="12" name="Picture 11"/>
            <p:cNvPicPr>
              <a:picLocks noChangeAspect="1"/>
            </p:cNvPicPr>
            <p:nvPr/>
          </p:nvPicPr>
          <p:blipFill>
            <a:blip r:embed="rId4"/>
            <a:stretch>
              <a:fillRect/>
            </a:stretch>
          </p:blipFill>
          <p:spPr>
            <a:xfrm>
              <a:off x="990600" y="2295514"/>
              <a:ext cx="1041400" cy="1041400"/>
            </a:xfrm>
            <a:prstGeom prst="rect">
              <a:avLst/>
            </a:prstGeom>
          </p:spPr>
        </p:pic>
        <p:cxnSp>
          <p:nvCxnSpPr>
            <p:cNvPr id="21" name="Straight Arrow Connector 20"/>
            <p:cNvCxnSpPr/>
            <p:nvPr/>
          </p:nvCxnSpPr>
          <p:spPr>
            <a:xfrm flipH="1" flipV="1">
              <a:off x="2493790" y="3015068"/>
              <a:ext cx="914400" cy="219454"/>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rot="690717">
              <a:off x="2203817" y="2415234"/>
              <a:ext cx="1690279"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6 RNN</a:t>
              </a:r>
              <a:b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b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Transducers</a:t>
              </a:r>
            </a:p>
          </p:txBody>
        </p:sp>
        <p:sp>
          <p:nvSpPr>
            <p:cNvPr id="42" name="TextBox 41"/>
            <p:cNvSpPr txBox="1"/>
            <p:nvPr/>
          </p:nvSpPr>
          <p:spPr>
            <a:xfrm>
              <a:off x="228600" y="3362314"/>
              <a:ext cx="2646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Speech Recognition</a:t>
              </a:r>
            </a:p>
          </p:txBody>
        </p:sp>
      </p:grpSp>
      <p:grpSp>
        <p:nvGrpSpPr>
          <p:cNvPr id="6" name="Group 5">
            <a:extLst>
              <a:ext uri="{FF2B5EF4-FFF2-40B4-BE49-F238E27FC236}">
                <a16:creationId xmlns:a16="http://schemas.microsoft.com/office/drawing/2014/main" id="{4D173D8C-CB41-7D42-8BF3-46C2710D7CEC}"/>
              </a:ext>
            </a:extLst>
          </p:cNvPr>
          <p:cNvGrpSpPr/>
          <p:nvPr/>
        </p:nvGrpSpPr>
        <p:grpSpPr>
          <a:xfrm>
            <a:off x="5603391" y="2253068"/>
            <a:ext cx="3726087" cy="1329154"/>
            <a:chOff x="5016103" y="2253068"/>
            <a:chExt cx="3726087" cy="1329154"/>
          </a:xfrm>
        </p:grpSpPr>
        <p:pic>
          <p:nvPicPr>
            <p:cNvPr id="13" name="Picture 12"/>
            <p:cNvPicPr>
              <a:picLocks noChangeAspect="1"/>
            </p:cNvPicPr>
            <p:nvPr/>
          </p:nvPicPr>
          <p:blipFill>
            <a:blip r:embed="rId5"/>
            <a:stretch>
              <a:fillRect/>
            </a:stretch>
          </p:blipFill>
          <p:spPr>
            <a:xfrm>
              <a:off x="6760990" y="2253068"/>
              <a:ext cx="1143000" cy="1143000"/>
            </a:xfrm>
            <a:prstGeom prst="rect">
              <a:avLst/>
            </a:prstGeom>
          </p:spPr>
        </p:pic>
        <p:cxnSp>
          <p:nvCxnSpPr>
            <p:cNvPr id="25" name="Straight Arrow Connector 24"/>
            <p:cNvCxnSpPr/>
            <p:nvPr/>
          </p:nvCxnSpPr>
          <p:spPr>
            <a:xfrm flipV="1">
              <a:off x="5617990" y="2862668"/>
              <a:ext cx="914400" cy="381000"/>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rot="20281783">
              <a:off x="5016103" y="2632046"/>
              <a:ext cx="169027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2 LSTMs</a:t>
              </a:r>
            </a:p>
          </p:txBody>
        </p:sp>
        <p:sp>
          <p:nvSpPr>
            <p:cNvPr id="44" name="TextBox 43"/>
            <p:cNvSpPr txBox="1"/>
            <p:nvPr/>
          </p:nvSpPr>
          <p:spPr>
            <a:xfrm>
              <a:off x="6075190" y="3243668"/>
              <a:ext cx="266700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Language Translation</a:t>
              </a:r>
            </a:p>
          </p:txBody>
        </p:sp>
      </p:grpSp>
      <p:grpSp>
        <p:nvGrpSpPr>
          <p:cNvPr id="7" name="Group 6">
            <a:extLst>
              <a:ext uri="{FF2B5EF4-FFF2-40B4-BE49-F238E27FC236}">
                <a16:creationId xmlns:a16="http://schemas.microsoft.com/office/drawing/2014/main" id="{C67ADE98-1B8B-E442-B4D1-C13216050E3C}"/>
              </a:ext>
            </a:extLst>
          </p:cNvPr>
          <p:cNvGrpSpPr/>
          <p:nvPr/>
        </p:nvGrpSpPr>
        <p:grpSpPr>
          <a:xfrm>
            <a:off x="5758020" y="4068053"/>
            <a:ext cx="3266658" cy="1342969"/>
            <a:chOff x="5170732" y="4068053"/>
            <a:chExt cx="3266658" cy="1342969"/>
          </a:xfrm>
        </p:grpSpPr>
        <p:pic>
          <p:nvPicPr>
            <p:cNvPr id="38" name="Picture 37"/>
            <p:cNvPicPr>
              <a:picLocks noChangeAspect="1"/>
            </p:cNvPicPr>
            <p:nvPr/>
          </p:nvPicPr>
          <p:blipFill>
            <a:blip r:embed="rId6"/>
            <a:stretch>
              <a:fillRect/>
            </a:stretch>
          </p:blipFill>
          <p:spPr>
            <a:xfrm>
              <a:off x="6862590" y="4183468"/>
              <a:ext cx="889000" cy="889000"/>
            </a:xfrm>
            <a:prstGeom prst="rect">
              <a:avLst/>
            </a:prstGeom>
          </p:spPr>
        </p:pic>
        <p:sp>
          <p:nvSpPr>
            <p:cNvPr id="43" name="TextBox 42"/>
            <p:cNvSpPr txBox="1"/>
            <p:nvPr/>
          </p:nvSpPr>
          <p:spPr>
            <a:xfrm>
              <a:off x="6172200" y="5072468"/>
              <a:ext cx="226519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Gill Sans MT"/>
                </a:rPr>
                <a:t>Image Captioning</a:t>
              </a:r>
            </a:p>
          </p:txBody>
        </p:sp>
        <p:cxnSp>
          <p:nvCxnSpPr>
            <p:cNvPr id="45" name="Straight Arrow Connector 44"/>
            <p:cNvCxnSpPr/>
            <p:nvPr/>
          </p:nvCxnSpPr>
          <p:spPr>
            <a:xfrm>
              <a:off x="5389390" y="4310468"/>
              <a:ext cx="914400" cy="381000"/>
            </a:xfrm>
            <a:prstGeom prst="straightConnector1">
              <a:avLst/>
            </a:prstGeom>
            <a:ln w="38100" cmpd="sng">
              <a:solidFill>
                <a:srgbClr val="1F497D"/>
              </a:solidFill>
              <a:prstDash val="sys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rot="1399497">
              <a:off x="5170732" y="4068053"/>
              <a:ext cx="154605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Gill Sans MT"/>
                </a:rPr>
                <a:t>3 RCNN</a:t>
              </a:r>
            </a:p>
          </p:txBody>
        </p:sp>
      </p:grpSp>
      <p:pic>
        <p:nvPicPr>
          <p:cNvPr id="24" name="Picture 23" descr="safari.png"/>
          <p:cNvPicPr>
            <a:picLocks noChangeAspect="1"/>
          </p:cNvPicPr>
          <p:nvPr/>
        </p:nvPicPr>
        <p:blipFill>
          <a:blip r:embed="rId7" cstate="print"/>
          <a:stretch>
            <a:fillRect/>
          </a:stretch>
        </p:blipFill>
        <p:spPr>
          <a:xfrm>
            <a:off x="76200" y="6580445"/>
            <a:ext cx="959296" cy="277563"/>
          </a:xfrm>
          <a:prstGeom prst="rect">
            <a:avLst/>
          </a:prstGeom>
        </p:spPr>
      </p:pic>
      <p:grpSp>
        <p:nvGrpSpPr>
          <p:cNvPr id="26" name="Group 25">
            <a:extLst>
              <a:ext uri="{FF2B5EF4-FFF2-40B4-BE49-F238E27FC236}">
                <a16:creationId xmlns:a16="http://schemas.microsoft.com/office/drawing/2014/main" id="{728D0EC9-A5FF-EF49-9065-E63C4F1F200F}"/>
              </a:ext>
            </a:extLst>
          </p:cNvPr>
          <p:cNvGrpSpPr/>
          <p:nvPr/>
        </p:nvGrpSpPr>
        <p:grpSpPr>
          <a:xfrm>
            <a:off x="3037210" y="2414650"/>
            <a:ext cx="3091868" cy="2246806"/>
            <a:chOff x="5380192" y="4385166"/>
            <a:chExt cx="3091868" cy="2246806"/>
          </a:xfrm>
        </p:grpSpPr>
        <p:sp>
          <p:nvSpPr>
            <p:cNvPr id="27" name="TextBox 26">
              <a:extLst>
                <a:ext uri="{FF2B5EF4-FFF2-40B4-BE49-F238E27FC236}">
                  <a16:creationId xmlns:a16="http://schemas.microsoft.com/office/drawing/2014/main" id="{48727FEC-3FA4-3E4F-83C7-BAE3582E5637}"/>
                </a:ext>
              </a:extLst>
            </p:cNvPr>
            <p:cNvSpPr txBox="1"/>
            <p:nvPr/>
          </p:nvSpPr>
          <p:spPr>
            <a:xfrm>
              <a:off x="5380192" y="6170307"/>
              <a:ext cx="309186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Google Edge TPU</a:t>
              </a:r>
            </a:p>
          </p:txBody>
        </p:sp>
        <p:pic>
          <p:nvPicPr>
            <p:cNvPr id="28" name="Picture 27">
              <a:extLst>
                <a:ext uri="{FF2B5EF4-FFF2-40B4-BE49-F238E27FC236}">
                  <a16:creationId xmlns:a16="http://schemas.microsoft.com/office/drawing/2014/main" id="{FB386743-9593-C343-B987-372F277CC027}"/>
                </a:ext>
              </a:extLst>
            </p:cNvPr>
            <p:cNvPicPr>
              <a:picLocks noChangeAspect="1"/>
            </p:cNvPicPr>
            <p:nvPr/>
          </p:nvPicPr>
          <p:blipFill>
            <a:blip r:embed="rId8"/>
            <a:stretch>
              <a:fillRect/>
            </a:stretch>
          </p:blipFill>
          <p:spPr>
            <a:xfrm>
              <a:off x="5841742" y="4385166"/>
              <a:ext cx="2057400" cy="2057400"/>
            </a:xfrm>
            <a:prstGeom prst="rect">
              <a:avLst/>
            </a:prstGeom>
          </p:spPr>
        </p:pic>
      </p:grpSp>
    </p:spTree>
    <p:extLst>
      <p:ext uri="{BB962C8B-B14F-4D97-AF65-F5344CB8AC3E}">
        <p14:creationId xmlns:p14="http://schemas.microsoft.com/office/powerpoint/2010/main" val="407616699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914400"/>
          </a:xfrm>
        </p:spPr>
        <p:txBody>
          <a:bodyPr/>
          <a:lstStyle/>
          <a:p>
            <a:r>
              <a:rPr lang="en-US" sz="4000" dirty="0">
                <a:latin typeface="Gill Sans MT"/>
                <a:cs typeface="Gill Sans MT"/>
              </a:rPr>
              <a:t>Diversity Across the Models</a:t>
            </a:r>
          </a:p>
        </p:txBody>
      </p:sp>
      <p:sp>
        <p:nvSpPr>
          <p:cNvPr id="3" name="Content Placeholder 2"/>
          <p:cNvSpPr>
            <a:spLocks noGrp="1"/>
          </p:cNvSpPr>
          <p:nvPr>
            <p:ph idx="1"/>
          </p:nvPr>
        </p:nvSpPr>
        <p:spPr>
          <a:xfrm>
            <a:off x="152400" y="914400"/>
            <a:ext cx="8610600" cy="5562600"/>
          </a:xfrm>
        </p:spPr>
        <p:txBody>
          <a:bodyPr>
            <a:noAutofit/>
          </a:bodyPr>
          <a:lstStyle/>
          <a:p>
            <a:pPr marL="457200" lvl="1" indent="0">
              <a:buNone/>
            </a:pPr>
            <a:endParaRPr lang="en-US" sz="2400" dirty="0">
              <a:solidFill>
                <a:srgbClr val="595959"/>
              </a:solidFill>
              <a:latin typeface="Gill Sans MT"/>
              <a:cs typeface="Gill Sans MT"/>
            </a:endParaRPr>
          </a:p>
          <a:p>
            <a:pPr lvl="2"/>
            <a:endParaRPr lang="en-US" sz="1800" dirty="0">
              <a:solidFill>
                <a:srgbClr val="595959"/>
              </a:solidFill>
              <a:latin typeface="Gill Sans MT"/>
              <a:cs typeface="Gill Sans MT"/>
            </a:endParaRPr>
          </a:p>
          <a:p>
            <a:pPr marL="914400" lvl="2" indent="0">
              <a:buNone/>
            </a:pPr>
            <a:endParaRPr lang="en-US" sz="1400" dirty="0">
              <a:solidFill>
                <a:srgbClr val="0000FF"/>
              </a:solidFill>
              <a:latin typeface="Gill Sans MT"/>
              <a:cs typeface="Gill Sans MT"/>
            </a:endParaRPr>
          </a:p>
          <a:p>
            <a:pPr lvl="1"/>
            <a:endParaRPr lang="en-US" sz="1600" dirty="0">
              <a:latin typeface="Gill Sans MT"/>
              <a:cs typeface="Gill Sans MT"/>
            </a:endParaRPr>
          </a:p>
        </p:txBody>
      </p:sp>
      <p:sp>
        <p:nvSpPr>
          <p:cNvPr id="16" name="Rectangle 15"/>
          <p:cNvSpPr/>
          <p:nvPr/>
        </p:nvSpPr>
        <p:spPr>
          <a:xfrm>
            <a:off x="0" y="9144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F497D"/>
                </a:solidFill>
                <a:effectLst/>
                <a:uLnTx/>
                <a:uFillTx/>
                <a:latin typeface="Gill Sans MT"/>
                <a:ea typeface="+mn-ea"/>
                <a:cs typeface="Gill Sans MT"/>
              </a:rPr>
              <a:t>Insight 1</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there is</a:t>
            </a:r>
            <a:r>
              <a:rPr kumimoji="0" lang="en-US" sz="2600" b="1" i="0" u="none" strike="noStrike" kern="1200" cap="none" spc="0" normalizeH="0" baseline="0" noProof="0" dirty="0">
                <a:ln>
                  <a:noFill/>
                </a:ln>
                <a:solidFill>
                  <a:srgbClr val="C00000"/>
                </a:solidFill>
                <a:effectLst/>
                <a:uLnTx/>
                <a:uFillTx/>
                <a:latin typeface="Gill Sans MT"/>
                <a:ea typeface="+mn-ea"/>
                <a:cs typeface="Gill Sans MT"/>
              </a:rPr>
              <a:t> significant variation </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in terms of </a:t>
            </a:r>
            <a:b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br>
            <a:r>
              <a:rPr kumimoji="0" lang="en-US" sz="2600" b="1" i="0" u="sng" strike="noStrike" kern="1200" cap="none" spc="0" normalizeH="0" baseline="0" noProof="0" dirty="0">
                <a:ln>
                  <a:noFill/>
                </a:ln>
                <a:solidFill>
                  <a:srgbClr val="000000"/>
                </a:solidFill>
                <a:effectLst/>
                <a:uLnTx/>
                <a:uFillTx/>
                <a:latin typeface="Gill Sans MT"/>
                <a:ea typeface="+mn-ea"/>
                <a:cs typeface="Gill Sans MT"/>
              </a:rPr>
              <a:t>layer characteristics</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a:t>
            </a:r>
            <a:r>
              <a:rPr kumimoji="0" lang="en-US" sz="2600" b="1" i="0" u="none" strike="noStrike" kern="1200" cap="none" spc="0" normalizeH="0" baseline="0" noProof="0" dirty="0">
                <a:ln>
                  <a:noFill/>
                </a:ln>
                <a:solidFill>
                  <a:srgbClr val="0000FF"/>
                </a:solidFill>
                <a:effectLst/>
                <a:uLnTx/>
                <a:uFillTx/>
                <a:latin typeface="Gill Sans MT"/>
                <a:ea typeface="+mn-ea"/>
                <a:cs typeface="Gill Sans MT"/>
              </a:rPr>
              <a:t>across the models</a:t>
            </a:r>
          </a:p>
        </p:txBody>
      </p:sp>
      <p:graphicFrame>
        <p:nvGraphicFramePr>
          <p:cNvPr id="14" name="Chart 13"/>
          <p:cNvGraphicFramePr>
            <a:graphicFrameLocks/>
          </p:cNvGraphicFramePr>
          <p:nvPr/>
        </p:nvGraphicFramePr>
        <p:xfrm>
          <a:off x="546240" y="2542401"/>
          <a:ext cx="8162544" cy="3236976"/>
        </p:xfrm>
        <a:graphic>
          <a:graphicData uri="http://schemas.openxmlformats.org/drawingml/2006/chart">
            <c:chart xmlns:c="http://schemas.openxmlformats.org/drawingml/2006/chart" xmlns:r="http://schemas.openxmlformats.org/officeDocument/2006/relationships" r:id="rId3"/>
          </a:graphicData>
        </a:graphic>
      </p:graphicFrame>
      <p:sp>
        <p:nvSpPr>
          <p:cNvPr id="7" name="Shape 6"/>
          <p:cNvSpPr/>
          <p:nvPr/>
        </p:nvSpPr>
        <p:spPr>
          <a:xfrm>
            <a:off x="4965840" y="4800600"/>
            <a:ext cx="1905000" cy="581799"/>
          </a:xfrm>
          <a:prstGeom prst="ellipse">
            <a:avLst/>
          </a:prstGeom>
          <a:solidFill>
            <a:schemeClr val="bg1">
              <a:lumMod val="65000"/>
              <a:alpha val="38823"/>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Gill Sans MT"/>
              <a:ea typeface="Twentieth Century"/>
              <a:cs typeface="Gill Sans MT"/>
              <a:sym typeface="Twentieth Century"/>
            </a:endParaRPr>
          </a:p>
        </p:txBody>
      </p:sp>
      <p:sp>
        <p:nvSpPr>
          <p:cNvPr id="8" name="Rectangle 7"/>
          <p:cNvSpPr/>
          <p:nvPr/>
        </p:nvSpPr>
        <p:spPr>
          <a:xfrm>
            <a:off x="6032640" y="5867400"/>
            <a:ext cx="2730360" cy="64633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Layers from </a:t>
            </a:r>
            <a:br>
              <a:rPr kumimoji="0" lang="en-US" sz="1800" b="1" i="0" u="none" strike="noStrike" kern="1200" cap="none" spc="0" normalizeH="0" baseline="0" noProof="0" dirty="0">
                <a:ln>
                  <a:noFill/>
                </a:ln>
                <a:solidFill>
                  <a:prstClr val="black"/>
                </a:solidFill>
                <a:effectLst/>
                <a:uLnTx/>
                <a:uFillTx/>
                <a:latin typeface="Gill Sans MT"/>
                <a:ea typeface="+mn-ea"/>
                <a:cs typeface="Gill Sans MT"/>
              </a:rPr>
            </a:b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LSTMs and Transducers</a:t>
            </a:r>
          </a:p>
        </p:txBody>
      </p:sp>
      <p:cxnSp>
        <p:nvCxnSpPr>
          <p:cNvPr id="9" name="Straight Arrow Connector 8"/>
          <p:cNvCxnSpPr/>
          <p:nvPr/>
        </p:nvCxnSpPr>
        <p:spPr>
          <a:xfrm>
            <a:off x="6553200" y="5410200"/>
            <a:ext cx="533400" cy="457200"/>
          </a:xfrm>
          <a:prstGeom prst="straightConnector1">
            <a:avLst/>
          </a:prstGeom>
          <a:ln w="28575"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pic>
        <p:nvPicPr>
          <p:cNvPr id="10" name="Picture 9"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11" name="Shape 6"/>
          <p:cNvSpPr/>
          <p:nvPr/>
        </p:nvSpPr>
        <p:spPr>
          <a:xfrm>
            <a:off x="1524000" y="2819401"/>
            <a:ext cx="4101960" cy="1981199"/>
          </a:xfrm>
          <a:prstGeom prst="ellipse">
            <a:avLst/>
          </a:prstGeom>
          <a:solidFill>
            <a:schemeClr val="bg1">
              <a:lumMod val="65000"/>
              <a:alpha val="38823"/>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Gill Sans MT"/>
              <a:ea typeface="Twentieth Century"/>
              <a:cs typeface="Gill Sans MT"/>
              <a:sym typeface="Twentieth Century"/>
            </a:endParaRPr>
          </a:p>
        </p:txBody>
      </p:sp>
      <p:sp>
        <p:nvSpPr>
          <p:cNvPr id="13" name="Rectangle 12"/>
          <p:cNvSpPr/>
          <p:nvPr/>
        </p:nvSpPr>
        <p:spPr>
          <a:xfrm>
            <a:off x="4953000" y="1981200"/>
            <a:ext cx="2994102"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Layers from </a:t>
            </a:r>
            <a:br>
              <a:rPr kumimoji="0" lang="en-US" sz="1800" b="1" i="0" u="none" strike="noStrike" kern="1200" cap="none" spc="0" normalizeH="0" baseline="0" noProof="0" dirty="0">
                <a:ln>
                  <a:noFill/>
                </a:ln>
                <a:solidFill>
                  <a:prstClr val="black"/>
                </a:solidFill>
                <a:effectLst/>
                <a:uLnTx/>
                <a:uFillTx/>
                <a:latin typeface="Gill Sans MT"/>
                <a:ea typeface="+mn-ea"/>
                <a:cs typeface="Gill Sans MT"/>
              </a:rPr>
            </a:br>
            <a:r>
              <a:rPr kumimoji="0" lang="en-US" sz="1800" b="1" i="0" u="none" strike="noStrike" kern="1200" cap="none" spc="0" normalizeH="0" baseline="0" noProof="0" dirty="0">
                <a:ln>
                  <a:noFill/>
                </a:ln>
                <a:solidFill>
                  <a:prstClr val="black"/>
                </a:solidFill>
                <a:effectLst/>
                <a:uLnTx/>
                <a:uFillTx/>
                <a:latin typeface="Gill Sans MT"/>
                <a:ea typeface="+mn-ea"/>
                <a:cs typeface="Gill Sans MT"/>
              </a:rPr>
              <a:t>CNNs and RCNNs</a:t>
            </a:r>
          </a:p>
        </p:txBody>
      </p:sp>
      <p:cxnSp>
        <p:nvCxnSpPr>
          <p:cNvPr id="15" name="Straight Arrow Connector 14"/>
          <p:cNvCxnSpPr/>
          <p:nvPr/>
        </p:nvCxnSpPr>
        <p:spPr>
          <a:xfrm flipV="1">
            <a:off x="4800600" y="2514600"/>
            <a:ext cx="609600" cy="457200"/>
          </a:xfrm>
          <a:prstGeom prst="straightConnector1">
            <a:avLst/>
          </a:prstGeom>
          <a:ln w="28575"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487621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itle 1"/>
          <p:cNvSpPr>
            <a:spLocks noGrp="1"/>
          </p:cNvSpPr>
          <p:nvPr>
            <p:ph type="title"/>
          </p:nvPr>
        </p:nvSpPr>
        <p:spPr>
          <a:xfrm>
            <a:off x="0" y="-76200"/>
            <a:ext cx="9144000" cy="914400"/>
          </a:xfrm>
        </p:spPr>
        <p:txBody>
          <a:bodyPr/>
          <a:lstStyle/>
          <a:p>
            <a:r>
              <a:rPr lang="en-US" sz="4000" dirty="0">
                <a:cs typeface="Gill Sans MT"/>
              </a:rPr>
              <a:t>Diversity Within the Models</a:t>
            </a:r>
            <a:endParaRPr lang="en-US" sz="4000" dirty="0">
              <a:latin typeface="Gill Sans MT"/>
              <a:cs typeface="Gill Sans MT"/>
            </a:endParaRPr>
          </a:p>
        </p:txBody>
      </p:sp>
      <p:sp>
        <p:nvSpPr>
          <p:cNvPr id="20" name="Rectangle 19"/>
          <p:cNvSpPr/>
          <p:nvPr/>
        </p:nvSpPr>
        <p:spPr>
          <a:xfrm>
            <a:off x="342900" y="2132799"/>
            <a:ext cx="8458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For example, our analysis of edge CNN models shows: </a:t>
            </a:r>
            <a:endParaRPr kumimoji="0" lang="en-US" sz="2400" b="1" i="0" u="none" strike="noStrike" kern="1200" cap="none" spc="0" normalizeH="0" baseline="0" noProof="0" dirty="0">
              <a:ln>
                <a:noFill/>
              </a:ln>
              <a:solidFill>
                <a:srgbClr val="C00000"/>
              </a:solidFill>
              <a:effectLst/>
              <a:uLnTx/>
              <a:uFillTx/>
              <a:latin typeface="Gill Sans MT"/>
              <a:ea typeface="+mn-ea"/>
              <a:cs typeface="Gill Sans MT"/>
            </a:endParaRPr>
          </a:p>
        </p:txBody>
      </p:sp>
      <p:sp>
        <p:nvSpPr>
          <p:cNvPr id="18" name="TextBox 17"/>
          <p:cNvSpPr txBox="1"/>
          <p:nvPr/>
        </p:nvSpPr>
        <p:spPr>
          <a:xfrm>
            <a:off x="50526" y="2487717"/>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1</a:t>
            </a:r>
          </a:p>
        </p:txBody>
      </p:sp>
      <p:sp>
        <p:nvSpPr>
          <p:cNvPr id="27" name="TextBox 26"/>
          <p:cNvSpPr txBox="1"/>
          <p:nvPr/>
        </p:nvSpPr>
        <p:spPr>
          <a:xfrm>
            <a:off x="33715" y="3775914"/>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23" name="Rectangle 22"/>
          <p:cNvSpPr/>
          <p:nvPr/>
        </p:nvSpPr>
        <p:spPr>
          <a:xfrm>
            <a:off x="-25674" y="94536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F497D"/>
                </a:solidFill>
                <a:effectLst/>
                <a:uLnTx/>
                <a:uFillTx/>
                <a:latin typeface="Gill Sans MT"/>
                <a:ea typeface="+mn-ea"/>
                <a:cs typeface="Gill Sans MT"/>
              </a:rPr>
              <a:t>Insight 2</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even </a:t>
            </a:r>
            <a:r>
              <a:rPr kumimoji="0" lang="en-US" sz="2600" b="1" i="0" u="none" strike="noStrike" kern="1200" cap="none" spc="0" normalizeH="0" baseline="0" noProof="0" dirty="0">
                <a:ln>
                  <a:noFill/>
                </a:ln>
                <a:solidFill>
                  <a:srgbClr val="0000FF"/>
                </a:solidFill>
                <a:effectLst/>
                <a:uLnTx/>
                <a:uFillTx/>
                <a:latin typeface="Gill Sans MT"/>
                <a:ea typeface="+mn-ea"/>
                <a:cs typeface="Gill Sans MT"/>
              </a:rPr>
              <a:t>within</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 each model, layers exhibit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C00000"/>
                </a:solidFill>
                <a:effectLst/>
                <a:uLnTx/>
                <a:uFillTx/>
                <a:latin typeface="Gill Sans MT"/>
                <a:ea typeface="+mn-ea"/>
                <a:cs typeface="Gill Sans MT"/>
              </a:rPr>
              <a:t>significant variation </a:t>
            </a:r>
            <a:r>
              <a:rPr kumimoji="0" lang="en-US" sz="2600" b="1" i="0" u="none" strike="noStrike" kern="1200" cap="none" spc="0" normalizeH="0" baseline="0" noProof="0" dirty="0">
                <a:ln>
                  <a:noFill/>
                </a:ln>
                <a:solidFill>
                  <a:srgbClr val="000000"/>
                </a:solidFill>
                <a:effectLst/>
                <a:uLnTx/>
                <a:uFillTx/>
                <a:latin typeface="Gill Sans MT"/>
                <a:ea typeface="+mn-ea"/>
                <a:cs typeface="Gill Sans MT"/>
              </a:rPr>
              <a:t>in terms of layer characteristics</a:t>
            </a:r>
            <a:endParaRPr kumimoji="0" lang="en-US" sz="2600" b="1" i="0" u="none" strike="noStrike" kern="1200" cap="none" spc="0" normalizeH="0" baseline="0" noProof="0" dirty="0">
              <a:ln>
                <a:noFill/>
              </a:ln>
              <a:solidFill>
                <a:srgbClr val="0000FF"/>
              </a:solidFill>
              <a:effectLst/>
              <a:uLnTx/>
              <a:uFillTx/>
              <a:latin typeface="Gill Sans MT"/>
              <a:ea typeface="+mn-ea"/>
              <a:cs typeface="Gill Sans MT"/>
            </a:endParaRPr>
          </a:p>
        </p:txBody>
      </p:sp>
      <p:graphicFrame>
        <p:nvGraphicFramePr>
          <p:cNvPr id="46" name="Chart 45">
            <a:extLst>
              <a:ext uri="{FF2B5EF4-FFF2-40B4-BE49-F238E27FC236}">
                <a16:creationId xmlns:a16="http://schemas.microsoft.com/office/drawing/2014/main" id="{89F66459-07FF-704F-BEE4-E8D56557CA28}"/>
              </a:ext>
            </a:extLst>
          </p:cNvPr>
          <p:cNvGraphicFramePr>
            <a:graphicFrameLocks/>
          </p:cNvGraphicFramePr>
          <p:nvPr/>
        </p:nvGraphicFramePr>
        <p:xfrm>
          <a:off x="-25674" y="2594661"/>
          <a:ext cx="4572000" cy="2577500"/>
        </p:xfrm>
        <a:graphic>
          <a:graphicData uri="http://schemas.openxmlformats.org/drawingml/2006/chart">
            <c:chart xmlns:c="http://schemas.openxmlformats.org/drawingml/2006/chart" xmlns:r="http://schemas.openxmlformats.org/officeDocument/2006/relationships" r:id="rId4"/>
          </a:graphicData>
        </a:graphic>
      </p:graphicFrame>
      <p:grpSp>
        <p:nvGrpSpPr>
          <p:cNvPr id="47" name="Group 46">
            <a:extLst>
              <a:ext uri="{FF2B5EF4-FFF2-40B4-BE49-F238E27FC236}">
                <a16:creationId xmlns:a16="http://schemas.microsoft.com/office/drawing/2014/main" id="{064D1AA3-0F57-CD4A-A9C8-CB56ECBD228D}"/>
              </a:ext>
            </a:extLst>
          </p:cNvPr>
          <p:cNvGrpSpPr/>
          <p:nvPr/>
        </p:nvGrpSpPr>
        <p:grpSpPr>
          <a:xfrm>
            <a:off x="1166311" y="3627425"/>
            <a:ext cx="3189515" cy="932685"/>
            <a:chOff x="1230085" y="1447800"/>
            <a:chExt cx="3189515" cy="932685"/>
          </a:xfrm>
        </p:grpSpPr>
        <p:sp>
          <p:nvSpPr>
            <p:cNvPr id="48" name="Rounded Rectangle 47">
              <a:extLst>
                <a:ext uri="{FF2B5EF4-FFF2-40B4-BE49-F238E27FC236}">
                  <a16:creationId xmlns:a16="http://schemas.microsoft.com/office/drawing/2014/main" id="{63915C18-60E5-E94C-854A-20EE478DA660}"/>
                </a:ext>
              </a:extLst>
            </p:cNvPr>
            <p:cNvSpPr/>
            <p:nvPr/>
          </p:nvSpPr>
          <p:spPr bwMode="auto">
            <a:xfrm>
              <a:off x="3429000" y="1694685"/>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50" name="Rounded Rectangle 49">
              <a:extLst>
                <a:ext uri="{FF2B5EF4-FFF2-40B4-BE49-F238E27FC236}">
                  <a16:creationId xmlns:a16="http://schemas.microsoft.com/office/drawing/2014/main" id="{5879BFA2-420D-4743-B01C-5AE31A8115FC}"/>
                </a:ext>
              </a:extLst>
            </p:cNvPr>
            <p:cNvSpPr/>
            <p:nvPr/>
          </p:nvSpPr>
          <p:spPr bwMode="auto">
            <a:xfrm>
              <a:off x="1230085" y="1447800"/>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grpSp>
      <p:graphicFrame>
        <p:nvGraphicFramePr>
          <p:cNvPr id="53" name="Chart 52">
            <a:extLst>
              <a:ext uri="{FF2B5EF4-FFF2-40B4-BE49-F238E27FC236}">
                <a16:creationId xmlns:a16="http://schemas.microsoft.com/office/drawing/2014/main" id="{B237B0FF-BF9C-BB47-AAD5-580D7A9A9D41}"/>
              </a:ext>
            </a:extLst>
          </p:cNvPr>
          <p:cNvGraphicFramePr>
            <a:graphicFrameLocks/>
          </p:cNvGraphicFramePr>
          <p:nvPr/>
        </p:nvGraphicFramePr>
        <p:xfrm>
          <a:off x="4462272" y="2796617"/>
          <a:ext cx="4681728" cy="2391771"/>
        </p:xfrm>
        <a:graphic>
          <a:graphicData uri="http://schemas.openxmlformats.org/drawingml/2006/chart">
            <c:chart xmlns:c="http://schemas.openxmlformats.org/drawingml/2006/chart" xmlns:r="http://schemas.openxmlformats.org/officeDocument/2006/relationships" r:id="rId5"/>
          </a:graphicData>
        </a:graphic>
      </p:graphicFrame>
      <p:sp>
        <p:nvSpPr>
          <p:cNvPr id="57" name="Rectangle 56">
            <a:extLst>
              <a:ext uri="{FF2B5EF4-FFF2-40B4-BE49-F238E27FC236}">
                <a16:creationId xmlns:a16="http://schemas.microsoft.com/office/drawing/2014/main" id="{55C3E561-DA5A-E843-8E03-B446ADEF3F3C}"/>
              </a:ext>
            </a:extLst>
          </p:cNvPr>
          <p:cNvSpPr/>
          <p:nvPr/>
        </p:nvSpPr>
        <p:spPr>
          <a:xfrm>
            <a:off x="-25674" y="5869871"/>
            <a:ext cx="9169674" cy="46166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Variation in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FLOP/Byte: </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up to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244x</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 across layers</a:t>
            </a:r>
          </a:p>
        </p:txBody>
      </p:sp>
      <p:sp>
        <p:nvSpPr>
          <p:cNvPr id="58" name="Rounded Rectangle 57">
            <a:extLst>
              <a:ext uri="{FF2B5EF4-FFF2-40B4-BE49-F238E27FC236}">
                <a16:creationId xmlns:a16="http://schemas.microsoft.com/office/drawing/2014/main" id="{15F8C434-3BB6-3442-93DD-EFCD378945D3}"/>
              </a:ext>
            </a:extLst>
          </p:cNvPr>
          <p:cNvSpPr/>
          <p:nvPr/>
        </p:nvSpPr>
        <p:spPr bwMode="auto">
          <a:xfrm>
            <a:off x="5919715" y="3452961"/>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59" name="Rounded Rectangle 58">
            <a:extLst>
              <a:ext uri="{FF2B5EF4-FFF2-40B4-BE49-F238E27FC236}">
                <a16:creationId xmlns:a16="http://schemas.microsoft.com/office/drawing/2014/main" id="{7F9AAB31-AD36-5D44-B004-0EEC8C56B9CB}"/>
              </a:ext>
            </a:extLst>
          </p:cNvPr>
          <p:cNvSpPr/>
          <p:nvPr/>
        </p:nvSpPr>
        <p:spPr bwMode="auto">
          <a:xfrm>
            <a:off x="7016761" y="3930212"/>
            <a:ext cx="990600" cy="685800"/>
          </a:xfrm>
          <a:prstGeom prst="roundRect">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60" name="Rectangle 59">
            <a:extLst>
              <a:ext uri="{FF2B5EF4-FFF2-40B4-BE49-F238E27FC236}">
                <a16:creationId xmlns:a16="http://schemas.microsoft.com/office/drawing/2014/main" id="{27255C45-7B86-5745-B1B2-7E93DF5FBD83}"/>
              </a:ext>
            </a:extLst>
          </p:cNvPr>
          <p:cNvSpPr/>
          <p:nvPr/>
        </p:nvSpPr>
        <p:spPr>
          <a:xfrm>
            <a:off x="-25674" y="5248258"/>
            <a:ext cx="9169674" cy="46166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Variation in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MAC intensity: </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up to </a:t>
            </a:r>
            <a:r>
              <a:rPr kumimoji="0" lang="en-US" sz="2400" b="1" i="0" u="none" strike="noStrike" kern="1200" cap="none" spc="0" normalizeH="0" baseline="0" noProof="0" dirty="0">
                <a:ln>
                  <a:noFill/>
                </a:ln>
                <a:solidFill>
                  <a:srgbClr val="0000FF"/>
                </a:solidFill>
                <a:effectLst/>
                <a:uLnTx/>
                <a:uFillTx/>
                <a:latin typeface="Gill Sans MT"/>
                <a:ea typeface="+mn-ea"/>
                <a:cs typeface="Gill Sans MT"/>
              </a:rPr>
              <a:t>200x</a:t>
            </a:r>
            <a:r>
              <a:rPr kumimoji="0" lang="en-US" sz="2400" b="1" i="0" u="none" strike="noStrike" kern="1200" cap="none" spc="0" normalizeH="0" baseline="0" noProof="0" dirty="0">
                <a:ln>
                  <a:noFill/>
                </a:ln>
                <a:solidFill>
                  <a:srgbClr val="000000"/>
                </a:solidFill>
                <a:effectLst/>
                <a:uLnTx/>
                <a:uFillTx/>
                <a:latin typeface="Gill Sans MT"/>
                <a:ea typeface="+mn-ea"/>
                <a:cs typeface="Gill Sans MT"/>
              </a:rPr>
              <a:t> across layers</a:t>
            </a:r>
          </a:p>
        </p:txBody>
      </p:sp>
    </p:spTree>
    <p:extLst>
      <p:ext uri="{BB962C8B-B14F-4D97-AF65-F5344CB8AC3E}">
        <p14:creationId xmlns:p14="http://schemas.microsoft.com/office/powerpoint/2010/main" val="356898489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itle 1"/>
          <p:cNvSpPr>
            <a:spLocks noGrp="1"/>
          </p:cNvSpPr>
          <p:nvPr>
            <p:ph type="title"/>
          </p:nvPr>
        </p:nvSpPr>
        <p:spPr>
          <a:xfrm>
            <a:off x="0" y="-228600"/>
            <a:ext cx="9144000" cy="914400"/>
          </a:xfrm>
        </p:spPr>
        <p:txBody>
          <a:bodyPr/>
          <a:lstStyle/>
          <a:p>
            <a:r>
              <a:rPr lang="en-US" sz="4000" dirty="0">
                <a:latin typeface="Gill Sans MT"/>
                <a:cs typeface="Gill Sans MT"/>
              </a:rPr>
              <a:t>Mensa High-Level Overview</a:t>
            </a:r>
          </a:p>
        </p:txBody>
      </p:sp>
      <p:cxnSp>
        <p:nvCxnSpPr>
          <p:cNvPr id="137" name="Straight Arrow Connector 136"/>
          <p:cNvCxnSpPr>
            <a:cxnSpLocks/>
          </p:cNvCxnSpPr>
          <p:nvPr/>
        </p:nvCxnSpPr>
        <p:spPr>
          <a:xfrm flipV="1">
            <a:off x="4648200" y="1066800"/>
            <a:ext cx="0" cy="5167690"/>
          </a:xfrm>
          <a:prstGeom prst="straightConnector1">
            <a:avLst/>
          </a:prstGeom>
          <a:ln w="19050" cmpd="sng">
            <a:solidFill>
              <a:schemeClr val="tx1"/>
            </a:solidFill>
            <a:prstDash val="sysDash"/>
            <a:headEnd type="none" w="med" len="med"/>
            <a:tailEnd type="none"/>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198932" y="482278"/>
            <a:ext cx="3912610"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Gill Sans MT"/>
              </a:rPr>
              <a:t>Edge TPU Accelerator</a:t>
            </a:r>
          </a:p>
        </p:txBody>
      </p:sp>
      <p:sp>
        <p:nvSpPr>
          <p:cNvPr id="102" name="TextBox 101"/>
          <p:cNvSpPr txBox="1"/>
          <p:nvPr/>
        </p:nvSpPr>
        <p:spPr>
          <a:xfrm>
            <a:off x="6213539" y="406078"/>
            <a:ext cx="1261884"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Gill Sans MT"/>
              </a:rPr>
              <a:t>Mensa</a:t>
            </a:r>
          </a:p>
        </p:txBody>
      </p:sp>
      <p:grpSp>
        <p:nvGrpSpPr>
          <p:cNvPr id="39" name="Group 38">
            <a:extLst>
              <a:ext uri="{FF2B5EF4-FFF2-40B4-BE49-F238E27FC236}">
                <a16:creationId xmlns:a16="http://schemas.microsoft.com/office/drawing/2014/main" id="{5BA9A33F-5191-7179-6D06-3ADCF8338F28}"/>
              </a:ext>
            </a:extLst>
          </p:cNvPr>
          <p:cNvGrpSpPr/>
          <p:nvPr/>
        </p:nvGrpSpPr>
        <p:grpSpPr>
          <a:xfrm>
            <a:off x="140816" y="952978"/>
            <a:ext cx="4126384" cy="5314532"/>
            <a:chOff x="140816" y="952978"/>
            <a:chExt cx="4126384" cy="5314532"/>
          </a:xfrm>
        </p:grpSpPr>
        <p:sp>
          <p:nvSpPr>
            <p:cNvPr id="136" name="TextBox 135"/>
            <p:cNvSpPr txBox="1"/>
            <p:nvPr/>
          </p:nvSpPr>
          <p:spPr>
            <a:xfrm>
              <a:off x="800109" y="5867400"/>
              <a:ext cx="2933691"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Gill Sans MT"/>
                  <a:ea typeface="+mn-ea"/>
                  <a:cs typeface="Gill Sans MT"/>
                </a:rPr>
                <a:t>Monolithic Accelerator</a:t>
              </a:r>
            </a:p>
          </p:txBody>
        </p:sp>
        <p:cxnSp>
          <p:nvCxnSpPr>
            <p:cNvPr id="109" name="Straight Arrow Connector 108"/>
            <p:cNvCxnSpPr>
              <a:cxnSpLocks/>
            </p:cNvCxnSpPr>
            <p:nvPr/>
          </p:nvCxnSpPr>
          <p:spPr>
            <a:xfrm>
              <a:off x="2356192" y="2891297"/>
              <a:ext cx="0" cy="810322"/>
            </a:xfrm>
            <a:prstGeom prst="straightConnector1">
              <a:avLst/>
            </a:prstGeom>
            <a:noFill/>
            <a:ln w="57150" cap="flat" cmpd="sng" algn="ctr">
              <a:solidFill>
                <a:schemeClr val="tx1"/>
              </a:solidFill>
              <a:prstDash val="solid"/>
              <a:miter lim="800000"/>
              <a:headEnd type="none"/>
              <a:tailEnd type="arrow"/>
            </a:ln>
            <a:effectLst/>
          </p:spPr>
        </p:cxnSp>
        <p:grpSp>
          <p:nvGrpSpPr>
            <p:cNvPr id="138" name="Group 137"/>
            <p:cNvGrpSpPr/>
            <p:nvPr/>
          </p:nvGrpSpPr>
          <p:grpSpPr>
            <a:xfrm>
              <a:off x="990599" y="4571997"/>
              <a:ext cx="2667001" cy="1219202"/>
              <a:chOff x="1656735" y="4190999"/>
              <a:chExt cx="1696065" cy="914403"/>
            </a:xfrm>
          </p:grpSpPr>
          <p:sp>
            <p:nvSpPr>
              <p:cNvPr id="139" name="Rounded Rectangle 138"/>
              <p:cNvSpPr/>
              <p:nvPr/>
            </p:nvSpPr>
            <p:spPr>
              <a:xfrm>
                <a:off x="1656735" y="4191000"/>
                <a:ext cx="1696065" cy="914400"/>
              </a:xfrm>
              <a:prstGeom prst="roundRect">
                <a:avLst>
                  <a:gd name="adj" fmla="val 14768"/>
                </a:avLst>
              </a:prstGeom>
              <a:solidFill>
                <a:schemeClr val="lt1">
                  <a:alpha val="0"/>
                </a:schemeClr>
              </a:solidFill>
              <a:ln w="28575" cmpd="sng">
                <a:solidFill>
                  <a:srgbClr val="000000"/>
                </a:solidFill>
                <a:prstDash val="sys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Gill Sans MT"/>
                </a:endParaRPr>
              </a:p>
            </p:txBody>
          </p:sp>
          <p:grpSp>
            <p:nvGrpSpPr>
              <p:cNvPr id="140" name="Group 139"/>
              <p:cNvGrpSpPr/>
              <p:nvPr/>
            </p:nvGrpSpPr>
            <p:grpSpPr>
              <a:xfrm>
                <a:off x="1728012" y="4190999"/>
                <a:ext cx="380998" cy="914400"/>
                <a:chOff x="3778929" y="5410199"/>
                <a:chExt cx="670320" cy="1219200"/>
              </a:xfrm>
            </p:grpSpPr>
            <p:sp>
              <p:nvSpPr>
                <p:cNvPr id="225" name="Rounded Rectangle 224"/>
                <p:cNvSpPr/>
                <p:nvPr/>
              </p:nvSpPr>
              <p:spPr>
                <a:xfrm>
                  <a:off x="3778929" y="5486401"/>
                  <a:ext cx="670320" cy="1036983"/>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226" name="TextBox 225"/>
                <p:cNvSpPr txBox="1"/>
                <p:nvPr/>
              </p:nvSpPr>
              <p:spPr>
                <a:xfrm rot="16200000">
                  <a:off x="3503998" y="5795964"/>
                  <a:ext cx="1219200" cy="44767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Buffer</a:t>
                  </a:r>
                </a:p>
              </p:txBody>
            </p:sp>
          </p:grpSp>
          <p:grpSp>
            <p:nvGrpSpPr>
              <p:cNvPr id="141" name="Group 140"/>
              <p:cNvGrpSpPr/>
              <p:nvPr/>
            </p:nvGrpSpPr>
            <p:grpSpPr>
              <a:xfrm>
                <a:off x="2165557" y="4191002"/>
                <a:ext cx="359620" cy="914400"/>
                <a:chOff x="3655823" y="5410202"/>
                <a:chExt cx="476852" cy="1219200"/>
              </a:xfrm>
            </p:grpSpPr>
            <p:sp>
              <p:nvSpPr>
                <p:cNvPr id="223" name="Rounded Rectangle 222"/>
                <p:cNvSpPr/>
                <p:nvPr/>
              </p:nvSpPr>
              <p:spPr>
                <a:xfrm>
                  <a:off x="3655823" y="5486401"/>
                  <a:ext cx="476852" cy="1036983"/>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224" name="TextBox 223"/>
                <p:cNvSpPr txBox="1"/>
                <p:nvPr/>
              </p:nvSpPr>
              <p:spPr>
                <a:xfrm rot="16200000">
                  <a:off x="3267073" y="5851104"/>
                  <a:ext cx="1219200" cy="3373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20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142" name="Group 141"/>
              <p:cNvGrpSpPr/>
              <p:nvPr/>
            </p:nvGrpSpPr>
            <p:grpSpPr>
              <a:xfrm>
                <a:off x="2590801" y="4267200"/>
                <a:ext cx="685800" cy="762000"/>
                <a:chOff x="1905000" y="4876800"/>
                <a:chExt cx="4370698" cy="2998047"/>
              </a:xfrm>
            </p:grpSpPr>
            <p:grpSp>
              <p:nvGrpSpPr>
                <p:cNvPr id="143" name="Group 142"/>
                <p:cNvGrpSpPr/>
                <p:nvPr/>
              </p:nvGrpSpPr>
              <p:grpSpPr>
                <a:xfrm>
                  <a:off x="1905000" y="4876800"/>
                  <a:ext cx="4370698" cy="1474047"/>
                  <a:chOff x="1905000" y="4876800"/>
                  <a:chExt cx="4370698" cy="1474047"/>
                </a:xfrm>
              </p:grpSpPr>
              <p:grpSp>
                <p:nvGrpSpPr>
                  <p:cNvPr id="185" name="Group 184"/>
                  <p:cNvGrpSpPr/>
                  <p:nvPr/>
                </p:nvGrpSpPr>
                <p:grpSpPr>
                  <a:xfrm>
                    <a:off x="1905000" y="4876800"/>
                    <a:ext cx="2160898" cy="1474047"/>
                    <a:chOff x="1823106" y="5168762"/>
                    <a:chExt cx="1687788" cy="1155838"/>
                  </a:xfrm>
                </p:grpSpPr>
                <p:sp>
                  <p:nvSpPr>
                    <p:cNvPr id="203" name="Rounded Rectangle 202"/>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4" name="Rounded Rectangle 203"/>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5" name="Rounded Rectangle 204"/>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6" name="Rounded Rectangle 205"/>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8" name="Rounded Rectangle 207"/>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1" name="Rounded Rectangle 210"/>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2" name="Rounded Rectangle 211"/>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4" name="Rounded Rectangle 21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5" name="Rounded Rectangle 21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6" name="Rounded Rectangle 21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7" name="Rounded Rectangle 21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8" name="Rounded Rectangle 21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19" name="Rounded Rectangle 21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0" name="Rounded Rectangle 21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1" name="Rounded Rectangle 22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22" name="Rounded Rectangle 22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nvGrpSpPr>
                  <p:cNvPr id="186" name="Group 185"/>
                  <p:cNvGrpSpPr/>
                  <p:nvPr/>
                </p:nvGrpSpPr>
                <p:grpSpPr>
                  <a:xfrm>
                    <a:off x="4114800" y="4876800"/>
                    <a:ext cx="2160898" cy="1474047"/>
                    <a:chOff x="1823106" y="5168762"/>
                    <a:chExt cx="1687788" cy="1155838"/>
                  </a:xfrm>
                </p:grpSpPr>
                <p:sp>
                  <p:nvSpPr>
                    <p:cNvPr id="187" name="Rounded Rectangle 186"/>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8" name="Rounded Rectangle 187"/>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9" name="Rounded Rectangle 188"/>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0" name="Rounded Rectangle 189"/>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1" name="Rounded Rectangle 190"/>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2" name="Rounded Rectangle 191"/>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3" name="Rounded Rectangle 192"/>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4" name="Rounded Rectangle 19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5" name="Rounded Rectangle 19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6" name="Rounded Rectangle 19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7" name="Rounded Rectangle 19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8" name="Rounded Rectangle 19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99" name="Rounded Rectangle 19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0" name="Rounded Rectangle 19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1" name="Rounded Rectangle 20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202" name="Rounded Rectangle 20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grpSp>
              <p:nvGrpSpPr>
                <p:cNvPr id="144" name="Group 143"/>
                <p:cNvGrpSpPr/>
                <p:nvPr/>
              </p:nvGrpSpPr>
              <p:grpSpPr>
                <a:xfrm>
                  <a:off x="1905000" y="6400800"/>
                  <a:ext cx="4370698" cy="1474047"/>
                  <a:chOff x="1905000" y="4876800"/>
                  <a:chExt cx="4370698" cy="1474047"/>
                </a:xfrm>
              </p:grpSpPr>
              <p:grpSp>
                <p:nvGrpSpPr>
                  <p:cNvPr id="145" name="Group 144"/>
                  <p:cNvGrpSpPr/>
                  <p:nvPr/>
                </p:nvGrpSpPr>
                <p:grpSpPr>
                  <a:xfrm>
                    <a:off x="1905000" y="4876800"/>
                    <a:ext cx="2160898" cy="1474047"/>
                    <a:chOff x="1823106" y="5168762"/>
                    <a:chExt cx="1687788" cy="1155838"/>
                  </a:xfrm>
                </p:grpSpPr>
                <p:sp>
                  <p:nvSpPr>
                    <p:cNvPr id="163" name="Rounded Rectangle 162"/>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4" name="Rounded Rectangle 163"/>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5" name="Rounded Rectangle 164"/>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6" name="Rounded Rectangle 165"/>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7" name="Rounded Rectangle 166"/>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8" name="Rounded Rectangle 167"/>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9" name="Rounded Rectangle 168"/>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0" name="Rounded Rectangle 169"/>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1" name="Rounded Rectangle 170"/>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2" name="Rounded Rectangle 171"/>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79" name="Rounded Rectangle 178"/>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0" name="Rounded Rectangle 179"/>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1" name="Rounded Rectangle 180"/>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2" name="Rounded Rectangle 181"/>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3" name="Rounded Rectangle 182"/>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84" name="Rounded Rectangle 183"/>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nvGrpSpPr>
                  <p:cNvPr id="146" name="Group 145"/>
                  <p:cNvGrpSpPr/>
                  <p:nvPr/>
                </p:nvGrpSpPr>
                <p:grpSpPr>
                  <a:xfrm>
                    <a:off x="4114800" y="4876800"/>
                    <a:ext cx="2160898" cy="1474047"/>
                    <a:chOff x="1823106" y="5168762"/>
                    <a:chExt cx="1687788" cy="1155838"/>
                  </a:xfrm>
                </p:grpSpPr>
                <p:sp>
                  <p:nvSpPr>
                    <p:cNvPr id="147" name="Rounded Rectangle 146"/>
                    <p:cNvSpPr/>
                    <p:nvPr/>
                  </p:nvSpPr>
                  <p:spPr>
                    <a:xfrm>
                      <a:off x="1828800"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48" name="Rounded Rectangle 147"/>
                    <p:cNvSpPr/>
                    <p:nvPr/>
                  </p:nvSpPr>
                  <p:spPr>
                    <a:xfrm>
                      <a:off x="2260778"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49" name="Rounded Rectangle 148"/>
                    <p:cNvSpPr/>
                    <p:nvPr/>
                  </p:nvSpPr>
                  <p:spPr>
                    <a:xfrm>
                      <a:off x="1828800"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0" name="Rounded Rectangle 149"/>
                    <p:cNvSpPr/>
                    <p:nvPr/>
                  </p:nvSpPr>
                  <p:spPr>
                    <a:xfrm>
                      <a:off x="2260778"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1" name="Rounded Rectangle 150"/>
                    <p:cNvSpPr/>
                    <p:nvPr/>
                  </p:nvSpPr>
                  <p:spPr>
                    <a:xfrm>
                      <a:off x="1828800" y="57810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2" name="Rounded Rectangle 151"/>
                    <p:cNvSpPr/>
                    <p:nvPr/>
                  </p:nvSpPr>
                  <p:spPr>
                    <a:xfrm>
                      <a:off x="2260778"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3" name="Rounded Rectangle 152"/>
                    <p:cNvSpPr/>
                    <p:nvPr/>
                  </p:nvSpPr>
                  <p:spPr>
                    <a:xfrm>
                      <a:off x="2692755" y="5174974"/>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4" name="Rounded Rectangle 153"/>
                    <p:cNvSpPr/>
                    <p:nvPr/>
                  </p:nvSpPr>
                  <p:spPr>
                    <a:xfrm>
                      <a:off x="2692755" y="5473148"/>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5" name="Rounded Rectangle 154"/>
                    <p:cNvSpPr/>
                    <p:nvPr/>
                  </p:nvSpPr>
                  <p:spPr>
                    <a:xfrm>
                      <a:off x="2692755" y="57713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6" name="Rounded Rectangle 155"/>
                    <p:cNvSpPr/>
                    <p:nvPr/>
                  </p:nvSpPr>
                  <p:spPr>
                    <a:xfrm>
                      <a:off x="3118187" y="516876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7" name="Rounded Rectangle 156"/>
                    <p:cNvSpPr/>
                    <p:nvPr/>
                  </p:nvSpPr>
                  <p:spPr>
                    <a:xfrm>
                      <a:off x="3118187" y="5466936"/>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8" name="Rounded Rectangle 157"/>
                    <p:cNvSpPr/>
                    <p:nvPr/>
                  </p:nvSpPr>
                  <p:spPr>
                    <a:xfrm>
                      <a:off x="3118187" y="57748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59" name="Rounded Rectangle 158"/>
                    <p:cNvSpPr/>
                    <p:nvPr/>
                  </p:nvSpPr>
                  <p:spPr>
                    <a:xfrm>
                      <a:off x="1823106" y="6085859"/>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0" name="Rounded Rectangle 159"/>
                    <p:cNvSpPr/>
                    <p:nvPr/>
                  </p:nvSpPr>
                  <p:spPr>
                    <a:xfrm>
                      <a:off x="2255084"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1" name="Rounded Rectangle 160"/>
                    <p:cNvSpPr/>
                    <p:nvPr/>
                  </p:nvSpPr>
                  <p:spPr>
                    <a:xfrm>
                      <a:off x="2687061" y="6076122"/>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sp>
                  <p:nvSpPr>
                    <p:cNvPr id="162" name="Rounded Rectangle 161"/>
                    <p:cNvSpPr/>
                    <p:nvPr/>
                  </p:nvSpPr>
                  <p:spPr>
                    <a:xfrm>
                      <a:off x="3112493" y="6079647"/>
                      <a:ext cx="392707" cy="238741"/>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 b="1" i="0" u="none" strike="noStrike" kern="1200" cap="none" spc="0" normalizeH="0" baseline="0" noProof="0" dirty="0">
                          <a:ln>
                            <a:noFill/>
                          </a:ln>
                          <a:solidFill>
                            <a:srgbClr val="000000"/>
                          </a:solidFill>
                          <a:effectLst/>
                          <a:uLnTx/>
                          <a:uFillTx/>
                          <a:latin typeface="Gill Sans MT"/>
                          <a:ea typeface="+mn-ea"/>
                          <a:cs typeface="Gill Sans MT"/>
                        </a:rPr>
                        <a:t>PE</a:t>
                      </a:r>
                    </a:p>
                  </p:txBody>
                </p:sp>
              </p:grpSp>
            </p:grpSp>
          </p:grpSp>
        </p:grpSp>
        <p:grpSp>
          <p:nvGrpSpPr>
            <p:cNvPr id="12" name="Group 11"/>
            <p:cNvGrpSpPr/>
            <p:nvPr/>
          </p:nvGrpSpPr>
          <p:grpSpPr>
            <a:xfrm>
              <a:off x="140816" y="952978"/>
              <a:ext cx="1546410" cy="1295400"/>
              <a:chOff x="1143000" y="1581090"/>
              <a:chExt cx="1546410" cy="1295400"/>
            </a:xfrm>
          </p:grpSpPr>
          <p:pic>
            <p:nvPicPr>
              <p:cNvPr id="75" name="Picture 74"/>
              <p:cNvPicPr>
                <a:picLocks noChangeAspect="1"/>
              </p:cNvPicPr>
              <p:nvPr/>
            </p:nvPicPr>
            <p:blipFill>
              <a:blip r:embed="rId3"/>
              <a:stretch>
                <a:fillRect/>
              </a:stretch>
            </p:blipFill>
            <p:spPr>
              <a:xfrm>
                <a:off x="1143000" y="1981200"/>
                <a:ext cx="1546410" cy="895290"/>
              </a:xfrm>
              <a:prstGeom prst="rect">
                <a:avLst/>
              </a:prstGeom>
            </p:spPr>
          </p:pic>
          <p:sp>
            <p:nvSpPr>
              <p:cNvPr id="77" name="TextBox 76"/>
              <p:cNvSpPr txBox="1"/>
              <p:nvPr/>
            </p:nvSpPr>
            <p:spPr>
              <a:xfrm>
                <a:off x="1320172" y="1581090"/>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A</a:t>
                </a:r>
              </a:p>
            </p:txBody>
          </p:sp>
        </p:grpSp>
        <p:pic>
          <p:nvPicPr>
            <p:cNvPr id="2" name="Picture 1"/>
            <p:cNvPicPr>
              <a:picLocks noChangeAspect="1"/>
            </p:cNvPicPr>
            <p:nvPr/>
          </p:nvPicPr>
          <p:blipFill>
            <a:blip r:embed="rId4"/>
            <a:stretch>
              <a:fillRect/>
            </a:stretch>
          </p:blipFill>
          <p:spPr>
            <a:xfrm>
              <a:off x="1664816" y="1353088"/>
              <a:ext cx="1219200" cy="810978"/>
            </a:xfrm>
            <a:prstGeom prst="rect">
              <a:avLst/>
            </a:prstGeom>
          </p:spPr>
        </p:pic>
        <p:sp>
          <p:nvSpPr>
            <p:cNvPr id="230" name="TextBox 229"/>
            <p:cNvSpPr txBox="1"/>
            <p:nvPr/>
          </p:nvSpPr>
          <p:spPr>
            <a:xfrm>
              <a:off x="1713628" y="952978"/>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B</a:t>
              </a:r>
            </a:p>
          </p:txBody>
        </p:sp>
        <p:pic>
          <p:nvPicPr>
            <p:cNvPr id="231" name="Picture 230">
              <a:extLst>
                <a:ext uri="{FF2B5EF4-FFF2-40B4-BE49-F238E27FC236}">
                  <a16:creationId xmlns:a16="http://schemas.microsoft.com/office/drawing/2014/main" id="{E4F31467-1A4E-A642-A1C4-D3DB55A2A338}"/>
                </a:ext>
              </a:extLst>
            </p:cNvPr>
            <p:cNvPicPr>
              <a:picLocks noChangeAspect="1"/>
            </p:cNvPicPr>
            <p:nvPr/>
          </p:nvPicPr>
          <p:blipFill>
            <a:blip r:embed="rId5"/>
            <a:stretch>
              <a:fillRect/>
            </a:stretch>
          </p:blipFill>
          <p:spPr>
            <a:xfrm>
              <a:off x="3265016" y="1407516"/>
              <a:ext cx="914400" cy="783772"/>
            </a:xfrm>
            <a:prstGeom prst="rect">
              <a:avLst/>
            </a:prstGeom>
          </p:spPr>
        </p:pic>
        <p:sp>
          <p:nvSpPr>
            <p:cNvPr id="232" name="TextBox 231"/>
            <p:cNvSpPr txBox="1"/>
            <p:nvPr/>
          </p:nvSpPr>
          <p:spPr>
            <a:xfrm>
              <a:off x="3073644" y="952978"/>
              <a:ext cx="119355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C</a:t>
              </a:r>
            </a:p>
          </p:txBody>
        </p:sp>
      </p:grpSp>
      <p:pic>
        <p:nvPicPr>
          <p:cNvPr id="514" name="Picture 513" descr="safari.png"/>
          <p:cNvPicPr>
            <a:picLocks noChangeAspect="1"/>
          </p:cNvPicPr>
          <p:nvPr/>
        </p:nvPicPr>
        <p:blipFill>
          <a:blip r:embed="rId6" cstate="print"/>
          <a:stretch>
            <a:fillRect/>
          </a:stretch>
        </p:blipFill>
        <p:spPr>
          <a:xfrm>
            <a:off x="76200" y="6580445"/>
            <a:ext cx="959296" cy="277563"/>
          </a:xfrm>
          <a:prstGeom prst="rect">
            <a:avLst/>
          </a:prstGeom>
        </p:spPr>
      </p:pic>
      <p:grpSp>
        <p:nvGrpSpPr>
          <p:cNvPr id="40" name="Group 39">
            <a:extLst>
              <a:ext uri="{FF2B5EF4-FFF2-40B4-BE49-F238E27FC236}">
                <a16:creationId xmlns:a16="http://schemas.microsoft.com/office/drawing/2014/main" id="{51626218-E205-9B12-5477-D2A451AFA349}"/>
              </a:ext>
            </a:extLst>
          </p:cNvPr>
          <p:cNvGrpSpPr/>
          <p:nvPr/>
        </p:nvGrpSpPr>
        <p:grpSpPr>
          <a:xfrm>
            <a:off x="4405925" y="952978"/>
            <a:ext cx="4521059" cy="5625916"/>
            <a:chOff x="4405925" y="952978"/>
            <a:chExt cx="4521059" cy="5625916"/>
          </a:xfrm>
        </p:grpSpPr>
        <p:grpSp>
          <p:nvGrpSpPr>
            <p:cNvPr id="235" name="Group 234"/>
            <p:cNvGrpSpPr/>
            <p:nvPr/>
          </p:nvGrpSpPr>
          <p:grpSpPr>
            <a:xfrm>
              <a:off x="4800600" y="952978"/>
              <a:ext cx="1546410" cy="1295400"/>
              <a:chOff x="1143000" y="1581090"/>
              <a:chExt cx="1546410" cy="1295400"/>
            </a:xfrm>
          </p:grpSpPr>
          <p:pic>
            <p:nvPicPr>
              <p:cNvPr id="236" name="Picture 235"/>
              <p:cNvPicPr>
                <a:picLocks noChangeAspect="1"/>
              </p:cNvPicPr>
              <p:nvPr/>
            </p:nvPicPr>
            <p:blipFill>
              <a:blip r:embed="rId3"/>
              <a:stretch>
                <a:fillRect/>
              </a:stretch>
            </p:blipFill>
            <p:spPr>
              <a:xfrm>
                <a:off x="1143000" y="1981200"/>
                <a:ext cx="1546410" cy="895290"/>
              </a:xfrm>
              <a:prstGeom prst="rect">
                <a:avLst/>
              </a:prstGeom>
            </p:spPr>
          </p:pic>
          <p:sp>
            <p:nvSpPr>
              <p:cNvPr id="237" name="TextBox 236"/>
              <p:cNvSpPr txBox="1"/>
              <p:nvPr/>
            </p:nvSpPr>
            <p:spPr>
              <a:xfrm>
                <a:off x="1320172" y="1581090"/>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A</a:t>
                </a:r>
              </a:p>
            </p:txBody>
          </p:sp>
        </p:grpSp>
        <p:pic>
          <p:nvPicPr>
            <p:cNvPr id="238" name="Picture 237"/>
            <p:cNvPicPr>
              <a:picLocks noChangeAspect="1"/>
            </p:cNvPicPr>
            <p:nvPr/>
          </p:nvPicPr>
          <p:blipFill>
            <a:blip r:embed="rId4"/>
            <a:stretch>
              <a:fillRect/>
            </a:stretch>
          </p:blipFill>
          <p:spPr>
            <a:xfrm>
              <a:off x="6324600" y="1353088"/>
              <a:ext cx="1219200" cy="810978"/>
            </a:xfrm>
            <a:prstGeom prst="rect">
              <a:avLst/>
            </a:prstGeom>
          </p:spPr>
        </p:pic>
        <p:sp>
          <p:nvSpPr>
            <p:cNvPr id="239" name="TextBox 238"/>
            <p:cNvSpPr txBox="1"/>
            <p:nvPr/>
          </p:nvSpPr>
          <p:spPr>
            <a:xfrm>
              <a:off x="6373412" y="952978"/>
              <a:ext cx="1170388"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B</a:t>
              </a:r>
            </a:p>
          </p:txBody>
        </p:sp>
        <p:pic>
          <p:nvPicPr>
            <p:cNvPr id="240" name="Picture 239">
              <a:extLst>
                <a:ext uri="{FF2B5EF4-FFF2-40B4-BE49-F238E27FC236}">
                  <a16:creationId xmlns:a16="http://schemas.microsoft.com/office/drawing/2014/main" id="{E4F31467-1A4E-A642-A1C4-D3DB55A2A338}"/>
                </a:ext>
              </a:extLst>
            </p:cNvPr>
            <p:cNvPicPr>
              <a:picLocks noChangeAspect="1"/>
            </p:cNvPicPr>
            <p:nvPr/>
          </p:nvPicPr>
          <p:blipFill>
            <a:blip r:embed="rId5"/>
            <a:stretch>
              <a:fillRect/>
            </a:stretch>
          </p:blipFill>
          <p:spPr>
            <a:xfrm>
              <a:off x="7924800" y="1407516"/>
              <a:ext cx="914400" cy="783772"/>
            </a:xfrm>
            <a:prstGeom prst="rect">
              <a:avLst/>
            </a:prstGeom>
          </p:spPr>
        </p:pic>
        <p:sp>
          <p:nvSpPr>
            <p:cNvPr id="241" name="TextBox 240"/>
            <p:cNvSpPr txBox="1"/>
            <p:nvPr/>
          </p:nvSpPr>
          <p:spPr>
            <a:xfrm>
              <a:off x="7733428" y="952978"/>
              <a:ext cx="1193556"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Model C</a:t>
              </a:r>
            </a:p>
          </p:txBody>
        </p:sp>
        <p:sp>
          <p:nvSpPr>
            <p:cNvPr id="349" name="TextBox 348"/>
            <p:cNvSpPr txBox="1"/>
            <p:nvPr/>
          </p:nvSpPr>
          <p:spPr>
            <a:xfrm>
              <a:off x="4719807" y="6239369"/>
              <a:ext cx="1616954"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1</a:t>
              </a:r>
            </a:p>
          </p:txBody>
        </p:sp>
        <p:sp>
          <p:nvSpPr>
            <p:cNvPr id="429" name="TextBox 428"/>
            <p:cNvSpPr txBox="1"/>
            <p:nvPr/>
          </p:nvSpPr>
          <p:spPr>
            <a:xfrm>
              <a:off x="6364583" y="6239369"/>
              <a:ext cx="1068728"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2</a:t>
              </a:r>
            </a:p>
          </p:txBody>
        </p:sp>
        <p:grpSp>
          <p:nvGrpSpPr>
            <p:cNvPr id="6" name="Group 5">
              <a:extLst>
                <a:ext uri="{FF2B5EF4-FFF2-40B4-BE49-F238E27FC236}">
                  <a16:creationId xmlns:a16="http://schemas.microsoft.com/office/drawing/2014/main" id="{AA2CC68A-36D8-F70C-29ED-D248DAE19CC3}"/>
                </a:ext>
              </a:extLst>
            </p:cNvPr>
            <p:cNvGrpSpPr/>
            <p:nvPr/>
          </p:nvGrpSpPr>
          <p:grpSpPr>
            <a:xfrm>
              <a:off x="4976334" y="2313716"/>
              <a:ext cx="3938143" cy="1810801"/>
              <a:chOff x="4917430" y="3078464"/>
              <a:chExt cx="3938143" cy="1810801"/>
            </a:xfrm>
          </p:grpSpPr>
          <p:grpSp>
            <p:nvGrpSpPr>
              <p:cNvPr id="14" name="Group 13"/>
              <p:cNvGrpSpPr/>
              <p:nvPr/>
            </p:nvGrpSpPr>
            <p:grpSpPr>
              <a:xfrm>
                <a:off x="6696511" y="4158818"/>
                <a:ext cx="451102" cy="703013"/>
                <a:chOff x="5486400" y="4419599"/>
                <a:chExt cx="533400" cy="703013"/>
              </a:xfrm>
            </p:grpSpPr>
            <p:sp>
              <p:nvSpPr>
                <p:cNvPr id="16" name="Rounded Rectangle 15"/>
                <p:cNvSpPr/>
                <p:nvPr/>
              </p:nvSpPr>
              <p:spPr bwMode="auto">
                <a:xfrm>
                  <a:off x="5486400" y="4419599"/>
                  <a:ext cx="533400" cy="703013"/>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25" name="Group 24"/>
                <p:cNvGrpSpPr/>
                <p:nvPr/>
              </p:nvGrpSpPr>
              <p:grpSpPr>
                <a:xfrm rot="5400000">
                  <a:off x="5358057" y="4714812"/>
                  <a:ext cx="561486" cy="152400"/>
                  <a:chOff x="2743200" y="2590800"/>
                  <a:chExt cx="1447800" cy="228600"/>
                </a:xfrm>
                <a:solidFill>
                  <a:schemeClr val="accent1"/>
                </a:solidFill>
              </p:grpSpPr>
              <p:grpSp>
                <p:nvGrpSpPr>
                  <p:cNvPr id="26" name="Group 25"/>
                  <p:cNvGrpSpPr/>
                  <p:nvPr/>
                </p:nvGrpSpPr>
                <p:grpSpPr>
                  <a:xfrm>
                    <a:off x="3124200" y="2590800"/>
                    <a:ext cx="1066800" cy="228600"/>
                    <a:chOff x="3505200" y="2590800"/>
                    <a:chExt cx="1066800" cy="228600"/>
                  </a:xfrm>
                  <a:grpFill/>
                </p:grpSpPr>
                <p:sp>
                  <p:nvSpPr>
                    <p:cNvPr id="28" name="Oval 27"/>
                    <p:cNvSpPr/>
                    <p:nvPr/>
                  </p:nvSpPr>
                  <p:spPr>
                    <a:xfrm>
                      <a:off x="3505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9" name="Oval 28"/>
                    <p:cNvSpPr/>
                    <p:nvPr/>
                  </p:nvSpPr>
                  <p:spPr>
                    <a:xfrm>
                      <a:off x="3886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30" name="Oval 29"/>
                    <p:cNvSpPr/>
                    <p:nvPr/>
                  </p:nvSpPr>
                  <p:spPr>
                    <a:xfrm>
                      <a:off x="4267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7" name="Oval 26"/>
                  <p:cNvSpPr/>
                  <p:nvPr/>
                </p:nvSpPr>
                <p:spPr>
                  <a:xfrm>
                    <a:off x="2743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41" name="Group 40"/>
                <p:cNvGrpSpPr/>
                <p:nvPr/>
              </p:nvGrpSpPr>
              <p:grpSpPr>
                <a:xfrm rot="5400000">
                  <a:off x="5734417" y="4733628"/>
                  <a:ext cx="265967" cy="152401"/>
                  <a:chOff x="3505203" y="3505190"/>
                  <a:chExt cx="685796" cy="228601"/>
                </a:xfrm>
                <a:solidFill>
                  <a:srgbClr val="45CB27"/>
                </a:solidFill>
              </p:grpSpPr>
              <p:sp>
                <p:nvSpPr>
                  <p:cNvPr id="43" name="Oval 42"/>
                  <p:cNvSpPr/>
                  <p:nvPr/>
                </p:nvSpPr>
                <p:spPr>
                  <a:xfrm>
                    <a:off x="3505203" y="3505191"/>
                    <a:ext cx="304798"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44" name="Oval 43"/>
                  <p:cNvSpPr/>
                  <p:nvPr/>
                </p:nvSpPr>
                <p:spPr>
                  <a:xfrm>
                    <a:off x="3886201" y="3505190"/>
                    <a:ext cx="304798"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cxnSp>
            <p:nvCxnSpPr>
              <p:cNvPr id="174" name="Straight Arrow Connector 173"/>
              <p:cNvCxnSpPr>
                <a:cxnSpLocks/>
                <a:stCxn id="242" idx="2"/>
                <a:endCxn id="209" idx="0"/>
              </p:cNvCxnSpPr>
              <p:nvPr/>
            </p:nvCxnSpPr>
            <p:spPr>
              <a:xfrm flipH="1">
                <a:off x="6875328" y="3428999"/>
                <a:ext cx="0" cy="272620"/>
              </a:xfrm>
              <a:prstGeom prst="straightConnector1">
                <a:avLst/>
              </a:prstGeom>
              <a:noFill/>
              <a:ln w="38100" cap="flat" cmpd="sng" algn="ctr">
                <a:solidFill>
                  <a:schemeClr val="tx1"/>
                </a:solidFill>
                <a:prstDash val="solid"/>
                <a:miter lim="800000"/>
                <a:headEnd type="none"/>
                <a:tailEnd type="arrow"/>
              </a:ln>
              <a:effectLst/>
            </p:spPr>
          </p:cxnSp>
          <p:sp>
            <p:nvSpPr>
              <p:cNvPr id="209" name="TextBox 208"/>
              <p:cNvSpPr txBox="1"/>
              <p:nvPr/>
            </p:nvSpPr>
            <p:spPr>
              <a:xfrm>
                <a:off x="6277857"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2</a:t>
                </a:r>
              </a:p>
            </p:txBody>
          </p:sp>
          <p:sp>
            <p:nvSpPr>
              <p:cNvPr id="210" name="TextBox 209"/>
              <p:cNvSpPr txBox="1"/>
              <p:nvPr/>
            </p:nvSpPr>
            <p:spPr>
              <a:xfrm>
                <a:off x="7660630"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3</a:t>
                </a:r>
              </a:p>
            </p:txBody>
          </p:sp>
          <p:sp>
            <p:nvSpPr>
              <p:cNvPr id="242" name="Rounded Rectangle 241"/>
              <p:cNvSpPr/>
              <p:nvPr/>
            </p:nvSpPr>
            <p:spPr>
              <a:xfrm>
                <a:off x="6172200" y="3078464"/>
                <a:ext cx="1447800" cy="350535"/>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Gill Sans MT"/>
                  </a:rPr>
                  <a:t>Runtime</a:t>
                </a:r>
              </a:p>
            </p:txBody>
          </p:sp>
          <p:grpSp>
            <p:nvGrpSpPr>
              <p:cNvPr id="21" name="Group 20"/>
              <p:cNvGrpSpPr/>
              <p:nvPr/>
            </p:nvGrpSpPr>
            <p:grpSpPr>
              <a:xfrm>
                <a:off x="5318813" y="4158822"/>
                <a:ext cx="457200" cy="693869"/>
                <a:chOff x="7848600" y="4419599"/>
                <a:chExt cx="533400" cy="902029"/>
              </a:xfrm>
            </p:grpSpPr>
            <p:sp>
              <p:nvSpPr>
                <p:cNvPr id="74" name="Rounded Rectangle 73"/>
                <p:cNvSpPr/>
                <p:nvPr/>
              </p:nvSpPr>
              <p:spPr bwMode="auto">
                <a:xfrm>
                  <a:off x="7848600" y="4419599"/>
                  <a:ext cx="533400" cy="902029"/>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17" name="Group 16"/>
                <p:cNvGrpSpPr/>
                <p:nvPr/>
              </p:nvGrpSpPr>
              <p:grpSpPr>
                <a:xfrm rot="5400000">
                  <a:off x="7646884" y="4817326"/>
                  <a:ext cx="718390" cy="162558"/>
                  <a:chOff x="2743200" y="2590800"/>
                  <a:chExt cx="1828800" cy="228600"/>
                </a:xfrm>
              </p:grpSpPr>
              <p:grpSp>
                <p:nvGrpSpPr>
                  <p:cNvPr id="18" name="Group 17"/>
                  <p:cNvGrpSpPr/>
                  <p:nvPr/>
                </p:nvGrpSpPr>
                <p:grpSpPr>
                  <a:xfrm>
                    <a:off x="3124200" y="2590800"/>
                    <a:ext cx="1447800" cy="228600"/>
                    <a:chOff x="3505200" y="2590800"/>
                    <a:chExt cx="1447800" cy="228600"/>
                  </a:xfrm>
                </p:grpSpPr>
                <p:sp>
                  <p:nvSpPr>
                    <p:cNvPr id="20" name="Oval 19"/>
                    <p:cNvSpPr/>
                    <p:nvPr/>
                  </p:nvSpPr>
                  <p:spPr>
                    <a:xfrm>
                      <a:off x="3505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2" name="Oval 21"/>
                    <p:cNvSpPr/>
                    <p:nvPr/>
                  </p:nvSpPr>
                  <p:spPr>
                    <a:xfrm>
                      <a:off x="3886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3" name="Oval 22"/>
                    <p:cNvSpPr/>
                    <p:nvPr/>
                  </p:nvSpPr>
                  <p:spPr>
                    <a:xfrm>
                      <a:off x="4267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 name="Oval 23"/>
                    <p:cNvSpPr/>
                    <p:nvPr/>
                  </p:nvSpPr>
                  <p:spPr>
                    <a:xfrm>
                      <a:off x="4648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19" name="Oval 18"/>
                  <p:cNvSpPr/>
                  <p:nvPr/>
                </p:nvSpPr>
                <p:spPr>
                  <a:xfrm>
                    <a:off x="2743200" y="2590800"/>
                    <a:ext cx="304800" cy="228600"/>
                  </a:xfrm>
                  <a:prstGeom prst="ellipse">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244" name="Group 243"/>
                <p:cNvGrpSpPr/>
                <p:nvPr/>
              </p:nvGrpSpPr>
              <p:grpSpPr>
                <a:xfrm rot="5400000">
                  <a:off x="7865326" y="4817324"/>
                  <a:ext cx="718388" cy="162562"/>
                  <a:chOff x="2743194" y="1533504"/>
                  <a:chExt cx="1828805" cy="228605"/>
                </a:xfrm>
                <a:solidFill>
                  <a:srgbClr val="1F497D"/>
                </a:solidFill>
              </p:grpSpPr>
              <p:grpSp>
                <p:nvGrpSpPr>
                  <p:cNvPr id="245" name="Group 244"/>
                  <p:cNvGrpSpPr/>
                  <p:nvPr/>
                </p:nvGrpSpPr>
                <p:grpSpPr>
                  <a:xfrm>
                    <a:off x="3124198" y="1533505"/>
                    <a:ext cx="1447801" cy="228604"/>
                    <a:chOff x="3505198" y="1533505"/>
                    <a:chExt cx="1447801" cy="228604"/>
                  </a:xfrm>
                  <a:grpFill/>
                </p:grpSpPr>
                <p:sp>
                  <p:nvSpPr>
                    <p:cNvPr id="247" name="Oval 246"/>
                    <p:cNvSpPr/>
                    <p:nvPr/>
                  </p:nvSpPr>
                  <p:spPr>
                    <a:xfrm>
                      <a:off x="3505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8" name="Oval 247"/>
                    <p:cNvSpPr/>
                    <p:nvPr/>
                  </p:nvSpPr>
                  <p:spPr>
                    <a:xfrm>
                      <a:off x="3886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49" name="Oval 248"/>
                    <p:cNvSpPr/>
                    <p:nvPr/>
                  </p:nvSpPr>
                  <p:spPr>
                    <a:xfrm>
                      <a:off x="4267201" y="1533505"/>
                      <a:ext cx="304802" cy="228604"/>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0" name="Oval 249"/>
                    <p:cNvSpPr/>
                    <p:nvPr/>
                  </p:nvSpPr>
                  <p:spPr>
                    <a:xfrm>
                      <a:off x="4648197" y="1533506"/>
                      <a:ext cx="304802"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46" name="Oval 245"/>
                  <p:cNvSpPr/>
                  <p:nvPr/>
                </p:nvSpPr>
                <p:spPr>
                  <a:xfrm>
                    <a:off x="2743194" y="1533504"/>
                    <a:ext cx="304802" cy="228601"/>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grpSp>
            <p:nvGrpSpPr>
              <p:cNvPr id="31" name="Group 30"/>
              <p:cNvGrpSpPr/>
              <p:nvPr/>
            </p:nvGrpSpPr>
            <p:grpSpPr>
              <a:xfrm>
                <a:off x="8083351" y="4158822"/>
                <a:ext cx="435862" cy="730443"/>
                <a:chOff x="8077199" y="4495798"/>
                <a:chExt cx="533400" cy="869574"/>
              </a:xfrm>
            </p:grpSpPr>
            <p:sp>
              <p:nvSpPr>
                <p:cNvPr id="252" name="Rounded Rectangle 251"/>
                <p:cNvSpPr/>
                <p:nvPr/>
              </p:nvSpPr>
              <p:spPr bwMode="auto">
                <a:xfrm>
                  <a:off x="8077199" y="4495798"/>
                  <a:ext cx="533400" cy="869574"/>
                </a:xfrm>
                <a:prstGeom prst="roundRect">
                  <a:avLst/>
                </a:prstGeom>
                <a:solidFill>
                  <a:schemeClr val="lt1">
                    <a:alpha val="0"/>
                  </a:schemeClr>
                </a:solidFill>
                <a:ln w="28575" cmpd="sng">
                  <a:solidFill>
                    <a:srgbClr val="000000"/>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Gill Sans MT"/>
                    <a:ea typeface="굴림" pitchFamily="34" charset="-127"/>
                    <a:cs typeface="Gill Sans MT"/>
                  </a:endParaRPr>
                </a:p>
              </p:txBody>
            </p:sp>
            <p:grpSp>
              <p:nvGrpSpPr>
                <p:cNvPr id="261" name="Group 260"/>
                <p:cNvGrpSpPr/>
                <p:nvPr/>
              </p:nvGrpSpPr>
              <p:grpSpPr>
                <a:xfrm rot="5400000">
                  <a:off x="7950317" y="4892158"/>
                  <a:ext cx="568725" cy="162558"/>
                  <a:chOff x="3505200" y="2590800"/>
                  <a:chExt cx="1447800" cy="228600"/>
                </a:xfrm>
                <a:solidFill>
                  <a:schemeClr val="tx2">
                    <a:lumMod val="20000"/>
                    <a:lumOff val="80000"/>
                  </a:schemeClr>
                </a:solidFill>
              </p:grpSpPr>
              <p:sp>
                <p:nvSpPr>
                  <p:cNvPr id="263" name="Oval 262"/>
                  <p:cNvSpPr/>
                  <p:nvPr/>
                </p:nvSpPr>
                <p:spPr>
                  <a:xfrm>
                    <a:off x="3505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4" name="Oval 263"/>
                  <p:cNvSpPr/>
                  <p:nvPr/>
                </p:nvSpPr>
                <p:spPr>
                  <a:xfrm>
                    <a:off x="3886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5" name="Oval 264"/>
                  <p:cNvSpPr/>
                  <p:nvPr/>
                </p:nvSpPr>
                <p:spPr>
                  <a:xfrm>
                    <a:off x="4267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6" name="Oval 265"/>
                  <p:cNvSpPr/>
                  <p:nvPr/>
                </p:nvSpPr>
                <p:spPr>
                  <a:xfrm>
                    <a:off x="4648200" y="2590800"/>
                    <a:ext cx="304800" cy="2286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nvGrpSpPr>
                <p:cNvPr id="254" name="Group 253"/>
                <p:cNvGrpSpPr/>
                <p:nvPr/>
              </p:nvGrpSpPr>
              <p:grpSpPr>
                <a:xfrm rot="5400000">
                  <a:off x="8093926" y="4893525"/>
                  <a:ext cx="718388" cy="162562"/>
                  <a:chOff x="2743194" y="1533504"/>
                  <a:chExt cx="1828805" cy="228605"/>
                </a:xfrm>
                <a:solidFill>
                  <a:srgbClr val="FF6600"/>
                </a:solidFill>
              </p:grpSpPr>
              <p:grpSp>
                <p:nvGrpSpPr>
                  <p:cNvPr id="255" name="Group 254"/>
                  <p:cNvGrpSpPr/>
                  <p:nvPr/>
                </p:nvGrpSpPr>
                <p:grpSpPr>
                  <a:xfrm>
                    <a:off x="3124198" y="1533505"/>
                    <a:ext cx="1447801" cy="228604"/>
                    <a:chOff x="3505198" y="1533505"/>
                    <a:chExt cx="1447801" cy="228604"/>
                  </a:xfrm>
                  <a:grpFill/>
                </p:grpSpPr>
                <p:sp>
                  <p:nvSpPr>
                    <p:cNvPr id="257" name="Oval 256"/>
                    <p:cNvSpPr/>
                    <p:nvPr/>
                  </p:nvSpPr>
                  <p:spPr>
                    <a:xfrm>
                      <a:off x="3505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8" name="Oval 257"/>
                    <p:cNvSpPr/>
                    <p:nvPr/>
                  </p:nvSpPr>
                  <p:spPr>
                    <a:xfrm>
                      <a:off x="3886198" y="1533510"/>
                      <a:ext cx="304800"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59" name="Oval 258"/>
                    <p:cNvSpPr/>
                    <p:nvPr/>
                  </p:nvSpPr>
                  <p:spPr>
                    <a:xfrm>
                      <a:off x="4267201" y="1533505"/>
                      <a:ext cx="304802" cy="228604"/>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sp>
                  <p:nvSpPr>
                    <p:cNvPr id="260" name="Oval 259"/>
                    <p:cNvSpPr/>
                    <p:nvPr/>
                  </p:nvSpPr>
                  <p:spPr>
                    <a:xfrm>
                      <a:off x="4648197" y="1533506"/>
                      <a:ext cx="304802" cy="22859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sp>
                <p:nvSpPr>
                  <p:cNvPr id="256" name="Oval 255"/>
                  <p:cNvSpPr/>
                  <p:nvPr/>
                </p:nvSpPr>
                <p:spPr>
                  <a:xfrm>
                    <a:off x="2743194" y="1533504"/>
                    <a:ext cx="304802" cy="228601"/>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Gill Sans MT"/>
                    </a:endParaRPr>
                  </a:p>
                </p:txBody>
              </p:sp>
            </p:grpSp>
          </p:grpSp>
          <p:sp>
            <p:nvSpPr>
              <p:cNvPr id="348" name="TextBox 347"/>
              <p:cNvSpPr txBox="1"/>
              <p:nvPr/>
            </p:nvSpPr>
            <p:spPr>
              <a:xfrm>
                <a:off x="4917430" y="3701619"/>
                <a:ext cx="1194943"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Gill Sans MT"/>
                  </a:rPr>
                  <a:t>Family 1</a:t>
                </a:r>
              </a:p>
            </p:txBody>
          </p:sp>
          <p:cxnSp>
            <p:nvCxnSpPr>
              <p:cNvPr id="430" name="Straight Arrow Connector 429"/>
              <p:cNvCxnSpPr>
                <a:cxnSpLocks/>
                <a:stCxn id="242" idx="2"/>
                <a:endCxn id="348" idx="0"/>
              </p:cNvCxnSpPr>
              <p:nvPr/>
            </p:nvCxnSpPr>
            <p:spPr>
              <a:xfrm flipH="1">
                <a:off x="5514902" y="3428999"/>
                <a:ext cx="1381198" cy="272620"/>
              </a:xfrm>
              <a:prstGeom prst="straightConnector1">
                <a:avLst/>
              </a:prstGeom>
              <a:noFill/>
              <a:ln w="38100" cap="flat" cmpd="sng" algn="ctr">
                <a:solidFill>
                  <a:schemeClr val="tx1"/>
                </a:solidFill>
                <a:prstDash val="solid"/>
                <a:miter lim="800000"/>
                <a:headEnd type="none"/>
                <a:tailEnd type="arrow"/>
              </a:ln>
              <a:effectLst/>
            </p:spPr>
          </p:cxnSp>
          <p:cxnSp>
            <p:nvCxnSpPr>
              <p:cNvPr id="431" name="Straight Arrow Connector 430"/>
              <p:cNvCxnSpPr>
                <a:cxnSpLocks/>
                <a:stCxn id="242" idx="2"/>
                <a:endCxn id="210" idx="0"/>
              </p:cNvCxnSpPr>
              <p:nvPr/>
            </p:nvCxnSpPr>
            <p:spPr>
              <a:xfrm>
                <a:off x="6896100" y="3428999"/>
                <a:ext cx="1362002" cy="272620"/>
              </a:xfrm>
              <a:prstGeom prst="straightConnector1">
                <a:avLst/>
              </a:prstGeom>
              <a:noFill/>
              <a:ln w="38100" cap="flat" cmpd="sng" algn="ctr">
                <a:solidFill>
                  <a:schemeClr val="tx1"/>
                </a:solidFill>
                <a:prstDash val="solid"/>
                <a:miter lim="800000"/>
                <a:headEnd type="none"/>
                <a:tailEnd type="arrow"/>
              </a:ln>
              <a:effectLst/>
            </p:spPr>
          </p:cxnSp>
        </p:grpSp>
        <p:grpSp>
          <p:nvGrpSpPr>
            <p:cNvPr id="33" name="Group 32">
              <a:extLst>
                <a:ext uri="{FF2B5EF4-FFF2-40B4-BE49-F238E27FC236}">
                  <a16:creationId xmlns:a16="http://schemas.microsoft.com/office/drawing/2014/main" id="{F6CBD01A-65BB-CEB2-C729-6E4191880C01}"/>
                </a:ext>
              </a:extLst>
            </p:cNvPr>
            <p:cNvGrpSpPr/>
            <p:nvPr/>
          </p:nvGrpSpPr>
          <p:grpSpPr>
            <a:xfrm>
              <a:off x="5547413" y="4130725"/>
              <a:ext cx="2743200" cy="377550"/>
              <a:chOff x="5547413" y="4975683"/>
              <a:chExt cx="2743200" cy="377550"/>
            </a:xfrm>
          </p:grpSpPr>
          <p:cxnSp>
            <p:nvCxnSpPr>
              <p:cNvPr id="173" name="Straight Arrow Connector 172"/>
              <p:cNvCxnSpPr/>
              <p:nvPr/>
            </p:nvCxnSpPr>
            <p:spPr>
              <a:xfrm>
                <a:off x="5547413" y="4975683"/>
                <a:ext cx="0" cy="326136"/>
              </a:xfrm>
              <a:prstGeom prst="straightConnector1">
                <a:avLst/>
              </a:prstGeom>
              <a:noFill/>
              <a:ln w="38100" cap="flat" cmpd="sng" algn="ctr">
                <a:solidFill>
                  <a:schemeClr val="tx1"/>
                </a:solidFill>
                <a:prstDash val="solid"/>
                <a:miter lim="800000"/>
                <a:headEnd type="none"/>
                <a:tailEnd type="arrow"/>
              </a:ln>
              <a:effectLst/>
            </p:spPr>
          </p:cxnSp>
          <p:cxnSp>
            <p:nvCxnSpPr>
              <p:cNvPr id="432" name="Straight Arrow Connector 431"/>
              <p:cNvCxnSpPr/>
              <p:nvPr/>
            </p:nvCxnSpPr>
            <p:spPr>
              <a:xfrm>
                <a:off x="6927406" y="5027097"/>
                <a:ext cx="0" cy="326136"/>
              </a:xfrm>
              <a:prstGeom prst="straightConnector1">
                <a:avLst/>
              </a:prstGeom>
              <a:noFill/>
              <a:ln w="38100" cap="flat" cmpd="sng" algn="ctr">
                <a:solidFill>
                  <a:schemeClr val="tx1"/>
                </a:solidFill>
                <a:prstDash val="solid"/>
                <a:miter lim="800000"/>
                <a:headEnd type="none"/>
                <a:tailEnd type="arrow"/>
              </a:ln>
              <a:effectLst/>
            </p:spPr>
          </p:cxnSp>
          <p:cxnSp>
            <p:nvCxnSpPr>
              <p:cNvPr id="433" name="Straight Arrow Connector 432"/>
              <p:cNvCxnSpPr/>
              <p:nvPr/>
            </p:nvCxnSpPr>
            <p:spPr>
              <a:xfrm>
                <a:off x="8290613" y="5020169"/>
                <a:ext cx="0" cy="326136"/>
              </a:xfrm>
              <a:prstGeom prst="straightConnector1">
                <a:avLst/>
              </a:prstGeom>
              <a:noFill/>
              <a:ln w="38100" cap="flat" cmpd="sng" algn="ctr">
                <a:solidFill>
                  <a:schemeClr val="tx1"/>
                </a:solidFill>
                <a:prstDash val="solid"/>
                <a:miter lim="800000"/>
                <a:headEnd type="none"/>
                <a:tailEnd type="arrow"/>
              </a:ln>
              <a:effectLst/>
            </p:spPr>
          </p:cxnSp>
        </p:grpSp>
        <p:sp>
          <p:nvSpPr>
            <p:cNvPr id="513" name="TextBox 512"/>
            <p:cNvSpPr txBox="1"/>
            <p:nvPr/>
          </p:nvSpPr>
          <p:spPr>
            <a:xfrm>
              <a:off x="7512874" y="6240340"/>
              <a:ext cx="132632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1F497D"/>
                  </a:solidFill>
                  <a:effectLst/>
                  <a:uLnTx/>
                  <a:uFillTx/>
                  <a:latin typeface="Gill Sans MT"/>
                  <a:ea typeface="+mn-ea"/>
                  <a:cs typeface="Gill Sans MT"/>
                </a:rPr>
                <a:t>Acc. 3</a:t>
              </a:r>
            </a:p>
          </p:txBody>
        </p:sp>
        <p:grpSp>
          <p:nvGrpSpPr>
            <p:cNvPr id="551" name="Group 550">
              <a:extLst>
                <a:ext uri="{FF2B5EF4-FFF2-40B4-BE49-F238E27FC236}">
                  <a16:creationId xmlns:a16="http://schemas.microsoft.com/office/drawing/2014/main" id="{35AC18C6-2C36-1538-3296-DB1FADA874C0}"/>
                </a:ext>
              </a:extLst>
            </p:cNvPr>
            <p:cNvGrpSpPr/>
            <p:nvPr/>
          </p:nvGrpSpPr>
          <p:grpSpPr>
            <a:xfrm>
              <a:off x="4724588" y="4508275"/>
              <a:ext cx="4130985" cy="1738619"/>
              <a:chOff x="48430" y="497676"/>
              <a:chExt cx="6498366" cy="2734985"/>
            </a:xfrm>
          </p:grpSpPr>
          <p:sp>
            <p:nvSpPr>
              <p:cNvPr id="552" name="Rounded Rectangle 551">
                <a:extLst>
                  <a:ext uri="{FF2B5EF4-FFF2-40B4-BE49-F238E27FC236}">
                    <a16:creationId xmlns:a16="http://schemas.microsoft.com/office/drawing/2014/main" id="{24CB77F7-2D7C-ED23-A443-D8400334AEBC}"/>
                  </a:ext>
                </a:extLst>
              </p:cNvPr>
              <p:cNvSpPr/>
              <p:nvPr/>
            </p:nvSpPr>
            <p:spPr>
              <a:xfrm>
                <a:off x="857761" y="497676"/>
                <a:ext cx="879231" cy="879231"/>
              </a:xfrm>
              <a:prstGeom prst="roundRect">
                <a:avLst/>
              </a:prstGeom>
              <a:solidFill>
                <a:schemeClr val="tx1">
                  <a:lumMod val="50000"/>
                  <a:lumOff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Gill Sans MT" panose="020B0502020104020203" pitchFamily="34" charset="77"/>
                    <a:ea typeface="+mn-ea"/>
                    <a:cs typeface="Arial" panose="020B0604020202020204" pitchFamily="34" charset="0"/>
                  </a:rPr>
                  <a:t>CPU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53" name="Straight Connector 552">
                <a:extLst>
                  <a:ext uri="{FF2B5EF4-FFF2-40B4-BE49-F238E27FC236}">
                    <a16:creationId xmlns:a16="http://schemas.microsoft.com/office/drawing/2014/main" id="{B411D5B3-70C8-07B7-C3D7-A282BD94E00C}"/>
                  </a:ext>
                </a:extLst>
              </p:cNvPr>
              <p:cNvCxnSpPr>
                <a:cxnSpLocks/>
                <a:stCxn id="552" idx="3"/>
              </p:cNvCxnSpPr>
              <p:nvPr/>
            </p:nvCxnSpPr>
            <p:spPr>
              <a:xfrm>
                <a:off x="1736992" y="937292"/>
                <a:ext cx="2125157"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54" name="Rounded Rectangle 553">
                <a:extLst>
                  <a:ext uri="{FF2B5EF4-FFF2-40B4-BE49-F238E27FC236}">
                    <a16:creationId xmlns:a16="http://schemas.microsoft.com/office/drawing/2014/main" id="{4AD964EC-6BD5-47DE-EDEA-E2402E21910B}"/>
                  </a:ext>
                </a:extLst>
              </p:cNvPr>
              <p:cNvSpPr/>
              <p:nvPr/>
            </p:nvSpPr>
            <p:spPr>
              <a:xfrm>
                <a:off x="1031630" y="1004438"/>
                <a:ext cx="534237" cy="306869"/>
              </a:xfrm>
              <a:prstGeom prst="roundRect">
                <a:avLst/>
              </a:prstGeom>
              <a:solidFill>
                <a:schemeClr val="bg2"/>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55" name="Straight Connector 554">
                <a:extLst>
                  <a:ext uri="{FF2B5EF4-FFF2-40B4-BE49-F238E27FC236}">
                    <a16:creationId xmlns:a16="http://schemas.microsoft.com/office/drawing/2014/main" id="{408531D8-1ABD-5489-88EF-0876F18D4DBC}"/>
                  </a:ext>
                </a:extLst>
              </p:cNvPr>
              <p:cNvCxnSpPr>
                <a:cxnSpLocks/>
                <a:stCxn id="554" idx="1"/>
              </p:cNvCxnSpPr>
              <p:nvPr/>
            </p:nvCxnSpPr>
            <p:spPr>
              <a:xfrm flipH="1">
                <a:off x="105507" y="1157873"/>
                <a:ext cx="926123" cy="460483"/>
              </a:xfrm>
              <a:prstGeom prst="line">
                <a:avLst/>
              </a:prstGeom>
              <a:ln w="19050">
                <a:solidFill>
                  <a:schemeClr val="accent6"/>
                </a:solidFill>
                <a:prstDash val="sysDash"/>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333EFA69-896F-95E5-7BB2-20C942DC161E}"/>
                  </a:ext>
                </a:extLst>
              </p:cNvPr>
              <p:cNvCxnSpPr>
                <a:cxnSpLocks/>
                <a:stCxn id="554" idx="3"/>
              </p:cNvCxnSpPr>
              <p:nvPr/>
            </p:nvCxnSpPr>
            <p:spPr>
              <a:xfrm>
                <a:off x="1565867" y="1157873"/>
                <a:ext cx="918609" cy="460483"/>
              </a:xfrm>
              <a:prstGeom prst="line">
                <a:avLst/>
              </a:prstGeom>
              <a:ln w="19050">
                <a:solidFill>
                  <a:schemeClr val="accent6"/>
                </a:solidFill>
                <a:prstDash val="sysDash"/>
              </a:ln>
            </p:spPr>
            <p:style>
              <a:lnRef idx="1">
                <a:schemeClr val="accent2"/>
              </a:lnRef>
              <a:fillRef idx="0">
                <a:schemeClr val="accent2"/>
              </a:fillRef>
              <a:effectRef idx="0">
                <a:schemeClr val="accent2"/>
              </a:effectRef>
              <a:fontRef idx="minor">
                <a:schemeClr val="tx1"/>
              </a:fontRef>
            </p:style>
          </p:cxnSp>
          <p:sp>
            <p:nvSpPr>
              <p:cNvPr id="719" name="Rounded Rectangle 718">
                <a:extLst>
                  <a:ext uri="{FF2B5EF4-FFF2-40B4-BE49-F238E27FC236}">
                    <a16:creationId xmlns:a16="http://schemas.microsoft.com/office/drawing/2014/main" id="{3CCCF416-0729-8AAB-D6E3-4CAE74434310}"/>
                  </a:ext>
                </a:extLst>
              </p:cNvPr>
              <p:cNvSpPr/>
              <p:nvPr/>
            </p:nvSpPr>
            <p:spPr>
              <a:xfrm>
                <a:off x="48430" y="1618356"/>
                <a:ext cx="2492830" cy="1597116"/>
              </a:xfrm>
              <a:prstGeom prst="roundRect">
                <a:avLst>
                  <a:gd name="adj" fmla="val 4503"/>
                </a:avLst>
              </a:prstGeom>
              <a:solidFill>
                <a:schemeClr val="bg1">
                  <a:lumMod val="95000"/>
                </a:schemeClr>
              </a:solidFill>
              <a:ln w="28575">
                <a:solidFill>
                  <a:srgbClr val="777777"/>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grpSp>
            <p:nvGrpSpPr>
              <p:cNvPr id="558" name="Group 557">
                <a:extLst>
                  <a:ext uri="{FF2B5EF4-FFF2-40B4-BE49-F238E27FC236}">
                    <a16:creationId xmlns:a16="http://schemas.microsoft.com/office/drawing/2014/main" id="{B35B6210-4BD7-7F83-2346-F711B6419432}"/>
                  </a:ext>
                </a:extLst>
              </p:cNvPr>
              <p:cNvGrpSpPr/>
              <p:nvPr/>
            </p:nvGrpSpPr>
            <p:grpSpPr>
              <a:xfrm>
                <a:off x="3892360" y="638423"/>
                <a:ext cx="1791533" cy="776963"/>
                <a:chOff x="5169893" y="621011"/>
                <a:chExt cx="1791533" cy="776963"/>
              </a:xfrm>
              <a:solidFill>
                <a:srgbClr val="1F497D"/>
              </a:solidFill>
            </p:grpSpPr>
            <p:sp>
              <p:nvSpPr>
                <p:cNvPr id="716" name="Rounded Rectangle 715">
                  <a:extLst>
                    <a:ext uri="{FF2B5EF4-FFF2-40B4-BE49-F238E27FC236}">
                      <a16:creationId xmlns:a16="http://schemas.microsoft.com/office/drawing/2014/main" id="{ECC36F40-AE63-3AE0-91FD-39CF96EE7521}"/>
                    </a:ext>
                  </a:extLst>
                </p:cNvPr>
                <p:cNvSpPr/>
                <p:nvPr/>
              </p:nvSpPr>
              <p:spPr>
                <a:xfrm>
                  <a:off x="5239809" y="699613"/>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7" name="Rounded Rectangle 716">
                  <a:extLst>
                    <a:ext uri="{FF2B5EF4-FFF2-40B4-BE49-F238E27FC236}">
                      <a16:creationId xmlns:a16="http://schemas.microsoft.com/office/drawing/2014/main" id="{93DAED4E-DF4F-CFF0-E904-F8DF7D396E2F}"/>
                    </a:ext>
                  </a:extLst>
                </p:cNvPr>
                <p:cNvSpPr/>
                <p:nvPr/>
              </p:nvSpPr>
              <p:spPr>
                <a:xfrm>
                  <a:off x="5204851" y="657979"/>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8" name="Rounded Rectangle 717">
                  <a:extLst>
                    <a:ext uri="{FF2B5EF4-FFF2-40B4-BE49-F238E27FC236}">
                      <a16:creationId xmlns:a16="http://schemas.microsoft.com/office/drawing/2014/main" id="{30934E1D-3211-C7E1-8C0F-5F370DA4A81E}"/>
                    </a:ext>
                  </a:extLst>
                </p:cNvPr>
                <p:cNvSpPr/>
                <p:nvPr/>
              </p:nvSpPr>
              <p:spPr>
                <a:xfrm>
                  <a:off x="5169893" y="621011"/>
                  <a:ext cx="1721617" cy="698361"/>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grpSp>
          <p:sp>
            <p:nvSpPr>
              <p:cNvPr id="559" name="Rounded Rectangle 558">
                <a:extLst>
                  <a:ext uri="{FF2B5EF4-FFF2-40B4-BE49-F238E27FC236}">
                    <a16:creationId xmlns:a16="http://schemas.microsoft.com/office/drawing/2014/main" id="{1A9A4A71-5A96-FB8D-37FE-BCF0E121FFE2}"/>
                  </a:ext>
                </a:extLst>
              </p:cNvPr>
              <p:cNvSpPr/>
              <p:nvPr/>
            </p:nvSpPr>
            <p:spPr>
              <a:xfrm>
                <a:off x="3857402" y="600214"/>
                <a:ext cx="1721617" cy="698361"/>
              </a:xfrm>
              <a:prstGeom prst="roundRect">
                <a:avLst/>
              </a:prstGeom>
              <a:solidFill>
                <a:srgbClr val="1F497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white"/>
                    </a:solidFill>
                    <a:effectLst/>
                    <a:uLnTx/>
                    <a:uFillTx/>
                    <a:latin typeface="Gill Sans MT" panose="020B0502020104020203" pitchFamily="34" charset="77"/>
                    <a:ea typeface="+mn-ea"/>
                    <a:cs typeface="Arial" panose="020B0604020202020204" pitchFamily="34" charset="0"/>
                  </a:rPr>
                  <a:t>3D-Stacked DRAM</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560" name="Rounded Rectangle 559">
                <a:extLst>
                  <a:ext uri="{FF2B5EF4-FFF2-40B4-BE49-F238E27FC236}">
                    <a16:creationId xmlns:a16="http://schemas.microsoft.com/office/drawing/2014/main" id="{88B29FDC-504F-A4CE-AC06-09B695C6980A}"/>
                  </a:ext>
                </a:extLst>
              </p:cNvPr>
              <p:cNvSpPr/>
              <p:nvPr/>
            </p:nvSpPr>
            <p:spPr>
              <a:xfrm>
                <a:off x="3978542" y="1019763"/>
                <a:ext cx="355959" cy="204465"/>
              </a:xfrm>
              <a:prstGeom prst="roundRect">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561" name="Rounded Rectangle 560">
                <a:extLst>
                  <a:ext uri="{FF2B5EF4-FFF2-40B4-BE49-F238E27FC236}">
                    <a16:creationId xmlns:a16="http://schemas.microsoft.com/office/drawing/2014/main" id="{C9C5427A-8664-71C0-A0FA-BF0E48939933}"/>
                  </a:ext>
                </a:extLst>
              </p:cNvPr>
              <p:cNvSpPr/>
              <p:nvPr/>
            </p:nvSpPr>
            <p:spPr>
              <a:xfrm>
                <a:off x="4917649" y="972037"/>
                <a:ext cx="460916" cy="264753"/>
              </a:xfrm>
              <a:prstGeom prst="roundRect">
                <a:avLst/>
              </a:prstGeom>
              <a:solidFill>
                <a:schemeClr val="bg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sp>
            <p:nvSpPr>
              <p:cNvPr id="714" name="Rounded Rectangle 713">
                <a:extLst>
                  <a:ext uri="{FF2B5EF4-FFF2-40B4-BE49-F238E27FC236}">
                    <a16:creationId xmlns:a16="http://schemas.microsoft.com/office/drawing/2014/main" id="{18469FF2-56F0-D0C7-8981-9DB3A4F72403}"/>
                  </a:ext>
                </a:extLst>
              </p:cNvPr>
              <p:cNvSpPr/>
              <p:nvPr/>
            </p:nvSpPr>
            <p:spPr>
              <a:xfrm>
                <a:off x="2640789" y="1935558"/>
                <a:ext cx="1681194" cy="1296228"/>
              </a:xfrm>
              <a:prstGeom prst="roundRect">
                <a:avLst>
                  <a:gd name="adj" fmla="val 4503"/>
                </a:avLst>
              </a:prstGeom>
              <a:solidFill>
                <a:schemeClr val="bg1">
                  <a:lumMod val="95000"/>
                </a:schemeClr>
              </a:solidFill>
              <a:ln>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0" i="1" u="none" strike="noStrike" kern="1200" cap="none" spc="0" normalizeH="0" baseline="0" noProof="0" dirty="0">
                  <a:ln>
                    <a:noFill/>
                  </a:ln>
                  <a:solidFill>
                    <a:prstClr val="black"/>
                  </a:solidFill>
                  <a:effectLst/>
                  <a:uLnTx/>
                  <a:uFillTx/>
                  <a:latin typeface="Gill Sans MT"/>
                  <a:ea typeface="+mn-ea"/>
                  <a:cs typeface="Arial" panose="020B0604020202020204" pitchFamily="34" charset="0"/>
                </a:endParaRPr>
              </a:p>
            </p:txBody>
          </p:sp>
          <p:sp>
            <p:nvSpPr>
              <p:cNvPr id="710" name="Rounded Rectangle 709">
                <a:extLst>
                  <a:ext uri="{FF2B5EF4-FFF2-40B4-BE49-F238E27FC236}">
                    <a16:creationId xmlns:a16="http://schemas.microsoft.com/office/drawing/2014/main" id="{EBB3AEF8-FFD5-C05B-51DF-86F7D694F832}"/>
                  </a:ext>
                </a:extLst>
              </p:cNvPr>
              <p:cNvSpPr/>
              <p:nvPr/>
            </p:nvSpPr>
            <p:spPr>
              <a:xfrm>
                <a:off x="4434624" y="1838171"/>
                <a:ext cx="2112172" cy="1394490"/>
              </a:xfrm>
              <a:prstGeom prst="roundRect">
                <a:avLst>
                  <a:gd name="adj" fmla="val 4503"/>
                </a:avLst>
              </a:prstGeom>
              <a:solidFill>
                <a:schemeClr val="bg1">
                  <a:lumMod val="95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Gill Sans MT"/>
                  <a:ea typeface="+mn-ea"/>
                  <a:cs typeface="Arial" panose="020B0604020202020204" pitchFamily="34" charset="0"/>
                </a:endParaRPr>
              </a:p>
            </p:txBody>
          </p:sp>
          <p:cxnSp>
            <p:nvCxnSpPr>
              <p:cNvPr id="564" name="Straight Connector 563">
                <a:extLst>
                  <a:ext uri="{FF2B5EF4-FFF2-40B4-BE49-F238E27FC236}">
                    <a16:creationId xmlns:a16="http://schemas.microsoft.com/office/drawing/2014/main" id="{4B9FD8A0-BF43-B2E2-326C-B973803CEBC5}"/>
                  </a:ext>
                </a:extLst>
              </p:cNvPr>
              <p:cNvCxnSpPr>
                <a:cxnSpLocks/>
                <a:stCxn id="561" idx="3"/>
              </p:cNvCxnSpPr>
              <p:nvPr/>
            </p:nvCxnSpPr>
            <p:spPr>
              <a:xfrm>
                <a:off x="5378565" y="1104414"/>
                <a:ext cx="1155827" cy="736543"/>
              </a:xfrm>
              <a:prstGeom prst="line">
                <a:avLst/>
              </a:prstGeom>
              <a:ln w="19050">
                <a:prstDash val="sysDash"/>
              </a:ln>
            </p:spPr>
            <p:style>
              <a:lnRef idx="1">
                <a:schemeClr val="accent2"/>
              </a:lnRef>
              <a:fillRef idx="0">
                <a:schemeClr val="accent2"/>
              </a:fillRef>
              <a:effectRef idx="0">
                <a:schemeClr val="accent2"/>
              </a:effectRef>
              <a:fontRef idx="minor">
                <a:schemeClr val="tx1"/>
              </a:fontRef>
            </p:style>
          </p:cxnSp>
          <p:cxnSp>
            <p:nvCxnSpPr>
              <p:cNvPr id="565" name="Straight Connector 564">
                <a:extLst>
                  <a:ext uri="{FF2B5EF4-FFF2-40B4-BE49-F238E27FC236}">
                    <a16:creationId xmlns:a16="http://schemas.microsoft.com/office/drawing/2014/main" id="{9FC48E97-2049-94B3-710A-3A5937D68FC5}"/>
                  </a:ext>
                </a:extLst>
              </p:cNvPr>
              <p:cNvCxnSpPr>
                <a:cxnSpLocks/>
                <a:stCxn id="561" idx="1"/>
              </p:cNvCxnSpPr>
              <p:nvPr/>
            </p:nvCxnSpPr>
            <p:spPr>
              <a:xfrm flipH="1">
                <a:off x="4456733" y="1104414"/>
                <a:ext cx="460916" cy="742628"/>
              </a:xfrm>
              <a:prstGeom prst="line">
                <a:avLst/>
              </a:prstGeom>
              <a:ln w="19050">
                <a:prstDash val="sysDash"/>
              </a:ln>
            </p:spPr>
            <p:style>
              <a:lnRef idx="1">
                <a:schemeClr val="accent2"/>
              </a:lnRef>
              <a:fillRef idx="0">
                <a:schemeClr val="accent2"/>
              </a:fillRef>
              <a:effectRef idx="0">
                <a:schemeClr val="accent2"/>
              </a:effectRef>
              <a:fontRef idx="minor">
                <a:schemeClr val="tx1"/>
              </a:fontRef>
            </p:style>
          </p:cxnSp>
          <p:cxnSp>
            <p:nvCxnSpPr>
              <p:cNvPr id="566" name="Straight Connector 565">
                <a:extLst>
                  <a:ext uri="{FF2B5EF4-FFF2-40B4-BE49-F238E27FC236}">
                    <a16:creationId xmlns:a16="http://schemas.microsoft.com/office/drawing/2014/main" id="{70F5537C-7EA3-4799-503E-8FD6399E8679}"/>
                  </a:ext>
                </a:extLst>
              </p:cNvPr>
              <p:cNvCxnSpPr>
                <a:cxnSpLocks/>
                <a:stCxn id="560" idx="1"/>
              </p:cNvCxnSpPr>
              <p:nvPr/>
            </p:nvCxnSpPr>
            <p:spPr>
              <a:xfrm flipH="1">
                <a:off x="2680596" y="1121996"/>
                <a:ext cx="1297946" cy="827757"/>
              </a:xfrm>
              <a:prstGeom prst="line">
                <a:avLst/>
              </a:prstGeom>
              <a:ln w="19050">
                <a:prstDash val="sysDash"/>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95384C15-1971-C30A-1E01-AED7199C69E6}"/>
                  </a:ext>
                </a:extLst>
              </p:cNvPr>
              <p:cNvCxnSpPr>
                <a:cxnSpLocks/>
                <a:stCxn id="560" idx="3"/>
              </p:cNvCxnSpPr>
              <p:nvPr/>
            </p:nvCxnSpPr>
            <p:spPr>
              <a:xfrm flipH="1">
                <a:off x="4321981" y="1121996"/>
                <a:ext cx="12520" cy="826663"/>
              </a:xfrm>
              <a:prstGeom prst="line">
                <a:avLst/>
              </a:prstGeom>
              <a:ln w="19050">
                <a:prstDash val="sysDash"/>
              </a:ln>
            </p:spPr>
            <p:style>
              <a:lnRef idx="1">
                <a:schemeClr val="accent1"/>
              </a:lnRef>
              <a:fillRef idx="0">
                <a:schemeClr val="accent1"/>
              </a:fillRef>
              <a:effectRef idx="0">
                <a:schemeClr val="accent1"/>
              </a:effectRef>
              <a:fontRef idx="minor">
                <a:schemeClr val="tx1"/>
              </a:fontRef>
            </p:style>
          </p:cxnSp>
          <p:grpSp>
            <p:nvGrpSpPr>
              <p:cNvPr id="568" name="Group 567">
                <a:extLst>
                  <a:ext uri="{FF2B5EF4-FFF2-40B4-BE49-F238E27FC236}">
                    <a16:creationId xmlns:a16="http://schemas.microsoft.com/office/drawing/2014/main" id="{CF8DBACE-21B8-21AE-D14B-7F1EA28D7A3D}"/>
                  </a:ext>
                </a:extLst>
              </p:cNvPr>
              <p:cNvGrpSpPr/>
              <p:nvPr/>
            </p:nvGrpSpPr>
            <p:grpSpPr>
              <a:xfrm>
                <a:off x="3527612" y="2456169"/>
                <a:ext cx="732894" cy="703971"/>
                <a:chOff x="3535063" y="3878067"/>
                <a:chExt cx="732894" cy="703971"/>
              </a:xfrm>
            </p:grpSpPr>
            <p:cxnSp>
              <p:nvCxnSpPr>
                <p:cNvPr id="687" name="Straight Connector 686">
                  <a:extLst>
                    <a:ext uri="{FF2B5EF4-FFF2-40B4-BE49-F238E27FC236}">
                      <a16:creationId xmlns:a16="http://schemas.microsoft.com/office/drawing/2014/main" id="{A88FD58D-85B2-415D-7A94-3644F0003E83}"/>
                    </a:ext>
                  </a:extLst>
                </p:cNvPr>
                <p:cNvCxnSpPr>
                  <a:cxnSpLocks/>
                  <a:stCxn id="706" idx="3"/>
                  <a:endCxn id="709" idx="1"/>
                </p:cNvCxnSpPr>
                <p:nvPr/>
              </p:nvCxnSpPr>
              <p:spPr>
                <a:xfrm flipV="1">
                  <a:off x="3693009" y="3957442"/>
                  <a:ext cx="418604"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38C630E1-AE8F-48FE-E336-559D04DE6DDD}"/>
                    </a:ext>
                  </a:extLst>
                </p:cNvPr>
                <p:cNvGrpSpPr/>
                <p:nvPr/>
              </p:nvGrpSpPr>
              <p:grpSpPr>
                <a:xfrm>
                  <a:off x="3535063" y="3878067"/>
                  <a:ext cx="732894" cy="703971"/>
                  <a:chOff x="983557" y="3669493"/>
                  <a:chExt cx="732894" cy="703971"/>
                </a:xfrm>
              </p:grpSpPr>
              <p:cxnSp>
                <p:nvCxnSpPr>
                  <p:cNvPr id="689" name="Straight Connector 688">
                    <a:extLst>
                      <a:ext uri="{FF2B5EF4-FFF2-40B4-BE49-F238E27FC236}">
                        <a16:creationId xmlns:a16="http://schemas.microsoft.com/office/drawing/2014/main" id="{BFC05D43-BBBE-4C72-223D-4A6CEE6C36AA}"/>
                      </a:ext>
                    </a:extLst>
                  </p:cNvPr>
                  <p:cNvCxnSpPr>
                    <a:cxnSpLocks/>
                    <a:stCxn id="706" idx="2"/>
                    <a:endCxn id="698" idx="2"/>
                  </p:cNvCxnSpPr>
                  <p:nvPr/>
                </p:nvCxnSpPr>
                <p:spPr>
                  <a:xfrm flipH="1">
                    <a:off x="1061559" y="3828245"/>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0" name="Straight Connector 689">
                    <a:extLst>
                      <a:ext uri="{FF2B5EF4-FFF2-40B4-BE49-F238E27FC236}">
                        <a16:creationId xmlns:a16="http://schemas.microsoft.com/office/drawing/2014/main" id="{D02C93E1-AA59-EAAC-85E5-D4F2BEAB7FFB}"/>
                      </a:ext>
                    </a:extLst>
                  </p:cNvPr>
                  <p:cNvCxnSpPr>
                    <a:cxnSpLocks/>
                    <a:stCxn id="707" idx="2"/>
                    <a:endCxn id="699" idx="2"/>
                  </p:cNvCxnSpPr>
                  <p:nvPr/>
                </p:nvCxnSpPr>
                <p:spPr>
                  <a:xfrm flipH="1">
                    <a:off x="1248652" y="3828243"/>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1" name="Straight Connector 690">
                    <a:extLst>
                      <a:ext uri="{FF2B5EF4-FFF2-40B4-BE49-F238E27FC236}">
                        <a16:creationId xmlns:a16="http://schemas.microsoft.com/office/drawing/2014/main" id="{94F6D17D-EF03-BBE6-F409-9AAFEAAF3ED6}"/>
                      </a:ext>
                    </a:extLst>
                  </p:cNvPr>
                  <p:cNvCxnSpPr>
                    <a:cxnSpLocks/>
                    <a:stCxn id="708" idx="2"/>
                    <a:endCxn id="700" idx="2"/>
                  </p:cNvCxnSpPr>
                  <p:nvPr/>
                </p:nvCxnSpPr>
                <p:spPr>
                  <a:xfrm flipH="1">
                    <a:off x="1442409" y="3828243"/>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2" name="Straight Connector 691">
                    <a:extLst>
                      <a:ext uri="{FF2B5EF4-FFF2-40B4-BE49-F238E27FC236}">
                        <a16:creationId xmlns:a16="http://schemas.microsoft.com/office/drawing/2014/main" id="{3A6EEB8A-58A8-A06E-08D0-EE64BDC4EE34}"/>
                      </a:ext>
                    </a:extLst>
                  </p:cNvPr>
                  <p:cNvCxnSpPr>
                    <a:cxnSpLocks/>
                    <a:stCxn id="709" idx="2"/>
                    <a:endCxn id="701" idx="2"/>
                  </p:cNvCxnSpPr>
                  <p:nvPr/>
                </p:nvCxnSpPr>
                <p:spPr>
                  <a:xfrm flipH="1">
                    <a:off x="1636167" y="3828242"/>
                    <a:ext cx="1942" cy="54521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3" name="Straight Connector 692">
                    <a:extLst>
                      <a:ext uri="{FF2B5EF4-FFF2-40B4-BE49-F238E27FC236}">
                        <a16:creationId xmlns:a16="http://schemas.microsoft.com/office/drawing/2014/main" id="{F9EAF959-66E0-46C3-5D7F-644887CD42A7}"/>
                      </a:ext>
                    </a:extLst>
                  </p:cNvPr>
                  <p:cNvCxnSpPr>
                    <a:cxnSpLocks/>
                    <a:stCxn id="702" idx="3"/>
                    <a:endCxn id="705" idx="3"/>
                  </p:cNvCxnSpPr>
                  <p:nvPr/>
                </p:nvCxnSpPr>
                <p:spPr>
                  <a:xfrm flipV="1">
                    <a:off x="1141842" y="4008345"/>
                    <a:ext cx="574609"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4" name="Straight Connector 693">
                    <a:extLst>
                      <a:ext uri="{FF2B5EF4-FFF2-40B4-BE49-F238E27FC236}">
                        <a16:creationId xmlns:a16="http://schemas.microsoft.com/office/drawing/2014/main" id="{D25ECCE3-F1F9-A3D5-50C1-CF42066432AF}"/>
                      </a:ext>
                    </a:extLst>
                  </p:cNvPr>
                  <p:cNvCxnSpPr>
                    <a:cxnSpLocks/>
                    <a:stCxn id="698" idx="3"/>
                    <a:endCxn id="701" idx="3"/>
                  </p:cNvCxnSpPr>
                  <p:nvPr/>
                </p:nvCxnSpPr>
                <p:spPr>
                  <a:xfrm flipV="1">
                    <a:off x="1139561" y="4294087"/>
                    <a:ext cx="574608" cy="3"/>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95" name="Group 694">
                    <a:extLst>
                      <a:ext uri="{FF2B5EF4-FFF2-40B4-BE49-F238E27FC236}">
                        <a16:creationId xmlns:a16="http://schemas.microsoft.com/office/drawing/2014/main" id="{A8C8A95F-A002-CE0D-8EE1-3599B98BBDDE}"/>
                      </a:ext>
                    </a:extLst>
                  </p:cNvPr>
                  <p:cNvGrpSpPr/>
                  <p:nvPr/>
                </p:nvGrpSpPr>
                <p:grpSpPr>
                  <a:xfrm>
                    <a:off x="985499" y="3669493"/>
                    <a:ext cx="730612" cy="158752"/>
                    <a:chOff x="7032994" y="2896916"/>
                    <a:chExt cx="1672214" cy="158882"/>
                  </a:xfrm>
                </p:grpSpPr>
                <p:sp>
                  <p:nvSpPr>
                    <p:cNvPr id="706" name="Rounded Rectangle 705">
                      <a:extLst>
                        <a:ext uri="{FF2B5EF4-FFF2-40B4-BE49-F238E27FC236}">
                          <a16:creationId xmlns:a16="http://schemas.microsoft.com/office/drawing/2014/main" id="{4C114F5D-318F-8B87-C30C-5F9999C0158B}"/>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7" name="Rounded Rectangle 706">
                      <a:extLst>
                        <a:ext uri="{FF2B5EF4-FFF2-40B4-BE49-F238E27FC236}">
                          <a16:creationId xmlns:a16="http://schemas.microsoft.com/office/drawing/2014/main" id="{97E3A0FB-1CCF-E7EC-DBDC-0EEC1FB1A854}"/>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8" name="Rounded Rectangle 707">
                      <a:extLst>
                        <a:ext uri="{FF2B5EF4-FFF2-40B4-BE49-F238E27FC236}">
                          <a16:creationId xmlns:a16="http://schemas.microsoft.com/office/drawing/2014/main" id="{B4EAE916-B641-4402-AA2E-466EAF23D01D}"/>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9" name="Rounded Rectangle 708">
                      <a:extLst>
                        <a:ext uri="{FF2B5EF4-FFF2-40B4-BE49-F238E27FC236}">
                          <a16:creationId xmlns:a16="http://schemas.microsoft.com/office/drawing/2014/main" id="{01C78467-24AA-48A4-9F44-3B020ED2E42F}"/>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96" name="Group 695">
                    <a:extLst>
                      <a:ext uri="{FF2B5EF4-FFF2-40B4-BE49-F238E27FC236}">
                        <a16:creationId xmlns:a16="http://schemas.microsoft.com/office/drawing/2014/main" id="{F9FC38A3-80AC-7830-F73F-AF3CACD4D25C}"/>
                      </a:ext>
                    </a:extLst>
                  </p:cNvPr>
                  <p:cNvGrpSpPr/>
                  <p:nvPr/>
                </p:nvGrpSpPr>
                <p:grpSpPr>
                  <a:xfrm>
                    <a:off x="985838" y="3928970"/>
                    <a:ext cx="730613" cy="158752"/>
                    <a:chOff x="7032994" y="2896916"/>
                    <a:chExt cx="1672214" cy="158882"/>
                  </a:xfrm>
                </p:grpSpPr>
                <p:sp>
                  <p:nvSpPr>
                    <p:cNvPr id="702" name="Rounded Rectangle 701">
                      <a:extLst>
                        <a:ext uri="{FF2B5EF4-FFF2-40B4-BE49-F238E27FC236}">
                          <a16:creationId xmlns:a16="http://schemas.microsoft.com/office/drawing/2014/main" id="{5BDD3A45-5F5C-45CD-101F-37C1387431B0}"/>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3" name="Rounded Rectangle 702">
                      <a:extLst>
                        <a:ext uri="{FF2B5EF4-FFF2-40B4-BE49-F238E27FC236}">
                          <a16:creationId xmlns:a16="http://schemas.microsoft.com/office/drawing/2014/main" id="{E553BACC-B8E6-015F-411C-9CDA06EBBF07}"/>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4" name="Rounded Rectangle 703">
                      <a:extLst>
                        <a:ext uri="{FF2B5EF4-FFF2-40B4-BE49-F238E27FC236}">
                          <a16:creationId xmlns:a16="http://schemas.microsoft.com/office/drawing/2014/main" id="{D3DF5C20-8170-99F5-AE57-D9D7B3A7ECC9}"/>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5" name="Rounded Rectangle 704">
                      <a:extLst>
                        <a:ext uri="{FF2B5EF4-FFF2-40B4-BE49-F238E27FC236}">
                          <a16:creationId xmlns:a16="http://schemas.microsoft.com/office/drawing/2014/main" id="{8BAB54B5-0C04-EA50-74AB-B512F019BC3B}"/>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97" name="Group 696">
                    <a:extLst>
                      <a:ext uri="{FF2B5EF4-FFF2-40B4-BE49-F238E27FC236}">
                        <a16:creationId xmlns:a16="http://schemas.microsoft.com/office/drawing/2014/main" id="{8EB931EC-21FB-6E8B-E292-E70D58471FD2}"/>
                      </a:ext>
                    </a:extLst>
                  </p:cNvPr>
                  <p:cNvGrpSpPr/>
                  <p:nvPr/>
                </p:nvGrpSpPr>
                <p:grpSpPr>
                  <a:xfrm>
                    <a:off x="983557" y="4214712"/>
                    <a:ext cx="730612" cy="158752"/>
                    <a:chOff x="7032994" y="2896916"/>
                    <a:chExt cx="1672214" cy="158882"/>
                  </a:xfrm>
                </p:grpSpPr>
                <p:sp>
                  <p:nvSpPr>
                    <p:cNvPr id="698" name="Rounded Rectangle 697">
                      <a:extLst>
                        <a:ext uri="{FF2B5EF4-FFF2-40B4-BE49-F238E27FC236}">
                          <a16:creationId xmlns:a16="http://schemas.microsoft.com/office/drawing/2014/main" id="{397F4A2C-3331-38E2-73F5-AB35F8FFDD6E}"/>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99" name="Rounded Rectangle 698">
                      <a:extLst>
                        <a:ext uri="{FF2B5EF4-FFF2-40B4-BE49-F238E27FC236}">
                          <a16:creationId xmlns:a16="http://schemas.microsoft.com/office/drawing/2014/main" id="{96FC81BE-1056-AAE4-3C93-766A7452130F}"/>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0" name="Rounded Rectangle 699">
                      <a:extLst>
                        <a:ext uri="{FF2B5EF4-FFF2-40B4-BE49-F238E27FC236}">
                          <a16:creationId xmlns:a16="http://schemas.microsoft.com/office/drawing/2014/main" id="{95E5BE54-C85E-97A9-0082-F164A82BF74A}"/>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01" name="Rounded Rectangle 700">
                      <a:extLst>
                        <a:ext uri="{FF2B5EF4-FFF2-40B4-BE49-F238E27FC236}">
                          <a16:creationId xmlns:a16="http://schemas.microsoft.com/office/drawing/2014/main" id="{C5D2E67D-F939-E9F6-50C2-E784D2007E0F}"/>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nvGrpSpPr>
              <p:cNvPr id="569" name="Group 568">
                <a:extLst>
                  <a:ext uri="{FF2B5EF4-FFF2-40B4-BE49-F238E27FC236}">
                    <a16:creationId xmlns:a16="http://schemas.microsoft.com/office/drawing/2014/main" id="{C418970C-F447-6B9C-37DD-11BAE2CDBEAE}"/>
                  </a:ext>
                </a:extLst>
              </p:cNvPr>
              <p:cNvGrpSpPr/>
              <p:nvPr/>
            </p:nvGrpSpPr>
            <p:grpSpPr>
              <a:xfrm>
                <a:off x="980340" y="1761579"/>
                <a:ext cx="1501258" cy="1286469"/>
                <a:chOff x="980340" y="1761579"/>
                <a:chExt cx="1501258" cy="1286469"/>
              </a:xfrm>
            </p:grpSpPr>
            <p:cxnSp>
              <p:nvCxnSpPr>
                <p:cNvPr id="618" name="Straight Connector 617">
                  <a:extLst>
                    <a:ext uri="{FF2B5EF4-FFF2-40B4-BE49-F238E27FC236}">
                      <a16:creationId xmlns:a16="http://schemas.microsoft.com/office/drawing/2014/main" id="{D58E7967-C65F-9425-966F-2AEAC0094A69}"/>
                    </a:ext>
                  </a:extLst>
                </p:cNvPr>
                <p:cNvCxnSpPr>
                  <a:cxnSpLocks/>
                  <a:stCxn id="683" idx="3"/>
                  <a:endCxn id="682" idx="1"/>
                </p:cNvCxnSpPr>
                <p:nvPr/>
              </p:nvCxnSpPr>
              <p:spPr>
                <a:xfrm>
                  <a:off x="1138286" y="1840957"/>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19" name="Group 618">
                  <a:extLst>
                    <a:ext uri="{FF2B5EF4-FFF2-40B4-BE49-F238E27FC236}">
                      <a16:creationId xmlns:a16="http://schemas.microsoft.com/office/drawing/2014/main" id="{EBB41F90-384D-6E82-6D2E-3C92AB2D36D2}"/>
                    </a:ext>
                  </a:extLst>
                </p:cNvPr>
                <p:cNvGrpSpPr/>
                <p:nvPr/>
              </p:nvGrpSpPr>
              <p:grpSpPr>
                <a:xfrm>
                  <a:off x="980340" y="1761579"/>
                  <a:ext cx="1501258" cy="1286469"/>
                  <a:chOff x="983557" y="3669493"/>
                  <a:chExt cx="1501258" cy="1286469"/>
                </a:xfrm>
              </p:grpSpPr>
              <p:cxnSp>
                <p:nvCxnSpPr>
                  <p:cNvPr id="620" name="Straight Connector 619">
                    <a:extLst>
                      <a:ext uri="{FF2B5EF4-FFF2-40B4-BE49-F238E27FC236}">
                        <a16:creationId xmlns:a16="http://schemas.microsoft.com/office/drawing/2014/main" id="{7B198515-01B6-2D02-67B6-4770FAC662BA}"/>
                      </a:ext>
                    </a:extLst>
                  </p:cNvPr>
                  <p:cNvCxnSpPr>
                    <a:cxnSpLocks/>
                    <a:stCxn id="683" idx="2"/>
                    <a:endCxn id="643" idx="2"/>
                  </p:cNvCxnSpPr>
                  <p:nvPr/>
                </p:nvCxnSpPr>
                <p:spPr>
                  <a:xfrm flipH="1">
                    <a:off x="1061559" y="3828245"/>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5A18474F-4A2F-3641-A6D4-046A22171154}"/>
                      </a:ext>
                    </a:extLst>
                  </p:cNvPr>
                  <p:cNvCxnSpPr>
                    <a:cxnSpLocks/>
                    <a:stCxn id="684" idx="2"/>
                    <a:endCxn id="644" idx="2"/>
                  </p:cNvCxnSpPr>
                  <p:nvPr/>
                </p:nvCxnSpPr>
                <p:spPr>
                  <a:xfrm flipH="1">
                    <a:off x="1248652" y="382824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2" name="Straight Connector 621">
                    <a:extLst>
                      <a:ext uri="{FF2B5EF4-FFF2-40B4-BE49-F238E27FC236}">
                        <a16:creationId xmlns:a16="http://schemas.microsoft.com/office/drawing/2014/main" id="{72DFE685-5F79-784E-C839-1D5ABEFE09B9}"/>
                      </a:ext>
                    </a:extLst>
                  </p:cNvPr>
                  <p:cNvCxnSpPr>
                    <a:cxnSpLocks/>
                    <a:stCxn id="685" idx="2"/>
                    <a:endCxn id="645" idx="2"/>
                  </p:cNvCxnSpPr>
                  <p:nvPr/>
                </p:nvCxnSpPr>
                <p:spPr>
                  <a:xfrm flipH="1">
                    <a:off x="1442409" y="382824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88FEF7E1-D793-000B-6EF4-ECA586FD074B}"/>
                      </a:ext>
                    </a:extLst>
                  </p:cNvPr>
                  <p:cNvCxnSpPr>
                    <a:cxnSpLocks/>
                    <a:stCxn id="686" idx="2"/>
                    <a:endCxn id="646" idx="2"/>
                  </p:cNvCxnSpPr>
                  <p:nvPr/>
                </p:nvCxnSpPr>
                <p:spPr>
                  <a:xfrm flipH="1">
                    <a:off x="1636167" y="3828242"/>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1C809DD8-3990-4564-A4DE-9B2B1CE6427E}"/>
                      </a:ext>
                    </a:extLst>
                  </p:cNvPr>
                  <p:cNvCxnSpPr>
                    <a:cxnSpLocks/>
                    <a:stCxn id="679" idx="2"/>
                    <a:endCxn id="639" idx="2"/>
                  </p:cNvCxnSpPr>
                  <p:nvPr/>
                </p:nvCxnSpPr>
                <p:spPr>
                  <a:xfrm flipH="1">
                    <a:off x="1829925" y="3834333"/>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BF55767F-2EFF-0A66-55AF-FA2DD42F56AB}"/>
                      </a:ext>
                    </a:extLst>
                  </p:cNvPr>
                  <p:cNvCxnSpPr>
                    <a:cxnSpLocks/>
                    <a:stCxn id="680" idx="2"/>
                  </p:cNvCxnSpPr>
                  <p:nvPr/>
                </p:nvCxnSpPr>
                <p:spPr>
                  <a:xfrm>
                    <a:off x="2018960" y="3834331"/>
                    <a:ext cx="0" cy="105240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CC149019-7145-A092-F237-9A4FCB053171}"/>
                      </a:ext>
                    </a:extLst>
                  </p:cNvPr>
                  <p:cNvCxnSpPr>
                    <a:cxnSpLocks/>
                    <a:stCxn id="681" idx="2"/>
                    <a:endCxn id="641" idx="0"/>
                  </p:cNvCxnSpPr>
                  <p:nvPr/>
                </p:nvCxnSpPr>
                <p:spPr>
                  <a:xfrm flipH="1">
                    <a:off x="2210775" y="3834331"/>
                    <a:ext cx="1942" cy="962880"/>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804286B3-494F-5ACC-B801-BEEB4479D5DD}"/>
                      </a:ext>
                    </a:extLst>
                  </p:cNvPr>
                  <p:cNvCxnSpPr>
                    <a:cxnSpLocks/>
                    <a:stCxn id="682" idx="2"/>
                    <a:endCxn id="642" idx="2"/>
                  </p:cNvCxnSpPr>
                  <p:nvPr/>
                </p:nvCxnSpPr>
                <p:spPr>
                  <a:xfrm flipH="1">
                    <a:off x="2404533" y="3834330"/>
                    <a:ext cx="1942" cy="1121629"/>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8" name="Straight Connector 627">
                    <a:extLst>
                      <a:ext uri="{FF2B5EF4-FFF2-40B4-BE49-F238E27FC236}">
                        <a16:creationId xmlns:a16="http://schemas.microsoft.com/office/drawing/2014/main" id="{08DE87F5-1154-DFC5-0B15-17C1215EBDA9}"/>
                      </a:ext>
                    </a:extLst>
                  </p:cNvPr>
                  <p:cNvCxnSpPr>
                    <a:cxnSpLocks/>
                    <a:stCxn id="673" idx="3"/>
                    <a:endCxn id="672" idx="1"/>
                  </p:cNvCxnSpPr>
                  <p:nvPr/>
                </p:nvCxnSpPr>
                <p:spPr>
                  <a:xfrm>
                    <a:off x="1141841" y="4008348"/>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9" name="Straight Connector 628">
                    <a:extLst>
                      <a:ext uri="{FF2B5EF4-FFF2-40B4-BE49-F238E27FC236}">
                        <a16:creationId xmlns:a16="http://schemas.microsoft.com/office/drawing/2014/main" id="{36D1D829-4EEA-127B-648D-CDAE73FC5736}"/>
                      </a:ext>
                    </a:extLst>
                  </p:cNvPr>
                  <p:cNvCxnSpPr>
                    <a:cxnSpLocks/>
                    <a:stCxn id="663" idx="3"/>
                    <a:endCxn id="662" idx="1"/>
                  </p:cNvCxnSpPr>
                  <p:nvPr/>
                </p:nvCxnSpPr>
                <p:spPr>
                  <a:xfrm>
                    <a:off x="1139561" y="4294090"/>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0" name="Straight Connector 629">
                    <a:extLst>
                      <a:ext uri="{FF2B5EF4-FFF2-40B4-BE49-F238E27FC236}">
                        <a16:creationId xmlns:a16="http://schemas.microsoft.com/office/drawing/2014/main" id="{40ECD561-52AD-8B80-6A07-2A8A861EE0B5}"/>
                      </a:ext>
                    </a:extLst>
                  </p:cNvPr>
                  <p:cNvCxnSpPr>
                    <a:cxnSpLocks/>
                    <a:stCxn id="653" idx="3"/>
                    <a:endCxn id="652" idx="1"/>
                  </p:cNvCxnSpPr>
                  <p:nvPr/>
                </p:nvCxnSpPr>
                <p:spPr>
                  <a:xfrm>
                    <a:off x="1139561" y="4579832"/>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1" name="Straight Connector 630">
                    <a:extLst>
                      <a:ext uri="{FF2B5EF4-FFF2-40B4-BE49-F238E27FC236}">
                        <a16:creationId xmlns:a16="http://schemas.microsoft.com/office/drawing/2014/main" id="{64D88235-DB07-08A3-2FA8-53D271637026}"/>
                      </a:ext>
                    </a:extLst>
                  </p:cNvPr>
                  <p:cNvCxnSpPr>
                    <a:cxnSpLocks/>
                    <a:stCxn id="643" idx="3"/>
                    <a:endCxn id="642" idx="1"/>
                  </p:cNvCxnSpPr>
                  <p:nvPr/>
                </p:nvCxnSpPr>
                <p:spPr>
                  <a:xfrm>
                    <a:off x="1139561" y="4870500"/>
                    <a:ext cx="1186970" cy="6085"/>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32" name="Group 631">
                    <a:extLst>
                      <a:ext uri="{FF2B5EF4-FFF2-40B4-BE49-F238E27FC236}">
                        <a16:creationId xmlns:a16="http://schemas.microsoft.com/office/drawing/2014/main" id="{C5C6146C-16BB-570F-72F7-FAB73277948A}"/>
                      </a:ext>
                    </a:extLst>
                  </p:cNvPr>
                  <p:cNvGrpSpPr/>
                  <p:nvPr/>
                </p:nvGrpSpPr>
                <p:grpSpPr>
                  <a:xfrm>
                    <a:off x="985499" y="3669493"/>
                    <a:ext cx="1498978" cy="164840"/>
                    <a:chOff x="6874440" y="2906655"/>
                    <a:chExt cx="3430837" cy="164975"/>
                  </a:xfrm>
                </p:grpSpPr>
                <p:grpSp>
                  <p:nvGrpSpPr>
                    <p:cNvPr id="677" name="Group 676">
                      <a:extLst>
                        <a:ext uri="{FF2B5EF4-FFF2-40B4-BE49-F238E27FC236}">
                          <a16:creationId xmlns:a16="http://schemas.microsoft.com/office/drawing/2014/main" id="{B88E809B-4D11-9DA9-631C-934D07A8D7FF}"/>
                        </a:ext>
                      </a:extLst>
                    </p:cNvPr>
                    <p:cNvGrpSpPr/>
                    <p:nvPr/>
                  </p:nvGrpSpPr>
                  <p:grpSpPr>
                    <a:xfrm>
                      <a:off x="6874440" y="2906655"/>
                      <a:ext cx="1672214" cy="158882"/>
                      <a:chOff x="7032994" y="2896916"/>
                      <a:chExt cx="1672214" cy="158882"/>
                    </a:xfrm>
                  </p:grpSpPr>
                  <p:sp>
                    <p:nvSpPr>
                      <p:cNvPr id="683" name="Rounded Rectangle 682">
                        <a:extLst>
                          <a:ext uri="{FF2B5EF4-FFF2-40B4-BE49-F238E27FC236}">
                            <a16:creationId xmlns:a16="http://schemas.microsoft.com/office/drawing/2014/main" id="{48F7AE7E-F528-450C-DB19-01F6368E83DD}"/>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4" name="Rounded Rectangle 683">
                        <a:extLst>
                          <a:ext uri="{FF2B5EF4-FFF2-40B4-BE49-F238E27FC236}">
                            <a16:creationId xmlns:a16="http://schemas.microsoft.com/office/drawing/2014/main" id="{23063279-51BF-A809-BC64-B4BB984F7BD6}"/>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5" name="Rounded Rectangle 684">
                        <a:extLst>
                          <a:ext uri="{FF2B5EF4-FFF2-40B4-BE49-F238E27FC236}">
                            <a16:creationId xmlns:a16="http://schemas.microsoft.com/office/drawing/2014/main" id="{A894A02E-71A6-3C8C-15F8-8708EB8919FA}"/>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6" name="Rounded Rectangle 685">
                        <a:extLst>
                          <a:ext uri="{FF2B5EF4-FFF2-40B4-BE49-F238E27FC236}">
                            <a16:creationId xmlns:a16="http://schemas.microsoft.com/office/drawing/2014/main" id="{1D0E2A86-758C-D729-EA0C-6C14209A4E6D}"/>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78" name="Group 677">
                      <a:extLst>
                        <a:ext uri="{FF2B5EF4-FFF2-40B4-BE49-F238E27FC236}">
                          <a16:creationId xmlns:a16="http://schemas.microsoft.com/office/drawing/2014/main" id="{05CFF3D3-93A9-A5E5-10B7-9FA469133B9B}"/>
                        </a:ext>
                      </a:extLst>
                    </p:cNvPr>
                    <p:cNvGrpSpPr/>
                    <p:nvPr/>
                  </p:nvGrpSpPr>
                  <p:grpSpPr>
                    <a:xfrm>
                      <a:off x="8633063" y="2912748"/>
                      <a:ext cx="1672214" cy="158882"/>
                      <a:chOff x="7032994" y="2912284"/>
                      <a:chExt cx="1672214" cy="158882"/>
                    </a:xfrm>
                  </p:grpSpPr>
                  <p:sp>
                    <p:nvSpPr>
                      <p:cNvPr id="679" name="Rounded Rectangle 678">
                        <a:extLst>
                          <a:ext uri="{FF2B5EF4-FFF2-40B4-BE49-F238E27FC236}">
                            <a16:creationId xmlns:a16="http://schemas.microsoft.com/office/drawing/2014/main" id="{DFC327E9-AF61-C0B6-90A7-6EBFE672221F}"/>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0" name="Rounded Rectangle 679">
                        <a:extLst>
                          <a:ext uri="{FF2B5EF4-FFF2-40B4-BE49-F238E27FC236}">
                            <a16:creationId xmlns:a16="http://schemas.microsoft.com/office/drawing/2014/main" id="{5C090046-9A5C-2942-32C4-17C82588DD8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1" name="Rounded Rectangle 680">
                        <a:extLst>
                          <a:ext uri="{FF2B5EF4-FFF2-40B4-BE49-F238E27FC236}">
                            <a16:creationId xmlns:a16="http://schemas.microsoft.com/office/drawing/2014/main" id="{83387D56-0550-0C38-62A7-8E1D1E197E7F}"/>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82" name="Rounded Rectangle 681">
                        <a:extLst>
                          <a:ext uri="{FF2B5EF4-FFF2-40B4-BE49-F238E27FC236}">
                            <a16:creationId xmlns:a16="http://schemas.microsoft.com/office/drawing/2014/main" id="{12253238-6A92-E53D-EA40-ADFF1C2C69D5}"/>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3" name="Group 632">
                    <a:extLst>
                      <a:ext uri="{FF2B5EF4-FFF2-40B4-BE49-F238E27FC236}">
                        <a16:creationId xmlns:a16="http://schemas.microsoft.com/office/drawing/2014/main" id="{2C9FD759-EEBB-0029-9177-3BD3DF4F2374}"/>
                      </a:ext>
                    </a:extLst>
                  </p:cNvPr>
                  <p:cNvGrpSpPr/>
                  <p:nvPr/>
                </p:nvGrpSpPr>
                <p:grpSpPr>
                  <a:xfrm>
                    <a:off x="985837" y="3928970"/>
                    <a:ext cx="1498978" cy="164840"/>
                    <a:chOff x="6874440" y="2906655"/>
                    <a:chExt cx="3430837" cy="164975"/>
                  </a:xfrm>
                </p:grpSpPr>
                <p:grpSp>
                  <p:nvGrpSpPr>
                    <p:cNvPr id="667" name="Group 666">
                      <a:extLst>
                        <a:ext uri="{FF2B5EF4-FFF2-40B4-BE49-F238E27FC236}">
                          <a16:creationId xmlns:a16="http://schemas.microsoft.com/office/drawing/2014/main" id="{791931E7-8808-C867-3EAA-9EE1A249EF1B}"/>
                        </a:ext>
                      </a:extLst>
                    </p:cNvPr>
                    <p:cNvGrpSpPr/>
                    <p:nvPr/>
                  </p:nvGrpSpPr>
                  <p:grpSpPr>
                    <a:xfrm>
                      <a:off x="6874440" y="2906655"/>
                      <a:ext cx="1672214" cy="158882"/>
                      <a:chOff x="7032994" y="2896916"/>
                      <a:chExt cx="1672214" cy="158882"/>
                    </a:xfrm>
                  </p:grpSpPr>
                  <p:sp>
                    <p:nvSpPr>
                      <p:cNvPr id="673" name="Rounded Rectangle 672">
                        <a:extLst>
                          <a:ext uri="{FF2B5EF4-FFF2-40B4-BE49-F238E27FC236}">
                            <a16:creationId xmlns:a16="http://schemas.microsoft.com/office/drawing/2014/main" id="{18ACCFE5-FBCC-43DB-2F10-5BB1F6CB6A54}"/>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4" name="Rounded Rectangle 673">
                        <a:extLst>
                          <a:ext uri="{FF2B5EF4-FFF2-40B4-BE49-F238E27FC236}">
                            <a16:creationId xmlns:a16="http://schemas.microsoft.com/office/drawing/2014/main" id="{7397A659-3353-65E1-D93E-037CB0C334C7}"/>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5" name="Rounded Rectangle 674">
                        <a:extLst>
                          <a:ext uri="{FF2B5EF4-FFF2-40B4-BE49-F238E27FC236}">
                            <a16:creationId xmlns:a16="http://schemas.microsoft.com/office/drawing/2014/main" id="{27FA204F-E10D-F01E-9B27-8F07EF39F311}"/>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6" name="Rounded Rectangle 675">
                        <a:extLst>
                          <a:ext uri="{FF2B5EF4-FFF2-40B4-BE49-F238E27FC236}">
                            <a16:creationId xmlns:a16="http://schemas.microsoft.com/office/drawing/2014/main" id="{21CBEDF9-981D-46C4-A2C9-C2405B0CFC1D}"/>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68" name="Group 667">
                      <a:extLst>
                        <a:ext uri="{FF2B5EF4-FFF2-40B4-BE49-F238E27FC236}">
                          <a16:creationId xmlns:a16="http://schemas.microsoft.com/office/drawing/2014/main" id="{02D5753F-58AF-B3A4-99BA-A513F64BB56A}"/>
                        </a:ext>
                      </a:extLst>
                    </p:cNvPr>
                    <p:cNvGrpSpPr/>
                    <p:nvPr/>
                  </p:nvGrpSpPr>
                  <p:grpSpPr>
                    <a:xfrm>
                      <a:off x="8633063" y="2912748"/>
                      <a:ext cx="1672214" cy="158882"/>
                      <a:chOff x="7032994" y="2912284"/>
                      <a:chExt cx="1672214" cy="158882"/>
                    </a:xfrm>
                  </p:grpSpPr>
                  <p:sp>
                    <p:nvSpPr>
                      <p:cNvPr id="669" name="Rounded Rectangle 668">
                        <a:extLst>
                          <a:ext uri="{FF2B5EF4-FFF2-40B4-BE49-F238E27FC236}">
                            <a16:creationId xmlns:a16="http://schemas.microsoft.com/office/drawing/2014/main" id="{F294AB66-97C0-93F3-EF58-99B64994440F}"/>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0" name="Rounded Rectangle 669">
                        <a:extLst>
                          <a:ext uri="{FF2B5EF4-FFF2-40B4-BE49-F238E27FC236}">
                            <a16:creationId xmlns:a16="http://schemas.microsoft.com/office/drawing/2014/main" id="{909831BC-5FE8-AF70-8E56-4FF09758599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1" name="Rounded Rectangle 670">
                        <a:extLst>
                          <a:ext uri="{FF2B5EF4-FFF2-40B4-BE49-F238E27FC236}">
                            <a16:creationId xmlns:a16="http://schemas.microsoft.com/office/drawing/2014/main" id="{FC42ABD8-CF58-99DC-D7D7-FFBE1994ACE2}"/>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72" name="Rounded Rectangle 671">
                        <a:extLst>
                          <a:ext uri="{FF2B5EF4-FFF2-40B4-BE49-F238E27FC236}">
                            <a16:creationId xmlns:a16="http://schemas.microsoft.com/office/drawing/2014/main" id="{142F0777-9695-9642-B1BF-98E89868BD73}"/>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4" name="Group 633">
                    <a:extLst>
                      <a:ext uri="{FF2B5EF4-FFF2-40B4-BE49-F238E27FC236}">
                        <a16:creationId xmlns:a16="http://schemas.microsoft.com/office/drawing/2014/main" id="{7262BFE0-7E6C-8283-D0CC-2CECB22A990D}"/>
                      </a:ext>
                    </a:extLst>
                  </p:cNvPr>
                  <p:cNvGrpSpPr/>
                  <p:nvPr/>
                </p:nvGrpSpPr>
                <p:grpSpPr>
                  <a:xfrm>
                    <a:off x="983557" y="4214712"/>
                    <a:ext cx="1498978" cy="164840"/>
                    <a:chOff x="6874440" y="2906655"/>
                    <a:chExt cx="3430837" cy="164975"/>
                  </a:xfrm>
                </p:grpSpPr>
                <p:grpSp>
                  <p:nvGrpSpPr>
                    <p:cNvPr id="657" name="Group 656">
                      <a:extLst>
                        <a:ext uri="{FF2B5EF4-FFF2-40B4-BE49-F238E27FC236}">
                          <a16:creationId xmlns:a16="http://schemas.microsoft.com/office/drawing/2014/main" id="{A44150A2-D61D-3EC0-E380-2D907EBEAEAC}"/>
                        </a:ext>
                      </a:extLst>
                    </p:cNvPr>
                    <p:cNvGrpSpPr/>
                    <p:nvPr/>
                  </p:nvGrpSpPr>
                  <p:grpSpPr>
                    <a:xfrm>
                      <a:off x="6874440" y="2906655"/>
                      <a:ext cx="1672214" cy="158882"/>
                      <a:chOff x="7032994" y="2896916"/>
                      <a:chExt cx="1672214" cy="158882"/>
                    </a:xfrm>
                  </p:grpSpPr>
                  <p:sp>
                    <p:nvSpPr>
                      <p:cNvPr id="663" name="Rounded Rectangle 662">
                        <a:extLst>
                          <a:ext uri="{FF2B5EF4-FFF2-40B4-BE49-F238E27FC236}">
                            <a16:creationId xmlns:a16="http://schemas.microsoft.com/office/drawing/2014/main" id="{7C4F1531-FE7C-754C-FA67-327FC95635A2}"/>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4" name="Rounded Rectangle 663">
                        <a:extLst>
                          <a:ext uri="{FF2B5EF4-FFF2-40B4-BE49-F238E27FC236}">
                            <a16:creationId xmlns:a16="http://schemas.microsoft.com/office/drawing/2014/main" id="{3C22F757-DA2E-6CC2-3290-B337C8B410BD}"/>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5" name="Rounded Rectangle 664">
                        <a:extLst>
                          <a:ext uri="{FF2B5EF4-FFF2-40B4-BE49-F238E27FC236}">
                            <a16:creationId xmlns:a16="http://schemas.microsoft.com/office/drawing/2014/main" id="{68260059-376E-FFDF-5324-4187745E23C5}"/>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6" name="Rounded Rectangle 665">
                        <a:extLst>
                          <a:ext uri="{FF2B5EF4-FFF2-40B4-BE49-F238E27FC236}">
                            <a16:creationId xmlns:a16="http://schemas.microsoft.com/office/drawing/2014/main" id="{C74BFEEB-45E1-C751-103C-C6D11EA5D7F1}"/>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58" name="Group 657">
                      <a:extLst>
                        <a:ext uri="{FF2B5EF4-FFF2-40B4-BE49-F238E27FC236}">
                          <a16:creationId xmlns:a16="http://schemas.microsoft.com/office/drawing/2014/main" id="{8C4AC269-889F-B9AF-0332-A24DF3410C47}"/>
                        </a:ext>
                      </a:extLst>
                    </p:cNvPr>
                    <p:cNvGrpSpPr/>
                    <p:nvPr/>
                  </p:nvGrpSpPr>
                  <p:grpSpPr>
                    <a:xfrm>
                      <a:off x="8633063" y="2912748"/>
                      <a:ext cx="1672214" cy="158882"/>
                      <a:chOff x="7032994" y="2912284"/>
                      <a:chExt cx="1672214" cy="158882"/>
                    </a:xfrm>
                  </p:grpSpPr>
                  <p:sp>
                    <p:nvSpPr>
                      <p:cNvPr id="659" name="Rounded Rectangle 658">
                        <a:extLst>
                          <a:ext uri="{FF2B5EF4-FFF2-40B4-BE49-F238E27FC236}">
                            <a16:creationId xmlns:a16="http://schemas.microsoft.com/office/drawing/2014/main" id="{55260455-AAB2-2E0D-16A6-AC8A4FAEE531}"/>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0" name="Rounded Rectangle 659">
                        <a:extLst>
                          <a:ext uri="{FF2B5EF4-FFF2-40B4-BE49-F238E27FC236}">
                            <a16:creationId xmlns:a16="http://schemas.microsoft.com/office/drawing/2014/main" id="{BBA297E9-FE14-42FC-66C8-AD57C44E9419}"/>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1" name="Rounded Rectangle 660">
                        <a:extLst>
                          <a:ext uri="{FF2B5EF4-FFF2-40B4-BE49-F238E27FC236}">
                            <a16:creationId xmlns:a16="http://schemas.microsoft.com/office/drawing/2014/main" id="{9E491EA7-1869-FB84-9F04-3314AFE39B83}"/>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62" name="Rounded Rectangle 661">
                        <a:extLst>
                          <a:ext uri="{FF2B5EF4-FFF2-40B4-BE49-F238E27FC236}">
                            <a16:creationId xmlns:a16="http://schemas.microsoft.com/office/drawing/2014/main" id="{B831D8EE-7F4F-A117-B2FA-7A50A18C1BBD}"/>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5" name="Group 634">
                    <a:extLst>
                      <a:ext uri="{FF2B5EF4-FFF2-40B4-BE49-F238E27FC236}">
                        <a16:creationId xmlns:a16="http://schemas.microsoft.com/office/drawing/2014/main" id="{A3508319-694E-E8F3-3B7F-C8C8D4A09DA7}"/>
                      </a:ext>
                    </a:extLst>
                  </p:cNvPr>
                  <p:cNvGrpSpPr/>
                  <p:nvPr/>
                </p:nvGrpSpPr>
                <p:grpSpPr>
                  <a:xfrm>
                    <a:off x="983557" y="4500454"/>
                    <a:ext cx="1498978" cy="164840"/>
                    <a:chOff x="6874440" y="2906655"/>
                    <a:chExt cx="3430837" cy="164975"/>
                  </a:xfrm>
                </p:grpSpPr>
                <p:grpSp>
                  <p:nvGrpSpPr>
                    <p:cNvPr id="647" name="Group 646">
                      <a:extLst>
                        <a:ext uri="{FF2B5EF4-FFF2-40B4-BE49-F238E27FC236}">
                          <a16:creationId xmlns:a16="http://schemas.microsoft.com/office/drawing/2014/main" id="{FE68C4EE-BBF5-29AA-FAD2-F08A5CA0AD15}"/>
                        </a:ext>
                      </a:extLst>
                    </p:cNvPr>
                    <p:cNvGrpSpPr/>
                    <p:nvPr/>
                  </p:nvGrpSpPr>
                  <p:grpSpPr>
                    <a:xfrm>
                      <a:off x="6874440" y="2906655"/>
                      <a:ext cx="1672214" cy="158882"/>
                      <a:chOff x="7032994" y="2896916"/>
                      <a:chExt cx="1672214" cy="158882"/>
                    </a:xfrm>
                  </p:grpSpPr>
                  <p:sp>
                    <p:nvSpPr>
                      <p:cNvPr id="653" name="Rounded Rectangle 652">
                        <a:extLst>
                          <a:ext uri="{FF2B5EF4-FFF2-40B4-BE49-F238E27FC236}">
                            <a16:creationId xmlns:a16="http://schemas.microsoft.com/office/drawing/2014/main" id="{26CEB2DC-7A1D-9E3B-B88C-A242DDA35286}"/>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4" name="Rounded Rectangle 653">
                        <a:extLst>
                          <a:ext uri="{FF2B5EF4-FFF2-40B4-BE49-F238E27FC236}">
                            <a16:creationId xmlns:a16="http://schemas.microsoft.com/office/drawing/2014/main" id="{A73C2B6F-DCC5-6376-84F6-6F52F2EFE48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5" name="Rounded Rectangle 654">
                        <a:extLst>
                          <a:ext uri="{FF2B5EF4-FFF2-40B4-BE49-F238E27FC236}">
                            <a16:creationId xmlns:a16="http://schemas.microsoft.com/office/drawing/2014/main" id="{A9741BB1-F172-B53C-A05D-517871A2CF67}"/>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6" name="Rounded Rectangle 655">
                        <a:extLst>
                          <a:ext uri="{FF2B5EF4-FFF2-40B4-BE49-F238E27FC236}">
                            <a16:creationId xmlns:a16="http://schemas.microsoft.com/office/drawing/2014/main" id="{9CF2B77A-4172-3655-A13A-B4250DAF31CE}"/>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48" name="Group 647">
                      <a:extLst>
                        <a:ext uri="{FF2B5EF4-FFF2-40B4-BE49-F238E27FC236}">
                          <a16:creationId xmlns:a16="http://schemas.microsoft.com/office/drawing/2014/main" id="{6C117692-1B71-B764-7D30-C207F7DE1682}"/>
                        </a:ext>
                      </a:extLst>
                    </p:cNvPr>
                    <p:cNvGrpSpPr/>
                    <p:nvPr/>
                  </p:nvGrpSpPr>
                  <p:grpSpPr>
                    <a:xfrm>
                      <a:off x="8633063" y="2912748"/>
                      <a:ext cx="1672214" cy="158882"/>
                      <a:chOff x="7032994" y="2912284"/>
                      <a:chExt cx="1672214" cy="158882"/>
                    </a:xfrm>
                  </p:grpSpPr>
                  <p:sp>
                    <p:nvSpPr>
                      <p:cNvPr id="649" name="Rounded Rectangle 648">
                        <a:extLst>
                          <a:ext uri="{FF2B5EF4-FFF2-40B4-BE49-F238E27FC236}">
                            <a16:creationId xmlns:a16="http://schemas.microsoft.com/office/drawing/2014/main" id="{CC7E891C-3BC7-E526-42E9-D9BCC6ACC034}"/>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0" name="Rounded Rectangle 649">
                        <a:extLst>
                          <a:ext uri="{FF2B5EF4-FFF2-40B4-BE49-F238E27FC236}">
                            <a16:creationId xmlns:a16="http://schemas.microsoft.com/office/drawing/2014/main" id="{E1DF443C-1371-E28B-28F0-0BB6472FD228}"/>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1" name="Rounded Rectangle 650">
                        <a:extLst>
                          <a:ext uri="{FF2B5EF4-FFF2-40B4-BE49-F238E27FC236}">
                            <a16:creationId xmlns:a16="http://schemas.microsoft.com/office/drawing/2014/main" id="{7814544A-5BF1-5329-43F5-D3A058EBC562}"/>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52" name="Rounded Rectangle 651">
                        <a:extLst>
                          <a:ext uri="{FF2B5EF4-FFF2-40B4-BE49-F238E27FC236}">
                            <a16:creationId xmlns:a16="http://schemas.microsoft.com/office/drawing/2014/main" id="{AC4E43F8-957B-50CF-D24B-FC92D8D857AA}"/>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636" name="Group 635">
                    <a:extLst>
                      <a:ext uri="{FF2B5EF4-FFF2-40B4-BE49-F238E27FC236}">
                        <a16:creationId xmlns:a16="http://schemas.microsoft.com/office/drawing/2014/main" id="{6EAF385F-D439-97DA-D48A-7839A5DAA277}"/>
                      </a:ext>
                    </a:extLst>
                  </p:cNvPr>
                  <p:cNvGrpSpPr/>
                  <p:nvPr/>
                </p:nvGrpSpPr>
                <p:grpSpPr>
                  <a:xfrm>
                    <a:off x="983557" y="4791122"/>
                    <a:ext cx="1498978" cy="164840"/>
                    <a:chOff x="6874440" y="2906655"/>
                    <a:chExt cx="3430837" cy="164975"/>
                  </a:xfrm>
                </p:grpSpPr>
                <p:grpSp>
                  <p:nvGrpSpPr>
                    <p:cNvPr id="637" name="Group 636">
                      <a:extLst>
                        <a:ext uri="{FF2B5EF4-FFF2-40B4-BE49-F238E27FC236}">
                          <a16:creationId xmlns:a16="http://schemas.microsoft.com/office/drawing/2014/main" id="{ADF5FB73-D980-98DD-C406-E63A11FFF6F7}"/>
                        </a:ext>
                      </a:extLst>
                    </p:cNvPr>
                    <p:cNvGrpSpPr/>
                    <p:nvPr/>
                  </p:nvGrpSpPr>
                  <p:grpSpPr>
                    <a:xfrm>
                      <a:off x="6874440" y="2906655"/>
                      <a:ext cx="1672214" cy="158882"/>
                      <a:chOff x="7032994" y="2896916"/>
                      <a:chExt cx="1672214" cy="158882"/>
                    </a:xfrm>
                  </p:grpSpPr>
                  <p:sp>
                    <p:nvSpPr>
                      <p:cNvPr id="643" name="Rounded Rectangle 642">
                        <a:extLst>
                          <a:ext uri="{FF2B5EF4-FFF2-40B4-BE49-F238E27FC236}">
                            <a16:creationId xmlns:a16="http://schemas.microsoft.com/office/drawing/2014/main" id="{7542B0F4-C66A-553C-8496-BD0814236789}"/>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4" name="Rounded Rectangle 643">
                        <a:extLst>
                          <a:ext uri="{FF2B5EF4-FFF2-40B4-BE49-F238E27FC236}">
                            <a16:creationId xmlns:a16="http://schemas.microsoft.com/office/drawing/2014/main" id="{53ACCC7E-89A6-3242-E51D-711C23781764}"/>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5" name="Rounded Rectangle 644">
                        <a:extLst>
                          <a:ext uri="{FF2B5EF4-FFF2-40B4-BE49-F238E27FC236}">
                            <a16:creationId xmlns:a16="http://schemas.microsoft.com/office/drawing/2014/main" id="{79829BFB-FE6D-6A76-1C07-BF6F7720581F}"/>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6" name="Rounded Rectangle 645">
                        <a:extLst>
                          <a:ext uri="{FF2B5EF4-FFF2-40B4-BE49-F238E27FC236}">
                            <a16:creationId xmlns:a16="http://schemas.microsoft.com/office/drawing/2014/main" id="{82510840-D28F-5D1A-4061-7358D7821B84}"/>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38" name="Group 637">
                      <a:extLst>
                        <a:ext uri="{FF2B5EF4-FFF2-40B4-BE49-F238E27FC236}">
                          <a16:creationId xmlns:a16="http://schemas.microsoft.com/office/drawing/2014/main" id="{59F8BAD5-E8A5-8C30-CBBF-74DC8771829D}"/>
                        </a:ext>
                      </a:extLst>
                    </p:cNvPr>
                    <p:cNvGrpSpPr/>
                    <p:nvPr/>
                  </p:nvGrpSpPr>
                  <p:grpSpPr>
                    <a:xfrm>
                      <a:off x="8633063" y="2912748"/>
                      <a:ext cx="1672214" cy="158882"/>
                      <a:chOff x="7032994" y="2912284"/>
                      <a:chExt cx="1672214" cy="158882"/>
                    </a:xfrm>
                  </p:grpSpPr>
                  <p:sp>
                    <p:nvSpPr>
                      <p:cNvPr id="639" name="Rounded Rectangle 638">
                        <a:extLst>
                          <a:ext uri="{FF2B5EF4-FFF2-40B4-BE49-F238E27FC236}">
                            <a16:creationId xmlns:a16="http://schemas.microsoft.com/office/drawing/2014/main" id="{BCE36127-1914-7F33-5D54-E8790681A7FB}"/>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0" name="Rounded Rectangle 639">
                        <a:extLst>
                          <a:ext uri="{FF2B5EF4-FFF2-40B4-BE49-F238E27FC236}">
                            <a16:creationId xmlns:a16="http://schemas.microsoft.com/office/drawing/2014/main" id="{94C79EDF-C35E-2B23-37B2-E912F23A1E31}"/>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1" name="Rounded Rectangle 640">
                        <a:extLst>
                          <a:ext uri="{FF2B5EF4-FFF2-40B4-BE49-F238E27FC236}">
                            <a16:creationId xmlns:a16="http://schemas.microsoft.com/office/drawing/2014/main" id="{0E13D431-BBFB-CF02-2B4B-F4E80EFE84CA}"/>
                          </a:ext>
                        </a:extLst>
                      </p:cNvPr>
                      <p:cNvSpPr/>
                      <p:nvPr/>
                    </p:nvSpPr>
                    <p:spPr>
                      <a:xfrm>
                        <a:off x="7904679"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42" name="Rounded Rectangle 641">
                        <a:extLst>
                          <a:ext uri="{FF2B5EF4-FFF2-40B4-BE49-F238E27FC236}">
                            <a16:creationId xmlns:a16="http://schemas.microsoft.com/office/drawing/2014/main" id="{7EBCB31C-8797-E9FC-52DE-85BD534A0609}"/>
                          </a:ext>
                        </a:extLst>
                      </p:cNvPr>
                      <p:cNvSpPr/>
                      <p:nvPr/>
                    </p:nvSpPr>
                    <p:spPr>
                      <a:xfrm>
                        <a:off x="8348148" y="2912284"/>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grpSp>
            <p:nvGrpSpPr>
              <p:cNvPr id="570" name="Group 569">
                <a:extLst>
                  <a:ext uri="{FF2B5EF4-FFF2-40B4-BE49-F238E27FC236}">
                    <a16:creationId xmlns:a16="http://schemas.microsoft.com/office/drawing/2014/main" id="{39499449-5614-4AB4-525F-394CD50D998F}"/>
                  </a:ext>
                </a:extLst>
              </p:cNvPr>
              <p:cNvGrpSpPr/>
              <p:nvPr/>
            </p:nvGrpSpPr>
            <p:grpSpPr>
              <a:xfrm>
                <a:off x="5377397" y="2046156"/>
                <a:ext cx="1113743" cy="995801"/>
                <a:chOff x="5377397" y="2046156"/>
                <a:chExt cx="1113743" cy="995801"/>
              </a:xfrm>
            </p:grpSpPr>
            <p:cxnSp>
              <p:nvCxnSpPr>
                <p:cNvPr id="571" name="Straight Connector 570">
                  <a:extLst>
                    <a:ext uri="{FF2B5EF4-FFF2-40B4-BE49-F238E27FC236}">
                      <a16:creationId xmlns:a16="http://schemas.microsoft.com/office/drawing/2014/main" id="{6BACCB58-5730-C9C1-E669-DB1151194F24}"/>
                    </a:ext>
                  </a:extLst>
                </p:cNvPr>
                <p:cNvCxnSpPr>
                  <a:cxnSpLocks/>
                  <a:stCxn id="614" idx="3"/>
                  <a:endCxn id="613" idx="1"/>
                </p:cNvCxnSpPr>
                <p:nvPr/>
              </p:nvCxnSpPr>
              <p:spPr>
                <a:xfrm>
                  <a:off x="5535343" y="2125534"/>
                  <a:ext cx="799455"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72" name="Group 571">
                  <a:extLst>
                    <a:ext uri="{FF2B5EF4-FFF2-40B4-BE49-F238E27FC236}">
                      <a16:creationId xmlns:a16="http://schemas.microsoft.com/office/drawing/2014/main" id="{E2D3B743-D40F-F769-8A25-6749E878A1D9}"/>
                    </a:ext>
                  </a:extLst>
                </p:cNvPr>
                <p:cNvGrpSpPr/>
                <p:nvPr/>
              </p:nvGrpSpPr>
              <p:grpSpPr>
                <a:xfrm>
                  <a:off x="5377397" y="2046156"/>
                  <a:ext cx="1113743" cy="995801"/>
                  <a:chOff x="983557" y="3669493"/>
                  <a:chExt cx="1113743" cy="995801"/>
                </a:xfrm>
              </p:grpSpPr>
              <p:cxnSp>
                <p:nvCxnSpPr>
                  <p:cNvPr id="573" name="Straight Connector 572">
                    <a:extLst>
                      <a:ext uri="{FF2B5EF4-FFF2-40B4-BE49-F238E27FC236}">
                        <a16:creationId xmlns:a16="http://schemas.microsoft.com/office/drawing/2014/main" id="{03056C52-07FA-1A39-D873-5BB7C3DFF24C}"/>
                      </a:ext>
                    </a:extLst>
                  </p:cNvPr>
                  <p:cNvCxnSpPr>
                    <a:cxnSpLocks/>
                    <a:stCxn id="614" idx="2"/>
                    <a:endCxn id="590" idx="0"/>
                  </p:cNvCxnSpPr>
                  <p:nvPr/>
                </p:nvCxnSpPr>
                <p:spPr>
                  <a:xfrm flipH="1">
                    <a:off x="1061559" y="3828245"/>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4" name="Straight Connector 573">
                    <a:extLst>
                      <a:ext uri="{FF2B5EF4-FFF2-40B4-BE49-F238E27FC236}">
                        <a16:creationId xmlns:a16="http://schemas.microsoft.com/office/drawing/2014/main" id="{FF5ADDA5-15D8-0D36-EADE-509120DFC8D0}"/>
                      </a:ext>
                    </a:extLst>
                  </p:cNvPr>
                  <p:cNvCxnSpPr>
                    <a:cxnSpLocks/>
                    <a:stCxn id="615" idx="2"/>
                    <a:endCxn id="591" idx="0"/>
                  </p:cNvCxnSpPr>
                  <p:nvPr/>
                </p:nvCxnSpPr>
                <p:spPr>
                  <a:xfrm flipH="1">
                    <a:off x="1248652" y="3828243"/>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5" name="Straight Connector 574">
                    <a:extLst>
                      <a:ext uri="{FF2B5EF4-FFF2-40B4-BE49-F238E27FC236}">
                        <a16:creationId xmlns:a16="http://schemas.microsoft.com/office/drawing/2014/main" id="{EF26EAF1-C029-D23B-CCC6-DD18C376E8B0}"/>
                      </a:ext>
                    </a:extLst>
                  </p:cNvPr>
                  <p:cNvCxnSpPr>
                    <a:cxnSpLocks/>
                    <a:stCxn id="616" idx="2"/>
                    <a:endCxn id="592" idx="0"/>
                  </p:cNvCxnSpPr>
                  <p:nvPr/>
                </p:nvCxnSpPr>
                <p:spPr>
                  <a:xfrm flipH="1">
                    <a:off x="1442409" y="3828243"/>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CE473EFE-6AA3-FCFB-E09C-D032A824D919}"/>
                      </a:ext>
                    </a:extLst>
                  </p:cNvPr>
                  <p:cNvCxnSpPr>
                    <a:cxnSpLocks/>
                    <a:stCxn id="617" idx="2"/>
                    <a:endCxn id="593" idx="0"/>
                  </p:cNvCxnSpPr>
                  <p:nvPr/>
                </p:nvCxnSpPr>
                <p:spPr>
                  <a:xfrm flipH="1">
                    <a:off x="1636167" y="3828242"/>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202513B6-72A5-84F5-F72D-5871DE9F2711}"/>
                      </a:ext>
                    </a:extLst>
                  </p:cNvPr>
                  <p:cNvCxnSpPr>
                    <a:cxnSpLocks/>
                    <a:stCxn id="612" idx="2"/>
                    <a:endCxn id="588" idx="2"/>
                  </p:cNvCxnSpPr>
                  <p:nvPr/>
                </p:nvCxnSpPr>
                <p:spPr>
                  <a:xfrm flipH="1">
                    <a:off x="1829925" y="3834333"/>
                    <a:ext cx="1942" cy="830961"/>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44726F27-0B3B-E275-4177-F187B6C0C517}"/>
                      </a:ext>
                    </a:extLst>
                  </p:cNvPr>
                  <p:cNvCxnSpPr>
                    <a:cxnSpLocks/>
                    <a:stCxn id="613" idx="2"/>
                    <a:endCxn id="589" idx="0"/>
                  </p:cNvCxnSpPr>
                  <p:nvPr/>
                </p:nvCxnSpPr>
                <p:spPr>
                  <a:xfrm flipH="1">
                    <a:off x="2017018" y="3834331"/>
                    <a:ext cx="1942" cy="672212"/>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0C1617F8-40B7-3A22-7C8A-F8A46E9477C1}"/>
                      </a:ext>
                    </a:extLst>
                  </p:cNvPr>
                  <p:cNvCxnSpPr>
                    <a:cxnSpLocks/>
                    <a:stCxn id="606" idx="3"/>
                    <a:endCxn id="605" idx="3"/>
                  </p:cNvCxnSpPr>
                  <p:nvPr/>
                </p:nvCxnSpPr>
                <p:spPr>
                  <a:xfrm>
                    <a:off x="1141841" y="4008348"/>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858EB2AE-39F8-93CF-7962-A8F7993302AC}"/>
                      </a:ext>
                    </a:extLst>
                  </p:cNvPr>
                  <p:cNvCxnSpPr>
                    <a:cxnSpLocks/>
                    <a:stCxn id="598" idx="3"/>
                    <a:endCxn id="597" idx="3"/>
                  </p:cNvCxnSpPr>
                  <p:nvPr/>
                </p:nvCxnSpPr>
                <p:spPr>
                  <a:xfrm>
                    <a:off x="1139561" y="4294090"/>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2E604C81-72FD-0870-3939-B07556ACE280}"/>
                      </a:ext>
                    </a:extLst>
                  </p:cNvPr>
                  <p:cNvCxnSpPr>
                    <a:cxnSpLocks/>
                    <a:stCxn id="590" idx="3"/>
                    <a:endCxn id="589" idx="3"/>
                  </p:cNvCxnSpPr>
                  <p:nvPr/>
                </p:nvCxnSpPr>
                <p:spPr>
                  <a:xfrm>
                    <a:off x="1139561" y="4579832"/>
                    <a:ext cx="955459" cy="6086"/>
                  </a:xfrm>
                  <a:prstGeom prst="line">
                    <a:avLst/>
                  </a:prstGeom>
                  <a:ln w="25400">
                    <a:solidFill>
                      <a:schemeClr val="tx1">
                        <a:lumMod val="75000"/>
                        <a:lumOff val="2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82" name="Group 581">
                    <a:extLst>
                      <a:ext uri="{FF2B5EF4-FFF2-40B4-BE49-F238E27FC236}">
                        <a16:creationId xmlns:a16="http://schemas.microsoft.com/office/drawing/2014/main" id="{756295BD-8EE3-5CFA-8F3D-6A4DED3836E4}"/>
                      </a:ext>
                    </a:extLst>
                  </p:cNvPr>
                  <p:cNvGrpSpPr/>
                  <p:nvPr/>
                </p:nvGrpSpPr>
                <p:grpSpPr>
                  <a:xfrm>
                    <a:off x="985499" y="3669493"/>
                    <a:ext cx="1111463" cy="164840"/>
                    <a:chOff x="6874440" y="2906655"/>
                    <a:chExt cx="2543899" cy="164975"/>
                  </a:xfrm>
                </p:grpSpPr>
                <p:grpSp>
                  <p:nvGrpSpPr>
                    <p:cNvPr id="610" name="Group 609">
                      <a:extLst>
                        <a:ext uri="{FF2B5EF4-FFF2-40B4-BE49-F238E27FC236}">
                          <a16:creationId xmlns:a16="http://schemas.microsoft.com/office/drawing/2014/main" id="{5F42E58C-114D-B05B-21CF-267A64618222}"/>
                        </a:ext>
                      </a:extLst>
                    </p:cNvPr>
                    <p:cNvGrpSpPr/>
                    <p:nvPr/>
                  </p:nvGrpSpPr>
                  <p:grpSpPr>
                    <a:xfrm>
                      <a:off x="6874440" y="2906655"/>
                      <a:ext cx="1672214" cy="158882"/>
                      <a:chOff x="7032994" y="2896916"/>
                      <a:chExt cx="1672214" cy="158882"/>
                    </a:xfrm>
                  </p:grpSpPr>
                  <p:sp>
                    <p:nvSpPr>
                      <p:cNvPr id="614" name="Rounded Rectangle 613">
                        <a:extLst>
                          <a:ext uri="{FF2B5EF4-FFF2-40B4-BE49-F238E27FC236}">
                            <a16:creationId xmlns:a16="http://schemas.microsoft.com/office/drawing/2014/main" id="{A74F7687-BCB5-E806-4A1C-9D77BDF48DC7}"/>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5" name="Rounded Rectangle 614">
                        <a:extLst>
                          <a:ext uri="{FF2B5EF4-FFF2-40B4-BE49-F238E27FC236}">
                            <a16:creationId xmlns:a16="http://schemas.microsoft.com/office/drawing/2014/main" id="{359B681E-8728-6D5B-266C-D92050DEE01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6" name="Rounded Rectangle 615">
                        <a:extLst>
                          <a:ext uri="{FF2B5EF4-FFF2-40B4-BE49-F238E27FC236}">
                            <a16:creationId xmlns:a16="http://schemas.microsoft.com/office/drawing/2014/main" id="{526C2A37-ECD2-251E-AFF6-6C1A946A3D34}"/>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7" name="Rounded Rectangle 616">
                        <a:extLst>
                          <a:ext uri="{FF2B5EF4-FFF2-40B4-BE49-F238E27FC236}">
                            <a16:creationId xmlns:a16="http://schemas.microsoft.com/office/drawing/2014/main" id="{97401D96-B391-8592-DC30-BFEEE47920BB}"/>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11" name="Group 610">
                      <a:extLst>
                        <a:ext uri="{FF2B5EF4-FFF2-40B4-BE49-F238E27FC236}">
                          <a16:creationId xmlns:a16="http://schemas.microsoft.com/office/drawing/2014/main" id="{E7E9DE6B-53CD-BEB1-A8AD-6EE746F2BF4D}"/>
                        </a:ext>
                      </a:extLst>
                    </p:cNvPr>
                    <p:cNvGrpSpPr/>
                    <p:nvPr/>
                  </p:nvGrpSpPr>
                  <p:grpSpPr>
                    <a:xfrm>
                      <a:off x="8633063" y="2912749"/>
                      <a:ext cx="785276" cy="158881"/>
                      <a:chOff x="7032994" y="2912285"/>
                      <a:chExt cx="785276" cy="158881"/>
                    </a:xfrm>
                  </p:grpSpPr>
                  <p:sp>
                    <p:nvSpPr>
                      <p:cNvPr id="612" name="Rounded Rectangle 611">
                        <a:extLst>
                          <a:ext uri="{FF2B5EF4-FFF2-40B4-BE49-F238E27FC236}">
                            <a16:creationId xmlns:a16="http://schemas.microsoft.com/office/drawing/2014/main" id="{033106A6-D32E-53B5-E472-133111A09651}"/>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13" name="Rounded Rectangle 612">
                        <a:extLst>
                          <a:ext uri="{FF2B5EF4-FFF2-40B4-BE49-F238E27FC236}">
                            <a16:creationId xmlns:a16="http://schemas.microsoft.com/office/drawing/2014/main" id="{A4ED4843-605E-870C-3D93-40B3163867BE}"/>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3" name="Group 582">
                    <a:extLst>
                      <a:ext uri="{FF2B5EF4-FFF2-40B4-BE49-F238E27FC236}">
                        <a16:creationId xmlns:a16="http://schemas.microsoft.com/office/drawing/2014/main" id="{F81F0F44-528E-540D-7A63-CB8208EFE55A}"/>
                      </a:ext>
                    </a:extLst>
                  </p:cNvPr>
                  <p:cNvGrpSpPr/>
                  <p:nvPr/>
                </p:nvGrpSpPr>
                <p:grpSpPr>
                  <a:xfrm>
                    <a:off x="985837" y="3928970"/>
                    <a:ext cx="1111463" cy="164840"/>
                    <a:chOff x="6874440" y="2906655"/>
                    <a:chExt cx="2543899" cy="164975"/>
                  </a:xfrm>
                </p:grpSpPr>
                <p:grpSp>
                  <p:nvGrpSpPr>
                    <p:cNvPr id="602" name="Group 601">
                      <a:extLst>
                        <a:ext uri="{FF2B5EF4-FFF2-40B4-BE49-F238E27FC236}">
                          <a16:creationId xmlns:a16="http://schemas.microsoft.com/office/drawing/2014/main" id="{ADF9AA2F-C16F-63A0-8750-10436EEEE9FE}"/>
                        </a:ext>
                      </a:extLst>
                    </p:cNvPr>
                    <p:cNvGrpSpPr/>
                    <p:nvPr/>
                  </p:nvGrpSpPr>
                  <p:grpSpPr>
                    <a:xfrm>
                      <a:off x="6874440" y="2906655"/>
                      <a:ext cx="1672214" cy="158882"/>
                      <a:chOff x="7032994" y="2896916"/>
                      <a:chExt cx="1672214" cy="158882"/>
                    </a:xfrm>
                  </p:grpSpPr>
                  <p:sp>
                    <p:nvSpPr>
                      <p:cNvPr id="606" name="Rounded Rectangle 605">
                        <a:extLst>
                          <a:ext uri="{FF2B5EF4-FFF2-40B4-BE49-F238E27FC236}">
                            <a16:creationId xmlns:a16="http://schemas.microsoft.com/office/drawing/2014/main" id="{73033B57-E286-1C4B-8CDD-F8D1CE64B4E5}"/>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7" name="Rounded Rectangle 606">
                        <a:extLst>
                          <a:ext uri="{FF2B5EF4-FFF2-40B4-BE49-F238E27FC236}">
                            <a16:creationId xmlns:a16="http://schemas.microsoft.com/office/drawing/2014/main" id="{492B9D75-1B1C-7F69-3C38-BEAF3A60135D}"/>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8" name="Rounded Rectangle 607">
                        <a:extLst>
                          <a:ext uri="{FF2B5EF4-FFF2-40B4-BE49-F238E27FC236}">
                            <a16:creationId xmlns:a16="http://schemas.microsoft.com/office/drawing/2014/main" id="{311647BE-BF9D-2381-0CE2-4A864033F848}"/>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9" name="Rounded Rectangle 608">
                        <a:extLst>
                          <a:ext uri="{FF2B5EF4-FFF2-40B4-BE49-F238E27FC236}">
                            <a16:creationId xmlns:a16="http://schemas.microsoft.com/office/drawing/2014/main" id="{F01669A0-7C7B-3912-9C5D-80E0EAF8F357}"/>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603" name="Group 602">
                      <a:extLst>
                        <a:ext uri="{FF2B5EF4-FFF2-40B4-BE49-F238E27FC236}">
                          <a16:creationId xmlns:a16="http://schemas.microsoft.com/office/drawing/2014/main" id="{28BD4D67-174B-69B1-B2B5-BD88A5136E69}"/>
                        </a:ext>
                      </a:extLst>
                    </p:cNvPr>
                    <p:cNvGrpSpPr/>
                    <p:nvPr/>
                  </p:nvGrpSpPr>
                  <p:grpSpPr>
                    <a:xfrm>
                      <a:off x="8633063" y="2912749"/>
                      <a:ext cx="785276" cy="158881"/>
                      <a:chOff x="7032994" y="2912285"/>
                      <a:chExt cx="785276" cy="158881"/>
                    </a:xfrm>
                  </p:grpSpPr>
                  <p:sp>
                    <p:nvSpPr>
                      <p:cNvPr id="604" name="Rounded Rectangle 603">
                        <a:extLst>
                          <a:ext uri="{FF2B5EF4-FFF2-40B4-BE49-F238E27FC236}">
                            <a16:creationId xmlns:a16="http://schemas.microsoft.com/office/drawing/2014/main" id="{5ED60234-4389-A61E-30A2-370B0A3ED2B9}"/>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5" name="Rounded Rectangle 604">
                        <a:extLst>
                          <a:ext uri="{FF2B5EF4-FFF2-40B4-BE49-F238E27FC236}">
                            <a16:creationId xmlns:a16="http://schemas.microsoft.com/office/drawing/2014/main" id="{B08E53A4-5674-5C47-3A1E-08940356D924}"/>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4" name="Group 583">
                    <a:extLst>
                      <a:ext uri="{FF2B5EF4-FFF2-40B4-BE49-F238E27FC236}">
                        <a16:creationId xmlns:a16="http://schemas.microsoft.com/office/drawing/2014/main" id="{8E4CED0B-AB97-75F3-E9E1-6E8077823CA0}"/>
                      </a:ext>
                    </a:extLst>
                  </p:cNvPr>
                  <p:cNvGrpSpPr/>
                  <p:nvPr/>
                </p:nvGrpSpPr>
                <p:grpSpPr>
                  <a:xfrm>
                    <a:off x="983557" y="4214712"/>
                    <a:ext cx="1111463" cy="164840"/>
                    <a:chOff x="6874440" y="2906655"/>
                    <a:chExt cx="2543899" cy="164975"/>
                  </a:xfrm>
                </p:grpSpPr>
                <p:grpSp>
                  <p:nvGrpSpPr>
                    <p:cNvPr id="594" name="Group 593">
                      <a:extLst>
                        <a:ext uri="{FF2B5EF4-FFF2-40B4-BE49-F238E27FC236}">
                          <a16:creationId xmlns:a16="http://schemas.microsoft.com/office/drawing/2014/main" id="{1F23EFF6-396B-923F-FD6E-5979673280AF}"/>
                        </a:ext>
                      </a:extLst>
                    </p:cNvPr>
                    <p:cNvGrpSpPr/>
                    <p:nvPr/>
                  </p:nvGrpSpPr>
                  <p:grpSpPr>
                    <a:xfrm>
                      <a:off x="6874440" y="2906655"/>
                      <a:ext cx="1672214" cy="158882"/>
                      <a:chOff x="7032994" y="2896916"/>
                      <a:chExt cx="1672214" cy="158882"/>
                    </a:xfrm>
                  </p:grpSpPr>
                  <p:sp>
                    <p:nvSpPr>
                      <p:cNvPr id="598" name="Rounded Rectangle 597">
                        <a:extLst>
                          <a:ext uri="{FF2B5EF4-FFF2-40B4-BE49-F238E27FC236}">
                            <a16:creationId xmlns:a16="http://schemas.microsoft.com/office/drawing/2014/main" id="{72913099-3995-566D-ECDD-C7480499205D}"/>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9" name="Rounded Rectangle 598">
                        <a:extLst>
                          <a:ext uri="{FF2B5EF4-FFF2-40B4-BE49-F238E27FC236}">
                            <a16:creationId xmlns:a16="http://schemas.microsoft.com/office/drawing/2014/main" id="{08D7814F-E112-3DBF-DAB3-2D2C835378FE}"/>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0" name="Rounded Rectangle 599">
                        <a:extLst>
                          <a:ext uri="{FF2B5EF4-FFF2-40B4-BE49-F238E27FC236}">
                            <a16:creationId xmlns:a16="http://schemas.microsoft.com/office/drawing/2014/main" id="{788AF22F-08E5-AE15-CB4D-29F89735AE42}"/>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601" name="Rounded Rectangle 600">
                        <a:extLst>
                          <a:ext uri="{FF2B5EF4-FFF2-40B4-BE49-F238E27FC236}">
                            <a16:creationId xmlns:a16="http://schemas.microsoft.com/office/drawing/2014/main" id="{5C1561D6-DB92-24C7-1B46-76793A35BE23}"/>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595" name="Group 594">
                      <a:extLst>
                        <a:ext uri="{FF2B5EF4-FFF2-40B4-BE49-F238E27FC236}">
                          <a16:creationId xmlns:a16="http://schemas.microsoft.com/office/drawing/2014/main" id="{72420A30-2E80-FF70-0A93-22E7168DBA2C}"/>
                        </a:ext>
                      </a:extLst>
                    </p:cNvPr>
                    <p:cNvGrpSpPr/>
                    <p:nvPr/>
                  </p:nvGrpSpPr>
                  <p:grpSpPr>
                    <a:xfrm>
                      <a:off x="8633063" y="2912749"/>
                      <a:ext cx="785276" cy="158881"/>
                      <a:chOff x="7032994" y="2912285"/>
                      <a:chExt cx="785276" cy="158881"/>
                    </a:xfrm>
                  </p:grpSpPr>
                  <p:sp>
                    <p:nvSpPr>
                      <p:cNvPr id="596" name="Rounded Rectangle 595">
                        <a:extLst>
                          <a:ext uri="{FF2B5EF4-FFF2-40B4-BE49-F238E27FC236}">
                            <a16:creationId xmlns:a16="http://schemas.microsoft.com/office/drawing/2014/main" id="{24B6A066-0948-3CDF-E58B-06608DAB27D8}"/>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7" name="Rounded Rectangle 596">
                        <a:extLst>
                          <a:ext uri="{FF2B5EF4-FFF2-40B4-BE49-F238E27FC236}">
                            <a16:creationId xmlns:a16="http://schemas.microsoft.com/office/drawing/2014/main" id="{5D13F176-8BE2-6DE1-4140-ACCEE0FC85FD}"/>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nvGrpSpPr>
                  <p:cNvPr id="585" name="Group 584">
                    <a:extLst>
                      <a:ext uri="{FF2B5EF4-FFF2-40B4-BE49-F238E27FC236}">
                        <a16:creationId xmlns:a16="http://schemas.microsoft.com/office/drawing/2014/main" id="{58840339-5AF2-EA24-F6B0-F979EDC8DAFB}"/>
                      </a:ext>
                    </a:extLst>
                  </p:cNvPr>
                  <p:cNvGrpSpPr/>
                  <p:nvPr/>
                </p:nvGrpSpPr>
                <p:grpSpPr>
                  <a:xfrm>
                    <a:off x="983557" y="4500454"/>
                    <a:ext cx="1111463" cy="164840"/>
                    <a:chOff x="6874440" y="2906655"/>
                    <a:chExt cx="2543899" cy="164975"/>
                  </a:xfrm>
                </p:grpSpPr>
                <p:grpSp>
                  <p:nvGrpSpPr>
                    <p:cNvPr id="586" name="Group 585">
                      <a:extLst>
                        <a:ext uri="{FF2B5EF4-FFF2-40B4-BE49-F238E27FC236}">
                          <a16:creationId xmlns:a16="http://schemas.microsoft.com/office/drawing/2014/main" id="{86E07D0C-6E6E-7FCC-5F97-D518B71797B7}"/>
                        </a:ext>
                      </a:extLst>
                    </p:cNvPr>
                    <p:cNvGrpSpPr/>
                    <p:nvPr/>
                  </p:nvGrpSpPr>
                  <p:grpSpPr>
                    <a:xfrm>
                      <a:off x="6874440" y="2906655"/>
                      <a:ext cx="1672214" cy="158882"/>
                      <a:chOff x="7032994" y="2896916"/>
                      <a:chExt cx="1672214" cy="158882"/>
                    </a:xfrm>
                  </p:grpSpPr>
                  <p:sp>
                    <p:nvSpPr>
                      <p:cNvPr id="590" name="Rounded Rectangle 589">
                        <a:extLst>
                          <a:ext uri="{FF2B5EF4-FFF2-40B4-BE49-F238E27FC236}">
                            <a16:creationId xmlns:a16="http://schemas.microsoft.com/office/drawing/2014/main" id="{C0BEEFC2-52AC-52F1-9A28-4C598965DA6A}"/>
                          </a:ext>
                        </a:extLst>
                      </p:cNvPr>
                      <p:cNvSpPr/>
                      <p:nvPr/>
                    </p:nvSpPr>
                    <p:spPr>
                      <a:xfrm>
                        <a:off x="7032994" y="2896919"/>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1" name="Rounded Rectangle 590">
                        <a:extLst>
                          <a:ext uri="{FF2B5EF4-FFF2-40B4-BE49-F238E27FC236}">
                            <a16:creationId xmlns:a16="http://schemas.microsoft.com/office/drawing/2014/main" id="{3CD1D916-0660-19E8-FCC9-20E1377B746B}"/>
                          </a:ext>
                        </a:extLst>
                      </p:cNvPr>
                      <p:cNvSpPr/>
                      <p:nvPr/>
                    </p:nvSpPr>
                    <p:spPr>
                      <a:xfrm>
                        <a:off x="7461210"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2" name="Rounded Rectangle 591">
                        <a:extLst>
                          <a:ext uri="{FF2B5EF4-FFF2-40B4-BE49-F238E27FC236}">
                            <a16:creationId xmlns:a16="http://schemas.microsoft.com/office/drawing/2014/main" id="{D06D0509-17AF-F59B-AA81-219A59947004}"/>
                          </a:ext>
                        </a:extLst>
                      </p:cNvPr>
                      <p:cNvSpPr/>
                      <p:nvPr/>
                    </p:nvSpPr>
                    <p:spPr>
                      <a:xfrm>
                        <a:off x="7904679" y="289691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93" name="Rounded Rectangle 592">
                        <a:extLst>
                          <a:ext uri="{FF2B5EF4-FFF2-40B4-BE49-F238E27FC236}">
                            <a16:creationId xmlns:a16="http://schemas.microsoft.com/office/drawing/2014/main" id="{AC6F2175-818A-8A1B-9971-34F51E0922EC}"/>
                          </a:ext>
                        </a:extLst>
                      </p:cNvPr>
                      <p:cNvSpPr/>
                      <p:nvPr/>
                    </p:nvSpPr>
                    <p:spPr>
                      <a:xfrm>
                        <a:off x="8348148" y="2896916"/>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nvGrpSpPr>
                    <p:cNvPr id="587" name="Group 586">
                      <a:extLst>
                        <a:ext uri="{FF2B5EF4-FFF2-40B4-BE49-F238E27FC236}">
                          <a16:creationId xmlns:a16="http://schemas.microsoft.com/office/drawing/2014/main" id="{64F983CD-7497-C450-B7D3-BFF9E6430CA0}"/>
                        </a:ext>
                      </a:extLst>
                    </p:cNvPr>
                    <p:cNvGrpSpPr/>
                    <p:nvPr/>
                  </p:nvGrpSpPr>
                  <p:grpSpPr>
                    <a:xfrm>
                      <a:off x="8633063" y="2912749"/>
                      <a:ext cx="785276" cy="158881"/>
                      <a:chOff x="7032994" y="2912285"/>
                      <a:chExt cx="785276" cy="158881"/>
                    </a:xfrm>
                  </p:grpSpPr>
                  <p:sp>
                    <p:nvSpPr>
                      <p:cNvPr id="588" name="Rounded Rectangle 587">
                        <a:extLst>
                          <a:ext uri="{FF2B5EF4-FFF2-40B4-BE49-F238E27FC236}">
                            <a16:creationId xmlns:a16="http://schemas.microsoft.com/office/drawing/2014/main" id="{8882817B-D5C3-FAAB-64EE-03E99CE5ACBB}"/>
                          </a:ext>
                        </a:extLst>
                      </p:cNvPr>
                      <p:cNvSpPr/>
                      <p:nvPr/>
                    </p:nvSpPr>
                    <p:spPr>
                      <a:xfrm>
                        <a:off x="7032994" y="2912287"/>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589" name="Rounded Rectangle 588">
                        <a:extLst>
                          <a:ext uri="{FF2B5EF4-FFF2-40B4-BE49-F238E27FC236}">
                            <a16:creationId xmlns:a16="http://schemas.microsoft.com/office/drawing/2014/main" id="{A70BD8D7-B72E-8CCF-5B48-F72BC7F7F035}"/>
                          </a:ext>
                        </a:extLst>
                      </p:cNvPr>
                      <p:cNvSpPr/>
                      <p:nvPr/>
                    </p:nvSpPr>
                    <p:spPr>
                      <a:xfrm>
                        <a:off x="7461210" y="2912285"/>
                        <a:ext cx="357060" cy="158879"/>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grpSp>
              </p:grpSp>
            </p:grpSp>
          </p:grpSp>
        </p:grpSp>
        <p:sp>
          <p:nvSpPr>
            <p:cNvPr id="723" name="Rounded Rectangle 722">
              <a:extLst>
                <a:ext uri="{FF2B5EF4-FFF2-40B4-BE49-F238E27FC236}">
                  <a16:creationId xmlns:a16="http://schemas.microsoft.com/office/drawing/2014/main" id="{C537998D-4F42-9135-0D2B-8EE955C7E1EB}"/>
                </a:ext>
              </a:extLst>
            </p:cNvPr>
            <p:cNvSpPr/>
            <p:nvPr/>
          </p:nvSpPr>
          <p:spPr>
            <a:xfrm>
              <a:off x="4769085" y="5637363"/>
              <a:ext cx="512320" cy="533628"/>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4" name="Rounded Rectangle 723">
              <a:extLst>
                <a:ext uri="{FF2B5EF4-FFF2-40B4-BE49-F238E27FC236}">
                  <a16:creationId xmlns:a16="http://schemas.microsoft.com/office/drawing/2014/main" id="{0CE1CEEA-7B51-2AA6-DE86-F2CAB1E5EFB3}"/>
                </a:ext>
              </a:extLst>
            </p:cNvPr>
            <p:cNvSpPr/>
            <p:nvPr/>
          </p:nvSpPr>
          <p:spPr>
            <a:xfrm>
              <a:off x="4776288" y="5278727"/>
              <a:ext cx="477945" cy="324395"/>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5" name="Rounded Rectangle 724">
              <a:extLst>
                <a:ext uri="{FF2B5EF4-FFF2-40B4-BE49-F238E27FC236}">
                  <a16:creationId xmlns:a16="http://schemas.microsoft.com/office/drawing/2014/main" id="{ADB52513-279B-B666-CF74-6A732DE899D0}"/>
                </a:ext>
              </a:extLst>
            </p:cNvPr>
            <p:cNvSpPr/>
            <p:nvPr/>
          </p:nvSpPr>
          <p:spPr>
            <a:xfrm>
              <a:off x="6450212" y="5738761"/>
              <a:ext cx="395642" cy="430124"/>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6" name="Rounded Rectangle 725">
              <a:extLst>
                <a:ext uri="{FF2B5EF4-FFF2-40B4-BE49-F238E27FC236}">
                  <a16:creationId xmlns:a16="http://schemas.microsoft.com/office/drawing/2014/main" id="{0AE323DA-F466-CAF9-A6A6-9AC3952559EE}"/>
                </a:ext>
              </a:extLst>
            </p:cNvPr>
            <p:cNvSpPr/>
            <p:nvPr/>
          </p:nvSpPr>
          <p:spPr>
            <a:xfrm>
              <a:off x="6450885" y="5497239"/>
              <a:ext cx="400049" cy="179532"/>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7" name="Rounded Rectangle 726">
              <a:extLst>
                <a:ext uri="{FF2B5EF4-FFF2-40B4-BE49-F238E27FC236}">
                  <a16:creationId xmlns:a16="http://schemas.microsoft.com/office/drawing/2014/main" id="{846C8AC4-0C40-516E-5CFB-EB580A37EECD}"/>
                </a:ext>
              </a:extLst>
            </p:cNvPr>
            <p:cNvSpPr/>
            <p:nvPr/>
          </p:nvSpPr>
          <p:spPr>
            <a:xfrm>
              <a:off x="7579229" y="5728957"/>
              <a:ext cx="483161" cy="430124"/>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sp>
          <p:nvSpPr>
            <p:cNvPr id="728" name="Rounded Rectangle 727">
              <a:extLst>
                <a:ext uri="{FF2B5EF4-FFF2-40B4-BE49-F238E27FC236}">
                  <a16:creationId xmlns:a16="http://schemas.microsoft.com/office/drawing/2014/main" id="{02C3896F-4FFB-617F-4B18-28457F96D03E}"/>
                </a:ext>
              </a:extLst>
            </p:cNvPr>
            <p:cNvSpPr/>
            <p:nvPr/>
          </p:nvSpPr>
          <p:spPr>
            <a:xfrm>
              <a:off x="7579903" y="5418897"/>
              <a:ext cx="469867" cy="248070"/>
            </a:xfrm>
            <a:prstGeom prst="roundRect">
              <a:avLst/>
            </a:prstGeom>
            <a:solidFill>
              <a:schemeClr val="bg1">
                <a:lumMod val="6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dirty="0">
                <a:ln>
                  <a:noFill/>
                </a:ln>
                <a:solidFill>
                  <a:prstClr val="black"/>
                </a:solidFill>
                <a:effectLst/>
                <a:uLnTx/>
                <a:uFillTx/>
                <a:latin typeface="Gill Sans MT"/>
                <a:ea typeface="+mn-ea"/>
                <a:cs typeface="Gill Sans MT"/>
              </a:endParaRPr>
            </a:p>
          </p:txBody>
        </p:sp>
        <p:cxnSp>
          <p:nvCxnSpPr>
            <p:cNvPr id="729" name="Straight Arrow Connector 728">
              <a:extLst>
                <a:ext uri="{FF2B5EF4-FFF2-40B4-BE49-F238E27FC236}">
                  <a16:creationId xmlns:a16="http://schemas.microsoft.com/office/drawing/2014/main" id="{59E638E5-837D-7EC2-7FD7-4F5FA4F11280}"/>
                </a:ext>
              </a:extLst>
            </p:cNvPr>
            <p:cNvCxnSpPr>
              <a:cxnSpLocks/>
              <a:endCxn id="242" idx="0"/>
            </p:cNvCxnSpPr>
            <p:nvPr/>
          </p:nvCxnSpPr>
          <p:spPr>
            <a:xfrm flipH="1">
              <a:off x="6955004" y="2048719"/>
              <a:ext cx="0" cy="264997"/>
            </a:xfrm>
            <a:prstGeom prst="straightConnector1">
              <a:avLst/>
            </a:prstGeom>
            <a:noFill/>
            <a:ln w="38100" cap="flat" cmpd="sng" algn="ctr">
              <a:solidFill>
                <a:schemeClr val="tx1"/>
              </a:solidFill>
              <a:prstDash val="solid"/>
              <a:miter lim="800000"/>
              <a:headEnd type="none"/>
              <a:tailEnd type="arrow"/>
            </a:ln>
            <a:effectLst/>
          </p:spPr>
        </p:cxnSp>
        <p:sp>
          <p:nvSpPr>
            <p:cNvPr id="730" name="TextBox 729">
              <a:extLst>
                <a:ext uri="{FF2B5EF4-FFF2-40B4-BE49-F238E27FC236}">
                  <a16:creationId xmlns:a16="http://schemas.microsoft.com/office/drawing/2014/main" id="{B0994CCE-FD67-9150-C08D-D6ED3DBA7862}"/>
                </a:ext>
              </a:extLst>
            </p:cNvPr>
            <p:cNvSpPr txBox="1"/>
            <p:nvPr/>
          </p:nvSpPr>
          <p:spPr>
            <a:xfrm>
              <a:off x="4405925" y="5742527"/>
              <a:ext cx="121919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1" name="TextBox 730">
              <a:extLst>
                <a:ext uri="{FF2B5EF4-FFF2-40B4-BE49-F238E27FC236}">
                  <a16:creationId xmlns:a16="http://schemas.microsoft.com/office/drawing/2014/main" id="{05235E89-6298-B319-44B8-83DCDD22087E}"/>
                </a:ext>
              </a:extLst>
            </p:cNvPr>
            <p:cNvSpPr txBox="1"/>
            <p:nvPr/>
          </p:nvSpPr>
          <p:spPr>
            <a:xfrm>
              <a:off x="6167419" y="5831680"/>
              <a:ext cx="98324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2" name="TextBox 731">
              <a:extLst>
                <a:ext uri="{FF2B5EF4-FFF2-40B4-BE49-F238E27FC236}">
                  <a16:creationId xmlns:a16="http://schemas.microsoft.com/office/drawing/2014/main" id="{A3E16034-C728-29B5-EB44-67A0F7A07CE0}"/>
                </a:ext>
              </a:extLst>
            </p:cNvPr>
            <p:cNvSpPr txBox="1"/>
            <p:nvPr/>
          </p:nvSpPr>
          <p:spPr>
            <a:xfrm>
              <a:off x="7326936" y="5801099"/>
              <a:ext cx="98324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Gill Sans MT"/>
                </a:rPr>
                <a:t>Buffer</a:t>
              </a:r>
            </a:p>
          </p:txBody>
        </p:sp>
        <p:sp>
          <p:nvSpPr>
            <p:cNvPr id="733" name="TextBox 732">
              <a:extLst>
                <a:ext uri="{FF2B5EF4-FFF2-40B4-BE49-F238E27FC236}">
                  <a16:creationId xmlns:a16="http://schemas.microsoft.com/office/drawing/2014/main" id="{257E7E13-73B3-7DD3-D68D-73635342507E}"/>
                </a:ext>
              </a:extLst>
            </p:cNvPr>
            <p:cNvSpPr txBox="1"/>
            <p:nvPr/>
          </p:nvSpPr>
          <p:spPr>
            <a:xfrm>
              <a:off x="4407768" y="5262640"/>
              <a:ext cx="1219198"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34" name="TextBox 733">
              <a:extLst>
                <a:ext uri="{FF2B5EF4-FFF2-40B4-BE49-F238E27FC236}">
                  <a16:creationId xmlns:a16="http://schemas.microsoft.com/office/drawing/2014/main" id="{2AD30534-E694-ADB8-B0CE-2DB9401564C9}"/>
                </a:ext>
              </a:extLst>
            </p:cNvPr>
            <p:cNvSpPr txBox="1"/>
            <p:nvPr/>
          </p:nvSpPr>
          <p:spPr>
            <a:xfrm>
              <a:off x="7185924" y="5368936"/>
              <a:ext cx="1219198"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400" b="1" i="0" u="none" strike="noStrike" kern="1200" cap="none" spc="0" normalizeH="0" baseline="0" noProof="0" dirty="0">
                <a:ln>
                  <a:noFill/>
                </a:ln>
                <a:solidFill>
                  <a:srgbClr val="000000"/>
                </a:solidFill>
                <a:effectLst/>
                <a:uLnTx/>
                <a:uFillTx/>
                <a:latin typeface="Gill Sans MT"/>
                <a:ea typeface="+mn-ea"/>
                <a:cs typeface="Gill Sans MT"/>
              </a:endParaRPr>
            </a:p>
          </p:txBody>
        </p:sp>
        <p:sp>
          <p:nvSpPr>
            <p:cNvPr id="735" name="TextBox 734">
              <a:extLst>
                <a:ext uri="{FF2B5EF4-FFF2-40B4-BE49-F238E27FC236}">
                  <a16:creationId xmlns:a16="http://schemas.microsoft.com/office/drawing/2014/main" id="{CB4C4FD5-F284-DA24-D8FB-209D16FD708B}"/>
                </a:ext>
              </a:extLst>
            </p:cNvPr>
            <p:cNvSpPr txBox="1"/>
            <p:nvPr/>
          </p:nvSpPr>
          <p:spPr>
            <a:xfrm>
              <a:off x="6018577" y="5426615"/>
              <a:ext cx="1219198"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000000"/>
                  </a:solidFill>
                  <a:effectLst/>
                  <a:uLnTx/>
                  <a:uFillTx/>
                  <a:latin typeface="Gill Sans MT"/>
                  <a:ea typeface="+mn-ea"/>
                  <a:cs typeface="Gill Sans MT"/>
                </a:rPr>
                <a:t>NoC</a:t>
              </a:r>
              <a:endParaRPr kumimoji="0" lang="en-US" sz="1200" b="1" i="0" u="none" strike="noStrike" kern="1200" cap="none" spc="0" normalizeH="0" baseline="0" noProof="0" dirty="0">
                <a:ln>
                  <a:noFill/>
                </a:ln>
                <a:solidFill>
                  <a:srgbClr val="000000"/>
                </a:solidFill>
                <a:effectLst/>
                <a:uLnTx/>
                <a:uFillTx/>
                <a:latin typeface="Gill Sans MT"/>
                <a:ea typeface="+mn-ea"/>
                <a:cs typeface="Gill Sans MT"/>
              </a:endParaRPr>
            </a:p>
          </p:txBody>
        </p:sp>
      </p:grpSp>
      <p:sp>
        <p:nvSpPr>
          <p:cNvPr id="338" name="TextBox 337">
            <a:extLst>
              <a:ext uri="{FF2B5EF4-FFF2-40B4-BE49-F238E27FC236}">
                <a16:creationId xmlns:a16="http://schemas.microsoft.com/office/drawing/2014/main" id="{EED186B8-00D4-1A69-1814-B6AC07C544FB}"/>
              </a:ext>
            </a:extLst>
          </p:cNvPr>
          <p:cNvSpPr txBox="1"/>
          <p:nvPr/>
        </p:nvSpPr>
        <p:spPr>
          <a:xfrm>
            <a:off x="5072391" y="6482274"/>
            <a:ext cx="3604065"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Gill Sans MT"/>
                <a:ea typeface="+mn-ea"/>
                <a:cs typeface="Gill Sans MT"/>
              </a:rPr>
              <a:t>Heterogeneous Accelerators</a:t>
            </a:r>
          </a:p>
        </p:txBody>
      </p:sp>
    </p:spTree>
    <p:extLst>
      <p:ext uri="{BB962C8B-B14F-4D97-AF65-F5344CB8AC3E}">
        <p14:creationId xmlns:p14="http://schemas.microsoft.com/office/powerpoint/2010/main" val="538469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fade">
                                      <p:cBhvr>
                                        <p:cTn id="1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cs typeface="Gill Sans MT"/>
              </a:rPr>
              <a:t>Identifying Layer Families</a:t>
            </a:r>
            <a:endParaRPr lang="en-US" sz="4000" dirty="0">
              <a:latin typeface="Gill Sans MT"/>
              <a:cs typeface="Gill Sans MT"/>
            </a:endParaRPr>
          </a:p>
        </p:txBody>
      </p:sp>
      <p:grpSp>
        <p:nvGrpSpPr>
          <p:cNvPr id="49" name="Group 48"/>
          <p:cNvGrpSpPr/>
          <p:nvPr/>
        </p:nvGrpSpPr>
        <p:grpSpPr>
          <a:xfrm>
            <a:off x="5952" y="1562072"/>
            <a:ext cx="9138048" cy="3252993"/>
            <a:chOff x="-381000" y="1828800"/>
            <a:chExt cx="10134600" cy="3383266"/>
          </a:xfrm>
        </p:grpSpPr>
        <p:graphicFrame>
          <p:nvGraphicFramePr>
            <p:cNvPr id="65" name="Chart 64"/>
            <p:cNvGraphicFramePr>
              <a:graphicFrameLocks/>
            </p:cNvGraphicFramePr>
            <p:nvPr/>
          </p:nvGraphicFramePr>
          <p:xfrm>
            <a:off x="-381000" y="2364257"/>
            <a:ext cx="5410200" cy="284780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7" name="Chart 66"/>
            <p:cNvGraphicFramePr>
              <a:graphicFrameLocks/>
            </p:cNvGraphicFramePr>
            <p:nvPr/>
          </p:nvGraphicFramePr>
          <p:xfrm>
            <a:off x="2342776" y="1828800"/>
            <a:ext cx="7410824" cy="3383266"/>
          </p:xfrm>
          <a:graphic>
            <a:graphicData uri="http://schemas.openxmlformats.org/drawingml/2006/chart">
              <c:chart xmlns:c="http://schemas.openxmlformats.org/drawingml/2006/chart" xmlns:r="http://schemas.openxmlformats.org/officeDocument/2006/relationships" r:id="rId4"/>
            </a:graphicData>
          </a:graphic>
        </p:graphicFrame>
      </p:grpSp>
      <p:sp>
        <p:nvSpPr>
          <p:cNvPr id="73" name="Rectangle 72"/>
          <p:cNvSpPr/>
          <p:nvPr/>
        </p:nvSpPr>
        <p:spPr>
          <a:xfrm>
            <a:off x="-27384" y="891749"/>
            <a:ext cx="9171384" cy="830997"/>
          </a:xfrm>
          <a:prstGeom prst="rect">
            <a:avLst/>
          </a:prstGeom>
          <a:solidFill>
            <a:srgbClr val="1F497D">
              <a:lumMod val="75000"/>
            </a:srgb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Gill Sans MT"/>
              </a:rPr>
              <a:t>Key observation:  the majority of layers group into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Gill Sans MT"/>
              </a:rPr>
              <a:t>a small number of </a:t>
            </a:r>
            <a:r>
              <a:rPr kumimoji="0" lang="en-US" sz="2400" b="1" i="0" u="sng" strike="noStrike" kern="1200" cap="none" spc="0" normalizeH="0" baseline="0" noProof="0" dirty="0">
                <a:ln>
                  <a:noFill/>
                </a:ln>
                <a:solidFill>
                  <a:prstClr val="white"/>
                </a:solidFill>
                <a:effectLst/>
                <a:uLnTx/>
                <a:uFillTx/>
                <a:latin typeface="Gill Sans MT"/>
                <a:ea typeface="+mn-ea"/>
                <a:cs typeface="Gill Sans MT"/>
              </a:rPr>
              <a:t>layer families</a:t>
            </a:r>
          </a:p>
        </p:txBody>
      </p:sp>
      <p:pic>
        <p:nvPicPr>
          <p:cNvPr id="30" name="Picture 29" descr="safari.png"/>
          <p:cNvPicPr>
            <a:picLocks noChangeAspect="1"/>
          </p:cNvPicPr>
          <p:nvPr/>
        </p:nvPicPr>
        <p:blipFill>
          <a:blip r:embed="rId5" cstate="print"/>
          <a:stretch>
            <a:fillRect/>
          </a:stretch>
        </p:blipFill>
        <p:spPr>
          <a:xfrm>
            <a:off x="76200" y="6580445"/>
            <a:ext cx="959296" cy="277563"/>
          </a:xfrm>
          <a:prstGeom prst="rect">
            <a:avLst/>
          </a:prstGeom>
        </p:spPr>
      </p:pic>
      <p:sp>
        <p:nvSpPr>
          <p:cNvPr id="31" name="Shape 6"/>
          <p:cNvSpPr/>
          <p:nvPr/>
        </p:nvSpPr>
        <p:spPr>
          <a:xfrm>
            <a:off x="1066918" y="2302956"/>
            <a:ext cx="1426873" cy="808840"/>
          </a:xfrm>
          <a:prstGeom prst="ellipse">
            <a:avLst/>
          </a:prstGeom>
          <a:solidFill>
            <a:srgbClr val="008000">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2" name="Shape 6"/>
          <p:cNvSpPr/>
          <p:nvPr/>
        </p:nvSpPr>
        <p:spPr>
          <a:xfrm>
            <a:off x="2217765" y="2942387"/>
            <a:ext cx="708444" cy="601250"/>
          </a:xfrm>
          <a:prstGeom prst="ellipse">
            <a:avLst/>
          </a:prstGeom>
          <a:solidFill>
            <a:srgbClr val="AF9CD3">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8" name="Shape 6"/>
          <p:cNvSpPr/>
          <p:nvPr/>
        </p:nvSpPr>
        <p:spPr>
          <a:xfrm>
            <a:off x="7632443" y="2935049"/>
            <a:ext cx="687072" cy="460913"/>
          </a:xfrm>
          <a:prstGeom prst="ellipse">
            <a:avLst/>
          </a:prstGeom>
          <a:solidFill>
            <a:srgbClr val="AF9CD3">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39" name="Shape 6"/>
          <p:cNvSpPr/>
          <p:nvPr/>
        </p:nvSpPr>
        <p:spPr>
          <a:xfrm>
            <a:off x="7495029" y="2366229"/>
            <a:ext cx="1099314" cy="576157"/>
          </a:xfrm>
          <a:prstGeom prst="ellipse">
            <a:avLst/>
          </a:prstGeom>
          <a:solidFill>
            <a:srgbClr val="008000">
              <a:alpha val="28000"/>
            </a:srgb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41" name="TextBox 40"/>
          <p:cNvSpPr txBox="1"/>
          <p:nvPr/>
        </p:nvSpPr>
        <p:spPr>
          <a:xfrm>
            <a:off x="2249271" y="2174696"/>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1</a:t>
            </a:r>
          </a:p>
        </p:txBody>
      </p:sp>
      <p:sp>
        <p:nvSpPr>
          <p:cNvPr id="42" name="TextBox 41"/>
          <p:cNvSpPr txBox="1"/>
          <p:nvPr/>
        </p:nvSpPr>
        <p:spPr>
          <a:xfrm>
            <a:off x="2688503" y="2664306"/>
            <a:ext cx="95026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2</a:t>
            </a:r>
          </a:p>
        </p:txBody>
      </p:sp>
      <p:sp>
        <p:nvSpPr>
          <p:cNvPr id="43" name="TextBox 42"/>
          <p:cNvSpPr txBox="1"/>
          <p:nvPr/>
        </p:nvSpPr>
        <p:spPr>
          <a:xfrm>
            <a:off x="3351257" y="370735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3</a:t>
            </a:r>
          </a:p>
        </p:txBody>
      </p:sp>
      <p:sp>
        <p:nvSpPr>
          <p:cNvPr id="44" name="TextBox 43"/>
          <p:cNvSpPr txBox="1"/>
          <p:nvPr/>
        </p:nvSpPr>
        <p:spPr>
          <a:xfrm>
            <a:off x="3256701" y="3347871"/>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4</a:t>
            </a:r>
          </a:p>
        </p:txBody>
      </p:sp>
      <p:sp>
        <p:nvSpPr>
          <p:cNvPr id="45" name="TextBox 44"/>
          <p:cNvSpPr txBox="1"/>
          <p:nvPr/>
        </p:nvSpPr>
        <p:spPr>
          <a:xfrm>
            <a:off x="1015216" y="380630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5</a:t>
            </a:r>
          </a:p>
        </p:txBody>
      </p:sp>
      <p:sp>
        <p:nvSpPr>
          <p:cNvPr id="46" name="TextBox 45"/>
          <p:cNvSpPr txBox="1"/>
          <p:nvPr/>
        </p:nvSpPr>
        <p:spPr>
          <a:xfrm>
            <a:off x="6614216" y="2286413"/>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1</a:t>
            </a:r>
          </a:p>
        </p:txBody>
      </p:sp>
      <p:sp>
        <p:nvSpPr>
          <p:cNvPr id="47" name="TextBox 46"/>
          <p:cNvSpPr txBox="1"/>
          <p:nvPr/>
        </p:nvSpPr>
        <p:spPr>
          <a:xfrm>
            <a:off x="8256625" y="3092932"/>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1400FF"/>
                </a:solidFill>
                <a:effectLst/>
                <a:uLnTx/>
                <a:uFillTx/>
                <a:latin typeface="Gill Sans MT"/>
                <a:ea typeface="+mn-ea"/>
                <a:cs typeface="Gill Sans MT"/>
              </a:rPr>
              <a:t>Family 2</a:t>
            </a:r>
          </a:p>
        </p:txBody>
      </p:sp>
      <p:sp>
        <p:nvSpPr>
          <p:cNvPr id="74" name="TextBox 73"/>
          <p:cNvSpPr txBox="1"/>
          <p:nvPr/>
        </p:nvSpPr>
        <p:spPr>
          <a:xfrm>
            <a:off x="5449121" y="3707351"/>
            <a:ext cx="101438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 Family 3</a:t>
            </a:r>
          </a:p>
        </p:txBody>
      </p:sp>
      <p:sp>
        <p:nvSpPr>
          <p:cNvPr id="75" name="TextBox 74"/>
          <p:cNvSpPr txBox="1"/>
          <p:nvPr/>
        </p:nvSpPr>
        <p:spPr>
          <a:xfrm>
            <a:off x="7665434" y="3806300"/>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4</a:t>
            </a:r>
          </a:p>
        </p:txBody>
      </p:sp>
      <p:sp>
        <p:nvSpPr>
          <p:cNvPr id="76" name="TextBox 75"/>
          <p:cNvSpPr txBox="1"/>
          <p:nvPr/>
        </p:nvSpPr>
        <p:spPr>
          <a:xfrm>
            <a:off x="5412474" y="2677611"/>
            <a:ext cx="950261"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Gill Sans MT"/>
                <a:ea typeface="+mn-ea"/>
                <a:cs typeface="Gill Sans MT"/>
              </a:rPr>
              <a:t>Family 5</a:t>
            </a:r>
          </a:p>
        </p:txBody>
      </p:sp>
      <p:sp>
        <p:nvSpPr>
          <p:cNvPr id="3" name="Slide Number Placeholder 2"/>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graphicFrame>
        <p:nvGraphicFramePr>
          <p:cNvPr id="48" name="Table 4">
            <a:extLst>
              <a:ext uri="{FF2B5EF4-FFF2-40B4-BE49-F238E27FC236}">
                <a16:creationId xmlns:a16="http://schemas.microsoft.com/office/drawing/2014/main" id="{0B0E0F77-5EC4-DF4D-941A-A27BE991517F}"/>
              </a:ext>
            </a:extLst>
          </p:cNvPr>
          <p:cNvGraphicFramePr>
            <a:graphicFrameLocks/>
          </p:cNvGraphicFramePr>
          <p:nvPr/>
        </p:nvGraphicFramePr>
        <p:xfrm>
          <a:off x="897909" y="6600043"/>
          <a:ext cx="8066314" cy="243840"/>
        </p:xfrm>
        <a:graphic>
          <a:graphicData uri="http://schemas.openxmlformats.org/drawingml/2006/table">
            <a:tbl>
              <a:tblPr firstRow="1" bandRow="1"/>
              <a:tblGrid>
                <a:gridCol w="1085822">
                  <a:extLst>
                    <a:ext uri="{9D8B030D-6E8A-4147-A177-3AD203B41FA5}">
                      <a16:colId xmlns:a16="http://schemas.microsoft.com/office/drawing/2014/main" val="88079343"/>
                    </a:ext>
                  </a:extLst>
                </a:gridCol>
                <a:gridCol w="2244848">
                  <a:extLst>
                    <a:ext uri="{9D8B030D-6E8A-4147-A177-3AD203B41FA5}">
                      <a16:colId xmlns:a16="http://schemas.microsoft.com/office/drawing/2014/main" val="2560155304"/>
                    </a:ext>
                  </a:extLst>
                </a:gridCol>
                <a:gridCol w="1390829">
                  <a:extLst>
                    <a:ext uri="{9D8B030D-6E8A-4147-A177-3AD203B41FA5}">
                      <a16:colId xmlns:a16="http://schemas.microsoft.com/office/drawing/2014/main" val="1103531462"/>
                    </a:ext>
                  </a:extLst>
                </a:gridCol>
                <a:gridCol w="1221322">
                  <a:extLst>
                    <a:ext uri="{9D8B030D-6E8A-4147-A177-3AD203B41FA5}">
                      <a16:colId xmlns:a16="http://schemas.microsoft.com/office/drawing/2014/main" val="1807521367"/>
                    </a:ext>
                  </a:extLst>
                </a:gridCol>
                <a:gridCol w="611317">
                  <a:extLst>
                    <a:ext uri="{9D8B030D-6E8A-4147-A177-3AD203B41FA5}">
                      <a16:colId xmlns:a16="http://schemas.microsoft.com/office/drawing/2014/main" val="520531373"/>
                    </a:ext>
                  </a:extLst>
                </a:gridCol>
                <a:gridCol w="1512176">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Introduction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TPU and Model Characterization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Mensa Framework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002060"/>
                          </a:solidFill>
                          <a:latin typeface="+mj-lt"/>
                          <a:cs typeface="Futura Medium" panose="020B0602020204020303" pitchFamily="34" charset="-79"/>
                        </a:rPr>
                        <a:t>Mensa-G</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mj-lt"/>
                          <a:cs typeface="Futura Medium" panose="020B0602020204020303" pitchFamily="34" charset="-79"/>
                        </a:rPr>
                        <a:t>Conclusion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 ● ● ● ● ●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Calibri" panose="020F0502020204030204"/>
                          <a:ea typeface="+mn-ea"/>
                          <a:cs typeface="Futura Medium" panose="020B0602020204020303" pitchFamily="34" charset="-79"/>
                        </a:rPr>
                        <a:t>●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002060"/>
                          </a:solidFill>
                          <a:latin typeface="Calibri" panose="020F0502020204030204"/>
                          <a:ea typeface="+mn-ea"/>
                          <a:cs typeface="Futura Medium" panose="020B0602020204020303" pitchFamily="34" charset="-79"/>
                        </a:rPr>
                        <a:t>●</a:t>
                      </a:r>
                      <a:r>
                        <a:rPr lang="en-US" sz="800" kern="1200" dirty="0">
                          <a:solidFill>
                            <a:srgbClr val="A6A6A6"/>
                          </a:solidFill>
                          <a:latin typeface="Calibri" panose="020F0502020204030204"/>
                          <a:ea typeface="+mn-ea"/>
                          <a:cs typeface="Futura Medium" panose="020B0602020204020303" pitchFamily="34" charset="-79"/>
                        </a:rPr>
                        <a:t> ● ● ● ● </a:t>
                      </a:r>
                      <a:endParaRPr lang="en-US" sz="800" dirty="0">
                        <a:solidFill>
                          <a:srgbClr val="A6A6A6"/>
                        </a:solidFill>
                        <a:latin typeface="+mj-lt"/>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dirty="0">
                          <a:solidFill>
                            <a:srgbClr val="A6A6A6"/>
                          </a:solidFill>
                          <a:latin typeface="+mj-lt"/>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dirty="0">
                          <a:solidFill>
                            <a:srgbClr val="A6A6A6"/>
                          </a:solidFill>
                          <a:latin typeface="+mj-lt"/>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0" name="Rectangle 49">
            <a:extLst>
              <a:ext uri="{FF2B5EF4-FFF2-40B4-BE49-F238E27FC236}">
                <a16:creationId xmlns:a16="http://schemas.microsoft.com/office/drawing/2014/main" id="{3F94557C-B89D-7E4A-B40F-76541E46A55C}"/>
              </a:ext>
            </a:extLst>
          </p:cNvPr>
          <p:cNvSpPr/>
          <p:nvPr/>
        </p:nvSpPr>
        <p:spPr>
          <a:xfrm>
            <a:off x="0" y="5010360"/>
            <a:ext cx="9144000" cy="707886"/>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Families 1 &amp; 2: low parameter footprint, high data reuse and MAC intensity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000" b="1" i="0" u="sng" strike="noStrike" kern="1200" cap="none" spc="0" normalizeH="0" baseline="0" noProof="0" dirty="0">
                <a:ln>
                  <a:noFill/>
                </a:ln>
                <a:solidFill>
                  <a:srgbClr val="1400FF"/>
                </a:solidFill>
                <a:effectLst/>
                <a:uLnTx/>
                <a:uFillTx/>
                <a:latin typeface="Gill Sans MT"/>
                <a:ea typeface="+mn-ea"/>
                <a:cs typeface="Gill Sans MT"/>
              </a:rPr>
              <a:t>compute-centric layers </a:t>
            </a:r>
          </a:p>
        </p:txBody>
      </p:sp>
      <p:sp>
        <p:nvSpPr>
          <p:cNvPr id="51" name="Rectangle 50">
            <a:extLst>
              <a:ext uri="{FF2B5EF4-FFF2-40B4-BE49-F238E27FC236}">
                <a16:creationId xmlns:a16="http://schemas.microsoft.com/office/drawing/2014/main" id="{F4868B78-0048-9444-90F3-49FC75078E01}"/>
              </a:ext>
            </a:extLst>
          </p:cNvPr>
          <p:cNvSpPr/>
          <p:nvPr/>
        </p:nvSpPr>
        <p:spPr>
          <a:xfrm>
            <a:off x="-89210" y="5795402"/>
            <a:ext cx="9322420" cy="707886"/>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Families 3, 4 &amp; 5: high parameter footprint, low data reuse and MAC intensity </a:t>
            </a:r>
          </a:p>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000" b="1" i="0" u="sng" strike="noStrike" kern="1200" cap="none" spc="0" normalizeH="0" baseline="0" noProof="0" dirty="0">
                <a:ln>
                  <a:noFill/>
                </a:ln>
                <a:solidFill>
                  <a:srgbClr val="C00000"/>
                </a:solidFill>
                <a:effectLst/>
                <a:uLnTx/>
                <a:uFillTx/>
                <a:latin typeface="Gill Sans MT"/>
                <a:ea typeface="+mn-ea"/>
                <a:cs typeface="Gill Sans MT"/>
              </a:rPr>
              <a:t>data-centric layers </a:t>
            </a:r>
          </a:p>
        </p:txBody>
      </p:sp>
      <p:sp>
        <p:nvSpPr>
          <p:cNvPr id="52" name="Shape 6">
            <a:extLst>
              <a:ext uri="{FF2B5EF4-FFF2-40B4-BE49-F238E27FC236}">
                <a16:creationId xmlns:a16="http://schemas.microsoft.com/office/drawing/2014/main" id="{761AA1BC-DB0E-6A43-BADD-CD0630CDFA74}"/>
              </a:ext>
            </a:extLst>
          </p:cNvPr>
          <p:cNvSpPr/>
          <p:nvPr/>
        </p:nvSpPr>
        <p:spPr>
          <a:xfrm>
            <a:off x="1023068" y="3120043"/>
            <a:ext cx="963339" cy="808857"/>
          </a:xfrm>
          <a:prstGeom prst="ellipse">
            <a:avLst/>
          </a:prstGeom>
          <a:solidFill>
            <a:schemeClr val="accent2">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3" name="Shape 6">
            <a:extLst>
              <a:ext uri="{FF2B5EF4-FFF2-40B4-BE49-F238E27FC236}">
                <a16:creationId xmlns:a16="http://schemas.microsoft.com/office/drawing/2014/main" id="{1336FFF0-A59E-6649-AC1F-80C81F20C20D}"/>
              </a:ext>
            </a:extLst>
          </p:cNvPr>
          <p:cNvSpPr/>
          <p:nvPr/>
        </p:nvSpPr>
        <p:spPr>
          <a:xfrm>
            <a:off x="2560665" y="3395961"/>
            <a:ext cx="755778" cy="453574"/>
          </a:xfrm>
          <a:prstGeom prst="ellipse">
            <a:avLst/>
          </a:prstGeom>
          <a:solidFill>
            <a:schemeClr val="accent1">
              <a:lumMod val="40000"/>
              <a:lumOff val="6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4" name="Shape 6">
            <a:extLst>
              <a:ext uri="{FF2B5EF4-FFF2-40B4-BE49-F238E27FC236}">
                <a16:creationId xmlns:a16="http://schemas.microsoft.com/office/drawing/2014/main" id="{3F2E7EA1-CAB2-754F-A54F-EEA8BFD8345D}"/>
              </a:ext>
            </a:extLst>
          </p:cNvPr>
          <p:cNvSpPr/>
          <p:nvPr/>
        </p:nvSpPr>
        <p:spPr>
          <a:xfrm>
            <a:off x="2475026" y="3979523"/>
            <a:ext cx="1475624" cy="453574"/>
          </a:xfrm>
          <a:prstGeom prst="ellipse">
            <a:avLst/>
          </a:prstGeom>
          <a:solidFill>
            <a:schemeClr val="accent3">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5" name="Shape 6">
            <a:extLst>
              <a:ext uri="{FF2B5EF4-FFF2-40B4-BE49-F238E27FC236}">
                <a16:creationId xmlns:a16="http://schemas.microsoft.com/office/drawing/2014/main" id="{9C05C8D2-398F-CE4C-B144-4EB147D4AE23}"/>
              </a:ext>
            </a:extLst>
          </p:cNvPr>
          <p:cNvSpPr/>
          <p:nvPr/>
        </p:nvSpPr>
        <p:spPr>
          <a:xfrm>
            <a:off x="6121238" y="2979581"/>
            <a:ext cx="961900" cy="806235"/>
          </a:xfrm>
          <a:prstGeom prst="ellipse">
            <a:avLst/>
          </a:prstGeom>
          <a:solidFill>
            <a:schemeClr val="accent2">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6" name="Shape 6">
            <a:extLst>
              <a:ext uri="{FF2B5EF4-FFF2-40B4-BE49-F238E27FC236}">
                <a16:creationId xmlns:a16="http://schemas.microsoft.com/office/drawing/2014/main" id="{691E53D5-A970-724D-B4B0-9BF84CF1B671}"/>
              </a:ext>
            </a:extLst>
          </p:cNvPr>
          <p:cNvSpPr/>
          <p:nvPr/>
        </p:nvSpPr>
        <p:spPr>
          <a:xfrm>
            <a:off x="7357966" y="3332241"/>
            <a:ext cx="824485" cy="510422"/>
          </a:xfrm>
          <a:prstGeom prst="ellipse">
            <a:avLst/>
          </a:prstGeom>
          <a:solidFill>
            <a:schemeClr val="accent1">
              <a:lumMod val="40000"/>
              <a:lumOff val="6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
        <p:nvSpPr>
          <p:cNvPr id="57" name="Shape 6">
            <a:extLst>
              <a:ext uri="{FF2B5EF4-FFF2-40B4-BE49-F238E27FC236}">
                <a16:creationId xmlns:a16="http://schemas.microsoft.com/office/drawing/2014/main" id="{8FF45997-CF6D-E04E-B504-612631B11C2C}"/>
              </a:ext>
            </a:extLst>
          </p:cNvPr>
          <p:cNvSpPr/>
          <p:nvPr/>
        </p:nvSpPr>
        <p:spPr>
          <a:xfrm>
            <a:off x="6139551" y="3987479"/>
            <a:ext cx="1613144" cy="369332"/>
          </a:xfrm>
          <a:prstGeom prst="ellipse">
            <a:avLst/>
          </a:prstGeom>
          <a:solidFill>
            <a:schemeClr val="accent3">
              <a:lumMod val="20000"/>
              <a:lumOff val="80000"/>
              <a:alpha val="45000"/>
            </a:schemeClr>
          </a:solidFill>
          <a:ln w="12700" cap="flat" cmpd="sng">
            <a:solidFill>
              <a:srgbClr val="000000"/>
            </a:solidFill>
            <a:prstDash val="solid"/>
            <a:miter lim="800000"/>
            <a:headEnd type="none" w="sm" len="sm"/>
            <a:tailEnd type="none" w="sm" len="sm"/>
          </a:ln>
        </p:spPr>
        <p:txBody>
          <a:bodyPr spcFirstLastPara="1" wrap="square" lIns="91425" tIns="45700" rIns="91425" bIns="45700" anchor="ctr" anchorCtr="0">
            <a:no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prstClr val="black"/>
              </a:solidFill>
              <a:effectLst/>
              <a:uLnTx/>
              <a:uFillTx/>
              <a:latin typeface="Twentieth Century"/>
              <a:ea typeface="Twentieth Century"/>
              <a:cs typeface="Twentieth Century"/>
              <a:sym typeface="Twentieth Century"/>
            </a:endParaRPr>
          </a:p>
        </p:txBody>
      </p:sp>
    </p:spTree>
    <p:extLst>
      <p:ext uri="{BB962C8B-B14F-4D97-AF65-F5344CB8AC3E}">
        <p14:creationId xmlns:p14="http://schemas.microsoft.com/office/powerpoint/2010/main" val="337534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6"/>
                                        </p:tgtEl>
                                        <p:attrNameLst>
                                          <p:attrName>style.visibility</p:attrName>
                                        </p:attrNameLst>
                                      </p:cBhvr>
                                      <p:to>
                                        <p:strVal val="visible"/>
                                      </p:to>
                                    </p:set>
                                    <p:animEffect transition="in" filter="fade">
                                      <p:cBhvr>
                                        <p:cTn id="21" dur="500"/>
                                        <p:tgtEl>
                                          <p:spTgt spid="4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fade">
                                      <p:cBhvr>
                                        <p:cTn id="44" dur="500"/>
                                        <p:tgtEl>
                                          <p:spTgt spid="5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fade">
                                      <p:cBhvr>
                                        <p:cTn id="47" dur="500"/>
                                        <p:tgtEl>
                                          <p:spTgt spid="4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53"/>
                                        </p:tgtEl>
                                        <p:attrNameLst>
                                          <p:attrName>style.visibility</p:attrName>
                                        </p:attrNameLst>
                                      </p:cBhvr>
                                      <p:to>
                                        <p:strVal val="visible"/>
                                      </p:to>
                                    </p:set>
                                    <p:animEffect transition="in" filter="fade">
                                      <p:cBhvr>
                                        <p:cTn id="50" dur="500"/>
                                        <p:tgtEl>
                                          <p:spTgt spid="5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fade">
                                      <p:cBhvr>
                                        <p:cTn id="53" dur="500"/>
                                        <p:tgtEl>
                                          <p:spTgt spid="4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4"/>
                                        </p:tgtEl>
                                        <p:attrNameLst>
                                          <p:attrName>style.visibility</p:attrName>
                                        </p:attrNameLst>
                                      </p:cBhvr>
                                      <p:to>
                                        <p:strVal val="visible"/>
                                      </p:to>
                                    </p:set>
                                    <p:animEffect transition="in" filter="fade">
                                      <p:cBhvr>
                                        <p:cTn id="59" dur="500"/>
                                        <p:tgtEl>
                                          <p:spTgt spid="54"/>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74"/>
                                        </p:tgtEl>
                                        <p:attrNameLst>
                                          <p:attrName>style.visibility</p:attrName>
                                        </p:attrNameLst>
                                      </p:cBhvr>
                                      <p:to>
                                        <p:strVal val="visible"/>
                                      </p:to>
                                    </p:set>
                                    <p:animEffect transition="in" filter="fade">
                                      <p:cBhvr>
                                        <p:cTn id="62" dur="500"/>
                                        <p:tgtEl>
                                          <p:spTgt spid="7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57"/>
                                        </p:tgtEl>
                                        <p:attrNameLst>
                                          <p:attrName>style.visibility</p:attrName>
                                        </p:attrNameLst>
                                      </p:cBhvr>
                                      <p:to>
                                        <p:strVal val="visible"/>
                                      </p:to>
                                    </p:set>
                                    <p:animEffect transition="in" filter="fade">
                                      <p:cBhvr>
                                        <p:cTn id="65" dur="500"/>
                                        <p:tgtEl>
                                          <p:spTgt spid="5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75"/>
                                        </p:tgtEl>
                                        <p:attrNameLst>
                                          <p:attrName>style.visibility</p:attrName>
                                        </p:attrNameLst>
                                      </p:cBhvr>
                                      <p:to>
                                        <p:strVal val="visible"/>
                                      </p:to>
                                    </p:set>
                                    <p:animEffect transition="in" filter="fade">
                                      <p:cBhvr>
                                        <p:cTn id="68" dur="500"/>
                                        <p:tgtEl>
                                          <p:spTgt spid="75"/>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56"/>
                                        </p:tgtEl>
                                        <p:attrNameLst>
                                          <p:attrName>style.visibility</p:attrName>
                                        </p:attrNameLst>
                                      </p:cBhvr>
                                      <p:to>
                                        <p:strVal val="visible"/>
                                      </p:to>
                                    </p:set>
                                    <p:animEffect transition="in" filter="fade">
                                      <p:cBhvr>
                                        <p:cTn id="71" dur="500"/>
                                        <p:tgtEl>
                                          <p:spTgt spid="56"/>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fade">
                                      <p:cBhvr>
                                        <p:cTn id="74" dur="500"/>
                                        <p:tgtEl>
                                          <p:spTgt spid="55"/>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76"/>
                                        </p:tgtEl>
                                        <p:attrNameLst>
                                          <p:attrName>style.visibility</p:attrName>
                                        </p:attrNameLst>
                                      </p:cBhvr>
                                      <p:to>
                                        <p:strVal val="visible"/>
                                      </p:to>
                                    </p:set>
                                    <p:animEffect transition="in" filter="fade">
                                      <p:cBhvr>
                                        <p:cTn id="77" dur="500"/>
                                        <p:tgtEl>
                                          <p:spTgt spid="76"/>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1"/>
                                        </p:tgtEl>
                                        <p:attrNameLst>
                                          <p:attrName>style.visibility</p:attrName>
                                        </p:attrNameLst>
                                      </p:cBhvr>
                                      <p:to>
                                        <p:strVal val="visible"/>
                                      </p:to>
                                    </p:set>
                                    <p:animEffect transition="in" filter="fade">
                                      <p:cBhvr>
                                        <p:cTn id="80"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31" grpId="0" animBg="1"/>
      <p:bldP spid="32" grpId="0" animBg="1"/>
      <p:bldP spid="38" grpId="0" animBg="1"/>
      <p:bldP spid="39" grpId="0" animBg="1"/>
      <p:bldP spid="41" grpId="0"/>
      <p:bldP spid="42" grpId="0"/>
      <p:bldP spid="43" grpId="0"/>
      <p:bldP spid="44" grpId="0"/>
      <p:bldP spid="45" grpId="0"/>
      <p:bldP spid="46" grpId="0"/>
      <p:bldP spid="47" grpId="0"/>
      <p:bldP spid="74" grpId="0"/>
      <p:bldP spid="75" grpId="0"/>
      <p:bldP spid="76" grpId="0"/>
      <p:bldP spid="50" grpId="0" animBg="1"/>
      <p:bldP spid="51" grpId="0" animBg="1"/>
      <p:bldP spid="52" grpId="0" animBg="1"/>
      <p:bldP spid="53" grpId="0" animBg="1"/>
      <p:bldP spid="54" grpId="0" animBg="1"/>
      <p:bldP spid="55" grpId="0" animBg="1"/>
      <p:bldP spid="56" grpId="0" animBg="1"/>
      <p:bldP spid="5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Chart 30"/>
          <p:cNvGraphicFramePr>
            <a:graphicFrameLocks/>
          </p:cNvGraphicFramePr>
          <p:nvPr/>
        </p:nvGraphicFramePr>
        <p:xfrm>
          <a:off x="-2" y="914400"/>
          <a:ext cx="9144001" cy="4764024"/>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0" y="-152400"/>
            <a:ext cx="9144000" cy="914400"/>
          </a:xfrm>
        </p:spPr>
        <p:txBody>
          <a:bodyPr/>
          <a:lstStyle/>
          <a:p>
            <a:r>
              <a:rPr lang="en-US" sz="4000" dirty="0">
                <a:latin typeface="Gill Sans MT"/>
                <a:cs typeface="Gill Sans MT"/>
              </a:rPr>
              <a:t>Mensa: Energy Reduction</a:t>
            </a:r>
          </a:p>
        </p:txBody>
      </p:sp>
      <p:sp>
        <p:nvSpPr>
          <p:cNvPr id="3" name="Content Placeholder 2"/>
          <p:cNvSpPr>
            <a:spLocks noGrp="1"/>
          </p:cNvSpPr>
          <p:nvPr>
            <p:ph idx="1"/>
          </p:nvPr>
        </p:nvSpPr>
        <p:spPr>
          <a:xfrm>
            <a:off x="152400" y="990600"/>
            <a:ext cx="8610600" cy="5562600"/>
          </a:xfrm>
        </p:spPr>
        <p:txBody>
          <a:bodyPr>
            <a:noAutofit/>
          </a:bodyPr>
          <a:lstStyle/>
          <a:p>
            <a:pPr marL="457200" lvl="1" indent="0">
              <a:buNone/>
            </a:pPr>
            <a:endParaRPr lang="en-US" sz="2400" dirty="0">
              <a:solidFill>
                <a:srgbClr val="595959"/>
              </a:solidFill>
            </a:endParaRPr>
          </a:p>
          <a:p>
            <a:pPr lvl="2"/>
            <a:endParaRPr lang="en-US" sz="1800" dirty="0">
              <a:solidFill>
                <a:srgbClr val="595959"/>
              </a:solidFill>
            </a:endParaRPr>
          </a:p>
          <a:p>
            <a:pPr marL="914400" lvl="2" indent="0">
              <a:buNone/>
            </a:pPr>
            <a:endParaRPr lang="en-US" sz="1400" dirty="0">
              <a:solidFill>
                <a:srgbClr val="0000FF"/>
              </a:solidFill>
            </a:endParaRPr>
          </a:p>
          <a:p>
            <a:pPr lvl="1"/>
            <a:endParaRPr lang="en-US" sz="1600" dirty="0"/>
          </a:p>
        </p:txBody>
      </p:sp>
      <p:pic>
        <p:nvPicPr>
          <p:cNvPr id="55" name="Picture 54"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4" name="Rectangle 3">
            <a:extLst>
              <a:ext uri="{FF2B5EF4-FFF2-40B4-BE49-F238E27FC236}">
                <a16:creationId xmlns:a16="http://schemas.microsoft.com/office/drawing/2014/main" id="{0924A528-0F27-354B-9D3B-E5E0990277DC}"/>
              </a:ext>
            </a:extLst>
          </p:cNvPr>
          <p:cNvSpPr/>
          <p:nvPr/>
        </p:nvSpPr>
        <p:spPr>
          <a:xfrm>
            <a:off x="8252748" y="1524965"/>
            <a:ext cx="807542" cy="2268638"/>
          </a:xfrm>
          <a:prstGeom prst="rect">
            <a:avLst/>
          </a:prstGeom>
          <a:solidFill>
            <a:srgbClr val="FDC600">
              <a:alpha val="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6" name="Rectangle 15"/>
          <p:cNvSpPr/>
          <p:nvPr/>
        </p:nvSpPr>
        <p:spPr>
          <a:xfrm>
            <a:off x="0" y="5574028"/>
            <a:ext cx="9144000" cy="76944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Mensa-G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reduces</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energy consumption</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by </a:t>
            </a:r>
            <a:r>
              <a:rPr kumimoji="0" lang="en-US" sz="2200" b="1" i="0" u="none" strike="noStrike" kern="1200" cap="none" spc="0" normalizeH="0" baseline="0" noProof="0" dirty="0">
                <a:ln>
                  <a:noFill/>
                </a:ln>
                <a:solidFill>
                  <a:srgbClr val="800000"/>
                </a:solidFill>
                <a:effectLst/>
                <a:uLnTx/>
                <a:uFillTx/>
                <a:latin typeface="Gill Sans MT"/>
                <a:ea typeface="+mn-ea"/>
                <a:cs typeface="Gill Sans MT"/>
              </a:rPr>
              <a:t>3.0X</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compared to the </a:t>
            </a:r>
            <a:r>
              <a:rPr lang="en-US" sz="2200" b="1" dirty="0">
                <a:solidFill>
                  <a:prstClr val="black"/>
                </a:solidFill>
                <a:latin typeface="Gill Sans MT"/>
                <a:cs typeface="Gill Sans MT"/>
              </a:rPr>
              <a:t>b</a:t>
            </a:r>
            <a:r>
              <a:rPr kumimoji="0" lang="en-US" sz="2200" b="1" i="0" u="none" strike="noStrike" kern="1200" cap="none" spc="0" normalizeH="0" baseline="0" noProof="0" dirty="0" err="1">
                <a:ln>
                  <a:noFill/>
                </a:ln>
                <a:solidFill>
                  <a:prstClr val="black"/>
                </a:solidFill>
                <a:effectLst/>
                <a:uLnTx/>
                <a:uFillTx/>
                <a:latin typeface="Gill Sans MT"/>
                <a:ea typeface="+mn-ea"/>
                <a:cs typeface="Gill Sans MT"/>
              </a:rPr>
              <a:t>aseline</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Edge TPU</a:t>
            </a:r>
            <a:endParaRPr kumimoji="0" lang="en-US" sz="2200" b="1" i="0" u="none" strike="noStrike" kern="1200" cap="none" spc="0" normalizeH="0" baseline="0" noProof="0" dirty="0">
              <a:ln>
                <a:noFill/>
              </a:ln>
              <a:solidFill>
                <a:srgbClr val="C00000"/>
              </a:solidFill>
              <a:effectLst/>
              <a:uLnTx/>
              <a:uFillTx/>
              <a:latin typeface="Gill Sans MT"/>
              <a:ea typeface="+mn-ea"/>
              <a:cs typeface="Gill Sans MT"/>
            </a:endParaRPr>
          </a:p>
        </p:txBody>
      </p:sp>
    </p:spTree>
    <p:extLst>
      <p:ext uri="{BB962C8B-B14F-4D97-AF65-F5344CB8AC3E}">
        <p14:creationId xmlns:p14="http://schemas.microsoft.com/office/powerpoint/2010/main" val="192982270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13418D-7EBC-6E49-B29F-0EA10489873B}"/>
              </a:ext>
            </a:extLst>
          </p:cNvPr>
          <p:cNvSpPr>
            <a:spLocks noGrp="1"/>
          </p:cNvSpPr>
          <p:nvPr>
            <p:ph type="title"/>
          </p:nvPr>
        </p:nvSpPr>
        <p:spPr>
          <a:xfrm>
            <a:off x="-180528" y="0"/>
            <a:ext cx="9324528" cy="914400"/>
          </a:xfrm>
        </p:spPr>
        <p:txBody>
          <a:bodyPr/>
          <a:lstStyle/>
          <a:p>
            <a:r>
              <a:rPr lang="en-US" dirty="0">
                <a:cs typeface="Gill Sans MT"/>
              </a:rPr>
              <a:t>Mensa:  Throughput Improvement</a:t>
            </a:r>
            <a:endParaRPr lang="en-US" dirty="0"/>
          </a:p>
        </p:txBody>
      </p:sp>
      <p:graphicFrame>
        <p:nvGraphicFramePr>
          <p:cNvPr id="5" name="Chart 4">
            <a:extLst>
              <a:ext uri="{FF2B5EF4-FFF2-40B4-BE49-F238E27FC236}">
                <a16:creationId xmlns:a16="http://schemas.microsoft.com/office/drawing/2014/main" id="{BE1E04B2-EC0B-B94C-B3F7-89B88275AC02}"/>
              </a:ext>
            </a:extLst>
          </p:cNvPr>
          <p:cNvGraphicFramePr>
            <a:graphicFrameLocks/>
          </p:cNvGraphicFramePr>
          <p:nvPr/>
        </p:nvGraphicFramePr>
        <p:xfrm>
          <a:off x="78059" y="1315844"/>
          <a:ext cx="8854067" cy="3328639"/>
        </p:xfrm>
        <a:graphic>
          <a:graphicData uri="http://schemas.openxmlformats.org/drawingml/2006/chart">
            <c:chart xmlns:c="http://schemas.openxmlformats.org/drawingml/2006/chart" xmlns:r="http://schemas.openxmlformats.org/officeDocument/2006/relationships" r:id="rId3"/>
          </a:graphicData>
        </a:graphic>
      </p:graphicFrame>
      <p:grpSp>
        <p:nvGrpSpPr>
          <p:cNvPr id="13" name="Group 12">
            <a:extLst>
              <a:ext uri="{FF2B5EF4-FFF2-40B4-BE49-F238E27FC236}">
                <a16:creationId xmlns:a16="http://schemas.microsoft.com/office/drawing/2014/main" id="{9BDB0528-AD7D-A04C-8818-3BD6732E71E2}"/>
              </a:ext>
            </a:extLst>
          </p:cNvPr>
          <p:cNvGrpSpPr/>
          <p:nvPr/>
        </p:nvGrpSpPr>
        <p:grpSpPr>
          <a:xfrm>
            <a:off x="7983341" y="2014654"/>
            <a:ext cx="780583" cy="2202696"/>
            <a:chOff x="7983341" y="2014654"/>
            <a:chExt cx="780583" cy="2202696"/>
          </a:xfrm>
        </p:grpSpPr>
        <p:sp>
          <p:nvSpPr>
            <p:cNvPr id="6" name="Rectangle 5">
              <a:extLst>
                <a:ext uri="{FF2B5EF4-FFF2-40B4-BE49-F238E27FC236}">
                  <a16:creationId xmlns:a16="http://schemas.microsoft.com/office/drawing/2014/main" id="{CEA71EC2-6BD0-4749-8C25-DA7721984886}"/>
                </a:ext>
              </a:extLst>
            </p:cNvPr>
            <p:cNvSpPr/>
            <p:nvPr/>
          </p:nvSpPr>
          <p:spPr>
            <a:xfrm>
              <a:off x="7983341" y="2014654"/>
              <a:ext cx="780583" cy="2202696"/>
            </a:xfrm>
            <a:prstGeom prst="rect">
              <a:avLst/>
            </a:prstGeom>
            <a:solidFill>
              <a:srgbClr val="FDC600">
                <a:alpha val="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cxnSp>
          <p:nvCxnSpPr>
            <p:cNvPr id="8" name="Straight Connector 7">
              <a:extLst>
                <a:ext uri="{FF2B5EF4-FFF2-40B4-BE49-F238E27FC236}">
                  <a16:creationId xmlns:a16="http://schemas.microsoft.com/office/drawing/2014/main" id="{8B64A95E-30F8-784F-AA4B-5911031EBC04}"/>
                </a:ext>
              </a:extLst>
            </p:cNvPr>
            <p:cNvCxnSpPr>
              <a:cxnSpLocks/>
            </p:cNvCxnSpPr>
            <p:nvPr/>
          </p:nvCxnSpPr>
          <p:spPr>
            <a:xfrm>
              <a:off x="7985119" y="2014654"/>
              <a:ext cx="0" cy="2202696"/>
            </a:xfrm>
            <a:prstGeom prst="line">
              <a:avLst/>
            </a:prstGeom>
            <a:ln w="25400">
              <a:solidFill>
                <a:schemeClr val="tx1">
                  <a:lumMod val="75000"/>
                  <a:lumOff val="25000"/>
                </a:schemeClr>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Rectangle 9">
            <a:extLst>
              <a:ext uri="{FF2B5EF4-FFF2-40B4-BE49-F238E27FC236}">
                <a16:creationId xmlns:a16="http://schemas.microsoft.com/office/drawing/2014/main" id="{D996EDD6-A4A8-234E-BAEA-A835D6A1A6D0}"/>
              </a:ext>
            </a:extLst>
          </p:cNvPr>
          <p:cNvSpPr/>
          <p:nvPr/>
        </p:nvSpPr>
        <p:spPr>
          <a:xfrm>
            <a:off x="0" y="5183962"/>
            <a:ext cx="9144000" cy="76944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Mensa-G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improves</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inference</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r>
              <a:rPr kumimoji="0" lang="en-US" sz="2200" b="1" i="0" u="none" strike="noStrike" kern="1200" cap="none" spc="0" normalizeH="0" baseline="0" noProof="0" dirty="0">
                <a:ln>
                  <a:noFill/>
                </a:ln>
                <a:solidFill>
                  <a:srgbClr val="0000FF"/>
                </a:solidFill>
                <a:effectLst/>
                <a:uLnTx/>
                <a:uFillTx/>
                <a:latin typeface="Gill Sans MT"/>
                <a:ea typeface="+mn-ea"/>
                <a:cs typeface="Gill Sans MT"/>
              </a:rPr>
              <a:t>throughput </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by </a:t>
            </a:r>
            <a:r>
              <a:rPr kumimoji="0" lang="en-US" sz="2200" b="1" i="0" u="none" strike="noStrike" kern="1200" cap="none" spc="0" normalizeH="0" baseline="0" noProof="0" dirty="0">
                <a:ln>
                  <a:noFill/>
                </a:ln>
                <a:solidFill>
                  <a:srgbClr val="800000"/>
                </a:solidFill>
                <a:effectLst/>
                <a:uLnTx/>
                <a:uFillTx/>
                <a:latin typeface="Gill Sans MT"/>
                <a:ea typeface="+mn-ea"/>
                <a:cs typeface="Gill Sans MT"/>
              </a:rPr>
              <a:t>3.1X</a:t>
            </a: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Gill Sans MT"/>
              </a:rPr>
              <a:t>compared to the baseline Edge TPU</a:t>
            </a:r>
            <a:endParaRPr kumimoji="0" lang="en-US" sz="2200" b="1" i="0" u="none" strike="noStrike" kern="1200" cap="none" spc="0" normalizeH="0" baseline="0" noProof="0" dirty="0">
              <a:ln>
                <a:noFill/>
              </a:ln>
              <a:solidFill>
                <a:srgbClr val="C00000"/>
              </a:solidFill>
              <a:effectLst/>
              <a:uLnTx/>
              <a:uFillTx/>
              <a:latin typeface="Gill Sans MT"/>
              <a:ea typeface="+mn-ea"/>
              <a:cs typeface="Gill Sans MT"/>
            </a:endParaRPr>
          </a:p>
        </p:txBody>
      </p:sp>
      <p:sp>
        <p:nvSpPr>
          <p:cNvPr id="12" name="Rounded Rectangle 11">
            <a:extLst>
              <a:ext uri="{FF2B5EF4-FFF2-40B4-BE49-F238E27FC236}">
                <a16:creationId xmlns:a16="http://schemas.microsoft.com/office/drawing/2014/main" id="{01BB238C-7DBC-5F42-A763-C84E7B326159}"/>
              </a:ext>
            </a:extLst>
          </p:cNvPr>
          <p:cNvSpPr/>
          <p:nvPr/>
        </p:nvSpPr>
        <p:spPr bwMode="auto">
          <a:xfrm>
            <a:off x="8039099" y="3124200"/>
            <a:ext cx="651411" cy="1188720"/>
          </a:xfrm>
          <a:prstGeom prst="roundRect">
            <a:avLst>
              <a:gd name="adj" fmla="val 16667"/>
            </a:avLst>
          </a:prstGeom>
          <a:solidFill>
            <a:schemeClr val="lt1">
              <a:alpha val="0"/>
            </a:schemeClr>
          </a:solidFill>
          <a:ln w="38100" cmpd="sng">
            <a:solidFill>
              <a:schemeClr val="accent2"/>
            </a:solidFill>
            <a:prstDash val="sysDash"/>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pic>
        <p:nvPicPr>
          <p:cNvPr id="15" name="Picture 14" descr="safari.png">
            <a:extLst>
              <a:ext uri="{FF2B5EF4-FFF2-40B4-BE49-F238E27FC236}">
                <a16:creationId xmlns:a16="http://schemas.microsoft.com/office/drawing/2014/main" id="{F54B8D23-07AD-6F41-94E7-0F3D487C84AD}"/>
              </a:ext>
            </a:extLst>
          </p:cNvPr>
          <p:cNvPicPr>
            <a:picLocks noChangeAspect="1"/>
          </p:cNvPicPr>
          <p:nvPr/>
        </p:nvPicPr>
        <p:blipFill>
          <a:blip r:embed="rId4"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348119263"/>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Mensa: Highly-Efficient ML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2583832617"/>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300110165"/>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IBM IT Infrastructure Blog"/>
          <p:cNvPicPr>
            <a:picLocks noChangeAspect="1" noChangeArrowheads="1"/>
          </p:cNvPicPr>
          <p:nvPr/>
        </p:nvPicPr>
        <p:blipFill rotWithShape="1">
          <a:blip r:embed="rId3">
            <a:extLst>
              <a:ext uri="{28A0092B-C50C-407E-A947-70E740481C1C}">
                <a14:useLocalDpi xmlns:a14="http://schemas.microsoft.com/office/drawing/2010/main" val="0"/>
              </a:ext>
            </a:extLst>
          </a:blip>
          <a:srcRect l="8998" t="15263" r="6149" b="7374"/>
          <a:stretch/>
        </p:blipFill>
        <p:spPr bwMode="auto">
          <a:xfrm>
            <a:off x="487230" y="1556792"/>
            <a:ext cx="3543649" cy="162521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s://www.alpha-data.com/dcp/otherimages/adm-pcie-9h7_001_large.jpg"/>
          <p:cNvPicPr>
            <a:picLocks noChangeAspect="1" noChangeArrowheads="1"/>
          </p:cNvPicPr>
          <p:nvPr/>
        </p:nvPicPr>
        <p:blipFill rotWithShape="1">
          <a:blip r:embed="rId4">
            <a:extLst>
              <a:ext uri="{28A0092B-C50C-407E-A947-70E740481C1C}">
                <a14:useLocalDpi xmlns:a14="http://schemas.microsoft.com/office/drawing/2010/main" val="0"/>
              </a:ext>
            </a:extLst>
          </a:blip>
          <a:srcRect t="20016"/>
          <a:stretch/>
        </p:blipFill>
        <p:spPr bwMode="auto">
          <a:xfrm>
            <a:off x="4923586" y="1556792"/>
            <a:ext cx="3398581" cy="181312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D7FBBFD2-7BD5-4A8E-8909-1EF5F8C5F35F}"/>
              </a:ext>
            </a:extLst>
          </p:cNvPr>
          <p:cNvSpPr>
            <a:spLocks noGrp="1"/>
          </p:cNvSpPr>
          <p:nvPr>
            <p:ph type="title"/>
          </p:nvPr>
        </p:nvSpPr>
        <p:spPr/>
        <p:txBody>
          <a:bodyPr>
            <a:noAutofit/>
          </a:bodyPr>
          <a:lstStyle/>
          <a:p>
            <a:r>
              <a:rPr lang="en-CH"/>
              <a:t>Near-Memory Acceleration</a:t>
            </a:r>
            <a:r>
              <a:rPr lang="en-US" dirty="0"/>
              <a:t> Using FPGAs</a:t>
            </a:r>
          </a:p>
        </p:txBody>
      </p:sp>
      <p:sp>
        <p:nvSpPr>
          <p:cNvPr id="4" name="Rectangle 3">
            <a:extLst>
              <a:ext uri="{FF2B5EF4-FFF2-40B4-BE49-F238E27FC236}">
                <a16:creationId xmlns:a16="http://schemas.microsoft.com/office/drawing/2014/main" id="{046A7CE0-CA50-4E29-ACDC-6F6FF42444B3}"/>
              </a:ext>
            </a:extLst>
          </p:cNvPr>
          <p:cNvSpPr/>
          <p:nvPr/>
        </p:nvSpPr>
        <p:spPr>
          <a:xfrm>
            <a:off x="802723" y="3116176"/>
            <a:ext cx="3137693"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IBM POWER9 CPU</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13" name="Rectangle 12">
            <a:extLst>
              <a:ext uri="{FF2B5EF4-FFF2-40B4-BE49-F238E27FC236}">
                <a16:creationId xmlns:a16="http://schemas.microsoft.com/office/drawing/2014/main" id="{F137E71F-D561-4D9D-B83A-232248175A0E}"/>
              </a:ext>
            </a:extLst>
          </p:cNvPr>
          <p:cNvSpPr/>
          <p:nvPr/>
        </p:nvSpPr>
        <p:spPr>
          <a:xfrm>
            <a:off x="4992330" y="3117994"/>
            <a:ext cx="3630736" cy="461665"/>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rPr>
              <a:t>HBM-based FPGA board 	</a:t>
            </a:r>
            <a:endParaRPr kumimoji="0" lang="en-US" sz="1350" b="1" i="0" u="none" strike="noStrike" kern="1200" cap="none" spc="0" normalizeH="0" baseline="0" noProof="0" dirty="0">
              <a:ln>
                <a:noFill/>
              </a:ln>
              <a:solidFill>
                <a:srgbClr val="264478"/>
              </a:solidFill>
              <a:effectLst/>
              <a:uLnTx/>
              <a:uFillTx/>
              <a:latin typeface="Garamond" panose="02020404030301010803" pitchFamily="18" charset="0"/>
              <a:ea typeface="+mn-ea"/>
              <a:cs typeface="+mn-cs"/>
            </a:endParaRPr>
          </a:p>
        </p:txBody>
      </p:sp>
      <p:sp>
        <p:nvSpPr>
          <p:cNvPr id="6" name="Arrow: Left-Right 5">
            <a:extLst>
              <a:ext uri="{FF2B5EF4-FFF2-40B4-BE49-F238E27FC236}">
                <a16:creationId xmlns:a16="http://schemas.microsoft.com/office/drawing/2014/main" id="{C596C06C-D46D-4357-87C7-5C65279A2AAB}"/>
              </a:ext>
            </a:extLst>
          </p:cNvPr>
          <p:cNvSpPr/>
          <p:nvPr/>
        </p:nvSpPr>
        <p:spPr>
          <a:xfrm>
            <a:off x="3907974" y="2065366"/>
            <a:ext cx="1357342" cy="502848"/>
          </a:xfrm>
          <a:prstGeom prst="leftRightArrow">
            <a:avLst/>
          </a:prstGeom>
          <a:solidFill>
            <a:schemeClr val="bg2">
              <a:lumMod val="50000"/>
            </a:schemeClr>
          </a:solidFill>
          <a:ln w="9525">
            <a:solidFill>
              <a:schemeClr val="tx1"/>
            </a:solid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1" u="none" strike="noStrike" kern="1200" cap="none" spc="0" normalizeH="0" baseline="0" noProof="0" dirty="0">
                <a:ln>
                  <a:noFill/>
                </a:ln>
                <a:solidFill>
                  <a:srgbClr val="FFFFFF"/>
                </a:solidFill>
                <a:effectLst/>
                <a:uLnTx/>
                <a:uFillTx/>
                <a:latin typeface="Calibri" panose="020F0502020204030204"/>
                <a:ea typeface="+mn-ea"/>
                <a:cs typeface="+mn-cs"/>
              </a:rPr>
              <a:t>OCAPI</a:t>
            </a:r>
            <a:endParaRPr kumimoji="0" lang="en-US" sz="1500" b="1" i="1"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7" name="TextBox 6"/>
          <p:cNvSpPr txBox="1"/>
          <p:nvPr/>
        </p:nvSpPr>
        <p:spPr>
          <a:xfrm>
            <a:off x="6978912" y="2810462"/>
            <a:ext cx="1560042"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a:t>
            </a:r>
            <a:r>
              <a:rPr kumimoji="0" lang="en-US" sz="1350" b="1" i="0" u="none" strike="noStrike" kern="1200" cap="none" spc="0" normalizeH="0" baseline="0" noProof="0" dirty="0" err="1">
                <a:ln>
                  <a:noFill/>
                </a:ln>
                <a:solidFill>
                  <a:srgbClr val="1C1C1C"/>
                </a:solidFill>
                <a:effectLst/>
                <a:uLnTx/>
                <a:uFillTx/>
                <a:latin typeface="Garamond" panose="02020404030301010803" pitchFamily="18" charset="0"/>
                <a:ea typeface="+mn-ea"/>
                <a:cs typeface="+mn-cs"/>
              </a:rPr>
              <a:t>AlphaData</a:t>
            </a:r>
            <a:endPar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endParaRPr>
          </a:p>
        </p:txBody>
      </p:sp>
      <p:sp>
        <p:nvSpPr>
          <p:cNvPr id="12" name="TextBox 11"/>
          <p:cNvSpPr txBox="1"/>
          <p:nvPr/>
        </p:nvSpPr>
        <p:spPr>
          <a:xfrm>
            <a:off x="3036704" y="2922986"/>
            <a:ext cx="1114408" cy="30008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350" b="1" i="0" u="none" strike="noStrike" kern="1200" cap="none" spc="0" normalizeH="0" baseline="0" noProof="0" dirty="0">
                <a:ln>
                  <a:noFill/>
                </a:ln>
                <a:solidFill>
                  <a:srgbClr val="1C1C1C"/>
                </a:solidFill>
                <a:effectLst/>
                <a:uLnTx/>
                <a:uFillTx/>
                <a:latin typeface="Garamond" panose="02020404030301010803" pitchFamily="18" charset="0"/>
                <a:ea typeface="+mn-ea"/>
                <a:cs typeface="+mn-cs"/>
              </a:rPr>
              <a:t>Source: IBM</a:t>
            </a:r>
          </a:p>
        </p:txBody>
      </p:sp>
      <p:sp>
        <p:nvSpPr>
          <p:cNvPr id="14" name="Rectangle 13">
            <a:extLst>
              <a:ext uri="{FF2B5EF4-FFF2-40B4-BE49-F238E27FC236}">
                <a16:creationId xmlns:a16="http://schemas.microsoft.com/office/drawing/2014/main" id="{0A6BA7AB-B09E-4C11-BA93-BC8ADAFA3CDC}"/>
              </a:ext>
            </a:extLst>
          </p:cNvPr>
          <p:cNvSpPr/>
          <p:nvPr/>
        </p:nvSpPr>
        <p:spPr>
          <a:xfrm>
            <a:off x="1" y="3960778"/>
            <a:ext cx="9143261" cy="980390"/>
          </a:xfrm>
          <a:prstGeom prst="rect">
            <a:avLst/>
          </a:prstGeom>
          <a:solidFill>
            <a:srgbClr val="EDEFF3"/>
          </a:solidFill>
          <a:ln w="19050">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00359E"/>
                </a:solidFill>
                <a:effectLst/>
                <a:uLnTx/>
                <a:uFillTx/>
                <a:latin typeface="Tahoma" panose="020B0604030504040204" pitchFamily="34" charset="0"/>
                <a:ea typeface="Tahoma" panose="020B0604030504040204" pitchFamily="34" charset="0"/>
                <a:cs typeface="Tahoma" panose="020B0604030504040204" pitchFamily="34" charset="0"/>
              </a:rPr>
              <a:t>Near-HBM FPGA-based accelerator</a:t>
            </a:r>
          </a:p>
        </p:txBody>
      </p:sp>
      <p:sp>
        <p:nvSpPr>
          <p:cNvPr id="5" name="Slide Number Placeholder 4">
            <a:extLst>
              <a:ext uri="{FF2B5EF4-FFF2-40B4-BE49-F238E27FC236}">
                <a16:creationId xmlns:a16="http://schemas.microsoft.com/office/drawing/2014/main" id="{8ADAB484-6E5C-A549-A193-B92DC811278A}"/>
              </a:ext>
            </a:extLst>
          </p:cNvPr>
          <p:cNvSpPr>
            <a:spLocks noGrp="1"/>
          </p:cNvSpPr>
          <p:nvPr>
            <p:ph type="sldNum" sz="quarter" idx="4"/>
          </p:nvPr>
        </p:nvSpPr>
        <p:spPr>
          <a:xfrm>
            <a:off x="8243316" y="6356351"/>
            <a:ext cx="505206" cy="365125"/>
          </a:xfrm>
          <a:prstGeom prst="rect">
            <a:avLst/>
          </a:prstGeom>
        </p:spPr>
        <p:txBody>
          <a:bodyPr anchor="b"/>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8E6742F1-6635-4F3B-A1BB-91C9B3B8DD12}" type="slidenum">
              <a:rPr kumimoji="0" lang="en-US" sz="1200" b="0"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dirty="0">
              <a:ln>
                <a:noFill/>
              </a:ln>
              <a:solidFill>
                <a:srgbClr val="1C1C1C"/>
              </a:solidFill>
              <a:effectLst/>
              <a:uLnTx/>
              <a:uFillTx/>
              <a:latin typeface="Calibri" panose="020F0502020204030204"/>
              <a:ea typeface="+mn-ea"/>
              <a:cs typeface="+mn-cs"/>
            </a:endParaRPr>
          </a:p>
        </p:txBody>
      </p:sp>
      <p:sp>
        <p:nvSpPr>
          <p:cNvPr id="15" name="Content Placeholder 2">
            <a:extLst>
              <a:ext uri="{FF2B5EF4-FFF2-40B4-BE49-F238E27FC236}">
                <a16:creationId xmlns:a16="http://schemas.microsoft.com/office/drawing/2014/main" id="{BE4B8468-F22F-A64E-A0D5-417E662A5067}"/>
              </a:ext>
            </a:extLst>
          </p:cNvPr>
          <p:cNvSpPr txBox="1">
            <a:spLocks/>
          </p:cNvSpPr>
          <p:nvPr/>
        </p:nvSpPr>
        <p:spPr>
          <a:xfrm>
            <a:off x="395536" y="5502268"/>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communication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CAPI2</a:t>
            </a:r>
            <a:r>
              <a:rPr kumimoji="0" lang="en-US" sz="15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50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OCAPI</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Content Placeholder 2">
            <a:extLst>
              <a:ext uri="{FF2B5EF4-FFF2-40B4-BE49-F238E27FC236}">
                <a16:creationId xmlns:a16="http://schemas.microsoft.com/office/drawing/2014/main" id="{32EE7DC8-95F9-474C-94C4-45A660375705}"/>
              </a:ext>
            </a:extLst>
          </p:cNvPr>
          <p:cNvSpPr txBox="1">
            <a:spLocks/>
          </p:cNvSpPr>
          <p:nvPr/>
        </p:nvSpPr>
        <p:spPr>
          <a:xfrm>
            <a:off x="251520" y="5790300"/>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memory technologies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DDR4</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and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HBM</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Content Placeholder 2">
            <a:extLst>
              <a:ext uri="{FF2B5EF4-FFF2-40B4-BE49-F238E27FC236}">
                <a16:creationId xmlns:a16="http://schemas.microsoft.com/office/drawing/2014/main" id="{B45DCFD5-25A7-0B45-B861-5FC0D8EDD1A8}"/>
              </a:ext>
            </a:extLst>
          </p:cNvPr>
          <p:cNvSpPr txBox="1">
            <a:spLocks/>
          </p:cNvSpPr>
          <p:nvPr/>
        </p:nvSpPr>
        <p:spPr>
          <a:xfrm>
            <a:off x="251520" y="6078332"/>
            <a:ext cx="8056058" cy="447012"/>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50" b="1" i="0" u="none" strike="noStrike" kern="1200" cap="none" spc="0" normalizeH="0" baseline="0" noProof="0" dirty="0">
                <a:ln>
                  <a:noFill/>
                </a:ln>
                <a:solidFill>
                  <a:srgbClr val="FF0000"/>
                </a:solidFill>
                <a:effectLst/>
                <a:uLnTx/>
                <a:uFillTx/>
                <a:latin typeface="Tahoma" panose="020B0604030504040204" pitchFamily="34" charset="0"/>
                <a:ea typeface="Tahoma" panose="020B0604030504040204" pitchFamily="34" charset="0"/>
                <a:cs typeface="Tahoma" panose="020B0604030504040204" pitchFamily="34" charset="0"/>
              </a:rPr>
              <a:t>Two workloads</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Weather Modeling </a:t>
            </a:r>
            <a:r>
              <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and</a:t>
            </a:r>
            <a:r>
              <a:rPr kumimoji="0" lang="en-US" sz="1650" b="1"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 Genome Analysis</a:t>
            </a: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1" indent="0" algn="l" defTabSz="914400" rtl="0" eaLnBrk="1" fontAlgn="auto" latinLnBrk="0" hangingPunct="1">
              <a:lnSpc>
                <a:spcPct val="90000"/>
              </a:lnSpc>
              <a:spcBef>
                <a:spcPts val="500"/>
              </a:spcBef>
              <a:spcAft>
                <a:spcPts val="0"/>
              </a:spcAft>
              <a:buClrTx/>
              <a:buSzTx/>
              <a:buFont typeface="Arial" panose="020B0604020202020204" pitchFamily="34" charset="0"/>
              <a:buNone/>
              <a:tabLst/>
              <a:defRPr/>
            </a:pPr>
            <a:endParaRPr kumimoji="0" lang="en-US" sz="165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896483686"/>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7799322-AC20-684E-9F77-0A7160274166}"/>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a:stretch/>
        </p:blipFill>
        <p:spPr>
          <a:xfrm>
            <a:off x="4984831" y="1087822"/>
            <a:ext cx="2975882" cy="2724875"/>
          </a:xfrm>
          <a:prstGeom prst="rect">
            <a:avLst/>
          </a:prstGeom>
        </p:spPr>
      </p:pic>
      <p:sp>
        <p:nvSpPr>
          <p:cNvPr id="2" name="Title 1">
            <a:extLst>
              <a:ext uri="{FF2B5EF4-FFF2-40B4-BE49-F238E27FC236}">
                <a16:creationId xmlns:a16="http://schemas.microsoft.com/office/drawing/2014/main" id="{27D31D35-E386-D340-99D2-D23BA9C0DC47}"/>
              </a:ext>
            </a:extLst>
          </p:cNvPr>
          <p:cNvSpPr>
            <a:spLocks noGrp="1"/>
          </p:cNvSpPr>
          <p:nvPr>
            <p:ph type="title"/>
          </p:nvPr>
        </p:nvSpPr>
        <p:spPr/>
        <p:txBody>
          <a:bodyPr/>
          <a:lstStyle/>
          <a:p>
            <a:r>
              <a:rPr lang="en-US" dirty="0"/>
              <a:t>Performance &amp; Energy Greatly Improve</a:t>
            </a:r>
          </a:p>
        </p:txBody>
      </p:sp>
      <p:cxnSp>
        <p:nvCxnSpPr>
          <p:cNvPr id="9" name="Straight Connector 8">
            <a:extLst>
              <a:ext uri="{FF2B5EF4-FFF2-40B4-BE49-F238E27FC236}">
                <a16:creationId xmlns:a16="http://schemas.microsoft.com/office/drawing/2014/main" id="{7E49C00D-0FFC-E042-BDE2-45141F23A0E4}"/>
              </a:ext>
            </a:extLst>
          </p:cNvPr>
          <p:cNvCxnSpPr>
            <a:cxnSpLocks/>
          </p:cNvCxnSpPr>
          <p:nvPr/>
        </p:nvCxnSpPr>
        <p:spPr>
          <a:xfrm>
            <a:off x="5362690" y="3388430"/>
            <a:ext cx="2491130"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8A4C7F3C-E6DA-324C-90F8-B69F16B6A645}"/>
              </a:ext>
            </a:extLst>
          </p:cNvPr>
          <p:cNvPicPr>
            <a:picLocks noChangeAspect="1"/>
          </p:cNvPicPr>
          <p:nvPr/>
        </p:nvPicPr>
        <p:blipFill rotWithShape="1">
          <a:blip r:embed="rId4" cstate="hqprint">
            <a:extLst>
              <a:ext uri="{28A0092B-C50C-407E-A947-70E740481C1C}">
                <a14:useLocalDpi xmlns:a14="http://schemas.microsoft.com/office/drawing/2010/main"/>
              </a:ext>
            </a:extLst>
          </a:blip>
          <a:srcRect/>
          <a:stretch/>
        </p:blipFill>
        <p:spPr>
          <a:xfrm>
            <a:off x="635534" y="1066703"/>
            <a:ext cx="3727624" cy="2579018"/>
          </a:xfrm>
          <a:prstGeom prst="rect">
            <a:avLst/>
          </a:prstGeom>
        </p:spPr>
      </p:pic>
      <p:sp>
        <p:nvSpPr>
          <p:cNvPr id="11" name="Rectangle 10">
            <a:extLst>
              <a:ext uri="{FF2B5EF4-FFF2-40B4-BE49-F238E27FC236}">
                <a16:creationId xmlns:a16="http://schemas.microsoft.com/office/drawing/2014/main" id="{69A74B65-F4B0-3846-85E6-63AB2FAC450D}"/>
              </a:ext>
            </a:extLst>
          </p:cNvPr>
          <p:cNvSpPr/>
          <p:nvPr/>
        </p:nvSpPr>
        <p:spPr>
          <a:xfrm>
            <a:off x="1273629" y="980728"/>
            <a:ext cx="2632982" cy="21418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H"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90953CB8-DCF1-EE40-A622-8E1A2340FE02}"/>
              </a:ext>
            </a:extLst>
          </p:cNvPr>
          <p:cNvCxnSpPr>
            <a:cxnSpLocks/>
          </p:cNvCxnSpPr>
          <p:nvPr/>
        </p:nvCxnSpPr>
        <p:spPr>
          <a:xfrm>
            <a:off x="1257207" y="1474544"/>
            <a:ext cx="3007905" cy="0"/>
          </a:xfrm>
          <a:prstGeom prst="line">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4A875F00-C15A-A941-BFEB-2509475F7C03}"/>
              </a:ext>
            </a:extLst>
          </p:cNvPr>
          <p:cNvSpPr>
            <a:spLocks noGrp="1"/>
          </p:cNvSpPr>
          <p:nvPr>
            <p:ph type="sldNum" sz="quarter" idx="12"/>
          </p:nvPr>
        </p:nvSpPr>
        <p:spPr>
          <a:xfrm>
            <a:off x="7151339" y="6540399"/>
            <a:ext cx="2057400" cy="365125"/>
          </a:xfrm>
          <a:prstGeom prst="rect">
            <a:avLst/>
          </a:prstGeom>
        </p:spPr>
        <p:txBody>
          <a:bodyPr vert="horz" lIns="91440" tIns="45720" rIns="91440" bIns="45720" rtlCol="0" anchor="ctr"/>
          <a:lstStyle>
            <a:defPPr>
              <a:defRPr lang="en-US"/>
            </a:defPPr>
            <a:lvl1pPr marL="0" algn="r" defTabSz="914400" rtl="0" eaLnBrk="1" latinLnBrk="0" hangingPunct="1">
              <a:defRPr sz="1200" b="1"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C3B5F978-99DD-4B09-979A-AB31C135CAD9}" type="slidenum">
              <a:rPr kumimoji="0" lang="en-US" sz="1200" b="1" i="0" u="none" strike="noStrike" kern="1200" cap="none" spc="0" normalizeH="0" baseline="0" noProof="0" smtClean="0">
                <a:ln>
                  <a:noFill/>
                </a:ln>
                <a:solidFill>
                  <a:srgbClr val="000000"/>
                </a:solidFill>
                <a:effectLst/>
                <a:uLnTx/>
                <a:uFillTx/>
                <a:latin typeface="Tahoma"/>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183</a:t>
            </a:fld>
            <a:endParaRPr kumimoji="0" lang="en-US"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11144B7-9AA2-0F43-B87D-8F2D55E744DE}"/>
              </a:ext>
            </a:extLst>
          </p:cNvPr>
          <p:cNvSpPr/>
          <p:nvPr/>
        </p:nvSpPr>
        <p:spPr>
          <a:xfrm>
            <a:off x="36512" y="4142169"/>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5-27× performance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
        <p:nvSpPr>
          <p:cNvPr id="12" name="Rectangle 11">
            <a:extLst>
              <a:ext uri="{FF2B5EF4-FFF2-40B4-BE49-F238E27FC236}">
                <a16:creationId xmlns:a16="http://schemas.microsoft.com/office/drawing/2014/main" id="{C0665E6E-EFAF-C248-86B4-E802E91B2018}"/>
              </a:ext>
            </a:extLst>
          </p:cNvPr>
          <p:cNvSpPr/>
          <p:nvPr/>
        </p:nvSpPr>
        <p:spPr>
          <a:xfrm>
            <a:off x="36512" y="5714672"/>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375"/>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HBM alleviates memory bandwidth contention vs. DDR4</a:t>
            </a:r>
            <a:endParaRPr kumimoji="0" lang="en-US" sz="2100" b="0"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Rectangle 12">
            <a:extLst>
              <a:ext uri="{FF2B5EF4-FFF2-40B4-BE49-F238E27FC236}">
                <a16:creationId xmlns:a16="http://schemas.microsoft.com/office/drawing/2014/main" id="{DFDB34E3-F705-7440-BDB7-FB68551B6F9B}"/>
              </a:ext>
            </a:extLst>
          </p:cNvPr>
          <p:cNvSpPr/>
          <p:nvPr/>
        </p:nvSpPr>
        <p:spPr>
          <a:xfrm>
            <a:off x="36512" y="4681670"/>
            <a:ext cx="9144000" cy="415498"/>
          </a:xfrm>
          <a:prstGeom prst="rect">
            <a:avLst/>
          </a:prstGeom>
          <a:solidFill>
            <a:schemeClr val="accent1">
              <a:lumMod val="10000"/>
              <a:lumOff val="90000"/>
            </a:schemeClr>
          </a:solid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Tahoma" panose="020B0604030504040204" pitchFamily="34" charset="0"/>
                <a:ea typeface="Tahoma" panose="020B0604030504040204" pitchFamily="34" charset="0"/>
                <a:cs typeface="Tahoma" panose="020B0604030504040204" pitchFamily="34" charset="0"/>
              </a:rPr>
              <a:t>12-133× energy efficiency </a:t>
            </a:r>
            <a:r>
              <a:rPr kumimoji="0" lang="en-US" sz="2100" b="0" i="0" u="none" strike="noStrike" kern="1200" cap="none" spc="0" normalizeH="0" baseline="0" noProof="0" dirty="0">
                <a:ln>
                  <a:noFill/>
                </a:ln>
                <a:solidFill>
                  <a:srgbClr val="000000"/>
                </a:solidFill>
                <a:effectLst/>
                <a:uLnTx/>
                <a:uFillTx/>
                <a:latin typeface="Tahoma" panose="020B0604030504040204" pitchFamily="34" charset="0"/>
                <a:ea typeface="Tahoma" panose="020B0604030504040204" pitchFamily="34" charset="0"/>
                <a:cs typeface="Tahoma" panose="020B0604030504040204" pitchFamily="34" charset="0"/>
              </a:rPr>
              <a:t>vs. </a:t>
            </a:r>
            <a:r>
              <a:rPr kumimoji="0" lang="en-US" sz="2100" b="0" i="0" u="none" strike="noStrike" kern="1200" cap="none" spc="0" normalizeH="0" baseline="0" noProof="0" dirty="0">
                <a:ln>
                  <a:noFill/>
                </a:ln>
                <a:solidFill>
                  <a:prstClr val="black"/>
                </a:solidFill>
                <a:effectLst/>
                <a:uLnTx/>
                <a:uFillTx/>
                <a:latin typeface="Tahoma" panose="020B0604030504040204" pitchFamily="34" charset="0"/>
                <a:ea typeface="Tahoma" panose="020B0604030504040204" pitchFamily="34" charset="0"/>
                <a:cs typeface="Tahoma" panose="020B0604030504040204" pitchFamily="34" charset="0"/>
              </a:rPr>
              <a:t>a 16-core (64-thread) IBM POWER9 CPU</a:t>
            </a:r>
          </a:p>
        </p:txBody>
      </p:sp>
    </p:spTree>
    <p:extLst>
      <p:ext uri="{BB962C8B-B14F-4D97-AF65-F5344CB8AC3E}">
        <p14:creationId xmlns:p14="http://schemas.microsoft.com/office/powerpoint/2010/main" val="3274067670"/>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8821329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218779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17338188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dirty="0"/>
              <a:t>	Adoption Challenges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solidFill>
                  <a:srgbClr val="0000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242331976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380285757"/>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Potential Barriers to Adoption of PIM</a:t>
            </a:r>
          </a:p>
        </p:txBody>
      </p:sp>
      <p:sp>
        <p:nvSpPr>
          <p:cNvPr id="3" name="Content Placeholder 2"/>
          <p:cNvSpPr>
            <a:spLocks noGrp="1"/>
          </p:cNvSpPr>
          <p:nvPr>
            <p:ph idx="1"/>
          </p:nvPr>
        </p:nvSpPr>
        <p:spPr>
          <a:xfrm>
            <a:off x="228600" y="928464"/>
            <a:ext cx="8915400" cy="5020816"/>
          </a:xfrm>
        </p:spPr>
        <p:txBody>
          <a:bodyPr/>
          <a:lstStyle/>
          <a:p>
            <a:pPr marL="0" indent="0">
              <a:buNone/>
            </a:pPr>
            <a:r>
              <a:rPr lang="en-US" dirty="0">
                <a:solidFill>
                  <a:srgbClr val="0432FF"/>
                </a:solidFill>
              </a:rPr>
              <a:t>1. </a:t>
            </a:r>
            <a:r>
              <a:rPr lang="en-US" b="1" dirty="0">
                <a:solidFill>
                  <a:srgbClr val="0432FF"/>
                </a:solidFill>
              </a:rPr>
              <a:t>Applications</a:t>
            </a:r>
            <a:r>
              <a:rPr lang="en-US" dirty="0">
                <a:solidFill>
                  <a:srgbClr val="0432FF"/>
                </a:solidFill>
              </a:rPr>
              <a:t> &amp; </a:t>
            </a:r>
            <a:r>
              <a:rPr lang="en-US" b="1" dirty="0">
                <a:solidFill>
                  <a:srgbClr val="0432FF"/>
                </a:solidFill>
              </a:rPr>
              <a:t>software</a:t>
            </a:r>
            <a:r>
              <a:rPr lang="en-US" dirty="0">
                <a:solidFill>
                  <a:srgbClr val="0432FF"/>
                </a:solidFill>
              </a:rPr>
              <a:t> for PIM</a:t>
            </a:r>
          </a:p>
          <a:p>
            <a:pPr marL="0" indent="0">
              <a:buNone/>
            </a:pPr>
            <a:endParaRPr lang="en-US" dirty="0"/>
          </a:p>
          <a:p>
            <a:pPr marL="0" indent="0">
              <a:buNone/>
            </a:pPr>
            <a:r>
              <a:rPr lang="en-US" dirty="0">
                <a:solidFill>
                  <a:srgbClr val="7030A0"/>
                </a:solidFill>
              </a:rPr>
              <a:t>2. Ease of </a:t>
            </a:r>
            <a:r>
              <a:rPr lang="en-US" b="1" dirty="0">
                <a:solidFill>
                  <a:srgbClr val="7030A0"/>
                </a:solidFill>
              </a:rPr>
              <a:t>programming</a:t>
            </a:r>
            <a:r>
              <a:rPr lang="en-US" dirty="0">
                <a:solidFill>
                  <a:srgbClr val="7030A0"/>
                </a:solidFill>
              </a:rPr>
              <a:t> (interfaces and compiler/HW support)</a:t>
            </a:r>
          </a:p>
          <a:p>
            <a:pPr marL="0" indent="0">
              <a:buNone/>
            </a:pPr>
            <a:endParaRPr lang="en-US" dirty="0"/>
          </a:p>
          <a:p>
            <a:pPr marL="0" indent="0">
              <a:buNone/>
            </a:pPr>
            <a:r>
              <a:rPr lang="en-US" dirty="0">
                <a:solidFill>
                  <a:srgbClr val="8C0000"/>
                </a:solidFill>
              </a:rPr>
              <a:t>3. </a:t>
            </a:r>
            <a:r>
              <a:rPr lang="en-US" b="1" dirty="0">
                <a:solidFill>
                  <a:srgbClr val="8C0000"/>
                </a:solidFill>
              </a:rPr>
              <a:t>System</a:t>
            </a:r>
            <a:r>
              <a:rPr lang="en-US" dirty="0">
                <a:solidFill>
                  <a:srgbClr val="8C0000"/>
                </a:solidFill>
              </a:rPr>
              <a:t> and </a:t>
            </a:r>
            <a:r>
              <a:rPr lang="en-US" b="1" dirty="0">
                <a:solidFill>
                  <a:srgbClr val="8C0000"/>
                </a:solidFill>
              </a:rPr>
              <a:t>security</a:t>
            </a:r>
            <a:r>
              <a:rPr lang="en-US" dirty="0">
                <a:solidFill>
                  <a:srgbClr val="8C0000"/>
                </a:solidFill>
              </a:rPr>
              <a:t> support: coherence, synchronization, virtual memory, isolation, communication interfaces, …</a:t>
            </a:r>
          </a:p>
          <a:p>
            <a:pPr marL="0" indent="0">
              <a:buNone/>
            </a:pPr>
            <a:endParaRPr lang="en-US" dirty="0"/>
          </a:p>
          <a:p>
            <a:pPr marL="0" indent="0">
              <a:buNone/>
            </a:pPr>
            <a:r>
              <a:rPr lang="en-US" dirty="0">
                <a:solidFill>
                  <a:schemeClr val="tx2"/>
                </a:solidFill>
              </a:rPr>
              <a:t>4. </a:t>
            </a:r>
            <a:r>
              <a:rPr lang="en-US" b="1" dirty="0">
                <a:solidFill>
                  <a:schemeClr val="tx2"/>
                </a:solidFill>
              </a:rPr>
              <a:t>Runtime</a:t>
            </a:r>
            <a:r>
              <a:rPr lang="en-US" dirty="0">
                <a:solidFill>
                  <a:schemeClr val="tx2"/>
                </a:solidFill>
              </a:rPr>
              <a:t> and </a:t>
            </a:r>
            <a:r>
              <a:rPr lang="en-US" b="1" dirty="0">
                <a:solidFill>
                  <a:schemeClr val="tx2"/>
                </a:solidFill>
              </a:rPr>
              <a:t>compilation</a:t>
            </a:r>
            <a:r>
              <a:rPr lang="en-US" dirty="0">
                <a:solidFill>
                  <a:schemeClr val="tx2"/>
                </a:solidFill>
              </a:rPr>
              <a:t> systems for adaptive scheduling, data mapping, access/sharing control, …</a:t>
            </a:r>
          </a:p>
          <a:p>
            <a:pPr marL="0" indent="0">
              <a:buNone/>
            </a:pPr>
            <a:endParaRPr lang="en-US" dirty="0"/>
          </a:p>
          <a:p>
            <a:pPr marL="0" indent="0">
              <a:buNone/>
            </a:pPr>
            <a:r>
              <a:rPr lang="en-US" dirty="0">
                <a:solidFill>
                  <a:srgbClr val="0070C0"/>
                </a:solidFill>
              </a:rPr>
              <a:t>5. </a:t>
            </a:r>
            <a:r>
              <a:rPr lang="en-US" b="1" dirty="0">
                <a:solidFill>
                  <a:srgbClr val="0070C0"/>
                </a:solidFill>
              </a:rPr>
              <a:t>Infrastructures</a:t>
            </a:r>
            <a:r>
              <a:rPr lang="en-US" dirty="0">
                <a:solidFill>
                  <a:srgbClr val="0070C0"/>
                </a:solidFill>
              </a:rPr>
              <a:t>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CACA1410-DA7E-F643-8886-992AD3AF089B}"/>
              </a:ext>
            </a:extLst>
          </p:cNvPr>
          <p:cNvSpPr txBox="1"/>
          <p:nvPr/>
        </p:nvSpPr>
        <p:spPr>
          <a:xfrm>
            <a:off x="1364585" y="5877272"/>
            <a:ext cx="6455614"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All can be solved with change of mindset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5856985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930334577"/>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Adoption: Accelerating Key Applications (I)</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2889347702"/>
      </p:ext>
    </p:extLst>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32457D-A721-4A44-B8D8-72673576C42C}"/>
              </a:ext>
            </a:extLst>
          </p:cNvPr>
          <p:cNvSpPr>
            <a:spLocks noGrp="1"/>
          </p:cNvSpPr>
          <p:nvPr>
            <p:ph type="title"/>
          </p:nvPr>
        </p:nvSpPr>
        <p:spPr>
          <a:xfrm>
            <a:off x="228600" y="152400"/>
            <a:ext cx="9023920" cy="1066800"/>
          </a:xfrm>
        </p:spPr>
        <p:txBody>
          <a:bodyPr/>
          <a:lstStyle/>
          <a:p>
            <a:r>
              <a:rPr lang="en-US" sz="3800" dirty="0"/>
              <a:t>Adoption: Accelerating Key Applications (II)</a:t>
            </a:r>
          </a:p>
        </p:txBody>
      </p:sp>
      <p:sp>
        <p:nvSpPr>
          <p:cNvPr id="3" name="Content Placeholder 2">
            <a:extLst>
              <a:ext uri="{FF2B5EF4-FFF2-40B4-BE49-F238E27FC236}">
                <a16:creationId xmlns:a16="http://schemas.microsoft.com/office/drawing/2014/main" id="{4B0A1321-BE99-F645-98CF-FE78CE8E2A73}"/>
              </a:ext>
            </a:extLst>
          </p:cNvPr>
          <p:cNvSpPr>
            <a:spLocks noGrp="1"/>
          </p:cNvSpPr>
          <p:nvPr>
            <p:ph idx="1"/>
          </p:nvPr>
        </p:nvSpPr>
        <p:spPr>
          <a:xfrm>
            <a:off x="228600" y="1124744"/>
            <a:ext cx="8610600" cy="5123656"/>
          </a:xfrm>
        </p:spPr>
        <p:txBody>
          <a:bodyPr/>
          <a:lstStyle/>
          <a:p>
            <a:r>
              <a:rPr lang="en-US" sz="1600" dirty="0"/>
              <a:t>Nika Mansouri </a:t>
            </a:r>
            <a:r>
              <a:rPr lang="en-US" sz="1600" dirty="0" err="1"/>
              <a:t>Ghiasi</a:t>
            </a:r>
            <a:r>
              <a:rPr lang="en-US" sz="1600" dirty="0"/>
              <a:t>, </a:t>
            </a:r>
            <a:r>
              <a:rPr lang="en-US" sz="1600" dirty="0" err="1"/>
              <a:t>Jisung</a:t>
            </a:r>
            <a:r>
              <a:rPr lang="en-US" sz="1600" dirty="0"/>
              <a:t> Park, Harun Mustafa, </a:t>
            </a:r>
            <a:r>
              <a:rPr lang="en-US" sz="1600" dirty="0" err="1"/>
              <a:t>Jeremie</a:t>
            </a:r>
            <a:r>
              <a:rPr lang="en-US" sz="1600" dirty="0"/>
              <a:t> Kim, </a:t>
            </a:r>
            <a:r>
              <a:rPr lang="en-US" sz="1600" dirty="0" err="1"/>
              <a:t>Ataberk</a:t>
            </a:r>
            <a:r>
              <a:rPr lang="en-US" sz="1600" dirty="0"/>
              <a:t> </a:t>
            </a:r>
            <a:r>
              <a:rPr lang="en-US" sz="1600" dirty="0" err="1"/>
              <a:t>Olgun</a:t>
            </a:r>
            <a:r>
              <a:rPr lang="en-US" sz="1600" dirty="0"/>
              <a:t>, </a:t>
            </a:r>
            <a:r>
              <a:rPr lang="en-US" sz="1600" dirty="0" err="1"/>
              <a:t>Arvid</a:t>
            </a:r>
            <a:r>
              <a:rPr lang="en-US" sz="1600" dirty="0"/>
              <a:t> Gollwitzer, </a:t>
            </a:r>
            <a:r>
              <a:rPr lang="en-US" sz="1600" dirty="0" err="1"/>
              <a:t>Damla</a:t>
            </a:r>
            <a:r>
              <a:rPr lang="en-US" sz="1600" dirty="0"/>
              <a:t> </a:t>
            </a:r>
            <a:r>
              <a:rPr lang="en-US" sz="1600" dirty="0" err="1"/>
              <a:t>Senol</a:t>
            </a:r>
            <a:r>
              <a:rPr lang="en-US" sz="1600" dirty="0"/>
              <a:t> Cali, Can </a:t>
            </a:r>
            <a:r>
              <a:rPr lang="en-US" sz="1600" dirty="0" err="1"/>
              <a:t>Firtina</a:t>
            </a:r>
            <a:r>
              <a:rPr lang="en-US" sz="1600" dirty="0"/>
              <a:t>, </a:t>
            </a:r>
            <a:r>
              <a:rPr lang="en-US" sz="1600" dirty="0" err="1"/>
              <a:t>Haiyu</a:t>
            </a:r>
            <a:r>
              <a:rPr lang="en-US" sz="1600" dirty="0"/>
              <a:t> Mao, Nour </a:t>
            </a:r>
            <a:r>
              <a:rPr lang="en-US" sz="1600" dirty="0" err="1"/>
              <a:t>Almadhoun</a:t>
            </a:r>
            <a:r>
              <a:rPr lang="en-US" sz="1600" dirty="0"/>
              <a:t> </a:t>
            </a:r>
            <a:r>
              <a:rPr lang="en-US" sz="1600" dirty="0" err="1"/>
              <a:t>Alserr</a:t>
            </a:r>
            <a:r>
              <a:rPr lang="en-US" sz="1600" dirty="0"/>
              <a:t>, </a:t>
            </a:r>
            <a:r>
              <a:rPr lang="en-US" sz="1600" dirty="0" err="1"/>
              <a:t>Rachata</a:t>
            </a:r>
            <a:r>
              <a:rPr lang="en-US" sz="1600" dirty="0"/>
              <a:t> </a:t>
            </a:r>
            <a:r>
              <a:rPr lang="en-US" sz="1600" dirty="0" err="1"/>
              <a:t>Ausavarungnirun</a:t>
            </a:r>
            <a:r>
              <a:rPr lang="en-US" sz="1600" dirty="0"/>
              <a:t>, Nandita Vijaykumar, Mohammed </a:t>
            </a:r>
            <a:r>
              <a:rPr lang="en-US" sz="1600" dirty="0" err="1"/>
              <a:t>Alser</a:t>
            </a:r>
            <a:r>
              <a:rPr lang="en-US" sz="1600" dirty="0"/>
              <a:t>, and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"GenStore: A High-Performance and Energy-Efficient In-Storage Computing System for Genome Sequence Analysis"</a:t>
            </a:r>
            <a:br>
              <a:rPr lang="en-US" sz="1600" dirty="0">
                <a:solidFill>
                  <a:srgbClr val="0432FF"/>
                </a:solidFill>
              </a:rPr>
            </a:br>
            <a:r>
              <a:rPr lang="en-US" sz="1600" i="1" dirty="0"/>
              <a:t>Proceedings of the </a:t>
            </a:r>
            <a:r>
              <a:rPr lang="en-US" sz="1600" i="1" dirty="0">
                <a:hlinkClick r:id="rId3"/>
              </a:rPr>
              <a:t>27th International Conference on Architectural Support for Programming Languages and Operating Systems</a:t>
            </a:r>
            <a:r>
              <a:rPr lang="en-US" sz="1600" i="1" dirty="0"/>
              <a:t> (</a:t>
            </a:r>
            <a:r>
              <a:rPr lang="en-US" sz="1600" b="1" i="1" dirty="0"/>
              <a:t>ASPLOS</a:t>
            </a:r>
            <a:r>
              <a:rPr lang="en-US" sz="1600" i="1" dirty="0"/>
              <a:t>)</a:t>
            </a:r>
            <a:r>
              <a:rPr lang="en-US" sz="1600" dirty="0"/>
              <a:t>, Virtual, February-March 2022.</a:t>
            </a:r>
            <a:br>
              <a:rPr lang="en-US" sz="1600" dirty="0"/>
            </a:br>
            <a:r>
              <a:rPr lang="en-US" sz="1600" dirty="0"/>
              <a:t>[</a:t>
            </a:r>
            <a:r>
              <a:rPr lang="en-US" sz="1600" dirty="0">
                <a:hlinkClick r:id="rId4"/>
              </a:rPr>
              <a:t>Lightning Talk 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Lightning Talk Video</a:t>
            </a:r>
            <a:r>
              <a:rPr lang="en-US" sz="1600" dirty="0"/>
              <a:t> (90 seconds)]</a:t>
            </a:r>
          </a:p>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352A6B0D-F903-EF49-95E9-CBAF1ED54C8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FE40AA4F-1E6B-654B-901C-A9559E10A0EC}"/>
              </a:ext>
            </a:extLst>
          </p:cNvPr>
          <p:cNvPicPr>
            <a:picLocks noChangeAspect="1"/>
          </p:cNvPicPr>
          <p:nvPr/>
        </p:nvPicPr>
        <p:blipFill>
          <a:blip r:embed="rId7"/>
          <a:stretch>
            <a:fillRect/>
          </a:stretch>
        </p:blipFill>
        <p:spPr>
          <a:xfrm>
            <a:off x="0" y="4114800"/>
            <a:ext cx="9144000" cy="2009981"/>
          </a:xfrm>
          <a:prstGeom prst="rect">
            <a:avLst/>
          </a:prstGeom>
        </p:spPr>
      </p:pic>
    </p:spTree>
    <p:extLst>
      <p:ext uri="{BB962C8B-B14F-4D97-AF65-F5344CB8AC3E}">
        <p14:creationId xmlns:p14="http://schemas.microsoft.com/office/powerpoint/2010/main" val="2127337349"/>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527976" cy="1066800"/>
          </a:xfrm>
        </p:spPr>
        <p:txBody>
          <a:bodyPr/>
          <a:lstStyle/>
          <a:p>
            <a:r>
              <a:rPr lang="en-US" sz="3800" dirty="0"/>
              <a:t>Adoption: Accelerating Key Applications (III)</a:t>
            </a:r>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11834611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ACF6E8-1782-6643-8F8C-01860653BFD1}"/>
              </a:ext>
            </a:extLst>
          </p:cNvPr>
          <p:cNvSpPr>
            <a:spLocks noGrp="1"/>
          </p:cNvSpPr>
          <p:nvPr>
            <p:ph type="title"/>
          </p:nvPr>
        </p:nvSpPr>
        <p:spPr>
          <a:xfrm>
            <a:off x="228600" y="152400"/>
            <a:ext cx="8915400" cy="1066800"/>
          </a:xfrm>
        </p:spPr>
        <p:txBody>
          <a:bodyPr/>
          <a:lstStyle/>
          <a:p>
            <a:r>
              <a:rPr lang="en-US" sz="3800" dirty="0">
                <a:solidFill>
                  <a:srgbClr val="006633"/>
                </a:solidFill>
              </a:rPr>
              <a:t>Adoption: Accelerating Key Applications (IV)</a:t>
            </a:r>
            <a:endParaRPr lang="en-US" dirty="0"/>
          </a:p>
        </p:txBody>
      </p:sp>
      <p:sp>
        <p:nvSpPr>
          <p:cNvPr id="3" name="Content Placeholder 2">
            <a:extLst>
              <a:ext uri="{FF2B5EF4-FFF2-40B4-BE49-F238E27FC236}">
                <a16:creationId xmlns:a16="http://schemas.microsoft.com/office/drawing/2014/main" id="{F343E170-D71E-634F-A533-6F399A423E3F}"/>
              </a:ext>
            </a:extLst>
          </p:cNvPr>
          <p:cNvSpPr>
            <a:spLocks noGrp="1"/>
          </p:cNvSpPr>
          <p:nvPr>
            <p:ph idx="1"/>
          </p:nvPr>
        </p:nvSpPr>
        <p:spPr>
          <a:xfrm>
            <a:off x="228600" y="908720"/>
            <a:ext cx="8610600" cy="5267672"/>
          </a:xfrm>
        </p:spPr>
        <p:txBody>
          <a:bodyPr/>
          <a:lstStyle/>
          <a:p>
            <a:r>
              <a:rPr lang="en-US" sz="1500" dirty="0"/>
              <a:t>Maciej Besta, Raghavendra </a:t>
            </a:r>
            <a:r>
              <a:rPr lang="en-US" sz="1500" dirty="0" err="1"/>
              <a:t>Kanakagiri</a:t>
            </a:r>
            <a:r>
              <a:rPr lang="en-US" sz="1500" dirty="0"/>
              <a:t>, Grzegorz Kwasniewski, </a:t>
            </a:r>
            <a:r>
              <a:rPr lang="en-US" sz="1500" dirty="0" err="1"/>
              <a:t>Rachata</a:t>
            </a:r>
            <a:r>
              <a:rPr lang="en-US" sz="1500" dirty="0"/>
              <a:t> </a:t>
            </a:r>
            <a:r>
              <a:rPr lang="en-US" sz="1500" dirty="0" err="1"/>
              <a:t>Ausavarungnirun</a:t>
            </a:r>
            <a:r>
              <a:rPr lang="en-US" sz="1500" dirty="0"/>
              <a:t>, Jakub </a:t>
            </a:r>
            <a:r>
              <a:rPr lang="en-US" sz="1500" dirty="0" err="1"/>
              <a:t>Beránek</a:t>
            </a:r>
            <a:r>
              <a:rPr lang="en-US" sz="1500" dirty="0"/>
              <a:t>, Konstantinos </a:t>
            </a:r>
            <a:r>
              <a:rPr lang="en-US" sz="1500" dirty="0" err="1"/>
              <a:t>Kanellopoulos</a:t>
            </a:r>
            <a:r>
              <a:rPr lang="en-US" sz="1500" dirty="0"/>
              <a:t>, </a:t>
            </a:r>
            <a:r>
              <a:rPr lang="en-US" sz="1500" dirty="0" err="1"/>
              <a:t>Kacper</a:t>
            </a:r>
            <a:r>
              <a:rPr lang="en-US" sz="1500" dirty="0"/>
              <a:t> </a:t>
            </a:r>
            <a:r>
              <a:rPr lang="en-US" sz="1500" dirty="0" err="1"/>
              <a:t>Janda</a:t>
            </a:r>
            <a:r>
              <a:rPr lang="en-US" sz="1500" dirty="0"/>
              <a:t>, </a:t>
            </a:r>
            <a:r>
              <a:rPr lang="en-US" sz="1500" dirty="0" err="1"/>
              <a:t>Zur</a:t>
            </a:r>
            <a:r>
              <a:rPr lang="en-US" sz="1500" dirty="0"/>
              <a:t> </a:t>
            </a:r>
            <a:r>
              <a:rPr lang="en-US" sz="1500" dirty="0" err="1"/>
              <a:t>Vonarburg-Shmaria</a:t>
            </a:r>
            <a:r>
              <a:rPr lang="en-US" sz="1500" dirty="0"/>
              <a:t>, Lukas </a:t>
            </a:r>
            <a:r>
              <a:rPr lang="en-US" sz="1500" dirty="0" err="1"/>
              <a:t>Gianinazzi</a:t>
            </a:r>
            <a:r>
              <a:rPr lang="en-US" sz="1500" dirty="0"/>
              <a:t>, Ioana Stefan, Juan Gómez-Luna, Marcin </a:t>
            </a:r>
            <a:r>
              <a:rPr lang="en-US" sz="1500" dirty="0" err="1"/>
              <a:t>Copik</a:t>
            </a:r>
            <a:r>
              <a:rPr lang="en-US" sz="1500" dirty="0"/>
              <a:t>, Lukas Kapp-</a:t>
            </a:r>
            <a:r>
              <a:rPr lang="en-US" sz="1500" dirty="0" err="1"/>
              <a:t>Schwoerer</a:t>
            </a:r>
            <a:r>
              <a:rPr lang="en-US" sz="1500" dirty="0"/>
              <a:t>, Salvatore Di Girolamo, Nils </a:t>
            </a:r>
            <a:r>
              <a:rPr lang="en-US" sz="1500" dirty="0" err="1"/>
              <a:t>Blach</a:t>
            </a:r>
            <a:r>
              <a:rPr lang="en-US" sz="1500" dirty="0"/>
              <a:t>, Marek Konieczny, Onur Mutlu, and </a:t>
            </a:r>
            <a:r>
              <a:rPr lang="en-US" sz="1500" dirty="0" err="1"/>
              <a:t>Torsten</a:t>
            </a:r>
            <a:r>
              <a:rPr lang="en-US" sz="1500" dirty="0"/>
              <a:t> </a:t>
            </a:r>
            <a:r>
              <a:rPr lang="en-US" sz="1500" dirty="0" err="1"/>
              <a:t>Hoefler</a:t>
            </a:r>
            <a:r>
              <a:rPr lang="en-US" sz="1500" dirty="0"/>
              <a:t>,</a:t>
            </a:r>
            <a:br>
              <a:rPr lang="en-US" sz="1500" dirty="0"/>
            </a:br>
            <a:r>
              <a:rPr lang="en-US" sz="1500" b="1" dirty="0">
                <a:solidFill>
                  <a:srgbClr val="0000FF"/>
                </a:solidFill>
                <a:hlinkClick r:id="rId2">
                  <a:extLst>
                    <a:ext uri="{A12FA001-AC4F-418D-AE19-62706E023703}">
                      <ahyp:hlinkClr xmlns:ahyp="http://schemas.microsoft.com/office/drawing/2018/hyperlinkcolor" val="tx"/>
                    </a:ext>
                  </a:extLst>
                </a:hlinkClick>
              </a:rPr>
              <a:t>"SISA: Set-Centric Instruction Set Architecture for Graph Mining on Processing-in-Memory Systems"</a:t>
            </a:r>
            <a:br>
              <a:rPr lang="en-US" sz="1500" dirty="0"/>
            </a:br>
            <a:r>
              <a:rPr lang="en-US" sz="1500" i="1" dirty="0"/>
              <a:t>Proceedings of the </a:t>
            </a:r>
            <a:r>
              <a:rPr lang="en-US" sz="1500" i="1" dirty="0">
                <a:hlinkClick r:id="rId3"/>
              </a:rPr>
              <a:t>54th International Symposium on Microarchitecture</a:t>
            </a:r>
            <a:r>
              <a:rPr lang="en-US" sz="1500" i="1" dirty="0"/>
              <a:t> (</a:t>
            </a:r>
            <a:r>
              <a:rPr lang="en-US" sz="1500" b="1" i="1" dirty="0"/>
              <a:t>MICRO</a:t>
            </a:r>
            <a:r>
              <a:rPr lang="en-US" sz="1500" i="1" dirty="0"/>
              <a:t>)</a:t>
            </a:r>
            <a:r>
              <a:rPr lang="en-US" sz="1500" dirty="0"/>
              <a:t>, Virtual, October 2021.</a:t>
            </a:r>
            <a:br>
              <a:rPr lang="en-US" sz="1500" dirty="0"/>
            </a:br>
            <a:r>
              <a:rPr lang="en-US" sz="1500" dirty="0"/>
              <a:t>[</a:t>
            </a:r>
            <a:r>
              <a:rPr lang="en-US" sz="1500" dirty="0">
                <a:hlinkClick r:id="rId4"/>
              </a:rPr>
              <a:t>Slides (pdf)</a:t>
            </a:r>
            <a:r>
              <a:rPr lang="en-US" sz="1500" dirty="0"/>
              <a:t>]</a:t>
            </a:r>
            <a:br>
              <a:rPr lang="en-US" sz="1500" dirty="0"/>
            </a:br>
            <a:r>
              <a:rPr lang="en-US" sz="1500" dirty="0"/>
              <a:t>[</a:t>
            </a:r>
            <a:r>
              <a:rPr lang="en-US" sz="1500" dirty="0">
                <a:hlinkClick r:id="rId5"/>
              </a:rPr>
              <a:t>Talk Video</a:t>
            </a:r>
            <a:r>
              <a:rPr lang="en-US" sz="1500" dirty="0"/>
              <a:t> (22 minutes)]</a:t>
            </a:r>
            <a:br>
              <a:rPr lang="en-US" sz="1500" dirty="0"/>
            </a:br>
            <a:r>
              <a:rPr lang="en-US" sz="1500" dirty="0"/>
              <a:t>[</a:t>
            </a:r>
            <a:r>
              <a:rPr lang="en-US" sz="1500" dirty="0">
                <a:hlinkClick r:id="rId6"/>
              </a:rPr>
              <a:t>Lightning Talk Video</a:t>
            </a:r>
            <a:r>
              <a:rPr lang="en-US" sz="1500" dirty="0"/>
              <a:t> (1.5 minutes)]</a:t>
            </a:r>
            <a:br>
              <a:rPr lang="en-US" sz="1500" dirty="0"/>
            </a:br>
            <a:r>
              <a:rPr lang="en-US" sz="1500" dirty="0"/>
              <a:t>[</a:t>
            </a:r>
            <a:r>
              <a:rPr lang="en-US" sz="1500" dirty="0">
                <a:hlinkClick r:id="rId7"/>
              </a:rPr>
              <a:t>Full arXiv version</a:t>
            </a:r>
            <a:r>
              <a:rPr lang="en-US" sz="1500" dirty="0"/>
              <a:t>]</a:t>
            </a:r>
          </a:p>
          <a:p>
            <a:pPr marL="0" indent="0">
              <a:buNone/>
            </a:pPr>
            <a:br>
              <a:rPr lang="en-US" sz="1500" dirty="0"/>
            </a:br>
            <a:endParaRPr lang="en-US" sz="1500" dirty="0"/>
          </a:p>
        </p:txBody>
      </p:sp>
      <p:sp>
        <p:nvSpPr>
          <p:cNvPr id="4" name="Slide Number Placeholder 3">
            <a:extLst>
              <a:ext uri="{FF2B5EF4-FFF2-40B4-BE49-F238E27FC236}">
                <a16:creationId xmlns:a16="http://schemas.microsoft.com/office/drawing/2014/main" id="{5A48F706-A831-C54E-B91E-4FFC8E0C8AC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041EA71-B1C7-FF49-BB1B-C78853115E49}"/>
              </a:ext>
            </a:extLst>
          </p:cNvPr>
          <p:cNvPicPr>
            <a:picLocks noChangeAspect="1"/>
          </p:cNvPicPr>
          <p:nvPr/>
        </p:nvPicPr>
        <p:blipFill>
          <a:blip r:embed="rId8"/>
          <a:stretch>
            <a:fillRect/>
          </a:stretch>
        </p:blipFill>
        <p:spPr>
          <a:xfrm>
            <a:off x="0" y="3861048"/>
            <a:ext cx="9144000" cy="2481246"/>
          </a:xfrm>
          <a:prstGeom prst="rect">
            <a:avLst/>
          </a:prstGeom>
        </p:spPr>
      </p:pic>
    </p:spTree>
    <p:extLst>
      <p:ext uri="{BB962C8B-B14F-4D97-AF65-F5344CB8AC3E}">
        <p14:creationId xmlns:p14="http://schemas.microsoft.com/office/powerpoint/2010/main" val="356918057"/>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a:xfrm>
            <a:off x="228600" y="152400"/>
            <a:ext cx="9095928" cy="1066800"/>
          </a:xfrm>
        </p:spPr>
        <p:txBody>
          <a:bodyPr/>
          <a:lstStyle/>
          <a:p>
            <a:r>
              <a:rPr lang="en-US" sz="3800" dirty="0">
                <a:solidFill>
                  <a:srgbClr val="006633"/>
                </a:solidFill>
              </a:rPr>
              <a:t>Adoption: Accelerating Key Applications (V)</a:t>
            </a:r>
            <a:endParaRPr lang="en-US" dirty="0"/>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solidFill>
                  <a:srgbClr val="0000FF"/>
                </a:solidFill>
              </a:rPr>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(14 minutes)]</a:t>
            </a:r>
          </a:p>
          <a:p>
            <a:pPr marL="0" indent="0">
              <a:buNone/>
            </a:pPr>
            <a:br>
              <a:rPr lang="en-US" sz="1800" dirty="0"/>
            </a:b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7"/>
          <a:stretch>
            <a:fillRect/>
          </a:stretch>
        </p:blipFill>
        <p:spPr>
          <a:xfrm>
            <a:off x="0" y="3794547"/>
            <a:ext cx="9144000" cy="1794693"/>
          </a:xfrm>
          <a:prstGeom prst="rect">
            <a:avLst/>
          </a:prstGeom>
        </p:spPr>
      </p:pic>
    </p:spTree>
    <p:extLst>
      <p:ext uri="{BB962C8B-B14F-4D97-AF65-F5344CB8AC3E}">
        <p14:creationId xmlns:p14="http://schemas.microsoft.com/office/powerpoint/2010/main" val="3652776871"/>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a:xfrm>
            <a:off x="228600" y="152400"/>
            <a:ext cx="9167936" cy="1066800"/>
          </a:xfrm>
        </p:spPr>
        <p:txBody>
          <a:bodyPr/>
          <a:lstStyle/>
          <a:p>
            <a:r>
              <a:rPr lang="en-US" sz="3800" dirty="0">
                <a:solidFill>
                  <a:srgbClr val="006633"/>
                </a:solidFill>
              </a:rPr>
              <a:t>Adoption: Accelerating Key Applications (VI)</a:t>
            </a:r>
            <a:endParaRPr lang="en-US" sz="3800" dirty="0"/>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2683275073"/>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a:xfrm>
            <a:off x="228600" y="152400"/>
            <a:ext cx="9167936" cy="1066800"/>
          </a:xfrm>
        </p:spPr>
        <p:txBody>
          <a:bodyPr/>
          <a:lstStyle/>
          <a:p>
            <a:r>
              <a:rPr lang="en-US" sz="3800" dirty="0">
                <a:solidFill>
                  <a:srgbClr val="006633"/>
                </a:solidFill>
              </a:rPr>
              <a:t>Adoption: Accelerating Key Applications (VII)</a:t>
            </a:r>
            <a:endParaRPr lang="en-US" sz="3800" dirty="0"/>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4058037143"/>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a:xfrm>
            <a:off x="228600" y="152400"/>
            <a:ext cx="9144000" cy="1066800"/>
          </a:xfrm>
        </p:spPr>
        <p:txBody>
          <a:bodyPr/>
          <a:lstStyle/>
          <a:p>
            <a:r>
              <a:rPr lang="en-US" sz="3700" dirty="0">
                <a:solidFill>
                  <a:srgbClr val="006633"/>
                </a:solidFill>
              </a:rPr>
              <a:t>Adoption: Accelerating Key Applications (VIII)</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4085600961"/>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sz="3700" dirty="0">
                <a:solidFill>
                  <a:srgbClr val="006633"/>
                </a:solidFill>
              </a:rPr>
              <a:t>Adoption: Accelerating Key Applications (IX)</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600" dirty="0" err="1"/>
              <a:t>Damla</a:t>
            </a:r>
            <a:r>
              <a:rPr lang="en-US" sz="1600" dirty="0"/>
              <a:t> </a:t>
            </a:r>
            <a:r>
              <a:rPr lang="en-US" sz="1600" dirty="0" err="1"/>
              <a:t>Senol</a:t>
            </a:r>
            <a:r>
              <a:rPr lang="en-US" sz="1600" dirty="0"/>
              <a:t> Cali, Konstantinos </a:t>
            </a:r>
            <a:r>
              <a:rPr lang="en-US" sz="1600" dirty="0" err="1"/>
              <a:t>Kanellopoulos</a:t>
            </a:r>
            <a:r>
              <a:rPr lang="en-US" sz="1600" dirty="0"/>
              <a:t>, Joel </a:t>
            </a:r>
            <a:r>
              <a:rPr lang="en-US" sz="1600" dirty="0" err="1"/>
              <a:t>Lindegger</a:t>
            </a:r>
            <a:r>
              <a:rPr lang="en-US" sz="1600" dirty="0"/>
              <a:t>, </a:t>
            </a:r>
            <a:r>
              <a:rPr lang="en-US" sz="1600" dirty="0" err="1"/>
              <a:t>Zulal</a:t>
            </a:r>
            <a:r>
              <a:rPr lang="en-US" sz="1600" dirty="0"/>
              <a:t> </a:t>
            </a:r>
            <a:r>
              <a:rPr lang="en-US" sz="1600" dirty="0" err="1"/>
              <a:t>Bingol</a:t>
            </a:r>
            <a:r>
              <a:rPr lang="en-US" sz="1600" dirty="0"/>
              <a:t>, Gurpreet S. Kalsi, </a:t>
            </a:r>
            <a:r>
              <a:rPr lang="en-US" sz="1600" dirty="0" err="1"/>
              <a:t>Ziyi</a:t>
            </a:r>
            <a:r>
              <a:rPr lang="en-US" sz="1600" dirty="0"/>
              <a:t> </a:t>
            </a:r>
            <a:r>
              <a:rPr lang="en-US" sz="1600" dirty="0" err="1"/>
              <a:t>Zuo</a:t>
            </a:r>
            <a:r>
              <a:rPr lang="en-US" sz="1600" dirty="0"/>
              <a:t>, Can </a:t>
            </a:r>
            <a:r>
              <a:rPr lang="en-US" sz="1600" dirty="0" err="1"/>
              <a:t>Firtina</a:t>
            </a:r>
            <a:r>
              <a:rPr lang="en-US" sz="1600" dirty="0"/>
              <a:t>, </a:t>
            </a:r>
            <a:r>
              <a:rPr lang="en-US" sz="1600" dirty="0" err="1"/>
              <a:t>Meryem</a:t>
            </a:r>
            <a:r>
              <a:rPr lang="en-US" sz="1600" dirty="0"/>
              <a:t> Banu </a:t>
            </a:r>
            <a:r>
              <a:rPr lang="en-US" sz="1600" dirty="0" err="1"/>
              <a:t>Cavlak</a:t>
            </a:r>
            <a:r>
              <a:rPr lang="en-US" sz="1600" dirty="0"/>
              <a:t>, </a:t>
            </a:r>
            <a:r>
              <a:rPr lang="en-US" sz="1600" dirty="0" err="1"/>
              <a:t>Jeremie</a:t>
            </a:r>
            <a:r>
              <a:rPr lang="en-US" sz="1600" dirty="0"/>
              <a:t> Kim, Nika </a:t>
            </a:r>
            <a:r>
              <a:rPr lang="en-US" sz="1600" dirty="0" err="1"/>
              <a:t>MansouriGhiasi</a:t>
            </a:r>
            <a:r>
              <a:rPr lang="en-US" sz="1600" dirty="0"/>
              <a:t>, Gagandeep Singh, Juan Gomez-Luna, Nour </a:t>
            </a:r>
            <a:r>
              <a:rPr lang="en-US" sz="1600" dirty="0" err="1"/>
              <a:t>Almadhoun</a:t>
            </a:r>
            <a:r>
              <a:rPr lang="en-US" sz="1600" dirty="0"/>
              <a:t> </a:t>
            </a:r>
            <a:r>
              <a:rPr lang="en-US" sz="1600" dirty="0" err="1"/>
              <a:t>Alserr</a:t>
            </a:r>
            <a:r>
              <a:rPr lang="en-US" sz="1600" dirty="0"/>
              <a:t>, Mohammed </a:t>
            </a:r>
            <a:r>
              <a:rPr lang="en-US" sz="1600" dirty="0" err="1"/>
              <a:t>Alser</a:t>
            </a:r>
            <a:r>
              <a:rPr lang="en-US" sz="1600" dirty="0"/>
              <a:t>, Sreenivas </a:t>
            </a:r>
            <a:r>
              <a:rPr lang="en-US" sz="1600" dirty="0" err="1"/>
              <a:t>Subramoney</a:t>
            </a:r>
            <a:r>
              <a:rPr lang="en-US" sz="1600" dirty="0"/>
              <a:t>, Can </a:t>
            </a:r>
            <a:r>
              <a:rPr lang="en-US" sz="1600" dirty="0" err="1"/>
              <a:t>Alkan</a:t>
            </a:r>
            <a:r>
              <a:rPr lang="en-US" sz="1600" dirty="0"/>
              <a:t>, </a:t>
            </a:r>
            <a:r>
              <a:rPr lang="en-US" sz="1600" dirty="0" err="1"/>
              <a:t>Saugata</a:t>
            </a:r>
            <a:r>
              <a:rPr lang="en-US" sz="1600" dirty="0"/>
              <a:t> Ghose,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"SeGraM: A Universal Hardware Accelerator for Genomic Sequence-to-Graph and Sequence-to-Sequence Mapping"</a:t>
            </a:r>
            <a:br>
              <a:rPr lang="en-US" sz="1600" dirty="0"/>
            </a:br>
            <a:r>
              <a:rPr lang="en-US" sz="1600" i="1" dirty="0"/>
              <a:t>Proceedings of the </a:t>
            </a:r>
            <a:r>
              <a:rPr lang="en-US" sz="1600" i="1" dirty="0">
                <a:hlinkClick r:id="rId3"/>
              </a:rPr>
              <a:t>49th International Symposium on Computer Architecture</a:t>
            </a:r>
            <a:r>
              <a:rPr lang="en-US" sz="1600" i="1" dirty="0"/>
              <a:t> (</a:t>
            </a:r>
            <a:r>
              <a:rPr lang="en-US" sz="1600" b="1" i="1" dirty="0"/>
              <a:t>ISCA</a:t>
            </a:r>
            <a:r>
              <a:rPr lang="en-US" sz="1600" i="1" dirty="0"/>
              <a:t>)</a:t>
            </a:r>
            <a:r>
              <a:rPr lang="en-US" sz="1600" dirty="0"/>
              <a:t>, New York, June 2022.</a:t>
            </a:r>
            <a:br>
              <a:rPr lang="en-US" sz="1600" dirty="0"/>
            </a:br>
            <a:r>
              <a:rPr lang="en-US" sz="1600" dirty="0"/>
              <a:t>[</a:t>
            </a:r>
            <a:r>
              <a:rPr lang="en-US" sz="1600" dirty="0">
                <a:hlinkClick r:id="rId4"/>
              </a:rPr>
              <a:t>arXiv version</a:t>
            </a:r>
            <a:r>
              <a:rPr lang="en-US" sz="1600" dirty="0"/>
              <a:t>]</a:t>
            </a:r>
          </a:p>
          <a:p>
            <a:pPr marL="0" indent="0">
              <a:buNone/>
            </a:pPr>
            <a:br>
              <a:rPr lang="en-US" sz="1600" dirty="0"/>
            </a:b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0B477C33-B9F9-1DE8-0190-AA7C750B3BB4}"/>
              </a:ext>
            </a:extLst>
          </p:cNvPr>
          <p:cNvPicPr>
            <a:picLocks noChangeAspect="1"/>
          </p:cNvPicPr>
          <p:nvPr/>
        </p:nvPicPr>
        <p:blipFill>
          <a:blip r:embed="rId5"/>
          <a:stretch>
            <a:fillRect/>
          </a:stretch>
        </p:blipFill>
        <p:spPr>
          <a:xfrm>
            <a:off x="0" y="3562568"/>
            <a:ext cx="9144000" cy="2458720"/>
          </a:xfrm>
          <a:prstGeom prst="rect">
            <a:avLst/>
          </a:prstGeom>
        </p:spPr>
      </p:pic>
      <p:sp>
        <p:nvSpPr>
          <p:cNvPr id="5" name="TextBox 4">
            <a:extLst>
              <a:ext uri="{FF2B5EF4-FFF2-40B4-BE49-F238E27FC236}">
                <a16:creationId xmlns:a16="http://schemas.microsoft.com/office/drawing/2014/main" id="{EFD7793F-70F0-ABDA-8C95-C6EAE74CBBCA}"/>
              </a:ext>
            </a:extLst>
          </p:cNvPr>
          <p:cNvSpPr txBox="1"/>
          <p:nvPr/>
        </p:nvSpPr>
        <p:spPr>
          <a:xfrm>
            <a:off x="1489265" y="6351711"/>
            <a:ext cx="616547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https://arxiv.org/pdf/2205.05883.pdf</a:t>
            </a:r>
            <a:endParaRPr kumimoji="0" lang="en-US" sz="24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612083172"/>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87E8B4-949E-9F09-043F-5209533A1F31}"/>
              </a:ext>
            </a:extLst>
          </p:cNvPr>
          <p:cNvSpPr>
            <a:spLocks noGrp="1"/>
          </p:cNvSpPr>
          <p:nvPr>
            <p:ph type="title"/>
          </p:nvPr>
        </p:nvSpPr>
        <p:spPr>
          <a:xfrm>
            <a:off x="228600" y="152400"/>
            <a:ext cx="9816008" cy="1066800"/>
          </a:xfrm>
        </p:spPr>
        <p:txBody>
          <a:bodyPr/>
          <a:lstStyle/>
          <a:p>
            <a:r>
              <a:rPr lang="en-US" sz="3800" dirty="0">
                <a:solidFill>
                  <a:srgbClr val="006633"/>
                </a:solidFill>
              </a:rPr>
              <a:t>Adoption: Accelerating Key Applications (X)</a:t>
            </a:r>
            <a:endParaRPr lang="en-US" sz="3800" dirty="0"/>
          </a:p>
        </p:txBody>
      </p:sp>
      <p:sp>
        <p:nvSpPr>
          <p:cNvPr id="3" name="Content Placeholder 2">
            <a:extLst>
              <a:ext uri="{FF2B5EF4-FFF2-40B4-BE49-F238E27FC236}">
                <a16:creationId xmlns:a16="http://schemas.microsoft.com/office/drawing/2014/main" id="{B6DD14E2-BB96-C8B9-DAB3-23B6688E34E3}"/>
              </a:ext>
            </a:extLst>
          </p:cNvPr>
          <p:cNvSpPr>
            <a:spLocks noGrp="1"/>
          </p:cNvSpPr>
          <p:nvPr>
            <p:ph idx="1"/>
          </p:nvPr>
        </p:nvSpPr>
        <p:spPr>
          <a:xfrm>
            <a:off x="228600" y="1124744"/>
            <a:ext cx="8610600" cy="5123656"/>
          </a:xfrm>
        </p:spPr>
        <p:txBody>
          <a:bodyPr/>
          <a:lstStyle/>
          <a:p>
            <a:r>
              <a:rPr lang="en-US" sz="1700" dirty="0" err="1"/>
              <a:t>Amirali</a:t>
            </a:r>
            <a:r>
              <a:rPr lang="en-US" sz="1700" dirty="0"/>
              <a:t> </a:t>
            </a:r>
            <a:r>
              <a:rPr lang="en-US" sz="1700" dirty="0" err="1"/>
              <a:t>Boroumand</a:t>
            </a:r>
            <a:r>
              <a:rPr lang="en-US" sz="1700" dirty="0"/>
              <a:t>, </a:t>
            </a:r>
            <a:r>
              <a:rPr lang="en-US" sz="1700" dirty="0" err="1"/>
              <a:t>Saugata</a:t>
            </a:r>
            <a:r>
              <a:rPr lang="en-US" sz="1700" dirty="0"/>
              <a:t> Ghose, Geraldo F. Oliveira,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"Polynesia: Enabling High-Performance and Energy-Efficient Hybrid Transactional/Analytical Databases with Hardware/Software Co-Design"</a:t>
            </a:r>
            <a:br>
              <a:rPr lang="en-US" sz="1700" dirty="0">
                <a:solidFill>
                  <a:srgbClr val="0000FF"/>
                </a:solidFill>
              </a:rPr>
            </a:br>
            <a:r>
              <a:rPr lang="en-US" sz="1700" i="1" dirty="0"/>
              <a:t>Proceedings of the </a:t>
            </a:r>
            <a:r>
              <a:rPr lang="en-US" sz="1700" i="1" dirty="0">
                <a:hlinkClick r:id="rId3"/>
              </a:rPr>
              <a:t>38th International Conference on Data Engineering</a:t>
            </a:r>
            <a:r>
              <a:rPr lang="en-US" sz="1700" i="1" dirty="0"/>
              <a:t> (</a:t>
            </a:r>
            <a:r>
              <a:rPr lang="en-US" sz="1700" b="1" i="1" dirty="0"/>
              <a:t>ICDE</a:t>
            </a:r>
            <a:r>
              <a:rPr lang="en-US" sz="1700" i="1" dirty="0"/>
              <a:t>)</a:t>
            </a:r>
            <a:r>
              <a:rPr lang="en-US" sz="1700" dirty="0"/>
              <a:t>, Virtual, May 2022.</a:t>
            </a:r>
            <a:br>
              <a:rPr lang="en-US" sz="1700" dirty="0"/>
            </a:br>
            <a:r>
              <a:rPr lang="en-US" sz="1700" dirty="0"/>
              <a:t>[</a:t>
            </a:r>
            <a:r>
              <a:rPr lang="en-US" sz="1700" dirty="0">
                <a:hlinkClick r:id="rId4"/>
              </a:rPr>
              <a:t>arXiv version</a:t>
            </a:r>
            <a:r>
              <a:rPr lang="en-US" sz="1700" dirty="0"/>
              <a:t>]</a:t>
            </a:r>
            <a:br>
              <a:rPr lang="en-US" sz="1700" dirty="0"/>
            </a:br>
            <a:r>
              <a:rPr lang="en-US" sz="1700" dirty="0"/>
              <a:t>[</a:t>
            </a:r>
            <a:r>
              <a:rPr lang="en-US" sz="1700" dirty="0">
                <a:hlinkClick r:id="rId5"/>
              </a:rPr>
              <a:t>Slides (pptx)</a:t>
            </a:r>
            <a:r>
              <a:rPr lang="en-US" sz="1700" dirty="0"/>
              <a:t> </a:t>
            </a:r>
            <a:r>
              <a:rPr lang="en-US" sz="1700" dirty="0">
                <a:hlinkClick r:id="rId6"/>
              </a:rPr>
              <a:t>(pdf)</a:t>
            </a:r>
            <a:r>
              <a:rPr lang="en-US" sz="1700" dirty="0"/>
              <a:t>]</a:t>
            </a:r>
            <a:br>
              <a:rPr lang="en-US" sz="1700" dirty="0"/>
            </a:br>
            <a:r>
              <a:rPr lang="en-US" sz="1700" dirty="0"/>
              <a:t>[</a:t>
            </a:r>
            <a:r>
              <a:rPr lang="en-US" sz="1700" dirty="0">
                <a:hlinkClick r:id="rId7"/>
              </a:rPr>
              <a:t>Short Talk Slides (pptx)</a:t>
            </a:r>
            <a:r>
              <a:rPr lang="en-US" sz="1700" dirty="0"/>
              <a:t> </a:t>
            </a:r>
            <a:r>
              <a:rPr lang="en-US" sz="1700" dirty="0">
                <a:hlinkClick r:id="rId8"/>
              </a:rPr>
              <a:t>(pdf)</a:t>
            </a:r>
            <a:r>
              <a:rPr lang="en-US" sz="1700" dirty="0"/>
              <a:t>]</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CBDCB64F-3910-12B7-4D3E-28FB26AB451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B20A66B2-A34D-555A-B962-7CC892A81C76}"/>
              </a:ext>
            </a:extLst>
          </p:cNvPr>
          <p:cNvPicPr>
            <a:picLocks noChangeAspect="1"/>
          </p:cNvPicPr>
          <p:nvPr/>
        </p:nvPicPr>
        <p:blipFill>
          <a:blip r:embed="rId9"/>
          <a:stretch>
            <a:fillRect/>
          </a:stretch>
        </p:blipFill>
        <p:spPr>
          <a:xfrm>
            <a:off x="0" y="4077072"/>
            <a:ext cx="9144000" cy="1912243"/>
          </a:xfrm>
          <a:prstGeom prst="rect">
            <a:avLst/>
          </a:prstGeom>
        </p:spPr>
      </p:pic>
      <p:sp>
        <p:nvSpPr>
          <p:cNvPr id="6" name="TextBox 5">
            <a:extLst>
              <a:ext uri="{FF2B5EF4-FFF2-40B4-BE49-F238E27FC236}">
                <a16:creationId xmlns:a16="http://schemas.microsoft.com/office/drawing/2014/main" id="{8062D7E6-31B2-D4AC-7E0C-D0BA16566789}"/>
              </a:ext>
            </a:extLst>
          </p:cNvPr>
          <p:cNvSpPr txBox="1"/>
          <p:nvPr/>
        </p:nvSpPr>
        <p:spPr>
          <a:xfrm>
            <a:off x="1657151" y="6381328"/>
            <a:ext cx="5753498" cy="430887"/>
          </a:xfrm>
          <a:prstGeom prst="rect">
            <a:avLst/>
          </a:prstGeom>
          <a:noFill/>
        </p:spPr>
        <p:txBody>
          <a:bodyPr wrap="none" rtlCol="0">
            <a:spAutoFit/>
          </a:bodyPr>
          <a:lstStyle/>
          <a:p>
            <a:r>
              <a:rPr lang="en-US" sz="2200" b="1" dirty="0">
                <a:solidFill>
                  <a:srgbClr val="0000FF"/>
                </a:solidFill>
                <a:hlinkClick r:id="rId4">
                  <a:extLst>
                    <a:ext uri="{A12FA001-AC4F-418D-AE19-62706E023703}">
                      <ahyp:hlinkClr xmlns:ahyp="http://schemas.microsoft.com/office/drawing/2018/hyperlinkcolor" val="tx"/>
                    </a:ext>
                  </a:extLst>
                </a:hlinkClick>
              </a:rPr>
              <a:t>https://arxiv.org/pdf/2204.11275.pdf</a:t>
            </a:r>
            <a:r>
              <a:rPr lang="en-US" sz="2200" b="1" dirty="0">
                <a:solidFill>
                  <a:srgbClr val="0000FF"/>
                </a:solidFill>
              </a:rPr>
              <a:t> </a:t>
            </a:r>
          </a:p>
        </p:txBody>
      </p:sp>
    </p:spTree>
    <p:extLst>
      <p:ext uri="{BB962C8B-B14F-4D97-AF65-F5344CB8AC3E}">
        <p14:creationId xmlns:p14="http://schemas.microsoft.com/office/powerpoint/2010/main" val="3369967612"/>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1F1724-FAEE-51A6-8A1E-4C3CEBE49A56}"/>
              </a:ext>
            </a:extLst>
          </p:cNvPr>
          <p:cNvSpPr>
            <a:spLocks noGrp="1"/>
          </p:cNvSpPr>
          <p:nvPr>
            <p:ph type="title"/>
          </p:nvPr>
        </p:nvSpPr>
        <p:spPr>
          <a:xfrm>
            <a:off x="228600" y="152400"/>
            <a:ext cx="9023920" cy="1066800"/>
          </a:xfrm>
        </p:spPr>
        <p:txBody>
          <a:bodyPr/>
          <a:lstStyle/>
          <a:p>
            <a:r>
              <a:rPr lang="en-US" sz="3800" dirty="0">
                <a:solidFill>
                  <a:srgbClr val="006633"/>
                </a:solidFill>
              </a:rPr>
              <a:t>Adoption: Accelerating Key Applications (XI)</a:t>
            </a:r>
            <a:endParaRPr lang="en-US" sz="3800" dirty="0"/>
          </a:p>
        </p:txBody>
      </p:sp>
      <p:sp>
        <p:nvSpPr>
          <p:cNvPr id="3" name="Content Placeholder 2">
            <a:extLst>
              <a:ext uri="{FF2B5EF4-FFF2-40B4-BE49-F238E27FC236}">
                <a16:creationId xmlns:a16="http://schemas.microsoft.com/office/drawing/2014/main" id="{DDF6A3FD-64F1-0DAB-7B46-E9330EBC2FFF}"/>
              </a:ext>
            </a:extLst>
          </p:cNvPr>
          <p:cNvSpPr>
            <a:spLocks noGrp="1"/>
          </p:cNvSpPr>
          <p:nvPr>
            <p:ph idx="1"/>
          </p:nvPr>
        </p:nvSpPr>
        <p:spPr/>
        <p:txBody>
          <a:bodyPr/>
          <a:lstStyle/>
          <a:p>
            <a:r>
              <a:rPr lang="en-US" dirty="0">
                <a:solidFill>
                  <a:srgbClr val="0000FF"/>
                </a:solidFill>
              </a:rPr>
              <a:t>To appear at MICRO 2022</a:t>
            </a:r>
          </a:p>
        </p:txBody>
      </p:sp>
      <p:sp>
        <p:nvSpPr>
          <p:cNvPr id="4" name="Slide Number Placeholder 3">
            <a:extLst>
              <a:ext uri="{FF2B5EF4-FFF2-40B4-BE49-F238E27FC236}">
                <a16:creationId xmlns:a16="http://schemas.microsoft.com/office/drawing/2014/main" id="{AF71DC18-735B-0506-2D41-D42F28F6B33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AE8F4F-87B3-942B-8611-2C6C43756649}"/>
              </a:ext>
            </a:extLst>
          </p:cNvPr>
          <p:cNvPicPr>
            <a:picLocks noChangeAspect="1"/>
          </p:cNvPicPr>
          <p:nvPr/>
        </p:nvPicPr>
        <p:blipFill>
          <a:blip r:embed="rId2"/>
          <a:stretch>
            <a:fillRect/>
          </a:stretch>
        </p:blipFill>
        <p:spPr>
          <a:xfrm>
            <a:off x="-36512" y="3224297"/>
            <a:ext cx="9109352" cy="1716871"/>
          </a:xfrm>
          <a:prstGeom prst="rect">
            <a:avLst/>
          </a:prstGeom>
        </p:spPr>
      </p:pic>
      <p:sp>
        <p:nvSpPr>
          <p:cNvPr id="6" name="TextBox 5">
            <a:extLst>
              <a:ext uri="{FF2B5EF4-FFF2-40B4-BE49-F238E27FC236}">
                <a16:creationId xmlns:a16="http://schemas.microsoft.com/office/drawing/2014/main" id="{6A01BD8D-A802-66DB-F7BA-B7B1D731E580}"/>
              </a:ext>
            </a:extLst>
          </p:cNvPr>
          <p:cNvSpPr txBox="1"/>
          <p:nvPr/>
        </p:nvSpPr>
        <p:spPr>
          <a:xfrm>
            <a:off x="1489265" y="6351711"/>
            <a:ext cx="625523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https://arxiv.org/pdf/2209.08600.pdf</a:t>
            </a:r>
            <a:r>
              <a:rPr kumimoji="0" lang="en-US" sz="24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804867024"/>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Adoption: How to Keep It </a:t>
            </a:r>
            <a:r>
              <a:rPr lang="en-US" b="1" dirty="0"/>
              <a:t>Simple</a:t>
            </a:r>
            <a:r>
              <a:rPr lang="en-US" dirty="0"/>
              <a:t>?</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7584631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95928" cy="1066800"/>
          </a:xfrm>
        </p:spPr>
        <p:txBody>
          <a:bodyPr/>
          <a:lstStyle/>
          <a:p>
            <a:r>
              <a:rPr lang="en-US" dirty="0"/>
              <a:t>Adoption: How to Maintain </a:t>
            </a:r>
            <a:r>
              <a:rPr lang="en-US" b="1" dirty="0"/>
              <a:t>Coherence</a:t>
            </a:r>
            <a:r>
              <a:rPr lang="en-US" dirty="0"/>
              <a:t>? (I)</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581128"/>
            <a:ext cx="9144000" cy="1080655"/>
          </a:xfrm>
          <a:prstGeom prst="rect">
            <a:avLst/>
          </a:prstGeom>
        </p:spPr>
      </p:pic>
    </p:spTree>
    <p:extLst>
      <p:ext uri="{BB962C8B-B14F-4D97-AF65-F5344CB8AC3E}">
        <p14:creationId xmlns:p14="http://schemas.microsoft.com/office/powerpoint/2010/main" val="369599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Traditional</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No coherence</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overhead</a:t>
            </a:r>
          </a:p>
        </p:txBody>
      </p:sp>
    </p:spTree>
    <p:extLst>
      <p:ext uri="{BB962C8B-B14F-4D97-AF65-F5344CB8AC3E}">
        <p14:creationId xmlns:p14="http://schemas.microsoft.com/office/powerpoint/2010/main" val="1994736654"/>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Adoption: How to Maintain </a:t>
            </a:r>
            <a:r>
              <a:rPr lang="en-US" b="1" dirty="0"/>
              <a:t>Coherence</a:t>
            </a:r>
            <a:r>
              <a:rPr lang="en-US" dirty="0"/>
              <a:t>? (II)</a:t>
            </a:r>
          </a:p>
        </p:txBody>
      </p:sp>
      <p:sp>
        <p:nvSpPr>
          <p:cNvPr id="3" name="Content Placeholder 2"/>
          <p:cNvSpPr>
            <a:spLocks noGrp="1"/>
          </p:cNvSpPr>
          <p:nvPr>
            <p:ph idx="1"/>
          </p:nvPr>
        </p:nvSpPr>
        <p:spPr>
          <a:xfrm>
            <a:off x="90767" y="1075911"/>
            <a:ext cx="8610600" cy="4876800"/>
          </a:xfrm>
        </p:spPr>
        <p:txBody>
          <a:bodyPr/>
          <a:lstStyle/>
          <a:p>
            <a:r>
              <a:rPr lang="en-US" sz="2200" dirty="0"/>
              <a:t>Amirali Boroumand, Saugata Ghose, Minesh Patel, Hasan Hassan, Brandon Lucia, Kevin Hsieh, Krishna T. Malladi, Hongzhong Zheng,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"CoNDA: Efficient Cache Coherence Support for Near-Data Accelerators"</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dirty="0"/>
            </a:br>
            <a:br>
              <a:rPr lang="en-US" dirty="0"/>
            </a:b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8973CF5-BABA-FE44-A413-0E0589FC981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401" y="3858574"/>
            <a:ext cx="9144000" cy="2405311"/>
          </a:xfrm>
          <a:prstGeom prst="rect">
            <a:avLst/>
          </a:prstGeom>
        </p:spPr>
      </p:pic>
    </p:spTree>
    <p:extLst>
      <p:ext uri="{BB962C8B-B14F-4D97-AF65-F5344CB8AC3E}">
        <p14:creationId xmlns:p14="http://schemas.microsoft.com/office/powerpoint/2010/main" val="3235741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sz="3800" dirty="0"/>
              <a:t>Adoption: How to Support </a:t>
            </a:r>
            <a:r>
              <a:rPr lang="en-US" sz="3800" b="1" dirty="0"/>
              <a:t>Synchronization</a:t>
            </a:r>
            <a:r>
              <a:rPr lang="en-US" sz="3800" dirty="0"/>
              <a:t>?</a:t>
            </a:r>
          </a:p>
        </p:txBody>
      </p:sp>
      <p:sp>
        <p:nvSpPr>
          <p:cNvPr id="3" name="Content Placeholder 2"/>
          <p:cNvSpPr>
            <a:spLocks noGrp="1"/>
          </p:cNvSpPr>
          <p:nvPr>
            <p:ph idx="1"/>
          </p:nvPr>
        </p:nvSpPr>
        <p:spPr>
          <a:xfrm>
            <a:off x="90766" y="1075911"/>
            <a:ext cx="8896642" cy="4876800"/>
          </a:xfrm>
        </p:spPr>
        <p:txBody>
          <a:bodyPr/>
          <a:lstStyle/>
          <a:p>
            <a:r>
              <a:rPr lang="en-US" sz="1600" dirty="0"/>
              <a:t>Christina </a:t>
            </a:r>
            <a:r>
              <a:rPr lang="en-US" sz="1600" dirty="0" err="1"/>
              <a:t>Giannoula</a:t>
            </a:r>
            <a:r>
              <a:rPr lang="en-US" sz="1600" dirty="0"/>
              <a:t>, Nandita Vijaykumar, </a:t>
            </a:r>
            <a:r>
              <a:rPr lang="en-US" sz="1600" dirty="0" err="1"/>
              <a:t>Nikela</a:t>
            </a:r>
            <a:r>
              <a:rPr lang="en-US" sz="1600" dirty="0"/>
              <a:t> </a:t>
            </a:r>
            <a:r>
              <a:rPr lang="en-US" sz="1600" dirty="0" err="1"/>
              <a:t>Papadopoulou</a:t>
            </a:r>
            <a:r>
              <a:rPr lang="en-US" sz="1600" dirty="0"/>
              <a:t>, Vasileios </a:t>
            </a:r>
            <a:r>
              <a:rPr lang="en-US" sz="1600" dirty="0" err="1"/>
              <a:t>Karakostas</a:t>
            </a:r>
            <a:r>
              <a:rPr lang="en-US" sz="1600" dirty="0"/>
              <a:t>, Ivan Fernandez, Juan Gómez-Luna, Lois </a:t>
            </a:r>
            <a:r>
              <a:rPr lang="en-US" sz="1600" dirty="0" err="1"/>
              <a:t>Orosa</a:t>
            </a:r>
            <a:r>
              <a:rPr lang="en-US" sz="1600" dirty="0"/>
              <a:t>, </a:t>
            </a:r>
            <a:r>
              <a:rPr lang="en-US" sz="1600" dirty="0" err="1"/>
              <a:t>Nectarios</a:t>
            </a:r>
            <a:r>
              <a:rPr lang="en-US" sz="1600" dirty="0"/>
              <a:t> </a:t>
            </a:r>
            <a:r>
              <a:rPr lang="en-US" sz="1600" dirty="0" err="1"/>
              <a:t>Koziris</a:t>
            </a:r>
            <a:r>
              <a:rPr lang="en-US" sz="1600" dirty="0"/>
              <a:t>, Georgios </a:t>
            </a:r>
            <a:r>
              <a:rPr lang="en-US" sz="1600" dirty="0" err="1"/>
              <a:t>Goumas</a:t>
            </a:r>
            <a:r>
              <a:rPr lang="en-US" sz="1600" dirty="0"/>
              <a:t>,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"SynCron: Efficient Synchronization Support for Near-Data-Processing Architectures"</a:t>
            </a:r>
            <a:br>
              <a:rPr lang="en-US" sz="1600" dirty="0">
                <a:solidFill>
                  <a:srgbClr val="0432FF"/>
                </a:solidFill>
              </a:rPr>
            </a:br>
            <a:r>
              <a:rPr lang="en-US" sz="1600" i="1" dirty="0"/>
              <a:t>Proceedings of the </a:t>
            </a:r>
            <a:r>
              <a:rPr lang="en-US" sz="1600" i="1" dirty="0">
                <a:hlinkClick r:id="rId3"/>
              </a:rPr>
              <a:t>27th International Symposium on High-Performance Computer Architecture</a:t>
            </a:r>
            <a:r>
              <a:rPr lang="en-US" sz="1600" i="1" dirty="0"/>
              <a:t> (</a:t>
            </a:r>
            <a:r>
              <a:rPr lang="en-US" sz="1600" b="1" i="1" dirty="0"/>
              <a:t>HPCA</a:t>
            </a:r>
            <a:r>
              <a:rPr lang="en-US" sz="1600" i="1" dirty="0"/>
              <a:t>)</a:t>
            </a:r>
            <a:r>
              <a:rPr lang="en-US" sz="1600" dirty="0"/>
              <a:t>, Virtual, February-March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(21 minutes)]</a:t>
            </a:r>
            <a:br>
              <a:rPr lang="en-US" sz="1600" dirty="0"/>
            </a:br>
            <a:r>
              <a:rPr lang="en-US" sz="1600" dirty="0"/>
              <a:t>[</a:t>
            </a:r>
            <a:r>
              <a:rPr lang="en-US" sz="1600" dirty="0">
                <a:hlinkClick r:id="rId9"/>
              </a:rPr>
              <a:t>Short Talk Video</a:t>
            </a:r>
            <a:r>
              <a:rPr lang="en-US" sz="1600" dirty="0"/>
              <a:t> (7 minutes)]</a:t>
            </a:r>
          </a:p>
          <a:p>
            <a:pPr marL="0" indent="0">
              <a:buNone/>
            </a:pPr>
            <a:br>
              <a:rPr lang="en-US" sz="1600" dirty="0"/>
            </a:br>
            <a:br>
              <a:rPr lang="en-US" sz="1600" dirty="0"/>
            </a:b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 name="Picture 8">
            <a:extLst>
              <a:ext uri="{FF2B5EF4-FFF2-40B4-BE49-F238E27FC236}">
                <a16:creationId xmlns:a16="http://schemas.microsoft.com/office/drawing/2014/main" id="{20DBE68B-4496-9045-AA2D-092740D13918}"/>
              </a:ext>
            </a:extLst>
          </p:cNvPr>
          <p:cNvPicPr>
            <a:picLocks noChangeAspect="1"/>
          </p:cNvPicPr>
          <p:nvPr/>
        </p:nvPicPr>
        <p:blipFill>
          <a:blip r:embed="rId10"/>
          <a:stretch>
            <a:fillRect/>
          </a:stretch>
        </p:blipFill>
        <p:spPr>
          <a:xfrm>
            <a:off x="0" y="4149080"/>
            <a:ext cx="9144000" cy="1562878"/>
          </a:xfrm>
          <a:prstGeom prst="rect">
            <a:avLst/>
          </a:prstGeom>
        </p:spPr>
      </p:pic>
    </p:spTree>
    <p:extLst>
      <p:ext uri="{BB962C8B-B14F-4D97-AF65-F5344CB8AC3E}">
        <p14:creationId xmlns:p14="http://schemas.microsoft.com/office/powerpoint/2010/main" val="3290276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39944" cy="1066800"/>
          </a:xfrm>
        </p:spPr>
        <p:txBody>
          <a:bodyPr/>
          <a:lstStyle/>
          <a:p>
            <a:r>
              <a:rPr lang="en-US" sz="3800" dirty="0"/>
              <a:t>Adoption: How to Support </a:t>
            </a:r>
            <a:r>
              <a:rPr lang="en-US" sz="3800" b="1" dirty="0"/>
              <a:t>Virtual Memory</a:t>
            </a:r>
            <a:r>
              <a:rPr lang="en-US" sz="3800" dirty="0"/>
              <a:t>?</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964298948"/>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26876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Processing-in-Memory </a:t>
            </a:r>
          </a:p>
          <a:p>
            <a:pPr marL="0" indent="0" algn="ctr" eaLnBrk="1" hangingPunct="1">
              <a:buNone/>
            </a:pPr>
            <a:r>
              <a:rPr lang="en-US" sz="6000" dirty="0">
                <a:solidFill>
                  <a:srgbClr val="FF0000"/>
                </a:solidFill>
                <a:latin typeface="Tahoma" charset="0"/>
                <a:ea typeface="ＭＳ Ｐゴシック" charset="0"/>
                <a:cs typeface="ＭＳ Ｐゴシック" charset="0"/>
              </a:rPr>
              <a:t>in the Real World</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96108570"/>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Processing-in-Memory Landscape Today</a:t>
            </a:r>
          </a:p>
        </p:txBody>
      </p:sp>
      <p:sp>
        <p:nvSpPr>
          <p:cNvPr id="3" name="Content Placeholder 2"/>
          <p:cNvSpPr>
            <a:spLocks noGrp="1"/>
          </p:cNvSpPr>
          <p:nvPr>
            <p:ph idx="1"/>
          </p:nvPr>
        </p:nvSpPr>
        <p:spPr>
          <a:xfrm>
            <a:off x="228600" y="836712"/>
            <a:ext cx="8610600" cy="5193723"/>
          </a:xfrm>
        </p:spPr>
        <p:txBody>
          <a:bodyPr/>
          <a:lstStyle/>
          <a:p>
            <a:pPr marL="0" indent="0">
              <a:buNone/>
            </a:pPr>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214512"/>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052736"/>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980728"/>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776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7186632" y="6031782"/>
            <a:ext cx="12426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3419872"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4167946" y="6011815"/>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pic>
        <p:nvPicPr>
          <p:cNvPr id="12" name="Picture 11">
            <a:extLst>
              <a:ext uri="{FF2B5EF4-FFF2-40B4-BE49-F238E27FC236}">
                <a16:creationId xmlns:a16="http://schemas.microsoft.com/office/drawing/2014/main" id="{09284518-A322-FA4A-A8BF-F522E389B2AE}"/>
              </a:ext>
            </a:extLst>
          </p:cNvPr>
          <p:cNvPicPr>
            <a:picLocks noChangeAspect="1"/>
          </p:cNvPicPr>
          <p:nvPr/>
        </p:nvPicPr>
        <p:blipFill>
          <a:blip r:embed="rId7"/>
          <a:stretch>
            <a:fillRect/>
          </a:stretch>
        </p:blipFill>
        <p:spPr>
          <a:xfrm>
            <a:off x="442700" y="4639795"/>
            <a:ext cx="2173719" cy="1390640"/>
          </a:xfrm>
          <a:prstGeom prst="rect">
            <a:avLst/>
          </a:prstGeom>
        </p:spPr>
      </p:pic>
      <p:sp>
        <p:nvSpPr>
          <p:cNvPr id="13" name="TextBox 12">
            <a:extLst>
              <a:ext uri="{FF2B5EF4-FFF2-40B4-BE49-F238E27FC236}">
                <a16:creationId xmlns:a16="http://schemas.microsoft.com/office/drawing/2014/main" id="{37B37708-47D2-AA4C-B681-2F27BAD859EE}"/>
              </a:ext>
            </a:extLst>
          </p:cNvPr>
          <p:cNvSpPr txBox="1"/>
          <p:nvPr/>
        </p:nvSpPr>
        <p:spPr>
          <a:xfrm>
            <a:off x="866557" y="6044659"/>
            <a:ext cx="13260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[SK Hynix 2022]</a:t>
            </a:r>
          </a:p>
        </p:txBody>
      </p:sp>
      <p:pic>
        <p:nvPicPr>
          <p:cNvPr id="14" name="Picture 13">
            <a:extLst>
              <a:ext uri="{FF2B5EF4-FFF2-40B4-BE49-F238E27FC236}">
                <a16:creationId xmlns:a16="http://schemas.microsoft.com/office/drawing/2014/main" id="{11910DB0-36D9-F1E7-F738-D7E414A3F485}"/>
              </a:ext>
            </a:extLst>
          </p:cNvPr>
          <p:cNvPicPr>
            <a:picLocks noChangeAspect="1"/>
          </p:cNvPicPr>
          <p:nvPr/>
        </p:nvPicPr>
        <p:blipFill>
          <a:blip r:embed="rId8"/>
          <a:stretch>
            <a:fillRect/>
          </a:stretch>
        </p:blipFill>
        <p:spPr>
          <a:xfrm>
            <a:off x="413504" y="2835288"/>
            <a:ext cx="1595405" cy="1605567"/>
          </a:xfrm>
          <a:prstGeom prst="rect">
            <a:avLst/>
          </a:prstGeom>
        </p:spPr>
      </p:pic>
      <p:sp>
        <p:nvSpPr>
          <p:cNvPr id="15" name="TextBox 14">
            <a:extLst>
              <a:ext uri="{FF2B5EF4-FFF2-40B4-BE49-F238E27FC236}">
                <a16:creationId xmlns:a16="http://schemas.microsoft.com/office/drawing/2014/main" id="{6D80C8E7-2665-4469-4CC0-DBACE1761498}"/>
              </a:ext>
            </a:extLst>
          </p:cNvPr>
          <p:cNvSpPr txBox="1"/>
          <p:nvPr/>
        </p:nvSpPr>
        <p:spPr>
          <a:xfrm>
            <a:off x="1947434" y="3944090"/>
            <a:ext cx="132921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[Samsung 2021]</a:t>
            </a:r>
          </a:p>
        </p:txBody>
      </p:sp>
      <p:sp>
        <p:nvSpPr>
          <p:cNvPr id="16" name="TextBox 15">
            <a:extLst>
              <a:ext uri="{FF2B5EF4-FFF2-40B4-BE49-F238E27FC236}">
                <a16:creationId xmlns:a16="http://schemas.microsoft.com/office/drawing/2014/main" id="{8C64CC0F-C747-9188-8A22-865BF7B7B2FD}"/>
              </a:ext>
            </a:extLst>
          </p:cNvPr>
          <p:cNvSpPr txBox="1"/>
          <p:nvPr/>
        </p:nvSpPr>
        <p:spPr>
          <a:xfrm>
            <a:off x="2065916" y="6509127"/>
            <a:ext cx="493596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This does not include many experimental chips and startups</a:t>
            </a:r>
          </a:p>
        </p:txBody>
      </p:sp>
      <p:pic>
        <p:nvPicPr>
          <p:cNvPr id="17" name="Picture 16">
            <a:extLst>
              <a:ext uri="{FF2B5EF4-FFF2-40B4-BE49-F238E27FC236}">
                <a16:creationId xmlns:a16="http://schemas.microsoft.com/office/drawing/2014/main" id="{DCA05738-9332-244C-A268-2008812B4A1B}"/>
              </a:ext>
            </a:extLst>
          </p:cNvPr>
          <p:cNvPicPr>
            <a:picLocks noChangeAspect="1"/>
          </p:cNvPicPr>
          <p:nvPr/>
        </p:nvPicPr>
        <p:blipFill>
          <a:blip r:embed="rId9"/>
          <a:stretch>
            <a:fillRect/>
          </a:stretch>
        </p:blipFill>
        <p:spPr>
          <a:xfrm>
            <a:off x="5270950" y="3244368"/>
            <a:ext cx="1316608" cy="1336760"/>
          </a:xfrm>
          <a:prstGeom prst="rect">
            <a:avLst/>
          </a:prstGeom>
        </p:spPr>
      </p:pic>
      <p:sp>
        <p:nvSpPr>
          <p:cNvPr id="18" name="TextBox 17">
            <a:extLst>
              <a:ext uri="{FF2B5EF4-FFF2-40B4-BE49-F238E27FC236}">
                <a16:creationId xmlns:a16="http://schemas.microsoft.com/office/drawing/2014/main" id="{07471B9D-8C0D-66E1-C07A-AB0CB025F226}"/>
              </a:ext>
            </a:extLst>
          </p:cNvPr>
          <p:cNvSpPr txBox="1"/>
          <p:nvPr/>
        </p:nvSpPr>
        <p:spPr>
          <a:xfrm>
            <a:off x="6550694" y="3834117"/>
            <a:ext cx="123944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Cambria" panose="02040503050406030204" pitchFamily="18" charset="0"/>
                <a:ea typeface="Cambria" panose="02040503050406030204" pitchFamily="18" charset="0"/>
                <a:cs typeface="+mn-cs"/>
              </a:rPr>
              <a:t>[Alibaba 2022]</a:t>
            </a:r>
          </a:p>
        </p:txBody>
      </p:sp>
    </p:spTree>
    <p:extLst>
      <p:ext uri="{BB962C8B-B14F-4D97-AF65-F5344CB8AC3E}">
        <p14:creationId xmlns:p14="http://schemas.microsoft.com/office/powerpoint/2010/main" val="17432048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83505-2DAA-ED43-A184-C4D419F9BE48}"/>
              </a:ext>
            </a:extLst>
          </p:cNvPr>
          <p:cNvSpPr>
            <a:spLocks noGrp="1"/>
          </p:cNvSpPr>
          <p:nvPr>
            <p:ph type="title"/>
          </p:nvPr>
        </p:nvSpPr>
        <p:spPr>
          <a:xfrm>
            <a:off x="228600" y="152400"/>
            <a:ext cx="8915400" cy="1066800"/>
          </a:xfrm>
        </p:spPr>
        <p:txBody>
          <a:bodyPr/>
          <a:lstStyle/>
          <a:p>
            <a:r>
              <a:rPr lang="en-US" sz="3800" dirty="0"/>
              <a:t>UPMEM Processing-in-DRAM Engine (2019)</a:t>
            </a:r>
          </a:p>
        </p:txBody>
      </p:sp>
      <p:sp>
        <p:nvSpPr>
          <p:cNvPr id="4" name="Slide Number Placeholder 3">
            <a:extLst>
              <a:ext uri="{FF2B5EF4-FFF2-40B4-BE49-F238E27FC236}">
                <a16:creationId xmlns:a16="http://schemas.microsoft.com/office/drawing/2014/main" id="{1BC247EB-0F00-D348-A874-BCF1EE2FA5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11" name="Content Placeholder 10">
            <a:extLst>
              <a:ext uri="{FF2B5EF4-FFF2-40B4-BE49-F238E27FC236}">
                <a16:creationId xmlns:a16="http://schemas.microsoft.com/office/drawing/2014/main" id="{75EB2FE4-BC58-E94C-8039-4CDE8EEBB0EA}"/>
              </a:ext>
            </a:extLst>
          </p:cNvPr>
          <p:cNvSpPr>
            <a:spLocks noGrp="1"/>
          </p:cNvSpPr>
          <p:nvPr>
            <p:ph idx="1"/>
          </p:nvPr>
        </p:nvSpPr>
        <p:spPr>
          <a:xfrm>
            <a:off x="136251" y="964045"/>
            <a:ext cx="8610600" cy="5193723"/>
          </a:xfrm>
        </p:spPr>
        <p:txBody>
          <a:bodyPr/>
          <a:lstStyle/>
          <a:p>
            <a:r>
              <a:rPr lang="en-US" dirty="0">
                <a:solidFill>
                  <a:srgbClr val="FF0000"/>
                </a:solidFill>
              </a:rPr>
              <a:t>Processing in DRAM Engine </a:t>
            </a:r>
          </a:p>
          <a:p>
            <a:r>
              <a:rPr lang="en-US" dirty="0"/>
              <a:t>Includes </a:t>
            </a:r>
            <a:r>
              <a:rPr lang="en-US" b="1" dirty="0"/>
              <a:t>standard DIMM modules</a:t>
            </a:r>
            <a:r>
              <a:rPr lang="en-US" dirty="0"/>
              <a:t>, with a </a:t>
            </a:r>
            <a:r>
              <a:rPr lang="en-US" b="1" dirty="0"/>
              <a:t>large number of DPU processors </a:t>
            </a:r>
            <a:r>
              <a:rPr lang="en-US" dirty="0"/>
              <a:t>combined with DRAM chips.</a:t>
            </a:r>
          </a:p>
          <a:p>
            <a:pPr marL="0" indent="0">
              <a:buNone/>
            </a:pPr>
            <a:endParaRPr lang="en-US" dirty="0"/>
          </a:p>
          <a:p>
            <a:r>
              <a:rPr lang="en-US" dirty="0"/>
              <a:t>Replaces </a:t>
            </a:r>
            <a:r>
              <a:rPr lang="en-US" b="1" dirty="0"/>
              <a:t>standard</a:t>
            </a:r>
            <a:r>
              <a:rPr lang="en-US" dirty="0"/>
              <a:t> DIMMs</a:t>
            </a:r>
          </a:p>
          <a:p>
            <a:pPr lvl="1"/>
            <a:r>
              <a:rPr lang="en-US" dirty="0"/>
              <a:t>DDR4 R-DIMM modules</a:t>
            </a:r>
          </a:p>
          <a:p>
            <a:pPr lvl="2"/>
            <a:r>
              <a:rPr lang="en-US" dirty="0"/>
              <a:t>8GB+128 DPUs (16 PIM chips)</a:t>
            </a:r>
          </a:p>
          <a:p>
            <a:pPr lvl="2"/>
            <a:r>
              <a:rPr lang="en-US" dirty="0"/>
              <a:t>Standard 2x-nm DRAM process</a:t>
            </a:r>
          </a:p>
          <a:p>
            <a:pPr lvl="1"/>
            <a:r>
              <a:rPr lang="en-US" b="1" dirty="0"/>
              <a:t>Large amounts of</a:t>
            </a:r>
            <a:r>
              <a:rPr lang="en-US" dirty="0"/>
              <a:t> compute &amp; memory bandwidth</a:t>
            </a:r>
          </a:p>
        </p:txBody>
      </p:sp>
      <p:pic>
        <p:nvPicPr>
          <p:cNvPr id="8" name="Picture 7">
            <a:extLst>
              <a:ext uri="{FF2B5EF4-FFF2-40B4-BE49-F238E27FC236}">
                <a16:creationId xmlns:a16="http://schemas.microsoft.com/office/drawing/2014/main" id="{D52C3A3A-02C6-5F46-8278-4883459024F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79331" y="2362200"/>
            <a:ext cx="3064669" cy="1809469"/>
          </a:xfrm>
          <a:prstGeom prst="rect">
            <a:avLst/>
          </a:prstGeom>
        </p:spPr>
      </p:pic>
      <p:sp>
        <p:nvSpPr>
          <p:cNvPr id="3" name="TextBox 2">
            <a:extLst>
              <a:ext uri="{FF2B5EF4-FFF2-40B4-BE49-F238E27FC236}">
                <a16:creationId xmlns:a16="http://schemas.microsoft.com/office/drawing/2014/main" id="{33094D00-96B4-E74E-917B-BA57463AF2F6}"/>
              </a:ext>
            </a:extLst>
          </p:cNvPr>
          <p:cNvSpPr txBox="1"/>
          <p:nvPr/>
        </p:nvSpPr>
        <p:spPr>
          <a:xfrm>
            <a:off x="19665" y="6392637"/>
            <a:ext cx="671485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https://www.anandtech.com/show/14750/hot-chips-31-analysis-inmemory-processing-by-upmem</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69DF79F1-207B-C34F-AF17-579F237B3E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8600" y="4724400"/>
            <a:ext cx="8754585" cy="1709697"/>
          </a:xfrm>
          <a:prstGeom prst="rect">
            <a:avLst/>
          </a:prstGeom>
        </p:spPr>
      </p:pic>
      <p:sp>
        <p:nvSpPr>
          <p:cNvPr id="13" name="Rectangle 12">
            <a:extLst>
              <a:ext uri="{FF2B5EF4-FFF2-40B4-BE49-F238E27FC236}">
                <a16:creationId xmlns:a16="http://schemas.microsoft.com/office/drawing/2014/main" id="{194B1677-FAD4-8147-AAAE-CAD39B29F335}"/>
              </a:ext>
            </a:extLst>
          </p:cNvPr>
          <p:cNvSpPr/>
          <p:nvPr/>
        </p:nvSpPr>
        <p:spPr>
          <a:xfrm>
            <a:off x="-17231" y="6594579"/>
            <a:ext cx="9175979" cy="276999"/>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5"/>
              </a:rPr>
              <a:t>https://www.upmem.com/video-upmem-presenting-its-true-processing-in-memory-solution-hot-chips-2019/</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655100730"/>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fontScale="90000"/>
          </a:bodyPr>
          <a:lstStyle/>
          <a:p>
            <a:r>
              <a:rPr lang="en-US" dirty="0"/>
              <a:t>UPMEM Memory Modules</a:t>
            </a:r>
          </a:p>
        </p:txBody>
      </p:sp>
      <p:sp>
        <p:nvSpPr>
          <p:cNvPr id="3" name="Content Placeholder 2">
            <a:extLst>
              <a:ext uri="{FF2B5EF4-FFF2-40B4-BE49-F238E27FC236}">
                <a16:creationId xmlns:a16="http://schemas.microsoft.com/office/drawing/2014/main" id="{85F3EBD4-3CCC-C145-B4CE-E1E9E7261360}"/>
              </a:ext>
            </a:extLst>
          </p:cNvPr>
          <p:cNvSpPr>
            <a:spLocks noGrp="1"/>
          </p:cNvSpPr>
          <p:nvPr>
            <p:ph idx="1"/>
          </p:nvPr>
        </p:nvSpPr>
        <p:spPr/>
        <p:txBody>
          <a:bodyPr/>
          <a:lstStyle/>
          <a:p>
            <a:r>
              <a:rPr lang="en-US" sz="2600" dirty="0"/>
              <a:t>E19: 8 chips DIMM (1 rank). DPUs @ 267 MHz</a:t>
            </a:r>
          </a:p>
          <a:p>
            <a:r>
              <a:rPr lang="en-US" sz="2600" dirty="0"/>
              <a:t>P21: 16 chips DIMM (2 ranks). DPUs @ 350 MHz</a:t>
            </a:r>
          </a:p>
        </p:txBody>
      </p:sp>
      <p:pic>
        <p:nvPicPr>
          <p:cNvPr id="6" name="Picture 5">
            <a:extLst>
              <a:ext uri="{FF2B5EF4-FFF2-40B4-BE49-F238E27FC236}">
                <a16:creationId xmlns:a16="http://schemas.microsoft.com/office/drawing/2014/main" id="{515C2AE4-3B3A-DE4A-A3A4-2A8ADB7D2F47}"/>
              </a:ext>
            </a:extLst>
          </p:cNvPr>
          <p:cNvPicPr>
            <a:picLocks noChangeAspect="1"/>
          </p:cNvPicPr>
          <p:nvPr/>
        </p:nvPicPr>
        <p:blipFill>
          <a:blip r:embed="rId3"/>
          <a:stretch>
            <a:fillRect/>
          </a:stretch>
        </p:blipFill>
        <p:spPr>
          <a:xfrm>
            <a:off x="1724637" y="2058625"/>
            <a:ext cx="5694726" cy="4141619"/>
          </a:xfrm>
          <a:prstGeom prst="rect">
            <a:avLst/>
          </a:prstGeom>
        </p:spPr>
      </p:pic>
      <p:sp>
        <p:nvSpPr>
          <p:cNvPr id="5" name="TextBox 4">
            <a:extLst>
              <a:ext uri="{FF2B5EF4-FFF2-40B4-BE49-F238E27FC236}">
                <a16:creationId xmlns:a16="http://schemas.microsoft.com/office/drawing/2014/main" id="{9FFAC973-70A2-804A-B666-069E89D6CF82}"/>
              </a:ext>
            </a:extLst>
          </p:cNvPr>
          <p:cNvSpPr txBox="1"/>
          <p:nvPr/>
        </p:nvSpPr>
        <p:spPr>
          <a:xfrm>
            <a:off x="3996362" y="6479300"/>
            <a:ext cx="115127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hlinkClick r:id="rId4"/>
              </a:rPr>
              <a:t>www.upmem.com</a:t>
            </a:r>
            <a:endPar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1810439628"/>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a:bodyPr>
          <a:lstStyle/>
          <a:p>
            <a:r>
              <a:rPr lang="en-US" dirty="0"/>
              <a:t>2,560-DPU Processing-in-Memory System</a:t>
            </a:r>
          </a:p>
        </p:txBody>
      </p:sp>
      <p:pic>
        <p:nvPicPr>
          <p:cNvPr id="4" name="Picture 3">
            <a:extLst>
              <a:ext uri="{FF2B5EF4-FFF2-40B4-BE49-F238E27FC236}">
                <a16:creationId xmlns:a16="http://schemas.microsoft.com/office/drawing/2014/main" id="{36E8E657-497E-D34D-9E02-328862033C12}"/>
              </a:ext>
            </a:extLst>
          </p:cNvPr>
          <p:cNvPicPr>
            <a:picLocks noChangeAspect="1"/>
          </p:cNvPicPr>
          <p:nvPr/>
        </p:nvPicPr>
        <p:blipFill>
          <a:blip r:embed="rId3"/>
          <a:stretch>
            <a:fillRect/>
          </a:stretch>
        </p:blipFill>
        <p:spPr>
          <a:xfrm>
            <a:off x="2979309" y="903296"/>
            <a:ext cx="5851473" cy="5573704"/>
          </a:xfrm>
          <a:prstGeom prst="rect">
            <a:avLst/>
          </a:prstGeom>
        </p:spPr>
      </p:pic>
      <p:pic>
        <p:nvPicPr>
          <p:cNvPr id="12" name="Picture 11">
            <a:extLst>
              <a:ext uri="{FF2B5EF4-FFF2-40B4-BE49-F238E27FC236}">
                <a16:creationId xmlns:a16="http://schemas.microsoft.com/office/drawing/2014/main" id="{D3106EDF-1A4E-6145-9E03-9FF99CE57DC6}"/>
              </a:ext>
            </a:extLst>
          </p:cNvPr>
          <p:cNvPicPr>
            <a:picLocks noChangeAspect="1"/>
          </p:cNvPicPr>
          <p:nvPr/>
        </p:nvPicPr>
        <p:blipFill>
          <a:blip r:embed="rId4"/>
          <a:stretch>
            <a:fillRect/>
          </a:stretch>
        </p:blipFill>
        <p:spPr>
          <a:xfrm>
            <a:off x="3920245" y="2904293"/>
            <a:ext cx="3012711" cy="2118984"/>
          </a:xfrm>
          <a:prstGeom prst="rect">
            <a:avLst/>
          </a:prstGeom>
        </p:spPr>
      </p:pic>
      <p:pic>
        <p:nvPicPr>
          <p:cNvPr id="14" name="Picture 13">
            <a:extLst>
              <a:ext uri="{FF2B5EF4-FFF2-40B4-BE49-F238E27FC236}">
                <a16:creationId xmlns:a16="http://schemas.microsoft.com/office/drawing/2014/main" id="{BE0F6870-38D1-E447-9353-7D4BF29084F6}"/>
              </a:ext>
            </a:extLst>
          </p:cNvPr>
          <p:cNvPicPr>
            <a:picLocks noChangeAspect="1"/>
          </p:cNvPicPr>
          <p:nvPr/>
        </p:nvPicPr>
        <p:blipFill>
          <a:blip r:embed="rId5"/>
          <a:stretch>
            <a:fillRect/>
          </a:stretch>
        </p:blipFill>
        <p:spPr>
          <a:xfrm>
            <a:off x="6549230" y="1674985"/>
            <a:ext cx="2066388" cy="919299"/>
          </a:xfrm>
          <a:prstGeom prst="rect">
            <a:avLst/>
          </a:prstGeom>
        </p:spPr>
      </p:pic>
      <p:pic>
        <p:nvPicPr>
          <p:cNvPr id="16" name="Picture 15">
            <a:extLst>
              <a:ext uri="{FF2B5EF4-FFF2-40B4-BE49-F238E27FC236}">
                <a16:creationId xmlns:a16="http://schemas.microsoft.com/office/drawing/2014/main" id="{CB32921E-5AA3-B844-8F27-9D5D6227F59C}"/>
              </a:ext>
            </a:extLst>
          </p:cNvPr>
          <p:cNvPicPr>
            <a:picLocks noChangeAspect="1"/>
          </p:cNvPicPr>
          <p:nvPr/>
        </p:nvPicPr>
        <p:blipFill>
          <a:blip r:embed="rId6"/>
          <a:stretch>
            <a:fillRect/>
          </a:stretch>
        </p:blipFill>
        <p:spPr>
          <a:xfrm>
            <a:off x="3138623" y="3439859"/>
            <a:ext cx="2592924" cy="2001694"/>
          </a:xfrm>
          <a:prstGeom prst="rect">
            <a:avLst/>
          </a:prstGeom>
        </p:spPr>
      </p:pic>
      <p:pic>
        <p:nvPicPr>
          <p:cNvPr id="18" name="Picture 17">
            <a:extLst>
              <a:ext uri="{FF2B5EF4-FFF2-40B4-BE49-F238E27FC236}">
                <a16:creationId xmlns:a16="http://schemas.microsoft.com/office/drawing/2014/main" id="{56C4920E-CFD7-B344-BBAC-B77FDC25C719}"/>
              </a:ext>
            </a:extLst>
          </p:cNvPr>
          <p:cNvPicPr>
            <a:picLocks noChangeAspect="1"/>
          </p:cNvPicPr>
          <p:nvPr/>
        </p:nvPicPr>
        <p:blipFill>
          <a:blip r:embed="rId7"/>
          <a:stretch>
            <a:fillRect/>
          </a:stretch>
        </p:blipFill>
        <p:spPr>
          <a:xfrm>
            <a:off x="5987595" y="1887464"/>
            <a:ext cx="2070100" cy="868519"/>
          </a:xfrm>
          <a:prstGeom prst="rect">
            <a:avLst/>
          </a:prstGeom>
        </p:spPr>
      </p:pic>
      <p:pic>
        <p:nvPicPr>
          <p:cNvPr id="23" name="Picture 22">
            <a:extLst>
              <a:ext uri="{FF2B5EF4-FFF2-40B4-BE49-F238E27FC236}">
                <a16:creationId xmlns:a16="http://schemas.microsoft.com/office/drawing/2014/main" id="{4EEC4595-5C2B-D74E-A7AB-93038825B54C}"/>
              </a:ext>
            </a:extLst>
          </p:cNvPr>
          <p:cNvPicPr>
            <a:picLocks noChangeAspect="1"/>
          </p:cNvPicPr>
          <p:nvPr/>
        </p:nvPicPr>
        <p:blipFill>
          <a:blip r:embed="rId8"/>
          <a:stretch>
            <a:fillRect/>
          </a:stretch>
        </p:blipFill>
        <p:spPr>
          <a:xfrm>
            <a:off x="4721083" y="2294202"/>
            <a:ext cx="2809502" cy="1458000"/>
          </a:xfrm>
          <a:prstGeom prst="rect">
            <a:avLst/>
          </a:prstGeom>
        </p:spPr>
      </p:pic>
      <p:pic>
        <p:nvPicPr>
          <p:cNvPr id="25" name="Picture 24">
            <a:extLst>
              <a:ext uri="{FF2B5EF4-FFF2-40B4-BE49-F238E27FC236}">
                <a16:creationId xmlns:a16="http://schemas.microsoft.com/office/drawing/2014/main" id="{5F31B5F0-E7C8-A94D-A239-6162094D42FE}"/>
              </a:ext>
            </a:extLst>
          </p:cNvPr>
          <p:cNvPicPr>
            <a:picLocks noChangeAspect="1"/>
          </p:cNvPicPr>
          <p:nvPr/>
        </p:nvPicPr>
        <p:blipFill>
          <a:blip r:embed="rId9"/>
          <a:stretch>
            <a:fillRect/>
          </a:stretch>
        </p:blipFill>
        <p:spPr>
          <a:xfrm>
            <a:off x="5552690" y="2066443"/>
            <a:ext cx="2320496" cy="1008022"/>
          </a:xfrm>
          <a:prstGeom prst="rect">
            <a:avLst/>
          </a:prstGeom>
        </p:spPr>
      </p:pic>
      <p:grpSp>
        <p:nvGrpSpPr>
          <p:cNvPr id="31" name="Group 30">
            <a:extLst>
              <a:ext uri="{FF2B5EF4-FFF2-40B4-BE49-F238E27FC236}">
                <a16:creationId xmlns:a16="http://schemas.microsoft.com/office/drawing/2014/main" id="{705FFEEB-275A-6D48-A0BA-4952CDBF4E51}"/>
              </a:ext>
            </a:extLst>
          </p:cNvPr>
          <p:cNvGrpSpPr/>
          <p:nvPr/>
        </p:nvGrpSpPr>
        <p:grpSpPr>
          <a:xfrm>
            <a:off x="6813095" y="975827"/>
            <a:ext cx="2281552" cy="1398315"/>
            <a:chOff x="5480050" y="921748"/>
            <a:chExt cx="2281552" cy="1398315"/>
          </a:xfrm>
        </p:grpSpPr>
        <p:pic>
          <p:nvPicPr>
            <p:cNvPr id="27" name="Picture 26">
              <a:extLst>
                <a:ext uri="{FF2B5EF4-FFF2-40B4-BE49-F238E27FC236}">
                  <a16:creationId xmlns:a16="http://schemas.microsoft.com/office/drawing/2014/main" id="{C6CE7DF7-C4B4-D04D-8FF2-ED61BC62C0A6}"/>
                </a:ext>
              </a:extLst>
            </p:cNvPr>
            <p:cNvPicPr>
              <a:picLocks noChangeAspect="1"/>
            </p:cNvPicPr>
            <p:nvPr/>
          </p:nvPicPr>
          <p:blipFill>
            <a:blip r:embed="rId10"/>
            <a:stretch>
              <a:fillRect/>
            </a:stretch>
          </p:blipFill>
          <p:spPr>
            <a:xfrm>
              <a:off x="5480050" y="1249462"/>
              <a:ext cx="2120900" cy="750472"/>
            </a:xfrm>
            <a:prstGeom prst="rect">
              <a:avLst/>
            </a:prstGeom>
          </p:spPr>
        </p:pic>
        <p:sp>
          <p:nvSpPr>
            <p:cNvPr id="29" name="Rectangle 28">
              <a:extLst>
                <a:ext uri="{FF2B5EF4-FFF2-40B4-BE49-F238E27FC236}">
                  <a16:creationId xmlns:a16="http://schemas.microsoft.com/office/drawing/2014/main" id="{14550289-053A-BA48-9FBD-B9F4A7CC5957}"/>
                </a:ext>
              </a:extLst>
            </p:cNvPr>
            <p:cNvSpPr/>
            <p:nvPr/>
          </p:nvSpPr>
          <p:spPr>
            <a:xfrm>
              <a:off x="7506375" y="921748"/>
              <a:ext cx="255227"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36" name="Group 35">
            <a:extLst>
              <a:ext uri="{FF2B5EF4-FFF2-40B4-BE49-F238E27FC236}">
                <a16:creationId xmlns:a16="http://schemas.microsoft.com/office/drawing/2014/main" id="{E61AF7B0-9D5C-3D46-B511-5F0408593525}"/>
              </a:ext>
            </a:extLst>
          </p:cNvPr>
          <p:cNvGrpSpPr/>
          <p:nvPr/>
        </p:nvGrpSpPr>
        <p:grpSpPr>
          <a:xfrm>
            <a:off x="2111632" y="3614951"/>
            <a:ext cx="3211780" cy="2660400"/>
            <a:chOff x="778587" y="3625968"/>
            <a:chExt cx="3211780" cy="2660400"/>
          </a:xfrm>
        </p:grpSpPr>
        <p:pic>
          <p:nvPicPr>
            <p:cNvPr id="35" name="Picture 34">
              <a:extLst>
                <a:ext uri="{FF2B5EF4-FFF2-40B4-BE49-F238E27FC236}">
                  <a16:creationId xmlns:a16="http://schemas.microsoft.com/office/drawing/2014/main" id="{70E57DCB-2F0D-BD41-A724-67B83D67B578}"/>
                </a:ext>
              </a:extLst>
            </p:cNvPr>
            <p:cNvPicPr>
              <a:picLocks noChangeAspect="1"/>
            </p:cNvPicPr>
            <p:nvPr/>
          </p:nvPicPr>
          <p:blipFill>
            <a:blip r:embed="rId11"/>
            <a:stretch>
              <a:fillRect/>
            </a:stretch>
          </p:blipFill>
          <p:spPr>
            <a:xfrm>
              <a:off x="922110" y="3625968"/>
              <a:ext cx="3068257" cy="2660400"/>
            </a:xfrm>
            <a:prstGeom prst="rect">
              <a:avLst/>
            </a:prstGeom>
          </p:spPr>
        </p:pic>
        <p:sp>
          <p:nvSpPr>
            <p:cNvPr id="28" name="Rectangle 27">
              <a:extLst>
                <a:ext uri="{FF2B5EF4-FFF2-40B4-BE49-F238E27FC236}">
                  <a16:creationId xmlns:a16="http://schemas.microsoft.com/office/drawing/2014/main" id="{89138301-4BD6-DD49-9B22-015A6C780208}"/>
                </a:ext>
              </a:extLst>
            </p:cNvPr>
            <p:cNvSpPr/>
            <p:nvPr/>
          </p:nvSpPr>
          <p:spPr>
            <a:xfrm>
              <a:off x="778587" y="3625968"/>
              <a:ext cx="853178"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pic>
        <p:nvPicPr>
          <p:cNvPr id="17" name="Picture 16">
            <a:extLst>
              <a:ext uri="{FF2B5EF4-FFF2-40B4-BE49-F238E27FC236}">
                <a16:creationId xmlns:a16="http://schemas.microsoft.com/office/drawing/2014/main" id="{50ADAA6C-C5FB-CB44-A9E6-6E964C8200AA}"/>
              </a:ext>
            </a:extLst>
          </p:cNvPr>
          <p:cNvPicPr>
            <a:picLocks noChangeAspect="1"/>
          </p:cNvPicPr>
          <p:nvPr/>
        </p:nvPicPr>
        <p:blipFill>
          <a:blip r:embed="rId12"/>
          <a:stretch>
            <a:fillRect/>
          </a:stretch>
        </p:blipFill>
        <p:spPr>
          <a:xfrm>
            <a:off x="166062" y="990600"/>
            <a:ext cx="2729538" cy="3213445"/>
          </a:xfrm>
          <a:prstGeom prst="rect">
            <a:avLst/>
          </a:prstGeom>
        </p:spPr>
      </p:pic>
      <p:sp>
        <p:nvSpPr>
          <p:cNvPr id="19" name="Slide Number Placeholder 3">
            <a:extLst>
              <a:ext uri="{FF2B5EF4-FFF2-40B4-BE49-F238E27FC236}">
                <a16:creationId xmlns:a16="http://schemas.microsoft.com/office/drawing/2014/main" id="{DD0B0116-900A-2E42-B946-6D64B4AF6111}"/>
              </a:ext>
            </a:extLst>
          </p:cNvPr>
          <p:cNvSpPr>
            <a:spLocks noGrp="1"/>
          </p:cNvSpPr>
          <p:nvPr>
            <p:ph type="sldNum" sz="quarter" idx="11"/>
          </p:nvPr>
        </p:nvSpPr>
        <p:spPr>
          <a:xfrm>
            <a:off x="6777038" y="6318250"/>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212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3" name="TextBox 2">
            <a:extLst>
              <a:ext uri="{FF2B5EF4-FFF2-40B4-BE49-F238E27FC236}">
                <a16:creationId xmlns:a16="http://schemas.microsoft.com/office/drawing/2014/main" id="{4A498B5C-ED8C-5E45-ADFE-D336315F8238}"/>
              </a:ext>
            </a:extLst>
          </p:cNvPr>
          <p:cNvSpPr txBox="1"/>
          <p:nvPr/>
        </p:nvSpPr>
        <p:spPr>
          <a:xfrm>
            <a:off x="2514600" y="6516469"/>
            <a:ext cx="4742004"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13">
                  <a:extLst>
                    <a:ext uri="{A12FA001-AC4F-418D-AE19-62706E023703}">
                      <ahyp:hlinkClr xmlns:ahyp="http://schemas.microsoft.com/office/drawing/2018/hyperlinkcolor" val="tx"/>
                    </a:ext>
                  </a:extLst>
                </a:hlinkClick>
              </a:rPr>
              <a:t>https://arxiv.org/pdf/2105.03814.pdf</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20" name="Picture 19">
            <a:extLst>
              <a:ext uri="{FF2B5EF4-FFF2-40B4-BE49-F238E27FC236}">
                <a16:creationId xmlns:a16="http://schemas.microsoft.com/office/drawing/2014/main" id="{D1C71662-8A7A-2045-B226-D20EE146E943}"/>
              </a:ext>
            </a:extLst>
          </p:cNvPr>
          <p:cNvPicPr>
            <a:picLocks noChangeAspect="1"/>
          </p:cNvPicPr>
          <p:nvPr/>
        </p:nvPicPr>
        <p:blipFill>
          <a:blip r:embed="rId14"/>
          <a:stretch>
            <a:fillRect/>
          </a:stretch>
        </p:blipFill>
        <p:spPr>
          <a:xfrm>
            <a:off x="166062" y="4367231"/>
            <a:ext cx="2405112" cy="2420032"/>
          </a:xfrm>
          <a:prstGeom prst="rect">
            <a:avLst/>
          </a:prstGeom>
        </p:spPr>
      </p:pic>
    </p:spTree>
    <p:extLst>
      <p:ext uri="{BB962C8B-B14F-4D97-AF65-F5344CB8AC3E}">
        <p14:creationId xmlns:p14="http://schemas.microsoft.com/office/powerpoint/2010/main" val="482674211"/>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the UPMEM PIM System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https://www.youtube.com/watch?v=Sscy1Wrr22A&amp;list=PL5Q2soXY2Zi9xidyIgBxUz7xRPS-wisBN&amp;index=26</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BC9E9B4F-8A34-9544-86B1-2FE3041A688A}"/>
              </a:ext>
            </a:extLst>
          </p:cNvPr>
          <p:cNvPicPr>
            <a:picLocks noChangeAspect="1"/>
          </p:cNvPicPr>
          <p:nvPr/>
        </p:nvPicPr>
        <p:blipFill>
          <a:blip r:embed="rId3"/>
          <a:stretch>
            <a:fillRect/>
          </a:stretch>
        </p:blipFill>
        <p:spPr>
          <a:xfrm>
            <a:off x="609600" y="929271"/>
            <a:ext cx="7848600" cy="5511108"/>
          </a:xfrm>
          <a:prstGeom prst="rect">
            <a:avLst/>
          </a:prstGeom>
        </p:spPr>
      </p:pic>
    </p:spTree>
    <p:extLst>
      <p:ext uri="{BB962C8B-B14F-4D97-AF65-F5344CB8AC3E}">
        <p14:creationId xmlns:p14="http://schemas.microsoft.com/office/powerpoint/2010/main" val="3389959057"/>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200" dirty="0"/>
              <a:t>Experimental Analysis of the UPMEM PIM Engine</a:t>
            </a:r>
            <a:endParaRPr lang="en-US" sz="2400"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https://arxiv.org/pdf/2105.03814.pdf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4" name="Picture 3">
            <a:extLst>
              <a:ext uri="{FF2B5EF4-FFF2-40B4-BE49-F238E27FC236}">
                <a16:creationId xmlns:a16="http://schemas.microsoft.com/office/drawing/2014/main" id="{17AE92A9-1CB3-0F44-AB44-B64795F93A90}"/>
              </a:ext>
            </a:extLst>
          </p:cNvPr>
          <p:cNvPicPr>
            <a:picLocks noChangeAspect="1"/>
          </p:cNvPicPr>
          <p:nvPr/>
        </p:nvPicPr>
        <p:blipFill>
          <a:blip r:embed="rId3"/>
          <a:stretch>
            <a:fillRect/>
          </a:stretch>
        </p:blipFill>
        <p:spPr>
          <a:xfrm>
            <a:off x="1541793" y="905635"/>
            <a:ext cx="5628366" cy="5663281"/>
          </a:xfrm>
          <a:prstGeom prst="rect">
            <a:avLst/>
          </a:prstGeom>
        </p:spPr>
      </p:pic>
    </p:spTree>
    <p:extLst>
      <p:ext uri="{BB962C8B-B14F-4D97-AF65-F5344CB8AC3E}">
        <p14:creationId xmlns:p14="http://schemas.microsoft.com/office/powerpoint/2010/main" val="4129489612"/>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3F10CE7A-9D8C-AE49-A39B-C01858CE19B8}"/>
              </a:ext>
            </a:extLst>
          </p:cNvPr>
          <p:cNvSpPr>
            <a:spLocks noGrp="1"/>
          </p:cNvSpPr>
          <p:nvPr>
            <p:ph type="subTitle" idx="1"/>
          </p:nvPr>
        </p:nvSpPr>
        <p:spPr>
          <a:xfrm>
            <a:off x="0" y="3179298"/>
            <a:ext cx="9144000" cy="1199754"/>
          </a:xfrm>
        </p:spPr>
        <p:txBody>
          <a:bodyPr>
            <a:noAutofit/>
          </a:bodyPr>
          <a:lstStyle/>
          <a:p>
            <a:pPr>
              <a:spcBef>
                <a:spcPts val="600"/>
              </a:spcBef>
            </a:pPr>
            <a:r>
              <a:rPr lang="en-US" sz="2400" b="0" u="sng" dirty="0">
                <a:latin typeface="Candara" panose="020E0502030303020204" pitchFamily="34" charset="0"/>
              </a:rPr>
              <a:t>Juan Gómez Luna</a:t>
            </a:r>
            <a:r>
              <a:rPr lang="en-US" sz="2400" b="0" dirty="0">
                <a:latin typeface="Candara" panose="020E0502030303020204" pitchFamily="34" charset="0"/>
              </a:rPr>
              <a:t>, Izzat El Hajj, </a:t>
            </a:r>
          </a:p>
          <a:p>
            <a:pPr>
              <a:spcBef>
                <a:spcPts val="600"/>
              </a:spcBef>
            </a:pPr>
            <a:r>
              <a:rPr lang="en-US" sz="2400" b="0" dirty="0">
                <a:latin typeface="Candara" panose="020E0502030303020204" pitchFamily="34" charset="0"/>
              </a:rPr>
              <a:t>Ivan Fernandez, Christina </a:t>
            </a:r>
            <a:r>
              <a:rPr lang="en-US" sz="2400" b="0" dirty="0" err="1">
                <a:latin typeface="Candara" panose="020E0502030303020204" pitchFamily="34" charset="0"/>
              </a:rPr>
              <a:t>Giannoula</a:t>
            </a:r>
            <a:r>
              <a:rPr lang="en-US" sz="2400" b="0" dirty="0">
                <a:latin typeface="Candara" panose="020E0502030303020204" pitchFamily="34" charset="0"/>
              </a:rPr>
              <a:t>, </a:t>
            </a:r>
          </a:p>
          <a:p>
            <a:pPr>
              <a:spcBef>
                <a:spcPts val="600"/>
              </a:spcBef>
            </a:pPr>
            <a:r>
              <a:rPr lang="en-US" sz="2400" b="0" dirty="0">
                <a:latin typeface="Candara" panose="020E0502030303020204" pitchFamily="34" charset="0"/>
              </a:rPr>
              <a:t>Geraldo F. Oliveira, </a:t>
            </a:r>
            <a:r>
              <a:rPr lang="en-US" sz="2400" b="0" dirty="0" err="1">
                <a:latin typeface="Candara" panose="020E0502030303020204" pitchFamily="34" charset="0"/>
              </a:rPr>
              <a:t>Onur</a:t>
            </a:r>
            <a:r>
              <a:rPr lang="en-US" sz="2400" b="0" dirty="0">
                <a:latin typeface="Candara" panose="020E0502030303020204" pitchFamily="34" charset="0"/>
              </a:rPr>
              <a:t> </a:t>
            </a:r>
            <a:r>
              <a:rPr lang="en-US" sz="2400" b="0" dirty="0" err="1">
                <a:latin typeface="Candara" panose="020E0502030303020204" pitchFamily="34" charset="0"/>
              </a:rPr>
              <a:t>Mutlu</a:t>
            </a:r>
            <a:endParaRPr lang="en-US" sz="2400" b="0" dirty="0">
              <a:latin typeface="Candara" panose="020E0502030303020204" pitchFamily="34" charset="0"/>
            </a:endParaRPr>
          </a:p>
        </p:txBody>
      </p:sp>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220668"/>
            <a:ext cx="9144000" cy="2728724"/>
          </a:xfrm>
        </p:spPr>
        <p:txBody>
          <a:bodyPr>
            <a:normAutofit/>
          </a:bodyPr>
          <a:lstStyle/>
          <a:p>
            <a:r>
              <a:rPr lang="en-US" sz="4400" dirty="0">
                <a:solidFill>
                  <a:srgbClr val="0070C0"/>
                </a:solidFill>
              </a:rPr>
              <a:t>Understanding a Modern Processing-in-Memory Architecture:</a:t>
            </a:r>
          </a:p>
          <a:p>
            <a:r>
              <a:rPr lang="en-US" sz="3200" dirty="0">
                <a:latin typeface="Candara" panose="020E0502030303020204" pitchFamily="34" charset="0"/>
              </a:rPr>
              <a:t>Benchmarking and Experimental Characterization</a:t>
            </a:r>
          </a:p>
        </p:txBody>
      </p:sp>
      <p:sp>
        <p:nvSpPr>
          <p:cNvPr id="4" name="Subtitle 1">
            <a:extLst>
              <a:ext uri="{FF2B5EF4-FFF2-40B4-BE49-F238E27FC236}">
                <a16:creationId xmlns:a16="http://schemas.microsoft.com/office/drawing/2014/main" id="{A8E1073D-2730-9344-9B5D-7736C10F61B9}"/>
              </a:ext>
            </a:extLst>
          </p:cNvPr>
          <p:cNvSpPr txBox="1">
            <a:spLocks/>
          </p:cNvSpPr>
          <p:nvPr/>
        </p:nvSpPr>
        <p:spPr>
          <a:xfrm>
            <a:off x="1106731" y="4608957"/>
            <a:ext cx="6858000" cy="114686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endParaRPr kumimoji="0" lang="en-US" sz="2000" b="1" i="0" u="sng" strike="noStrike" kern="1200" cap="none" spc="0" normalizeH="0" baseline="0" noProof="0" dirty="0">
              <a:ln>
                <a:noFill/>
              </a:ln>
              <a:solidFill>
                <a:srgbClr val="0563C1"/>
              </a:solidFill>
              <a:effectLst/>
              <a:uLnTx/>
              <a:uFillTx/>
              <a:latin typeface="Calibri Light" panose="020F0302020204030204"/>
              <a:ea typeface="+mn-ea"/>
              <a:cs typeface="+mn-cs"/>
              <a:hlinkClick r:id="rId2">
                <a:extLst>
                  <a:ext uri="{A12FA001-AC4F-418D-AE19-62706E023703}">
                    <ahyp:hlinkClr xmlns:ahyp="http://schemas.microsoft.com/office/drawing/2018/hyperlinkcolor" val="tx"/>
                  </a:ext>
                </a:extLst>
              </a:hlinkClick>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hlinkClick r:id="rId2">
                  <a:extLst>
                    <a:ext uri="{A12FA001-AC4F-418D-AE19-62706E023703}">
                      <ahyp:hlinkClr xmlns:ahyp="http://schemas.microsoft.com/office/drawing/2018/hyperlinkcolor" val="tx"/>
                    </a:ext>
                  </a:extLst>
                </a:hlinkClick>
              </a:rPr>
              <a:t>https://arxiv.org/pdf/2105.03814.pdf</a:t>
            </a:r>
            <a:endPar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https://github.com/CMU-SAFARI/prim-benchmarks</a:t>
            </a:r>
            <a:endParaRPr kumimoji="0" lang="en-US" sz="2000" b="1" i="0" u="none" strike="noStrike" kern="1200" cap="none" spc="0" normalizeH="0" baseline="0" noProof="0" dirty="0">
              <a:ln>
                <a:noFill/>
              </a:ln>
              <a:solidFill>
                <a:srgbClr val="0000FF"/>
              </a:solidFill>
              <a:effectLst/>
              <a:uLnTx/>
              <a:uFillTx/>
              <a:latin typeface="Calibri Light" panose="020F0302020204030204"/>
              <a:ea typeface="+mn-ea"/>
              <a:cs typeface="+mn-cs"/>
            </a:endParaRPr>
          </a:p>
        </p:txBody>
      </p:sp>
    </p:spTree>
    <p:extLst>
      <p:ext uri="{BB962C8B-B14F-4D97-AF65-F5344CB8AC3E}">
        <p14:creationId xmlns:p14="http://schemas.microsoft.com/office/powerpoint/2010/main" val="73240124"/>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0C3E8E-0D66-4B42-A09B-0EA6C9449CE0}"/>
              </a:ext>
            </a:extLst>
          </p:cNvPr>
          <p:cNvSpPr>
            <a:spLocks noGrp="1"/>
          </p:cNvSpPr>
          <p:nvPr>
            <p:ph type="title"/>
          </p:nvPr>
        </p:nvSpPr>
        <p:spPr/>
        <p:txBody>
          <a:bodyPr/>
          <a:lstStyle/>
          <a:p>
            <a:r>
              <a:rPr lang="en-US" dirty="0"/>
              <a:t>Recent SRC TECHCON Presentation</a:t>
            </a:r>
          </a:p>
        </p:txBody>
      </p:sp>
      <p:sp>
        <p:nvSpPr>
          <p:cNvPr id="3" name="Content Placeholder 2">
            <a:extLst>
              <a:ext uri="{FF2B5EF4-FFF2-40B4-BE49-F238E27FC236}">
                <a16:creationId xmlns:a16="http://schemas.microsoft.com/office/drawing/2014/main" id="{9B6CB1FC-4914-CE40-BC66-64BE3F801B6D}"/>
              </a:ext>
            </a:extLst>
          </p:cNvPr>
          <p:cNvSpPr>
            <a:spLocks noGrp="1"/>
          </p:cNvSpPr>
          <p:nvPr>
            <p:ph idx="1"/>
          </p:nvPr>
        </p:nvSpPr>
        <p:spPr>
          <a:xfrm>
            <a:off x="228600" y="908720"/>
            <a:ext cx="8610600" cy="5123656"/>
          </a:xfrm>
        </p:spPr>
        <p:txBody>
          <a:bodyPr/>
          <a:lstStyle/>
          <a:p>
            <a:pPr marL="0" indent="0">
              <a:buNone/>
            </a:pPr>
            <a:endParaRPr lang="en-US" sz="400" dirty="0"/>
          </a:p>
          <a:p>
            <a:r>
              <a:rPr lang="en-US" sz="2000" dirty="0">
                <a:solidFill>
                  <a:srgbClr val="0000FF"/>
                </a:solidFill>
              </a:rPr>
              <a:t>Dr. Juan Gomez-Luna</a:t>
            </a:r>
          </a:p>
          <a:p>
            <a:pPr lvl="1"/>
            <a:r>
              <a:rPr lang="en-US" sz="1800" dirty="0"/>
              <a:t>Benchmarking Memory-Centric Computing Systems: Analysis of Real Processing-in-Memory Hardware</a:t>
            </a:r>
          </a:p>
          <a:p>
            <a:pPr lvl="1"/>
            <a:r>
              <a:rPr lang="en-US" sz="1800" dirty="0"/>
              <a:t>Based on two major works</a:t>
            </a:r>
          </a:p>
          <a:p>
            <a:pPr lvl="2"/>
            <a:r>
              <a:rPr lang="en-US" sz="1600" dirty="0">
                <a:solidFill>
                  <a:srgbClr val="0000FF"/>
                </a:solidFill>
                <a:hlinkClick r:id="rId2">
                  <a:extLst>
                    <a:ext uri="{A12FA001-AC4F-418D-AE19-62706E023703}">
                      <ahyp:hlinkClr xmlns:ahyp="http://schemas.microsoft.com/office/drawing/2018/hyperlinkcolor" val="tx"/>
                    </a:ext>
                  </a:extLst>
                </a:hlinkClick>
              </a:rPr>
              <a:t>https://arxiv.org/pdf/2105.03814.pdf</a:t>
            </a:r>
            <a:r>
              <a:rPr lang="en-US" sz="1600" dirty="0">
                <a:solidFill>
                  <a:srgbClr val="0000FF"/>
                </a:solidFill>
              </a:rPr>
              <a:t> </a:t>
            </a:r>
          </a:p>
          <a:p>
            <a:pPr lvl="2"/>
            <a:r>
              <a:rPr lang="en-US" sz="1600" dirty="0">
                <a:solidFill>
                  <a:srgbClr val="0000FF"/>
                </a:solidFill>
                <a:hlinkClick r:id="rId3">
                  <a:extLst>
                    <a:ext uri="{A12FA001-AC4F-418D-AE19-62706E023703}">
                      <ahyp:hlinkClr xmlns:ahyp="http://schemas.microsoft.com/office/drawing/2018/hyperlinkcolor" val="tx"/>
                    </a:ext>
                  </a:extLst>
                </a:hlinkClick>
              </a:rPr>
              <a:t>https://arxiv.org/pdf/2207.07886.pdf</a:t>
            </a:r>
            <a:r>
              <a:rPr lang="en-US" sz="1600" dirty="0">
                <a:solidFill>
                  <a:srgbClr val="0000FF"/>
                </a:solidFill>
              </a:rPr>
              <a:t> </a:t>
            </a:r>
          </a:p>
          <a:p>
            <a:pPr lvl="1"/>
            <a:endParaRPr lang="en-US" sz="1800" dirty="0">
              <a:solidFill>
                <a:srgbClr val="7030A0"/>
              </a:solidFill>
            </a:endParaRPr>
          </a:p>
          <a:p>
            <a:endParaRPr lang="en-US" sz="400" dirty="0">
              <a:solidFill>
                <a:srgbClr val="0000FF"/>
              </a:solidFill>
            </a:endParaRPr>
          </a:p>
          <a:p>
            <a:endParaRPr lang="en-US" sz="400" dirty="0">
              <a:solidFill>
                <a:srgbClr val="0000FF"/>
              </a:solidFill>
            </a:endParaRPr>
          </a:p>
          <a:p>
            <a:pPr marL="344487" lvl="1" indent="0">
              <a:buNone/>
            </a:pPr>
            <a:endParaRPr lang="en-US" dirty="0"/>
          </a:p>
        </p:txBody>
      </p:sp>
      <p:sp>
        <p:nvSpPr>
          <p:cNvPr id="4" name="Slide Number Placeholder 3">
            <a:extLst>
              <a:ext uri="{FF2B5EF4-FFF2-40B4-BE49-F238E27FC236}">
                <a16:creationId xmlns:a16="http://schemas.microsoft.com/office/drawing/2014/main" id="{39A137F2-11EA-384B-AE75-DB8ACDDA94B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D8D4B166-DB52-E19C-06F3-08AE7C311AAA}"/>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5940152" y="1821910"/>
            <a:ext cx="1574084" cy="1895122"/>
          </a:xfrm>
          <a:prstGeom prst="rect">
            <a:avLst/>
          </a:prstGeom>
        </p:spPr>
      </p:pic>
      <p:pic>
        <p:nvPicPr>
          <p:cNvPr id="5" name="Picture 4">
            <a:extLst>
              <a:ext uri="{FF2B5EF4-FFF2-40B4-BE49-F238E27FC236}">
                <a16:creationId xmlns:a16="http://schemas.microsoft.com/office/drawing/2014/main" id="{BDAA8BAB-3A1F-51A4-6FE8-11C12BD602DB}"/>
              </a:ext>
            </a:extLst>
          </p:cNvPr>
          <p:cNvPicPr>
            <a:picLocks noChangeAspect="1"/>
          </p:cNvPicPr>
          <p:nvPr/>
        </p:nvPicPr>
        <p:blipFill>
          <a:blip r:embed="rId5"/>
          <a:stretch>
            <a:fillRect/>
          </a:stretch>
        </p:blipFill>
        <p:spPr>
          <a:xfrm>
            <a:off x="0" y="3789040"/>
            <a:ext cx="9144000" cy="2527123"/>
          </a:xfrm>
          <a:prstGeom prst="rect">
            <a:avLst/>
          </a:prstGeom>
        </p:spPr>
      </p:pic>
      <p:sp>
        <p:nvSpPr>
          <p:cNvPr id="6" name="TextBox 5">
            <a:extLst>
              <a:ext uri="{FF2B5EF4-FFF2-40B4-BE49-F238E27FC236}">
                <a16:creationId xmlns:a16="http://schemas.microsoft.com/office/drawing/2014/main" id="{A67BFC93-2FEB-043F-059C-46A5FFAB9787}"/>
              </a:ext>
            </a:extLst>
          </p:cNvPr>
          <p:cNvSpPr txBox="1"/>
          <p:nvPr/>
        </p:nvSpPr>
        <p:spPr>
          <a:xfrm>
            <a:off x="1835696" y="6419364"/>
            <a:ext cx="624241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https://www.youtube.com/watch?v=nphV36SrysA</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C711645F-23A3-68C2-501C-55D24552EF56}"/>
              </a:ext>
            </a:extLst>
          </p:cNvPr>
          <p:cNvPicPr>
            <a:picLocks noChangeAspect="1"/>
          </p:cNvPicPr>
          <p:nvPr/>
        </p:nvPicPr>
        <p:blipFill>
          <a:blip r:embed="rId7"/>
          <a:stretch>
            <a:fillRect/>
          </a:stretch>
        </p:blipFill>
        <p:spPr>
          <a:xfrm>
            <a:off x="4818568" y="4034963"/>
            <a:ext cx="3563888" cy="2437275"/>
          </a:xfrm>
          <a:prstGeom prst="rect">
            <a:avLst/>
          </a:prstGeom>
        </p:spPr>
      </p:pic>
    </p:spTree>
    <p:extLst>
      <p:ext uri="{BB962C8B-B14F-4D97-AF65-F5344CB8AC3E}">
        <p14:creationId xmlns:p14="http://schemas.microsoft.com/office/powerpoint/2010/main" val="4010229704"/>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1</a:t>
            </a:r>
          </a:p>
        </p:txBody>
      </p:sp>
      <p:graphicFrame>
        <p:nvGraphicFramePr>
          <p:cNvPr id="11" name="Chart 10">
            <a:extLst>
              <a:ext uri="{FF2B5EF4-FFF2-40B4-BE49-F238E27FC236}">
                <a16:creationId xmlns:a16="http://schemas.microsoft.com/office/drawing/2014/main" id="{959BB4B7-D308-A343-86BB-DEF6AAC24243}"/>
              </a:ext>
            </a:extLst>
          </p:cNvPr>
          <p:cNvGraphicFramePr>
            <a:graphicFrameLocks noChangeAspect="1"/>
          </p:cNvGraphicFramePr>
          <p:nvPr/>
        </p:nvGraphicFramePr>
        <p:xfrm>
          <a:off x="252136" y="1172483"/>
          <a:ext cx="4680000" cy="2794979"/>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Group 11">
            <a:extLst>
              <a:ext uri="{FF2B5EF4-FFF2-40B4-BE49-F238E27FC236}">
                <a16:creationId xmlns:a16="http://schemas.microsoft.com/office/drawing/2014/main" id="{EED77566-CAFF-0D40-9517-F4F799C2325B}"/>
              </a:ext>
            </a:extLst>
          </p:cNvPr>
          <p:cNvGrpSpPr/>
          <p:nvPr/>
        </p:nvGrpSpPr>
        <p:grpSpPr>
          <a:xfrm>
            <a:off x="925804" y="1172483"/>
            <a:ext cx="2484000" cy="1999152"/>
            <a:chOff x="842679" y="887483"/>
            <a:chExt cx="2484000" cy="1999152"/>
          </a:xfrm>
        </p:grpSpPr>
        <p:sp>
          <p:nvSpPr>
            <p:cNvPr id="13" name="Right Triangle 12">
              <a:extLst>
                <a:ext uri="{FF2B5EF4-FFF2-40B4-BE49-F238E27FC236}">
                  <a16:creationId xmlns:a16="http://schemas.microsoft.com/office/drawing/2014/main" id="{39F54316-3400-BE47-91D0-5BF8A2AF3573}"/>
                </a:ext>
              </a:extLst>
            </p:cNvPr>
            <p:cNvSpPr/>
            <p:nvPr/>
          </p:nvSpPr>
          <p:spPr>
            <a:xfrm flipH="1">
              <a:off x="842679" y="887483"/>
              <a:ext cx="2484000" cy="1999152"/>
            </a:xfrm>
            <a:prstGeom prst="rtTriangle">
              <a:avLst/>
            </a:prstGeom>
            <a:solidFill>
              <a:srgbClr val="FF2600">
                <a:alpha val="25098"/>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DA7FDA02-7327-B546-9210-4967490D3EDA}"/>
                </a:ext>
              </a:extLst>
            </p:cNvPr>
            <p:cNvSpPr txBox="1"/>
            <p:nvPr/>
          </p:nvSpPr>
          <p:spPr>
            <a:xfrm>
              <a:off x="1691936" y="2160494"/>
              <a:ext cx="144116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FF0000"/>
                  </a:solidFill>
                  <a:effectLst/>
                  <a:uLnTx/>
                  <a:uFillTx/>
                  <a:latin typeface="Calibri" panose="020F0502020204030204"/>
                  <a:ea typeface="+mn-ea"/>
                  <a:cs typeface="+mn-cs"/>
                </a:rPr>
                <a:t>Memory-bound region</a:t>
              </a:r>
            </a:p>
          </p:txBody>
        </p:sp>
      </p:grpSp>
      <p:grpSp>
        <p:nvGrpSpPr>
          <p:cNvPr id="15" name="Group 14">
            <a:extLst>
              <a:ext uri="{FF2B5EF4-FFF2-40B4-BE49-F238E27FC236}">
                <a16:creationId xmlns:a16="http://schemas.microsoft.com/office/drawing/2014/main" id="{77D4D2BF-C849-4E45-9193-07B0974758A9}"/>
              </a:ext>
            </a:extLst>
          </p:cNvPr>
          <p:cNvGrpSpPr/>
          <p:nvPr/>
        </p:nvGrpSpPr>
        <p:grpSpPr>
          <a:xfrm>
            <a:off x="3155624" y="1172483"/>
            <a:ext cx="1819835" cy="1999152"/>
            <a:chOff x="3072499" y="887483"/>
            <a:chExt cx="1819835" cy="1999152"/>
          </a:xfrm>
        </p:grpSpPr>
        <p:sp>
          <p:nvSpPr>
            <p:cNvPr id="16" name="Rectangle 15">
              <a:extLst>
                <a:ext uri="{FF2B5EF4-FFF2-40B4-BE49-F238E27FC236}">
                  <a16:creationId xmlns:a16="http://schemas.microsoft.com/office/drawing/2014/main" id="{52CB3CFB-184D-CA49-B103-8255F9C8EFE1}"/>
                </a:ext>
              </a:extLst>
            </p:cNvPr>
            <p:cNvSpPr/>
            <p:nvPr/>
          </p:nvSpPr>
          <p:spPr>
            <a:xfrm>
              <a:off x="3371849" y="887483"/>
              <a:ext cx="1224000" cy="1999152"/>
            </a:xfrm>
            <a:prstGeom prst="rect">
              <a:avLst/>
            </a:prstGeom>
            <a:solidFill>
              <a:srgbClr val="00B0F0">
                <a:alpha val="25098"/>
              </a:srgb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B9AC1BB2-D09D-D043-9330-2E346F10189A}"/>
                </a:ext>
              </a:extLst>
            </p:cNvPr>
            <p:cNvSpPr txBox="1"/>
            <p:nvPr/>
          </p:nvSpPr>
          <p:spPr>
            <a:xfrm>
              <a:off x="3072499" y="2160494"/>
              <a:ext cx="1819835"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2060"/>
                  </a:solidFill>
                  <a:effectLst/>
                  <a:uLnTx/>
                  <a:uFillTx/>
                  <a:latin typeface="Calibri" panose="020F0502020204030204"/>
                  <a:ea typeface="+mn-ea"/>
                  <a:cs typeface="+mn-cs"/>
                </a:rPr>
                <a:t>Compute-bound region</a:t>
              </a:r>
            </a:p>
          </p:txBody>
        </p:sp>
      </p:grpSp>
      <p:sp>
        <p:nvSpPr>
          <p:cNvPr id="21" name="Rounded Rectangle 20">
            <a:extLst>
              <a:ext uri="{FF2B5EF4-FFF2-40B4-BE49-F238E27FC236}">
                <a16:creationId xmlns:a16="http://schemas.microsoft.com/office/drawing/2014/main" id="{0162ED09-6690-754B-9E64-C17091975622}"/>
              </a:ext>
            </a:extLst>
          </p:cNvPr>
          <p:cNvSpPr/>
          <p:nvPr/>
        </p:nvSpPr>
        <p:spPr>
          <a:xfrm>
            <a:off x="5247860" y="1172483"/>
            <a:ext cx="3392169" cy="2365605"/>
          </a:xfrm>
          <a:prstGeom prst="roundRect">
            <a:avLst/>
          </a:prstGeom>
          <a:solidFill>
            <a:schemeClr val="accent5">
              <a:lumMod val="75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The throughput saturation point is as low as ¼ OP/B,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i.e., </a:t>
            </a:r>
            <a:r>
              <a:rPr kumimoji="0" lang="en-US" sz="2200" b="0" i="0" u="none" strike="noStrike" kern="1200" cap="none" spc="0" normalizeH="0" baseline="0" noProof="0" dirty="0">
                <a:ln>
                  <a:noFill/>
                </a:ln>
                <a:solidFill>
                  <a:srgbClr val="FFC000"/>
                </a:solidFill>
                <a:effectLst/>
                <a:uLnTx/>
                <a:uFillTx/>
                <a:latin typeface="Candara" panose="020E0502030303020204" pitchFamily="34" charset="0"/>
                <a:ea typeface="+mn-ea"/>
                <a:cs typeface="+mn-cs"/>
              </a:rPr>
              <a:t>1 integer addition per every 32-bit element </a:t>
            </a: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fetched</a:t>
            </a:r>
          </a:p>
        </p:txBody>
      </p:sp>
      <p:sp>
        <p:nvSpPr>
          <p:cNvPr id="23" name="Rounded Rectangle 22">
            <a:extLst>
              <a:ext uri="{FF2B5EF4-FFF2-40B4-BE49-F238E27FC236}">
                <a16:creationId xmlns:a16="http://schemas.microsoft.com/office/drawing/2014/main" id="{50EB9356-6B63-CE48-9614-A37E15880C50}"/>
              </a:ext>
            </a:extLst>
          </p:cNvPr>
          <p:cNvSpPr/>
          <p:nvPr/>
        </p:nvSpPr>
        <p:spPr>
          <a:xfrm>
            <a:off x="700200" y="4590270"/>
            <a:ext cx="7733584" cy="1130415"/>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24" name="Round Same Side Corner Rectangle 23">
            <a:extLst>
              <a:ext uri="{FF2B5EF4-FFF2-40B4-BE49-F238E27FC236}">
                <a16:creationId xmlns:a16="http://schemas.microsoft.com/office/drawing/2014/main" id="{9BA37741-816E-554A-BC80-B489AA341C30}"/>
              </a:ext>
            </a:extLst>
          </p:cNvPr>
          <p:cNvSpPr/>
          <p:nvPr/>
        </p:nvSpPr>
        <p:spPr>
          <a:xfrm>
            <a:off x="700200" y="4590267"/>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1</a:t>
            </a:r>
          </a:p>
        </p:txBody>
      </p:sp>
      <p:sp>
        <p:nvSpPr>
          <p:cNvPr id="25" name="TextBox 24">
            <a:extLst>
              <a:ext uri="{FF2B5EF4-FFF2-40B4-BE49-F238E27FC236}">
                <a16:creationId xmlns:a16="http://schemas.microsoft.com/office/drawing/2014/main" id="{18746EAB-FF17-3E42-8BF7-565BF59B1C19}"/>
              </a:ext>
            </a:extLst>
          </p:cNvPr>
          <p:cNvSpPr txBox="1"/>
          <p:nvPr/>
        </p:nvSpPr>
        <p:spPr>
          <a:xfrm>
            <a:off x="710216" y="5012799"/>
            <a:ext cx="7733584" cy="707886"/>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UPMEM PIM architecture is fundamentally compute bound.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As a result,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suitable workloads are memory-bound.</a:t>
            </a:r>
          </a:p>
        </p:txBody>
      </p:sp>
    </p:spTree>
    <p:extLst>
      <p:ext uri="{BB962C8B-B14F-4D97-AF65-F5344CB8AC3E}">
        <p14:creationId xmlns:p14="http://schemas.microsoft.com/office/powerpoint/2010/main" val="20792499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2</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2</a:t>
            </a:r>
          </a:p>
        </p:txBody>
      </p:sp>
      <p:sp>
        <p:nvSpPr>
          <p:cNvPr id="14" name="TextBox 13">
            <a:extLst>
              <a:ext uri="{FF2B5EF4-FFF2-40B4-BE49-F238E27FC236}">
                <a16:creationId xmlns:a16="http://schemas.microsoft.com/office/drawing/2014/main" id="{340E3122-1510-E540-8497-0CFCEB1E25D7}"/>
              </a:ext>
            </a:extLst>
          </p:cNvPr>
          <p:cNvSpPr txBox="1"/>
          <p:nvPr/>
        </p:nvSpPr>
        <p:spPr>
          <a:xfrm>
            <a:off x="630703" y="5224836"/>
            <a:ext cx="7930201"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use no arithmetic operations or use only simple operations</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(e.g., bitwise operations and integer addition/subtraction).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245603B6-B0E2-A55A-0697-068C2DD5D84A}"/>
              </a:ext>
            </a:extLst>
          </p:cNvPr>
          <p:cNvPicPr>
            <a:picLocks noChangeAspect="1"/>
          </p:cNvPicPr>
          <p:nvPr/>
        </p:nvPicPr>
        <p:blipFill>
          <a:blip r:embed="rId3"/>
          <a:stretch>
            <a:fillRect/>
          </a:stretch>
        </p:blipFill>
        <p:spPr>
          <a:xfrm>
            <a:off x="5076056" y="38990"/>
            <a:ext cx="4032448" cy="777771"/>
          </a:xfrm>
          <a:prstGeom prst="rect">
            <a:avLst/>
          </a:prstGeom>
        </p:spPr>
      </p:pic>
    </p:spTree>
    <p:extLst>
      <p:ext uri="{BB962C8B-B14F-4D97-AF65-F5344CB8AC3E}">
        <p14:creationId xmlns:p14="http://schemas.microsoft.com/office/powerpoint/2010/main" val="250724426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3</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3</a:t>
            </a:r>
          </a:p>
        </p:txBody>
      </p:sp>
      <p:sp>
        <p:nvSpPr>
          <p:cNvPr id="14" name="TextBox 13">
            <a:extLst>
              <a:ext uri="{FF2B5EF4-FFF2-40B4-BE49-F238E27FC236}">
                <a16:creationId xmlns:a16="http://schemas.microsoft.com/office/drawing/2014/main" id="{340E3122-1510-E540-8497-0CFCEB1E25D7}"/>
              </a:ext>
            </a:extLst>
          </p:cNvPr>
          <p:cNvSpPr txBox="1"/>
          <p:nvPr/>
        </p:nvSpPr>
        <p:spPr>
          <a:xfrm>
            <a:off x="700200" y="5224836"/>
            <a:ext cx="7733584"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require little or no communication across DPUs (inter-DPU communication).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8" name="Picture 7">
            <a:extLst>
              <a:ext uri="{FF2B5EF4-FFF2-40B4-BE49-F238E27FC236}">
                <a16:creationId xmlns:a16="http://schemas.microsoft.com/office/drawing/2014/main" id="{A06D27E6-CCBE-B5F9-9AB3-EBD114FF5B82}"/>
              </a:ext>
            </a:extLst>
          </p:cNvPr>
          <p:cNvPicPr>
            <a:picLocks noChangeAspect="1"/>
          </p:cNvPicPr>
          <p:nvPr/>
        </p:nvPicPr>
        <p:blipFill>
          <a:blip r:embed="rId3"/>
          <a:stretch>
            <a:fillRect/>
          </a:stretch>
        </p:blipFill>
        <p:spPr>
          <a:xfrm>
            <a:off x="5076056" y="38990"/>
            <a:ext cx="4032448" cy="777771"/>
          </a:xfrm>
          <a:prstGeom prst="rect">
            <a:avLst/>
          </a:prstGeom>
        </p:spPr>
      </p:pic>
    </p:spTree>
    <p:extLst>
      <p:ext uri="{BB962C8B-B14F-4D97-AF65-F5344CB8AC3E}">
        <p14:creationId xmlns:p14="http://schemas.microsoft.com/office/powerpoint/2010/main" val="138708835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3F10CE7A-9D8C-AE49-A39B-C01858CE19B8}"/>
              </a:ext>
            </a:extLst>
          </p:cNvPr>
          <p:cNvSpPr>
            <a:spLocks noGrp="1"/>
          </p:cNvSpPr>
          <p:nvPr>
            <p:ph type="subTitle" idx="1"/>
          </p:nvPr>
        </p:nvSpPr>
        <p:spPr>
          <a:xfrm>
            <a:off x="0" y="3179298"/>
            <a:ext cx="9144000" cy="1199754"/>
          </a:xfrm>
        </p:spPr>
        <p:txBody>
          <a:bodyPr>
            <a:noAutofit/>
          </a:bodyPr>
          <a:lstStyle/>
          <a:p>
            <a:pPr>
              <a:spcBef>
                <a:spcPts val="600"/>
              </a:spcBef>
            </a:pPr>
            <a:r>
              <a:rPr lang="en-US" sz="2400" b="0" u="sng" dirty="0">
                <a:latin typeface="Candara" panose="020E0502030303020204" pitchFamily="34" charset="0"/>
              </a:rPr>
              <a:t>Juan Gómez Luna</a:t>
            </a:r>
            <a:r>
              <a:rPr lang="en-US" sz="2400" b="0" dirty="0">
                <a:latin typeface="Candara" panose="020E0502030303020204" pitchFamily="34" charset="0"/>
              </a:rPr>
              <a:t>, Izzat El Hajj, </a:t>
            </a:r>
          </a:p>
          <a:p>
            <a:pPr>
              <a:spcBef>
                <a:spcPts val="600"/>
              </a:spcBef>
            </a:pPr>
            <a:r>
              <a:rPr lang="en-US" sz="2400" b="0" dirty="0">
                <a:latin typeface="Candara" panose="020E0502030303020204" pitchFamily="34" charset="0"/>
              </a:rPr>
              <a:t>Ivan Fernandez, Christina </a:t>
            </a:r>
            <a:r>
              <a:rPr lang="en-US" sz="2400" b="0" dirty="0" err="1">
                <a:latin typeface="Candara" panose="020E0502030303020204" pitchFamily="34" charset="0"/>
              </a:rPr>
              <a:t>Giannoula</a:t>
            </a:r>
            <a:r>
              <a:rPr lang="en-US" sz="2400" b="0" dirty="0">
                <a:latin typeface="Candara" panose="020E0502030303020204" pitchFamily="34" charset="0"/>
              </a:rPr>
              <a:t>, </a:t>
            </a:r>
          </a:p>
          <a:p>
            <a:pPr>
              <a:spcBef>
                <a:spcPts val="600"/>
              </a:spcBef>
            </a:pPr>
            <a:r>
              <a:rPr lang="en-US" sz="2400" b="0" dirty="0">
                <a:latin typeface="Candara" panose="020E0502030303020204" pitchFamily="34" charset="0"/>
              </a:rPr>
              <a:t>Geraldo F. Oliveira, </a:t>
            </a:r>
            <a:r>
              <a:rPr lang="en-US" sz="2400" b="0" dirty="0" err="1">
                <a:latin typeface="Candara" panose="020E0502030303020204" pitchFamily="34" charset="0"/>
              </a:rPr>
              <a:t>Onur</a:t>
            </a:r>
            <a:r>
              <a:rPr lang="en-US" sz="2400" b="0" dirty="0">
                <a:latin typeface="Candara" panose="020E0502030303020204" pitchFamily="34" charset="0"/>
              </a:rPr>
              <a:t> </a:t>
            </a:r>
            <a:r>
              <a:rPr lang="en-US" sz="2400" b="0" dirty="0" err="1">
                <a:latin typeface="Candara" panose="020E0502030303020204" pitchFamily="34" charset="0"/>
              </a:rPr>
              <a:t>Mutlu</a:t>
            </a:r>
            <a:endParaRPr lang="en-US" sz="2400" b="0" dirty="0">
              <a:latin typeface="Candara" panose="020E0502030303020204" pitchFamily="34" charset="0"/>
            </a:endParaRPr>
          </a:p>
        </p:txBody>
      </p:sp>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220668"/>
            <a:ext cx="9144000" cy="2728724"/>
          </a:xfrm>
        </p:spPr>
        <p:txBody>
          <a:bodyPr>
            <a:normAutofit/>
          </a:bodyPr>
          <a:lstStyle/>
          <a:p>
            <a:r>
              <a:rPr lang="en-US" sz="4400" dirty="0">
                <a:solidFill>
                  <a:srgbClr val="0070C0"/>
                </a:solidFill>
              </a:rPr>
              <a:t>Understanding a Modern Processing-in-Memory Architecture:</a:t>
            </a:r>
          </a:p>
          <a:p>
            <a:r>
              <a:rPr lang="en-US" sz="3200" dirty="0">
                <a:latin typeface="Candara" panose="020E0502030303020204" pitchFamily="34" charset="0"/>
              </a:rPr>
              <a:t>Benchmarking and Experimental Characterization</a:t>
            </a:r>
          </a:p>
        </p:txBody>
      </p:sp>
      <p:sp>
        <p:nvSpPr>
          <p:cNvPr id="4" name="Subtitle 1">
            <a:extLst>
              <a:ext uri="{FF2B5EF4-FFF2-40B4-BE49-F238E27FC236}">
                <a16:creationId xmlns:a16="http://schemas.microsoft.com/office/drawing/2014/main" id="{A8E1073D-2730-9344-9B5D-7736C10F61B9}"/>
              </a:ext>
            </a:extLst>
          </p:cNvPr>
          <p:cNvSpPr txBox="1">
            <a:spLocks/>
          </p:cNvSpPr>
          <p:nvPr/>
        </p:nvSpPr>
        <p:spPr>
          <a:xfrm>
            <a:off x="1106731" y="4608957"/>
            <a:ext cx="6858000" cy="1146861"/>
          </a:xfrm>
          <a:prstGeom prst="rect">
            <a:avLst/>
          </a:prstGeom>
        </p:spPr>
        <p:txBody>
          <a:bodyPr vert="horz" lIns="91440" tIns="45720" rIns="91440" bIns="45720" rtlCol="0">
            <a:normAutofit fontScale="92500" lnSpcReduction="20000"/>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563C1"/>
                </a:solidFill>
                <a:effectLst/>
                <a:uLnTx/>
                <a:uFillTx/>
                <a:latin typeface="Calibri Light" panose="020F0302020204030204"/>
                <a:ea typeface="+mn-ea"/>
                <a:cs typeface="+mn-cs"/>
                <a:hlinkClick r:id="" action="ppaction://noaction">
                  <a:extLst>
                    <a:ext uri="{A12FA001-AC4F-418D-AE19-62706E023703}">
                      <ahyp:hlinkClr xmlns:ahyp="http://schemas.microsoft.com/office/drawing/2018/hyperlinkcolor" val="tx"/>
                    </a:ext>
                  </a:extLst>
                </a:hlinkClick>
              </a:rPr>
              <a:t>el1goluj@gmail.com</a:t>
            </a: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endParaRPr kumimoji="0" lang="en-US" sz="2000" b="1" i="0" u="sng" strike="noStrike" kern="1200" cap="none" spc="0" normalizeH="0" baseline="0" noProof="0" dirty="0">
              <a:ln>
                <a:noFill/>
              </a:ln>
              <a:solidFill>
                <a:srgbClr val="0563C1"/>
              </a:solidFill>
              <a:effectLst/>
              <a:uLnTx/>
              <a:uFillTx/>
              <a:latin typeface="Calibri Light" panose="020F0302020204030204"/>
              <a:ea typeface="+mn-ea"/>
              <a:cs typeface="+mn-cs"/>
              <a:hlinkClick r:id="" action="ppaction://noaction">
                <a:extLst>
                  <a:ext uri="{A12FA001-AC4F-418D-AE19-62706E023703}">
                    <ahyp:hlinkClr xmlns:ahyp="http://schemas.microsoft.com/office/drawing/2018/hyperlinkcolor" val="tx"/>
                  </a:ext>
                </a:extLst>
              </a:hlinkClick>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hlinkClick r:id="rId2">
                  <a:extLst>
                    <a:ext uri="{A12FA001-AC4F-418D-AE19-62706E023703}">
                      <ahyp:hlinkClr xmlns:ahyp="http://schemas.microsoft.com/office/drawing/2018/hyperlinkcolor" val="tx"/>
                    </a:ext>
                  </a:extLst>
                </a:hlinkClick>
              </a:rPr>
              <a:t>https://arxiv.org/pdf/2105.03814.pdf</a:t>
            </a:r>
            <a:endPar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https://github.com/CMU-SAFARI/prim-benchmarks</a:t>
            </a:r>
            <a:endParaRPr kumimoji="0" lang="en-US" sz="2000" b="1" i="0" u="none" strike="noStrike" kern="1200" cap="none" spc="0" normalizeH="0" baseline="0" noProof="0" dirty="0">
              <a:ln>
                <a:noFill/>
              </a:ln>
              <a:solidFill>
                <a:srgbClr val="0000FF"/>
              </a:solidFill>
              <a:effectLst/>
              <a:uLnTx/>
              <a:uFillTx/>
              <a:latin typeface="Calibri Light" panose="020F0302020204030204"/>
              <a:ea typeface="+mn-ea"/>
              <a:cs typeface="+mn-cs"/>
            </a:endParaRPr>
          </a:p>
        </p:txBody>
      </p:sp>
    </p:spTree>
    <p:extLst>
      <p:ext uri="{BB962C8B-B14F-4D97-AF65-F5344CB8AC3E}">
        <p14:creationId xmlns:p14="http://schemas.microsoft.com/office/powerpoint/2010/main" val="3389965388"/>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B4B3C-102E-0749-B552-796F5010686A}"/>
              </a:ext>
            </a:extLst>
          </p:cNvPr>
          <p:cNvSpPr>
            <a:spLocks noGrp="1"/>
          </p:cNvSpPr>
          <p:nvPr>
            <p:ph type="title"/>
          </p:nvPr>
        </p:nvSpPr>
        <p:spPr>
          <a:xfrm>
            <a:off x="228600" y="152400"/>
            <a:ext cx="9144000" cy="1066800"/>
          </a:xfrm>
        </p:spPr>
        <p:txBody>
          <a:bodyPr/>
          <a:lstStyle/>
          <a:p>
            <a:r>
              <a:rPr lang="en-US" dirty="0"/>
              <a:t>UPMEM PIM System Summary &amp; Analysis</a:t>
            </a:r>
          </a:p>
        </p:txBody>
      </p:sp>
      <p:sp>
        <p:nvSpPr>
          <p:cNvPr id="3" name="Content Placeholder 2">
            <a:extLst>
              <a:ext uri="{FF2B5EF4-FFF2-40B4-BE49-F238E27FC236}">
                <a16:creationId xmlns:a16="http://schemas.microsoft.com/office/drawing/2014/main" id="{CBBEF26E-87B8-BF44-B23F-EFB5C9479699}"/>
              </a:ext>
            </a:extLst>
          </p:cNvPr>
          <p:cNvSpPr>
            <a:spLocks noGrp="1"/>
          </p:cNvSpPr>
          <p:nvPr>
            <p:ph idx="1"/>
          </p:nvPr>
        </p:nvSpPr>
        <p:spPr/>
        <p:txBody>
          <a:bodyPr/>
          <a:lstStyle/>
          <a:p>
            <a:r>
              <a:rPr lang="en-US" sz="1800" dirty="0"/>
              <a:t>Juan Gomez-Luna, Izzat El Hajj, Ivan Fernandez, Christina </a:t>
            </a:r>
            <a:r>
              <a:rPr lang="en-US" sz="1800" dirty="0" err="1"/>
              <a:t>Giannoula</a:t>
            </a:r>
            <a:r>
              <a:rPr lang="en-US" sz="1800" dirty="0"/>
              <a:t>, Geraldo F. Oliveira,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"Benchmarking Memory-Centric Computing Systems: Analysis of Real Processing-in-Memory Hardware"</a:t>
            </a:r>
            <a:br>
              <a:rPr lang="en-US" sz="1800" dirty="0"/>
            </a:br>
            <a:r>
              <a:rPr lang="en-US" sz="1800" i="1" dirty="0"/>
              <a:t>Invited Paper at </a:t>
            </a:r>
            <a:r>
              <a:rPr lang="en-US" sz="1800" i="1" dirty="0">
                <a:hlinkClick r:id="rId3"/>
              </a:rPr>
              <a:t>Workshop on Computing with Unconventional Technologies</a:t>
            </a:r>
            <a:r>
              <a:rPr lang="en-US" sz="1800" i="1" dirty="0"/>
              <a:t> (</a:t>
            </a:r>
            <a:r>
              <a:rPr lang="en-US" sz="1800" b="1" i="1" dirty="0"/>
              <a:t>CUT</a:t>
            </a:r>
            <a:r>
              <a:rPr lang="en-US" sz="1800" i="1" dirty="0"/>
              <a:t>)</a:t>
            </a:r>
            <a:r>
              <a:rPr lang="en-US" sz="1800" dirty="0"/>
              <a:t>, Virtual, October 2021.</a:t>
            </a:r>
            <a:br>
              <a:rPr lang="en-US" sz="1800" dirty="0"/>
            </a:br>
            <a:r>
              <a:rPr lang="en-US" sz="1800" dirty="0"/>
              <a:t>[</a:t>
            </a:r>
            <a:r>
              <a:rPr lang="en-US" sz="1800" dirty="0">
                <a:hlinkClick r:id="rId4"/>
              </a:rPr>
              <a:t>arXiv version</a:t>
            </a:r>
            <a:r>
              <a:rPr lang="en-US" sz="1800" dirty="0"/>
              <a:t>]</a:t>
            </a:r>
            <a:br>
              <a:rPr lang="en-US" sz="1800" dirty="0"/>
            </a:br>
            <a:r>
              <a:rPr lang="en-US" sz="1800" dirty="0"/>
              <a:t>[</a:t>
            </a:r>
            <a:r>
              <a:rPr lang="en-US" sz="1800" dirty="0">
                <a:hlinkClick r:id="rId5"/>
              </a:rPr>
              <a:t>PrIM Benchmarks Source Code</a:t>
            </a:r>
            <a:r>
              <a:rPr lang="en-US" sz="1800" dirty="0"/>
              <a:t>]</a:t>
            </a:r>
            <a:br>
              <a:rPr lang="en-US" sz="1800" dirty="0"/>
            </a:br>
            <a:r>
              <a:rPr lang="en-US" sz="1800" dirty="0"/>
              <a:t>[</a:t>
            </a:r>
            <a:r>
              <a:rPr lang="en-US" sz="1800" dirty="0">
                <a:hlinkClick r:id="rId6"/>
              </a:rPr>
              <a:t>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(37 minutes)]</a:t>
            </a:r>
            <a:br>
              <a:rPr lang="en-US" sz="1800" dirty="0"/>
            </a:br>
            <a:r>
              <a:rPr lang="en-US" sz="1800" dirty="0"/>
              <a:t>[</a:t>
            </a:r>
            <a:r>
              <a:rPr lang="en-US" sz="1800" dirty="0">
                <a:hlinkClick r:id="rId9"/>
              </a:rPr>
              <a:t>Lightning Talk Video</a:t>
            </a:r>
            <a:r>
              <a:rPr lang="en-US" sz="1800" dirty="0"/>
              <a:t> (3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3EF8F996-348D-6443-A1C1-C9253E466AD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7CAC91B0-BB0B-4C48-9D6B-CAAE99B4F34C}"/>
              </a:ext>
            </a:extLst>
          </p:cNvPr>
          <p:cNvPicPr>
            <a:picLocks noChangeAspect="1"/>
          </p:cNvPicPr>
          <p:nvPr/>
        </p:nvPicPr>
        <p:blipFill>
          <a:blip r:embed="rId10"/>
          <a:stretch>
            <a:fillRect/>
          </a:stretch>
        </p:blipFill>
        <p:spPr>
          <a:xfrm>
            <a:off x="0" y="4437112"/>
            <a:ext cx="9144000" cy="1879085"/>
          </a:xfrm>
          <a:prstGeom prst="rect">
            <a:avLst/>
          </a:prstGeom>
        </p:spPr>
      </p:pic>
    </p:spTree>
    <p:extLst>
      <p:ext uri="{BB962C8B-B14F-4D97-AF65-F5344CB8AC3E}">
        <p14:creationId xmlns:p14="http://schemas.microsoft.com/office/powerpoint/2010/main" val="1632206139"/>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F1322C-BB72-CE42-B0AA-57E423944272}"/>
              </a:ext>
            </a:extLst>
          </p:cNvPr>
          <p:cNvSpPr>
            <a:spLocks noGrp="1"/>
          </p:cNvSpPr>
          <p:nvPr>
            <p:ph type="title"/>
          </p:nvPr>
        </p:nvSpPr>
        <p:spPr/>
        <p:txBody>
          <a:bodyPr>
            <a:normAutofit fontScale="90000"/>
          </a:bodyPr>
          <a:lstStyle/>
          <a:p>
            <a:r>
              <a:rPr lang="en-US" dirty="0" err="1"/>
              <a:t>PrIM</a:t>
            </a:r>
            <a:r>
              <a:rPr lang="en-US" dirty="0"/>
              <a:t> Benchmarks: Application Domains</a:t>
            </a:r>
          </a:p>
        </p:txBody>
      </p:sp>
      <p:graphicFrame>
        <p:nvGraphicFramePr>
          <p:cNvPr id="7" name="Content Placeholder 6">
            <a:extLst>
              <a:ext uri="{FF2B5EF4-FFF2-40B4-BE49-F238E27FC236}">
                <a16:creationId xmlns:a16="http://schemas.microsoft.com/office/drawing/2014/main" id="{D42219D4-777D-6E42-9BED-8AB0204C0E42}"/>
              </a:ext>
            </a:extLst>
          </p:cNvPr>
          <p:cNvGraphicFramePr>
            <a:graphicFrameLocks noGrp="1"/>
          </p:cNvGraphicFramePr>
          <p:nvPr>
            <p:ph idx="1"/>
          </p:nvPr>
        </p:nvGraphicFramePr>
        <p:xfrm>
          <a:off x="168275" y="936626"/>
          <a:ext cx="8894763" cy="5431517"/>
        </p:xfrm>
        <a:graphic>
          <a:graphicData uri="http://schemas.openxmlformats.org/drawingml/2006/table">
            <a:tbl>
              <a:tblPr firstRow="1" bandRow="1">
                <a:tableStyleId>{9DCAF9ED-07DC-4A11-8D7F-57B35C25682E}</a:tableStyleId>
              </a:tblPr>
              <a:tblGrid>
                <a:gridCol w="2964921">
                  <a:extLst>
                    <a:ext uri="{9D8B030D-6E8A-4147-A177-3AD203B41FA5}">
                      <a16:colId xmlns:a16="http://schemas.microsoft.com/office/drawing/2014/main" val="1839206127"/>
                    </a:ext>
                  </a:extLst>
                </a:gridCol>
                <a:gridCol w="4165675">
                  <a:extLst>
                    <a:ext uri="{9D8B030D-6E8A-4147-A177-3AD203B41FA5}">
                      <a16:colId xmlns:a16="http://schemas.microsoft.com/office/drawing/2014/main" val="3573282612"/>
                    </a:ext>
                  </a:extLst>
                </a:gridCol>
                <a:gridCol w="1764167">
                  <a:extLst>
                    <a:ext uri="{9D8B030D-6E8A-4147-A177-3AD203B41FA5}">
                      <a16:colId xmlns:a16="http://schemas.microsoft.com/office/drawing/2014/main" val="362133022"/>
                    </a:ext>
                  </a:extLst>
                </a:gridCol>
              </a:tblGrid>
              <a:tr h="319501">
                <a:tc>
                  <a:txBody>
                    <a:bodyPr/>
                    <a:lstStyle/>
                    <a:p>
                      <a:r>
                        <a:rPr lang="en-US" sz="1400" dirty="0">
                          <a:latin typeface="Candara" panose="020E0502030303020204" pitchFamily="34" charset="0"/>
                        </a:rPr>
                        <a:t>Domain</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Benchmark</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Short name</a:t>
                      </a:r>
                      <a:endParaRPr lang="en-US" sz="1400" dirty="0">
                        <a:solidFill>
                          <a:schemeClr val="bg1"/>
                        </a:solidFill>
                        <a:latin typeface="Candara" panose="020E0502030303020204" pitchFamily="34" charset="0"/>
                      </a:endParaRPr>
                    </a:p>
                  </a:txBody>
                  <a:tcPr/>
                </a:tc>
                <a:extLst>
                  <a:ext uri="{0D108BD9-81ED-4DB2-BD59-A6C34878D82A}">
                    <a16:rowId xmlns:a16="http://schemas.microsoft.com/office/drawing/2014/main" val="2894804337"/>
                  </a:ext>
                </a:extLst>
              </a:tr>
              <a:tr h="319501">
                <a:tc rowSpan="2">
                  <a:txBody>
                    <a:bodyPr/>
                    <a:lstStyle/>
                    <a:p>
                      <a:r>
                        <a:rPr lang="en-US" sz="1400" dirty="0">
                          <a:latin typeface="Candara" panose="020E0502030303020204" pitchFamily="34" charset="0"/>
                        </a:rPr>
                        <a:t>Dense linear algebra</a:t>
                      </a:r>
                    </a:p>
                  </a:txBody>
                  <a:tcPr anchor="ctr"/>
                </a:tc>
                <a:tc>
                  <a:txBody>
                    <a:bodyPr/>
                    <a:lstStyle/>
                    <a:p>
                      <a:r>
                        <a:rPr lang="en-US" sz="1400" dirty="0">
                          <a:latin typeface="Candara" panose="020E0502030303020204" pitchFamily="34" charset="0"/>
                        </a:rPr>
                        <a:t>Vector Addition</a:t>
                      </a:r>
                    </a:p>
                  </a:txBody>
                  <a:tcPr/>
                </a:tc>
                <a:tc>
                  <a:txBody>
                    <a:bodyPr/>
                    <a:lstStyle/>
                    <a:p>
                      <a:r>
                        <a:rPr lang="en-US" sz="1400" dirty="0">
                          <a:latin typeface="Candara" panose="020E0502030303020204" pitchFamily="34" charset="0"/>
                        </a:rPr>
                        <a:t>VA</a:t>
                      </a:r>
                    </a:p>
                  </a:txBody>
                  <a:tcPr/>
                </a:tc>
                <a:extLst>
                  <a:ext uri="{0D108BD9-81ED-4DB2-BD59-A6C34878D82A}">
                    <a16:rowId xmlns:a16="http://schemas.microsoft.com/office/drawing/2014/main" val="4290190206"/>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Matrix-Vector Multiply</a:t>
                      </a:r>
                    </a:p>
                  </a:txBody>
                  <a:tcPr/>
                </a:tc>
                <a:tc>
                  <a:txBody>
                    <a:bodyPr/>
                    <a:lstStyle/>
                    <a:p>
                      <a:r>
                        <a:rPr lang="en-US" sz="1400" dirty="0">
                          <a:latin typeface="Candara" panose="020E0502030303020204" pitchFamily="34" charset="0"/>
                        </a:rPr>
                        <a:t>GEMV</a:t>
                      </a:r>
                    </a:p>
                  </a:txBody>
                  <a:tcPr/>
                </a:tc>
                <a:extLst>
                  <a:ext uri="{0D108BD9-81ED-4DB2-BD59-A6C34878D82A}">
                    <a16:rowId xmlns:a16="http://schemas.microsoft.com/office/drawing/2014/main" val="1965124206"/>
                  </a:ext>
                </a:extLst>
              </a:tr>
              <a:tr h="319501">
                <a:tc>
                  <a:txBody>
                    <a:bodyPr/>
                    <a:lstStyle/>
                    <a:p>
                      <a:r>
                        <a:rPr lang="en-US" sz="1400" dirty="0">
                          <a:latin typeface="Candara" panose="020E0502030303020204" pitchFamily="34" charset="0"/>
                        </a:rPr>
                        <a:t>Sparse linear algebra</a:t>
                      </a:r>
                    </a:p>
                  </a:txBody>
                  <a:tcPr/>
                </a:tc>
                <a:tc>
                  <a:txBody>
                    <a:bodyPr/>
                    <a:lstStyle/>
                    <a:p>
                      <a:r>
                        <a:rPr lang="en-US" sz="1400" dirty="0">
                          <a:latin typeface="Candara" panose="020E0502030303020204" pitchFamily="34" charset="0"/>
                        </a:rPr>
                        <a:t>Sparse Matrix-Vector Multiply</a:t>
                      </a:r>
                    </a:p>
                  </a:txBody>
                  <a:tcPr/>
                </a:tc>
                <a:tc>
                  <a:txBody>
                    <a:bodyPr/>
                    <a:lstStyle/>
                    <a:p>
                      <a:r>
                        <a:rPr lang="en-US" sz="1400" dirty="0" err="1">
                          <a:latin typeface="Candara" panose="020E0502030303020204" pitchFamily="34" charset="0"/>
                        </a:rPr>
                        <a:t>SpMV</a:t>
                      </a:r>
                      <a:endParaRPr lang="en-US" sz="1400" dirty="0">
                        <a:latin typeface="Candara" panose="020E0502030303020204" pitchFamily="34" charset="0"/>
                      </a:endParaRPr>
                    </a:p>
                  </a:txBody>
                  <a:tcPr/>
                </a:tc>
                <a:extLst>
                  <a:ext uri="{0D108BD9-81ED-4DB2-BD59-A6C34878D82A}">
                    <a16:rowId xmlns:a16="http://schemas.microsoft.com/office/drawing/2014/main" val="2511201907"/>
                  </a:ext>
                </a:extLst>
              </a:tr>
              <a:tr h="319501">
                <a:tc rowSpan="2">
                  <a:txBody>
                    <a:bodyPr/>
                    <a:lstStyle/>
                    <a:p>
                      <a:r>
                        <a:rPr lang="en-US" sz="1400" dirty="0">
                          <a:latin typeface="Candara" panose="020E0502030303020204" pitchFamily="34" charset="0"/>
                        </a:rPr>
                        <a:t>Databases</a:t>
                      </a:r>
                    </a:p>
                  </a:txBody>
                  <a:tcPr anchor="ctr"/>
                </a:tc>
                <a:tc>
                  <a:txBody>
                    <a:bodyPr/>
                    <a:lstStyle/>
                    <a:p>
                      <a:r>
                        <a:rPr lang="en-US" sz="1400" dirty="0">
                          <a:latin typeface="Candara" panose="020E0502030303020204" pitchFamily="34" charset="0"/>
                        </a:rPr>
                        <a:t>Select</a:t>
                      </a:r>
                    </a:p>
                  </a:txBody>
                  <a:tcPr/>
                </a:tc>
                <a:tc>
                  <a:txBody>
                    <a:bodyPr/>
                    <a:lstStyle/>
                    <a:p>
                      <a:r>
                        <a:rPr lang="en-US" sz="1400" dirty="0">
                          <a:latin typeface="Candara" panose="020E0502030303020204" pitchFamily="34" charset="0"/>
                        </a:rPr>
                        <a:t>SEL</a:t>
                      </a:r>
                    </a:p>
                  </a:txBody>
                  <a:tcPr/>
                </a:tc>
                <a:extLst>
                  <a:ext uri="{0D108BD9-81ED-4DB2-BD59-A6C34878D82A}">
                    <a16:rowId xmlns:a16="http://schemas.microsoft.com/office/drawing/2014/main" val="308234675"/>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Unique</a:t>
                      </a:r>
                    </a:p>
                  </a:txBody>
                  <a:tcPr/>
                </a:tc>
                <a:tc>
                  <a:txBody>
                    <a:bodyPr/>
                    <a:lstStyle/>
                    <a:p>
                      <a:r>
                        <a:rPr lang="en-US" sz="1400" dirty="0">
                          <a:latin typeface="Candara" panose="020E0502030303020204" pitchFamily="34" charset="0"/>
                        </a:rPr>
                        <a:t>UNI</a:t>
                      </a:r>
                    </a:p>
                  </a:txBody>
                  <a:tcPr/>
                </a:tc>
                <a:extLst>
                  <a:ext uri="{0D108BD9-81ED-4DB2-BD59-A6C34878D82A}">
                    <a16:rowId xmlns:a16="http://schemas.microsoft.com/office/drawing/2014/main" val="1298232571"/>
                  </a:ext>
                </a:extLst>
              </a:tr>
              <a:tr h="319501">
                <a:tc rowSpan="2">
                  <a:txBody>
                    <a:bodyPr/>
                    <a:lstStyle/>
                    <a:p>
                      <a:r>
                        <a:rPr lang="en-US" sz="1400" dirty="0">
                          <a:latin typeface="Candara" panose="020E0502030303020204" pitchFamily="34" charset="0"/>
                        </a:rPr>
                        <a:t>Data analytics</a:t>
                      </a:r>
                    </a:p>
                  </a:txBody>
                  <a:tcPr anchor="ctr"/>
                </a:tc>
                <a:tc>
                  <a:txBody>
                    <a:bodyPr/>
                    <a:lstStyle/>
                    <a:p>
                      <a:r>
                        <a:rPr lang="en-US" sz="1400" dirty="0">
                          <a:latin typeface="Candara" panose="020E0502030303020204" pitchFamily="34" charset="0"/>
                        </a:rPr>
                        <a:t>Binary Search</a:t>
                      </a:r>
                    </a:p>
                  </a:txBody>
                  <a:tcPr/>
                </a:tc>
                <a:tc>
                  <a:txBody>
                    <a:bodyPr/>
                    <a:lstStyle/>
                    <a:p>
                      <a:r>
                        <a:rPr lang="en-US" sz="1400" dirty="0">
                          <a:latin typeface="Candara" panose="020E0502030303020204" pitchFamily="34" charset="0"/>
                        </a:rPr>
                        <a:t>BS</a:t>
                      </a:r>
                    </a:p>
                  </a:txBody>
                  <a:tcPr/>
                </a:tc>
                <a:extLst>
                  <a:ext uri="{0D108BD9-81ED-4DB2-BD59-A6C34878D82A}">
                    <a16:rowId xmlns:a16="http://schemas.microsoft.com/office/drawing/2014/main" val="565451127"/>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Time Series Analysis</a:t>
                      </a:r>
                    </a:p>
                  </a:txBody>
                  <a:tcPr/>
                </a:tc>
                <a:tc>
                  <a:txBody>
                    <a:bodyPr/>
                    <a:lstStyle/>
                    <a:p>
                      <a:r>
                        <a:rPr lang="en-US" sz="1400" dirty="0">
                          <a:latin typeface="Candara" panose="020E0502030303020204" pitchFamily="34" charset="0"/>
                        </a:rPr>
                        <a:t>TS</a:t>
                      </a:r>
                    </a:p>
                  </a:txBody>
                  <a:tcPr/>
                </a:tc>
                <a:extLst>
                  <a:ext uri="{0D108BD9-81ED-4DB2-BD59-A6C34878D82A}">
                    <a16:rowId xmlns:a16="http://schemas.microsoft.com/office/drawing/2014/main" val="387008381"/>
                  </a:ext>
                </a:extLst>
              </a:tr>
              <a:tr h="319501">
                <a:tc>
                  <a:txBody>
                    <a:bodyPr/>
                    <a:lstStyle/>
                    <a:p>
                      <a:r>
                        <a:rPr lang="en-US" sz="1400" dirty="0">
                          <a:latin typeface="Candara" panose="020E0502030303020204" pitchFamily="34" charset="0"/>
                        </a:rPr>
                        <a:t>Graph processing</a:t>
                      </a:r>
                    </a:p>
                  </a:txBody>
                  <a:tcPr/>
                </a:tc>
                <a:tc>
                  <a:txBody>
                    <a:bodyPr/>
                    <a:lstStyle/>
                    <a:p>
                      <a:r>
                        <a:rPr lang="en-US" sz="1400" dirty="0">
                          <a:latin typeface="Candara" panose="020E0502030303020204" pitchFamily="34" charset="0"/>
                        </a:rPr>
                        <a:t>Breadth-First Search</a:t>
                      </a:r>
                    </a:p>
                  </a:txBody>
                  <a:tcPr/>
                </a:tc>
                <a:tc>
                  <a:txBody>
                    <a:bodyPr/>
                    <a:lstStyle/>
                    <a:p>
                      <a:r>
                        <a:rPr lang="en-US" sz="1400" dirty="0">
                          <a:latin typeface="Candara" panose="020E0502030303020204" pitchFamily="34" charset="0"/>
                        </a:rPr>
                        <a:t>BFS</a:t>
                      </a:r>
                    </a:p>
                  </a:txBody>
                  <a:tcPr/>
                </a:tc>
                <a:extLst>
                  <a:ext uri="{0D108BD9-81ED-4DB2-BD59-A6C34878D82A}">
                    <a16:rowId xmlns:a16="http://schemas.microsoft.com/office/drawing/2014/main" val="3987081438"/>
                  </a:ext>
                </a:extLst>
              </a:tr>
              <a:tr h="319501">
                <a:tc>
                  <a:txBody>
                    <a:bodyPr/>
                    <a:lstStyle/>
                    <a:p>
                      <a:r>
                        <a:rPr lang="en-US" sz="1400" dirty="0">
                          <a:latin typeface="Candara" panose="020E0502030303020204" pitchFamily="34" charset="0"/>
                        </a:rPr>
                        <a:t>Neural networks</a:t>
                      </a:r>
                    </a:p>
                  </a:txBody>
                  <a:tcPr/>
                </a:tc>
                <a:tc>
                  <a:txBody>
                    <a:bodyPr/>
                    <a:lstStyle/>
                    <a:p>
                      <a:r>
                        <a:rPr lang="en-US" sz="1400" dirty="0">
                          <a:latin typeface="Candara" panose="020E0502030303020204" pitchFamily="34" charset="0"/>
                        </a:rPr>
                        <a:t>Multilayer Perceptron</a:t>
                      </a:r>
                    </a:p>
                  </a:txBody>
                  <a:tcPr/>
                </a:tc>
                <a:tc>
                  <a:txBody>
                    <a:bodyPr/>
                    <a:lstStyle/>
                    <a:p>
                      <a:r>
                        <a:rPr lang="en-US" sz="1400" dirty="0">
                          <a:latin typeface="Candara" panose="020E0502030303020204" pitchFamily="34" charset="0"/>
                        </a:rPr>
                        <a:t>MLP</a:t>
                      </a:r>
                    </a:p>
                  </a:txBody>
                  <a:tcPr/>
                </a:tc>
                <a:extLst>
                  <a:ext uri="{0D108BD9-81ED-4DB2-BD59-A6C34878D82A}">
                    <a16:rowId xmlns:a16="http://schemas.microsoft.com/office/drawing/2014/main" val="1924520618"/>
                  </a:ext>
                </a:extLst>
              </a:tr>
              <a:tr h="319501">
                <a:tc>
                  <a:txBody>
                    <a:bodyPr/>
                    <a:lstStyle/>
                    <a:p>
                      <a:r>
                        <a:rPr lang="en-US" sz="1400" dirty="0">
                          <a:latin typeface="Candara" panose="020E0502030303020204" pitchFamily="34" charset="0"/>
                        </a:rPr>
                        <a:t>Bioinformatics</a:t>
                      </a:r>
                    </a:p>
                  </a:txBody>
                  <a:tcPr/>
                </a:tc>
                <a:tc>
                  <a:txBody>
                    <a:bodyPr/>
                    <a:lstStyle/>
                    <a:p>
                      <a:r>
                        <a:rPr lang="en-US" sz="1400" dirty="0">
                          <a:latin typeface="Candara" panose="020E0502030303020204" pitchFamily="34" charset="0"/>
                        </a:rPr>
                        <a:t>Needleman-Wunsch</a:t>
                      </a:r>
                    </a:p>
                  </a:txBody>
                  <a:tcPr/>
                </a:tc>
                <a:tc>
                  <a:txBody>
                    <a:bodyPr/>
                    <a:lstStyle/>
                    <a:p>
                      <a:r>
                        <a:rPr lang="en-US" sz="1400" dirty="0">
                          <a:latin typeface="Candara" panose="020E0502030303020204" pitchFamily="34" charset="0"/>
                        </a:rPr>
                        <a:t>NW</a:t>
                      </a:r>
                    </a:p>
                  </a:txBody>
                  <a:tcPr/>
                </a:tc>
                <a:extLst>
                  <a:ext uri="{0D108BD9-81ED-4DB2-BD59-A6C34878D82A}">
                    <a16:rowId xmlns:a16="http://schemas.microsoft.com/office/drawing/2014/main" val="3592205944"/>
                  </a:ext>
                </a:extLst>
              </a:tr>
              <a:tr h="319501">
                <a:tc rowSpan="2">
                  <a:txBody>
                    <a:bodyPr/>
                    <a:lstStyle/>
                    <a:p>
                      <a:r>
                        <a:rPr lang="en-US" sz="1400" dirty="0">
                          <a:latin typeface="Candara" panose="020E0502030303020204" pitchFamily="34" charset="0"/>
                        </a:rPr>
                        <a:t>Image processing</a:t>
                      </a:r>
                    </a:p>
                  </a:txBody>
                  <a:tcPr anchor="ctr"/>
                </a:tc>
                <a:tc>
                  <a:txBody>
                    <a:bodyPr/>
                    <a:lstStyle/>
                    <a:p>
                      <a:r>
                        <a:rPr lang="en-US" sz="1400" dirty="0">
                          <a:latin typeface="Candara" panose="020E0502030303020204" pitchFamily="34" charset="0"/>
                        </a:rPr>
                        <a:t>Image histogram (short)</a:t>
                      </a:r>
                    </a:p>
                  </a:txBody>
                  <a:tcPr/>
                </a:tc>
                <a:tc>
                  <a:txBody>
                    <a:bodyPr/>
                    <a:lstStyle/>
                    <a:p>
                      <a:r>
                        <a:rPr lang="en-US" sz="1400" dirty="0">
                          <a:latin typeface="Candara" panose="020E0502030303020204" pitchFamily="34" charset="0"/>
                        </a:rPr>
                        <a:t>HST-S</a:t>
                      </a:r>
                    </a:p>
                  </a:txBody>
                  <a:tcPr/>
                </a:tc>
                <a:extLst>
                  <a:ext uri="{0D108BD9-81ED-4DB2-BD59-A6C34878D82A}">
                    <a16:rowId xmlns:a16="http://schemas.microsoft.com/office/drawing/2014/main" val="3167293920"/>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Image histogram (large)</a:t>
                      </a:r>
                    </a:p>
                  </a:txBody>
                  <a:tcPr/>
                </a:tc>
                <a:tc>
                  <a:txBody>
                    <a:bodyPr/>
                    <a:lstStyle/>
                    <a:p>
                      <a:r>
                        <a:rPr lang="en-US" sz="1400" dirty="0">
                          <a:latin typeface="Candara" panose="020E0502030303020204" pitchFamily="34" charset="0"/>
                        </a:rPr>
                        <a:t>HST-L</a:t>
                      </a:r>
                    </a:p>
                  </a:txBody>
                  <a:tcPr/>
                </a:tc>
                <a:extLst>
                  <a:ext uri="{0D108BD9-81ED-4DB2-BD59-A6C34878D82A}">
                    <a16:rowId xmlns:a16="http://schemas.microsoft.com/office/drawing/2014/main" val="1732467408"/>
                  </a:ext>
                </a:extLst>
              </a:tr>
              <a:tr h="319501">
                <a:tc rowSpan="4">
                  <a:txBody>
                    <a:bodyPr/>
                    <a:lstStyle/>
                    <a:p>
                      <a:r>
                        <a:rPr lang="en-US" sz="1400" dirty="0">
                          <a:latin typeface="Candara" panose="020E0502030303020204" pitchFamily="34" charset="0"/>
                        </a:rPr>
                        <a:t>Parallel primitives</a:t>
                      </a:r>
                    </a:p>
                  </a:txBody>
                  <a:tcPr anchor="ctr"/>
                </a:tc>
                <a:tc>
                  <a:txBody>
                    <a:bodyPr/>
                    <a:lstStyle/>
                    <a:p>
                      <a:r>
                        <a:rPr lang="en-US" sz="1400" dirty="0">
                          <a:latin typeface="Candara" panose="020E0502030303020204" pitchFamily="34" charset="0"/>
                        </a:rPr>
                        <a:t>Reduction</a:t>
                      </a:r>
                    </a:p>
                  </a:txBody>
                  <a:tcPr/>
                </a:tc>
                <a:tc>
                  <a:txBody>
                    <a:bodyPr/>
                    <a:lstStyle/>
                    <a:p>
                      <a:r>
                        <a:rPr lang="en-US" sz="1400" dirty="0">
                          <a:latin typeface="Candara" panose="020E0502030303020204" pitchFamily="34" charset="0"/>
                        </a:rPr>
                        <a:t>RED</a:t>
                      </a:r>
                    </a:p>
                  </a:txBody>
                  <a:tcPr/>
                </a:tc>
                <a:extLst>
                  <a:ext uri="{0D108BD9-81ED-4DB2-BD59-A6C34878D82A}">
                    <a16:rowId xmlns:a16="http://schemas.microsoft.com/office/drawing/2014/main" val="1318272034"/>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(scan-scan-add)</a:t>
                      </a:r>
                    </a:p>
                  </a:txBody>
                  <a:tcPr/>
                </a:tc>
                <a:tc>
                  <a:txBody>
                    <a:bodyPr/>
                    <a:lstStyle/>
                    <a:p>
                      <a:r>
                        <a:rPr lang="en-US" sz="1400" dirty="0">
                          <a:latin typeface="Candara" panose="020E0502030303020204" pitchFamily="34" charset="0"/>
                        </a:rPr>
                        <a:t>SCAN-SSA</a:t>
                      </a:r>
                    </a:p>
                  </a:txBody>
                  <a:tcPr/>
                </a:tc>
                <a:extLst>
                  <a:ext uri="{0D108BD9-81ED-4DB2-BD59-A6C34878D82A}">
                    <a16:rowId xmlns:a16="http://schemas.microsoft.com/office/drawing/2014/main" val="2004235633"/>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(reduce-scan-scan)</a:t>
                      </a:r>
                    </a:p>
                  </a:txBody>
                  <a:tcPr/>
                </a:tc>
                <a:tc>
                  <a:txBody>
                    <a:bodyPr/>
                    <a:lstStyle/>
                    <a:p>
                      <a:r>
                        <a:rPr lang="en-US" sz="1400" dirty="0">
                          <a:latin typeface="Candara" panose="020E0502030303020204" pitchFamily="34" charset="0"/>
                        </a:rPr>
                        <a:t>SCAN-RSS</a:t>
                      </a:r>
                    </a:p>
                  </a:txBody>
                  <a:tcPr/>
                </a:tc>
                <a:extLst>
                  <a:ext uri="{0D108BD9-81ED-4DB2-BD59-A6C34878D82A}">
                    <a16:rowId xmlns:a16="http://schemas.microsoft.com/office/drawing/2014/main" val="82245761"/>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 transposition</a:t>
                      </a:r>
                    </a:p>
                  </a:txBody>
                  <a:tcPr/>
                </a:tc>
                <a:tc>
                  <a:txBody>
                    <a:bodyPr/>
                    <a:lstStyle/>
                    <a:p>
                      <a:r>
                        <a:rPr lang="en-US" sz="1400" dirty="0">
                          <a:latin typeface="Candara" panose="020E0502030303020204" pitchFamily="34" charset="0"/>
                        </a:rPr>
                        <a:t>TRNS</a:t>
                      </a:r>
                    </a:p>
                  </a:txBody>
                  <a:tcPr/>
                </a:tc>
                <a:extLst>
                  <a:ext uri="{0D108BD9-81ED-4DB2-BD59-A6C34878D82A}">
                    <a16:rowId xmlns:a16="http://schemas.microsoft.com/office/drawing/2014/main" val="3173461368"/>
                  </a:ext>
                </a:extLst>
              </a:tr>
            </a:tbl>
          </a:graphicData>
        </a:graphic>
      </p:graphicFrame>
    </p:spTree>
    <p:extLst>
      <p:ext uri="{BB962C8B-B14F-4D97-AF65-F5344CB8AC3E}">
        <p14:creationId xmlns:p14="http://schemas.microsoft.com/office/powerpoint/2010/main" val="149866673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fontScale="90000"/>
          </a:bodyPr>
          <a:lstStyle/>
          <a:p>
            <a:r>
              <a:rPr lang="en-US" dirty="0" err="1"/>
              <a:t>PrIM</a:t>
            </a:r>
            <a:r>
              <a:rPr lang="en-US" dirty="0"/>
              <a:t> Benchmarks are Open Source</a:t>
            </a:r>
          </a:p>
        </p:txBody>
      </p:sp>
      <p:sp>
        <p:nvSpPr>
          <p:cNvPr id="3" name="Content Placeholder 2">
            <a:extLst>
              <a:ext uri="{FF2B5EF4-FFF2-40B4-BE49-F238E27FC236}">
                <a16:creationId xmlns:a16="http://schemas.microsoft.com/office/drawing/2014/main" id="{3A69F76A-5B3C-E64B-A07F-5EB4408B21C9}"/>
              </a:ext>
            </a:extLst>
          </p:cNvPr>
          <p:cNvSpPr>
            <a:spLocks noGrp="1"/>
          </p:cNvSpPr>
          <p:nvPr>
            <p:ph idx="1"/>
          </p:nvPr>
        </p:nvSpPr>
        <p:spPr/>
        <p:txBody>
          <a:bodyPr>
            <a:normAutofit/>
          </a:bodyPr>
          <a:lstStyle/>
          <a:p>
            <a:r>
              <a:rPr lang="en-US" sz="2400" dirty="0"/>
              <a:t>All microbenchmarks, benchmarks, and scripts</a:t>
            </a:r>
          </a:p>
          <a:p>
            <a:r>
              <a:rPr lang="en-US" sz="2400" dirty="0">
                <a:solidFill>
                  <a:srgbClr val="0000FF"/>
                </a:solidFill>
                <a:hlinkClick r:id="rId3">
                  <a:extLst>
                    <a:ext uri="{A12FA001-AC4F-418D-AE19-62706E023703}">
                      <ahyp:hlinkClr xmlns:ahyp="http://schemas.microsoft.com/office/drawing/2018/hyperlinkcolor" val="tx"/>
                    </a:ext>
                  </a:extLst>
                </a:hlinkClick>
              </a:rPr>
              <a:t>https://github.com/CMU-SAFARI/prim-benchmarks</a:t>
            </a:r>
            <a:endParaRPr lang="en-US" sz="2400" dirty="0">
              <a:solidFill>
                <a:srgbClr val="0000FF"/>
              </a:solidFill>
            </a:endParaRPr>
          </a:p>
          <a:p>
            <a:endParaRPr lang="en-US" sz="2400" dirty="0"/>
          </a:p>
        </p:txBody>
      </p:sp>
      <p:pic>
        <p:nvPicPr>
          <p:cNvPr id="4" name="Picture 3">
            <a:extLst>
              <a:ext uri="{FF2B5EF4-FFF2-40B4-BE49-F238E27FC236}">
                <a16:creationId xmlns:a16="http://schemas.microsoft.com/office/drawing/2014/main" id="{B1FA27B2-6CC8-5C4B-B68F-F810D4173F6A}"/>
              </a:ext>
            </a:extLst>
          </p:cNvPr>
          <p:cNvPicPr>
            <a:picLocks noChangeAspect="1"/>
          </p:cNvPicPr>
          <p:nvPr/>
        </p:nvPicPr>
        <p:blipFill>
          <a:blip r:embed="rId4"/>
          <a:stretch>
            <a:fillRect/>
          </a:stretch>
        </p:blipFill>
        <p:spPr>
          <a:xfrm>
            <a:off x="1355311" y="1813559"/>
            <a:ext cx="6433378" cy="4591853"/>
          </a:xfrm>
          <a:prstGeom prst="rect">
            <a:avLst/>
          </a:prstGeom>
        </p:spPr>
      </p:pic>
    </p:spTree>
    <p:extLst>
      <p:ext uri="{BB962C8B-B14F-4D97-AF65-F5344CB8AC3E}">
        <p14:creationId xmlns:p14="http://schemas.microsoft.com/office/powerpoint/2010/main" val="500071576"/>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a:bodyPr>
          <a:lstStyle/>
          <a:p>
            <a:r>
              <a:rPr lang="en-US" sz="3600" dirty="0"/>
              <a:t>Understanding a Modern PIM Architecture</a:t>
            </a:r>
          </a:p>
        </p:txBody>
      </p:sp>
      <p:pic>
        <p:nvPicPr>
          <p:cNvPr id="3" name="Picture 2">
            <a:extLst>
              <a:ext uri="{FF2B5EF4-FFF2-40B4-BE49-F238E27FC236}">
                <a16:creationId xmlns:a16="http://schemas.microsoft.com/office/drawing/2014/main" id="{5AE2DC3F-D55F-A442-8922-084467A414D2}"/>
              </a:ext>
            </a:extLst>
          </p:cNvPr>
          <p:cNvPicPr>
            <a:picLocks noChangeAspect="1"/>
          </p:cNvPicPr>
          <p:nvPr/>
        </p:nvPicPr>
        <p:blipFill>
          <a:blip r:embed="rId3"/>
          <a:stretch>
            <a:fillRect/>
          </a:stretch>
        </p:blipFill>
        <p:spPr>
          <a:xfrm>
            <a:off x="0" y="1268760"/>
            <a:ext cx="9144000" cy="4033049"/>
          </a:xfrm>
          <a:prstGeom prst="rect">
            <a:avLst/>
          </a:prstGeom>
        </p:spPr>
      </p:pic>
      <p:sp>
        <p:nvSpPr>
          <p:cNvPr id="5" name="Subtitle 1">
            <a:extLst>
              <a:ext uri="{FF2B5EF4-FFF2-40B4-BE49-F238E27FC236}">
                <a16:creationId xmlns:a16="http://schemas.microsoft.com/office/drawing/2014/main" id="{CB9DA8F8-FC8B-B715-1A5B-06010ACBBBEC}"/>
              </a:ext>
            </a:extLst>
          </p:cNvPr>
          <p:cNvSpPr txBox="1">
            <a:spLocks/>
          </p:cNvSpPr>
          <p:nvPr/>
        </p:nvSpPr>
        <p:spPr>
          <a:xfrm>
            <a:off x="1106731" y="5525569"/>
            <a:ext cx="6858000" cy="80399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4">
                  <a:extLst>
                    <a:ext uri="{A12FA001-AC4F-418D-AE19-62706E023703}">
                      <ahyp:hlinkClr xmlns:ahyp="http://schemas.microsoft.com/office/drawing/2018/hyperlinkcolor" val="tx"/>
                    </a:ext>
                  </a:extLst>
                </a:hlinkClick>
              </a:rPr>
              <a:t>https://arxiv.org/pdf/2105.03814.pdf</a:t>
            </a:r>
            <a:endParaRPr kumimoji="0" lang="en-US" sz="2000" b="1" i="0" u="sng"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hlinkClick r:id="rId5">
                  <a:extLst>
                    <a:ext uri="{A12FA001-AC4F-418D-AE19-62706E023703}">
                      <ahyp:hlinkClr xmlns:ahyp="http://schemas.microsoft.com/office/drawing/2018/hyperlinkcolor" val="tx"/>
                    </a:ext>
                  </a:extLst>
                </a:hlinkClick>
              </a:rPr>
              <a:t>https://github.com/CMU-SAFARI/prim-benchmarks</a:t>
            </a:r>
            <a:endParaRPr kumimoji="0" lang="en-US" sz="2000" b="1" i="0" u="none" strike="noStrike" kern="1200" cap="none" spc="0" normalizeH="0" baseline="0" noProof="0" dirty="0">
              <a:ln>
                <a:noFill/>
              </a:ln>
              <a:solidFill>
                <a:srgbClr val="0000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397839505"/>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sz="3800" dirty="0"/>
              <a:t>Understanding a Modern PIM Architecture</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54381580-1F1F-5944-AEC7-1891060AC193}"/>
              </a:ext>
            </a:extLst>
          </p:cNvPr>
          <p:cNvPicPr>
            <a:picLocks noChangeAspect="1"/>
          </p:cNvPicPr>
          <p:nvPr/>
        </p:nvPicPr>
        <p:blipFill>
          <a:blip r:embed="rId2"/>
          <a:stretch>
            <a:fillRect/>
          </a:stretch>
        </p:blipFill>
        <p:spPr>
          <a:xfrm>
            <a:off x="849015" y="914400"/>
            <a:ext cx="7369769" cy="5506901"/>
          </a:xfrm>
          <a:prstGeom prst="rect">
            <a:avLst/>
          </a:prstGeom>
        </p:spPr>
      </p:pic>
      <p:sp>
        <p:nvSpPr>
          <p:cNvPr id="6" name="Rectangle 5">
            <a:extLst>
              <a:ext uri="{FF2B5EF4-FFF2-40B4-BE49-F238E27FC236}">
                <a16:creationId xmlns:a16="http://schemas.microsoft.com/office/drawing/2014/main" id="{5465C192-4893-AD4D-A97C-499395E42DF0}"/>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084920283"/>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6" name="Picture 5">
            <a:extLst>
              <a:ext uri="{FF2B5EF4-FFF2-40B4-BE49-F238E27FC236}">
                <a16:creationId xmlns:a16="http://schemas.microsoft.com/office/drawing/2014/main" id="{B7D3EBD6-4727-A94F-9498-A2F5AD447FD3}"/>
              </a:ext>
            </a:extLst>
          </p:cNvPr>
          <p:cNvPicPr>
            <a:picLocks noChangeAspect="1"/>
          </p:cNvPicPr>
          <p:nvPr/>
        </p:nvPicPr>
        <p:blipFill>
          <a:blip r:embed="rId3"/>
          <a:stretch>
            <a:fillRect/>
          </a:stretch>
        </p:blipFill>
        <p:spPr>
          <a:xfrm>
            <a:off x="573837" y="936128"/>
            <a:ext cx="7454547" cy="5517207"/>
          </a:xfrm>
          <a:prstGeom prst="rect">
            <a:avLst/>
          </a:prstGeom>
        </p:spPr>
      </p:pic>
    </p:spTree>
    <p:extLst>
      <p:ext uri="{BB962C8B-B14F-4D97-AF65-F5344CB8AC3E}">
        <p14:creationId xmlns:p14="http://schemas.microsoft.com/office/powerpoint/2010/main" val="323960875"/>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https://www.youtube.com/watch?v=Pp9jSU2b9oM&amp;list=PL5Q2soXY2Zi8_VVChACnON4sfh2bJ5IrD&amp;index=159</a:t>
            </a: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05908769-F1A3-3149-BEAD-28F09753D549}"/>
              </a:ext>
            </a:extLst>
          </p:cNvPr>
          <p:cNvPicPr>
            <a:picLocks noChangeAspect="1"/>
          </p:cNvPicPr>
          <p:nvPr/>
        </p:nvPicPr>
        <p:blipFill>
          <a:blip r:embed="rId3"/>
          <a:stretch>
            <a:fillRect/>
          </a:stretch>
        </p:blipFill>
        <p:spPr>
          <a:xfrm>
            <a:off x="629193" y="894920"/>
            <a:ext cx="7809413" cy="5558416"/>
          </a:xfrm>
          <a:prstGeom prst="rect">
            <a:avLst/>
          </a:prstGeom>
        </p:spPr>
      </p:pic>
    </p:spTree>
    <p:extLst>
      <p:ext uri="{BB962C8B-B14F-4D97-AF65-F5344CB8AC3E}">
        <p14:creationId xmlns:p14="http://schemas.microsoft.com/office/powerpoint/2010/main" val="2666417021"/>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a:bodyPr>
          <a:lstStyle/>
          <a:p>
            <a:r>
              <a:rPr lang="en-US" sz="3600" dirty="0"/>
              <a:t>ML Training on a Real PIM System</a:t>
            </a:r>
          </a:p>
        </p:txBody>
      </p:sp>
      <p:sp>
        <p:nvSpPr>
          <p:cNvPr id="10" name="Subtitle 1">
            <a:extLst>
              <a:ext uri="{FF2B5EF4-FFF2-40B4-BE49-F238E27FC236}">
                <a16:creationId xmlns:a16="http://schemas.microsoft.com/office/drawing/2014/main" id="{2FDA9319-5751-7940-9055-BA9FBB6536F3}"/>
              </a:ext>
            </a:extLst>
          </p:cNvPr>
          <p:cNvSpPr txBox="1">
            <a:spLocks/>
          </p:cNvSpPr>
          <p:nvPr/>
        </p:nvSpPr>
        <p:spPr>
          <a:xfrm>
            <a:off x="1106731" y="5194167"/>
            <a:ext cx="6858000" cy="1074656"/>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0" i="0" u="none"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Short version: </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hlinkClick r:id="rId3">
                  <a:extLst>
                    <a:ext uri="{A12FA001-AC4F-418D-AE19-62706E023703}">
                      <ahyp:hlinkClr xmlns:ahyp="http://schemas.microsoft.com/office/drawing/2018/hyperlinkcolor" val="tx"/>
                    </a:ext>
                  </a:extLst>
                </a:hlinkClick>
              </a:rPr>
              <a:t>https://arxiv.org/pdf/2206.06022.pdf</a:t>
            </a:r>
            <a:endPar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0" i="0" u="sng" strike="noStrike" kern="1200" cap="none" spc="0" normalizeH="0" baseline="0" noProof="0" dirty="0">
                <a:ln>
                  <a:noFill/>
                </a:ln>
                <a:solidFill>
                  <a:srgbClr val="0000FF"/>
                </a:solidFill>
                <a:effectLst/>
                <a:uLnTx/>
                <a:uFillTx/>
                <a:latin typeface="Calibri Light" panose="020F0302020204030204"/>
                <a:ea typeface="+mn-ea"/>
                <a:cs typeface="+mn-cs"/>
              </a:rPr>
              <a:t>Long version: </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https://</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arxiv.org</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/pdf/2207.07886.pdf</a:t>
            </a: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https://</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www.youtube.com</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a:t>
            </a:r>
            <a:r>
              <a:rPr kumimoji="0" lang="en-US" sz="2000" b="1" i="0" u="sng" strike="noStrike" kern="1200" cap="none" spc="0" normalizeH="0" baseline="0" noProof="0" dirty="0" err="1">
                <a:ln>
                  <a:noFill/>
                </a:ln>
                <a:solidFill>
                  <a:srgbClr val="0000FF"/>
                </a:solidFill>
                <a:effectLst/>
                <a:uLnTx/>
                <a:uFillTx/>
                <a:latin typeface="Calibri Light" panose="020F0302020204030204"/>
                <a:ea typeface="+mn-ea"/>
                <a:cs typeface="+mn-cs"/>
              </a:rPr>
              <a:t>watch?v</a:t>
            </a:r>
            <a:r>
              <a:rPr kumimoji="0" lang="en-US" sz="2000" b="1" i="0" u="sng" strike="noStrike" kern="1200" cap="none" spc="0" normalizeH="0" baseline="0" noProof="0" dirty="0">
                <a:ln>
                  <a:noFill/>
                </a:ln>
                <a:solidFill>
                  <a:srgbClr val="0000FF"/>
                </a:solidFill>
                <a:effectLst/>
                <a:uLnTx/>
                <a:uFillTx/>
                <a:latin typeface="Calibri Light" panose="020F0302020204030204"/>
                <a:ea typeface="+mn-ea"/>
                <a:cs typeface="+mn-cs"/>
              </a:rPr>
              <a:t>=qeukNs5XI3g&amp;t=11226s</a:t>
            </a:r>
          </a:p>
        </p:txBody>
      </p:sp>
      <p:pic>
        <p:nvPicPr>
          <p:cNvPr id="3" name="Picture 2">
            <a:extLst>
              <a:ext uri="{FF2B5EF4-FFF2-40B4-BE49-F238E27FC236}">
                <a16:creationId xmlns:a16="http://schemas.microsoft.com/office/drawing/2014/main" id="{3D5BC523-7F98-F94F-8709-6D1860CF7CA8}"/>
              </a:ext>
            </a:extLst>
          </p:cNvPr>
          <p:cNvPicPr>
            <a:picLocks noChangeAspect="1"/>
          </p:cNvPicPr>
          <p:nvPr/>
        </p:nvPicPr>
        <p:blipFill>
          <a:blip r:embed="rId4"/>
          <a:stretch>
            <a:fillRect/>
          </a:stretch>
        </p:blipFill>
        <p:spPr>
          <a:xfrm>
            <a:off x="768350" y="980728"/>
            <a:ext cx="7607300" cy="1790700"/>
          </a:xfrm>
          <a:prstGeom prst="rect">
            <a:avLst/>
          </a:prstGeom>
        </p:spPr>
      </p:pic>
      <p:pic>
        <p:nvPicPr>
          <p:cNvPr id="4" name="Picture 3">
            <a:extLst>
              <a:ext uri="{FF2B5EF4-FFF2-40B4-BE49-F238E27FC236}">
                <a16:creationId xmlns:a16="http://schemas.microsoft.com/office/drawing/2014/main" id="{73B249F6-522A-6E4B-CD1D-80F8B3297CD7}"/>
              </a:ext>
            </a:extLst>
          </p:cNvPr>
          <p:cNvPicPr>
            <a:picLocks noChangeAspect="1"/>
          </p:cNvPicPr>
          <p:nvPr/>
        </p:nvPicPr>
        <p:blipFill>
          <a:blip r:embed="rId5"/>
          <a:stretch>
            <a:fillRect/>
          </a:stretch>
        </p:blipFill>
        <p:spPr>
          <a:xfrm>
            <a:off x="622300" y="3212976"/>
            <a:ext cx="7899400" cy="1625600"/>
          </a:xfrm>
          <a:prstGeom prst="rect">
            <a:avLst/>
          </a:prstGeom>
        </p:spPr>
      </p:pic>
    </p:spTree>
    <p:extLst>
      <p:ext uri="{BB962C8B-B14F-4D97-AF65-F5344CB8AC3E}">
        <p14:creationId xmlns:p14="http://schemas.microsoft.com/office/powerpoint/2010/main" val="174898393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7F4718-E176-FC48-B556-D5B3A7CB3826}"/>
              </a:ext>
            </a:extLst>
          </p:cNvPr>
          <p:cNvSpPr>
            <a:spLocks noGrp="1"/>
          </p:cNvSpPr>
          <p:nvPr>
            <p:ph type="title"/>
          </p:nvPr>
        </p:nvSpPr>
        <p:spPr/>
        <p:txBody>
          <a:bodyPr>
            <a:normAutofit fontScale="90000"/>
          </a:bodyPr>
          <a:lstStyle/>
          <a:p>
            <a:r>
              <a:rPr lang="en-US" dirty="0"/>
              <a:t>ML Training on a Real PIM System</a:t>
            </a:r>
          </a:p>
        </p:txBody>
      </p:sp>
      <p:sp>
        <p:nvSpPr>
          <p:cNvPr id="3" name="Content Placeholder 2">
            <a:extLst>
              <a:ext uri="{FF2B5EF4-FFF2-40B4-BE49-F238E27FC236}">
                <a16:creationId xmlns:a16="http://schemas.microsoft.com/office/drawing/2014/main" id="{C55EE7E5-BA02-EB49-B7A9-49BFA3F9D9F1}"/>
              </a:ext>
            </a:extLst>
          </p:cNvPr>
          <p:cNvSpPr>
            <a:spLocks noGrp="1"/>
          </p:cNvSpPr>
          <p:nvPr>
            <p:ph idx="1"/>
          </p:nvPr>
        </p:nvSpPr>
        <p:spPr>
          <a:xfrm>
            <a:off x="-36512" y="1015515"/>
            <a:ext cx="9324527" cy="5293805"/>
          </a:xfrm>
        </p:spPr>
        <p:txBody>
          <a:bodyPr>
            <a:normAutofit/>
          </a:bodyPr>
          <a:lstStyle/>
          <a:p>
            <a:r>
              <a:rPr lang="en-US" b="1" dirty="0"/>
              <a:t>Need to optimize data representation</a:t>
            </a:r>
          </a:p>
          <a:p>
            <a:pPr marL="457177" lvl="1" indent="0">
              <a:buNone/>
            </a:pPr>
            <a:r>
              <a:rPr lang="en-US" dirty="0">
                <a:solidFill>
                  <a:srgbClr val="00B050"/>
                </a:solidFill>
              </a:rPr>
              <a:t>(1) fixed-point</a:t>
            </a:r>
          </a:p>
          <a:p>
            <a:pPr marL="457177" lvl="1" indent="0">
              <a:buNone/>
            </a:pPr>
            <a:r>
              <a:rPr lang="en-US" dirty="0">
                <a:solidFill>
                  <a:srgbClr val="00B050"/>
                </a:solidFill>
              </a:rPr>
              <a:t>(2) quantization </a:t>
            </a:r>
          </a:p>
          <a:p>
            <a:pPr marL="457177" lvl="1" indent="0">
              <a:buNone/>
            </a:pPr>
            <a:r>
              <a:rPr lang="en-US" dirty="0">
                <a:solidFill>
                  <a:srgbClr val="00B050"/>
                </a:solidFill>
              </a:rPr>
              <a:t>(3) hybrid precision </a:t>
            </a:r>
            <a:endParaRPr lang="en-US" dirty="0"/>
          </a:p>
          <a:p>
            <a:pPr marL="0" indent="0">
              <a:buNone/>
            </a:pPr>
            <a:endParaRPr lang="en-US" dirty="0"/>
          </a:p>
          <a:p>
            <a:r>
              <a:rPr lang="en-US" b="1" dirty="0"/>
              <a:t>Use </a:t>
            </a:r>
            <a:r>
              <a:rPr lang="en-US" b="1" dirty="0">
                <a:solidFill>
                  <a:srgbClr val="7030A0"/>
                </a:solidFill>
              </a:rPr>
              <a:t>lookup tables (LUTs) </a:t>
            </a:r>
            <a:r>
              <a:rPr lang="en-US" b="1" dirty="0"/>
              <a:t>to implement complex functions (e.g., sigmoid)</a:t>
            </a:r>
            <a:endParaRPr lang="en-US" b="1" dirty="0">
              <a:solidFill>
                <a:srgbClr val="7030A0"/>
              </a:solidFill>
            </a:endParaRPr>
          </a:p>
          <a:p>
            <a:endParaRPr lang="en-US" dirty="0"/>
          </a:p>
          <a:p>
            <a:r>
              <a:rPr lang="en-US" b="1" dirty="0"/>
              <a:t>Optimize data placement &amp; layout for </a:t>
            </a:r>
            <a:r>
              <a:rPr lang="en-US" b="1" dirty="0">
                <a:solidFill>
                  <a:srgbClr val="0070C0"/>
                </a:solidFill>
              </a:rPr>
              <a:t>streaming</a:t>
            </a:r>
          </a:p>
          <a:p>
            <a:endParaRPr lang="en-US" dirty="0"/>
          </a:p>
          <a:p>
            <a:r>
              <a:rPr lang="en-US" b="1" dirty="0"/>
              <a:t>Large speedups: </a:t>
            </a:r>
            <a:r>
              <a:rPr lang="en-US" dirty="0">
                <a:solidFill>
                  <a:srgbClr val="0432FF"/>
                </a:solidFill>
              </a:rPr>
              <a:t>2.8X/27X vs. CPU, 1.3x/3.2x vs. GPU</a:t>
            </a:r>
          </a:p>
          <a:p>
            <a:endParaRPr lang="en-US" dirty="0"/>
          </a:p>
        </p:txBody>
      </p:sp>
    </p:spTree>
    <p:extLst>
      <p:ext uri="{BB962C8B-B14F-4D97-AF65-F5344CB8AC3E}">
        <p14:creationId xmlns:p14="http://schemas.microsoft.com/office/powerpoint/2010/main" val="3995302618"/>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F9D12F-23D2-E366-BC8C-70FCAB32FF55}"/>
              </a:ext>
            </a:extLst>
          </p:cNvPr>
          <p:cNvSpPr>
            <a:spLocks noGrp="1"/>
          </p:cNvSpPr>
          <p:nvPr>
            <p:ph type="title"/>
          </p:nvPr>
        </p:nvSpPr>
        <p:spPr>
          <a:xfrm>
            <a:off x="228600" y="152400"/>
            <a:ext cx="8915400" cy="1066800"/>
          </a:xfrm>
        </p:spPr>
        <p:txBody>
          <a:bodyPr/>
          <a:lstStyle/>
          <a:p>
            <a:r>
              <a:rPr lang="en-US" dirty="0"/>
              <a:t>ML Training on Real PIM Talk Video</a:t>
            </a:r>
          </a:p>
        </p:txBody>
      </p:sp>
      <p:sp>
        <p:nvSpPr>
          <p:cNvPr id="4" name="Slide Number Placeholder 3">
            <a:extLst>
              <a:ext uri="{FF2B5EF4-FFF2-40B4-BE49-F238E27FC236}">
                <a16:creationId xmlns:a16="http://schemas.microsoft.com/office/drawing/2014/main" id="{A503FC43-A10F-C73E-D65A-65DC76E47C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DC27E93-CE8E-D6EB-CBBF-D2A85499D7CA}"/>
              </a:ext>
            </a:extLst>
          </p:cNvPr>
          <p:cNvSpPr txBox="1"/>
          <p:nvPr/>
        </p:nvSpPr>
        <p:spPr>
          <a:xfrm>
            <a:off x="1547664" y="6452890"/>
            <a:ext cx="678262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https://www.youtube.com/watch?v=qeukNs5XI3g&amp;t=11226s</a:t>
            </a:r>
            <a:r>
              <a:rPr kumimoji="0" lang="en-US" sz="16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684416E7-3EF5-5765-DE6B-584BDA929243}"/>
              </a:ext>
            </a:extLst>
          </p:cNvPr>
          <p:cNvPicPr>
            <a:picLocks noChangeAspect="1"/>
          </p:cNvPicPr>
          <p:nvPr/>
        </p:nvPicPr>
        <p:blipFill>
          <a:blip r:embed="rId3"/>
          <a:stretch>
            <a:fillRect/>
          </a:stretch>
        </p:blipFill>
        <p:spPr>
          <a:xfrm>
            <a:off x="487872" y="944488"/>
            <a:ext cx="7900552" cy="5436840"/>
          </a:xfrm>
          <a:prstGeom prst="rect">
            <a:avLst/>
          </a:prstGeom>
        </p:spPr>
      </p:pic>
    </p:spTree>
    <p:extLst>
      <p:ext uri="{BB962C8B-B14F-4D97-AF65-F5344CB8AC3E}">
        <p14:creationId xmlns:p14="http://schemas.microsoft.com/office/powerpoint/2010/main" val="147391580"/>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a:xfrm>
            <a:off x="228600" y="152400"/>
            <a:ext cx="8834884" cy="1066800"/>
          </a:xfrm>
        </p:spPr>
        <p:txBody>
          <a:bodyPr/>
          <a:lstStyle/>
          <a:p>
            <a:r>
              <a:rPr lang="en-US" dirty="0" err="1"/>
              <a:t>SpMV</a:t>
            </a:r>
            <a:r>
              <a:rPr lang="en-US" dirty="0"/>
              <a:t> Multiplication on Real PIM Systems</a:t>
            </a:r>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Appears in SIGMETRICS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295939" y="5550425"/>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https://arxiv.org/pdf/2201.05072.pdf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5EDD5FC4-A875-5369-2DBF-724CBDF123C0}"/>
              </a:ext>
            </a:extLst>
          </p:cNvPr>
          <p:cNvPicPr>
            <a:picLocks noChangeAspect="1"/>
          </p:cNvPicPr>
          <p:nvPr/>
        </p:nvPicPr>
        <p:blipFill>
          <a:blip r:embed="rId3"/>
          <a:stretch>
            <a:fillRect/>
          </a:stretch>
        </p:blipFill>
        <p:spPr>
          <a:xfrm>
            <a:off x="0" y="2204864"/>
            <a:ext cx="9144000" cy="3105186"/>
          </a:xfrm>
          <a:prstGeom prst="rect">
            <a:avLst/>
          </a:prstGeom>
        </p:spPr>
      </p:pic>
      <p:sp>
        <p:nvSpPr>
          <p:cNvPr id="7" name="TextBox 6">
            <a:extLst>
              <a:ext uri="{FF2B5EF4-FFF2-40B4-BE49-F238E27FC236}">
                <a16:creationId xmlns:a16="http://schemas.microsoft.com/office/drawing/2014/main" id="{E4CBB7A0-1DA3-C26D-651B-A3D804BEBF98}"/>
              </a:ext>
            </a:extLst>
          </p:cNvPr>
          <p:cNvSpPr txBox="1"/>
          <p:nvPr/>
        </p:nvSpPr>
        <p:spPr>
          <a:xfrm>
            <a:off x="2071789" y="5886109"/>
            <a:ext cx="522611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https://github.com/CMU-SAFARI/SparseP</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
        <p:nvSpPr>
          <p:cNvPr id="8" name="TextBox 7">
            <a:extLst>
              <a:ext uri="{FF2B5EF4-FFF2-40B4-BE49-F238E27FC236}">
                <a16:creationId xmlns:a16="http://schemas.microsoft.com/office/drawing/2014/main" id="{3A6C008D-F5A4-9F33-F434-FC8BB0772FF8}"/>
              </a:ext>
            </a:extLst>
          </p:cNvPr>
          <p:cNvSpPr txBox="1"/>
          <p:nvPr/>
        </p:nvSpPr>
        <p:spPr>
          <a:xfrm>
            <a:off x="1547664" y="6452890"/>
            <a:ext cx="61750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https://www.youtube.com/watch?v=5kaOsJKlGrE</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200023560"/>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61E1443-93ED-ED4C-B68E-7250F5666C1F}"/>
              </a:ext>
            </a:extLst>
          </p:cNvPr>
          <p:cNvSpPr/>
          <p:nvPr/>
        </p:nvSpPr>
        <p:spPr>
          <a:xfrm>
            <a:off x="-15498" y="-131052"/>
            <a:ext cx="9159498" cy="4110592"/>
          </a:xfrm>
          <a:prstGeom prst="rect">
            <a:avLst/>
          </a:prstGeom>
          <a:solidFill>
            <a:srgbClr val="D9EAD5">
              <a:alpha val="50196"/>
            </a:srgb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25A7EE06-AFEA-9E4C-A118-7E420281EFBB}"/>
              </a:ext>
            </a:extLst>
          </p:cNvPr>
          <p:cNvGrpSpPr>
            <a:grpSpLocks noChangeAspect="1"/>
          </p:cNvGrpSpPr>
          <p:nvPr/>
        </p:nvGrpSpPr>
        <p:grpSpPr>
          <a:xfrm>
            <a:off x="90652" y="146085"/>
            <a:ext cx="8984059" cy="3833455"/>
            <a:chOff x="-1587713" y="55752"/>
            <a:chExt cx="11328398" cy="4833775"/>
          </a:xfrm>
        </p:grpSpPr>
        <p:grpSp>
          <p:nvGrpSpPr>
            <p:cNvPr id="3" name="Group 2">
              <a:extLst>
                <a:ext uri="{FF2B5EF4-FFF2-40B4-BE49-F238E27FC236}">
                  <a16:creationId xmlns:a16="http://schemas.microsoft.com/office/drawing/2014/main" id="{87DE4CD0-E1C3-8A43-BE0E-B820665ABD92}"/>
                </a:ext>
              </a:extLst>
            </p:cNvPr>
            <p:cNvGrpSpPr/>
            <p:nvPr/>
          </p:nvGrpSpPr>
          <p:grpSpPr>
            <a:xfrm>
              <a:off x="1735979" y="55752"/>
              <a:ext cx="4652242" cy="3752162"/>
              <a:chOff x="1735979" y="55752"/>
              <a:chExt cx="4652242" cy="3752162"/>
            </a:xfrm>
          </p:grpSpPr>
          <p:sp>
            <p:nvSpPr>
              <p:cNvPr id="5" name="TextBox 4">
                <a:extLst>
                  <a:ext uri="{FF2B5EF4-FFF2-40B4-BE49-F238E27FC236}">
                    <a16:creationId xmlns:a16="http://schemas.microsoft.com/office/drawing/2014/main" id="{F078B3E3-71AE-ED48-82C1-5E77AF243B78}"/>
                  </a:ext>
                </a:extLst>
              </p:cNvPr>
              <p:cNvSpPr txBox="1"/>
              <p:nvPr/>
            </p:nvSpPr>
            <p:spPr>
              <a:xfrm>
                <a:off x="1735979" y="2527219"/>
                <a:ext cx="4652242" cy="128069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R" sz="6000" b="1" i="0" u="none" strike="noStrike" kern="1200" cap="none" spc="0" normalizeH="0" baseline="0" noProof="0" dirty="0">
                    <a:ln>
                      <a:noFill/>
                    </a:ln>
                    <a:solidFill>
                      <a:srgbClr val="1B587C"/>
                    </a:solidFill>
                    <a:effectLst/>
                    <a:uLnTx/>
                    <a:uFillTx/>
                    <a:latin typeface="Nunito" pitchFamily="2" charset="77"/>
                    <a:ea typeface="+mn-ea"/>
                    <a:cs typeface="+mn-cs"/>
                  </a:rPr>
                  <a:t>SparseP</a:t>
                </a:r>
                <a:endParaRPr kumimoji="0" lang="en-GR" sz="7200" b="1" i="0" u="none" strike="noStrike" kern="1200" cap="none" spc="0" normalizeH="0" baseline="0" noProof="0" dirty="0">
                  <a:ln>
                    <a:noFill/>
                  </a:ln>
                  <a:solidFill>
                    <a:srgbClr val="1B587C"/>
                  </a:solidFill>
                  <a:effectLst/>
                  <a:uLnTx/>
                  <a:uFillTx/>
                  <a:latin typeface="Nunito" pitchFamily="2" charset="77"/>
                  <a:ea typeface="+mn-ea"/>
                  <a:cs typeface="+mn-cs"/>
                </a:endParaRPr>
              </a:p>
            </p:txBody>
          </p:sp>
          <p:grpSp>
            <p:nvGrpSpPr>
              <p:cNvPr id="6" name="Group 5">
                <a:extLst>
                  <a:ext uri="{FF2B5EF4-FFF2-40B4-BE49-F238E27FC236}">
                    <a16:creationId xmlns:a16="http://schemas.microsoft.com/office/drawing/2014/main" id="{23ADB040-FB51-9549-BE57-BCED39EB333D}"/>
                  </a:ext>
                </a:extLst>
              </p:cNvPr>
              <p:cNvGrpSpPr/>
              <p:nvPr/>
            </p:nvGrpSpPr>
            <p:grpSpPr>
              <a:xfrm>
                <a:off x="2872497" y="1899683"/>
                <a:ext cx="2396543" cy="520098"/>
                <a:chOff x="4315313" y="2452812"/>
                <a:chExt cx="2631431" cy="571075"/>
              </a:xfrm>
            </p:grpSpPr>
            <p:grpSp>
              <p:nvGrpSpPr>
                <p:cNvPr id="26" name="Group 25">
                  <a:extLst>
                    <a:ext uri="{FF2B5EF4-FFF2-40B4-BE49-F238E27FC236}">
                      <a16:creationId xmlns:a16="http://schemas.microsoft.com/office/drawing/2014/main" id="{00931A2E-3BAA-BD49-A156-4DA769A0E4D7}"/>
                    </a:ext>
                  </a:extLst>
                </p:cNvPr>
                <p:cNvGrpSpPr>
                  <a:grpSpLocks noChangeAspect="1"/>
                </p:cNvGrpSpPr>
                <p:nvPr/>
              </p:nvGrpSpPr>
              <p:grpSpPr>
                <a:xfrm>
                  <a:off x="4315313" y="2452812"/>
                  <a:ext cx="1175951" cy="571075"/>
                  <a:chOff x="1651308" y="3442584"/>
                  <a:chExt cx="2880000" cy="1398610"/>
                </a:xfrm>
              </p:grpSpPr>
              <p:grpSp>
                <p:nvGrpSpPr>
                  <p:cNvPr id="34" name="Group 33">
                    <a:extLst>
                      <a:ext uri="{FF2B5EF4-FFF2-40B4-BE49-F238E27FC236}">
                        <a16:creationId xmlns:a16="http://schemas.microsoft.com/office/drawing/2014/main" id="{E5EB490F-CD4C-E845-940E-DC2F07CA3CEB}"/>
                      </a:ext>
                    </a:extLst>
                  </p:cNvPr>
                  <p:cNvGrpSpPr>
                    <a:grpSpLocks noChangeAspect="1"/>
                  </p:cNvGrpSpPr>
                  <p:nvPr/>
                </p:nvGrpSpPr>
                <p:grpSpPr>
                  <a:xfrm>
                    <a:off x="1651308" y="3669746"/>
                    <a:ext cx="2880000" cy="952390"/>
                    <a:chOff x="4128305" y="4361803"/>
                    <a:chExt cx="2728912" cy="902423"/>
                  </a:xfrm>
                </p:grpSpPr>
                <p:sp>
                  <p:nvSpPr>
                    <p:cNvPr id="38" name="Trapezium 37">
                      <a:extLst>
                        <a:ext uri="{FF2B5EF4-FFF2-40B4-BE49-F238E27FC236}">
                          <a16:creationId xmlns:a16="http://schemas.microsoft.com/office/drawing/2014/main" id="{D574BE67-EBA9-BF4B-81F8-B2EFFC39A268}"/>
                        </a:ext>
                      </a:extLst>
                    </p:cNvPr>
                    <p:cNvSpPr/>
                    <p:nvPr/>
                  </p:nvSpPr>
                  <p:spPr>
                    <a:xfrm>
                      <a:off x="4128305" y="4361803"/>
                      <a:ext cx="2728912" cy="902423"/>
                    </a:xfrm>
                    <a:prstGeom prst="trapezoid">
                      <a:avLst>
                        <a:gd name="adj" fmla="val 9941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Triangle 38">
                      <a:extLst>
                        <a:ext uri="{FF2B5EF4-FFF2-40B4-BE49-F238E27FC236}">
                          <a16:creationId xmlns:a16="http://schemas.microsoft.com/office/drawing/2014/main" id="{6D072E0C-2208-7543-BC2C-A5459CCAED3B}"/>
                        </a:ext>
                      </a:extLst>
                    </p:cNvPr>
                    <p:cNvSpPr/>
                    <p:nvPr/>
                  </p:nvSpPr>
                  <p:spPr>
                    <a:xfrm>
                      <a:off x="5090166" y="4866354"/>
                      <a:ext cx="805189" cy="397872"/>
                    </a:xfrm>
                    <a:prstGeom prst="triangle">
                      <a:avLst/>
                    </a:prstGeom>
                    <a:solidFill>
                      <a:srgbClr val="D9EAD5"/>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35" name="Straight Connector 34">
                    <a:extLst>
                      <a:ext uri="{FF2B5EF4-FFF2-40B4-BE49-F238E27FC236}">
                        <a16:creationId xmlns:a16="http://schemas.microsoft.com/office/drawing/2014/main" id="{FB2A2D1E-150F-EC4B-B283-D0CEE7284E39}"/>
                      </a:ext>
                    </a:extLst>
                  </p:cNvPr>
                  <p:cNvCxnSpPr>
                    <a:cxnSpLocks/>
                  </p:cNvCxnSpPr>
                  <p:nvPr/>
                </p:nvCxnSpPr>
                <p:spPr>
                  <a:xfrm>
                    <a:off x="2171701" y="4445192"/>
                    <a:ext cx="0" cy="396002"/>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E758F48-451E-4645-BCF4-C6131B1227C6}"/>
                      </a:ext>
                    </a:extLst>
                  </p:cNvPr>
                  <p:cNvCxnSpPr>
                    <a:cxnSpLocks/>
                  </p:cNvCxnSpPr>
                  <p:nvPr/>
                </p:nvCxnSpPr>
                <p:spPr>
                  <a:xfrm>
                    <a:off x="3934490" y="4445192"/>
                    <a:ext cx="0" cy="396002"/>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D7F66F1-A999-7B4C-9FC9-0D2C83D63E4C}"/>
                      </a:ext>
                    </a:extLst>
                  </p:cNvPr>
                  <p:cNvCxnSpPr>
                    <a:cxnSpLocks/>
                  </p:cNvCxnSpPr>
                  <p:nvPr/>
                </p:nvCxnSpPr>
                <p:spPr>
                  <a:xfrm>
                    <a:off x="3077020" y="3442584"/>
                    <a:ext cx="0" cy="395999"/>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C43E46E0-7735-CC46-9638-4D8BCAC522A0}"/>
                    </a:ext>
                  </a:extLst>
                </p:cNvPr>
                <p:cNvGrpSpPr>
                  <a:grpSpLocks noChangeAspect="1"/>
                </p:cNvGrpSpPr>
                <p:nvPr/>
              </p:nvGrpSpPr>
              <p:grpSpPr>
                <a:xfrm>
                  <a:off x="5770793" y="2452812"/>
                  <a:ext cx="1175951" cy="571075"/>
                  <a:chOff x="1651308" y="3442584"/>
                  <a:chExt cx="2880000" cy="1398610"/>
                </a:xfrm>
              </p:grpSpPr>
              <p:grpSp>
                <p:nvGrpSpPr>
                  <p:cNvPr id="28" name="Group 27">
                    <a:extLst>
                      <a:ext uri="{FF2B5EF4-FFF2-40B4-BE49-F238E27FC236}">
                        <a16:creationId xmlns:a16="http://schemas.microsoft.com/office/drawing/2014/main" id="{699CE6CA-FC03-A846-ADA4-D386B84737C8}"/>
                      </a:ext>
                    </a:extLst>
                  </p:cNvPr>
                  <p:cNvGrpSpPr>
                    <a:grpSpLocks noChangeAspect="1"/>
                  </p:cNvGrpSpPr>
                  <p:nvPr/>
                </p:nvGrpSpPr>
                <p:grpSpPr>
                  <a:xfrm>
                    <a:off x="1651308" y="3669746"/>
                    <a:ext cx="2880000" cy="952390"/>
                    <a:chOff x="4128305" y="4361803"/>
                    <a:chExt cx="2728912" cy="902423"/>
                  </a:xfrm>
                </p:grpSpPr>
                <p:sp>
                  <p:nvSpPr>
                    <p:cNvPr id="32" name="Trapezium 31">
                      <a:extLst>
                        <a:ext uri="{FF2B5EF4-FFF2-40B4-BE49-F238E27FC236}">
                          <a16:creationId xmlns:a16="http://schemas.microsoft.com/office/drawing/2014/main" id="{BBD0C91A-698A-C949-8455-7B667949B5E8}"/>
                        </a:ext>
                      </a:extLst>
                    </p:cNvPr>
                    <p:cNvSpPr/>
                    <p:nvPr/>
                  </p:nvSpPr>
                  <p:spPr>
                    <a:xfrm>
                      <a:off x="4128305" y="4361803"/>
                      <a:ext cx="2728912" cy="902423"/>
                    </a:xfrm>
                    <a:prstGeom prst="trapezoid">
                      <a:avLst>
                        <a:gd name="adj" fmla="val 99412"/>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Triangle 32">
                      <a:extLst>
                        <a:ext uri="{FF2B5EF4-FFF2-40B4-BE49-F238E27FC236}">
                          <a16:creationId xmlns:a16="http://schemas.microsoft.com/office/drawing/2014/main" id="{67A3BC81-F585-2D4A-BDD7-CA7307D1CC71}"/>
                        </a:ext>
                      </a:extLst>
                    </p:cNvPr>
                    <p:cNvSpPr/>
                    <p:nvPr/>
                  </p:nvSpPr>
                  <p:spPr>
                    <a:xfrm>
                      <a:off x="5090166" y="4866354"/>
                      <a:ext cx="805189" cy="397872"/>
                    </a:xfrm>
                    <a:prstGeom prst="triangle">
                      <a:avLst/>
                    </a:prstGeom>
                    <a:solidFill>
                      <a:srgbClr val="D9EAD5"/>
                    </a:solidFill>
                    <a:ln>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cxnSp>
                <p:nvCxnSpPr>
                  <p:cNvPr id="29" name="Straight Connector 28">
                    <a:extLst>
                      <a:ext uri="{FF2B5EF4-FFF2-40B4-BE49-F238E27FC236}">
                        <a16:creationId xmlns:a16="http://schemas.microsoft.com/office/drawing/2014/main" id="{66F6CEBD-2D7B-634A-99C4-7CE6CE25FBBA}"/>
                      </a:ext>
                    </a:extLst>
                  </p:cNvPr>
                  <p:cNvCxnSpPr>
                    <a:cxnSpLocks/>
                  </p:cNvCxnSpPr>
                  <p:nvPr/>
                </p:nvCxnSpPr>
                <p:spPr>
                  <a:xfrm>
                    <a:off x="2171701" y="4445192"/>
                    <a:ext cx="0" cy="396002"/>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C1CAD60-6EBB-EA4A-978B-41DF899200F2}"/>
                      </a:ext>
                    </a:extLst>
                  </p:cNvPr>
                  <p:cNvCxnSpPr>
                    <a:cxnSpLocks/>
                  </p:cNvCxnSpPr>
                  <p:nvPr/>
                </p:nvCxnSpPr>
                <p:spPr>
                  <a:xfrm>
                    <a:off x="3934490" y="4445192"/>
                    <a:ext cx="0" cy="396002"/>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3F1353ED-4398-4B41-90D1-703E7640C32D}"/>
                      </a:ext>
                    </a:extLst>
                  </p:cNvPr>
                  <p:cNvCxnSpPr>
                    <a:cxnSpLocks/>
                  </p:cNvCxnSpPr>
                  <p:nvPr/>
                </p:nvCxnSpPr>
                <p:spPr>
                  <a:xfrm>
                    <a:off x="3077020" y="3442584"/>
                    <a:ext cx="0" cy="395999"/>
                  </a:xfrm>
                  <a:prstGeom prst="line">
                    <a:avLst/>
                  </a:prstGeom>
                  <a:ln w="41275">
                    <a:solidFill>
                      <a:srgbClr val="0070C0"/>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grpSp>
          <p:grpSp>
            <p:nvGrpSpPr>
              <p:cNvPr id="7" name="Group 6">
                <a:extLst>
                  <a:ext uri="{FF2B5EF4-FFF2-40B4-BE49-F238E27FC236}">
                    <a16:creationId xmlns:a16="http://schemas.microsoft.com/office/drawing/2014/main" id="{9DD93451-A8AE-EB4D-B6B3-3394C1904C43}"/>
                  </a:ext>
                </a:extLst>
              </p:cNvPr>
              <p:cNvGrpSpPr>
                <a:grpSpLocks noChangeAspect="1"/>
              </p:cNvGrpSpPr>
              <p:nvPr/>
            </p:nvGrpSpPr>
            <p:grpSpPr>
              <a:xfrm>
                <a:off x="2598853" y="55752"/>
                <a:ext cx="2943830" cy="1891717"/>
                <a:chOff x="3955508" y="409530"/>
                <a:chExt cx="3284235" cy="2110470"/>
              </a:xfrm>
              <a:solidFill>
                <a:schemeClr val="accent5">
                  <a:lumMod val="75000"/>
                </a:schemeClr>
              </a:solidFill>
            </p:grpSpPr>
            <p:pic>
              <p:nvPicPr>
                <p:cNvPr id="9" name="Graphic 8" descr="Network">
                  <a:extLst>
                    <a:ext uri="{FF2B5EF4-FFF2-40B4-BE49-F238E27FC236}">
                      <a16:creationId xmlns:a16="http://schemas.microsoft.com/office/drawing/2014/main" id="{CD1CE4FD-D1DF-4F4F-BDA1-0B67BC1DA6F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986711" y="1266978"/>
                  <a:ext cx="1253032" cy="1253022"/>
                </a:xfrm>
                <a:prstGeom prst="rect">
                  <a:avLst/>
                </a:prstGeom>
              </p:spPr>
            </p:pic>
            <p:grpSp>
              <p:nvGrpSpPr>
                <p:cNvPr id="10" name="Group 9">
                  <a:extLst>
                    <a:ext uri="{FF2B5EF4-FFF2-40B4-BE49-F238E27FC236}">
                      <a16:creationId xmlns:a16="http://schemas.microsoft.com/office/drawing/2014/main" id="{5ED4AEDC-F530-E541-B06A-2D9F5A7F7A20}"/>
                    </a:ext>
                  </a:extLst>
                </p:cNvPr>
                <p:cNvGrpSpPr/>
                <p:nvPr/>
              </p:nvGrpSpPr>
              <p:grpSpPr>
                <a:xfrm>
                  <a:off x="3955508" y="409530"/>
                  <a:ext cx="3033933" cy="1881039"/>
                  <a:chOff x="3406221" y="538120"/>
                  <a:chExt cx="3033933" cy="1881039"/>
                </a:xfrm>
                <a:grpFill/>
              </p:grpSpPr>
              <p:pic>
                <p:nvPicPr>
                  <p:cNvPr id="12" name="Graphic 11" descr="Network">
                    <a:extLst>
                      <a:ext uri="{FF2B5EF4-FFF2-40B4-BE49-F238E27FC236}">
                        <a16:creationId xmlns:a16="http://schemas.microsoft.com/office/drawing/2014/main" id="{2E8824B1-B6D2-CB45-80A3-E193D9166738}"/>
                      </a:ext>
                    </a:extLst>
                  </p:cNvPr>
                  <p:cNvPicPr>
                    <a:picLocks noChangeAspect="1"/>
                  </p:cNvPicPr>
                  <p:nvPr/>
                </p:nvPicPr>
                <p:blipFill>
                  <a:blip r:embed="rId3">
                    <a:extLst>
                      <a:ext uri="{96DAC541-7B7A-43D3-8B79-37D633B846F1}">
                        <asvg:svgBlip xmlns:asvg="http://schemas.microsoft.com/office/drawing/2016/SVG/main" r:embed="rId5"/>
                      </a:ext>
                    </a:extLst>
                  </a:blip>
                  <a:stretch>
                    <a:fillRect/>
                  </a:stretch>
                </p:blipFill>
                <p:spPr>
                  <a:xfrm>
                    <a:off x="3406221" y="1101178"/>
                    <a:ext cx="1253032" cy="1253022"/>
                  </a:xfrm>
                  <a:prstGeom prst="rect">
                    <a:avLst/>
                  </a:prstGeom>
                </p:spPr>
              </p:pic>
              <p:pic>
                <p:nvPicPr>
                  <p:cNvPr id="13" name="Graphic 12" descr="Network">
                    <a:extLst>
                      <a:ext uri="{FF2B5EF4-FFF2-40B4-BE49-F238E27FC236}">
                        <a16:creationId xmlns:a16="http://schemas.microsoft.com/office/drawing/2014/main" id="{47C1B8E1-8A1E-E448-B0EF-2614C04CDEF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20242760">
                    <a:off x="4640617" y="538120"/>
                    <a:ext cx="1253032" cy="1253022"/>
                  </a:xfrm>
                  <a:prstGeom prst="rect">
                    <a:avLst/>
                  </a:prstGeom>
                </p:spPr>
              </p:pic>
              <p:cxnSp>
                <p:nvCxnSpPr>
                  <p:cNvPr id="14" name="Straight Connector 13">
                    <a:extLst>
                      <a:ext uri="{FF2B5EF4-FFF2-40B4-BE49-F238E27FC236}">
                        <a16:creationId xmlns:a16="http://schemas.microsoft.com/office/drawing/2014/main" id="{3B76C9C7-C33D-0547-AC0C-0CC704AA35F6}"/>
                      </a:ext>
                    </a:extLst>
                  </p:cNvPr>
                  <p:cNvCxnSpPr>
                    <a:cxnSpLocks/>
                  </p:cNvCxnSpPr>
                  <p:nvPr/>
                </p:nvCxnSpPr>
                <p:spPr>
                  <a:xfrm flipV="1">
                    <a:off x="4032737" y="828675"/>
                    <a:ext cx="1105595" cy="536772"/>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EA6C27F-21DA-7C4F-9FC9-273A16AF02D8}"/>
                      </a:ext>
                    </a:extLst>
                  </p:cNvPr>
                  <p:cNvCxnSpPr>
                    <a:cxnSpLocks/>
                  </p:cNvCxnSpPr>
                  <p:nvPr/>
                </p:nvCxnSpPr>
                <p:spPr>
                  <a:xfrm flipH="1" flipV="1">
                    <a:off x="3637886" y="1596046"/>
                    <a:ext cx="93411" cy="502392"/>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AF696DD-69F4-804B-885E-439F70985E32}"/>
                      </a:ext>
                    </a:extLst>
                  </p:cNvPr>
                  <p:cNvCxnSpPr>
                    <a:cxnSpLocks/>
                  </p:cNvCxnSpPr>
                  <p:nvPr/>
                </p:nvCxnSpPr>
                <p:spPr>
                  <a:xfrm flipH="1" flipV="1">
                    <a:off x="4313426" y="2083867"/>
                    <a:ext cx="1450486" cy="314677"/>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E9BF21A-D619-EE4F-A381-BE6BDCC143BB}"/>
                      </a:ext>
                    </a:extLst>
                  </p:cNvPr>
                  <p:cNvCxnSpPr>
                    <a:cxnSpLocks/>
                  </p:cNvCxnSpPr>
                  <p:nvPr/>
                </p:nvCxnSpPr>
                <p:spPr>
                  <a:xfrm flipH="1">
                    <a:off x="4379298" y="1228936"/>
                    <a:ext cx="507239" cy="392794"/>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52497C6-91F1-8546-8CA4-6805B4328981}"/>
                      </a:ext>
                    </a:extLst>
                  </p:cNvPr>
                  <p:cNvCxnSpPr>
                    <a:cxnSpLocks/>
                  </p:cNvCxnSpPr>
                  <p:nvPr/>
                </p:nvCxnSpPr>
                <p:spPr>
                  <a:xfrm flipH="1">
                    <a:off x="4285049" y="1617396"/>
                    <a:ext cx="858444" cy="498543"/>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0A06DD6-74F1-4747-BFFC-8BE8ECAD48F2}"/>
                      </a:ext>
                    </a:extLst>
                  </p:cNvPr>
                  <p:cNvCxnSpPr>
                    <a:cxnSpLocks/>
                  </p:cNvCxnSpPr>
                  <p:nvPr/>
                </p:nvCxnSpPr>
                <p:spPr>
                  <a:xfrm>
                    <a:off x="4873178" y="1202370"/>
                    <a:ext cx="240597" cy="412997"/>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9CDF002-A57E-C84F-98B5-5D1C428304F3}"/>
                      </a:ext>
                    </a:extLst>
                  </p:cNvPr>
                  <p:cNvCxnSpPr>
                    <a:cxnSpLocks/>
                  </p:cNvCxnSpPr>
                  <p:nvPr/>
                </p:nvCxnSpPr>
                <p:spPr>
                  <a:xfrm>
                    <a:off x="5294196" y="1236281"/>
                    <a:ext cx="371212" cy="666468"/>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C89DDCA-E6B9-B44C-B575-DD70C00BE1C2}"/>
                      </a:ext>
                    </a:extLst>
                  </p:cNvPr>
                  <p:cNvCxnSpPr>
                    <a:cxnSpLocks/>
                  </p:cNvCxnSpPr>
                  <p:nvPr/>
                </p:nvCxnSpPr>
                <p:spPr>
                  <a:xfrm>
                    <a:off x="5675473" y="1917745"/>
                    <a:ext cx="98259" cy="501414"/>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C1EF7AB-FDB9-5044-AF4E-3C07EF2B9AC4}"/>
                      </a:ext>
                    </a:extLst>
                  </p:cNvPr>
                  <p:cNvCxnSpPr>
                    <a:cxnSpLocks/>
                  </p:cNvCxnSpPr>
                  <p:nvPr/>
                </p:nvCxnSpPr>
                <p:spPr>
                  <a:xfrm>
                    <a:off x="5135547" y="1615367"/>
                    <a:ext cx="628365" cy="782535"/>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0C942DE-583A-2D4E-A877-CDDDB55633F5}"/>
                      </a:ext>
                    </a:extLst>
                  </p:cNvPr>
                  <p:cNvCxnSpPr>
                    <a:cxnSpLocks/>
                  </p:cNvCxnSpPr>
                  <p:nvPr/>
                </p:nvCxnSpPr>
                <p:spPr>
                  <a:xfrm flipV="1">
                    <a:off x="3757519" y="2085977"/>
                    <a:ext cx="570204" cy="15013"/>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E3D967B0-AC48-844E-8B8B-6DF3588DC6CD}"/>
                      </a:ext>
                    </a:extLst>
                  </p:cNvPr>
                  <p:cNvCxnSpPr>
                    <a:cxnSpLocks/>
                  </p:cNvCxnSpPr>
                  <p:nvPr/>
                </p:nvCxnSpPr>
                <p:spPr>
                  <a:xfrm>
                    <a:off x="5697245" y="1365447"/>
                    <a:ext cx="376248" cy="284814"/>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22E14EB-070A-5748-955E-B2C0F94F874B}"/>
                      </a:ext>
                    </a:extLst>
                  </p:cNvPr>
                  <p:cNvCxnSpPr>
                    <a:cxnSpLocks/>
                  </p:cNvCxnSpPr>
                  <p:nvPr/>
                </p:nvCxnSpPr>
                <p:spPr>
                  <a:xfrm flipV="1">
                    <a:off x="6367257" y="1930825"/>
                    <a:ext cx="72897" cy="472021"/>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11" name="Straight Connector 10">
                  <a:extLst>
                    <a:ext uri="{FF2B5EF4-FFF2-40B4-BE49-F238E27FC236}">
                      <a16:creationId xmlns:a16="http://schemas.microsoft.com/office/drawing/2014/main" id="{1A8E6905-7A82-2F4E-B9E2-576AD0F4F708}"/>
                    </a:ext>
                  </a:extLst>
                </p:cNvPr>
                <p:cNvCxnSpPr>
                  <a:cxnSpLocks/>
                </p:cNvCxnSpPr>
                <p:nvPr/>
              </p:nvCxnSpPr>
              <p:spPr>
                <a:xfrm>
                  <a:off x="4961751" y="1486777"/>
                  <a:ext cx="1348839" cy="782535"/>
                </a:xfrm>
                <a:prstGeom prst="line">
                  <a:avLst/>
                </a:prstGeom>
                <a:grpFill/>
                <a:ln w="60325">
                  <a:solidFill>
                    <a:srgbClr val="00B050"/>
                  </a:solidFill>
                </a:ln>
              </p:spPr>
              <p:style>
                <a:lnRef idx="1">
                  <a:schemeClr val="accent1"/>
                </a:lnRef>
                <a:fillRef idx="0">
                  <a:schemeClr val="accent1"/>
                </a:fillRef>
                <a:effectRef idx="0">
                  <a:schemeClr val="accent1"/>
                </a:effectRef>
                <a:fontRef idx="minor">
                  <a:schemeClr val="tx1"/>
                </a:fontRef>
              </p:style>
            </p:cxnSp>
          </p:grpSp>
        </p:grpSp>
        <p:sp>
          <p:nvSpPr>
            <p:cNvPr id="8" name="TextBox 7">
              <a:extLst>
                <a:ext uri="{FF2B5EF4-FFF2-40B4-BE49-F238E27FC236}">
                  <a16:creationId xmlns:a16="http://schemas.microsoft.com/office/drawing/2014/main" id="{99CC32C8-F1A1-264F-8C2E-6496EC828406}"/>
                </a:ext>
              </a:extLst>
            </p:cNvPr>
            <p:cNvSpPr txBox="1"/>
            <p:nvPr/>
          </p:nvSpPr>
          <p:spPr>
            <a:xfrm>
              <a:off x="-1587713" y="3764068"/>
              <a:ext cx="11328398" cy="112545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B587C"/>
                  </a:solidFill>
                  <a:effectLst/>
                  <a:uLnTx/>
                  <a:uFillTx/>
                  <a:latin typeface="Nunito SemiBold" pitchFamily="2" charset="77"/>
                  <a:ea typeface="+mn-ea"/>
                  <a:cs typeface="+mn-cs"/>
                </a:rPr>
                <a:t>Towards Efficient Sparse Matrix Vector Multiplication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1B587C"/>
                  </a:solidFill>
                  <a:effectLst/>
                  <a:uLnTx/>
                  <a:uFillTx/>
                  <a:latin typeface="Nunito SemiBold" pitchFamily="2" charset="77"/>
                  <a:ea typeface="+mn-ea"/>
                  <a:cs typeface="+mn-cs"/>
                </a:rPr>
                <a:t>on Real Processing-In-Memory Architectures</a:t>
              </a:r>
              <a:endParaRPr kumimoji="0" lang="en-GR" sz="2600" b="1" i="0" u="none" strike="noStrike" kern="1200" cap="none" spc="0" normalizeH="0" baseline="0" noProof="0" dirty="0">
                <a:ln>
                  <a:noFill/>
                </a:ln>
                <a:solidFill>
                  <a:srgbClr val="1B587C"/>
                </a:solidFill>
                <a:effectLst/>
                <a:uLnTx/>
                <a:uFillTx/>
                <a:latin typeface="Nunito SemiBold" pitchFamily="2" charset="77"/>
                <a:ea typeface="+mn-ea"/>
                <a:cs typeface="+mn-cs"/>
              </a:endParaRPr>
            </a:p>
          </p:txBody>
        </p:sp>
      </p:grpSp>
      <p:sp>
        <p:nvSpPr>
          <p:cNvPr id="42" name="TextBox 41">
            <a:extLst>
              <a:ext uri="{FF2B5EF4-FFF2-40B4-BE49-F238E27FC236}">
                <a16:creationId xmlns:a16="http://schemas.microsoft.com/office/drawing/2014/main" id="{871A2471-32BB-274E-9FDC-F34991B8C87C}"/>
              </a:ext>
            </a:extLst>
          </p:cNvPr>
          <p:cNvSpPr txBox="1"/>
          <p:nvPr/>
        </p:nvSpPr>
        <p:spPr>
          <a:xfrm>
            <a:off x="185980" y="4222324"/>
            <a:ext cx="8756541" cy="124136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9F2936"/>
                </a:solidFill>
                <a:effectLst/>
                <a:uLnTx/>
                <a:uFillTx/>
                <a:latin typeface="Nunito SemiBold" pitchFamily="2" charset="77"/>
                <a:ea typeface="+mn-ea"/>
                <a:cs typeface="+mn-cs"/>
              </a:rPr>
              <a:t>Christina </a:t>
            </a:r>
            <a:r>
              <a:rPr kumimoji="0" lang="en-US" sz="2400" b="1" i="0" u="none" strike="noStrike" kern="1200" cap="none" spc="0" normalizeH="0" baseline="0" noProof="0" dirty="0" err="1">
                <a:ln>
                  <a:noFill/>
                </a:ln>
                <a:solidFill>
                  <a:srgbClr val="9F2936"/>
                </a:solidFill>
                <a:effectLst/>
                <a:uLnTx/>
                <a:uFillTx/>
                <a:latin typeface="Nunito SemiBold" pitchFamily="2" charset="77"/>
                <a:ea typeface="+mn-ea"/>
                <a:cs typeface="+mn-cs"/>
              </a:rPr>
              <a:t>Giannoula</a:t>
            </a:r>
            <a:endParaRPr kumimoji="0" lang="en-US" sz="2400" b="1" i="0" u="none" strike="noStrike" kern="1200" cap="none" spc="0" normalizeH="0" baseline="0" noProof="0" dirty="0">
              <a:ln>
                <a:noFill/>
              </a:ln>
              <a:solidFill>
                <a:srgbClr val="9F2936"/>
              </a:solidFill>
              <a:effectLst/>
              <a:uLnTx/>
              <a:uFillTx/>
              <a:latin typeface="Nunito SemiBold" pitchFamily="2" charset="77"/>
              <a:ea typeface="+mn-ea"/>
              <a:cs typeface="+mn-cs"/>
            </a:endParaRPr>
          </a:p>
          <a:p>
            <a:pPr marL="0" marR="0" lvl="0" indent="0" algn="ctr" defTabSz="457200" rtl="0" eaLnBrk="1" fontAlgn="auto" latinLnBrk="0" hangingPunct="1">
              <a:lnSpc>
                <a:spcPct val="100000"/>
              </a:lnSpc>
              <a:spcBef>
                <a:spcPts val="400"/>
              </a:spcBef>
              <a:spcAft>
                <a:spcPts val="0"/>
              </a:spcAft>
              <a:buClrTx/>
              <a:buSzTx/>
              <a:buFontTx/>
              <a:buNone/>
              <a:tabLst/>
              <a:defRPr/>
            </a:pPr>
            <a:r>
              <a:rPr kumimoji="0" lang="en-US"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rPr>
              <a:t>Ivan Fernandez, Juan Gomez-Luna, </a:t>
            </a:r>
          </a:p>
          <a:p>
            <a:pPr marL="0" marR="0" lvl="0" indent="0" algn="ctr" defTabSz="457200" rtl="0" eaLnBrk="1" fontAlgn="auto" latinLnBrk="0" hangingPunct="1">
              <a:lnSpc>
                <a:spcPct val="100000"/>
              </a:lnSpc>
              <a:spcBef>
                <a:spcPts val="400"/>
              </a:spcBef>
              <a:spcAft>
                <a:spcPts val="0"/>
              </a:spcAft>
              <a:buClrTx/>
              <a:buSzTx/>
              <a:buFontTx/>
              <a:buNone/>
              <a:tabLst/>
              <a:defRPr/>
            </a:pPr>
            <a:r>
              <a:rPr kumimoji="0" lang="en-US" sz="2200" b="1" i="0" u="none" strike="noStrike" kern="1200" cap="none" spc="0" normalizeH="0" baseline="0" noProof="0" dirty="0" err="1">
                <a:ln>
                  <a:noFill/>
                </a:ln>
                <a:solidFill>
                  <a:prstClr val="black">
                    <a:lumMod val="85000"/>
                    <a:lumOff val="15000"/>
                  </a:prstClr>
                </a:solidFill>
                <a:effectLst/>
                <a:uLnTx/>
                <a:uFillTx/>
                <a:latin typeface="Nunito SemiBold" pitchFamily="2" charset="77"/>
                <a:ea typeface="+mn-ea"/>
                <a:cs typeface="+mn-cs"/>
              </a:rPr>
              <a:t>Nectarios</a:t>
            </a:r>
            <a:r>
              <a:rPr kumimoji="0" lang="en-US"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rPr>
              <a:t> </a:t>
            </a:r>
            <a:r>
              <a:rPr kumimoji="0" lang="en-US" sz="2200" b="1" i="0" u="none" strike="noStrike" kern="1200" cap="none" spc="0" normalizeH="0" baseline="0" noProof="0" dirty="0" err="1">
                <a:ln>
                  <a:noFill/>
                </a:ln>
                <a:solidFill>
                  <a:prstClr val="black">
                    <a:lumMod val="85000"/>
                    <a:lumOff val="15000"/>
                  </a:prstClr>
                </a:solidFill>
                <a:effectLst/>
                <a:uLnTx/>
                <a:uFillTx/>
                <a:latin typeface="Nunito SemiBold" pitchFamily="2" charset="77"/>
                <a:ea typeface="+mn-ea"/>
                <a:cs typeface="+mn-cs"/>
              </a:rPr>
              <a:t>Koziris</a:t>
            </a:r>
            <a:r>
              <a:rPr kumimoji="0" lang="en-US"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rPr>
              <a:t>, Georgios </a:t>
            </a:r>
            <a:r>
              <a:rPr kumimoji="0" lang="en-US" sz="2200" b="1" i="0" u="none" strike="noStrike" kern="1200" cap="none" spc="0" normalizeH="0" baseline="0" noProof="0" dirty="0" err="1">
                <a:ln>
                  <a:noFill/>
                </a:ln>
                <a:solidFill>
                  <a:prstClr val="black">
                    <a:lumMod val="85000"/>
                    <a:lumOff val="15000"/>
                  </a:prstClr>
                </a:solidFill>
                <a:effectLst/>
                <a:uLnTx/>
                <a:uFillTx/>
                <a:latin typeface="Nunito SemiBold" pitchFamily="2" charset="77"/>
                <a:ea typeface="+mn-ea"/>
                <a:cs typeface="+mn-cs"/>
              </a:rPr>
              <a:t>Goumas</a:t>
            </a:r>
            <a:r>
              <a:rPr kumimoji="0" lang="en-US"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rPr>
              <a:t>, </a:t>
            </a:r>
            <a:r>
              <a:rPr kumimoji="0" lang="en-US" sz="2200" b="1" i="0" u="none" strike="noStrike" kern="1200" cap="none" spc="0" normalizeH="0" baseline="0" noProof="0" dirty="0" err="1">
                <a:ln>
                  <a:noFill/>
                </a:ln>
                <a:solidFill>
                  <a:prstClr val="black">
                    <a:lumMod val="85000"/>
                    <a:lumOff val="15000"/>
                  </a:prstClr>
                </a:solidFill>
                <a:effectLst/>
                <a:uLnTx/>
                <a:uFillTx/>
                <a:latin typeface="Nunito SemiBold" pitchFamily="2" charset="77"/>
                <a:ea typeface="+mn-ea"/>
                <a:cs typeface="+mn-cs"/>
              </a:rPr>
              <a:t>Onur</a:t>
            </a:r>
            <a:r>
              <a:rPr kumimoji="0" lang="en-US"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rPr>
              <a:t> </a:t>
            </a:r>
            <a:r>
              <a:rPr kumimoji="0" lang="en-US" sz="2200" b="1" i="0" u="none" strike="noStrike" kern="1200" cap="none" spc="0" normalizeH="0" baseline="0" noProof="0" dirty="0" err="1">
                <a:ln>
                  <a:noFill/>
                </a:ln>
                <a:solidFill>
                  <a:prstClr val="black">
                    <a:lumMod val="85000"/>
                    <a:lumOff val="15000"/>
                  </a:prstClr>
                </a:solidFill>
                <a:effectLst/>
                <a:uLnTx/>
                <a:uFillTx/>
                <a:latin typeface="Nunito SemiBold" pitchFamily="2" charset="77"/>
                <a:ea typeface="+mn-ea"/>
                <a:cs typeface="+mn-cs"/>
              </a:rPr>
              <a:t>Mutlu</a:t>
            </a:r>
            <a:endParaRPr kumimoji="0" lang="en-GR" sz="2200" b="1" i="0" u="none" strike="noStrike" kern="1200" cap="none" spc="0" normalizeH="0" baseline="0" noProof="0" dirty="0">
              <a:ln>
                <a:noFill/>
              </a:ln>
              <a:solidFill>
                <a:prstClr val="black">
                  <a:lumMod val="85000"/>
                  <a:lumOff val="15000"/>
                </a:prstClr>
              </a:solidFill>
              <a:effectLst/>
              <a:uLnTx/>
              <a:uFillTx/>
              <a:latin typeface="Nunito SemiBold" pitchFamily="2" charset="77"/>
              <a:ea typeface="+mn-ea"/>
              <a:cs typeface="+mn-cs"/>
            </a:endParaRPr>
          </a:p>
        </p:txBody>
      </p:sp>
      <p:grpSp>
        <p:nvGrpSpPr>
          <p:cNvPr id="43" name="Group 42">
            <a:extLst>
              <a:ext uri="{FF2B5EF4-FFF2-40B4-BE49-F238E27FC236}">
                <a16:creationId xmlns:a16="http://schemas.microsoft.com/office/drawing/2014/main" id="{484329C9-31B6-0FF5-7EAD-30889B95312D}"/>
              </a:ext>
            </a:extLst>
          </p:cNvPr>
          <p:cNvGrpSpPr>
            <a:grpSpLocks noChangeAspect="1"/>
          </p:cNvGrpSpPr>
          <p:nvPr/>
        </p:nvGrpSpPr>
        <p:grpSpPr>
          <a:xfrm>
            <a:off x="4251762" y="5814857"/>
            <a:ext cx="2664000" cy="888420"/>
            <a:chOff x="6822135" y="4647763"/>
            <a:chExt cx="3130509" cy="1044000"/>
          </a:xfrm>
        </p:grpSpPr>
        <p:pic>
          <p:nvPicPr>
            <p:cNvPr id="44" name="Picture 43">
              <a:extLst>
                <a:ext uri="{FF2B5EF4-FFF2-40B4-BE49-F238E27FC236}">
                  <a16:creationId xmlns:a16="http://schemas.microsoft.com/office/drawing/2014/main" id="{4B85685F-6613-FBCA-6E86-E381731EF37C}"/>
                </a:ext>
              </a:extLst>
            </p:cNvPr>
            <p:cNvPicPr>
              <a:picLocks noChangeAspect="1"/>
            </p:cNvPicPr>
            <p:nvPr/>
          </p:nvPicPr>
          <p:blipFill>
            <a:blip r:embed="rId6"/>
            <a:stretch>
              <a:fillRect/>
            </a:stretch>
          </p:blipFill>
          <p:spPr>
            <a:xfrm>
              <a:off x="8908644" y="4647763"/>
              <a:ext cx="1044000" cy="1044000"/>
            </a:xfrm>
            <a:prstGeom prst="rect">
              <a:avLst/>
            </a:prstGeom>
          </p:spPr>
        </p:pic>
        <p:pic>
          <p:nvPicPr>
            <p:cNvPr id="45" name="Picture 44">
              <a:extLst>
                <a:ext uri="{FF2B5EF4-FFF2-40B4-BE49-F238E27FC236}">
                  <a16:creationId xmlns:a16="http://schemas.microsoft.com/office/drawing/2014/main" id="{A7FFE876-3440-D4D9-8DC0-A72281B9F605}"/>
                </a:ext>
              </a:extLst>
            </p:cNvPr>
            <p:cNvPicPr>
              <a:picLocks noChangeAspect="1"/>
            </p:cNvPicPr>
            <p:nvPr/>
          </p:nvPicPr>
          <p:blipFill>
            <a:blip r:embed="rId7"/>
            <a:stretch>
              <a:fillRect/>
            </a:stretch>
          </p:blipFill>
          <p:spPr>
            <a:xfrm>
              <a:off x="6822135" y="4863763"/>
              <a:ext cx="2072211" cy="612000"/>
            </a:xfrm>
            <a:prstGeom prst="rect">
              <a:avLst/>
            </a:prstGeom>
          </p:spPr>
        </p:pic>
      </p:grpSp>
      <p:grpSp>
        <p:nvGrpSpPr>
          <p:cNvPr id="46" name="Group 45">
            <a:extLst>
              <a:ext uri="{FF2B5EF4-FFF2-40B4-BE49-F238E27FC236}">
                <a16:creationId xmlns:a16="http://schemas.microsoft.com/office/drawing/2014/main" id="{89618EBA-2F75-3861-FBCC-D67E229D9894}"/>
              </a:ext>
            </a:extLst>
          </p:cNvPr>
          <p:cNvGrpSpPr>
            <a:grpSpLocks noChangeAspect="1"/>
          </p:cNvGrpSpPr>
          <p:nvPr/>
        </p:nvGrpSpPr>
        <p:grpSpPr>
          <a:xfrm>
            <a:off x="169452" y="5806774"/>
            <a:ext cx="4248000" cy="929066"/>
            <a:chOff x="203822" y="4471303"/>
            <a:chExt cx="5102770" cy="1116000"/>
          </a:xfrm>
        </p:grpSpPr>
        <p:pic>
          <p:nvPicPr>
            <p:cNvPr id="47" name="Graphic 46">
              <a:extLst>
                <a:ext uri="{FF2B5EF4-FFF2-40B4-BE49-F238E27FC236}">
                  <a16:creationId xmlns:a16="http://schemas.microsoft.com/office/drawing/2014/main" id="{ECBB070C-09C1-47A0-F0CE-FD63B76F312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03822" y="4802763"/>
              <a:ext cx="2304000" cy="439695"/>
            </a:xfrm>
            <a:prstGeom prst="rect">
              <a:avLst/>
            </a:prstGeom>
          </p:spPr>
        </p:pic>
        <p:pic>
          <p:nvPicPr>
            <p:cNvPr id="48" name="Picture 47">
              <a:extLst>
                <a:ext uri="{FF2B5EF4-FFF2-40B4-BE49-F238E27FC236}">
                  <a16:creationId xmlns:a16="http://schemas.microsoft.com/office/drawing/2014/main" id="{440FE610-C8DB-36CA-D2E9-04447500EEB7}"/>
                </a:ext>
              </a:extLst>
            </p:cNvPr>
            <p:cNvPicPr>
              <a:picLocks noChangeAspect="1"/>
            </p:cNvPicPr>
            <p:nvPr/>
          </p:nvPicPr>
          <p:blipFill>
            <a:blip r:embed="rId10"/>
            <a:stretch>
              <a:fillRect/>
            </a:stretch>
          </p:blipFill>
          <p:spPr>
            <a:xfrm>
              <a:off x="2282069" y="4471303"/>
              <a:ext cx="3024523" cy="1116000"/>
            </a:xfrm>
            <a:prstGeom prst="rect">
              <a:avLst/>
            </a:prstGeom>
          </p:spPr>
        </p:pic>
      </p:grpSp>
      <p:pic>
        <p:nvPicPr>
          <p:cNvPr id="49" name="Google Shape;45;p7" descr="Imagen que contiene Texto&#10;&#10;Descripción generada automáticamente">
            <a:extLst>
              <a:ext uri="{FF2B5EF4-FFF2-40B4-BE49-F238E27FC236}">
                <a16:creationId xmlns:a16="http://schemas.microsoft.com/office/drawing/2014/main" id="{8B69B12E-D7A4-2102-5494-B0741BC91134}"/>
              </a:ext>
            </a:extLst>
          </p:cNvPr>
          <p:cNvPicPr preferRelativeResize="0">
            <a:picLocks noChangeAspect="1"/>
          </p:cNvPicPr>
          <p:nvPr/>
        </p:nvPicPr>
        <p:blipFill rotWithShape="1">
          <a:blip r:embed="rId11">
            <a:alphaModFix/>
          </a:blip>
          <a:srcRect/>
          <a:stretch/>
        </p:blipFill>
        <p:spPr>
          <a:xfrm>
            <a:off x="7174548" y="5938200"/>
            <a:ext cx="1800000" cy="668197"/>
          </a:xfrm>
          <a:prstGeom prst="rect">
            <a:avLst/>
          </a:prstGeom>
          <a:noFill/>
          <a:ln>
            <a:noFill/>
          </a:ln>
        </p:spPr>
      </p:pic>
    </p:spTree>
    <p:extLst>
      <p:ext uri="{BB962C8B-B14F-4D97-AF65-F5344CB8AC3E}">
        <p14:creationId xmlns:p14="http://schemas.microsoft.com/office/powerpoint/2010/main" val="53134434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117DB252-DBD9-DE49-AA8A-0A37833062FB}"/>
              </a:ext>
            </a:extLst>
          </p:cNvPr>
          <p:cNvSpPr txBox="1">
            <a:spLocks/>
          </p:cNvSpPr>
          <p:nvPr/>
        </p:nvSpPr>
        <p:spPr>
          <a:xfrm>
            <a:off x="391579" y="223518"/>
            <a:ext cx="8325193" cy="839051"/>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GB" sz="4000" b="0" i="0" u="none" strike="noStrike" kern="1200" cap="none" spc="0" normalizeH="0" baseline="0" noProof="0" dirty="0" err="1">
                <a:ln>
                  <a:noFill/>
                </a:ln>
                <a:solidFill>
                  <a:srgbClr val="C19859">
                    <a:lumMod val="50000"/>
                  </a:srgbClr>
                </a:solidFill>
                <a:effectLst/>
                <a:uLnTx/>
                <a:uFillTx/>
                <a:latin typeface="Trebuchet MS" panose="020B0703020202090204" pitchFamily="34" charset="0"/>
                <a:ea typeface="+mj-ea"/>
                <a:cs typeface="+mj-cs"/>
              </a:rPr>
              <a:t>SparseP</a:t>
            </a:r>
            <a:r>
              <a:rPr kumimoji="0" lang="en-GB" sz="4000" b="0" i="0" u="none" strike="noStrike" kern="1200" cap="none" spc="0" normalizeH="0" baseline="0" noProof="0" dirty="0">
                <a:ln>
                  <a:noFill/>
                </a:ln>
                <a:solidFill>
                  <a:srgbClr val="C19859">
                    <a:lumMod val="50000"/>
                  </a:srgbClr>
                </a:solidFill>
                <a:effectLst/>
                <a:uLnTx/>
                <a:uFillTx/>
                <a:latin typeface="Trebuchet MS" panose="020B0703020202090204" pitchFamily="34" charset="0"/>
                <a:ea typeface="+mj-ea"/>
                <a:cs typeface="+mj-cs"/>
              </a:rPr>
              <a:t> Summary</a:t>
            </a:r>
          </a:p>
        </p:txBody>
      </p:sp>
      <p:sp>
        <p:nvSpPr>
          <p:cNvPr id="38" name="Content Placeholder 2">
            <a:extLst>
              <a:ext uri="{FF2B5EF4-FFF2-40B4-BE49-F238E27FC236}">
                <a16:creationId xmlns:a16="http://schemas.microsoft.com/office/drawing/2014/main" id="{0441BABB-655B-4E41-B839-2B5B6A765097}"/>
              </a:ext>
            </a:extLst>
          </p:cNvPr>
          <p:cNvSpPr>
            <a:spLocks noGrp="1"/>
          </p:cNvSpPr>
          <p:nvPr>
            <p:ph idx="1"/>
          </p:nvPr>
        </p:nvSpPr>
        <p:spPr>
          <a:xfrm>
            <a:off x="391581" y="967410"/>
            <a:ext cx="8360840" cy="5667072"/>
          </a:xfrm>
        </p:spPr>
        <p:txBody>
          <a:bodyPr>
            <a:normAutofit/>
          </a:bodyPr>
          <a:lstStyle/>
          <a:p>
            <a:pPr marL="0" indent="0">
              <a:lnSpc>
                <a:spcPct val="100000"/>
              </a:lnSpc>
              <a:spcBef>
                <a:spcPts val="0"/>
              </a:spcBef>
              <a:spcAft>
                <a:spcPts val="400"/>
              </a:spcAft>
              <a:buNone/>
            </a:pPr>
            <a:r>
              <a:rPr lang="en-GB" dirty="0">
                <a:solidFill>
                  <a:schemeClr val="accent5"/>
                </a:solidFill>
                <a:latin typeface="Trebuchet MS" panose="020B0703020202090204" pitchFamily="34" charset="0"/>
              </a:rPr>
              <a:t>Efficient Algorithmic Designs</a:t>
            </a:r>
          </a:p>
          <a:p>
            <a:pPr>
              <a:lnSpc>
                <a:spcPct val="100000"/>
              </a:lnSpc>
              <a:spcBef>
                <a:spcPts val="0"/>
              </a:spcBef>
              <a:spcAft>
                <a:spcPts val="1000"/>
              </a:spcAft>
            </a:pPr>
            <a:r>
              <a:rPr lang="en-GB" sz="2400" dirty="0">
                <a:latin typeface="Trebuchet MS" panose="020B0703020202090204" pitchFamily="34" charset="0"/>
              </a:rPr>
              <a:t>The first open-source Sparse Matrix Vector Multiplication (</a:t>
            </a:r>
            <a:r>
              <a:rPr lang="en-GB" sz="2400" dirty="0" err="1">
                <a:latin typeface="Trebuchet MS" panose="020B0703020202090204" pitchFamily="34" charset="0"/>
              </a:rPr>
              <a:t>SpMV</a:t>
            </a:r>
            <a:r>
              <a:rPr lang="en-GB" sz="2400" dirty="0">
                <a:latin typeface="Trebuchet MS" panose="020B0703020202090204" pitchFamily="34" charset="0"/>
              </a:rPr>
              <a:t>) software package, </a:t>
            </a:r>
            <a:r>
              <a:rPr lang="en-GB" sz="2400" dirty="0" err="1">
                <a:solidFill>
                  <a:schemeClr val="accent1"/>
                </a:solidFill>
                <a:latin typeface="Trebuchet MS" panose="020B0703020202090204" pitchFamily="34" charset="0"/>
              </a:rPr>
              <a:t>SparseP</a:t>
            </a:r>
            <a:r>
              <a:rPr lang="en-GB" sz="2400" dirty="0">
                <a:latin typeface="Trebuchet MS" panose="020B0703020202090204" pitchFamily="34" charset="0"/>
              </a:rPr>
              <a:t>, for real Processing-In-Memory (PIM) systems</a:t>
            </a:r>
          </a:p>
          <a:p>
            <a:pPr marL="0" indent="0">
              <a:lnSpc>
                <a:spcPct val="100000"/>
              </a:lnSpc>
              <a:spcBef>
                <a:spcPts val="0"/>
              </a:spcBef>
              <a:spcAft>
                <a:spcPts val="1000"/>
              </a:spcAft>
              <a:buNone/>
            </a:pPr>
            <a:endParaRPr lang="en-GB" dirty="0">
              <a:solidFill>
                <a:schemeClr val="accent4"/>
              </a:solidFill>
              <a:latin typeface="Trebuchet MS" panose="020B0703020202090204" pitchFamily="34" charset="0"/>
            </a:endParaRPr>
          </a:p>
          <a:p>
            <a:pPr marL="0" indent="0">
              <a:lnSpc>
                <a:spcPct val="100000"/>
              </a:lnSpc>
              <a:spcBef>
                <a:spcPts val="0"/>
              </a:spcBef>
              <a:spcAft>
                <a:spcPts val="1000"/>
              </a:spcAft>
              <a:buNone/>
            </a:pPr>
            <a:endParaRPr lang="en-GB" sz="4400" dirty="0">
              <a:solidFill>
                <a:schemeClr val="accent4"/>
              </a:solidFill>
              <a:latin typeface="Trebuchet MS" panose="020B0703020202090204" pitchFamily="34" charset="0"/>
            </a:endParaRPr>
          </a:p>
          <a:p>
            <a:pPr marL="0" indent="0">
              <a:lnSpc>
                <a:spcPct val="100000"/>
              </a:lnSpc>
              <a:spcBef>
                <a:spcPts val="0"/>
              </a:spcBef>
              <a:spcAft>
                <a:spcPts val="400"/>
              </a:spcAft>
              <a:buNone/>
            </a:pPr>
            <a:r>
              <a:rPr lang="en-GB" dirty="0">
                <a:solidFill>
                  <a:schemeClr val="accent4"/>
                </a:solidFill>
                <a:latin typeface="Trebuchet MS" panose="020B0703020202090204" pitchFamily="34" charset="0"/>
              </a:rPr>
              <a:t>Extensive Characterization</a:t>
            </a:r>
          </a:p>
          <a:p>
            <a:pPr>
              <a:lnSpc>
                <a:spcPct val="100000"/>
              </a:lnSpc>
              <a:spcBef>
                <a:spcPts val="0"/>
              </a:spcBef>
              <a:spcAft>
                <a:spcPts val="1000"/>
              </a:spcAft>
            </a:pPr>
            <a:r>
              <a:rPr lang="en-GB" sz="2400" dirty="0">
                <a:latin typeface="Trebuchet MS" panose="020B0703020202090204" pitchFamily="34" charset="0"/>
              </a:rPr>
              <a:t>The first comprehensive analysis of </a:t>
            </a:r>
            <a:r>
              <a:rPr lang="en-GB" sz="2400" dirty="0" err="1">
                <a:latin typeface="Trebuchet MS" panose="020B0703020202090204" pitchFamily="34" charset="0"/>
              </a:rPr>
              <a:t>SpMV</a:t>
            </a:r>
            <a:r>
              <a:rPr lang="en-GB" sz="2400" dirty="0">
                <a:latin typeface="Trebuchet MS" panose="020B0703020202090204" pitchFamily="34" charset="0"/>
              </a:rPr>
              <a:t> on the first real commercial PIM architecture</a:t>
            </a:r>
          </a:p>
        </p:txBody>
      </p:sp>
      <p:grpSp>
        <p:nvGrpSpPr>
          <p:cNvPr id="39" name="Group 38">
            <a:extLst>
              <a:ext uri="{FF2B5EF4-FFF2-40B4-BE49-F238E27FC236}">
                <a16:creationId xmlns:a16="http://schemas.microsoft.com/office/drawing/2014/main" id="{E71C26C6-56B2-68CA-0DAD-435D34BF811C}"/>
              </a:ext>
            </a:extLst>
          </p:cNvPr>
          <p:cNvGrpSpPr/>
          <p:nvPr/>
        </p:nvGrpSpPr>
        <p:grpSpPr>
          <a:xfrm>
            <a:off x="823322" y="5425593"/>
            <a:ext cx="7377436" cy="1053360"/>
            <a:chOff x="2533714" y="1420217"/>
            <a:chExt cx="6754407" cy="1254713"/>
          </a:xfrm>
        </p:grpSpPr>
        <p:sp>
          <p:nvSpPr>
            <p:cNvPr id="40" name="Rounded Rectangle 39">
              <a:extLst>
                <a:ext uri="{FF2B5EF4-FFF2-40B4-BE49-F238E27FC236}">
                  <a16:creationId xmlns:a16="http://schemas.microsoft.com/office/drawing/2014/main" id="{6C5AAC86-B3B6-31D8-069E-03CCDE1E6D38}"/>
                </a:ext>
              </a:extLst>
            </p:cNvPr>
            <p:cNvSpPr/>
            <p:nvPr/>
          </p:nvSpPr>
          <p:spPr>
            <a:xfrm>
              <a:off x="2533715" y="1420217"/>
              <a:ext cx="6754406" cy="1254713"/>
            </a:xfrm>
            <a:prstGeom prst="roundRect">
              <a:avLst>
                <a:gd name="adj" fmla="val 10014"/>
              </a:avLst>
            </a:prstGeom>
            <a:solidFill>
              <a:schemeClr val="accent4">
                <a:lumMod val="20000"/>
                <a:lumOff val="80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000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rPr>
                <a:t> </a:t>
              </a:r>
              <a:endParaRPr kumimoji="0" lang="en-GB" sz="21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a:ln>
                    <a:noFill/>
                  </a:ln>
                  <a:solidFill>
                    <a:srgbClr val="F07F09"/>
                  </a:solidFill>
                  <a:effectLst/>
                  <a:uLnTx/>
                  <a:uFillTx/>
                  <a:latin typeface="Trebuchet MS" panose="020B0703020202090204" pitchFamily="34" charset="0"/>
                  <a:ea typeface="+mn-ea"/>
                  <a:cs typeface="+mn-cs"/>
                </a:rPr>
                <a:t>	Full Paper: </a:t>
              </a:r>
              <a:r>
                <a:rPr kumimoji="0" lang="en-GB" sz="2000" b="0" i="0" u="none" strike="noStrike" kern="1200" cap="none" spc="0" normalizeH="0" baseline="0" noProof="0" dirty="0">
                  <a:ln>
                    <a:noFill/>
                  </a:ln>
                  <a:solidFill>
                    <a:srgbClr val="1B587C"/>
                  </a:solidFill>
                  <a:effectLst/>
                  <a:uLnTx/>
                  <a:uFillTx/>
                  <a:latin typeface="Trebuchet MS" panose="020B0703020202090204" pitchFamily="34" charset="0"/>
                  <a:ea typeface="+mn-ea"/>
                  <a:cs typeface="+mn-cs"/>
                  <a:hlinkClick r:id="rId3">
                    <a:extLst>
                      <a:ext uri="{A12FA001-AC4F-418D-AE19-62706E023703}">
                        <ahyp:hlinkClr xmlns:ahyp="http://schemas.microsoft.com/office/drawing/2018/hyperlinkcolor" val="tx"/>
                      </a:ext>
                    </a:extLst>
                  </a:hlinkClick>
                </a:rPr>
                <a:t>https://arxiv.org/pdf/2201.05072.pdf</a:t>
              </a:r>
              <a:r>
                <a:rPr kumimoji="0" lang="en-GB" sz="20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rPr>
                <a:t> </a:t>
              </a:r>
            </a:p>
          </p:txBody>
        </p:sp>
        <p:sp>
          <p:nvSpPr>
            <p:cNvPr id="41" name="Round Same-side Corner of Rectangle 40">
              <a:extLst>
                <a:ext uri="{FF2B5EF4-FFF2-40B4-BE49-F238E27FC236}">
                  <a16:creationId xmlns:a16="http://schemas.microsoft.com/office/drawing/2014/main" id="{444D621B-0DA8-7C6E-1F31-391A1FB85C7C}"/>
                </a:ext>
              </a:extLst>
            </p:cNvPr>
            <p:cNvSpPr/>
            <p:nvPr/>
          </p:nvSpPr>
          <p:spPr>
            <a:xfrm>
              <a:off x="2533714" y="1420217"/>
              <a:ext cx="6754407" cy="564517"/>
            </a:xfrm>
            <a:prstGeom prst="round2SameRect">
              <a:avLst>
                <a:gd name="adj1" fmla="val 33578"/>
                <a:gd name="adj2" fmla="val 0"/>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R" sz="2400" b="0" i="0" u="none" strike="noStrike" kern="1200" cap="none" spc="0" normalizeH="0" baseline="0" noProof="0" dirty="0">
                  <a:ln>
                    <a:noFill/>
                  </a:ln>
                  <a:solidFill>
                    <a:prstClr val="white"/>
                  </a:solidFill>
                  <a:effectLst/>
                  <a:uLnTx/>
                  <a:uFillTx/>
                  <a:latin typeface="Trebuchet MS" panose="020B0703020202090204" pitchFamily="34" charset="0"/>
                  <a:ea typeface="+mn-ea"/>
                  <a:cs typeface="+mn-cs"/>
                </a:rPr>
                <a:t>Recommendations </a:t>
              </a:r>
              <a:r>
                <a:rPr kumimoji="0" lang="en-GR" sz="2400" b="0" i="0" u="none" strike="noStrike" kern="1200" cap="none" spc="0" normalizeH="0" baseline="0" noProof="0">
                  <a:ln>
                    <a:noFill/>
                  </a:ln>
                  <a:solidFill>
                    <a:prstClr val="white"/>
                  </a:solidFill>
                  <a:effectLst/>
                  <a:uLnTx/>
                  <a:uFillTx/>
                  <a:latin typeface="Trebuchet MS" panose="020B0703020202090204" pitchFamily="34" charset="0"/>
                  <a:ea typeface="+mn-ea"/>
                  <a:cs typeface="+mn-cs"/>
                </a:rPr>
                <a:t>for Architects and Programmers</a:t>
              </a:r>
              <a:endParaRPr kumimoji="0" lang="en-GR" sz="2400" b="0" i="0" u="none" strike="noStrike" kern="1200" cap="none" spc="0" normalizeH="0" baseline="0" noProof="0" dirty="0">
                <a:ln>
                  <a:noFill/>
                </a:ln>
                <a:solidFill>
                  <a:prstClr val="white"/>
                </a:solidFill>
                <a:effectLst/>
                <a:uLnTx/>
                <a:uFillTx/>
                <a:latin typeface="Trebuchet MS" panose="020B0703020202090204" pitchFamily="34" charset="0"/>
                <a:ea typeface="+mn-ea"/>
                <a:cs typeface="+mn-cs"/>
              </a:endParaRPr>
            </a:p>
          </p:txBody>
        </p:sp>
      </p:grpSp>
      <p:grpSp>
        <p:nvGrpSpPr>
          <p:cNvPr id="42" name="Group 41">
            <a:extLst>
              <a:ext uri="{FF2B5EF4-FFF2-40B4-BE49-F238E27FC236}">
                <a16:creationId xmlns:a16="http://schemas.microsoft.com/office/drawing/2014/main" id="{8ED569BC-72DC-5863-8889-03F0A9541F7C}"/>
              </a:ext>
            </a:extLst>
          </p:cNvPr>
          <p:cNvGrpSpPr/>
          <p:nvPr/>
        </p:nvGrpSpPr>
        <p:grpSpPr>
          <a:xfrm>
            <a:off x="823323" y="2702615"/>
            <a:ext cx="7377435" cy="1053361"/>
            <a:chOff x="2533714" y="1420217"/>
            <a:chExt cx="6754407" cy="1254713"/>
          </a:xfrm>
        </p:grpSpPr>
        <p:sp>
          <p:nvSpPr>
            <p:cNvPr id="43" name="Rounded Rectangle 42">
              <a:extLst>
                <a:ext uri="{FF2B5EF4-FFF2-40B4-BE49-F238E27FC236}">
                  <a16:creationId xmlns:a16="http://schemas.microsoft.com/office/drawing/2014/main" id="{19124CB1-1BFD-DDBF-8D7B-13BBCB92F5F9}"/>
                </a:ext>
              </a:extLst>
            </p:cNvPr>
            <p:cNvSpPr/>
            <p:nvPr/>
          </p:nvSpPr>
          <p:spPr>
            <a:xfrm>
              <a:off x="2533715" y="1420218"/>
              <a:ext cx="6754406" cy="1254712"/>
            </a:xfrm>
            <a:prstGeom prst="roundRect">
              <a:avLst>
                <a:gd name="adj" fmla="val 10014"/>
              </a:avLst>
            </a:prstGeom>
            <a:solidFill>
              <a:schemeClr val="accent5">
                <a:lumMod val="20000"/>
                <a:lumOff val="8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8000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21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rPr>
                <a:t> </a:t>
              </a:r>
              <a:r>
                <a:rPr kumimoji="0" lang="en-GB" sz="32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rPr>
                <a:t> </a:t>
              </a:r>
              <a:endParaRPr kumimoji="0" lang="en-GB" sz="2400" b="0" i="0" u="none" strike="noStrike" kern="1200" cap="none" spc="0" normalizeH="0" baseline="0" noProof="0" dirty="0">
                <a:ln>
                  <a:noFill/>
                </a:ln>
                <a:solidFill>
                  <a:srgbClr val="323232"/>
                </a:solidFill>
                <a:effectLst/>
                <a:uLnTx/>
                <a:uFillTx/>
                <a:latin typeface="Trebuchet MS" panose="020B070302020209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dirty="0">
                  <a:ln>
                    <a:noFill/>
                  </a:ln>
                  <a:solidFill>
                    <a:srgbClr val="F07F09"/>
                  </a:solidFill>
                  <a:effectLst/>
                  <a:uLnTx/>
                  <a:uFillTx/>
                  <a:latin typeface="Trebuchet MS" panose="020B0703020202090204" pitchFamily="34" charset="0"/>
                  <a:ea typeface="+mn-ea"/>
                  <a:cs typeface="+mn-cs"/>
                </a:rPr>
                <a:t>    </a:t>
              </a:r>
              <a:r>
                <a:rPr kumimoji="0" lang="en-GB" sz="2000" b="0" i="0" u="none" strike="noStrike" kern="1200" cap="none" spc="0" normalizeH="0" baseline="0" noProof="0" dirty="0" err="1">
                  <a:ln>
                    <a:noFill/>
                  </a:ln>
                  <a:solidFill>
                    <a:srgbClr val="F07F09"/>
                  </a:solidFill>
                  <a:effectLst/>
                  <a:uLnTx/>
                  <a:uFillTx/>
                  <a:latin typeface="Trebuchet MS" panose="020B0703020202090204" pitchFamily="34" charset="0"/>
                  <a:ea typeface="+mn-ea"/>
                  <a:cs typeface="+mn-cs"/>
                </a:rPr>
                <a:t>SparseP</a:t>
              </a:r>
              <a:r>
                <a:rPr kumimoji="0" lang="en-GB" sz="2000" b="0" i="0" u="none" strike="noStrike" kern="1200" cap="none" spc="0" normalizeH="0" baseline="0" noProof="0" dirty="0">
                  <a:ln>
                    <a:noFill/>
                  </a:ln>
                  <a:solidFill>
                    <a:srgbClr val="F07F09"/>
                  </a:solidFill>
                  <a:effectLst/>
                  <a:uLnTx/>
                  <a:uFillTx/>
                  <a:latin typeface="Trebuchet MS" panose="020B0703020202090204" pitchFamily="34" charset="0"/>
                  <a:ea typeface="+mn-ea"/>
                  <a:cs typeface="+mn-cs"/>
                </a:rPr>
                <a:t>: </a:t>
              </a:r>
              <a:r>
                <a:rPr kumimoji="0" lang="en-GB" sz="2000" b="0" i="0" u="none" strike="noStrike" kern="1200" cap="none" spc="0" normalizeH="0" baseline="0" noProof="0" dirty="0">
                  <a:ln>
                    <a:noFill/>
                  </a:ln>
                  <a:solidFill>
                    <a:srgbClr val="1B587C"/>
                  </a:solidFill>
                  <a:effectLst/>
                  <a:uLnTx/>
                  <a:uFillTx/>
                  <a:latin typeface="Trebuchet MS" panose="020B0703020202090204" pitchFamily="34" charset="0"/>
                  <a:ea typeface="+mn-ea"/>
                  <a:cs typeface="+mn-cs"/>
                  <a:hlinkClick r:id="rId4">
                    <a:extLst>
                      <a:ext uri="{A12FA001-AC4F-418D-AE19-62706E023703}">
                        <ahyp:hlinkClr xmlns:ahyp="http://schemas.microsoft.com/office/drawing/2018/hyperlinkcolor" val="tx"/>
                      </a:ext>
                    </a:extLst>
                  </a:hlinkClick>
                </a:rPr>
                <a:t>https://github.com/CMU-SAFARI/SparseP</a:t>
              </a:r>
              <a:endParaRPr kumimoji="0" lang="en-GB" sz="2000" b="0" i="0" u="none" strike="noStrike" kern="1200" cap="none" spc="0" normalizeH="0" baseline="0" noProof="0" dirty="0">
                <a:ln>
                  <a:noFill/>
                </a:ln>
                <a:solidFill>
                  <a:srgbClr val="1B587C"/>
                </a:solidFill>
                <a:effectLst/>
                <a:uLnTx/>
                <a:uFillTx/>
                <a:latin typeface="Trebuchet MS" panose="020B0703020202090204" pitchFamily="34" charset="0"/>
                <a:ea typeface="+mn-ea"/>
                <a:cs typeface="+mn-cs"/>
              </a:endParaRPr>
            </a:p>
          </p:txBody>
        </p:sp>
        <p:sp>
          <p:nvSpPr>
            <p:cNvPr id="44" name="Round Same-side Corner of Rectangle 43">
              <a:extLst>
                <a:ext uri="{FF2B5EF4-FFF2-40B4-BE49-F238E27FC236}">
                  <a16:creationId xmlns:a16="http://schemas.microsoft.com/office/drawing/2014/main" id="{DA266E93-02A4-7863-FBB3-3B442298C7E4}"/>
                </a:ext>
              </a:extLst>
            </p:cNvPr>
            <p:cNvSpPr/>
            <p:nvPr/>
          </p:nvSpPr>
          <p:spPr>
            <a:xfrm>
              <a:off x="2533714" y="1420217"/>
              <a:ext cx="6754407" cy="543484"/>
            </a:xfrm>
            <a:prstGeom prst="round2SameRect">
              <a:avLst>
                <a:gd name="adj1" fmla="val 33578"/>
                <a:gd name="adj2" fmla="val 0"/>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R" sz="2400" b="0" i="0" u="none" strike="noStrike" kern="1200" cap="none" spc="0" normalizeH="0" baseline="0" noProof="0" dirty="0">
                  <a:ln>
                    <a:noFill/>
                  </a:ln>
                  <a:solidFill>
                    <a:prstClr val="white"/>
                  </a:solidFill>
                  <a:effectLst/>
                  <a:uLnTx/>
                  <a:uFillTx/>
                  <a:latin typeface="Trebuchet MS" panose="020B0703020202090204" pitchFamily="34" charset="0"/>
                  <a:ea typeface="+mn-ea"/>
                  <a:cs typeface="+mn-cs"/>
                </a:rPr>
                <a:t>SparseP is Open-Source</a:t>
              </a:r>
            </a:p>
          </p:txBody>
        </p:sp>
      </p:grpSp>
      <p:sp>
        <p:nvSpPr>
          <p:cNvPr id="2" name="Rectangle 1">
            <a:extLst>
              <a:ext uri="{FF2B5EF4-FFF2-40B4-BE49-F238E27FC236}">
                <a16:creationId xmlns:a16="http://schemas.microsoft.com/office/drawing/2014/main" id="{81FDC3AF-2827-F6A4-A9A1-CE94E35F9375}"/>
              </a:ext>
            </a:extLst>
          </p:cNvPr>
          <p:cNvSpPr/>
          <p:nvPr/>
        </p:nvSpPr>
        <p:spPr>
          <a:xfrm>
            <a:off x="498528" y="1555867"/>
            <a:ext cx="72000" cy="1022441"/>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Rectangle 44">
            <a:extLst>
              <a:ext uri="{FF2B5EF4-FFF2-40B4-BE49-F238E27FC236}">
                <a16:creationId xmlns:a16="http://schemas.microsoft.com/office/drawing/2014/main" id="{BB89A273-1053-7502-936D-6F6476D3CEB5}"/>
              </a:ext>
            </a:extLst>
          </p:cNvPr>
          <p:cNvSpPr/>
          <p:nvPr/>
        </p:nvSpPr>
        <p:spPr>
          <a:xfrm>
            <a:off x="501446" y="4598040"/>
            <a:ext cx="69082" cy="6120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G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065627"/>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117DB252-DBD9-DE49-AA8A-0A37833062FB}"/>
              </a:ext>
            </a:extLst>
          </p:cNvPr>
          <p:cNvSpPr txBox="1">
            <a:spLocks/>
          </p:cNvSpPr>
          <p:nvPr/>
        </p:nvSpPr>
        <p:spPr>
          <a:xfrm>
            <a:off x="236599" y="223518"/>
            <a:ext cx="8325193" cy="839051"/>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GB" sz="4000" b="0" i="0" u="none" strike="noStrike" kern="1200" cap="none" spc="0" normalizeH="0" baseline="0" noProof="0" dirty="0" err="1">
                <a:ln>
                  <a:noFill/>
                </a:ln>
                <a:solidFill>
                  <a:srgbClr val="1B587C"/>
                </a:solidFill>
                <a:effectLst/>
                <a:uLnTx/>
                <a:uFillTx/>
                <a:latin typeface="Trebuchet MS" panose="020B0703020202090204" pitchFamily="34" charset="0"/>
                <a:ea typeface="+mj-ea"/>
                <a:cs typeface="+mj-cs"/>
              </a:rPr>
              <a:t>SparseP</a:t>
            </a:r>
            <a:r>
              <a:rPr kumimoji="0" lang="en-GB" sz="4000" b="0" i="0" u="none" strike="noStrike" kern="1200" cap="none" spc="0" normalizeH="0" baseline="0" noProof="0" dirty="0">
                <a:ln>
                  <a:noFill/>
                </a:ln>
                <a:solidFill>
                  <a:srgbClr val="1B587C"/>
                </a:solidFill>
                <a:effectLst/>
                <a:uLnTx/>
                <a:uFillTx/>
                <a:latin typeface="Trebuchet MS" panose="020B0703020202090204" pitchFamily="34" charset="0"/>
                <a:ea typeface="+mj-ea"/>
                <a:cs typeface="+mj-cs"/>
              </a:rPr>
              <a:t>:</a:t>
            </a:r>
            <a:r>
              <a:rPr kumimoji="0" lang="en-GB" sz="4000" b="0" i="0" u="none" strike="noStrike" kern="1200" cap="none" spc="0" normalizeH="0" baseline="0" noProof="0" dirty="0">
                <a:ln>
                  <a:noFill/>
                </a:ln>
                <a:solidFill>
                  <a:srgbClr val="C19859">
                    <a:lumMod val="50000"/>
                  </a:srgbClr>
                </a:solidFill>
                <a:effectLst/>
                <a:uLnTx/>
                <a:uFillTx/>
                <a:latin typeface="Trebuchet MS" panose="020B0703020202090204" pitchFamily="34" charset="0"/>
                <a:ea typeface="+mj-ea"/>
                <a:cs typeface="+mj-cs"/>
              </a:rPr>
              <a:t> </a:t>
            </a:r>
            <a:r>
              <a:rPr kumimoji="0" lang="en-GB" sz="4000" b="0" i="0" u="none" strike="noStrike" kern="1200" cap="none" spc="0" normalizeH="0" baseline="0" noProof="0" dirty="0" err="1">
                <a:ln>
                  <a:noFill/>
                </a:ln>
                <a:solidFill>
                  <a:srgbClr val="C19859">
                    <a:lumMod val="50000"/>
                  </a:srgbClr>
                </a:solidFill>
                <a:effectLst/>
                <a:uLnTx/>
                <a:uFillTx/>
                <a:latin typeface="Trebuchet MS" panose="020B0703020202090204" pitchFamily="34" charset="0"/>
                <a:ea typeface="+mj-ea"/>
                <a:cs typeface="+mj-cs"/>
              </a:rPr>
              <a:t>SpMV</a:t>
            </a:r>
            <a:r>
              <a:rPr kumimoji="0" lang="en-GB" sz="4000" b="0" i="0" u="none" strike="noStrike" kern="1200" cap="none" spc="0" normalizeH="0" baseline="0" noProof="0" dirty="0">
                <a:ln>
                  <a:noFill/>
                </a:ln>
                <a:solidFill>
                  <a:srgbClr val="C19859">
                    <a:lumMod val="50000"/>
                  </a:srgbClr>
                </a:solidFill>
                <a:effectLst/>
                <a:uLnTx/>
                <a:uFillTx/>
                <a:latin typeface="Trebuchet MS" panose="020B0703020202090204" pitchFamily="34" charset="0"/>
                <a:ea typeface="+mj-ea"/>
                <a:cs typeface="+mj-cs"/>
              </a:rPr>
              <a:t> Library for Real PIMs</a:t>
            </a:r>
          </a:p>
        </p:txBody>
      </p:sp>
      <p:sp>
        <p:nvSpPr>
          <p:cNvPr id="38" name="Content Placeholder 2">
            <a:extLst>
              <a:ext uri="{FF2B5EF4-FFF2-40B4-BE49-F238E27FC236}">
                <a16:creationId xmlns:a16="http://schemas.microsoft.com/office/drawing/2014/main" id="{0441BABB-655B-4E41-B839-2B5B6A765097}"/>
              </a:ext>
            </a:extLst>
          </p:cNvPr>
          <p:cNvSpPr>
            <a:spLocks noGrp="1"/>
          </p:cNvSpPr>
          <p:nvPr>
            <p:ph idx="1"/>
          </p:nvPr>
        </p:nvSpPr>
        <p:spPr>
          <a:xfrm>
            <a:off x="247973" y="951912"/>
            <a:ext cx="8632556" cy="5667072"/>
          </a:xfrm>
        </p:spPr>
        <p:txBody>
          <a:bodyPr>
            <a:normAutofit fontScale="92500" lnSpcReduction="20000"/>
          </a:bodyPr>
          <a:lstStyle/>
          <a:p>
            <a:pPr marL="0" indent="0">
              <a:lnSpc>
                <a:spcPct val="110000"/>
              </a:lnSpc>
              <a:spcBef>
                <a:spcPts val="0"/>
              </a:spcBef>
              <a:spcAft>
                <a:spcPts val="400"/>
              </a:spcAft>
              <a:buNone/>
            </a:pPr>
            <a:r>
              <a:rPr lang="en-GB" sz="2600" dirty="0">
                <a:solidFill>
                  <a:schemeClr val="tx1">
                    <a:lumMod val="85000"/>
                    <a:lumOff val="15000"/>
                  </a:schemeClr>
                </a:solidFill>
                <a:latin typeface="Trebuchet MS" panose="020B0703020202090204" pitchFamily="34" charset="0"/>
              </a:rPr>
              <a:t>Our Contributions:</a:t>
            </a:r>
          </a:p>
          <a:p>
            <a:pPr marL="478350" indent="-514350">
              <a:lnSpc>
                <a:spcPct val="120000"/>
              </a:lnSpc>
              <a:spcBef>
                <a:spcPts val="0"/>
              </a:spcBef>
              <a:spcAft>
                <a:spcPts val="400"/>
              </a:spcAft>
              <a:buFont typeface="+mj-lt"/>
              <a:buAutoNum type="arabicPeriod"/>
            </a:pPr>
            <a:r>
              <a:rPr lang="en-GB" sz="2600" dirty="0">
                <a:solidFill>
                  <a:schemeClr val="tx1">
                    <a:lumMod val="85000"/>
                    <a:lumOff val="15000"/>
                  </a:schemeClr>
                </a:solidFill>
                <a:latin typeface="Trebuchet MS" panose="020B0703020202090204" pitchFamily="34" charset="0"/>
              </a:rPr>
              <a:t>Design </a:t>
            </a:r>
            <a:r>
              <a:rPr lang="en-GB" sz="2600" dirty="0">
                <a:solidFill>
                  <a:schemeClr val="accent4"/>
                </a:solidFill>
                <a:latin typeface="Trebuchet MS" panose="020B0703020202090204" pitchFamily="34" charset="0"/>
              </a:rPr>
              <a:t>efficient </a:t>
            </a:r>
            <a:r>
              <a:rPr lang="en-GB" sz="2600" dirty="0" err="1">
                <a:solidFill>
                  <a:schemeClr val="accent4"/>
                </a:solidFill>
                <a:latin typeface="Trebuchet MS" panose="020B0703020202090204" pitchFamily="34" charset="0"/>
              </a:rPr>
              <a:t>SpMV</a:t>
            </a:r>
            <a:r>
              <a:rPr lang="en-GB" sz="2600" dirty="0">
                <a:solidFill>
                  <a:schemeClr val="accent4"/>
                </a:solidFill>
                <a:latin typeface="Trebuchet MS" panose="020B0703020202090204" pitchFamily="34" charset="0"/>
              </a:rPr>
              <a:t> kernels</a:t>
            </a:r>
            <a:r>
              <a:rPr lang="en-GB" sz="2600" dirty="0">
                <a:solidFill>
                  <a:schemeClr val="accent3"/>
                </a:solidFill>
                <a:latin typeface="Trebuchet MS" panose="020B0703020202090204" pitchFamily="34" charset="0"/>
              </a:rPr>
              <a:t> </a:t>
            </a:r>
            <a:r>
              <a:rPr lang="en-GB" sz="2600" dirty="0">
                <a:solidFill>
                  <a:schemeClr val="tx1">
                    <a:lumMod val="85000"/>
                    <a:lumOff val="15000"/>
                  </a:schemeClr>
                </a:solidFill>
                <a:latin typeface="Trebuchet MS" panose="020B0703020202090204" pitchFamily="34" charset="0"/>
              </a:rPr>
              <a:t>for current and future PIM systems</a:t>
            </a:r>
          </a:p>
          <a:p>
            <a:pPr lvl="1" indent="-264600">
              <a:lnSpc>
                <a:spcPct val="120000"/>
              </a:lnSpc>
              <a:spcBef>
                <a:spcPts val="0"/>
              </a:spcBef>
              <a:spcAft>
                <a:spcPts val="400"/>
              </a:spcAft>
              <a:buFont typeface="Wingdings" pitchFamily="2" charset="2"/>
              <a:buChar char="§"/>
            </a:pPr>
            <a:r>
              <a:rPr lang="en-GB" dirty="0">
                <a:solidFill>
                  <a:schemeClr val="accent1"/>
                </a:solidFill>
                <a:latin typeface="Trebuchet MS" panose="020B0703020202090204" pitchFamily="34" charset="0"/>
              </a:rPr>
              <a:t>25 </a:t>
            </a:r>
            <a:r>
              <a:rPr lang="en-GB" dirty="0" err="1">
                <a:solidFill>
                  <a:schemeClr val="accent1"/>
                </a:solidFill>
                <a:latin typeface="Trebuchet MS" panose="020B0703020202090204" pitchFamily="34" charset="0"/>
              </a:rPr>
              <a:t>SpMV</a:t>
            </a:r>
            <a:r>
              <a:rPr lang="en-GB" dirty="0">
                <a:solidFill>
                  <a:schemeClr val="accent1"/>
                </a:solidFill>
                <a:latin typeface="Trebuchet MS" panose="020B0703020202090204" pitchFamily="34" charset="0"/>
              </a:rPr>
              <a:t> kernels</a:t>
            </a:r>
          </a:p>
          <a:p>
            <a:pPr lvl="2" indent="-264600">
              <a:lnSpc>
                <a:spcPct val="110000"/>
              </a:lnSpc>
              <a:spcBef>
                <a:spcPts val="0"/>
              </a:spcBef>
              <a:spcAft>
                <a:spcPts val="200"/>
              </a:spcAft>
              <a:buFont typeface="Wingdings" pitchFamily="2" charset="2"/>
              <a:buChar char="§"/>
            </a:pPr>
            <a:r>
              <a:rPr lang="en-GB" sz="2100" dirty="0">
                <a:solidFill>
                  <a:schemeClr val="tx1">
                    <a:lumMod val="85000"/>
                    <a:lumOff val="15000"/>
                  </a:schemeClr>
                </a:solidFill>
                <a:latin typeface="Trebuchet MS" panose="020B0703020202090204" pitchFamily="34" charset="0"/>
              </a:rPr>
              <a:t>4 compressed matrix formats (CSR, COO, BCSR, BCOO)</a:t>
            </a:r>
          </a:p>
          <a:p>
            <a:pPr lvl="2" indent="-264600">
              <a:lnSpc>
                <a:spcPct val="110000"/>
              </a:lnSpc>
              <a:spcBef>
                <a:spcPts val="0"/>
              </a:spcBef>
              <a:spcAft>
                <a:spcPts val="200"/>
              </a:spcAft>
              <a:buFont typeface="Wingdings" pitchFamily="2" charset="2"/>
              <a:buChar char="§"/>
            </a:pPr>
            <a:r>
              <a:rPr lang="en-GB" sz="2100" dirty="0">
                <a:solidFill>
                  <a:schemeClr val="tx1">
                    <a:lumMod val="85000"/>
                    <a:lumOff val="15000"/>
                  </a:schemeClr>
                </a:solidFill>
                <a:latin typeface="Trebuchet MS" panose="020B0703020202090204" pitchFamily="34" charset="0"/>
              </a:rPr>
              <a:t>6 data types</a:t>
            </a:r>
          </a:p>
          <a:p>
            <a:pPr lvl="2" indent="-264600">
              <a:lnSpc>
                <a:spcPct val="110000"/>
              </a:lnSpc>
              <a:spcBef>
                <a:spcPts val="0"/>
              </a:spcBef>
              <a:spcAft>
                <a:spcPts val="200"/>
              </a:spcAft>
              <a:buFont typeface="Wingdings" pitchFamily="2" charset="2"/>
              <a:buChar char="§"/>
            </a:pPr>
            <a:r>
              <a:rPr lang="en-GB" sz="2100" dirty="0">
                <a:solidFill>
                  <a:schemeClr val="tx1">
                    <a:lumMod val="85000"/>
                    <a:lumOff val="15000"/>
                  </a:schemeClr>
                </a:solidFill>
                <a:latin typeface="Trebuchet MS" panose="020B0703020202090204" pitchFamily="34" charset="0"/>
              </a:rPr>
              <a:t>4 data partitioning techniques</a:t>
            </a:r>
          </a:p>
          <a:p>
            <a:pPr lvl="2" indent="-264600">
              <a:lnSpc>
                <a:spcPct val="110000"/>
              </a:lnSpc>
              <a:spcBef>
                <a:spcPts val="0"/>
              </a:spcBef>
              <a:spcAft>
                <a:spcPts val="200"/>
              </a:spcAft>
              <a:buFont typeface="Wingdings" pitchFamily="2" charset="2"/>
              <a:buChar char="§"/>
            </a:pPr>
            <a:r>
              <a:rPr lang="en-GB" sz="2100" dirty="0">
                <a:solidFill>
                  <a:schemeClr val="tx1">
                    <a:lumMod val="85000"/>
                    <a:lumOff val="15000"/>
                  </a:schemeClr>
                </a:solidFill>
                <a:latin typeface="Trebuchet MS" panose="020B0703020202090204" pitchFamily="34" charset="0"/>
              </a:rPr>
              <a:t>Various load balancing schemes among PIM cores/threads</a:t>
            </a:r>
          </a:p>
          <a:p>
            <a:pPr lvl="2" indent="-264600">
              <a:lnSpc>
                <a:spcPct val="110000"/>
              </a:lnSpc>
              <a:spcBef>
                <a:spcPts val="0"/>
              </a:spcBef>
              <a:spcAft>
                <a:spcPts val="800"/>
              </a:spcAft>
              <a:buFont typeface="Wingdings" pitchFamily="2" charset="2"/>
              <a:buChar char="§"/>
            </a:pPr>
            <a:r>
              <a:rPr lang="en-GB" sz="2100" dirty="0">
                <a:solidFill>
                  <a:schemeClr val="tx1">
                    <a:lumMod val="85000"/>
                    <a:lumOff val="15000"/>
                  </a:schemeClr>
                </a:solidFill>
                <a:latin typeface="Trebuchet MS" panose="020B0703020202090204" pitchFamily="34" charset="0"/>
              </a:rPr>
              <a:t>3 synchronization approaches</a:t>
            </a:r>
          </a:p>
          <a:p>
            <a:pPr marL="0" indent="0">
              <a:lnSpc>
                <a:spcPct val="120000"/>
              </a:lnSpc>
              <a:spcBef>
                <a:spcPts val="0"/>
              </a:spcBef>
              <a:spcAft>
                <a:spcPts val="800"/>
              </a:spcAft>
              <a:buNone/>
            </a:pPr>
            <a:endParaRPr lang="en-GB" sz="900" dirty="0">
              <a:solidFill>
                <a:schemeClr val="tx1">
                  <a:lumMod val="85000"/>
                  <a:lumOff val="15000"/>
                </a:schemeClr>
              </a:solidFill>
              <a:latin typeface="Trebuchet MS" panose="020B0703020202090204" pitchFamily="34" charset="0"/>
            </a:endParaRPr>
          </a:p>
          <a:p>
            <a:pPr marL="478350" indent="-514350">
              <a:lnSpc>
                <a:spcPct val="120000"/>
              </a:lnSpc>
              <a:spcBef>
                <a:spcPts val="0"/>
              </a:spcBef>
              <a:spcAft>
                <a:spcPts val="400"/>
              </a:spcAft>
              <a:buFont typeface="+mj-lt"/>
              <a:buAutoNum type="arabicPeriod" startAt="2"/>
            </a:pPr>
            <a:r>
              <a:rPr lang="en-GB" sz="2600" dirty="0">
                <a:solidFill>
                  <a:schemeClr val="tx1">
                    <a:lumMod val="85000"/>
                    <a:lumOff val="15000"/>
                  </a:schemeClr>
                </a:solidFill>
                <a:latin typeface="Trebuchet MS" panose="020B0703020202090204" pitchFamily="34" charset="0"/>
              </a:rPr>
              <a:t>Provide a </a:t>
            </a:r>
            <a:r>
              <a:rPr lang="en-GB" sz="2600" dirty="0">
                <a:solidFill>
                  <a:schemeClr val="accent4"/>
                </a:solidFill>
                <a:latin typeface="Trebuchet MS" panose="020B0703020202090204" pitchFamily="34" charset="0"/>
              </a:rPr>
              <a:t>comprehensive analysis </a:t>
            </a:r>
            <a:r>
              <a:rPr lang="en-GB" sz="2600" dirty="0">
                <a:solidFill>
                  <a:schemeClr val="tx1">
                    <a:lumMod val="85000"/>
                    <a:lumOff val="15000"/>
                  </a:schemeClr>
                </a:solidFill>
                <a:latin typeface="Trebuchet MS" panose="020B0703020202090204" pitchFamily="34" charset="0"/>
              </a:rPr>
              <a:t>of </a:t>
            </a:r>
            <a:r>
              <a:rPr lang="en-GB" sz="2600" dirty="0" err="1">
                <a:solidFill>
                  <a:schemeClr val="tx1">
                    <a:lumMod val="85000"/>
                    <a:lumOff val="15000"/>
                  </a:schemeClr>
                </a:solidFill>
                <a:latin typeface="Trebuchet MS" panose="020B0703020202090204" pitchFamily="34" charset="0"/>
              </a:rPr>
              <a:t>SpMV</a:t>
            </a:r>
            <a:r>
              <a:rPr lang="en-GB" sz="2600" dirty="0">
                <a:solidFill>
                  <a:schemeClr val="tx1">
                    <a:lumMod val="85000"/>
                    <a:lumOff val="15000"/>
                  </a:schemeClr>
                </a:solidFill>
                <a:latin typeface="Trebuchet MS" panose="020B0703020202090204" pitchFamily="34" charset="0"/>
              </a:rPr>
              <a:t> on the first commercially-available </a:t>
            </a:r>
            <a:r>
              <a:rPr lang="en-GB" sz="2600" dirty="0">
                <a:solidFill>
                  <a:schemeClr val="accent3"/>
                </a:solidFill>
                <a:latin typeface="Trebuchet MS" panose="020B0703020202090204" pitchFamily="34" charset="0"/>
              </a:rPr>
              <a:t>real PIM system </a:t>
            </a:r>
            <a:endParaRPr lang="en-GB" sz="2600" dirty="0">
              <a:solidFill>
                <a:schemeClr val="tx1">
                  <a:lumMod val="85000"/>
                  <a:lumOff val="15000"/>
                </a:schemeClr>
              </a:solidFill>
              <a:latin typeface="Trebuchet MS" panose="020B0703020202090204" pitchFamily="34" charset="0"/>
            </a:endParaRPr>
          </a:p>
          <a:p>
            <a:pPr lvl="1" indent="-264600">
              <a:lnSpc>
                <a:spcPct val="120000"/>
              </a:lnSpc>
              <a:spcBef>
                <a:spcPts val="0"/>
              </a:spcBef>
              <a:spcAft>
                <a:spcPts val="200"/>
              </a:spcAft>
              <a:buFont typeface="Wingdings" pitchFamily="2" charset="2"/>
              <a:buChar char="§"/>
            </a:pPr>
            <a:r>
              <a:rPr lang="en-GB" dirty="0">
                <a:solidFill>
                  <a:schemeClr val="accent1"/>
                </a:solidFill>
                <a:latin typeface="Trebuchet MS" panose="020B0703020202090204" pitchFamily="34" charset="0"/>
              </a:rPr>
              <a:t>26</a:t>
            </a:r>
            <a:r>
              <a:rPr lang="en-GB" dirty="0">
                <a:solidFill>
                  <a:schemeClr val="tx1">
                    <a:lumMod val="85000"/>
                    <a:lumOff val="15000"/>
                  </a:schemeClr>
                </a:solidFill>
                <a:latin typeface="Trebuchet MS" panose="020B0703020202090204" pitchFamily="34" charset="0"/>
              </a:rPr>
              <a:t> sparse matrices</a:t>
            </a:r>
          </a:p>
          <a:p>
            <a:pPr lvl="1" indent="-264600">
              <a:lnSpc>
                <a:spcPct val="120000"/>
              </a:lnSpc>
              <a:spcBef>
                <a:spcPts val="0"/>
              </a:spcBef>
              <a:spcAft>
                <a:spcPts val="200"/>
              </a:spcAft>
              <a:buFont typeface="Wingdings" pitchFamily="2" charset="2"/>
              <a:buChar char="§"/>
            </a:pPr>
            <a:r>
              <a:rPr lang="en-GB" dirty="0">
                <a:solidFill>
                  <a:schemeClr val="tx1">
                    <a:lumMod val="85000"/>
                    <a:lumOff val="15000"/>
                  </a:schemeClr>
                </a:solidFill>
                <a:latin typeface="Trebuchet MS" panose="020B0703020202090204" pitchFamily="34" charset="0"/>
              </a:rPr>
              <a:t>Comparisons to state-of-the-art </a:t>
            </a:r>
            <a:r>
              <a:rPr lang="en-GB" dirty="0">
                <a:solidFill>
                  <a:schemeClr val="accent1"/>
                </a:solidFill>
                <a:latin typeface="Trebuchet MS" panose="020B0703020202090204" pitchFamily="34" charset="0"/>
              </a:rPr>
              <a:t>CPU</a:t>
            </a:r>
            <a:r>
              <a:rPr lang="en-GB" dirty="0">
                <a:solidFill>
                  <a:schemeClr val="tx1">
                    <a:lumMod val="85000"/>
                    <a:lumOff val="15000"/>
                  </a:schemeClr>
                </a:solidFill>
                <a:latin typeface="Trebuchet MS" panose="020B0703020202090204" pitchFamily="34" charset="0"/>
              </a:rPr>
              <a:t> and </a:t>
            </a:r>
            <a:r>
              <a:rPr lang="en-GB" dirty="0">
                <a:solidFill>
                  <a:schemeClr val="accent1"/>
                </a:solidFill>
                <a:latin typeface="Trebuchet MS" panose="020B0703020202090204" pitchFamily="34" charset="0"/>
              </a:rPr>
              <a:t>GPU</a:t>
            </a:r>
            <a:r>
              <a:rPr lang="en-GB" dirty="0">
                <a:solidFill>
                  <a:schemeClr val="tx1">
                    <a:lumMod val="85000"/>
                    <a:lumOff val="15000"/>
                  </a:schemeClr>
                </a:solidFill>
                <a:latin typeface="Trebuchet MS" panose="020B0703020202090204" pitchFamily="34" charset="0"/>
              </a:rPr>
              <a:t> systems</a:t>
            </a:r>
          </a:p>
          <a:p>
            <a:pPr lvl="1" indent="-264600">
              <a:lnSpc>
                <a:spcPct val="120000"/>
              </a:lnSpc>
              <a:spcBef>
                <a:spcPts val="0"/>
              </a:spcBef>
              <a:spcAft>
                <a:spcPts val="200"/>
              </a:spcAft>
              <a:buFont typeface="Wingdings" pitchFamily="2" charset="2"/>
              <a:buChar char="§"/>
            </a:pPr>
            <a:r>
              <a:rPr lang="en-GB" dirty="0">
                <a:solidFill>
                  <a:schemeClr val="accent1"/>
                </a:solidFill>
                <a:latin typeface="Trebuchet MS" panose="020B0703020202090204" pitchFamily="34" charset="0"/>
              </a:rPr>
              <a:t>Recommendations</a:t>
            </a:r>
            <a:r>
              <a:rPr lang="en-GB" dirty="0">
                <a:solidFill>
                  <a:schemeClr val="tx1">
                    <a:lumMod val="85000"/>
                    <a:lumOff val="15000"/>
                  </a:schemeClr>
                </a:solidFill>
                <a:latin typeface="Trebuchet MS" panose="020B0703020202090204" pitchFamily="34" charset="0"/>
              </a:rPr>
              <a:t> for software, system and hardware designers</a:t>
            </a:r>
          </a:p>
        </p:txBody>
      </p:sp>
      <p:pic>
        <p:nvPicPr>
          <p:cNvPr id="5" name="Picture 4">
            <a:extLst>
              <a:ext uri="{FF2B5EF4-FFF2-40B4-BE49-F238E27FC236}">
                <a16:creationId xmlns:a16="http://schemas.microsoft.com/office/drawing/2014/main" id="{257B7144-560B-D87D-CDF3-8957E6EB3101}"/>
              </a:ext>
            </a:extLst>
          </p:cNvPr>
          <p:cNvPicPr>
            <a:picLocks noChangeAspect="1"/>
          </p:cNvPicPr>
          <p:nvPr/>
        </p:nvPicPr>
        <p:blipFill>
          <a:blip r:embed="rId3"/>
          <a:stretch>
            <a:fillRect/>
          </a:stretch>
        </p:blipFill>
        <p:spPr>
          <a:xfrm>
            <a:off x="6334858" y="4693978"/>
            <a:ext cx="576000" cy="577768"/>
          </a:xfrm>
          <a:prstGeom prst="rect">
            <a:avLst/>
          </a:prstGeom>
        </p:spPr>
      </p:pic>
    </p:spTree>
    <p:extLst>
      <p:ext uri="{BB962C8B-B14F-4D97-AF65-F5344CB8AC3E}">
        <p14:creationId xmlns:p14="http://schemas.microsoft.com/office/powerpoint/2010/main" val="200702415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F9D12F-23D2-E366-BC8C-70FCAB32FF55}"/>
              </a:ext>
            </a:extLst>
          </p:cNvPr>
          <p:cNvSpPr>
            <a:spLocks noGrp="1"/>
          </p:cNvSpPr>
          <p:nvPr>
            <p:ph type="title"/>
          </p:nvPr>
        </p:nvSpPr>
        <p:spPr>
          <a:xfrm>
            <a:off x="228600" y="152400"/>
            <a:ext cx="8915400" cy="1066800"/>
          </a:xfrm>
        </p:spPr>
        <p:txBody>
          <a:bodyPr/>
          <a:lstStyle/>
          <a:p>
            <a:r>
              <a:rPr lang="en-US" dirty="0" err="1"/>
              <a:t>SparseP</a:t>
            </a:r>
            <a:r>
              <a:rPr lang="en-US" dirty="0"/>
              <a:t> Talk Video</a:t>
            </a:r>
          </a:p>
        </p:txBody>
      </p:sp>
      <p:sp>
        <p:nvSpPr>
          <p:cNvPr id="4" name="Slide Number Placeholder 3">
            <a:extLst>
              <a:ext uri="{FF2B5EF4-FFF2-40B4-BE49-F238E27FC236}">
                <a16:creationId xmlns:a16="http://schemas.microsoft.com/office/drawing/2014/main" id="{A503FC43-A10F-C73E-D65A-65DC76E47C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79D09994-978E-1C95-6B43-D73CBB91E957}"/>
              </a:ext>
            </a:extLst>
          </p:cNvPr>
          <p:cNvPicPr>
            <a:picLocks noChangeAspect="1"/>
          </p:cNvPicPr>
          <p:nvPr/>
        </p:nvPicPr>
        <p:blipFill>
          <a:blip r:embed="rId2"/>
          <a:stretch>
            <a:fillRect/>
          </a:stretch>
        </p:blipFill>
        <p:spPr>
          <a:xfrm>
            <a:off x="539552" y="908720"/>
            <a:ext cx="7920880" cy="5422471"/>
          </a:xfrm>
          <a:prstGeom prst="rect">
            <a:avLst/>
          </a:prstGeom>
        </p:spPr>
      </p:pic>
      <p:sp>
        <p:nvSpPr>
          <p:cNvPr id="6" name="TextBox 5">
            <a:extLst>
              <a:ext uri="{FF2B5EF4-FFF2-40B4-BE49-F238E27FC236}">
                <a16:creationId xmlns:a16="http://schemas.microsoft.com/office/drawing/2014/main" id="{7DC27E93-CE8E-D6EB-CBBF-D2A85499D7CA}"/>
              </a:ext>
            </a:extLst>
          </p:cNvPr>
          <p:cNvSpPr txBox="1"/>
          <p:nvPr/>
        </p:nvSpPr>
        <p:spPr>
          <a:xfrm>
            <a:off x="1547664" y="6452890"/>
            <a:ext cx="61750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https://www.youtube.com/watch?v=5kaOsJKlGrE</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4039318235"/>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B0B81DD-E1C2-B742-9E26-9880117A5BD5}"/>
              </a:ext>
            </a:extLst>
          </p:cNvPr>
          <p:cNvPicPr>
            <a:picLocks noChangeAspect="1"/>
          </p:cNvPicPr>
          <p:nvPr/>
        </p:nvPicPr>
        <p:blipFill>
          <a:blip r:embed="rId2"/>
          <a:stretch>
            <a:fillRect/>
          </a:stretch>
        </p:blipFill>
        <p:spPr>
          <a:xfrm>
            <a:off x="304800" y="928815"/>
            <a:ext cx="8229600" cy="5552821"/>
          </a:xfrm>
          <a:prstGeom prst="rect">
            <a:avLst/>
          </a:prstGeom>
        </p:spPr>
      </p:pic>
      <p:sp>
        <p:nvSpPr>
          <p:cNvPr id="6" name="TextBox 5">
            <a:extLst>
              <a:ext uri="{FF2B5EF4-FFF2-40B4-BE49-F238E27FC236}">
                <a16:creationId xmlns:a16="http://schemas.microsoft.com/office/drawing/2014/main" id="{E2E504B7-DA66-5B4F-B558-31F93F8EC635}"/>
              </a:ext>
            </a:extLst>
          </p:cNvPr>
          <p:cNvSpPr txBox="1"/>
          <p:nvPr/>
        </p:nvSpPr>
        <p:spPr>
          <a:xfrm>
            <a:off x="533400" y="6528003"/>
            <a:ext cx="7548861" cy="4770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https://news.samsung.com/global/samsung-develops-industrys-first-high-bandwidth-memory-with-ai-processing-power</a:t>
            </a:r>
            <a:endPar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4762500" y="2019299"/>
            <a:ext cx="228600" cy="6096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574257702"/>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3D60E39F-21C1-5448-816C-90F49DCB38F1}"/>
              </a:ext>
            </a:extLst>
          </p:cNvPr>
          <p:cNvPicPr>
            <a:picLocks noChangeAspect="1"/>
          </p:cNvPicPr>
          <p:nvPr/>
        </p:nvPicPr>
        <p:blipFill>
          <a:blip r:embed="rId2"/>
          <a:stretch>
            <a:fillRect/>
          </a:stretch>
        </p:blipFill>
        <p:spPr>
          <a:xfrm>
            <a:off x="26894" y="1037868"/>
            <a:ext cx="9144000" cy="3959071"/>
          </a:xfrm>
          <a:prstGeom prst="rect">
            <a:avLst/>
          </a:prstGeom>
        </p:spPr>
      </p:pic>
      <p:pic>
        <p:nvPicPr>
          <p:cNvPr id="7" name="Picture 6">
            <a:extLst>
              <a:ext uri="{FF2B5EF4-FFF2-40B4-BE49-F238E27FC236}">
                <a16:creationId xmlns:a16="http://schemas.microsoft.com/office/drawing/2014/main" id="{4CE8C0CB-6C34-F34A-9020-7FC8E1A932ED}"/>
              </a:ext>
            </a:extLst>
          </p:cNvPr>
          <p:cNvPicPr>
            <a:picLocks noChangeAspect="1"/>
          </p:cNvPicPr>
          <p:nvPr/>
        </p:nvPicPr>
        <p:blipFill>
          <a:blip r:embed="rId3"/>
          <a:stretch>
            <a:fillRect/>
          </a:stretch>
        </p:blipFill>
        <p:spPr>
          <a:xfrm>
            <a:off x="6096000" y="4771635"/>
            <a:ext cx="2438400" cy="1680777"/>
          </a:xfrm>
          <a:prstGeom prst="rect">
            <a:avLst/>
          </a:prstGeom>
        </p:spPr>
      </p:pic>
    </p:spTree>
    <p:extLst>
      <p:ext uri="{BB962C8B-B14F-4D97-AF65-F5344CB8AC3E}">
        <p14:creationId xmlns:p14="http://schemas.microsoft.com/office/powerpoint/2010/main" val="2216120859"/>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2E1D580-1DF2-C54C-B169-B5F1E5158117}"/>
              </a:ext>
            </a:extLst>
          </p:cNvPr>
          <p:cNvPicPr>
            <a:picLocks noChangeAspect="1"/>
          </p:cNvPicPr>
          <p:nvPr/>
        </p:nvPicPr>
        <p:blipFill>
          <a:blip r:embed="rId2"/>
          <a:stretch>
            <a:fillRect/>
          </a:stretch>
        </p:blipFill>
        <p:spPr>
          <a:xfrm>
            <a:off x="0" y="997527"/>
            <a:ext cx="9144000" cy="4518837"/>
          </a:xfrm>
          <a:prstGeom prst="rect">
            <a:avLst/>
          </a:prstGeom>
        </p:spPr>
      </p:pic>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3"/>
          <a:stretch>
            <a:fillRect/>
          </a:stretch>
        </p:blipFill>
        <p:spPr>
          <a:xfrm>
            <a:off x="6400800" y="5551873"/>
            <a:ext cx="1775114" cy="1223577"/>
          </a:xfrm>
          <a:prstGeom prst="rect">
            <a:avLst/>
          </a:prstGeom>
        </p:spPr>
      </p:pic>
    </p:spTree>
    <p:extLst>
      <p:ext uri="{BB962C8B-B14F-4D97-AF65-F5344CB8AC3E}">
        <p14:creationId xmlns:p14="http://schemas.microsoft.com/office/powerpoint/2010/main" val="3849130973"/>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2"/>
          <a:stretch>
            <a:fillRect/>
          </a:stretch>
        </p:blipFill>
        <p:spPr>
          <a:xfrm>
            <a:off x="6400800" y="5551873"/>
            <a:ext cx="1775114" cy="1223577"/>
          </a:xfrm>
          <a:prstGeom prst="rect">
            <a:avLst/>
          </a:prstGeom>
        </p:spPr>
      </p:pic>
      <p:pic>
        <p:nvPicPr>
          <p:cNvPr id="7" name="Picture 6">
            <a:extLst>
              <a:ext uri="{FF2B5EF4-FFF2-40B4-BE49-F238E27FC236}">
                <a16:creationId xmlns:a16="http://schemas.microsoft.com/office/drawing/2014/main" id="{829EB899-2C59-8347-87DE-7AEDAE098E0E}"/>
              </a:ext>
            </a:extLst>
          </p:cNvPr>
          <p:cNvPicPr>
            <a:picLocks noChangeAspect="1"/>
          </p:cNvPicPr>
          <p:nvPr/>
        </p:nvPicPr>
        <p:blipFill>
          <a:blip r:embed="rId3"/>
          <a:stretch>
            <a:fillRect/>
          </a:stretch>
        </p:blipFill>
        <p:spPr>
          <a:xfrm>
            <a:off x="0" y="1632245"/>
            <a:ext cx="9144000" cy="3234070"/>
          </a:xfrm>
          <a:prstGeom prst="rect">
            <a:avLst/>
          </a:prstGeom>
        </p:spPr>
      </p:pic>
    </p:spTree>
    <p:extLst>
      <p:ext uri="{BB962C8B-B14F-4D97-AF65-F5344CB8AC3E}">
        <p14:creationId xmlns:p14="http://schemas.microsoft.com/office/powerpoint/2010/main" val="4199972289"/>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240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9975B62A-7CF5-E740-B603-F143F946B926}"/>
              </a:ext>
            </a:extLst>
          </p:cNvPr>
          <p:cNvPicPr>
            <a:picLocks noChangeAspect="1"/>
          </p:cNvPicPr>
          <p:nvPr/>
        </p:nvPicPr>
        <p:blipFill>
          <a:blip r:embed="rId2"/>
          <a:stretch>
            <a:fillRect/>
          </a:stretch>
        </p:blipFill>
        <p:spPr>
          <a:xfrm>
            <a:off x="0" y="1026297"/>
            <a:ext cx="9144000" cy="4805405"/>
          </a:xfrm>
          <a:prstGeom prst="rect">
            <a:avLst/>
          </a:prstGeom>
        </p:spPr>
      </p:pic>
      <p:pic>
        <p:nvPicPr>
          <p:cNvPr id="8" name="Picture 7">
            <a:extLst>
              <a:ext uri="{FF2B5EF4-FFF2-40B4-BE49-F238E27FC236}">
                <a16:creationId xmlns:a16="http://schemas.microsoft.com/office/drawing/2014/main" id="{FB1172E2-3235-8D42-BF84-8638A7D02F86}"/>
              </a:ext>
            </a:extLst>
          </p:cNvPr>
          <p:cNvPicPr>
            <a:picLocks noChangeAspect="1"/>
          </p:cNvPicPr>
          <p:nvPr/>
        </p:nvPicPr>
        <p:blipFill>
          <a:blip r:embed="rId3"/>
          <a:stretch>
            <a:fillRect/>
          </a:stretch>
        </p:blipFill>
        <p:spPr>
          <a:xfrm>
            <a:off x="268941" y="5455128"/>
            <a:ext cx="1775114" cy="1223577"/>
          </a:xfrm>
          <a:prstGeom prst="rect">
            <a:avLst/>
          </a:prstGeom>
        </p:spPr>
      </p:pic>
    </p:spTree>
    <p:extLst>
      <p:ext uri="{BB962C8B-B14F-4D97-AF65-F5344CB8AC3E}">
        <p14:creationId xmlns:p14="http://schemas.microsoft.com/office/powerpoint/2010/main" val="2120703924"/>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a:t>
            </a:r>
            <a:r>
              <a:rPr lang="en-US" sz="3800" dirty="0" err="1"/>
              <a:t>AxDIMM</a:t>
            </a:r>
            <a:r>
              <a:rPr lang="en-US" sz="3800" dirty="0"/>
              <a:t>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r>
              <a:rPr lang="en-US" dirty="0" err="1"/>
              <a:t>DDRx</a:t>
            </a:r>
            <a:r>
              <a:rPr lang="en-US" dirty="0"/>
              <a:t>-PIM</a:t>
            </a:r>
          </a:p>
          <a:p>
            <a:pPr lvl="1"/>
            <a:r>
              <a:rPr lang="en-US" dirty="0"/>
              <a:t>DLRM recommendation system</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241</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AFCF7A9E-E0FB-2940-A668-77B550C711E4}"/>
              </a:ext>
            </a:extLst>
          </p:cNvPr>
          <p:cNvPicPr>
            <a:picLocks noChangeAspect="1"/>
          </p:cNvPicPr>
          <p:nvPr/>
        </p:nvPicPr>
        <p:blipFill rotWithShape="1">
          <a:blip r:embed="rId2"/>
          <a:srcRect t="3135" b="1"/>
          <a:stretch/>
        </p:blipFill>
        <p:spPr>
          <a:xfrm>
            <a:off x="5491978" y="4939215"/>
            <a:ext cx="3494859" cy="1461585"/>
          </a:xfrm>
          <a:prstGeom prst="rect">
            <a:avLst/>
          </a:prstGeom>
        </p:spPr>
      </p:pic>
      <p:grpSp>
        <p:nvGrpSpPr>
          <p:cNvPr id="9" name="Group 8">
            <a:extLst>
              <a:ext uri="{FF2B5EF4-FFF2-40B4-BE49-F238E27FC236}">
                <a16:creationId xmlns:a16="http://schemas.microsoft.com/office/drawing/2014/main" id="{1F2116CC-AE4C-C245-A91B-56DA9C2A5AB9}"/>
              </a:ext>
            </a:extLst>
          </p:cNvPr>
          <p:cNvGrpSpPr>
            <a:grpSpLocks noChangeAspect="1"/>
          </p:cNvGrpSpPr>
          <p:nvPr/>
        </p:nvGrpSpPr>
        <p:grpSpPr>
          <a:xfrm>
            <a:off x="5865291" y="1022909"/>
            <a:ext cx="3002279" cy="1644091"/>
            <a:chOff x="100000" y="862740"/>
            <a:chExt cx="4069270" cy="2228391"/>
          </a:xfrm>
        </p:grpSpPr>
        <p:pic>
          <p:nvPicPr>
            <p:cNvPr id="10" name="Picture 9">
              <a:extLst>
                <a:ext uri="{FF2B5EF4-FFF2-40B4-BE49-F238E27FC236}">
                  <a16:creationId xmlns:a16="http://schemas.microsoft.com/office/drawing/2014/main" id="{7B7B2DD5-1935-F548-A387-1349A64873BF}"/>
                </a:ext>
              </a:extLst>
            </p:cNvPr>
            <p:cNvPicPr>
              <a:picLocks noChangeAspect="1"/>
            </p:cNvPicPr>
            <p:nvPr/>
          </p:nvPicPr>
          <p:blipFill>
            <a:blip r:embed="rId3"/>
            <a:stretch>
              <a:fillRect/>
            </a:stretch>
          </p:blipFill>
          <p:spPr>
            <a:xfrm>
              <a:off x="100000" y="1159634"/>
              <a:ext cx="4069270" cy="1931497"/>
            </a:xfrm>
            <a:prstGeom prst="rect">
              <a:avLst/>
            </a:prstGeom>
          </p:spPr>
        </p:pic>
        <p:sp>
          <p:nvSpPr>
            <p:cNvPr id="11" name="Rectangle 10">
              <a:extLst>
                <a:ext uri="{FF2B5EF4-FFF2-40B4-BE49-F238E27FC236}">
                  <a16:creationId xmlns:a16="http://schemas.microsoft.com/office/drawing/2014/main" id="{936A3B20-5E20-0D44-BD6B-9DE9B313FE24}"/>
                </a:ext>
              </a:extLst>
            </p:cNvPr>
            <p:cNvSpPr/>
            <p:nvPr/>
          </p:nvSpPr>
          <p:spPr>
            <a:xfrm>
              <a:off x="929107" y="862740"/>
              <a:ext cx="1776448" cy="369333"/>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Baseline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1297CFD-59DD-384E-97E3-7AE7BC6C5C34}"/>
              </a:ext>
            </a:extLst>
          </p:cNvPr>
          <p:cNvGrpSpPr>
            <a:grpSpLocks noChangeAspect="1"/>
          </p:cNvGrpSpPr>
          <p:nvPr/>
        </p:nvGrpSpPr>
        <p:grpSpPr>
          <a:xfrm>
            <a:off x="5883828" y="2895600"/>
            <a:ext cx="3107772" cy="1775735"/>
            <a:chOff x="4744267" y="634328"/>
            <a:chExt cx="4299733" cy="2456804"/>
          </a:xfrm>
        </p:grpSpPr>
        <p:pic>
          <p:nvPicPr>
            <p:cNvPr id="13" name="Picture 12">
              <a:extLst>
                <a:ext uri="{FF2B5EF4-FFF2-40B4-BE49-F238E27FC236}">
                  <a16:creationId xmlns:a16="http://schemas.microsoft.com/office/drawing/2014/main" id="{4EF9F513-FA4B-E949-99EC-7CFF34E584C8}"/>
                </a:ext>
              </a:extLst>
            </p:cNvPr>
            <p:cNvPicPr>
              <a:picLocks noChangeAspect="1"/>
            </p:cNvPicPr>
            <p:nvPr/>
          </p:nvPicPr>
          <p:blipFill rotWithShape="1">
            <a:blip r:embed="rId4"/>
            <a:srcRect t="4075" b="2189"/>
            <a:stretch/>
          </p:blipFill>
          <p:spPr>
            <a:xfrm>
              <a:off x="4744267" y="1159634"/>
              <a:ext cx="4299733" cy="1931498"/>
            </a:xfrm>
            <a:prstGeom prst="rect">
              <a:avLst/>
            </a:prstGeom>
          </p:spPr>
        </p:pic>
        <p:sp>
          <p:nvSpPr>
            <p:cNvPr id="14" name="Rectangle 13">
              <a:extLst>
                <a:ext uri="{FF2B5EF4-FFF2-40B4-BE49-F238E27FC236}">
                  <a16:creationId xmlns:a16="http://schemas.microsoft.com/office/drawing/2014/main" id="{3036909C-2052-0A45-A3A2-4C2930C8654C}"/>
                </a:ext>
              </a:extLst>
            </p:cNvPr>
            <p:cNvSpPr/>
            <p:nvPr/>
          </p:nvSpPr>
          <p:spPr>
            <a:xfrm>
              <a:off x="5564945" y="634328"/>
              <a:ext cx="190468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AxDIMM</a:t>
              </a: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pic>
        <p:nvPicPr>
          <p:cNvPr id="15" name="Picture 14">
            <a:extLst>
              <a:ext uri="{FF2B5EF4-FFF2-40B4-BE49-F238E27FC236}">
                <a16:creationId xmlns:a16="http://schemas.microsoft.com/office/drawing/2014/main" id="{8CFED770-D7DA-4148-A854-219B6EAC3AE3}"/>
              </a:ext>
            </a:extLst>
          </p:cNvPr>
          <p:cNvPicPr>
            <a:picLocks noChangeAspect="1"/>
          </p:cNvPicPr>
          <p:nvPr/>
        </p:nvPicPr>
        <p:blipFill>
          <a:blip r:embed="rId5"/>
          <a:stretch>
            <a:fillRect/>
          </a:stretch>
        </p:blipFill>
        <p:spPr>
          <a:xfrm>
            <a:off x="332322" y="1983156"/>
            <a:ext cx="4426237" cy="4454430"/>
          </a:xfrm>
          <a:prstGeom prst="rect">
            <a:avLst/>
          </a:prstGeom>
        </p:spPr>
      </p:pic>
      <p:sp>
        <p:nvSpPr>
          <p:cNvPr id="16" name="TextBox 15">
            <a:extLst>
              <a:ext uri="{FF2B5EF4-FFF2-40B4-BE49-F238E27FC236}">
                <a16:creationId xmlns:a16="http://schemas.microsoft.com/office/drawing/2014/main" id="{0C450CF6-3385-024A-B2B2-719A2C17BE5E}"/>
              </a:ext>
            </a:extLst>
          </p:cNvPr>
          <p:cNvSpPr txBox="1"/>
          <p:nvPr/>
        </p:nvSpPr>
        <p:spPr>
          <a:xfrm>
            <a:off x="304800" y="6528003"/>
            <a:ext cx="7968848"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Ke</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et al. "Near-Memory Processing in Action: Accelerating Personalized Recommendation with </a:t>
            </a: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AxDIMM</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IEEE Micro (2021)</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493568762"/>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7630F2C-F1A4-504C-BD76-4C0CF610117E}"/>
              </a:ext>
            </a:extLst>
          </p:cNvPr>
          <p:cNvPicPr>
            <a:picLocks noChangeAspect="1"/>
          </p:cNvPicPr>
          <p:nvPr/>
        </p:nvPicPr>
        <p:blipFill>
          <a:blip r:embed="rId2"/>
          <a:stretch>
            <a:fillRect/>
          </a:stretch>
        </p:blipFill>
        <p:spPr>
          <a:xfrm>
            <a:off x="76200" y="838200"/>
            <a:ext cx="5638800" cy="5659138"/>
          </a:xfrm>
          <a:prstGeom prst="rect">
            <a:avLst/>
          </a:prstGeom>
        </p:spPr>
      </p:pic>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SK Hynix Accelerator-in-Memory (2022)</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242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6" name="TextBox 5">
            <a:extLst>
              <a:ext uri="{FF2B5EF4-FFF2-40B4-BE49-F238E27FC236}">
                <a16:creationId xmlns:a16="http://schemas.microsoft.com/office/drawing/2014/main" id="{E2E504B7-DA66-5B4F-B558-31F93F8EC635}"/>
              </a:ext>
            </a:extLst>
          </p:cNvPr>
          <p:cNvSpPr txBox="1"/>
          <p:nvPr/>
        </p:nvSpPr>
        <p:spPr>
          <a:xfrm>
            <a:off x="1700819" y="6528003"/>
            <a:ext cx="5157181"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https://news.skhynix.com/sk-hynix-develops-pim-next-generation-ai-accelerator/</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2616349" y="3703490"/>
            <a:ext cx="477539" cy="5110162"/>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83782F46-972B-F74E-B5E1-F30E8DD07FBE}"/>
              </a:ext>
            </a:extLst>
          </p:cNvPr>
          <p:cNvPicPr>
            <a:picLocks noChangeAspect="1"/>
          </p:cNvPicPr>
          <p:nvPr/>
        </p:nvPicPr>
        <p:blipFill>
          <a:blip r:embed="rId4"/>
          <a:stretch>
            <a:fillRect/>
          </a:stretch>
        </p:blipFill>
        <p:spPr>
          <a:xfrm>
            <a:off x="5389919" y="1600200"/>
            <a:ext cx="3724263" cy="2382603"/>
          </a:xfrm>
          <a:prstGeom prst="rect">
            <a:avLst/>
          </a:prstGeom>
        </p:spPr>
      </p:pic>
      <p:pic>
        <p:nvPicPr>
          <p:cNvPr id="11" name="Picture 10">
            <a:extLst>
              <a:ext uri="{FF2B5EF4-FFF2-40B4-BE49-F238E27FC236}">
                <a16:creationId xmlns:a16="http://schemas.microsoft.com/office/drawing/2014/main" id="{651C93C8-E662-634A-AE11-0C2FA4229424}"/>
              </a:ext>
            </a:extLst>
          </p:cNvPr>
          <p:cNvPicPr>
            <a:picLocks noChangeAspect="1"/>
          </p:cNvPicPr>
          <p:nvPr/>
        </p:nvPicPr>
        <p:blipFill>
          <a:blip r:embed="rId5"/>
          <a:stretch>
            <a:fillRect/>
          </a:stretch>
        </p:blipFill>
        <p:spPr>
          <a:xfrm>
            <a:off x="5375009" y="4648200"/>
            <a:ext cx="3754081" cy="524285"/>
          </a:xfrm>
          <a:prstGeom prst="rect">
            <a:avLst/>
          </a:prstGeom>
        </p:spPr>
      </p:pic>
    </p:spTree>
    <p:extLst>
      <p:ext uri="{BB962C8B-B14F-4D97-AF65-F5344CB8AC3E}">
        <p14:creationId xmlns:p14="http://schemas.microsoft.com/office/powerpoint/2010/main" val="577253243"/>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D9C546-6A11-1120-A673-A501F4AC5FC4}"/>
              </a:ext>
            </a:extLst>
          </p:cNvPr>
          <p:cNvSpPr>
            <a:spLocks noGrp="1"/>
          </p:cNvSpPr>
          <p:nvPr>
            <p:ph type="title"/>
          </p:nvPr>
        </p:nvSpPr>
        <p:spPr>
          <a:xfrm>
            <a:off x="228600" y="152400"/>
            <a:ext cx="9167936" cy="1066800"/>
          </a:xfrm>
        </p:spPr>
        <p:txBody>
          <a:bodyPr/>
          <a:lstStyle/>
          <a:p>
            <a:r>
              <a:rPr lang="en-US" sz="3800" dirty="0" err="1"/>
              <a:t>AliBaba</a:t>
            </a:r>
            <a:r>
              <a:rPr lang="en-US" sz="3800" dirty="0"/>
              <a:t> PIM Recommendation System (2022)</a:t>
            </a:r>
          </a:p>
        </p:txBody>
      </p:sp>
      <p:sp>
        <p:nvSpPr>
          <p:cNvPr id="3" name="Content Placeholder 2">
            <a:extLst>
              <a:ext uri="{FF2B5EF4-FFF2-40B4-BE49-F238E27FC236}">
                <a16:creationId xmlns:a16="http://schemas.microsoft.com/office/drawing/2014/main" id="{5F160195-56F6-74E3-8969-3DF2E94937C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380F43C-6533-8AC6-A6BF-105E6C561CE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68FE1CEA-D8CC-E719-F994-3424A0124DDE}"/>
              </a:ext>
            </a:extLst>
          </p:cNvPr>
          <p:cNvPicPr>
            <a:picLocks noChangeAspect="1"/>
          </p:cNvPicPr>
          <p:nvPr/>
        </p:nvPicPr>
        <p:blipFill>
          <a:blip r:embed="rId2"/>
          <a:stretch>
            <a:fillRect/>
          </a:stretch>
        </p:blipFill>
        <p:spPr>
          <a:xfrm>
            <a:off x="223735" y="1026550"/>
            <a:ext cx="3812235" cy="3573016"/>
          </a:xfrm>
          <a:prstGeom prst="rect">
            <a:avLst/>
          </a:prstGeom>
        </p:spPr>
      </p:pic>
      <p:pic>
        <p:nvPicPr>
          <p:cNvPr id="6" name="Picture 5">
            <a:extLst>
              <a:ext uri="{FF2B5EF4-FFF2-40B4-BE49-F238E27FC236}">
                <a16:creationId xmlns:a16="http://schemas.microsoft.com/office/drawing/2014/main" id="{8CCE5892-6368-A987-2CEE-A43367C6AE1F}"/>
              </a:ext>
            </a:extLst>
          </p:cNvPr>
          <p:cNvPicPr>
            <a:picLocks noChangeAspect="1"/>
          </p:cNvPicPr>
          <p:nvPr/>
        </p:nvPicPr>
        <p:blipFill>
          <a:blip r:embed="rId3"/>
          <a:stretch>
            <a:fillRect/>
          </a:stretch>
        </p:blipFill>
        <p:spPr>
          <a:xfrm>
            <a:off x="4330079" y="999834"/>
            <a:ext cx="4202361" cy="3623898"/>
          </a:xfrm>
          <a:prstGeom prst="rect">
            <a:avLst/>
          </a:prstGeom>
        </p:spPr>
      </p:pic>
      <p:pic>
        <p:nvPicPr>
          <p:cNvPr id="7" name="Picture 6">
            <a:extLst>
              <a:ext uri="{FF2B5EF4-FFF2-40B4-BE49-F238E27FC236}">
                <a16:creationId xmlns:a16="http://schemas.microsoft.com/office/drawing/2014/main" id="{8B8823BA-1CC6-C778-1F46-DA01D7A284DB}"/>
              </a:ext>
            </a:extLst>
          </p:cNvPr>
          <p:cNvPicPr>
            <a:picLocks noChangeAspect="1"/>
          </p:cNvPicPr>
          <p:nvPr/>
        </p:nvPicPr>
        <p:blipFill>
          <a:blip r:embed="rId4"/>
          <a:stretch>
            <a:fillRect/>
          </a:stretch>
        </p:blipFill>
        <p:spPr>
          <a:xfrm>
            <a:off x="1331640" y="4827100"/>
            <a:ext cx="6552728" cy="1878567"/>
          </a:xfrm>
          <a:prstGeom prst="rect">
            <a:avLst/>
          </a:prstGeom>
        </p:spPr>
      </p:pic>
    </p:spTree>
    <p:extLst>
      <p:ext uri="{BB962C8B-B14F-4D97-AF65-F5344CB8AC3E}">
        <p14:creationId xmlns:p14="http://schemas.microsoft.com/office/powerpoint/2010/main" val="2003946798"/>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26876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Processing-in-Memory </a:t>
            </a:r>
          </a:p>
          <a:p>
            <a:pPr marL="0" indent="0" algn="ctr" eaLnBrk="1" hangingPunct="1">
              <a:buNone/>
            </a:pPr>
            <a:r>
              <a:rPr lang="en-US" sz="6000" dirty="0">
                <a:solidFill>
                  <a:srgbClr val="FF0000"/>
                </a:solidFill>
                <a:latin typeface="Tahoma" charset="0"/>
                <a:ea typeface="ＭＳ Ｐゴシック" charset="0"/>
                <a:cs typeface="ＭＳ Ｐゴシック" charset="0"/>
              </a:rPr>
              <a:t>in the Real World</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066208339"/>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600" dirty="0"/>
              <a:t>DAMOV Analysis Methodology &amp; Workloads</a:t>
            </a:r>
            <a:endParaRPr lang="en-US" sz="3600" b="1"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pic>
        <p:nvPicPr>
          <p:cNvPr id="5" name="Picture 4">
            <a:extLst>
              <a:ext uri="{FF2B5EF4-FFF2-40B4-BE49-F238E27FC236}">
                <a16:creationId xmlns:a16="http://schemas.microsoft.com/office/drawing/2014/main" id="{21E15779-7C5C-DE4E-8C08-440276A74E6A}"/>
              </a:ext>
            </a:extLst>
          </p:cNvPr>
          <p:cNvPicPr>
            <a:picLocks noChangeAspect="1"/>
          </p:cNvPicPr>
          <p:nvPr/>
        </p:nvPicPr>
        <p:blipFill>
          <a:blip r:embed="rId2"/>
          <a:stretch>
            <a:fillRect/>
          </a:stretch>
        </p:blipFill>
        <p:spPr>
          <a:xfrm>
            <a:off x="1816759" y="947766"/>
            <a:ext cx="5406441" cy="5724467"/>
          </a:xfrm>
          <a:prstGeom prst="rect">
            <a:avLst/>
          </a:prstGeom>
        </p:spPr>
      </p:pic>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https://arxiv.org/pdf/2105.03725.pdf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34531838"/>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6A870B-0E44-2546-B851-356F8AC5695D}"/>
              </a:ext>
            </a:extLst>
          </p:cNvPr>
          <p:cNvSpPr>
            <a:spLocks noGrp="1"/>
          </p:cNvSpPr>
          <p:nvPr>
            <p:ph type="title"/>
          </p:nvPr>
        </p:nvSpPr>
        <p:spPr/>
        <p:txBody>
          <a:bodyPr/>
          <a:lstStyle/>
          <a:p>
            <a:r>
              <a:rPr lang="en-US" dirty="0"/>
              <a:t>When to Employ Near-Data Processing? </a:t>
            </a:r>
          </a:p>
        </p:txBody>
      </p:sp>
      <p:sp>
        <p:nvSpPr>
          <p:cNvPr id="4" name="Oval 3">
            <a:extLst>
              <a:ext uri="{FF2B5EF4-FFF2-40B4-BE49-F238E27FC236}">
                <a16:creationId xmlns:a16="http://schemas.microsoft.com/office/drawing/2014/main" id="{8F60FE34-5F58-5C43-A7A4-77B1B8F44DB1}"/>
              </a:ext>
            </a:extLst>
          </p:cNvPr>
          <p:cNvSpPr/>
          <p:nvPr/>
        </p:nvSpPr>
        <p:spPr>
          <a:xfrm>
            <a:off x="2973154" y="2305585"/>
            <a:ext cx="3211232" cy="1524000"/>
          </a:xfrm>
          <a:prstGeom prst="ellipse">
            <a:avLst/>
          </a:prstGeom>
          <a:solidFill>
            <a:srgbClr val="77BF6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Near-Data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Processing</a:t>
            </a:r>
          </a:p>
        </p:txBody>
      </p:sp>
      <p:grpSp>
        <p:nvGrpSpPr>
          <p:cNvPr id="5" name="Group 4">
            <a:extLst>
              <a:ext uri="{FF2B5EF4-FFF2-40B4-BE49-F238E27FC236}">
                <a16:creationId xmlns:a16="http://schemas.microsoft.com/office/drawing/2014/main" id="{201768E1-C8A0-AC4B-A3C0-E84FC09A9E37}"/>
              </a:ext>
            </a:extLst>
          </p:cNvPr>
          <p:cNvGrpSpPr/>
          <p:nvPr/>
        </p:nvGrpSpPr>
        <p:grpSpPr>
          <a:xfrm>
            <a:off x="2878320" y="726328"/>
            <a:ext cx="4195700" cy="1596033"/>
            <a:chOff x="3073303" y="1009850"/>
            <a:chExt cx="4195700" cy="1906011"/>
          </a:xfrm>
        </p:grpSpPr>
        <p:sp>
          <p:nvSpPr>
            <p:cNvPr id="6" name="TextBox 5">
              <a:extLst>
                <a:ext uri="{FF2B5EF4-FFF2-40B4-BE49-F238E27FC236}">
                  <a16:creationId xmlns:a16="http://schemas.microsoft.com/office/drawing/2014/main" id="{17F58A94-356A-374D-B404-C4DCAD3A28F7}"/>
                </a:ext>
              </a:extLst>
            </p:cNvPr>
            <p:cNvSpPr txBox="1"/>
            <p:nvPr/>
          </p:nvSpPr>
          <p:spPr>
            <a:xfrm>
              <a:off x="3073303" y="1009850"/>
              <a:ext cx="4195700" cy="91888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Mobile consumer workloads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7" name="Freeform: Shape 14">
              <a:extLst>
                <a:ext uri="{FF2B5EF4-FFF2-40B4-BE49-F238E27FC236}">
                  <a16:creationId xmlns:a16="http://schemas.microsoft.com/office/drawing/2014/main" id="{9C2F4064-4929-6B49-9090-210D8274FF50}"/>
                </a:ext>
              </a:extLst>
            </p:cNvPr>
            <p:cNvSpPr/>
            <p:nvPr/>
          </p:nvSpPr>
          <p:spPr>
            <a:xfrm>
              <a:off x="4907738" y="1889401"/>
              <a:ext cx="245642" cy="1026460"/>
            </a:xfrm>
            <a:custGeom>
              <a:avLst/>
              <a:gdLst>
                <a:gd name="connsiteX0" fmla="*/ 0 w 255373"/>
                <a:gd name="connsiteY0" fmla="*/ 1087395 h 1087395"/>
                <a:gd name="connsiteX1" fmla="*/ 255373 w 255373"/>
                <a:gd name="connsiteY1" fmla="*/ 0 h 1087395"/>
              </a:gdLst>
              <a:ahLst/>
              <a:cxnLst>
                <a:cxn ang="0">
                  <a:pos x="connsiteX0" y="connsiteY0"/>
                </a:cxn>
                <a:cxn ang="0">
                  <a:pos x="connsiteX1" y="connsiteY1"/>
                </a:cxn>
              </a:cxnLst>
              <a:rect l="l" t="t" r="r" b="b"/>
              <a:pathLst>
                <a:path w="255373" h="1087395">
                  <a:moveTo>
                    <a:pt x="0" y="1087395"/>
                  </a:moveTo>
                  <a:lnTo>
                    <a:pt x="255373"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8" name="Group 7">
            <a:extLst>
              <a:ext uri="{FF2B5EF4-FFF2-40B4-BE49-F238E27FC236}">
                <a16:creationId xmlns:a16="http://schemas.microsoft.com/office/drawing/2014/main" id="{F3176FD9-5713-E045-AB72-4E4C8FE4ECDC}"/>
              </a:ext>
            </a:extLst>
          </p:cNvPr>
          <p:cNvGrpSpPr/>
          <p:nvPr/>
        </p:nvGrpSpPr>
        <p:grpSpPr>
          <a:xfrm>
            <a:off x="6078311" y="1818163"/>
            <a:ext cx="2793846" cy="988283"/>
            <a:chOff x="6204399" y="2374826"/>
            <a:chExt cx="2793846" cy="988283"/>
          </a:xfrm>
        </p:grpSpPr>
        <p:sp>
          <p:nvSpPr>
            <p:cNvPr id="9" name="TextBox 8">
              <a:extLst>
                <a:ext uri="{FF2B5EF4-FFF2-40B4-BE49-F238E27FC236}">
                  <a16:creationId xmlns:a16="http://schemas.microsoft.com/office/drawing/2014/main" id="{D85E0C8A-A665-744E-8154-AB774FD00FB8}"/>
                </a:ext>
              </a:extLst>
            </p:cNvPr>
            <p:cNvSpPr txBox="1"/>
            <p:nvPr/>
          </p:nvSpPr>
          <p:spPr>
            <a:xfrm>
              <a:off x="6453767" y="2374826"/>
              <a:ext cx="2544478"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Neural networks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0" noProof="0" dirty="0" err="1">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0" name="Freeform: Shape 15">
              <a:extLst>
                <a:ext uri="{FF2B5EF4-FFF2-40B4-BE49-F238E27FC236}">
                  <a16:creationId xmlns:a16="http://schemas.microsoft.com/office/drawing/2014/main" id="{1387FE78-FC48-E641-A6C6-D9D0335D9CBE}"/>
                </a:ext>
              </a:extLst>
            </p:cNvPr>
            <p:cNvSpPr/>
            <p:nvPr/>
          </p:nvSpPr>
          <p:spPr>
            <a:xfrm>
              <a:off x="6204399" y="2870886"/>
              <a:ext cx="729800" cy="492223"/>
            </a:xfrm>
            <a:custGeom>
              <a:avLst/>
              <a:gdLst>
                <a:gd name="connsiteX0" fmla="*/ 0 w 906162"/>
                <a:gd name="connsiteY0" fmla="*/ 329514 h 329514"/>
                <a:gd name="connsiteX1" fmla="*/ 906162 w 906162"/>
                <a:gd name="connsiteY1" fmla="*/ 0 h 329514"/>
              </a:gdLst>
              <a:ahLst/>
              <a:cxnLst>
                <a:cxn ang="0">
                  <a:pos x="connsiteX0" y="connsiteY0"/>
                </a:cxn>
                <a:cxn ang="0">
                  <a:pos x="connsiteX1" y="connsiteY1"/>
                </a:cxn>
              </a:cxnLst>
              <a:rect l="l" t="t" r="r" b="b"/>
              <a:pathLst>
                <a:path w="906162" h="329514">
                  <a:moveTo>
                    <a:pt x="0" y="329514"/>
                  </a:moveTo>
                  <a:lnTo>
                    <a:pt x="906162"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1" name="Group 10">
            <a:extLst>
              <a:ext uri="{FF2B5EF4-FFF2-40B4-BE49-F238E27FC236}">
                <a16:creationId xmlns:a16="http://schemas.microsoft.com/office/drawing/2014/main" id="{02126128-81FA-7C48-B816-9DF271AAF36B}"/>
              </a:ext>
            </a:extLst>
          </p:cNvPr>
          <p:cNvGrpSpPr/>
          <p:nvPr/>
        </p:nvGrpSpPr>
        <p:grpSpPr>
          <a:xfrm>
            <a:off x="75991" y="1461673"/>
            <a:ext cx="3096410" cy="1223332"/>
            <a:chOff x="738224" y="1853584"/>
            <a:chExt cx="3322976" cy="1146543"/>
          </a:xfrm>
        </p:grpSpPr>
        <p:sp>
          <p:nvSpPr>
            <p:cNvPr id="12" name="TextBox 11">
              <a:extLst>
                <a:ext uri="{FF2B5EF4-FFF2-40B4-BE49-F238E27FC236}">
                  <a16:creationId xmlns:a16="http://schemas.microsoft.com/office/drawing/2014/main" id="{BF13E577-CE22-6E40-8770-A413B64FB467}"/>
                </a:ext>
              </a:extLst>
            </p:cNvPr>
            <p:cNvSpPr txBox="1"/>
            <p:nvPr/>
          </p:nvSpPr>
          <p:spPr>
            <a:xfrm>
              <a:off x="738224" y="1853584"/>
              <a:ext cx="2843511"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Graph processing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(Tesseract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1</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3" name="Freeform: Shape 16">
              <a:extLst>
                <a:ext uri="{FF2B5EF4-FFF2-40B4-BE49-F238E27FC236}">
                  <a16:creationId xmlns:a16="http://schemas.microsoft.com/office/drawing/2014/main" id="{936AAEE9-A7CE-1A4B-BBC9-EA000415F476}"/>
                </a:ext>
              </a:extLst>
            </p:cNvPr>
            <p:cNvSpPr/>
            <p:nvPr/>
          </p:nvSpPr>
          <p:spPr>
            <a:xfrm>
              <a:off x="3047999" y="2285999"/>
              <a:ext cx="1013201" cy="714128"/>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7" name="Group 16">
            <a:extLst>
              <a:ext uri="{FF2B5EF4-FFF2-40B4-BE49-F238E27FC236}">
                <a16:creationId xmlns:a16="http://schemas.microsoft.com/office/drawing/2014/main" id="{EC23AF05-902E-CD45-A520-45559293161E}"/>
              </a:ext>
            </a:extLst>
          </p:cNvPr>
          <p:cNvGrpSpPr/>
          <p:nvPr/>
        </p:nvGrpSpPr>
        <p:grpSpPr>
          <a:xfrm>
            <a:off x="991661" y="3668461"/>
            <a:ext cx="3037883" cy="1378984"/>
            <a:chOff x="2414397" y="4686438"/>
            <a:chExt cx="3037883" cy="1378984"/>
          </a:xfrm>
        </p:grpSpPr>
        <p:sp>
          <p:nvSpPr>
            <p:cNvPr id="18" name="TextBox 17">
              <a:extLst>
                <a:ext uri="{FF2B5EF4-FFF2-40B4-BE49-F238E27FC236}">
                  <a16:creationId xmlns:a16="http://schemas.microsoft.com/office/drawing/2014/main" id="{D4D70FED-B881-9C46-B6CE-6490B7D34038}"/>
                </a:ext>
              </a:extLst>
            </p:cNvPr>
            <p:cNvSpPr txBox="1"/>
            <p:nvPr/>
          </p:nvSpPr>
          <p:spPr>
            <a:xfrm>
              <a:off x="2414397" y="5295981"/>
              <a:ext cx="3037883"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Time series analysis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(NATSA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6</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19" name="Freeform: Shape 18">
              <a:extLst>
                <a:ext uri="{FF2B5EF4-FFF2-40B4-BE49-F238E27FC236}">
                  <a16:creationId xmlns:a16="http://schemas.microsoft.com/office/drawing/2014/main" id="{09CE2BD0-303A-AB48-B631-BDA3A49F15FD}"/>
                </a:ext>
              </a:extLst>
            </p:cNvPr>
            <p:cNvSpPr/>
            <p:nvPr/>
          </p:nvSpPr>
          <p:spPr>
            <a:xfrm>
              <a:off x="4085967" y="4686438"/>
              <a:ext cx="890244" cy="69287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20" name="Group 19">
            <a:extLst>
              <a:ext uri="{FF2B5EF4-FFF2-40B4-BE49-F238E27FC236}">
                <a16:creationId xmlns:a16="http://schemas.microsoft.com/office/drawing/2014/main" id="{D9732F72-DF5A-BD41-941A-7F12D6A5CBD1}"/>
              </a:ext>
            </a:extLst>
          </p:cNvPr>
          <p:cNvGrpSpPr/>
          <p:nvPr/>
        </p:nvGrpSpPr>
        <p:grpSpPr>
          <a:xfrm>
            <a:off x="5821319" y="3543093"/>
            <a:ext cx="3326459" cy="1337976"/>
            <a:chOff x="5774167" y="4000439"/>
            <a:chExt cx="3326459" cy="1337976"/>
          </a:xfrm>
        </p:grpSpPr>
        <p:sp>
          <p:nvSpPr>
            <p:cNvPr id="21" name="TextBox 20">
              <a:extLst>
                <a:ext uri="{FF2B5EF4-FFF2-40B4-BE49-F238E27FC236}">
                  <a16:creationId xmlns:a16="http://schemas.microsoft.com/office/drawing/2014/main" id="{C70EC3CA-FA70-314F-84AB-B4AC1BCE23A6}"/>
                </a:ext>
              </a:extLst>
            </p:cNvPr>
            <p:cNvSpPr txBox="1"/>
            <p:nvPr/>
          </p:nvSpPr>
          <p:spPr>
            <a:xfrm>
              <a:off x="6004906" y="4199642"/>
              <a:ext cx="3095720" cy="113877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DNA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sequence mapping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(GenASM</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3</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GRIM-Filter</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4</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22" name="Freeform: Shape 19">
              <a:extLst>
                <a:ext uri="{FF2B5EF4-FFF2-40B4-BE49-F238E27FC236}">
                  <a16:creationId xmlns:a16="http://schemas.microsoft.com/office/drawing/2014/main" id="{72861EC4-3668-8F43-8B16-7169AA4EA8A0}"/>
                </a:ext>
              </a:extLst>
            </p:cNvPr>
            <p:cNvSpPr/>
            <p:nvPr/>
          </p:nvSpPr>
          <p:spPr>
            <a:xfrm>
              <a:off x="5774167" y="4000439"/>
              <a:ext cx="1057818" cy="584559"/>
            </a:xfrm>
            <a:custGeom>
              <a:avLst/>
              <a:gdLst>
                <a:gd name="connsiteX0" fmla="*/ 0 w 955589"/>
                <a:gd name="connsiteY0" fmla="*/ 0 h 634314"/>
                <a:gd name="connsiteX1" fmla="*/ 955589 w 955589"/>
                <a:gd name="connsiteY1" fmla="*/ 634314 h 634314"/>
              </a:gdLst>
              <a:ahLst/>
              <a:cxnLst>
                <a:cxn ang="0">
                  <a:pos x="connsiteX0" y="connsiteY0"/>
                </a:cxn>
                <a:cxn ang="0">
                  <a:pos x="connsiteX1" y="connsiteY1"/>
                </a:cxn>
              </a:cxnLst>
              <a:rect l="l" t="t" r="r" b="b"/>
              <a:pathLst>
                <a:path w="955589" h="634314">
                  <a:moveTo>
                    <a:pt x="0" y="0"/>
                  </a:moveTo>
                  <a:lnTo>
                    <a:pt x="955589" y="634314"/>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23" name="Group 22">
            <a:extLst>
              <a:ext uri="{FF2B5EF4-FFF2-40B4-BE49-F238E27FC236}">
                <a16:creationId xmlns:a16="http://schemas.microsoft.com/office/drawing/2014/main" id="{DC4EBAD0-D45A-9341-B0F5-3A74AB265177}"/>
              </a:ext>
            </a:extLst>
          </p:cNvPr>
          <p:cNvGrpSpPr/>
          <p:nvPr/>
        </p:nvGrpSpPr>
        <p:grpSpPr>
          <a:xfrm>
            <a:off x="4712755" y="3829585"/>
            <a:ext cx="837586" cy="991412"/>
            <a:chOff x="3420385" y="4013776"/>
            <a:chExt cx="837586" cy="1433568"/>
          </a:xfrm>
        </p:grpSpPr>
        <p:sp>
          <p:nvSpPr>
            <p:cNvPr id="24" name="TextBox 23">
              <a:extLst>
                <a:ext uri="{FF2B5EF4-FFF2-40B4-BE49-F238E27FC236}">
                  <a16:creationId xmlns:a16="http://schemas.microsoft.com/office/drawing/2014/main" id="{3C46697F-1C07-C942-884C-732484FE316B}"/>
                </a:ext>
              </a:extLst>
            </p:cNvPr>
            <p:cNvSpPr txBox="1"/>
            <p:nvPr/>
          </p:nvSpPr>
          <p:spPr>
            <a:xfrm>
              <a:off x="3784764" y="4862570"/>
              <a:ext cx="473207" cy="584774"/>
            </a:xfrm>
            <a:prstGeom prst="rect">
              <a:avLst/>
            </a:prstGeom>
            <a:noFill/>
            <a:ln w="28575">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t>
              </a:r>
            </a:p>
          </p:txBody>
        </p:sp>
        <p:sp>
          <p:nvSpPr>
            <p:cNvPr id="25" name="Freeform: Shape 23">
              <a:extLst>
                <a:ext uri="{FF2B5EF4-FFF2-40B4-BE49-F238E27FC236}">
                  <a16:creationId xmlns:a16="http://schemas.microsoft.com/office/drawing/2014/main" id="{2B2DB8C3-200D-5341-8C5D-C6FDAAAB9454}"/>
                </a:ext>
              </a:extLst>
            </p:cNvPr>
            <p:cNvSpPr/>
            <p:nvPr/>
          </p:nvSpPr>
          <p:spPr>
            <a:xfrm flipH="1">
              <a:off x="3420385" y="4013776"/>
              <a:ext cx="533400" cy="121920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6" name="Content Placeholder 25">
            <a:extLst>
              <a:ext uri="{FF2B5EF4-FFF2-40B4-BE49-F238E27FC236}">
                <a16:creationId xmlns:a16="http://schemas.microsoft.com/office/drawing/2014/main" id="{99FA6965-BE90-B747-B56B-EDB7DCD1158D}"/>
              </a:ext>
            </a:extLst>
          </p:cNvPr>
          <p:cNvSpPr>
            <a:spLocks noGrp="1"/>
          </p:cNvSpPr>
          <p:nvPr>
            <p:ph idx="1"/>
          </p:nvPr>
        </p:nvSpPr>
        <p:spPr>
          <a:xfrm>
            <a:off x="34309" y="5021585"/>
            <a:ext cx="9094167" cy="1606775"/>
          </a:xfrm>
        </p:spPr>
        <p:txBody>
          <a:bodyPr>
            <a:noAutofit/>
          </a:bodyPr>
          <a:lstStyle/>
          <a:p>
            <a:pPr marL="0" indent="0">
              <a:lnSpc>
                <a:spcPct val="100000"/>
              </a:lnSpc>
              <a:spcBef>
                <a:spcPts val="400"/>
              </a:spcBef>
              <a:buNone/>
            </a:pPr>
            <a:r>
              <a:rPr lang="en-US" sz="1050" dirty="0">
                <a:solidFill>
                  <a:schemeClr val="bg1">
                    <a:lumMod val="75000"/>
                  </a:schemeClr>
                </a:solidFill>
              </a:rPr>
              <a:t>[1] </a:t>
            </a:r>
            <a:r>
              <a:rPr lang="en-US" sz="1050" dirty="0" err="1">
                <a:solidFill>
                  <a:schemeClr val="bg1">
                    <a:lumMod val="75000"/>
                  </a:schemeClr>
                </a:solidFill>
              </a:rPr>
              <a:t>Ahn</a:t>
            </a:r>
            <a:r>
              <a:rPr lang="en-US" sz="1050" dirty="0">
                <a:solidFill>
                  <a:schemeClr val="bg1">
                    <a:lumMod val="75000"/>
                  </a:schemeClr>
                </a:solidFill>
              </a:rPr>
              <a:t>+, “A Scalable Processing-in-Memory Accelerator for Parallel Graph Processing," ISCA, 2015</a:t>
            </a:r>
          </a:p>
          <a:p>
            <a:pPr marL="0" indent="0">
              <a:lnSpc>
                <a:spcPct val="100000"/>
              </a:lnSpc>
              <a:spcBef>
                <a:spcPts val="400"/>
              </a:spcBef>
              <a:buNone/>
            </a:pPr>
            <a:r>
              <a:rPr lang="en-US" sz="1050" dirty="0">
                <a:solidFill>
                  <a:schemeClr val="bg1">
                    <a:lumMod val="75000"/>
                  </a:schemeClr>
                </a:solidFill>
              </a:rPr>
              <a:t>[2] </a:t>
            </a:r>
            <a:r>
              <a:rPr lang="en-US" sz="1050" dirty="0" err="1">
                <a:solidFill>
                  <a:schemeClr val="bg1">
                    <a:lumMod val="75000"/>
                  </a:schemeClr>
                </a:solidFill>
              </a:rPr>
              <a:t>Boroumand</a:t>
            </a:r>
            <a:r>
              <a:rPr lang="en-US" sz="1050" dirty="0">
                <a:solidFill>
                  <a:schemeClr val="bg1">
                    <a:lumMod val="75000"/>
                  </a:schemeClr>
                </a:solidFill>
              </a:rPr>
              <a:t>+, "Google Workloads for Consumer Devices: Mitigating Data Movement Bottlenecks,” ASPLOS, 2018</a:t>
            </a:r>
          </a:p>
          <a:p>
            <a:pPr marL="0" indent="0">
              <a:lnSpc>
                <a:spcPct val="100000"/>
              </a:lnSpc>
              <a:spcBef>
                <a:spcPts val="400"/>
              </a:spcBef>
              <a:buNone/>
            </a:pPr>
            <a:r>
              <a:rPr lang="en-US" sz="1050" dirty="0">
                <a:solidFill>
                  <a:schemeClr val="bg1">
                    <a:lumMod val="75000"/>
                  </a:schemeClr>
                </a:solidFill>
              </a:rPr>
              <a:t>[3] Cali+, "</a:t>
            </a:r>
            <a:r>
              <a:rPr lang="en-US" sz="1050" dirty="0" err="1">
                <a:solidFill>
                  <a:schemeClr val="bg1">
                    <a:lumMod val="75000"/>
                  </a:schemeClr>
                </a:solidFill>
              </a:rPr>
              <a:t>GenASM</a:t>
            </a:r>
            <a:r>
              <a:rPr lang="en-US" sz="1050" dirty="0">
                <a:solidFill>
                  <a:schemeClr val="bg1">
                    <a:lumMod val="75000"/>
                  </a:schemeClr>
                </a:solidFill>
              </a:rPr>
              <a:t>: A High-Performance, Low-Power Approximate String Matching Acceleration Framework for Genome Sequence Analysis,” MICRO, 2020 </a:t>
            </a:r>
          </a:p>
          <a:p>
            <a:pPr marL="0" indent="0">
              <a:lnSpc>
                <a:spcPct val="100000"/>
              </a:lnSpc>
              <a:spcBef>
                <a:spcPts val="400"/>
              </a:spcBef>
              <a:buNone/>
            </a:pPr>
            <a:r>
              <a:rPr lang="en-US" sz="1050" dirty="0">
                <a:solidFill>
                  <a:schemeClr val="bg1">
                    <a:lumMod val="75000"/>
                  </a:schemeClr>
                </a:solidFill>
              </a:rPr>
              <a:t>[4] Kim+, "GRIM-Filter: Fast Seed Location Filtering in DNA Read Mapping Using Processing-in-Memory Technologies,” BMC Genomics, 2018</a:t>
            </a:r>
          </a:p>
          <a:p>
            <a:pPr marL="0" indent="0">
              <a:lnSpc>
                <a:spcPct val="100000"/>
              </a:lnSpc>
              <a:spcBef>
                <a:spcPts val="400"/>
              </a:spcBef>
              <a:buNone/>
            </a:pPr>
            <a:r>
              <a:rPr lang="en-US" sz="1050" dirty="0">
                <a:solidFill>
                  <a:schemeClr val="bg1">
                    <a:lumMod val="75000"/>
                  </a:schemeClr>
                </a:solidFill>
              </a:rPr>
              <a:t>[5] </a:t>
            </a:r>
            <a:r>
              <a:rPr lang="en-US" sz="1050" dirty="0" err="1">
                <a:solidFill>
                  <a:schemeClr val="bg1">
                    <a:lumMod val="75000"/>
                  </a:schemeClr>
                </a:solidFill>
              </a:rPr>
              <a:t>Boroumand</a:t>
            </a:r>
            <a:r>
              <a:rPr lang="en-US" sz="1050" dirty="0">
                <a:solidFill>
                  <a:schemeClr val="bg1">
                    <a:lumMod val="75000"/>
                  </a:schemeClr>
                </a:solidFill>
              </a:rPr>
              <a:t>+, "Polynesia: Enabling Effective Hybrid Transactional/Analytical Databases with Specialized Hardware/Software Co-Design,” arXiv:2103.00798 [</a:t>
            </a:r>
            <a:r>
              <a:rPr lang="en-US" sz="1050" dirty="0" err="1">
                <a:solidFill>
                  <a:schemeClr val="bg1">
                    <a:lumMod val="75000"/>
                  </a:schemeClr>
                </a:solidFill>
              </a:rPr>
              <a:t>cs.AR</a:t>
            </a:r>
            <a:r>
              <a:rPr lang="en-US" sz="1050" dirty="0">
                <a:solidFill>
                  <a:schemeClr val="bg1">
                    <a:lumMod val="75000"/>
                  </a:schemeClr>
                </a:solidFill>
              </a:rPr>
              <a:t>], 2021</a:t>
            </a:r>
          </a:p>
          <a:p>
            <a:pPr marL="0" indent="0">
              <a:lnSpc>
                <a:spcPct val="100000"/>
              </a:lnSpc>
              <a:spcBef>
                <a:spcPts val="400"/>
              </a:spcBef>
              <a:buNone/>
            </a:pPr>
            <a:r>
              <a:rPr lang="en-US" sz="1050" dirty="0">
                <a:solidFill>
                  <a:schemeClr val="bg1">
                    <a:lumMod val="75000"/>
                  </a:schemeClr>
                </a:solidFill>
              </a:rPr>
              <a:t>[6] Fernandez+, “NATSA: A Near-Data Processing Accelerator for Time Series Analysis,” ICCD, 2020</a:t>
            </a:r>
          </a:p>
          <a:p>
            <a:pPr marL="0" indent="0">
              <a:lnSpc>
                <a:spcPct val="100000"/>
              </a:lnSpc>
              <a:spcBef>
                <a:spcPts val="400"/>
              </a:spcBef>
              <a:buNone/>
            </a:pPr>
            <a:endParaRPr lang="en-US" sz="1050" dirty="0">
              <a:solidFill>
                <a:schemeClr val="bg1">
                  <a:lumMod val="75000"/>
                </a:schemeClr>
              </a:solidFill>
            </a:endParaRPr>
          </a:p>
          <a:p>
            <a:pPr marL="0" indent="0">
              <a:lnSpc>
                <a:spcPct val="100000"/>
              </a:lnSpc>
              <a:spcBef>
                <a:spcPts val="400"/>
              </a:spcBef>
              <a:buNone/>
            </a:pPr>
            <a:endParaRPr lang="en-US" sz="1050" dirty="0">
              <a:solidFill>
                <a:schemeClr val="bg1">
                  <a:lumMod val="65000"/>
                </a:schemeClr>
              </a:solidFill>
            </a:endParaRPr>
          </a:p>
        </p:txBody>
      </p:sp>
      <p:grpSp>
        <p:nvGrpSpPr>
          <p:cNvPr id="28" name="Group 27">
            <a:extLst>
              <a:ext uri="{FF2B5EF4-FFF2-40B4-BE49-F238E27FC236}">
                <a16:creationId xmlns:a16="http://schemas.microsoft.com/office/drawing/2014/main" id="{1B9EB573-9041-9A4C-9CC2-CC99C223D078}"/>
              </a:ext>
            </a:extLst>
          </p:cNvPr>
          <p:cNvGrpSpPr/>
          <p:nvPr/>
        </p:nvGrpSpPr>
        <p:grpSpPr>
          <a:xfrm>
            <a:off x="669675" y="2878258"/>
            <a:ext cx="2329883" cy="769441"/>
            <a:chOff x="1309638" y="2475710"/>
            <a:chExt cx="2500362" cy="721143"/>
          </a:xfrm>
        </p:grpSpPr>
        <p:sp>
          <p:nvSpPr>
            <p:cNvPr id="29" name="TextBox 28">
              <a:extLst>
                <a:ext uri="{FF2B5EF4-FFF2-40B4-BE49-F238E27FC236}">
                  <a16:creationId xmlns:a16="http://schemas.microsoft.com/office/drawing/2014/main" id="{C5D42B10-C369-5C42-BC9A-3CC32429ECA8}"/>
                </a:ext>
              </a:extLst>
            </p:cNvPr>
            <p:cNvSpPr txBox="1"/>
            <p:nvPr/>
          </p:nvSpPr>
          <p:spPr>
            <a:xfrm>
              <a:off x="1309638" y="2475710"/>
              <a:ext cx="1756767"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Databases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(Polynesia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5</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30" name="Freeform: Shape 16">
              <a:extLst>
                <a:ext uri="{FF2B5EF4-FFF2-40B4-BE49-F238E27FC236}">
                  <a16:creationId xmlns:a16="http://schemas.microsoft.com/office/drawing/2014/main" id="{2E59F70C-46FC-D144-A989-A6CAA3BCE549}"/>
                </a:ext>
              </a:extLst>
            </p:cNvPr>
            <p:cNvSpPr/>
            <p:nvPr/>
          </p:nvSpPr>
          <p:spPr>
            <a:xfrm flipV="1">
              <a:off x="3048001" y="2771992"/>
              <a:ext cx="761999" cy="42849"/>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Tree>
    <p:extLst>
      <p:ext uri="{BB962C8B-B14F-4D97-AF65-F5344CB8AC3E}">
        <p14:creationId xmlns:p14="http://schemas.microsoft.com/office/powerpoint/2010/main" val="1876406325"/>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8576D68-840D-4751-9C30-8884D8792624}"/>
              </a:ext>
            </a:extLst>
          </p:cNvPr>
          <p:cNvSpPr>
            <a:spLocks noGrp="1"/>
          </p:cNvSpPr>
          <p:nvPr>
            <p:ph type="title"/>
          </p:nvPr>
        </p:nvSpPr>
        <p:spPr/>
        <p:txBody>
          <a:bodyPr/>
          <a:lstStyle/>
          <a:p>
            <a:r>
              <a:rPr lang="en-US" dirty="0"/>
              <a:t>Step 1: Application Profiling </a:t>
            </a:r>
          </a:p>
        </p:txBody>
      </p:sp>
      <p:sp>
        <p:nvSpPr>
          <p:cNvPr id="3" name="Espaço Reservado para Conteúdo 2">
            <a:extLst>
              <a:ext uri="{FF2B5EF4-FFF2-40B4-BE49-F238E27FC236}">
                <a16:creationId xmlns:a16="http://schemas.microsoft.com/office/drawing/2014/main" id="{BE0EBD8F-8878-4F45-A76A-C50D5816038E}"/>
              </a:ext>
            </a:extLst>
          </p:cNvPr>
          <p:cNvSpPr>
            <a:spLocks noGrp="1"/>
          </p:cNvSpPr>
          <p:nvPr>
            <p:ph idx="1"/>
          </p:nvPr>
        </p:nvSpPr>
        <p:spPr/>
        <p:txBody>
          <a:bodyPr/>
          <a:lstStyle/>
          <a:p>
            <a:r>
              <a:rPr lang="en-US" sz="2400" dirty="0"/>
              <a:t>We analyze </a:t>
            </a:r>
            <a:r>
              <a:rPr lang="en-US" sz="2400" dirty="0">
                <a:solidFill>
                  <a:schemeClr val="accent1">
                    <a:lumMod val="75000"/>
                  </a:schemeClr>
                </a:solidFill>
              </a:rPr>
              <a:t>345 applications</a:t>
            </a:r>
            <a:r>
              <a:rPr lang="en-US" sz="2400" dirty="0"/>
              <a:t> from distinct domains</a:t>
            </a:r>
            <a:r>
              <a:rPr lang="en-US" sz="2400" b="1" dirty="0"/>
              <a:t>:</a:t>
            </a:r>
          </a:p>
          <a:p>
            <a:pPr marL="0" indent="0">
              <a:buNone/>
            </a:pPr>
            <a:endParaRPr lang="en-US" sz="2400" b="1" dirty="0"/>
          </a:p>
          <a:p>
            <a:pPr>
              <a:buFontTx/>
              <a:buChar char="-"/>
            </a:pPr>
            <a:endParaRPr lang="en-US" b="1" dirty="0"/>
          </a:p>
          <a:p>
            <a:pPr>
              <a:buFontTx/>
              <a:buChar char="-"/>
            </a:pPr>
            <a:endParaRPr lang="en-US" dirty="0"/>
          </a:p>
        </p:txBody>
      </p:sp>
      <p:sp>
        <p:nvSpPr>
          <p:cNvPr id="7" name="Rectangle 6">
            <a:extLst>
              <a:ext uri="{FF2B5EF4-FFF2-40B4-BE49-F238E27FC236}">
                <a16:creationId xmlns:a16="http://schemas.microsoft.com/office/drawing/2014/main" id="{57EDCFFB-9755-1C42-A8EE-85CF2AD143F5}"/>
              </a:ext>
            </a:extLst>
          </p:cNvPr>
          <p:cNvSpPr/>
          <p:nvPr/>
        </p:nvSpPr>
        <p:spPr>
          <a:xfrm>
            <a:off x="134788" y="1325018"/>
            <a:ext cx="4870031" cy="5632311"/>
          </a:xfrm>
          <a:prstGeom prst="rect">
            <a:avLst/>
          </a:prstGeom>
        </p:spPr>
        <p:txBody>
          <a:bodyPr wrap="square">
            <a:spAutoFit/>
          </a:bodyPr>
          <a:lstStyle/>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Graph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Deep Neural Networks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Physics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High-Performance Computing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Genomics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Machine Learning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Databases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 Reorganization</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Image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Map-Reduce</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Linear Algebra   </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Char char="-"/>
              <a:tabLst/>
              <a:defRPr/>
            </a:pPr>
            <a:endPar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grpSp>
        <p:nvGrpSpPr>
          <p:cNvPr id="5" name="Group 4">
            <a:extLst>
              <a:ext uri="{FF2B5EF4-FFF2-40B4-BE49-F238E27FC236}">
                <a16:creationId xmlns:a16="http://schemas.microsoft.com/office/drawing/2014/main" id="{6D4CD789-CE14-EF4A-8D29-43A108585B77}"/>
              </a:ext>
            </a:extLst>
          </p:cNvPr>
          <p:cNvGrpSpPr/>
          <p:nvPr/>
        </p:nvGrpSpPr>
        <p:grpSpPr>
          <a:xfrm>
            <a:off x="4669559" y="1554109"/>
            <a:ext cx="4474441" cy="4188560"/>
            <a:chOff x="287318" y="2244751"/>
            <a:chExt cx="3915641" cy="3665463"/>
          </a:xfrm>
        </p:grpSpPr>
        <p:grpSp>
          <p:nvGrpSpPr>
            <p:cNvPr id="8" name="Group 7">
              <a:extLst>
                <a:ext uri="{FF2B5EF4-FFF2-40B4-BE49-F238E27FC236}">
                  <a16:creationId xmlns:a16="http://schemas.microsoft.com/office/drawing/2014/main" id="{D03C7A51-D54F-C44F-9C79-87901EA49EAE}"/>
                </a:ext>
              </a:extLst>
            </p:cNvPr>
            <p:cNvGrpSpPr/>
            <p:nvPr/>
          </p:nvGrpSpPr>
          <p:grpSpPr>
            <a:xfrm>
              <a:off x="287318" y="2244751"/>
              <a:ext cx="3412488" cy="3665463"/>
              <a:chOff x="287318" y="2244751"/>
              <a:chExt cx="3412488" cy="3665463"/>
            </a:xfrm>
          </p:grpSpPr>
          <p:sp>
            <p:nvSpPr>
              <p:cNvPr id="9" name="Oval 8">
                <a:extLst>
                  <a:ext uri="{FF2B5EF4-FFF2-40B4-BE49-F238E27FC236}">
                    <a16:creationId xmlns:a16="http://schemas.microsoft.com/office/drawing/2014/main" id="{56E51B3A-D7E7-7746-B109-B736D012BF11}"/>
                  </a:ext>
                </a:extLst>
              </p:cNvPr>
              <p:cNvSpPr/>
              <p:nvPr/>
            </p:nvSpPr>
            <p:spPr>
              <a:xfrm>
                <a:off x="1627961" y="4813397"/>
                <a:ext cx="985872" cy="896895"/>
              </a:xfrm>
              <a:prstGeom prst="ellipse">
                <a:avLst/>
              </a:prstGeom>
              <a:solidFill>
                <a:srgbClr val="8D74A1"/>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Physics</a:t>
                </a:r>
              </a:p>
            </p:txBody>
          </p:sp>
          <p:sp>
            <p:nvSpPr>
              <p:cNvPr id="10" name="Oval 9">
                <a:extLst>
                  <a:ext uri="{FF2B5EF4-FFF2-40B4-BE49-F238E27FC236}">
                    <a16:creationId xmlns:a16="http://schemas.microsoft.com/office/drawing/2014/main" id="{8BDF4EF2-647A-CA4E-A51D-30DB819BC088}"/>
                  </a:ext>
                </a:extLst>
              </p:cNvPr>
              <p:cNvSpPr/>
              <p:nvPr/>
            </p:nvSpPr>
            <p:spPr>
              <a:xfrm>
                <a:off x="1333547" y="3488458"/>
                <a:ext cx="1075636" cy="839943"/>
              </a:xfrm>
              <a:prstGeom prst="ellipse">
                <a:avLst/>
              </a:prstGeom>
              <a:solidFill>
                <a:srgbClr val="00B050"/>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Security</a:t>
                </a:r>
              </a:p>
            </p:txBody>
          </p:sp>
          <p:sp>
            <p:nvSpPr>
              <p:cNvPr id="11" name="Oval 10">
                <a:extLst>
                  <a:ext uri="{FF2B5EF4-FFF2-40B4-BE49-F238E27FC236}">
                    <a16:creationId xmlns:a16="http://schemas.microsoft.com/office/drawing/2014/main" id="{05D425B0-9644-E142-A9E9-E1CEE6E3425B}"/>
                  </a:ext>
                </a:extLst>
              </p:cNvPr>
              <p:cNvSpPr/>
              <p:nvPr/>
            </p:nvSpPr>
            <p:spPr>
              <a:xfrm>
                <a:off x="287318" y="2441408"/>
                <a:ext cx="1187064" cy="1152189"/>
              </a:xfrm>
              <a:prstGeom prst="ellipse">
                <a:avLst/>
              </a:prstGeom>
              <a:solidFill>
                <a:schemeClr val="accent5"/>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Machine learning</a:t>
                </a:r>
              </a:p>
            </p:txBody>
          </p:sp>
          <p:sp>
            <p:nvSpPr>
              <p:cNvPr id="12" name="Oval 11">
                <a:extLst>
                  <a:ext uri="{FF2B5EF4-FFF2-40B4-BE49-F238E27FC236}">
                    <a16:creationId xmlns:a16="http://schemas.microsoft.com/office/drawing/2014/main" id="{1D19B34A-5341-6B4D-86EA-8F34223C95D2}"/>
                  </a:ext>
                </a:extLst>
              </p:cNvPr>
              <p:cNvSpPr/>
              <p:nvPr/>
            </p:nvSpPr>
            <p:spPr>
              <a:xfrm>
                <a:off x="2456967" y="4692047"/>
                <a:ext cx="1178427" cy="971402"/>
              </a:xfrm>
              <a:prstGeom prst="ellipse">
                <a:avLst/>
              </a:prstGeom>
              <a:solidFill>
                <a:schemeClr val="accent6">
                  <a:lumMod val="50000"/>
                </a:schemeClr>
              </a:solidFill>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Database</a:t>
                </a:r>
              </a:p>
            </p:txBody>
          </p:sp>
          <p:sp>
            <p:nvSpPr>
              <p:cNvPr id="13" name="Oval 12">
                <a:extLst>
                  <a:ext uri="{FF2B5EF4-FFF2-40B4-BE49-F238E27FC236}">
                    <a16:creationId xmlns:a16="http://schemas.microsoft.com/office/drawing/2014/main" id="{C3B2254A-50C7-B449-A205-B6978BCDD313}"/>
                  </a:ext>
                </a:extLst>
              </p:cNvPr>
              <p:cNvSpPr/>
              <p:nvPr/>
            </p:nvSpPr>
            <p:spPr>
              <a:xfrm>
                <a:off x="365224" y="4775910"/>
                <a:ext cx="1519205" cy="1134304"/>
              </a:xfrm>
              <a:prstGeom prst="ellipse">
                <a:avLst/>
              </a:prstGeom>
              <a:solidFill>
                <a:schemeClr val="accent6"/>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Graph processing</a:t>
                </a:r>
              </a:p>
            </p:txBody>
          </p:sp>
          <p:sp>
            <p:nvSpPr>
              <p:cNvPr id="14" name="Oval 13">
                <a:extLst>
                  <a:ext uri="{FF2B5EF4-FFF2-40B4-BE49-F238E27FC236}">
                    <a16:creationId xmlns:a16="http://schemas.microsoft.com/office/drawing/2014/main" id="{472A0705-9BC1-E943-9C33-1F609CBF2CE1}"/>
                  </a:ext>
                </a:extLst>
              </p:cNvPr>
              <p:cNvSpPr/>
              <p:nvPr/>
            </p:nvSpPr>
            <p:spPr>
              <a:xfrm>
                <a:off x="1900160" y="2608766"/>
                <a:ext cx="1171584" cy="1352980"/>
              </a:xfrm>
              <a:prstGeom prst="ellipse">
                <a:avLst/>
              </a:prstGeom>
              <a:solidFill>
                <a:srgbClr val="8D74A1"/>
              </a:solidFill>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analytics</a:t>
                </a:r>
              </a:p>
            </p:txBody>
          </p:sp>
          <p:sp>
            <p:nvSpPr>
              <p:cNvPr id="15" name="Oval 14">
                <a:extLst>
                  <a:ext uri="{FF2B5EF4-FFF2-40B4-BE49-F238E27FC236}">
                    <a16:creationId xmlns:a16="http://schemas.microsoft.com/office/drawing/2014/main" id="{2DBEECCB-BA0E-6A43-BEBB-6C8C0BF71C32}"/>
                  </a:ext>
                </a:extLst>
              </p:cNvPr>
              <p:cNvSpPr/>
              <p:nvPr/>
            </p:nvSpPr>
            <p:spPr>
              <a:xfrm>
                <a:off x="321538" y="4088978"/>
                <a:ext cx="1680173" cy="1060798"/>
              </a:xfrm>
              <a:prstGeom prst="ellipse">
                <a:avLst/>
              </a:prstGeom>
              <a:solidFill>
                <a:schemeClr val="bg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reorganization</a:t>
                </a:r>
              </a:p>
            </p:txBody>
          </p:sp>
          <p:sp>
            <p:nvSpPr>
              <p:cNvPr id="16" name="Oval 15">
                <a:extLst>
                  <a:ext uri="{FF2B5EF4-FFF2-40B4-BE49-F238E27FC236}">
                    <a16:creationId xmlns:a16="http://schemas.microsoft.com/office/drawing/2014/main" id="{4C2D8E6A-ECE2-2B47-A176-D727694397FF}"/>
                  </a:ext>
                </a:extLst>
              </p:cNvPr>
              <p:cNvSpPr/>
              <p:nvPr/>
            </p:nvSpPr>
            <p:spPr>
              <a:xfrm>
                <a:off x="913332" y="3020526"/>
                <a:ext cx="1259688" cy="656169"/>
              </a:xfrm>
              <a:prstGeom prst="ellipse">
                <a:avLst/>
              </a:prstGeom>
              <a:solidFill>
                <a:schemeClr val="accent4">
                  <a:lumMod val="75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Genomics</a:t>
                </a:r>
              </a:p>
            </p:txBody>
          </p:sp>
          <p:sp>
            <p:nvSpPr>
              <p:cNvPr id="17" name="Oval 16">
                <a:extLst>
                  <a:ext uri="{FF2B5EF4-FFF2-40B4-BE49-F238E27FC236}">
                    <a16:creationId xmlns:a16="http://schemas.microsoft.com/office/drawing/2014/main" id="{9D21C273-818C-7741-9C4F-B3ADD5B707BE}"/>
                  </a:ext>
                </a:extLst>
              </p:cNvPr>
              <p:cNvSpPr/>
              <p:nvPr/>
            </p:nvSpPr>
            <p:spPr>
              <a:xfrm>
                <a:off x="342002" y="3376187"/>
                <a:ext cx="1176724" cy="981981"/>
              </a:xfrm>
              <a:prstGeom prst="ellipse">
                <a:avLst/>
              </a:prstGeom>
              <a:solidFill>
                <a:schemeClr val="accent2"/>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Deep Neural Networks</a:t>
                </a:r>
              </a:p>
            </p:txBody>
          </p:sp>
          <p:sp>
            <p:nvSpPr>
              <p:cNvPr id="18" name="Oval 17">
                <a:extLst>
                  <a:ext uri="{FF2B5EF4-FFF2-40B4-BE49-F238E27FC236}">
                    <a16:creationId xmlns:a16="http://schemas.microsoft.com/office/drawing/2014/main" id="{4C41485A-98AA-EF40-A37F-D723C5A2CCBA}"/>
                  </a:ext>
                </a:extLst>
              </p:cNvPr>
              <p:cNvSpPr/>
              <p:nvPr/>
            </p:nvSpPr>
            <p:spPr>
              <a:xfrm>
                <a:off x="1582339" y="3845299"/>
                <a:ext cx="1335156" cy="1149908"/>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Image processing</a:t>
                </a:r>
              </a:p>
            </p:txBody>
          </p:sp>
          <p:sp>
            <p:nvSpPr>
              <p:cNvPr id="19" name="Oval 18">
                <a:extLst>
                  <a:ext uri="{FF2B5EF4-FFF2-40B4-BE49-F238E27FC236}">
                    <a16:creationId xmlns:a16="http://schemas.microsoft.com/office/drawing/2014/main" id="{4AD777D6-308D-7741-A6B7-04C7FD732DE6}"/>
                  </a:ext>
                </a:extLst>
              </p:cNvPr>
              <p:cNvSpPr/>
              <p:nvPr/>
            </p:nvSpPr>
            <p:spPr>
              <a:xfrm>
                <a:off x="2577018" y="3467859"/>
                <a:ext cx="1122788" cy="1345054"/>
              </a:xfrm>
              <a:prstGeom prst="ellipse">
                <a:avLst/>
              </a:prstGeom>
              <a:solidFill>
                <a:schemeClr val="accent4">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Linear algebra</a:t>
                </a:r>
              </a:p>
            </p:txBody>
          </p:sp>
          <p:sp>
            <p:nvSpPr>
              <p:cNvPr id="20" name="Oval 19">
                <a:extLst>
                  <a:ext uri="{FF2B5EF4-FFF2-40B4-BE49-F238E27FC236}">
                    <a16:creationId xmlns:a16="http://schemas.microsoft.com/office/drawing/2014/main" id="{CAB46374-DEE7-904E-BC56-86E772055EB1}"/>
                  </a:ext>
                </a:extLst>
              </p:cNvPr>
              <p:cNvSpPr/>
              <p:nvPr/>
            </p:nvSpPr>
            <p:spPr>
              <a:xfrm>
                <a:off x="1222538" y="2244751"/>
                <a:ext cx="1354479" cy="1041463"/>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Signal processing</a:t>
                </a:r>
              </a:p>
            </p:txBody>
          </p:sp>
          <p:sp>
            <p:nvSpPr>
              <p:cNvPr id="21" name="Oval 20">
                <a:extLst>
                  <a:ext uri="{FF2B5EF4-FFF2-40B4-BE49-F238E27FC236}">
                    <a16:creationId xmlns:a16="http://schemas.microsoft.com/office/drawing/2014/main" id="{207C48DF-CDA6-094A-82E8-F66155CC5DCC}"/>
                  </a:ext>
                </a:extLst>
              </p:cNvPr>
              <p:cNvSpPr/>
              <p:nvPr/>
            </p:nvSpPr>
            <p:spPr>
              <a:xfrm>
                <a:off x="2684917" y="2477665"/>
                <a:ext cx="988009" cy="1079673"/>
              </a:xfrm>
              <a:prstGeom prst="ellipse">
                <a:avLst/>
              </a:prstGeom>
              <a:solidFill>
                <a:srgbClr val="4372C4"/>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mining</a:t>
                </a:r>
              </a:p>
            </p:txBody>
          </p:sp>
        </p:grpSp>
        <p:pic>
          <p:nvPicPr>
            <p:cNvPr id="23" name="Picture 22">
              <a:extLst>
                <a:ext uri="{FF2B5EF4-FFF2-40B4-BE49-F238E27FC236}">
                  <a16:creationId xmlns:a16="http://schemas.microsoft.com/office/drawing/2014/main" id="{BF9EC09B-DC22-3948-9655-D28F73170DAD}"/>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2540729" y="3442581"/>
              <a:ext cx="1648931" cy="1675528"/>
            </a:xfrm>
            <a:prstGeom prst="rect">
              <a:avLst/>
            </a:prstGeom>
          </p:spPr>
        </p:pic>
      </p:grpSp>
    </p:spTree>
    <p:extLst>
      <p:ext uri="{BB962C8B-B14F-4D97-AF65-F5344CB8AC3E}">
        <p14:creationId xmlns:p14="http://schemas.microsoft.com/office/powerpoint/2010/main" val="3997419417"/>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56F0144-A6C5-4349-8B72-1B493B479330}"/>
              </a:ext>
            </a:extLst>
          </p:cNvPr>
          <p:cNvSpPr>
            <a:spLocks noGrp="1"/>
          </p:cNvSpPr>
          <p:nvPr>
            <p:ph type="title"/>
          </p:nvPr>
        </p:nvSpPr>
        <p:spPr/>
        <p:txBody>
          <a:bodyPr/>
          <a:lstStyle/>
          <a:p>
            <a:r>
              <a:rPr lang="en-US" dirty="0"/>
              <a:t>Step 3: Memory Bottleneck Analysis</a:t>
            </a:r>
          </a:p>
        </p:txBody>
      </p:sp>
      <p:sp>
        <p:nvSpPr>
          <p:cNvPr id="45" name="Rounded Rectangle 44">
            <a:extLst>
              <a:ext uri="{FF2B5EF4-FFF2-40B4-BE49-F238E27FC236}">
                <a16:creationId xmlns:a16="http://schemas.microsoft.com/office/drawing/2014/main" id="{643BDBE9-E2FB-7F40-AC99-750DC2EFE20A}"/>
              </a:ext>
            </a:extLst>
          </p:cNvPr>
          <p:cNvSpPr/>
          <p:nvPr/>
        </p:nvSpPr>
        <p:spPr>
          <a:xfrm>
            <a:off x="75991" y="3443391"/>
            <a:ext cx="1278479" cy="579911"/>
          </a:xfrm>
          <a:prstGeom prst="round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Temporal Locality</a:t>
            </a:r>
          </a:p>
        </p:txBody>
      </p:sp>
      <p:cxnSp>
        <p:nvCxnSpPr>
          <p:cNvPr id="46" name="Elbow Connector 45">
            <a:extLst>
              <a:ext uri="{FF2B5EF4-FFF2-40B4-BE49-F238E27FC236}">
                <a16:creationId xmlns:a16="http://schemas.microsoft.com/office/drawing/2014/main" id="{40705735-90E3-254A-AF5A-AB9D58B8FAAC}"/>
              </a:ext>
            </a:extLst>
          </p:cNvPr>
          <p:cNvCxnSpPr>
            <a:cxnSpLocks/>
          </p:cNvCxnSpPr>
          <p:nvPr/>
        </p:nvCxnSpPr>
        <p:spPr>
          <a:xfrm rot="10800000" flipH="1">
            <a:off x="1354473" y="2368004"/>
            <a:ext cx="330071"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47" name="Elbow Connector 46">
            <a:extLst>
              <a:ext uri="{FF2B5EF4-FFF2-40B4-BE49-F238E27FC236}">
                <a16:creationId xmlns:a16="http://schemas.microsoft.com/office/drawing/2014/main" id="{A43D521C-197C-7247-8312-22DD5CAE5CC2}"/>
              </a:ext>
            </a:extLst>
          </p:cNvPr>
          <p:cNvCxnSpPr>
            <a:cxnSpLocks/>
          </p:cNvCxnSpPr>
          <p:nvPr/>
        </p:nvCxnSpPr>
        <p:spPr>
          <a:xfrm>
            <a:off x="1354476" y="3733347"/>
            <a:ext cx="327335"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1CD614B-37F2-B244-B610-D217F9E5BBA6}"/>
              </a:ext>
            </a:extLst>
          </p:cNvPr>
          <p:cNvSpPr/>
          <p:nvPr/>
        </p:nvSpPr>
        <p:spPr>
          <a:xfrm>
            <a:off x="1071271" y="20161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7" name="Rectangle 176">
            <a:extLst>
              <a:ext uri="{FF2B5EF4-FFF2-40B4-BE49-F238E27FC236}">
                <a16:creationId xmlns:a16="http://schemas.microsoft.com/office/drawing/2014/main" id="{CCEDE15C-84AB-6C45-A922-AFBF41D8B9CA}"/>
              </a:ext>
            </a:extLst>
          </p:cNvPr>
          <p:cNvSpPr/>
          <p:nvPr/>
        </p:nvSpPr>
        <p:spPr>
          <a:xfrm>
            <a:off x="1048539" y="507674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05" name="Rounded Rectangle 104">
            <a:extLst>
              <a:ext uri="{FF2B5EF4-FFF2-40B4-BE49-F238E27FC236}">
                <a16:creationId xmlns:a16="http://schemas.microsoft.com/office/drawing/2014/main" id="{A831447C-BD49-E14D-BC10-FF8AF2158F79}"/>
              </a:ext>
            </a:extLst>
          </p:cNvPr>
          <p:cNvSpPr/>
          <p:nvPr/>
        </p:nvSpPr>
        <p:spPr>
          <a:xfrm>
            <a:off x="1676779" y="2188696"/>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167" name="Group 166">
            <a:extLst>
              <a:ext uri="{FF2B5EF4-FFF2-40B4-BE49-F238E27FC236}">
                <a16:creationId xmlns:a16="http://schemas.microsoft.com/office/drawing/2014/main" id="{011FD250-1D0F-D04C-A2D2-FCD40DDEB358}"/>
              </a:ext>
            </a:extLst>
          </p:cNvPr>
          <p:cNvGrpSpPr/>
          <p:nvPr/>
        </p:nvGrpSpPr>
        <p:grpSpPr>
          <a:xfrm rot="16200000">
            <a:off x="2285562" y="1957389"/>
            <a:ext cx="1296903" cy="820764"/>
            <a:chOff x="3270773" y="4911119"/>
            <a:chExt cx="981344" cy="613301"/>
          </a:xfrm>
        </p:grpSpPr>
        <p:cxnSp>
          <p:nvCxnSpPr>
            <p:cNvPr id="169" name="Elbow Connector 168">
              <a:extLst>
                <a:ext uri="{FF2B5EF4-FFF2-40B4-BE49-F238E27FC236}">
                  <a16:creationId xmlns:a16="http://schemas.microsoft.com/office/drawing/2014/main" id="{19C7B5D6-CCBC-6441-9918-C6942BCAB94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70" name="Elbow Connector 169">
              <a:extLst>
                <a:ext uri="{FF2B5EF4-FFF2-40B4-BE49-F238E27FC236}">
                  <a16:creationId xmlns:a16="http://schemas.microsoft.com/office/drawing/2014/main" id="{DB376B02-5260-A948-8A29-6992AE74F7B9}"/>
                </a:ext>
              </a:extLst>
            </p:cNvPr>
            <p:cNvCxnSpPr>
              <a:cxnSpLocks/>
              <a:endCxn id="259" idx="1"/>
            </p:cNvCxnSpPr>
            <p:nvPr/>
          </p:nvCxnSpPr>
          <p:spPr>
            <a:xfrm rot="5400000">
              <a:off x="3198464" y="4983429"/>
              <a:ext cx="613300" cy="468682"/>
            </a:xfrm>
            <a:prstGeom prst="bentConnector3">
              <a:avLst>
                <a:gd name="adj1" fmla="val 2737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71" name="Rectangle 170">
            <a:extLst>
              <a:ext uri="{FF2B5EF4-FFF2-40B4-BE49-F238E27FC236}">
                <a16:creationId xmlns:a16="http://schemas.microsoft.com/office/drawing/2014/main" id="{8E25B451-5E0F-F94E-8C79-7B44F5EA6A77}"/>
              </a:ext>
            </a:extLst>
          </p:cNvPr>
          <p:cNvSpPr/>
          <p:nvPr/>
        </p:nvSpPr>
        <p:spPr>
          <a:xfrm>
            <a:off x="2146226" y="2955747"/>
            <a:ext cx="13242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Decreasing</a:t>
            </a: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p:txBody>
      </p:sp>
      <p:cxnSp>
        <p:nvCxnSpPr>
          <p:cNvPr id="175" name="Straight Connector 174">
            <a:extLst>
              <a:ext uri="{FF2B5EF4-FFF2-40B4-BE49-F238E27FC236}">
                <a16:creationId xmlns:a16="http://schemas.microsoft.com/office/drawing/2014/main" id="{F4A9FF02-084E-444C-95C7-63969E4D9CA8}"/>
              </a:ext>
            </a:extLst>
          </p:cNvPr>
          <p:cNvCxnSpPr>
            <a:cxnSpLocks/>
          </p:cNvCxnSpPr>
          <p:nvPr/>
        </p:nvCxnSpPr>
        <p:spPr>
          <a:xfrm>
            <a:off x="2736705" y="1714961"/>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76" name="Rectangle 175">
            <a:extLst>
              <a:ext uri="{FF2B5EF4-FFF2-40B4-BE49-F238E27FC236}">
                <a16:creationId xmlns:a16="http://schemas.microsoft.com/office/drawing/2014/main" id="{C11D3D82-B5DA-6842-BD5D-4C3BCBAFB6B8}"/>
              </a:ext>
            </a:extLst>
          </p:cNvPr>
          <p:cNvSpPr/>
          <p:nvPr/>
        </p:nvSpPr>
        <p:spPr>
          <a:xfrm>
            <a:off x="2452481" y="1357883"/>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78" name="Rounded Rectangle 177">
            <a:extLst>
              <a:ext uri="{FF2B5EF4-FFF2-40B4-BE49-F238E27FC236}">
                <a16:creationId xmlns:a16="http://schemas.microsoft.com/office/drawing/2014/main" id="{23831667-E180-E34C-B21C-B0FFD3AB7C18}"/>
              </a:ext>
            </a:extLst>
          </p:cNvPr>
          <p:cNvSpPr/>
          <p:nvPr/>
        </p:nvSpPr>
        <p:spPr>
          <a:xfrm>
            <a:off x="3358242" y="1530930"/>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grpSp>
        <p:nvGrpSpPr>
          <p:cNvPr id="208" name="Group 207">
            <a:extLst>
              <a:ext uri="{FF2B5EF4-FFF2-40B4-BE49-F238E27FC236}">
                <a16:creationId xmlns:a16="http://schemas.microsoft.com/office/drawing/2014/main" id="{B7A1EC7A-2269-3E42-9E81-B5C7A7526BC4}"/>
              </a:ext>
            </a:extLst>
          </p:cNvPr>
          <p:cNvGrpSpPr/>
          <p:nvPr/>
        </p:nvGrpSpPr>
        <p:grpSpPr>
          <a:xfrm rot="16200000">
            <a:off x="4254205" y="1353923"/>
            <a:ext cx="654625" cy="753677"/>
            <a:chOff x="3195934" y="4911119"/>
            <a:chExt cx="1056183" cy="753677"/>
          </a:xfrm>
        </p:grpSpPr>
        <p:cxnSp>
          <p:nvCxnSpPr>
            <p:cNvPr id="213" name="Elbow Connector 212">
              <a:extLst>
                <a:ext uri="{FF2B5EF4-FFF2-40B4-BE49-F238E27FC236}">
                  <a16:creationId xmlns:a16="http://schemas.microsoft.com/office/drawing/2014/main" id="{26ADE1EF-0AEC-874D-9F67-2416336BBE8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14" name="Elbow Connector 213">
              <a:extLst>
                <a:ext uri="{FF2B5EF4-FFF2-40B4-BE49-F238E27FC236}">
                  <a16:creationId xmlns:a16="http://schemas.microsoft.com/office/drawing/2014/main" id="{3EFB2FB2-40B5-F94B-8442-34B571167C1B}"/>
                </a:ext>
              </a:extLst>
            </p:cNvPr>
            <p:cNvCxnSpPr>
              <a:cxnSpLocks/>
              <a:endCxn id="217" idx="1"/>
            </p:cNvCxnSpPr>
            <p:nvPr/>
          </p:nvCxnSpPr>
          <p:spPr>
            <a:xfrm rot="5400000">
              <a:off x="3090856" y="5016197"/>
              <a:ext cx="753677" cy="543521"/>
            </a:xfrm>
            <a:prstGeom prst="bentConnector3">
              <a:avLst>
                <a:gd name="adj1" fmla="val 21565"/>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cxnSp>
        <p:nvCxnSpPr>
          <p:cNvPr id="209" name="Straight Connector 208">
            <a:extLst>
              <a:ext uri="{FF2B5EF4-FFF2-40B4-BE49-F238E27FC236}">
                <a16:creationId xmlns:a16="http://schemas.microsoft.com/office/drawing/2014/main" id="{F796F1BF-99FA-3A44-910B-45B1595E2A86}"/>
              </a:ext>
            </a:extLst>
          </p:cNvPr>
          <p:cNvCxnSpPr>
            <a:cxnSpLocks/>
          </p:cNvCxnSpPr>
          <p:nvPr/>
        </p:nvCxnSpPr>
        <p:spPr>
          <a:xfrm>
            <a:off x="4347236" y="1401708"/>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F7576F9E-4DD1-064F-87B4-9321E6D7E90A}"/>
              </a:ext>
            </a:extLst>
          </p:cNvPr>
          <p:cNvSpPr/>
          <p:nvPr/>
        </p:nvSpPr>
        <p:spPr>
          <a:xfrm>
            <a:off x="4142293" y="103732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216" name="Rounded Rectangle 215">
            <a:extLst>
              <a:ext uri="{FF2B5EF4-FFF2-40B4-BE49-F238E27FC236}">
                <a16:creationId xmlns:a16="http://schemas.microsoft.com/office/drawing/2014/main" id="{CF43DACB-9410-7940-AC53-C170D22E9888}"/>
              </a:ext>
            </a:extLst>
          </p:cNvPr>
          <p:cNvSpPr/>
          <p:nvPr/>
        </p:nvSpPr>
        <p:spPr>
          <a:xfrm>
            <a:off x="4950162" y="1223649"/>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17" name="Rounded Rectangle 216">
            <a:extLst>
              <a:ext uri="{FF2B5EF4-FFF2-40B4-BE49-F238E27FC236}">
                <a16:creationId xmlns:a16="http://schemas.microsoft.com/office/drawing/2014/main" id="{5E2C267E-6F2E-2D4C-9030-2C0709320ED8}"/>
              </a:ext>
            </a:extLst>
          </p:cNvPr>
          <p:cNvSpPr/>
          <p:nvPr/>
        </p:nvSpPr>
        <p:spPr>
          <a:xfrm>
            <a:off x="4958356" y="1869442"/>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59" name="Rounded Rectangle 258">
            <a:extLst>
              <a:ext uri="{FF2B5EF4-FFF2-40B4-BE49-F238E27FC236}">
                <a16:creationId xmlns:a16="http://schemas.microsoft.com/office/drawing/2014/main" id="{3CBB8A5A-A289-3541-818C-126F17163587}"/>
              </a:ext>
            </a:extLst>
          </p:cNvPr>
          <p:cNvSpPr/>
          <p:nvPr/>
        </p:nvSpPr>
        <p:spPr>
          <a:xfrm>
            <a:off x="3344398" y="2827589"/>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268" name="Rounded Rectangle 267">
            <a:extLst>
              <a:ext uri="{FF2B5EF4-FFF2-40B4-BE49-F238E27FC236}">
                <a16:creationId xmlns:a16="http://schemas.microsoft.com/office/drawing/2014/main" id="{879424EC-FC35-624F-A770-79EF5BD6E4DD}"/>
              </a:ext>
            </a:extLst>
          </p:cNvPr>
          <p:cNvSpPr/>
          <p:nvPr/>
        </p:nvSpPr>
        <p:spPr>
          <a:xfrm>
            <a:off x="4969867" y="2824696"/>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52" name="Rounded Rectangle 51">
            <a:extLst>
              <a:ext uri="{FF2B5EF4-FFF2-40B4-BE49-F238E27FC236}">
                <a16:creationId xmlns:a16="http://schemas.microsoft.com/office/drawing/2014/main" id="{6B2737C7-2FB7-1243-BE8B-8949F1F1A368}"/>
              </a:ext>
            </a:extLst>
          </p:cNvPr>
          <p:cNvSpPr/>
          <p:nvPr/>
        </p:nvSpPr>
        <p:spPr>
          <a:xfrm>
            <a:off x="1684544" y="4922943"/>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53" name="Group 52">
            <a:extLst>
              <a:ext uri="{FF2B5EF4-FFF2-40B4-BE49-F238E27FC236}">
                <a16:creationId xmlns:a16="http://schemas.microsoft.com/office/drawing/2014/main" id="{7EA8A33A-6F4C-784D-8920-97F8E0CC26AB}"/>
              </a:ext>
            </a:extLst>
          </p:cNvPr>
          <p:cNvGrpSpPr/>
          <p:nvPr/>
        </p:nvGrpSpPr>
        <p:grpSpPr>
          <a:xfrm rot="16200000">
            <a:off x="2269482" y="4690182"/>
            <a:ext cx="1353074" cy="856055"/>
            <a:chOff x="3228482" y="4911118"/>
            <a:chExt cx="1023847" cy="639671"/>
          </a:xfrm>
        </p:grpSpPr>
        <p:cxnSp>
          <p:nvCxnSpPr>
            <p:cNvPr id="54" name="Elbow Connector 53">
              <a:extLst>
                <a:ext uri="{FF2B5EF4-FFF2-40B4-BE49-F238E27FC236}">
                  <a16:creationId xmlns:a16="http://schemas.microsoft.com/office/drawing/2014/main" id="{52C7FB9D-E730-8042-811F-C0D5EA260200}"/>
                </a:ext>
              </a:extLst>
            </p:cNvPr>
            <p:cNvCxnSpPr>
              <a:cxnSpLocks/>
              <a:endCxn id="113" idx="1"/>
            </p:cNvCxnSpPr>
            <p:nvPr/>
          </p:nvCxnSpPr>
          <p:spPr>
            <a:xfrm rot="5400000" flipV="1">
              <a:off x="3700780" y="4949796"/>
              <a:ext cx="590225" cy="512873"/>
            </a:xfrm>
            <a:prstGeom prst="bentConnector3">
              <a:avLst>
                <a:gd name="adj1" fmla="val 2829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55" name="Elbow Connector 54">
              <a:extLst>
                <a:ext uri="{FF2B5EF4-FFF2-40B4-BE49-F238E27FC236}">
                  <a16:creationId xmlns:a16="http://schemas.microsoft.com/office/drawing/2014/main" id="{3B345F68-CC7E-5846-B7F5-DB02FC0B60DC}"/>
                </a:ext>
              </a:extLst>
            </p:cNvPr>
            <p:cNvCxnSpPr>
              <a:cxnSpLocks/>
              <a:endCxn id="114" idx="1"/>
            </p:cNvCxnSpPr>
            <p:nvPr/>
          </p:nvCxnSpPr>
          <p:spPr>
            <a:xfrm rot="5400000">
              <a:off x="3164133" y="4975467"/>
              <a:ext cx="639671" cy="510973"/>
            </a:xfrm>
            <a:prstGeom prst="bentConnector3">
              <a:avLst>
                <a:gd name="adj1" fmla="val 2663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13" name="Rounded Rectangle 112">
            <a:extLst>
              <a:ext uri="{FF2B5EF4-FFF2-40B4-BE49-F238E27FC236}">
                <a16:creationId xmlns:a16="http://schemas.microsoft.com/office/drawing/2014/main" id="{4001AD76-8A66-9D4A-8C40-BF4927FE8B79}"/>
              </a:ext>
            </a:extLst>
          </p:cNvPr>
          <p:cNvSpPr/>
          <p:nvPr/>
        </p:nvSpPr>
        <p:spPr>
          <a:xfrm>
            <a:off x="3307875" y="4253043"/>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4" name="Rounded Rectangle 113">
            <a:extLst>
              <a:ext uri="{FF2B5EF4-FFF2-40B4-BE49-F238E27FC236}">
                <a16:creationId xmlns:a16="http://schemas.microsoft.com/office/drawing/2014/main" id="{5CA36008-AA34-A440-96CA-03BBD5B82D69}"/>
              </a:ext>
            </a:extLst>
          </p:cNvPr>
          <p:cNvSpPr/>
          <p:nvPr/>
        </p:nvSpPr>
        <p:spPr>
          <a:xfrm>
            <a:off x="3374049" y="5606115"/>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7" name="Rectangle 116">
            <a:extLst>
              <a:ext uri="{FF2B5EF4-FFF2-40B4-BE49-F238E27FC236}">
                <a16:creationId xmlns:a16="http://schemas.microsoft.com/office/drawing/2014/main" id="{7437E05F-CA10-6B47-B091-5E5E3FEFA89B}"/>
              </a:ext>
            </a:extLst>
          </p:cNvPr>
          <p:cNvSpPr/>
          <p:nvPr/>
        </p:nvSpPr>
        <p:spPr>
          <a:xfrm>
            <a:off x="2488786" y="58042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18" name="Rectangle 117">
            <a:extLst>
              <a:ext uri="{FF2B5EF4-FFF2-40B4-BE49-F238E27FC236}">
                <a16:creationId xmlns:a16="http://schemas.microsoft.com/office/drawing/2014/main" id="{8B8C6938-8194-7540-9900-7C9B71D111B7}"/>
              </a:ext>
            </a:extLst>
          </p:cNvPr>
          <p:cNvSpPr/>
          <p:nvPr/>
        </p:nvSpPr>
        <p:spPr>
          <a:xfrm>
            <a:off x="2146244" y="4064413"/>
            <a:ext cx="12119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Increasing</a:t>
            </a:r>
          </a:p>
        </p:txBody>
      </p:sp>
      <p:sp>
        <p:nvSpPr>
          <p:cNvPr id="133" name="Rounded Rectangle 132">
            <a:extLst>
              <a:ext uri="{FF2B5EF4-FFF2-40B4-BE49-F238E27FC236}">
                <a16:creationId xmlns:a16="http://schemas.microsoft.com/office/drawing/2014/main" id="{4F10B253-58BC-4A4B-83AF-F2BD6DBBF2C4}"/>
              </a:ext>
            </a:extLst>
          </p:cNvPr>
          <p:cNvSpPr/>
          <p:nvPr/>
        </p:nvSpPr>
        <p:spPr>
          <a:xfrm>
            <a:off x="4955043" y="4253043"/>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147" name="Rounded Rectangle 146">
            <a:extLst>
              <a:ext uri="{FF2B5EF4-FFF2-40B4-BE49-F238E27FC236}">
                <a16:creationId xmlns:a16="http://schemas.microsoft.com/office/drawing/2014/main" id="{C241EEFB-8720-6C46-9804-F0D5BBA5213A}"/>
              </a:ext>
            </a:extLst>
          </p:cNvPr>
          <p:cNvSpPr/>
          <p:nvPr/>
        </p:nvSpPr>
        <p:spPr>
          <a:xfrm>
            <a:off x="4959879" y="5606115"/>
            <a:ext cx="854393"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cxnSp>
        <p:nvCxnSpPr>
          <p:cNvPr id="248" name="Elbow Connector 247">
            <a:extLst>
              <a:ext uri="{FF2B5EF4-FFF2-40B4-BE49-F238E27FC236}">
                <a16:creationId xmlns:a16="http://schemas.microsoft.com/office/drawing/2014/main" id="{16BA4EFE-5EAE-D84E-A89F-0B9EC4F2202A}"/>
              </a:ext>
            </a:extLst>
          </p:cNvPr>
          <p:cNvCxnSpPr>
            <a:cxnSpLocks/>
            <a:stCxn id="147" idx="3"/>
            <a:endCxn id="295" idx="1"/>
          </p:cNvCxnSpPr>
          <p:nvPr/>
        </p:nvCxnSpPr>
        <p:spPr>
          <a:xfrm flipV="1">
            <a:off x="5814272" y="5317424"/>
            <a:ext cx="755302" cy="477323"/>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9" name="Elbow Connector 248">
            <a:extLst>
              <a:ext uri="{FF2B5EF4-FFF2-40B4-BE49-F238E27FC236}">
                <a16:creationId xmlns:a16="http://schemas.microsoft.com/office/drawing/2014/main" id="{C1758A04-E348-F240-B67E-AE7482A808F4}"/>
              </a:ext>
            </a:extLst>
          </p:cNvPr>
          <p:cNvCxnSpPr>
            <a:cxnSpLocks/>
            <a:stCxn id="147" idx="3"/>
            <a:endCxn id="291" idx="1"/>
          </p:cNvCxnSpPr>
          <p:nvPr/>
        </p:nvCxnSpPr>
        <p:spPr>
          <a:xfrm>
            <a:off x="5814272" y="5794747"/>
            <a:ext cx="765722" cy="482677"/>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89221D-47B2-0A41-BE80-DF926D4C98C6}"/>
              </a:ext>
            </a:extLst>
          </p:cNvPr>
          <p:cNvCxnSpPr>
            <a:stCxn id="259" idx="3"/>
            <a:endCxn id="268" idx="1"/>
          </p:cNvCxnSpPr>
          <p:nvPr/>
        </p:nvCxnSpPr>
        <p:spPr>
          <a:xfrm flipV="1">
            <a:off x="4178816" y="3013328"/>
            <a:ext cx="791051" cy="2893"/>
          </a:xfrm>
          <a:prstGeom prst="line">
            <a:avLst/>
          </a:prstGeom>
          <a:ln w="57150"/>
        </p:spPr>
        <p:style>
          <a:lnRef idx="1">
            <a:schemeClr val="dk1"/>
          </a:lnRef>
          <a:fillRef idx="0">
            <a:schemeClr val="dk1"/>
          </a:fillRef>
          <a:effectRef idx="0">
            <a:schemeClr val="dk1"/>
          </a:effectRef>
          <a:fontRef idx="minor">
            <a:schemeClr val="tx1"/>
          </a:fontRef>
        </p:style>
      </p:cxnSp>
      <p:cxnSp>
        <p:nvCxnSpPr>
          <p:cNvPr id="19" name="Straight Arrow Connector 18">
            <a:extLst>
              <a:ext uri="{FF2B5EF4-FFF2-40B4-BE49-F238E27FC236}">
                <a16:creationId xmlns:a16="http://schemas.microsoft.com/office/drawing/2014/main" id="{A2422C35-A2F5-5740-B50E-84460D1B8F6F}"/>
              </a:ext>
            </a:extLst>
          </p:cNvPr>
          <p:cNvCxnSpPr>
            <a:cxnSpLocks/>
            <a:stCxn id="216" idx="3"/>
            <a:endCxn id="292" idx="1"/>
          </p:cNvCxnSpPr>
          <p:nvPr/>
        </p:nvCxnSpPr>
        <p:spPr>
          <a:xfrm flipV="1">
            <a:off x="5784580" y="1412254"/>
            <a:ext cx="806779" cy="2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407D979A-087F-C341-832C-D77F4A3511A7}"/>
              </a:ext>
            </a:extLst>
          </p:cNvPr>
          <p:cNvCxnSpPr>
            <a:cxnSpLocks/>
            <a:stCxn id="217" idx="3"/>
            <a:endCxn id="293" idx="1"/>
          </p:cNvCxnSpPr>
          <p:nvPr/>
        </p:nvCxnSpPr>
        <p:spPr>
          <a:xfrm>
            <a:off x="5792774" y="2058074"/>
            <a:ext cx="798584" cy="219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013821E4-B9A9-1E47-917C-255E2A1FD9E9}"/>
              </a:ext>
            </a:extLst>
          </p:cNvPr>
          <p:cNvCxnSpPr>
            <a:cxnSpLocks/>
            <a:stCxn id="268" idx="3"/>
            <a:endCxn id="294" idx="1"/>
          </p:cNvCxnSpPr>
          <p:nvPr/>
        </p:nvCxnSpPr>
        <p:spPr>
          <a:xfrm>
            <a:off x="5804285" y="3013328"/>
            <a:ext cx="787073" cy="30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D8E378C-FCB0-244B-9AEA-8D4A1B1B5FFF}"/>
              </a:ext>
            </a:extLst>
          </p:cNvPr>
          <p:cNvCxnSpPr>
            <a:stCxn id="113" idx="3"/>
            <a:endCxn id="133" idx="1"/>
          </p:cNvCxnSpPr>
          <p:nvPr/>
        </p:nvCxnSpPr>
        <p:spPr>
          <a:xfrm>
            <a:off x="4142293" y="4441675"/>
            <a:ext cx="81275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4C701D3-6D34-964F-9119-04854084FF9F}"/>
              </a:ext>
            </a:extLst>
          </p:cNvPr>
          <p:cNvCxnSpPr>
            <a:stCxn id="114" idx="3"/>
            <a:endCxn id="147" idx="1"/>
          </p:cNvCxnSpPr>
          <p:nvPr/>
        </p:nvCxnSpPr>
        <p:spPr>
          <a:xfrm>
            <a:off x="4208467" y="5794747"/>
            <a:ext cx="751412" cy="0"/>
          </a:xfrm>
          <a:prstGeom prst="line">
            <a:avLst/>
          </a:prstGeom>
          <a:ln w="57150"/>
        </p:spPr>
        <p:style>
          <a:lnRef idx="1">
            <a:schemeClr val="dk1"/>
          </a:lnRef>
          <a:fillRef idx="0">
            <a:schemeClr val="dk1"/>
          </a:fillRef>
          <a:effectRef idx="0">
            <a:schemeClr val="dk1"/>
          </a:effectRef>
          <a:fontRef idx="minor">
            <a:schemeClr val="tx1"/>
          </a:fontRef>
        </p:style>
      </p:cxnSp>
      <p:cxnSp>
        <p:nvCxnSpPr>
          <p:cNvPr id="156" name="Straight Arrow Connector 155">
            <a:extLst>
              <a:ext uri="{FF2B5EF4-FFF2-40B4-BE49-F238E27FC236}">
                <a16:creationId xmlns:a16="http://schemas.microsoft.com/office/drawing/2014/main" id="{03D1A70E-27D2-1040-97E1-917318921929}"/>
              </a:ext>
            </a:extLst>
          </p:cNvPr>
          <p:cNvCxnSpPr>
            <a:cxnSpLocks/>
            <a:stCxn id="133" idx="3"/>
            <a:endCxn id="27" idx="1"/>
          </p:cNvCxnSpPr>
          <p:nvPr/>
        </p:nvCxnSpPr>
        <p:spPr>
          <a:xfrm flipV="1">
            <a:off x="5789461" y="4441674"/>
            <a:ext cx="806921" cy="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BF8756E2-3028-9B44-A547-3A08D98693B1}"/>
              </a:ext>
            </a:extLst>
          </p:cNvPr>
          <p:cNvSpPr/>
          <p:nvPr/>
        </p:nvSpPr>
        <p:spPr>
          <a:xfrm>
            <a:off x="4170049" y="20212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9" name="Rectangle 178">
            <a:extLst>
              <a:ext uri="{FF2B5EF4-FFF2-40B4-BE49-F238E27FC236}">
                <a16:creationId xmlns:a16="http://schemas.microsoft.com/office/drawing/2014/main" id="{49D8A377-DA90-BC43-BF8A-CC8C4E61B4FA}"/>
              </a:ext>
            </a:extLst>
          </p:cNvPr>
          <p:cNvSpPr/>
          <p:nvPr/>
        </p:nvSpPr>
        <p:spPr>
          <a:xfrm>
            <a:off x="4265193" y="2687104"/>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0" name="Rectangle 179">
            <a:extLst>
              <a:ext uri="{FF2B5EF4-FFF2-40B4-BE49-F238E27FC236}">
                <a16:creationId xmlns:a16="http://schemas.microsoft.com/office/drawing/2014/main" id="{06E82DB8-AAF0-1044-83E2-449E804B9963}"/>
              </a:ext>
            </a:extLst>
          </p:cNvPr>
          <p:cNvSpPr/>
          <p:nvPr/>
        </p:nvSpPr>
        <p:spPr>
          <a:xfrm>
            <a:off x="4203821" y="406771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1" name="Rectangle 180">
            <a:extLst>
              <a:ext uri="{FF2B5EF4-FFF2-40B4-BE49-F238E27FC236}">
                <a16:creationId xmlns:a16="http://schemas.microsoft.com/office/drawing/2014/main" id="{A01EC710-2621-0540-B4DE-69958AE75A8E}"/>
              </a:ext>
            </a:extLst>
          </p:cNvPr>
          <p:cNvSpPr/>
          <p:nvPr/>
        </p:nvSpPr>
        <p:spPr>
          <a:xfrm>
            <a:off x="4273142" y="5790118"/>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2" name="Rectangle 181">
            <a:extLst>
              <a:ext uri="{FF2B5EF4-FFF2-40B4-BE49-F238E27FC236}">
                <a16:creationId xmlns:a16="http://schemas.microsoft.com/office/drawing/2014/main" id="{5C9AA83E-6A52-534A-9E67-38E370A5EB6C}"/>
              </a:ext>
            </a:extLst>
          </p:cNvPr>
          <p:cNvSpPr/>
          <p:nvPr/>
        </p:nvSpPr>
        <p:spPr>
          <a:xfrm>
            <a:off x="5913987" y="627207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84" name="Rectangle 183">
            <a:extLst>
              <a:ext uri="{FF2B5EF4-FFF2-40B4-BE49-F238E27FC236}">
                <a16:creationId xmlns:a16="http://schemas.microsoft.com/office/drawing/2014/main" id="{E257CBB5-FD31-3D43-AB14-3ED9548F07DF}"/>
              </a:ext>
            </a:extLst>
          </p:cNvPr>
          <p:cNvSpPr/>
          <p:nvPr/>
        </p:nvSpPr>
        <p:spPr>
          <a:xfrm>
            <a:off x="5765314" y="10578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5" name="Rectangle 184">
            <a:extLst>
              <a:ext uri="{FF2B5EF4-FFF2-40B4-BE49-F238E27FC236}">
                <a16:creationId xmlns:a16="http://schemas.microsoft.com/office/drawing/2014/main" id="{6B9BFE6A-A959-9549-A635-20339A9B9A74}"/>
              </a:ext>
            </a:extLst>
          </p:cNvPr>
          <p:cNvSpPr/>
          <p:nvPr/>
        </p:nvSpPr>
        <p:spPr>
          <a:xfrm>
            <a:off x="5785639" y="17243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6" name="Rectangle 185">
            <a:extLst>
              <a:ext uri="{FF2B5EF4-FFF2-40B4-BE49-F238E27FC236}">
                <a16:creationId xmlns:a16="http://schemas.microsoft.com/office/drawing/2014/main" id="{E976140D-CF12-7D4B-8FB7-BAF3288B431B}"/>
              </a:ext>
            </a:extLst>
          </p:cNvPr>
          <p:cNvSpPr/>
          <p:nvPr/>
        </p:nvSpPr>
        <p:spPr>
          <a:xfrm>
            <a:off x="5814272" y="26813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7" name="Rectangle 186">
            <a:extLst>
              <a:ext uri="{FF2B5EF4-FFF2-40B4-BE49-F238E27FC236}">
                <a16:creationId xmlns:a16="http://schemas.microsoft.com/office/drawing/2014/main" id="{31CEE361-002E-D243-8A3D-38B9125601E5}"/>
              </a:ext>
            </a:extLst>
          </p:cNvPr>
          <p:cNvSpPr/>
          <p:nvPr/>
        </p:nvSpPr>
        <p:spPr>
          <a:xfrm>
            <a:off x="5814272" y="4050026"/>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8" name="Rectangle 187">
            <a:extLst>
              <a:ext uri="{FF2B5EF4-FFF2-40B4-BE49-F238E27FC236}">
                <a16:creationId xmlns:a16="http://schemas.microsoft.com/office/drawing/2014/main" id="{7E5A93BB-DE85-AA45-9BDB-57CDD69863B4}"/>
              </a:ext>
            </a:extLst>
          </p:cNvPr>
          <p:cNvSpPr/>
          <p:nvPr/>
        </p:nvSpPr>
        <p:spPr>
          <a:xfrm>
            <a:off x="5817590" y="494638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72" name="Rectangle 71">
            <a:extLst>
              <a:ext uri="{FF2B5EF4-FFF2-40B4-BE49-F238E27FC236}">
                <a16:creationId xmlns:a16="http://schemas.microsoft.com/office/drawing/2014/main" id="{BBF1E46F-55BD-6644-AA4D-3A4E8BDFA619}"/>
              </a:ext>
            </a:extLst>
          </p:cNvPr>
          <p:cNvSpPr/>
          <p:nvPr/>
        </p:nvSpPr>
        <p:spPr>
          <a:xfrm>
            <a:off x="5016058" y="6383671"/>
            <a:ext cx="3899341" cy="443692"/>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E29CB9BB-E451-D940-BD9C-E7A53900C843}"/>
              </a:ext>
            </a:extLst>
          </p:cNvPr>
          <p:cNvSpPr/>
          <p:nvPr/>
        </p:nvSpPr>
        <p:spPr>
          <a:xfrm>
            <a:off x="75990" y="695617"/>
            <a:ext cx="9068009" cy="5676608"/>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ounded Rectangle 2">
            <a:extLst>
              <a:ext uri="{FF2B5EF4-FFF2-40B4-BE49-F238E27FC236}">
                <a16:creationId xmlns:a16="http://schemas.microsoft.com/office/drawing/2014/main" id="{54A1377A-2721-FA4D-B83D-AEABA5CBB04E}"/>
              </a:ext>
            </a:extLst>
          </p:cNvPr>
          <p:cNvSpPr/>
          <p:nvPr/>
        </p:nvSpPr>
        <p:spPr>
          <a:xfrm>
            <a:off x="6353247" y="695618"/>
            <a:ext cx="2759653" cy="5943600"/>
          </a:xfrm>
          <a:prstGeom prst="roundRect">
            <a:avLst>
              <a:gd name="adj" fmla="val 3593"/>
            </a:avLst>
          </a:prstGeom>
          <a:solidFill>
            <a:schemeClr val="accent6">
              <a:lumMod val="20000"/>
              <a:lumOff val="80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Rectangle 291">
            <a:extLst>
              <a:ext uri="{FF2B5EF4-FFF2-40B4-BE49-F238E27FC236}">
                <a16:creationId xmlns:a16="http://schemas.microsoft.com/office/drawing/2014/main" id="{579BF855-92CB-9546-87E6-31F231AF73A2}"/>
              </a:ext>
            </a:extLst>
          </p:cNvPr>
          <p:cNvSpPr/>
          <p:nvPr/>
        </p:nvSpPr>
        <p:spPr>
          <a:xfrm>
            <a:off x="6591359" y="1115074"/>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1a: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Bandwidth</a:t>
            </a:r>
          </a:p>
        </p:txBody>
      </p:sp>
      <p:sp>
        <p:nvSpPr>
          <p:cNvPr id="293" name="Rectangle 292">
            <a:extLst>
              <a:ext uri="{FF2B5EF4-FFF2-40B4-BE49-F238E27FC236}">
                <a16:creationId xmlns:a16="http://schemas.microsoft.com/office/drawing/2014/main" id="{EE807EDB-1517-CC4E-BFE3-D57C54419B5C}"/>
              </a:ext>
            </a:extLst>
          </p:cNvPr>
          <p:cNvSpPr/>
          <p:nvPr/>
        </p:nvSpPr>
        <p:spPr>
          <a:xfrm>
            <a:off x="6591358" y="1763093"/>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Latency</a:t>
            </a:r>
          </a:p>
        </p:txBody>
      </p:sp>
      <p:sp>
        <p:nvSpPr>
          <p:cNvPr id="294" name="Rectangle 293">
            <a:extLst>
              <a:ext uri="{FF2B5EF4-FFF2-40B4-BE49-F238E27FC236}">
                <a16:creationId xmlns:a16="http://schemas.microsoft.com/office/drawing/2014/main" id="{F0B7A44E-A476-AF42-906A-F3CEAB99A9A0}"/>
              </a:ext>
            </a:extLst>
          </p:cNvPr>
          <p:cNvSpPr/>
          <p:nvPr/>
        </p:nvSpPr>
        <p:spPr>
          <a:xfrm>
            <a:off x="6591358" y="2720354"/>
            <a:ext cx="2324041" cy="592009"/>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1c: L1/L2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Capacity</a:t>
            </a:r>
          </a:p>
        </p:txBody>
      </p:sp>
      <p:sp>
        <p:nvSpPr>
          <p:cNvPr id="27" name="Rectangle 26">
            <a:extLst>
              <a:ext uri="{FF2B5EF4-FFF2-40B4-BE49-F238E27FC236}">
                <a16:creationId xmlns:a16="http://schemas.microsoft.com/office/drawing/2014/main" id="{430B3994-32AE-1444-B1F7-B0BCCA531C01}"/>
              </a:ext>
            </a:extLst>
          </p:cNvPr>
          <p:cNvSpPr/>
          <p:nvPr/>
        </p:nvSpPr>
        <p:spPr>
          <a:xfrm>
            <a:off x="6596382" y="4144494"/>
            <a:ext cx="2319017"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2a: L3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Contention</a:t>
            </a:r>
          </a:p>
        </p:txBody>
      </p:sp>
      <p:sp>
        <p:nvSpPr>
          <p:cNvPr id="291" name="Rectangle 290">
            <a:extLst>
              <a:ext uri="{FF2B5EF4-FFF2-40B4-BE49-F238E27FC236}">
                <a16:creationId xmlns:a16="http://schemas.microsoft.com/office/drawing/2014/main" id="{C1E1CE50-4A35-5045-88B1-E3861B82A761}"/>
              </a:ext>
            </a:extLst>
          </p:cNvPr>
          <p:cNvSpPr/>
          <p:nvPr/>
        </p:nvSpPr>
        <p:spPr>
          <a:xfrm>
            <a:off x="6579994" y="5980244"/>
            <a:ext cx="2335405"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2c: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Compute-Bound</a:t>
            </a:r>
          </a:p>
        </p:txBody>
      </p:sp>
      <p:sp>
        <p:nvSpPr>
          <p:cNvPr id="295" name="Rectangle 294">
            <a:extLst>
              <a:ext uri="{FF2B5EF4-FFF2-40B4-BE49-F238E27FC236}">
                <a16:creationId xmlns:a16="http://schemas.microsoft.com/office/drawing/2014/main" id="{529C6FE1-A040-534C-869A-B42C9A528B71}"/>
              </a:ext>
            </a:extLst>
          </p:cNvPr>
          <p:cNvSpPr/>
          <p:nvPr/>
        </p:nvSpPr>
        <p:spPr>
          <a:xfrm>
            <a:off x="6569574" y="5020244"/>
            <a:ext cx="2345826"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L1 Cache Capacity</a:t>
            </a:r>
          </a:p>
        </p:txBody>
      </p:sp>
      <p:sp>
        <p:nvSpPr>
          <p:cNvPr id="65" name="Rectangle 64">
            <a:extLst>
              <a:ext uri="{FF2B5EF4-FFF2-40B4-BE49-F238E27FC236}">
                <a16:creationId xmlns:a16="http://schemas.microsoft.com/office/drawing/2014/main" id="{CD337A0F-219D-9045-9726-E2147F7B4783}"/>
              </a:ext>
            </a:extLst>
          </p:cNvPr>
          <p:cNvSpPr/>
          <p:nvPr/>
        </p:nvSpPr>
        <p:spPr>
          <a:xfrm>
            <a:off x="6057157" y="695617"/>
            <a:ext cx="337066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Memory Bottleneck Class</a:t>
            </a:r>
          </a:p>
        </p:txBody>
      </p:sp>
      <p:sp>
        <p:nvSpPr>
          <p:cNvPr id="76" name="Rounded Rectangle 75">
            <a:extLst>
              <a:ext uri="{FF2B5EF4-FFF2-40B4-BE49-F238E27FC236}">
                <a16:creationId xmlns:a16="http://schemas.microsoft.com/office/drawing/2014/main" id="{27063B40-663B-6947-A34B-31F097D89AD9}"/>
              </a:ext>
            </a:extLst>
          </p:cNvPr>
          <p:cNvSpPr/>
          <p:nvPr/>
        </p:nvSpPr>
        <p:spPr>
          <a:xfrm>
            <a:off x="145310" y="2186107"/>
            <a:ext cx="5903567" cy="2485787"/>
          </a:xfrm>
          <a:prstGeom prst="roundRect">
            <a:avLst/>
          </a:prstGeom>
          <a:solidFill>
            <a:schemeClr val="accent1">
              <a:lumMod val="20000"/>
              <a:lumOff val="80000"/>
            </a:schemeClr>
          </a:solidFill>
          <a:ln w="19050">
            <a:solidFill>
              <a:schemeClr val="tx1"/>
            </a:solidFill>
          </a:ln>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Six classes of </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 movement bottlenecks:</a:t>
            </a:r>
          </a:p>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FFE700"/>
              </a:solidFill>
              <a:effectLst/>
              <a:uLnTx/>
              <a:uFillTx/>
              <a:latin typeface="Cambria" panose="02040503050406030204" pitchFamily="18" charset="0"/>
              <a:ea typeface="+mn-ea"/>
              <a:cs typeface="+mn-cs"/>
            </a:endParaRP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each class ↔ data movement</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mitigation mechanism </a:t>
            </a:r>
          </a:p>
        </p:txBody>
      </p:sp>
    </p:spTree>
    <p:extLst>
      <p:ext uri="{BB962C8B-B14F-4D97-AF65-F5344CB8AC3E}">
        <p14:creationId xmlns:p14="http://schemas.microsoft.com/office/powerpoint/2010/main" val="136152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23437294"/>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7" name="Rectangle 16">
            <a:extLst>
              <a:ext uri="{FF2B5EF4-FFF2-40B4-BE49-F238E27FC236}">
                <a16:creationId xmlns:a16="http://schemas.microsoft.com/office/drawing/2014/main" id="{CF4B9F11-828E-3D4A-A8C5-18AF04EEB038}"/>
              </a:ext>
            </a:extLst>
          </p:cNvPr>
          <p:cNvSpPr/>
          <p:nvPr/>
        </p:nvSpPr>
        <p:spPr>
          <a:xfrm>
            <a:off x="-15699" y="2780928"/>
            <a:ext cx="9167549" cy="1082348"/>
          </a:xfrm>
          <a:prstGeom prst="rect">
            <a:avLst/>
          </a:prstGeom>
          <a:solidFill>
            <a:srgbClr val="77BF6F"/>
          </a:solidFill>
          <a:ln>
            <a:noFill/>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8E702"/>
                </a:solidFill>
                <a:effectLst/>
                <a:uLnTx/>
                <a:uFillTx/>
                <a:latin typeface="Cambria" panose="02040503050406030204" pitchFamily="18" charset="0"/>
                <a:ea typeface="+mn-ea"/>
                <a:cs typeface="+mn-cs"/>
              </a:rPr>
              <a:t>Get DAMOV at:</a:t>
            </a:r>
            <a:r>
              <a:rPr kumimoji="0" lang="en-US" sz="2800" b="1" i="0" u="none" strike="noStrike" kern="1200" cap="none" spc="0" normalizeH="0" baseline="0" noProof="0" dirty="0">
                <a:ln>
                  <a:noFill/>
                </a:ln>
                <a:solidFill>
                  <a:srgbClr val="FFFF00"/>
                </a:solidFill>
                <a:effectLst/>
                <a:uLnTx/>
                <a:uFillTx/>
                <a:latin typeface="Cambria" panose="02040503050406030204" pitchFamily="18" charset="0"/>
                <a:ea typeface="+mn-ea"/>
                <a:cs typeface="+mn-cs"/>
              </a:rPr>
              <a:t> </a:t>
            </a:r>
          </a:p>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hlinkClick r:id="rId4"/>
              </a:rPr>
              <a:t>https://github.com/CMU-SAFARI/DAMOV</a:t>
            </a: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 </a:t>
            </a:r>
          </a:p>
        </p:txBody>
      </p:sp>
    </p:spTree>
    <p:extLst>
      <p:ext uri="{BB962C8B-B14F-4D97-AF65-F5344CB8AC3E}">
        <p14:creationId xmlns:p14="http://schemas.microsoft.com/office/powerpoint/2010/main" val="27243366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100" dirty="0"/>
              <a:t>More on DAMOV Analysis Methodology &amp; Workloads</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https://www.youtube.com/watch?v=GWideVyo0nM&amp;list=PL5Q2soXY2Zi_tOTAYm--dYByNPL7JhwR9&amp;index=3</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1522E1A7-90CA-BD4A-96D7-2BBC406FEC9F}"/>
              </a:ext>
            </a:extLst>
          </p:cNvPr>
          <p:cNvPicPr>
            <a:picLocks noChangeAspect="1"/>
          </p:cNvPicPr>
          <p:nvPr/>
        </p:nvPicPr>
        <p:blipFill>
          <a:blip r:embed="rId3"/>
          <a:stretch>
            <a:fillRect/>
          </a:stretch>
        </p:blipFill>
        <p:spPr>
          <a:xfrm>
            <a:off x="395536" y="924198"/>
            <a:ext cx="8065702" cy="5529138"/>
          </a:xfrm>
          <a:prstGeom prst="rect">
            <a:avLst/>
          </a:prstGeom>
        </p:spPr>
      </p:pic>
    </p:spTree>
    <p:extLst>
      <p:ext uri="{BB962C8B-B14F-4D97-AF65-F5344CB8AC3E}">
        <p14:creationId xmlns:p14="http://schemas.microsoft.com/office/powerpoint/2010/main" val="2729616113"/>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a:xfrm>
            <a:off x="228600" y="152400"/>
            <a:ext cx="8915400" cy="1066800"/>
          </a:xfrm>
        </p:spPr>
        <p:txBody>
          <a:bodyPr/>
          <a:lstStyle/>
          <a:p>
            <a:r>
              <a:rPr lang="en-US" dirty="0"/>
              <a:t>More on DAMOV Methods &amp; Benchmarks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228600" y="980728"/>
            <a:ext cx="8610600" cy="5195664"/>
          </a:xfrm>
        </p:spPr>
        <p:txBody>
          <a:bodyPr/>
          <a:lstStyle/>
          <a:p>
            <a:r>
              <a:rPr lang="en-US" sz="1650" dirty="0"/>
              <a:t>Geraldo F. Oliveira, Juan Gomez-Luna, Lois </a:t>
            </a:r>
            <a:r>
              <a:rPr lang="en-US" sz="1650" dirty="0" err="1"/>
              <a:t>Orosa</a:t>
            </a:r>
            <a:r>
              <a:rPr lang="en-US" sz="1650" dirty="0"/>
              <a:t>, </a:t>
            </a:r>
            <a:r>
              <a:rPr lang="en-US" sz="1650" dirty="0" err="1"/>
              <a:t>Saugata</a:t>
            </a:r>
            <a:r>
              <a:rPr lang="en-US" sz="1650" dirty="0"/>
              <a:t> Ghose, Nandita Vijaykumar, Ivan </a:t>
            </a:r>
            <a:r>
              <a:rPr lang="en-US" sz="1650" dirty="0" err="1"/>
              <a:t>fernandez</a:t>
            </a:r>
            <a:r>
              <a:rPr lang="en-US" sz="1650" dirty="0"/>
              <a:t>, Mohammad </a:t>
            </a:r>
            <a:r>
              <a:rPr lang="en-US" sz="1650" dirty="0" err="1"/>
              <a:t>Sadrosadati</a:t>
            </a:r>
            <a:r>
              <a:rPr lang="en-US" sz="1650" dirty="0"/>
              <a:t>, and Onur Mutlu,</a:t>
            </a:r>
            <a:br>
              <a:rPr lang="en-US" sz="1650" dirty="0"/>
            </a:br>
            <a:r>
              <a:rPr lang="en-US" sz="1650" b="1" dirty="0">
                <a:solidFill>
                  <a:srgbClr val="0000FF"/>
                </a:solidFill>
                <a:hlinkClick r:id="rId2">
                  <a:extLst>
                    <a:ext uri="{A12FA001-AC4F-418D-AE19-62706E023703}">
                      <ahyp:hlinkClr xmlns:ahyp="http://schemas.microsoft.com/office/drawing/2018/hyperlinkcolor" val="tx"/>
                    </a:ext>
                  </a:extLst>
                </a:hlinkClick>
              </a:rPr>
              <a:t>"DAMOV: A New Methodology and Benchmark Suite for Evaluating Data Movement Bottlenecks"</a:t>
            </a:r>
            <a:br>
              <a:rPr lang="en-US" sz="1650" dirty="0">
                <a:solidFill>
                  <a:srgbClr val="0000FF"/>
                </a:solidFill>
              </a:rPr>
            </a:br>
            <a:r>
              <a:rPr lang="en-US" sz="1650" b="1" i="1" dirty="0">
                <a:hlinkClick r:id="rId3"/>
              </a:rPr>
              <a:t>IEEE Access</a:t>
            </a:r>
            <a:r>
              <a:rPr lang="en-US" sz="1650" dirty="0"/>
              <a:t>, 8 September 2021.</a:t>
            </a:r>
            <a:br>
              <a:rPr lang="en-US" sz="1650" dirty="0"/>
            </a:br>
            <a:r>
              <a:rPr lang="en-US" sz="1650" i="1" dirty="0"/>
              <a:t>Preprint in </a:t>
            </a:r>
            <a:r>
              <a:rPr lang="en-US" sz="1650" b="1" i="1" dirty="0">
                <a:hlinkClick r:id="rId4"/>
              </a:rPr>
              <a:t>arXiv</a:t>
            </a:r>
            <a:r>
              <a:rPr lang="en-US" sz="1650" dirty="0"/>
              <a:t>, 8 May 2021.</a:t>
            </a:r>
            <a:br>
              <a:rPr lang="en-US" sz="1650" dirty="0"/>
            </a:br>
            <a:r>
              <a:rPr lang="en-US" sz="1650" dirty="0"/>
              <a:t>[</a:t>
            </a:r>
            <a:r>
              <a:rPr lang="en-US" sz="1650" dirty="0">
                <a:hlinkClick r:id="rId5"/>
              </a:rPr>
              <a:t>arXiv preprint</a:t>
            </a:r>
            <a:r>
              <a:rPr lang="en-US" sz="1650" dirty="0"/>
              <a:t>]</a:t>
            </a:r>
            <a:br>
              <a:rPr lang="en-US" sz="1650" dirty="0"/>
            </a:br>
            <a:r>
              <a:rPr lang="en-US" sz="1650" dirty="0"/>
              <a:t>[</a:t>
            </a:r>
            <a:r>
              <a:rPr lang="en-US" sz="1650" dirty="0">
                <a:hlinkClick r:id="rId3"/>
              </a:rPr>
              <a:t>IEEE Access version</a:t>
            </a:r>
            <a:r>
              <a:rPr lang="en-US" sz="1650" dirty="0"/>
              <a:t>]</a:t>
            </a:r>
            <a:br>
              <a:rPr lang="en-US" sz="1650" dirty="0"/>
            </a:br>
            <a:r>
              <a:rPr lang="en-US" sz="1650" dirty="0"/>
              <a:t>[</a:t>
            </a:r>
            <a:r>
              <a:rPr lang="en-US" sz="1650" dirty="0">
                <a:hlinkClick r:id="rId6"/>
              </a:rPr>
              <a:t>DAMOV Suite and Simulator Source Code</a:t>
            </a:r>
            <a:r>
              <a:rPr lang="en-US" sz="1650" dirty="0"/>
              <a:t>]</a:t>
            </a:r>
            <a:br>
              <a:rPr lang="en-US" sz="1650" dirty="0"/>
            </a:br>
            <a:r>
              <a:rPr lang="en-US" sz="1650" dirty="0"/>
              <a:t>[</a:t>
            </a:r>
            <a:r>
              <a:rPr lang="en-US" sz="1650" dirty="0">
                <a:hlinkClick r:id="rId7"/>
              </a:rPr>
              <a:t>SAFARI Live Seminar Video</a:t>
            </a:r>
            <a:r>
              <a:rPr lang="en-US" sz="1650" dirty="0"/>
              <a:t> (2 </a:t>
            </a:r>
            <a:r>
              <a:rPr lang="en-US" sz="1650" dirty="0" err="1"/>
              <a:t>hrs</a:t>
            </a:r>
            <a:r>
              <a:rPr lang="en-US" sz="1650" dirty="0"/>
              <a:t> 40 mins)]</a:t>
            </a:r>
            <a:br>
              <a:rPr lang="en-US" sz="1650" dirty="0"/>
            </a:br>
            <a:r>
              <a:rPr lang="en-US" sz="1650" dirty="0"/>
              <a:t>[</a:t>
            </a:r>
            <a:r>
              <a:rPr lang="en-US" sz="1650" dirty="0">
                <a:hlinkClick r:id="rId8"/>
              </a:rPr>
              <a:t>Short Talk Video</a:t>
            </a:r>
            <a:r>
              <a:rPr lang="en-US" sz="1650" dirty="0"/>
              <a:t> (21 minutes)]</a:t>
            </a:r>
          </a:p>
          <a:p>
            <a:pPr marL="0" indent="0">
              <a:buNone/>
            </a:pPr>
            <a:br>
              <a:rPr lang="en-US" sz="1650" dirty="0"/>
            </a:br>
            <a:br>
              <a:rPr lang="en-US" sz="1650" dirty="0"/>
            </a:br>
            <a:endParaRPr lang="en-US" sz="165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0798F91-C924-1941-860B-F0C51011C7CB}"/>
              </a:ext>
            </a:extLst>
          </p:cNvPr>
          <p:cNvPicPr>
            <a:picLocks noChangeAspect="1"/>
          </p:cNvPicPr>
          <p:nvPr/>
        </p:nvPicPr>
        <p:blipFill>
          <a:blip r:embed="rId9"/>
          <a:stretch>
            <a:fillRect/>
          </a:stretch>
        </p:blipFill>
        <p:spPr>
          <a:xfrm>
            <a:off x="1631950" y="4135438"/>
            <a:ext cx="5803900" cy="2565400"/>
          </a:xfrm>
          <a:prstGeom prst="rect">
            <a:avLst/>
          </a:prstGeom>
        </p:spPr>
      </p:pic>
    </p:spTree>
    <p:extLst>
      <p:ext uri="{BB962C8B-B14F-4D97-AF65-F5344CB8AC3E}">
        <p14:creationId xmlns:p14="http://schemas.microsoft.com/office/powerpoint/2010/main" val="2805238901"/>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227464823"/>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35117740"/>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84454953"/>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Info in This Longer Tutorial…</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3483800465"/>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https://www.youtube.com/watch?v=N1Ac1ov1JOM&amp;list=PL5Q2soXY2Zi8D_5MGV6EnXEJHnV2YFBJl&amp;index=65</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E2B5F8BD-7A17-3543-B400-BC971BD38660}"/>
              </a:ext>
            </a:extLst>
          </p:cNvPr>
          <p:cNvPicPr>
            <a:picLocks noChangeAspect="1"/>
          </p:cNvPicPr>
          <p:nvPr/>
        </p:nvPicPr>
        <p:blipFill>
          <a:blip r:embed="rId12"/>
          <a:stretch>
            <a:fillRect/>
          </a:stretch>
        </p:blipFill>
        <p:spPr>
          <a:xfrm>
            <a:off x="0" y="260648"/>
            <a:ext cx="9144000" cy="6288280"/>
          </a:xfrm>
          <a:prstGeom prst="rect">
            <a:avLst/>
          </a:prstGeom>
        </p:spPr>
      </p:pic>
      <p:sp>
        <p:nvSpPr>
          <p:cNvPr id="7" name="TextBox 6">
            <a:extLst>
              <a:ext uri="{FF2B5EF4-FFF2-40B4-BE49-F238E27FC236}">
                <a16:creationId xmlns:a16="http://schemas.microsoft.com/office/drawing/2014/main" id="{ACAEA377-A521-7E4B-A9B2-844CE156AC49}"/>
              </a:ext>
            </a:extLst>
          </p:cNvPr>
          <p:cNvSpPr txBox="1"/>
          <p:nvPr/>
        </p:nvSpPr>
        <p:spPr>
          <a:xfrm>
            <a:off x="2683970" y="6132892"/>
            <a:ext cx="369985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hlinkClick r:id="rId13">
                  <a:extLst>
                    <a:ext uri="{A12FA001-AC4F-418D-AE19-62706E023703}">
                      <ahyp:hlinkClr xmlns:ahyp="http://schemas.microsoft.com/office/drawing/2018/hyperlinkcolor" val="tx"/>
                    </a:ext>
                  </a:extLst>
                </a:hlinkClick>
              </a:rPr>
              <a:t>https://www.youtube.com/watch?v=N1Ac1ov1JOM</a:t>
            </a:r>
            <a:r>
              <a:rPr kumimoji="0" lang="en-US" sz="12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908918445"/>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772816"/>
            <a:ext cx="8428037" cy="822325"/>
          </a:xfrm>
        </p:spPr>
        <p:txBody>
          <a:bodyPr/>
          <a:lstStyle/>
          <a:p>
            <a:pPr algn="ctr" eaLnBrk="1" hangingPunct="1"/>
            <a:r>
              <a:rPr lang="en-US" sz="5000" dirty="0">
                <a:latin typeface="Garamond" charset="0"/>
              </a:rPr>
              <a:t>Concluding Remarks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434490394"/>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35496" y="836712"/>
            <a:ext cx="9289032" cy="5193723"/>
          </a:xfrm>
        </p:spPr>
        <p:txBody>
          <a:bodyPr/>
          <a:lstStyle/>
          <a:p>
            <a:r>
              <a:rPr lang="en-US" dirty="0">
                <a:solidFill>
                  <a:srgbClr val="FF0000"/>
                </a:solidFill>
              </a:rPr>
              <a:t>We must design systems to be </a:t>
            </a:r>
            <a:r>
              <a:rPr lang="en-US" b="1" dirty="0">
                <a:solidFill>
                  <a:srgbClr val="FF0000"/>
                </a:solidFill>
              </a:rPr>
              <a:t>balanced</a:t>
            </a:r>
            <a:r>
              <a:rPr lang="en-US" dirty="0">
                <a:solidFill>
                  <a:srgbClr val="FF0000"/>
                </a:solidFill>
              </a:rPr>
              <a:t>, </a:t>
            </a:r>
            <a:r>
              <a:rPr lang="en-US" b="1" dirty="0">
                <a:solidFill>
                  <a:srgbClr val="FF0000"/>
                </a:solidFill>
              </a:rPr>
              <a:t>high-performance</a:t>
            </a:r>
            <a:r>
              <a:rPr lang="en-US" dirty="0">
                <a:solidFill>
                  <a:srgbClr val="FF0000"/>
                </a:solidFill>
              </a:rPr>
              <a:t>, </a:t>
            </a:r>
            <a:r>
              <a:rPr lang="en-US" b="1" dirty="0">
                <a:solidFill>
                  <a:srgbClr val="FF0000"/>
                </a:solidFill>
              </a:rPr>
              <a:t>energy-efficient</a:t>
            </a:r>
            <a:r>
              <a:rPr lang="en-US" b="1" dirty="0"/>
              <a:t> </a:t>
            </a:r>
            <a:r>
              <a:rPr lang="en-US" dirty="0"/>
              <a:t>(all at the same time) </a:t>
            </a:r>
            <a:r>
              <a:rPr lang="en-US" dirty="0">
                <a:sym typeface="Wingdings" pitchFamily="2" charset="2"/>
              </a:rPr>
              <a:t> intelligent systems</a:t>
            </a:r>
            <a:r>
              <a:rPr lang="en-US" dirty="0"/>
              <a:t> </a:t>
            </a:r>
            <a:endParaRPr lang="en-US" sz="2000" dirty="0">
              <a:solidFill>
                <a:srgbClr val="0000FF"/>
              </a:solidFill>
            </a:endParaRPr>
          </a:p>
          <a:p>
            <a:pPr lvl="1"/>
            <a:r>
              <a:rPr lang="en-US" b="1" dirty="0">
                <a:solidFill>
                  <a:srgbClr val="0000FF"/>
                </a:solidFill>
              </a:rPr>
              <a:t>Data-centric, data-driven, data-aware</a:t>
            </a:r>
          </a:p>
          <a:p>
            <a:endParaRPr lang="en-US" sz="2000" dirty="0">
              <a:solidFill>
                <a:srgbClr val="FF0000"/>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r>
              <a:rPr lang="en-US" dirty="0">
                <a:solidFill>
                  <a:srgbClr val="0000FF"/>
                </a:solidFill>
              </a:rPr>
              <a:t>Future of </a:t>
            </a:r>
            <a:r>
              <a:rPr lang="en-US" b="1" dirty="0">
                <a:solidFill>
                  <a:srgbClr val="0000FF"/>
                </a:solidFill>
              </a:rPr>
              <a:t>truly memory-centric computing </a:t>
            </a:r>
            <a:r>
              <a:rPr lang="en-US" dirty="0">
                <a:solidFill>
                  <a:srgbClr val="0000FF"/>
                </a:solidFill>
              </a:rPr>
              <a:t>is bright</a:t>
            </a:r>
          </a:p>
          <a:p>
            <a:pPr lvl="1"/>
            <a:r>
              <a:rPr lang="en-US" dirty="0">
                <a:solidFill>
                  <a:srgbClr val="0000FF"/>
                </a:solidFill>
              </a:rPr>
              <a:t>We need to do research &amp; design across the computing stack</a:t>
            </a: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1091877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80505232"/>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467543" y="116632"/>
            <a:ext cx="8328925" cy="6246694"/>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545683423"/>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B49969CC-89D8-8641-BF5A-5FB288BAD095}"/>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4740886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Exploit Good Principles</a:t>
            </a:r>
          </a:p>
        </p:txBody>
      </p:sp>
      <p:sp>
        <p:nvSpPr>
          <p:cNvPr id="3" name="Content Placeholder 2"/>
          <p:cNvSpPr>
            <a:spLocks noGrp="1"/>
          </p:cNvSpPr>
          <p:nvPr>
            <p:ph idx="1"/>
          </p:nvPr>
        </p:nvSpPr>
        <p:spPr>
          <a:xfrm>
            <a:off x="228600" y="1144488"/>
            <a:ext cx="8915400" cy="5020816"/>
          </a:xfrm>
        </p:spPr>
        <p:txBody>
          <a:bodyPr/>
          <a:lstStyle/>
          <a:p>
            <a:r>
              <a:rPr lang="en-US" dirty="0">
                <a:solidFill>
                  <a:srgbClr val="0000FF"/>
                </a:solidFill>
              </a:rPr>
              <a:t>Data-centric system design </a:t>
            </a:r>
          </a:p>
          <a:p>
            <a:endParaRPr lang="en-US" dirty="0">
              <a:solidFill>
                <a:srgbClr val="0000FF"/>
              </a:solidFill>
            </a:endParaRPr>
          </a:p>
          <a:p>
            <a:r>
              <a:rPr lang="en-US" dirty="0">
                <a:solidFill>
                  <a:srgbClr val="0000FF"/>
                </a:solidFill>
              </a:rPr>
              <a:t>All components intelligent</a:t>
            </a:r>
          </a:p>
          <a:p>
            <a:endParaRPr lang="en-US" dirty="0">
              <a:solidFill>
                <a:srgbClr val="0000FF"/>
              </a:solidFill>
            </a:endParaRPr>
          </a:p>
          <a:p>
            <a:r>
              <a:rPr lang="en-US" dirty="0">
                <a:solidFill>
                  <a:srgbClr val="0000FF"/>
                </a:solidFill>
              </a:rPr>
              <a:t>Better (cross-layer) communication, better interfaces</a:t>
            </a:r>
          </a:p>
          <a:p>
            <a:endParaRPr lang="en-US" dirty="0">
              <a:solidFill>
                <a:srgbClr val="0000FF"/>
              </a:solidFill>
            </a:endParaRPr>
          </a:p>
          <a:p>
            <a:r>
              <a:rPr lang="en-US" dirty="0">
                <a:solidFill>
                  <a:srgbClr val="0000FF"/>
                </a:solidFill>
              </a:rPr>
              <a:t>Better-than-worst-case design</a:t>
            </a:r>
          </a:p>
          <a:p>
            <a:pPr marL="0" indent="0">
              <a:buNone/>
            </a:pPr>
            <a:endParaRPr lang="en-US" dirty="0">
              <a:solidFill>
                <a:srgbClr val="0000FF"/>
              </a:solidFill>
            </a:endParaRPr>
          </a:p>
          <a:p>
            <a:r>
              <a:rPr lang="en-US" dirty="0">
                <a:solidFill>
                  <a:srgbClr val="0000FF"/>
                </a:solidFill>
              </a:rPr>
              <a:t>Heterogeneity</a:t>
            </a:r>
          </a:p>
          <a:p>
            <a:endParaRPr lang="en-US" dirty="0">
              <a:solidFill>
                <a:srgbClr val="0000FF"/>
              </a:solidFill>
            </a:endParaRPr>
          </a:p>
          <a:p>
            <a:r>
              <a:rPr lang="en-US" dirty="0">
                <a:solidFill>
                  <a:srgbClr val="0000FF"/>
                </a:solidFill>
              </a:rPr>
              <a:t>Flexibility, adaptability</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5724128" y="5179948"/>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5887998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04F852-247E-8E45-911F-917B88B448CC}"/>
              </a:ext>
            </a:extLst>
          </p:cNvPr>
          <p:cNvSpPr>
            <a:spLocks noGrp="1"/>
          </p:cNvSpPr>
          <p:nvPr>
            <p:ph type="title"/>
          </p:nvPr>
        </p:nvSpPr>
        <p:spPr>
          <a:xfrm>
            <a:off x="228600" y="152400"/>
            <a:ext cx="8879904" cy="1066800"/>
          </a:xfrm>
        </p:spPr>
        <p:txBody>
          <a:bodyPr/>
          <a:lstStyle/>
          <a:p>
            <a:r>
              <a:rPr lang="en-US" sz="3400" dirty="0"/>
              <a:t>A Blueprint for Fundamentally Better Architectures</a:t>
            </a:r>
          </a:p>
        </p:txBody>
      </p:sp>
      <p:sp>
        <p:nvSpPr>
          <p:cNvPr id="3" name="Content Placeholder 2">
            <a:extLst>
              <a:ext uri="{FF2B5EF4-FFF2-40B4-BE49-F238E27FC236}">
                <a16:creationId xmlns:a16="http://schemas.microsoft.com/office/drawing/2014/main" id="{33D775C0-662F-E944-BE80-00AD35D75816}"/>
              </a:ext>
            </a:extLst>
          </p:cNvPr>
          <p:cNvSpPr>
            <a:spLocks noGrp="1"/>
          </p:cNvSpPr>
          <p:nvPr>
            <p:ph idx="1"/>
          </p:nvPr>
        </p:nvSpPr>
        <p:spPr>
          <a:xfrm>
            <a:off x="228600" y="1052736"/>
            <a:ext cx="8610600" cy="5195664"/>
          </a:xfrm>
        </p:spPr>
        <p:txBody>
          <a:bodyPr/>
          <a:lstStyle/>
          <a:p>
            <a:r>
              <a:rPr lang="en-US" sz="2000" dirty="0"/>
              <a:t>Onur Mutlu,</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"Intelligent Architectures for Intelligent Computing Systems"</a:t>
            </a:r>
            <a:br>
              <a:rPr lang="en-US" sz="2000" dirty="0"/>
            </a:br>
            <a:r>
              <a:rPr lang="en-US" sz="2000" i="1" dirty="0"/>
              <a:t>Invited Paper in Proceedings of the </a:t>
            </a:r>
            <a:r>
              <a:rPr lang="en-US" sz="2000" i="1" dirty="0">
                <a:hlinkClick r:id="rId3"/>
              </a:rPr>
              <a:t>Design, Automation, and Test in Europe Conference</a:t>
            </a:r>
            <a:r>
              <a:rPr lang="en-US" sz="2000" i="1" dirty="0"/>
              <a:t> (</a:t>
            </a:r>
            <a:r>
              <a:rPr lang="en-US" sz="2000" b="1" i="1" dirty="0"/>
              <a:t>DATE</a:t>
            </a:r>
            <a:r>
              <a:rPr lang="en-US" sz="2000" i="1" dirty="0"/>
              <a:t>)</a:t>
            </a:r>
            <a:r>
              <a:rPr lang="en-US" sz="2000" dirty="0"/>
              <a:t>, Virtual, February 2021.</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IEDM Tutorial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Short DATE Talk Video</a:t>
            </a:r>
            <a:r>
              <a:rPr lang="en-US" sz="2000" dirty="0"/>
              <a:t> (11 minutes)]</a:t>
            </a:r>
            <a:br>
              <a:rPr lang="en-US" sz="2000" dirty="0"/>
            </a:br>
            <a:r>
              <a:rPr lang="en-US" sz="2000" dirty="0"/>
              <a:t>[</a:t>
            </a:r>
            <a:r>
              <a:rPr lang="en-US" sz="2000" dirty="0">
                <a:hlinkClick r:id="rId9"/>
              </a:rPr>
              <a:t>Longer IEDM Tutorial Video</a:t>
            </a:r>
            <a:r>
              <a:rPr lang="en-US" sz="2000" dirty="0"/>
              <a:t> (1 </a:t>
            </a:r>
            <a:r>
              <a:rPr lang="en-US" sz="2000" dirty="0" err="1"/>
              <a:t>hr</a:t>
            </a:r>
            <a:r>
              <a:rPr lang="en-US" sz="2000" dirty="0"/>
              <a:t> 51 minutes)]</a:t>
            </a:r>
          </a:p>
          <a:p>
            <a:endParaRPr lang="en-US" sz="2000" dirty="0"/>
          </a:p>
        </p:txBody>
      </p:sp>
      <p:sp>
        <p:nvSpPr>
          <p:cNvPr id="4" name="Slide Number Placeholder 3">
            <a:extLst>
              <a:ext uri="{FF2B5EF4-FFF2-40B4-BE49-F238E27FC236}">
                <a16:creationId xmlns:a16="http://schemas.microsoft.com/office/drawing/2014/main" id="{A902EC93-2093-4A4C-9A55-4B63386A8D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A91863D-16AC-D747-BA17-510BFEEF04EF}"/>
              </a:ext>
            </a:extLst>
          </p:cNvPr>
          <p:cNvPicPr>
            <a:picLocks noChangeAspect="1"/>
          </p:cNvPicPr>
          <p:nvPr/>
        </p:nvPicPr>
        <p:blipFill>
          <a:blip r:embed="rId10"/>
          <a:stretch>
            <a:fillRect/>
          </a:stretch>
        </p:blipFill>
        <p:spPr>
          <a:xfrm>
            <a:off x="0" y="4399550"/>
            <a:ext cx="9144000" cy="1549730"/>
          </a:xfrm>
          <a:prstGeom prst="rect">
            <a:avLst/>
          </a:prstGeom>
        </p:spPr>
      </p:pic>
    </p:spTree>
    <p:extLst>
      <p:ext uri="{BB962C8B-B14F-4D97-AF65-F5344CB8AC3E}">
        <p14:creationId xmlns:p14="http://schemas.microsoft.com/office/powerpoint/2010/main" val="2827649006"/>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Alibaba, AMD, ASML, </a:t>
            </a:r>
            <a:r>
              <a:rPr lang="en-US" dirty="0">
                <a:solidFill>
                  <a:srgbClr val="0432FF"/>
                </a:solidFill>
              </a:rPr>
              <a:t>Google</a:t>
            </a:r>
            <a:r>
              <a:rPr lang="en-US" dirty="0"/>
              <a:t>, Facebook, </a:t>
            </a:r>
            <a:r>
              <a:rPr lang="en-US" dirty="0">
                <a:solidFill>
                  <a:srgbClr val="0432FF"/>
                </a:solidFill>
              </a:rPr>
              <a:t>Hi-Silicon</a:t>
            </a:r>
            <a:r>
              <a:rPr lang="en-US" dirty="0"/>
              <a:t>, HP Labs, </a:t>
            </a:r>
            <a:r>
              <a:rPr lang="en-US" dirty="0">
                <a:solidFill>
                  <a:srgbClr val="0432FF"/>
                </a:solidFill>
              </a:rPr>
              <a:t>Huawei</a:t>
            </a:r>
            <a:r>
              <a:rPr lang="en-US" dirty="0"/>
              <a:t>, IBM, </a:t>
            </a:r>
            <a:r>
              <a:rPr lang="en-US" dirty="0">
                <a:solidFill>
                  <a:srgbClr val="0432FF"/>
                </a:solidFill>
              </a:rPr>
              <a:t>Intel</a:t>
            </a:r>
            <a:r>
              <a:rPr lang="en-US" dirty="0"/>
              <a:t>, </a:t>
            </a:r>
            <a:r>
              <a:rPr lang="en-US" dirty="0">
                <a:solidFill>
                  <a:srgbClr val="0432FF"/>
                </a:solidFill>
              </a:rPr>
              <a:t>Microsoft</a:t>
            </a:r>
            <a:r>
              <a:rPr lang="en-US" dirty="0"/>
              <a:t>, Nvidia, Oracle, Qualcomm, Rambus, Samsung, Seagate, </a:t>
            </a:r>
            <a:r>
              <a:rPr lang="en-US" dirty="0">
                <a:solidFill>
                  <a:srgbClr val="0432FF"/>
                </a:solidFill>
              </a:rPr>
              <a:t>VMware, Xilinx</a:t>
            </a:r>
          </a:p>
          <a:p>
            <a:r>
              <a:rPr lang="en-US" dirty="0"/>
              <a:t>NSF</a:t>
            </a:r>
          </a:p>
          <a:p>
            <a:r>
              <a:rPr lang="en-US" dirty="0"/>
              <a:t>NIH</a:t>
            </a:r>
          </a:p>
          <a:p>
            <a:r>
              <a:rPr lang="en-US" dirty="0"/>
              <a:t>GSRC</a:t>
            </a:r>
          </a:p>
          <a:p>
            <a:r>
              <a:rPr lang="en-US" dirty="0">
                <a:solidFill>
                  <a:srgbClr val="0432FF"/>
                </a:solidFill>
              </a:rPr>
              <a:t>SRC</a:t>
            </a:r>
          </a:p>
          <a:p>
            <a:r>
              <a:rPr lang="en-US" dirty="0" err="1"/>
              <a:t>CyLab</a:t>
            </a:r>
            <a:endParaRPr lang="en-US" dirty="0"/>
          </a:p>
          <a:p>
            <a:r>
              <a:rPr lang="en-US" dirty="0">
                <a:solidFill>
                  <a:srgbClr val="0000FF"/>
                </a:solidFill>
              </a:rPr>
              <a:t>EFCL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4008595"/>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1254933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267</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1400" kern="0" dirty="0">
                <a:solidFill>
                  <a:srgbClr val="0000FF"/>
                </a:solidFill>
                <a:latin typeface="Arial"/>
                <a:ea typeface="ＭＳ Ｐゴシック" panose="020B0600070205080204" pitchFamily="34" charset="-128"/>
                <a:cs typeface="Arial"/>
                <a:sym typeface="Arial"/>
              </a:rPr>
              <a:t>40</a:t>
            </a: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5260351" cy="646331"/>
          </a:xfrm>
          <a:prstGeom prst="rect">
            <a:avLst/>
          </a:prstGeom>
          <a:noFill/>
        </p:spPr>
        <p:txBody>
          <a:bodyPr wrap="none" rtlCol="0">
            <a:spAutoFit/>
          </a:bodyPr>
          <a:lstStyle/>
          <a:p>
            <a:r>
              <a:rPr lang="en-US" dirty="0">
                <a:solidFill>
                  <a:srgbClr val="7030A0"/>
                </a:solidFill>
                <a:hlinkClick r:id="rId6">
                  <a:extLst>
                    <a:ext uri="{A12FA001-AC4F-418D-AE19-62706E023703}">
                      <ahyp:hlinkClr xmlns:ahyp="http://schemas.microsoft.com/office/drawing/2018/hyperlinkcolor" val="tx"/>
                    </a:ext>
                  </a:extLst>
                </a:hlinkClick>
              </a:rPr>
              <a:t>https://safari.ethz.ch/safari-newsletter-january-2021/</a:t>
            </a:r>
            <a:r>
              <a:rPr lang="en-US" dirty="0">
                <a:solidFill>
                  <a:srgbClr val="7030A0"/>
                </a:solidFill>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734647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3331087348"/>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801506453"/>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8172252E-5EA9-6EEB-F83B-86693AF9D6EA}"/>
              </a:ext>
            </a:extLst>
          </p:cNvPr>
          <p:cNvPicPr>
            <a:picLocks noChangeAspect="1"/>
          </p:cNvPicPr>
          <p:nvPr/>
        </p:nvPicPr>
        <p:blipFill>
          <a:blip r:embed="rId3"/>
          <a:stretch>
            <a:fillRect/>
          </a:stretch>
        </p:blipFill>
        <p:spPr>
          <a:xfrm>
            <a:off x="611560" y="908720"/>
            <a:ext cx="7740352" cy="5516420"/>
          </a:xfrm>
          <a:prstGeom prst="rect">
            <a:avLst/>
          </a:prstGeom>
        </p:spPr>
      </p:pic>
      <p:pic>
        <p:nvPicPr>
          <p:cNvPr id="5" name="Picture 4">
            <a:extLst>
              <a:ext uri="{FF2B5EF4-FFF2-40B4-BE49-F238E27FC236}">
                <a16:creationId xmlns:a16="http://schemas.microsoft.com/office/drawing/2014/main" id="{FA08A046-6156-265A-814C-67905B2F76B1}"/>
              </a:ext>
            </a:extLst>
          </p:cNvPr>
          <p:cNvPicPr>
            <a:picLocks noChangeAspect="1"/>
          </p:cNvPicPr>
          <p:nvPr/>
        </p:nvPicPr>
        <p:blipFill>
          <a:blip r:embed="rId4"/>
          <a:stretch>
            <a:fillRect/>
          </a:stretch>
        </p:blipFill>
        <p:spPr>
          <a:xfrm>
            <a:off x="640940" y="836712"/>
            <a:ext cx="7710972" cy="5654098"/>
          </a:xfrm>
          <a:prstGeom prst="rect">
            <a:avLst/>
          </a:prstGeom>
        </p:spPr>
      </p:pic>
    </p:spTree>
    <p:extLst>
      <p:ext uri="{BB962C8B-B14F-4D97-AF65-F5344CB8AC3E}">
        <p14:creationId xmlns:p14="http://schemas.microsoft.com/office/powerpoint/2010/main" val="189193249"/>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6EC243-1CAD-2A7E-62EB-0FB2914C1F88}"/>
              </a:ext>
            </a:extLst>
          </p:cNvPr>
          <p:cNvSpPr>
            <a:spLocks noGrp="1"/>
          </p:cNvSpPr>
          <p:nvPr>
            <p:ph type="title"/>
          </p:nvPr>
        </p:nvSpPr>
        <p:spPr/>
        <p:txBody>
          <a:bodyPr/>
          <a:lstStyle/>
          <a:p>
            <a:r>
              <a:rPr lang="en-US" dirty="0"/>
              <a:t>Special Research Sessions &amp; Courses</a:t>
            </a:r>
          </a:p>
        </p:txBody>
      </p:sp>
      <p:sp>
        <p:nvSpPr>
          <p:cNvPr id="3" name="Content Placeholder 2">
            <a:extLst>
              <a:ext uri="{FF2B5EF4-FFF2-40B4-BE49-F238E27FC236}">
                <a16:creationId xmlns:a16="http://schemas.microsoft.com/office/drawing/2014/main" id="{BC2C9FA4-AC79-315D-C96F-D650BA037556}"/>
              </a:ext>
            </a:extLst>
          </p:cNvPr>
          <p:cNvSpPr>
            <a:spLocks noGrp="1"/>
          </p:cNvSpPr>
          <p:nvPr>
            <p:ph idx="1"/>
          </p:nvPr>
        </p:nvSpPr>
        <p:spPr>
          <a:xfrm>
            <a:off x="228600" y="1052736"/>
            <a:ext cx="8610600" cy="4948808"/>
          </a:xfrm>
        </p:spPr>
        <p:txBody>
          <a:bodyPr/>
          <a:lstStyle/>
          <a:p>
            <a:r>
              <a:rPr lang="en-US" dirty="0">
                <a:solidFill>
                  <a:srgbClr val="0000FF"/>
                </a:solidFill>
              </a:rPr>
              <a:t>Special Session at ISVLSI 2022: 9 cutting-edge talks</a:t>
            </a:r>
          </a:p>
        </p:txBody>
      </p:sp>
      <p:sp>
        <p:nvSpPr>
          <p:cNvPr id="4" name="Slide Number Placeholder 3">
            <a:extLst>
              <a:ext uri="{FF2B5EF4-FFF2-40B4-BE49-F238E27FC236}">
                <a16:creationId xmlns:a16="http://schemas.microsoft.com/office/drawing/2014/main" id="{F2E091C3-E327-1914-9FC9-05618963265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B6B0EC3-D65E-13D3-B6B0-8A11DE70F95D}"/>
              </a:ext>
            </a:extLst>
          </p:cNvPr>
          <p:cNvPicPr>
            <a:picLocks noChangeAspect="1"/>
          </p:cNvPicPr>
          <p:nvPr/>
        </p:nvPicPr>
        <p:blipFill>
          <a:blip r:embed="rId2"/>
          <a:stretch>
            <a:fillRect/>
          </a:stretch>
        </p:blipFill>
        <p:spPr>
          <a:xfrm>
            <a:off x="1187624" y="1572833"/>
            <a:ext cx="7038528" cy="4837269"/>
          </a:xfrm>
          <a:prstGeom prst="rect">
            <a:avLst/>
          </a:prstGeom>
        </p:spPr>
      </p:pic>
      <p:sp>
        <p:nvSpPr>
          <p:cNvPr id="6" name="TextBox 5">
            <a:extLst>
              <a:ext uri="{FF2B5EF4-FFF2-40B4-BE49-F238E27FC236}">
                <a16:creationId xmlns:a16="http://schemas.microsoft.com/office/drawing/2014/main" id="{45C9899B-0C6B-9012-9C33-24CC4B7C8C97}"/>
              </a:ext>
            </a:extLst>
          </p:cNvPr>
          <p:cNvSpPr txBox="1"/>
          <p:nvPr/>
        </p:nvSpPr>
        <p:spPr>
          <a:xfrm>
            <a:off x="1691680" y="6467530"/>
            <a:ext cx="627447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https://www.youtube.com/watch?v=qeukNs5XI3g</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578719942"/>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(Fall’21)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84584" y="908720"/>
            <a:ext cx="4775448" cy="533968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400" dirty="0">
                <a:solidFill>
                  <a:srgbClr val="0432FF"/>
                </a:solidFill>
              </a:rPr>
              <a:t> </a:t>
            </a:r>
          </a:p>
          <a:p>
            <a:r>
              <a:rPr lang="en-US" sz="1600" b="1" dirty="0">
                <a:solidFill>
                  <a:srgbClr val="0432FF"/>
                </a:solidFill>
                <a:hlinkClick r:id="rId3">
                  <a:extLst>
                    <a:ext uri="{A12FA001-AC4F-418D-AE19-62706E023703}">
                      <ahyp:hlinkClr xmlns:ahyp="http://schemas.microsoft.com/office/drawing/2018/hyperlinkcolor" val="tx"/>
                    </a:ext>
                  </a:extLst>
                </a:hlinkClick>
              </a:rPr>
              <a:t>Fall 2020 Edition: </a:t>
            </a:r>
            <a:endParaRPr lang="en-US" sz="1600" b="1" dirty="0">
              <a:solidFill>
                <a:srgbClr val="0432FF"/>
              </a:solidFill>
              <a:hlinkClick r:id="rId2">
                <a:extLst>
                  <a:ext uri="{A12FA001-AC4F-418D-AE19-62706E023703}">
                    <ahyp:hlinkClr xmlns:ahyp="http://schemas.microsoft.com/office/drawing/2018/hyperlinkcolor" val="tx"/>
                  </a:ext>
                </a:extLst>
              </a:hlinkClick>
            </a:endParaRP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https://safari.ethz.ch/architecture/fall2020/doku.php?id=schedule</a:t>
            </a:r>
            <a:r>
              <a:rPr lang="en-US" sz="1400" dirty="0">
                <a:solidFill>
                  <a:srgbClr val="0432FF"/>
                </a:solidFill>
              </a:rPr>
              <a:t> </a:t>
            </a:r>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 (2021):</a:t>
            </a:r>
          </a:p>
          <a:p>
            <a:pPr lvl="1"/>
            <a:r>
              <a:rPr lang="en-US" sz="1400" dirty="0">
                <a:solidFill>
                  <a:srgbClr val="0432FF"/>
                </a:solidFill>
                <a:hlinkClick r:id="rId4">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r>
              <a:rPr lang="en-US" sz="1600" b="1" dirty="0">
                <a:solidFill>
                  <a:srgbClr val="0432FF"/>
                </a:solidFill>
                <a:hlinkClick r:id="rId5">
                  <a:extLst>
                    <a:ext uri="{A12FA001-AC4F-418D-AE19-62706E023703}">
                      <ahyp:hlinkClr xmlns:ahyp="http://schemas.microsoft.com/office/drawing/2018/hyperlinkcolor" val="tx"/>
                    </a:ext>
                  </a:extLst>
                </a:hlinkClick>
              </a:rPr>
              <a:t>Youtube Livestream (2020):</a:t>
            </a:r>
            <a:endParaRPr lang="en-US" sz="1600" b="1" dirty="0">
              <a:solidFill>
                <a:srgbClr val="0432FF"/>
              </a:solidFill>
              <a:hlinkClick r:id="rId4">
                <a:extLst>
                  <a:ext uri="{A12FA001-AC4F-418D-AE19-62706E023703}">
                    <ahyp:hlinkClr xmlns:ahyp="http://schemas.microsoft.com/office/drawing/2018/hyperlinkcolor" val="tx"/>
                  </a:ext>
                </a:extLst>
              </a:hlinkClick>
            </a:endParaRPr>
          </a:p>
          <a:p>
            <a:pPr lvl="1"/>
            <a:r>
              <a:rPr lang="en-US" sz="1400" dirty="0">
                <a:solidFill>
                  <a:srgbClr val="0432FF"/>
                </a:solidFill>
                <a:hlinkClick r:id="rId5">
                  <a:extLst>
                    <a:ext uri="{A12FA001-AC4F-418D-AE19-62706E023703}">
                      <ahyp:hlinkClr xmlns:ahyp="http://schemas.microsoft.com/office/drawing/2018/hyperlinkcolor" val="tx"/>
                    </a:ext>
                  </a:extLst>
                </a:hlinkClick>
              </a:rPr>
              <a:t>https://www.youtube.com/watch?v=c3mPdZA-Fmc&amp;list=PL5Q2soXY2Zi9xidyIgBxUz7xRPS-wisBN</a:t>
            </a:r>
            <a:r>
              <a:rPr lang="en-US" sz="1400" dirty="0">
                <a:solidFill>
                  <a:srgbClr val="0432FF"/>
                </a:solidFill>
              </a:rPr>
              <a:t> </a:t>
            </a:r>
          </a:p>
          <a:p>
            <a:pPr lvl="1"/>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6"/>
          <a:stretch>
            <a:fillRect/>
          </a:stretch>
        </p:blipFill>
        <p:spPr>
          <a:xfrm>
            <a:off x="4932040" y="0"/>
            <a:ext cx="4074863" cy="6858000"/>
          </a:xfrm>
          <a:prstGeom prst="rect">
            <a:avLst/>
          </a:prstGeom>
        </p:spPr>
      </p:pic>
      <p:sp>
        <p:nvSpPr>
          <p:cNvPr id="6" name="TextBox 5">
            <a:extLst>
              <a:ext uri="{FF2B5EF4-FFF2-40B4-BE49-F238E27FC236}">
                <a16:creationId xmlns:a16="http://schemas.microsoft.com/office/drawing/2014/main" id="{C02B7506-35EF-F089-75CD-62E66DBEF015}"/>
              </a:ext>
            </a:extLst>
          </p:cNvPr>
          <p:cNvSpPr txBox="1"/>
          <p:nvPr/>
        </p:nvSpPr>
        <p:spPr>
          <a:xfrm>
            <a:off x="176382" y="6452284"/>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66171951"/>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https://safari.ethz.ch/projects_and_seminars/spring2022/doku.php?id=processing_in_memory</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4A179BAD-D06D-A69D-73FA-3A7AB7BDE712}"/>
              </a:ext>
            </a:extLst>
          </p:cNvPr>
          <p:cNvPicPr>
            <a:picLocks noChangeAspect="1"/>
          </p:cNvPicPr>
          <p:nvPr/>
        </p:nvPicPr>
        <p:blipFill>
          <a:blip r:embed="rId6"/>
          <a:stretch>
            <a:fillRect/>
          </a:stretch>
        </p:blipFill>
        <p:spPr>
          <a:xfrm>
            <a:off x="6226127" y="0"/>
            <a:ext cx="2666353" cy="6858000"/>
          </a:xfrm>
          <a:prstGeom prst="rect">
            <a:avLst/>
          </a:prstGeom>
        </p:spPr>
      </p:pic>
    </p:spTree>
    <p:extLst>
      <p:ext uri="{BB962C8B-B14F-4D97-AF65-F5344CB8AC3E}">
        <p14:creationId xmlns:p14="http://schemas.microsoft.com/office/powerpoint/2010/main" val="2597574675"/>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Genomics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rPr>
              <a:t>Spring 2022 Edition: </a:t>
            </a:r>
            <a:endParaRPr lang="en-US" sz="1600" b="1" dirty="0">
              <a:solidFill>
                <a:srgbClr val="0432FF"/>
              </a:solidFill>
              <a:hlinkClick r:id="rId3">
                <a:extLst>
                  <a:ext uri="{A12FA001-AC4F-418D-AE19-62706E023703}">
                    <ahyp:hlinkClr xmlns:ahyp="http://schemas.microsoft.com/office/drawing/2018/hyperlinkcolor" val="tx"/>
                  </a:ext>
                </a:extLst>
              </a:hlinkClick>
            </a:endParaRPr>
          </a:p>
          <a:p>
            <a:pPr lvl="1"/>
            <a:r>
              <a:rPr lang="en-US" sz="1400" dirty="0">
                <a:solidFill>
                  <a:srgbClr val="0432FF"/>
                </a:solidFill>
                <a:hlinkClick r:id="rId2"/>
              </a:rPr>
              <a:t>https://safari.ethz.ch/projects_and_seminars/spring2022/doku.php?id=bioinformatics</a:t>
            </a:r>
            <a:r>
              <a:rPr lang="en-US" sz="1400" dirty="0">
                <a:solidFill>
                  <a:srgbClr val="0432FF"/>
                </a:solidFill>
              </a:rPr>
              <a:t>  </a:t>
            </a: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4"/>
              </a:rPr>
              <a:t>https://www.youtube.com/watch?v=DEL_5A_Y3TI&amp;list=PL5Q2soXY2Zi8NrPDgOR1yRU_Cxxjw-u18</a:t>
            </a:r>
            <a:r>
              <a:rPr lang="en-US" sz="1400" dirty="0">
                <a:solidFill>
                  <a:srgbClr val="0432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Genomics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EF9421B9-1559-06A9-963C-137F113AE1DA}"/>
              </a:ext>
            </a:extLst>
          </p:cNvPr>
          <p:cNvPicPr>
            <a:picLocks noChangeAspect="1"/>
          </p:cNvPicPr>
          <p:nvPr/>
        </p:nvPicPr>
        <p:blipFill>
          <a:blip r:embed="rId6"/>
          <a:stretch>
            <a:fillRect/>
          </a:stretch>
        </p:blipFill>
        <p:spPr>
          <a:xfrm>
            <a:off x="5008900" y="0"/>
            <a:ext cx="4171612" cy="6858000"/>
          </a:xfrm>
          <a:prstGeom prst="rect">
            <a:avLst/>
          </a:prstGeom>
        </p:spPr>
      </p:pic>
    </p:spTree>
    <p:extLst>
      <p:ext uri="{BB962C8B-B14F-4D97-AF65-F5344CB8AC3E}">
        <p14:creationId xmlns:p14="http://schemas.microsoft.com/office/powerpoint/2010/main" val="4151236427"/>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Hetero. Systems (Spring’22)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000FF"/>
                </a:solidFill>
                <a:hlinkClick r:id="rId2">
                  <a:extLst>
                    <a:ext uri="{A12FA001-AC4F-418D-AE19-62706E023703}">
                      <ahyp:hlinkClr xmlns:ahyp="http://schemas.microsoft.com/office/drawing/2018/hyperlinkcolor" val="tx"/>
                    </a:ext>
                  </a:extLst>
                </a:hlinkClick>
              </a:rPr>
              <a:t>Spring 2022 Edition: </a:t>
            </a:r>
            <a:endParaRPr lang="en-US" sz="1600" b="1" dirty="0">
              <a:solidFill>
                <a:srgbClr val="0000FF"/>
              </a:solidFill>
              <a:hlinkClick r:id="rId3">
                <a:extLst>
                  <a:ext uri="{A12FA001-AC4F-418D-AE19-62706E023703}">
                    <ahyp:hlinkClr xmlns:ahyp="http://schemas.microsoft.com/office/drawing/2018/hyperlinkcolor" val="tx"/>
                  </a:ext>
                </a:extLst>
              </a:hlinkClick>
            </a:endParaRPr>
          </a:p>
          <a:p>
            <a:pPr lvl="1"/>
            <a:r>
              <a:rPr lang="en-US" sz="1400" dirty="0">
                <a:solidFill>
                  <a:srgbClr val="0000FF"/>
                </a:solidFill>
                <a:hlinkClick r:id="rId2">
                  <a:extLst>
                    <a:ext uri="{A12FA001-AC4F-418D-AE19-62706E023703}">
                      <ahyp:hlinkClr xmlns:ahyp="http://schemas.microsoft.com/office/drawing/2018/hyperlinkcolor" val="tx"/>
                    </a:ext>
                  </a:extLst>
                </a:hlinkClick>
              </a:rPr>
              <a:t>https://safari.ethz.ch/projects_and_seminars/spring2022/doku.php?id=heterogeneous_systems</a:t>
            </a:r>
            <a:r>
              <a:rPr lang="en-US" sz="1400" dirty="0">
                <a:solidFill>
                  <a:srgbClr val="0000FF"/>
                </a:solidFill>
              </a:rPr>
              <a:t> </a:t>
            </a:r>
          </a:p>
          <a:p>
            <a:pPr lvl="1"/>
            <a:endParaRPr lang="en-US" sz="1600" dirty="0">
              <a:solidFill>
                <a:srgbClr val="0432FF"/>
              </a:solidFill>
            </a:endParaRPr>
          </a:p>
          <a:p>
            <a:r>
              <a:rPr lang="en-US" sz="1600" b="1" dirty="0">
                <a:solidFill>
                  <a:srgbClr val="0000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000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https://www.youtube.com/watch?v=oFO5fTrgFIY&amp;list=PL5Q2soXY2Zi9XrgXR38IM_FTjmY6h7Gzm</a:t>
            </a:r>
            <a:r>
              <a:rPr lang="en-US" sz="1400" dirty="0">
                <a:solidFill>
                  <a:srgbClr val="0000FF"/>
                </a:solidFill>
              </a:rPr>
              <a:t> </a:t>
            </a:r>
          </a:p>
          <a:p>
            <a:pPr lvl="1"/>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GPU and Parallelism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0756705C-65E8-9410-750D-09178D45AC8F}"/>
              </a:ext>
            </a:extLst>
          </p:cNvPr>
          <p:cNvPicPr>
            <a:picLocks noChangeAspect="1"/>
          </p:cNvPicPr>
          <p:nvPr/>
        </p:nvPicPr>
        <p:blipFill>
          <a:blip r:embed="rId6"/>
          <a:stretch>
            <a:fillRect/>
          </a:stretch>
        </p:blipFill>
        <p:spPr>
          <a:xfrm>
            <a:off x="5850637" y="0"/>
            <a:ext cx="3257867" cy="6858000"/>
          </a:xfrm>
          <a:prstGeom prst="rect">
            <a:avLst/>
          </a:prstGeom>
        </p:spPr>
      </p:pic>
    </p:spTree>
    <p:extLst>
      <p:ext uri="{BB962C8B-B14F-4D97-AF65-F5344CB8AC3E}">
        <p14:creationId xmlns:p14="http://schemas.microsoft.com/office/powerpoint/2010/main" val="2712635604"/>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HW/SW Co-Design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2022 Edition: </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https://safari.ethz.ch/projects_and_seminars/spring2022/doku.php?id=hw_sw_codesign</a:t>
            </a:r>
            <a:endParaRPr lang="en-US" sz="1400" dirty="0">
              <a:solidFill>
                <a:srgbClr val="0432FF"/>
              </a:solidFill>
            </a:endParaRPr>
          </a:p>
          <a:p>
            <a:pPr marL="344487" lvl="1" indent="0">
              <a:buNone/>
            </a:pPr>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432FF"/>
                </a:solidFill>
                <a:hlinkClick r:id="rId6">
                  <a:extLst>
                    <a:ext uri="{A12FA001-AC4F-418D-AE19-62706E023703}">
                      <ahyp:hlinkClr xmlns:ahyp="http://schemas.microsoft.com/office/drawing/2018/hyperlinkcolor" val="tx"/>
                    </a:ext>
                  </a:extLst>
                </a:hlinkClick>
              </a:rPr>
              <a:t>https://youtube.com/playlist?list=PL5Q2soXY2Zi8nH7un3ghD2nutKWWDk-NK</a:t>
            </a:r>
            <a:endParaRPr lang="en-US" sz="14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HW/SW co-design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07929472-62AD-AB4E-A75A-BE2AA054DBA5}"/>
              </a:ext>
            </a:extLst>
          </p:cNvPr>
          <p:cNvPicPr>
            <a:picLocks noChangeAspect="1"/>
          </p:cNvPicPr>
          <p:nvPr/>
        </p:nvPicPr>
        <p:blipFill>
          <a:blip r:embed="rId7"/>
          <a:stretch>
            <a:fillRect/>
          </a:stretch>
        </p:blipFill>
        <p:spPr>
          <a:xfrm>
            <a:off x="5292480" y="908720"/>
            <a:ext cx="3600000" cy="2205344"/>
          </a:xfrm>
          <a:prstGeom prst="rect">
            <a:avLst/>
          </a:prstGeom>
        </p:spPr>
      </p:pic>
      <p:pic>
        <p:nvPicPr>
          <p:cNvPr id="6" name="Picture 5">
            <a:extLst>
              <a:ext uri="{FF2B5EF4-FFF2-40B4-BE49-F238E27FC236}">
                <a16:creationId xmlns:a16="http://schemas.microsoft.com/office/drawing/2014/main" id="{CD8CB39F-DC1B-2F4D-8F50-25FE46B07DFB}"/>
              </a:ext>
            </a:extLst>
          </p:cNvPr>
          <p:cNvPicPr>
            <a:picLocks noChangeAspect="1"/>
          </p:cNvPicPr>
          <p:nvPr/>
        </p:nvPicPr>
        <p:blipFill>
          <a:blip r:embed="rId8"/>
          <a:stretch>
            <a:fillRect/>
          </a:stretch>
        </p:blipFill>
        <p:spPr>
          <a:xfrm>
            <a:off x="5292480" y="3097214"/>
            <a:ext cx="3600000" cy="3572146"/>
          </a:xfrm>
          <a:prstGeom prst="rect">
            <a:avLst/>
          </a:prstGeom>
        </p:spPr>
      </p:pic>
    </p:spTree>
    <p:extLst>
      <p:ext uri="{BB962C8B-B14F-4D97-AF65-F5344CB8AC3E}">
        <p14:creationId xmlns:p14="http://schemas.microsoft.com/office/powerpoint/2010/main" val="1598053283"/>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SSD Course (Spring 2022)</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Spring </a:t>
            </a:r>
            <a:r>
              <a:rPr lang="en-US" sz="1600" b="1" dirty="0">
                <a:solidFill>
                  <a:srgbClr val="0432FF"/>
                </a:solidFill>
                <a:hlinkClick r:id="rId3">
                  <a:extLst>
                    <a:ext uri="{A12FA001-AC4F-418D-AE19-62706E023703}">
                      <ahyp:hlinkClr xmlns:ahyp="http://schemas.microsoft.com/office/drawing/2018/hyperlinkcolor" val="tx"/>
                    </a:ext>
                  </a:extLst>
                </a:hlinkClick>
              </a:rPr>
              <a:t>2022</a:t>
            </a:r>
            <a:r>
              <a:rPr lang="en-US" sz="1600" b="1" dirty="0">
                <a:solidFill>
                  <a:srgbClr val="0432FF"/>
                </a:solidFill>
                <a:hlinkClick r:id="rId2">
                  <a:extLst>
                    <a:ext uri="{A12FA001-AC4F-418D-AE19-62706E023703}">
                      <ahyp:hlinkClr xmlns:ahyp="http://schemas.microsoft.com/office/drawing/2018/hyperlinkcolor" val="tx"/>
                    </a:ext>
                  </a:extLst>
                </a:hlinkClick>
              </a:rPr>
              <a:t>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https://safari.ethz.ch/projects_and_seminars/spring2022/doku.php?id=modern_ssds</a:t>
            </a:r>
            <a:r>
              <a:rPr lang="en-US" sz="1400" dirty="0">
                <a:solidFill>
                  <a:srgbClr val="0000FF"/>
                </a:solidFill>
              </a:rPr>
              <a:t> </a:t>
            </a:r>
          </a:p>
          <a:p>
            <a:pPr lvl="1"/>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https://www.youtube.com/watch?v=_q4rm71DsY4&amp;list=PL5Q2soXY2Zi8vabcse1kL22DEcgMl2RAq</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SSD Basics and Advanced Topics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7" name="Picture 6">
            <a:extLst>
              <a:ext uri="{FF2B5EF4-FFF2-40B4-BE49-F238E27FC236}">
                <a16:creationId xmlns:a16="http://schemas.microsoft.com/office/drawing/2014/main" id="{3046AD48-5FCD-3C98-E8A2-A00B51668526}"/>
              </a:ext>
            </a:extLst>
          </p:cNvPr>
          <p:cNvPicPr>
            <a:picLocks noChangeAspect="1"/>
          </p:cNvPicPr>
          <p:nvPr/>
        </p:nvPicPr>
        <p:blipFill>
          <a:blip r:embed="rId6"/>
          <a:stretch>
            <a:fillRect/>
          </a:stretch>
        </p:blipFill>
        <p:spPr>
          <a:xfrm>
            <a:off x="4975419" y="980728"/>
            <a:ext cx="4046636" cy="2773219"/>
          </a:xfrm>
          <a:prstGeom prst="rect">
            <a:avLst/>
          </a:prstGeom>
        </p:spPr>
      </p:pic>
      <p:pic>
        <p:nvPicPr>
          <p:cNvPr id="8" name="Picture 7">
            <a:extLst>
              <a:ext uri="{FF2B5EF4-FFF2-40B4-BE49-F238E27FC236}">
                <a16:creationId xmlns:a16="http://schemas.microsoft.com/office/drawing/2014/main" id="{51EEFCF4-8E7C-ACAA-6D85-CB72A2373879}"/>
              </a:ext>
            </a:extLst>
          </p:cNvPr>
          <p:cNvPicPr>
            <a:picLocks noChangeAspect="1"/>
          </p:cNvPicPr>
          <p:nvPr/>
        </p:nvPicPr>
        <p:blipFill>
          <a:blip r:embed="rId7"/>
          <a:stretch>
            <a:fillRect/>
          </a:stretch>
        </p:blipFill>
        <p:spPr>
          <a:xfrm>
            <a:off x="4989859" y="3798920"/>
            <a:ext cx="4046637" cy="2773220"/>
          </a:xfrm>
          <a:prstGeom prst="rect">
            <a:avLst/>
          </a:prstGeom>
        </p:spPr>
      </p:pic>
    </p:spTree>
    <p:extLst>
      <p:ext uri="{BB962C8B-B14F-4D97-AF65-F5344CB8AC3E}">
        <p14:creationId xmlns:p14="http://schemas.microsoft.com/office/powerpoint/2010/main" val="3143705252"/>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22 September 2022</a:t>
            </a:r>
          </a:p>
          <a:p>
            <a:r>
              <a:rPr lang="en-US" sz="2200" dirty="0"/>
              <a:t>Simon Fraser University Distinguished Lecture</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b="1" dirty="0">
                <a:solidFill>
                  <a:srgbClr val="006633"/>
                </a:solidFill>
              </a:rPr>
              <a:t>Memory-Centric</a:t>
            </a:r>
            <a:br>
              <a:rPr lang="en-US" sz="6000" b="1" dirty="0">
                <a:solidFill>
                  <a:srgbClr val="006633"/>
                </a:solidFill>
              </a:rPr>
            </a:br>
            <a:r>
              <a:rPr lang="en-US" sz="6000" b="1" dirty="0">
                <a:solidFill>
                  <a:srgbClr val="006633"/>
                </a:solidFill>
              </a:rPr>
              <a:t>Computing</a:t>
            </a:r>
            <a:endParaRPr lang="en-US" b="1"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210016704"/>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4136023"/>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err="1">
                <a:ln>
                  <a:noFill/>
                </a:ln>
                <a:solidFill>
                  <a:srgbClr val="FFFF00"/>
                </a:solidFill>
                <a:effectLst/>
                <a:uLnTx/>
                <a:uFillTx/>
                <a:latin typeface="Arial" charset="0"/>
                <a:ea typeface="MS PGothic" charset="0"/>
              </a:rPr>
              <a:t>Virtex</a:t>
            </a:r>
            <a:r>
              <a:rPr kumimoji="0" lang="en-US" sz="1800" b="0" i="0" u="none" strike="noStrike" kern="0" cap="none" spc="0" normalizeH="0" baseline="0" noProof="0" dirty="0">
                <a:ln>
                  <a:noFill/>
                </a:ln>
                <a:solidFill>
                  <a:srgbClr val="FFFF00"/>
                </a:solidFill>
                <a:effectLst/>
                <a:uLnTx/>
                <a:uFillTx/>
                <a:latin typeface="Arial" charset="0"/>
                <a:ea typeface="MS PGothic" charset="0"/>
              </a:rPr>
              <a:t>-V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PIEEE 2017, HPCA 2018, SIGMETRICS 2018]</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39266077"/>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endParaRPr>
          </a:p>
        </p:txBody>
      </p:sp>
      <p:sp>
        <p:nvSpPr>
          <p:cNvPr id="8" name="Rectangle 7">
            <a:hlinkClick r:id="rId3"/>
          </p:cNvPr>
          <p:cNvSpPr/>
          <p:nvPr/>
        </p:nvSpPr>
        <p:spPr>
          <a:xfrm>
            <a:off x="1619672" y="6021288"/>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hlinkClick r:id="rId3"/>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ＭＳ Ｐゴシック" panose="020B0600070205080204" pitchFamily="34" charset="-128"/>
                <a:cs typeface="+mn-cs"/>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Proceedings of the IEEE, Sept. 2017</a:t>
            </a:r>
          </a:p>
        </p:txBody>
      </p:sp>
      <p:sp>
        <p:nvSpPr>
          <p:cNvPr id="10" name="Title 1"/>
          <p:cNvSpPr>
            <a:spLocks noGrp="1"/>
          </p:cNvSpPr>
          <p:nvPr>
            <p:ph type="title"/>
          </p:nvPr>
        </p:nvSpPr>
        <p:spPr>
          <a:xfrm>
            <a:off x="228600" y="152400"/>
            <a:ext cx="8915400" cy="1066800"/>
          </a:xfrm>
        </p:spPr>
        <p:txBody>
          <a:bodyPr/>
          <a:lstStyle/>
          <a:p>
            <a:r>
              <a:rPr lang="en-US" dirty="0"/>
              <a:t>Intelligent Flash Controllers </a:t>
            </a:r>
            <a:r>
              <a:rPr lang="en-US" sz="3000" b="1" dirty="0"/>
              <a:t>[PIEEE’17]</a:t>
            </a:r>
          </a:p>
        </p:txBody>
      </p:sp>
    </p:spTree>
    <p:extLst>
      <p:ext uri="{BB962C8B-B14F-4D97-AF65-F5344CB8AC3E}">
        <p14:creationId xmlns:p14="http://schemas.microsoft.com/office/powerpoint/2010/main" val="3363408711"/>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System Desirables</a:t>
            </a:r>
          </a:p>
        </p:txBody>
      </p:sp>
      <p:sp>
        <p:nvSpPr>
          <p:cNvPr id="3" name="Content Placeholder 2"/>
          <p:cNvSpPr>
            <a:spLocks noGrp="1"/>
          </p:cNvSpPr>
          <p:nvPr>
            <p:ph idx="1"/>
          </p:nvPr>
        </p:nvSpPr>
        <p:spPr>
          <a:xfrm>
            <a:off x="228600" y="836712"/>
            <a:ext cx="8915400" cy="5195138"/>
          </a:xfrm>
        </p:spPr>
        <p:txBody>
          <a:bodyPr/>
          <a:lstStyle/>
          <a:p>
            <a:r>
              <a:rPr lang="en-US" dirty="0">
                <a:solidFill>
                  <a:srgbClr val="0000FF"/>
                </a:solidFill>
              </a:rPr>
              <a:t>Self-managing, independent components</a:t>
            </a:r>
          </a:p>
          <a:p>
            <a:endParaRPr lang="en-US" dirty="0">
              <a:solidFill>
                <a:srgbClr val="0000FF"/>
              </a:solidFill>
            </a:endParaRPr>
          </a:p>
          <a:p>
            <a:r>
              <a:rPr lang="en-US" dirty="0">
                <a:solidFill>
                  <a:srgbClr val="0000FF"/>
                </a:solidFill>
              </a:rPr>
              <a:t>All components intelligent &amp; equal partners</a:t>
            </a:r>
          </a:p>
          <a:p>
            <a:endParaRPr lang="en-US" dirty="0">
              <a:solidFill>
                <a:srgbClr val="0000FF"/>
              </a:solidFill>
            </a:endParaRPr>
          </a:p>
          <a:p>
            <a:r>
              <a:rPr lang="en-US" dirty="0">
                <a:solidFill>
                  <a:srgbClr val="0000FF"/>
                </a:solidFill>
              </a:rPr>
              <a:t>Easy collaboration &amp; partitioning across all components</a:t>
            </a:r>
          </a:p>
          <a:p>
            <a:endParaRPr lang="en-US" dirty="0">
              <a:solidFill>
                <a:srgbClr val="0000FF"/>
              </a:solidFill>
            </a:endParaRPr>
          </a:p>
          <a:p>
            <a:r>
              <a:rPr lang="en-US" dirty="0">
                <a:solidFill>
                  <a:srgbClr val="0000FF"/>
                </a:solidFill>
              </a:rPr>
              <a:t>Fine-grained communication of data &amp; tasks</a:t>
            </a:r>
          </a:p>
          <a:p>
            <a:endParaRPr lang="en-US" dirty="0">
              <a:solidFill>
                <a:srgbClr val="0000FF"/>
              </a:solidFill>
            </a:endParaRPr>
          </a:p>
          <a:p>
            <a:r>
              <a:rPr lang="en-US" dirty="0">
                <a:solidFill>
                  <a:srgbClr val="0000FF"/>
                </a:solidFill>
              </a:rPr>
              <a:t>Seamless caching &amp; translation &amp; protection anywhere</a:t>
            </a:r>
          </a:p>
          <a:p>
            <a:endParaRPr lang="en-US" dirty="0">
              <a:solidFill>
                <a:srgbClr val="0000FF"/>
              </a:solidFill>
            </a:endParaRPr>
          </a:p>
          <a:p>
            <a:r>
              <a:rPr lang="en-US" dirty="0">
                <a:solidFill>
                  <a:srgbClr val="0000FF"/>
                </a:solidFill>
              </a:rPr>
              <a:t>Execution anywhere without rewriting code</a:t>
            </a:r>
          </a:p>
          <a:p>
            <a:endParaRPr lang="en-US" dirty="0">
              <a:solidFill>
                <a:srgbClr val="0000FF"/>
              </a:solidFill>
            </a:endParaRPr>
          </a:p>
          <a:p>
            <a:r>
              <a:rPr lang="en-US" dirty="0">
                <a:solidFill>
                  <a:srgbClr val="0000FF"/>
                </a:solidFill>
              </a:rPr>
              <a:t>Flexibility, adaptability, self-optimization</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6007721" y="5589240"/>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20184847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SAFARI Research Group</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85136735"/>
      </p:ext>
    </p:extLst>
  </p:cSld>
  <p:clrMapOvr>
    <a:masterClrMapping/>
  </p:clrMapOvr>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1672452113"/>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82728298"/>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1957213571"/>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179512"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4210963294"/>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C9F071-BBB5-FD48-BECD-3A44EDB8FDCB}"/>
              </a:ext>
            </a:extLst>
          </p:cNvPr>
          <p:cNvSpPr>
            <a:spLocks noGrp="1"/>
          </p:cNvSpPr>
          <p:nvPr>
            <p:ph type="title"/>
          </p:nvPr>
        </p:nvSpPr>
        <p:spPr/>
        <p:txBody>
          <a:bodyPr/>
          <a:lstStyle/>
          <a:p>
            <a:r>
              <a:rPr lang="en-US" dirty="0"/>
              <a:t>An Interview on Computing Futures</a:t>
            </a:r>
          </a:p>
        </p:txBody>
      </p:sp>
      <p:sp>
        <p:nvSpPr>
          <p:cNvPr id="3" name="Content Placeholder 2">
            <a:extLst>
              <a:ext uri="{FF2B5EF4-FFF2-40B4-BE49-F238E27FC236}">
                <a16:creationId xmlns:a16="http://schemas.microsoft.com/office/drawing/2014/main" id="{5B89755D-F311-BA46-AA27-B1455A76337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C39DF-E5CC-E84A-85AF-1D2F96E1B97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01B6BE-CE67-AE47-923A-931EF97E7FFD}"/>
              </a:ext>
            </a:extLst>
          </p:cNvPr>
          <p:cNvPicPr>
            <a:picLocks noChangeAspect="1"/>
          </p:cNvPicPr>
          <p:nvPr/>
        </p:nvPicPr>
        <p:blipFill>
          <a:blip r:embed="rId2"/>
          <a:stretch>
            <a:fillRect/>
          </a:stretch>
        </p:blipFill>
        <p:spPr>
          <a:xfrm>
            <a:off x="683568" y="960218"/>
            <a:ext cx="7704856" cy="5373124"/>
          </a:xfrm>
          <a:prstGeom prst="rect">
            <a:avLst/>
          </a:prstGeom>
        </p:spPr>
      </p:pic>
      <p:sp>
        <p:nvSpPr>
          <p:cNvPr id="6" name="TextBox 5">
            <a:extLst>
              <a:ext uri="{FF2B5EF4-FFF2-40B4-BE49-F238E27FC236}">
                <a16:creationId xmlns:a16="http://schemas.microsoft.com/office/drawing/2014/main" id="{23396EAC-88A2-0D43-A668-0F9AAC4E09B6}"/>
              </a:ext>
            </a:extLst>
          </p:cNvPr>
          <p:cNvSpPr txBox="1"/>
          <p:nvPr/>
        </p:nvSpPr>
        <p:spPr>
          <a:xfrm>
            <a:off x="1691680" y="6381328"/>
            <a:ext cx="62552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https://www.youtube.com/watch?v=8ffSEKZhmvo</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2533111179"/>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032546167"/>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Latest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a:xfrm>
            <a:off x="228600" y="997527"/>
            <a:ext cx="8879904" cy="5193723"/>
          </a:xfrm>
        </p:spPr>
        <p:txBody>
          <a:bodyPr/>
          <a:lstStyle/>
          <a:p>
            <a:r>
              <a:rPr lang="en-US" dirty="0"/>
              <a:t>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"Memory-Centric Computing"</a:t>
            </a:r>
            <a:br>
              <a:rPr lang="en-US" dirty="0"/>
            </a:br>
            <a:r>
              <a:rPr lang="en-US" i="1" dirty="0"/>
              <a:t>Education Class at </a:t>
            </a:r>
            <a:r>
              <a:rPr lang="en-US" i="1" dirty="0">
                <a:hlinkClick r:id="rId3"/>
              </a:rPr>
              <a:t>Embedded Systems Week (</a:t>
            </a:r>
            <a:r>
              <a:rPr lang="en-US" b="1" i="1" dirty="0">
                <a:hlinkClick r:id="rId3"/>
              </a:rPr>
              <a:t>ESWEEK</a:t>
            </a:r>
            <a:r>
              <a:rPr lang="en-US" i="1" dirty="0">
                <a:hlinkClick r:id="rId3"/>
              </a:rPr>
              <a:t>)</a:t>
            </a:r>
            <a:r>
              <a:rPr lang="en-US" dirty="0"/>
              <a:t>, Virtual, 9 October 2021.</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Abstract (pdf)</a:t>
            </a:r>
            <a:r>
              <a:rPr lang="en-US" dirty="0"/>
              <a:t>]</a:t>
            </a:r>
            <a:br>
              <a:rPr lang="en-US" dirty="0"/>
            </a:br>
            <a:r>
              <a:rPr lang="en-US" dirty="0"/>
              <a:t>[</a:t>
            </a:r>
            <a:r>
              <a:rPr lang="en-US" dirty="0">
                <a:hlinkClick r:id="rId6"/>
              </a:rPr>
              <a:t>Talk Video</a:t>
            </a:r>
            <a:r>
              <a:rPr lang="en-US" dirty="0"/>
              <a:t> (2 hours, including Q&amp;A)]</a:t>
            </a:r>
            <a:br>
              <a:rPr lang="en-US" dirty="0"/>
            </a:br>
            <a:r>
              <a:rPr lang="en-US" dirty="0"/>
              <a:t>[</a:t>
            </a:r>
            <a:r>
              <a:rPr lang="en-US" dirty="0">
                <a:hlinkClick r:id="rId7"/>
              </a:rPr>
              <a:t>Invited Paper at DATE 2021</a:t>
            </a:r>
            <a:r>
              <a:rPr lang="en-US" dirty="0"/>
              <a:t>]</a:t>
            </a:r>
            <a:br>
              <a:rPr lang="en-US" dirty="0"/>
            </a:br>
            <a:r>
              <a:rPr lang="en-US" dirty="0"/>
              <a:t>[</a:t>
            </a:r>
            <a:r>
              <a:rPr lang="en-US" dirty="0">
                <a:hlinkClick r:id="rId8"/>
              </a:rPr>
              <a:t>"A Modern Primer on Processing in Memory" paper</a:t>
            </a:r>
            <a:r>
              <a:rPr lang="en-US" dirty="0"/>
              <a:t>]</a:t>
            </a:r>
            <a:br>
              <a:rPr lang="en-US" dirty="0"/>
            </a:br>
            <a:endParaRPr lang="en-US" dirty="0"/>
          </a:p>
          <a:p>
            <a:endParaRPr lang="en-US" dirty="0">
              <a:solidFill>
                <a:srgbClr val="0000FF"/>
              </a:solidFill>
              <a:hlinkClick r:id="rId9">
                <a:extLst>
                  <a:ext uri="{A12FA001-AC4F-418D-AE19-62706E023703}">
                    <ahyp:hlinkClr xmlns:ahyp="http://schemas.microsoft.com/office/drawing/2018/hyperlinkcolor" val="tx"/>
                  </a:ext>
                </a:extLst>
              </a:hlinkClick>
            </a:endParaRPr>
          </a:p>
          <a:p>
            <a:pPr marL="0" indent="0" algn="ctr">
              <a:buNone/>
            </a:pPr>
            <a:r>
              <a:rPr lang="en-US" b="1" dirty="0">
                <a:solidFill>
                  <a:srgbClr val="0000FF"/>
                </a:solidFill>
                <a:hlinkClick r:id="rId10">
                  <a:extLst>
                    <a:ext uri="{A12FA001-AC4F-418D-AE19-62706E023703}">
                      <ahyp:hlinkClr xmlns:ahyp="http://schemas.microsoft.com/office/drawing/2018/hyperlinkcolor" val="tx"/>
                    </a:ext>
                  </a:extLst>
                </a:hlinkClick>
              </a:rPr>
              <a:t>https://www.youtube.com/watch?v=N1Ac1ov1JOM&amp;list=PL5Q2soXY2Zi8D_5MGV6EnXEJHnV2YFBJl&amp;index=65</a:t>
            </a:r>
            <a:r>
              <a:rPr lang="en-US" b="1"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1">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E2B5F8BD-7A17-3543-B400-BC971BD38660}"/>
              </a:ext>
            </a:extLst>
          </p:cNvPr>
          <p:cNvPicPr>
            <a:picLocks noChangeAspect="1"/>
          </p:cNvPicPr>
          <p:nvPr/>
        </p:nvPicPr>
        <p:blipFill>
          <a:blip r:embed="rId12"/>
          <a:stretch>
            <a:fillRect/>
          </a:stretch>
        </p:blipFill>
        <p:spPr>
          <a:xfrm>
            <a:off x="0" y="260648"/>
            <a:ext cx="9144000" cy="6288280"/>
          </a:xfrm>
          <a:prstGeom prst="rect">
            <a:avLst/>
          </a:prstGeom>
        </p:spPr>
      </p:pic>
      <p:sp>
        <p:nvSpPr>
          <p:cNvPr id="7" name="TextBox 6">
            <a:extLst>
              <a:ext uri="{FF2B5EF4-FFF2-40B4-BE49-F238E27FC236}">
                <a16:creationId xmlns:a16="http://schemas.microsoft.com/office/drawing/2014/main" id="{ACAEA377-A521-7E4B-A9B2-844CE156AC49}"/>
              </a:ext>
            </a:extLst>
          </p:cNvPr>
          <p:cNvSpPr txBox="1"/>
          <p:nvPr/>
        </p:nvSpPr>
        <p:spPr>
          <a:xfrm>
            <a:off x="2683970" y="6132892"/>
            <a:ext cx="369985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hlinkClick r:id="rId13">
                  <a:extLst>
                    <a:ext uri="{A12FA001-AC4F-418D-AE19-62706E023703}">
                      <ahyp:hlinkClr xmlns:ahyp="http://schemas.microsoft.com/office/drawing/2018/hyperlinkcolor" val="tx"/>
                    </a:ext>
                  </a:extLst>
                </a:hlinkClick>
              </a:rPr>
              <a:t>https://www.youtube.com/watch?v=N1Ac1ov1JOM</a:t>
            </a:r>
            <a:r>
              <a:rPr kumimoji="0" lang="en-US" sz="1200" b="0"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484252847"/>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3549660740"/>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099970023"/>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2754546146"/>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https://safari.ethz.ch/projects_and_seminars/fall2021/doku.php?id=processing_in_memory</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B48F207C-31C3-2C44-B8B7-3F68010892DB}"/>
              </a:ext>
            </a:extLst>
          </p:cNvPr>
          <p:cNvPicPr>
            <a:picLocks noChangeAspect="1"/>
          </p:cNvPicPr>
          <p:nvPr/>
        </p:nvPicPr>
        <p:blipFill>
          <a:blip r:embed="rId6"/>
          <a:stretch>
            <a:fillRect/>
          </a:stretch>
        </p:blipFill>
        <p:spPr>
          <a:xfrm>
            <a:off x="4837600" y="0"/>
            <a:ext cx="4198896" cy="6858000"/>
          </a:xfrm>
          <a:prstGeom prst="rect">
            <a:avLst/>
          </a:prstGeom>
        </p:spPr>
      </p:pic>
    </p:spTree>
    <p:extLst>
      <p:ext uri="{BB962C8B-B14F-4D97-AF65-F5344CB8AC3E}">
        <p14:creationId xmlns:p14="http://schemas.microsoft.com/office/powerpoint/2010/main" val="3070788465"/>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4048553849"/>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Data-Driven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91964659"/>
      </p:ext>
    </p:extLst>
  </p:cSld>
  <p:clrMapOvr>
    <a:masterClrMapping/>
  </p:clrMapOvr>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0046586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Exploiting Data to Design 		   	      Intelligent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303054153"/>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System Architecture Design Today</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735888" cy="4876800"/>
          </a:xfrm>
        </p:spPr>
        <p:txBody>
          <a:bodyPr/>
          <a:lstStyle/>
          <a:p>
            <a:r>
              <a:rPr lang="en-US" dirty="0"/>
              <a:t>Human-driven</a:t>
            </a:r>
          </a:p>
          <a:p>
            <a:pPr lvl="1"/>
            <a:r>
              <a:rPr lang="en-US" dirty="0"/>
              <a:t>Humans design the policies (how to do things)</a:t>
            </a:r>
          </a:p>
          <a:p>
            <a:endParaRPr lang="en-US" dirty="0"/>
          </a:p>
          <a:p>
            <a:r>
              <a:rPr lang="en-US" dirty="0"/>
              <a:t>Many (too) simple, short-sighted policies all over the system</a:t>
            </a:r>
          </a:p>
          <a:p>
            <a:endParaRPr lang="en-US" dirty="0"/>
          </a:p>
          <a:p>
            <a:r>
              <a:rPr lang="en-US" dirty="0"/>
              <a:t>No automatic data-driven policy learning</a:t>
            </a:r>
          </a:p>
          <a:p>
            <a:endParaRPr lang="en-US" dirty="0"/>
          </a:p>
          <a:p>
            <a:r>
              <a:rPr lang="en-US" dirty="0"/>
              <a:t>(Almost) no learning: cannot take lessons from past actions</a:t>
            </a:r>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300108" y="5118283"/>
            <a:ext cx="8465779"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Can we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fundamentally intelligent architectures?</a:t>
            </a:r>
          </a:p>
        </p:txBody>
      </p:sp>
    </p:spTree>
    <p:extLst>
      <p:ext uri="{BB962C8B-B14F-4D97-AF65-F5344CB8AC3E}">
        <p14:creationId xmlns:p14="http://schemas.microsoft.com/office/powerpoint/2010/main" val="40263837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2630076" y="5436513"/>
            <a:ext cx="3805850"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How do we start?</a:t>
            </a:r>
          </a:p>
        </p:txBody>
      </p:sp>
    </p:spTree>
    <p:extLst>
      <p:ext uri="{BB962C8B-B14F-4D97-AF65-F5344CB8AC3E}">
        <p14:creationId xmlns:p14="http://schemas.microsoft.com/office/powerpoint/2010/main" val="19256872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366713" y="1484784"/>
            <a:ext cx="8428037" cy="822325"/>
          </a:xfrm>
        </p:spPr>
        <p:txBody>
          <a:bodyPr/>
          <a:lstStyle/>
          <a:p>
            <a:pPr algn="ctr" eaLnBrk="1" hangingPunct="1"/>
            <a:r>
              <a:rPr lang="en-US" sz="5000" dirty="0">
                <a:latin typeface="Garamond" charset="0"/>
              </a:rPr>
              <a:t>Self-Optimizing </a:t>
            </a:r>
            <a:br>
              <a:rPr lang="en-US" sz="5000" dirty="0">
                <a:latin typeface="Garamond" charset="0"/>
              </a:rPr>
            </a:br>
            <a:r>
              <a:rPr lang="en-US" sz="5000" dirty="0">
                <a:latin typeface="Garamond" charset="0"/>
              </a:rPr>
              <a:t>Memory Controllers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031757876"/>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Controller</a:t>
            </a:r>
          </a:p>
        </p:txBody>
      </p:sp>
      <p:sp>
        <p:nvSpPr>
          <p:cNvPr id="3" name="Content Placeholder 2"/>
          <p:cNvSpPr>
            <a:spLocks noGrp="1"/>
          </p:cNvSpPr>
          <p:nvPr>
            <p:ph idx="1"/>
          </p:nvPr>
        </p:nvSpPr>
        <p:spPr>
          <a:xfrm>
            <a:off x="228600" y="1371600"/>
            <a:ext cx="8915400" cy="4876800"/>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lgn="ctr">
              <a:buNone/>
            </a:pPr>
            <a:r>
              <a:rPr lang="en-US" dirty="0">
                <a:solidFill>
                  <a:srgbClr val="0432FF"/>
                </a:solidFill>
              </a:rPr>
              <a:t>How to schedule requests to maximize system performance?</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15" name="Rounded Rectangle 14"/>
          <p:cNvSpPr/>
          <p:nvPr/>
        </p:nvSpPr>
        <p:spPr>
          <a:xfrm>
            <a:off x="2443336" y="2773289"/>
            <a:ext cx="1447800" cy="838200"/>
          </a:xfrm>
          <a:prstGeom prst="roundRect">
            <a:avLst/>
          </a:prstGeom>
          <a:noFill/>
          <a:ln w="31750" cap="flat" cmpd="sng" algn="ctr">
            <a:solidFill>
              <a:sysClr val="windowText" lastClr="000000"/>
            </a:solidFill>
            <a:prstDash val="sysDot"/>
          </a:ln>
          <a:effectLst/>
        </p:spPr>
        <p:txBody>
          <a:bodyPr lIns="91402" tIns="45702" rIns="91402" bIns="45702"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16" name="Rectangle 15"/>
          <p:cNvSpPr/>
          <p:nvPr/>
        </p:nvSpPr>
        <p:spPr>
          <a:xfrm>
            <a:off x="2519536" y="2887589"/>
            <a:ext cx="1295400" cy="6096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45702" rIns="0" bIns="45702" rtlCol="0" anchor="ctr"/>
          <a:lstStyle/>
          <a:p>
            <a:pPr marL="0" marR="0" lvl="0" indent="0" algn="ctr" defTabSz="914024" rtl="0" eaLnBrk="1" fontAlgn="auto" latinLnBrk="0" hangingPunct="1">
              <a:lnSpc>
                <a:spcPct val="9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Memory Controller</a:t>
            </a:r>
          </a:p>
        </p:txBody>
      </p:sp>
      <p:sp>
        <p:nvSpPr>
          <p:cNvPr id="17" name="Rectangle 16"/>
          <p:cNvSpPr/>
          <p:nvPr/>
        </p:nvSpPr>
        <p:spPr>
          <a:xfrm>
            <a:off x="9955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8" name="Rectangle 17"/>
          <p:cNvSpPr/>
          <p:nvPr/>
        </p:nvSpPr>
        <p:spPr>
          <a:xfrm>
            <a:off x="16813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9" name="Rectangle 18"/>
          <p:cNvSpPr/>
          <p:nvPr/>
        </p:nvSpPr>
        <p:spPr>
          <a:xfrm>
            <a:off x="9955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20" name="Rectangle 19"/>
          <p:cNvSpPr/>
          <p:nvPr/>
        </p:nvSpPr>
        <p:spPr>
          <a:xfrm>
            <a:off x="16813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grpSp>
        <p:nvGrpSpPr>
          <p:cNvPr id="21" name="Group 20"/>
          <p:cNvGrpSpPr/>
          <p:nvPr/>
        </p:nvGrpSpPr>
        <p:grpSpPr>
          <a:xfrm>
            <a:off x="3993232" y="2924944"/>
            <a:ext cx="1676400" cy="457200"/>
            <a:chOff x="5105400" y="1866900"/>
            <a:chExt cx="1676400" cy="457200"/>
          </a:xfrm>
        </p:grpSpPr>
        <p:sp>
          <p:nvSpPr>
            <p:cNvPr id="22" name="Left-Right Arrow 21"/>
            <p:cNvSpPr/>
            <p:nvPr/>
          </p:nvSpPr>
          <p:spPr>
            <a:xfrm>
              <a:off x="5105400" y="1978270"/>
              <a:ext cx="457200" cy="234460"/>
            </a:xfrm>
            <a:prstGeom prst="leftRightArrow">
              <a:avLst/>
            </a:prstGeom>
            <a:solidFill>
              <a:sysClr val="window" lastClr="FFFFFF">
                <a:lumMod val="50000"/>
              </a:sysClr>
            </a:solidFill>
            <a:ln w="25400" cap="flat" cmpd="sng" algn="ctr">
              <a:solidFill>
                <a:sysClr val="window" lastClr="FFFFFF">
                  <a:lumMod val="50000"/>
                </a:sysClr>
              </a:solidFill>
              <a:prstDash val="solid"/>
            </a:ln>
            <a:effectLst/>
          </p:spPr>
          <p:txBody>
            <a:bodyPr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23" name="Rectangle 22"/>
            <p:cNvSpPr/>
            <p:nvPr/>
          </p:nvSpPr>
          <p:spPr>
            <a:xfrm>
              <a:off x="5715000" y="1866900"/>
              <a:ext cx="1066800" cy="4572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 lastClr="FFFFFF"/>
                  </a:solidFill>
                  <a:effectLst/>
                  <a:uLnTx/>
                  <a:uFillTx/>
                  <a:latin typeface="Calibri"/>
                  <a:ea typeface=""/>
                  <a:cs typeface="+mn-cs"/>
                </a:rPr>
                <a:t>Memory</a:t>
              </a:r>
            </a:p>
          </p:txBody>
        </p:sp>
      </p:grpSp>
      <p:cxnSp>
        <p:nvCxnSpPr>
          <p:cNvPr id="24" name="Curved Connector 23"/>
          <p:cNvCxnSpPr>
            <a:stCxn id="16" idx="0"/>
          </p:cNvCxnSpPr>
          <p:nvPr/>
        </p:nvCxnSpPr>
        <p:spPr>
          <a:xfrm rot="5400000" flipH="1" flipV="1">
            <a:off x="3244561" y="2317205"/>
            <a:ext cx="493067" cy="647700"/>
          </a:xfrm>
          <a:prstGeom prst="curvedConnector2">
            <a:avLst/>
          </a:prstGeom>
          <a:noFill/>
          <a:ln w="19050" cap="flat" cmpd="sng" algn="ctr">
            <a:solidFill>
              <a:srgbClr val="FF0000"/>
            </a:solidFill>
            <a:prstDash val="solid"/>
            <a:tailEnd type="arrow" w="lg" len="lg"/>
          </a:ln>
          <a:effectLst/>
        </p:spPr>
      </p:cxnSp>
      <p:sp>
        <p:nvSpPr>
          <p:cNvPr id="26" name="TextBox 25"/>
          <p:cNvSpPr txBox="1"/>
          <p:nvPr/>
        </p:nvSpPr>
        <p:spPr>
          <a:xfrm>
            <a:off x="3869432" y="1988840"/>
            <a:ext cx="4086944" cy="830997"/>
          </a:xfrm>
          <a:prstGeom prst="rect">
            <a:avLst/>
          </a:prstGeom>
          <a:noFill/>
        </p:spPr>
        <p:txBody>
          <a:bodyPr wrap="square" lIns="91402" tIns="45702" rIns="91402" bIns="45702" rtlCol="0">
            <a:spAutoFit/>
          </a:bodyPr>
          <a:lstStyle/>
          <a:p>
            <a:pPr marL="0" marR="0" lvl="0" indent="0" algn="l" defTabSz="914024"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srgbClr val="FF0000"/>
                </a:solidFill>
                <a:effectLst/>
                <a:uLnTx/>
                <a:uFillTx/>
                <a:latin typeface="Tahoma"/>
                <a:ea typeface=""/>
                <a:cs typeface="+mn-cs"/>
              </a:rPr>
              <a:t>Resolves memory contention by scheduling requests</a:t>
            </a:r>
          </a:p>
        </p:txBody>
      </p:sp>
    </p:spTree>
    <p:extLst>
      <p:ext uri="{BB962C8B-B14F-4D97-AF65-F5344CB8AC3E}">
        <p14:creationId xmlns:p14="http://schemas.microsoft.com/office/powerpoint/2010/main" val="21351214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6"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itle 1"/>
          <p:cNvSpPr>
            <a:spLocks noGrp="1"/>
          </p:cNvSpPr>
          <p:nvPr>
            <p:ph type="title"/>
          </p:nvPr>
        </p:nvSpPr>
        <p:spPr/>
        <p:txBody>
          <a:bodyPr/>
          <a:lstStyle/>
          <a:p>
            <a:r>
              <a:rPr lang="en-US" sz="3400" dirty="0">
                <a:latin typeface="Garamond" charset="0"/>
              </a:rPr>
              <a:t>Why are Memory Controllers Difficult to Design?</a:t>
            </a:r>
          </a:p>
        </p:txBody>
      </p:sp>
      <p:sp>
        <p:nvSpPr>
          <p:cNvPr id="148482" name="Content Placeholder 2"/>
          <p:cNvSpPr>
            <a:spLocks noGrp="1"/>
          </p:cNvSpPr>
          <p:nvPr>
            <p:ph idx="1"/>
          </p:nvPr>
        </p:nvSpPr>
        <p:spPr>
          <a:xfrm>
            <a:off x="228600" y="996950"/>
            <a:ext cx="8915400" cy="5194300"/>
          </a:xfrm>
        </p:spPr>
        <p:txBody>
          <a:bodyPr/>
          <a:lstStyle/>
          <a:p>
            <a:r>
              <a:rPr lang="en-US" dirty="0">
                <a:latin typeface="Tahoma" charset="0"/>
              </a:rPr>
              <a:t>Need to obey </a:t>
            </a:r>
            <a:r>
              <a:rPr lang="en-US" dirty="0">
                <a:solidFill>
                  <a:srgbClr val="0000FF"/>
                </a:solidFill>
                <a:latin typeface="Tahoma" charset="0"/>
              </a:rPr>
              <a:t>DRAM timing constraints </a:t>
            </a:r>
            <a:r>
              <a:rPr lang="en-US" dirty="0">
                <a:latin typeface="Tahoma" charset="0"/>
              </a:rPr>
              <a:t>for correctness</a:t>
            </a:r>
          </a:p>
          <a:p>
            <a:pPr lvl="1"/>
            <a:r>
              <a:rPr lang="en-US" sz="1800" dirty="0">
                <a:latin typeface="Tahoma" charset="0"/>
                <a:ea typeface="ＭＳ Ｐゴシック" charset="0"/>
              </a:rPr>
              <a:t>There are many (50+) timing constraints in DRAM</a:t>
            </a:r>
          </a:p>
          <a:p>
            <a:pPr lvl="1"/>
            <a:r>
              <a:rPr lang="en-US" sz="1800" dirty="0" err="1">
                <a:latin typeface="Tahoma" charset="0"/>
                <a:ea typeface="ＭＳ Ｐゴシック" charset="0"/>
              </a:rPr>
              <a:t>tWTR</a:t>
            </a:r>
            <a:r>
              <a:rPr lang="en-US" sz="1800" dirty="0">
                <a:latin typeface="Tahoma" charset="0"/>
                <a:ea typeface="ＭＳ Ｐゴシック" charset="0"/>
              </a:rPr>
              <a:t>: Minimum number of cycles to wait before issuing a read command after a write command is issued</a:t>
            </a:r>
          </a:p>
          <a:p>
            <a:pPr lvl="1"/>
            <a:r>
              <a:rPr lang="en-US" sz="1800" dirty="0" err="1">
                <a:latin typeface="Tahoma" charset="0"/>
                <a:ea typeface="ＭＳ Ｐゴシック" charset="0"/>
              </a:rPr>
              <a:t>tRC</a:t>
            </a:r>
            <a:r>
              <a:rPr lang="en-US" sz="1800" dirty="0">
                <a:latin typeface="Tahoma" charset="0"/>
                <a:ea typeface="ＭＳ Ｐゴシック" charset="0"/>
              </a:rPr>
              <a:t>: Minimum number of cycles between the issuing of two consecutive activate commands to the same bank</a:t>
            </a:r>
          </a:p>
          <a:p>
            <a:pPr lvl="1"/>
            <a:r>
              <a:rPr lang="en-US" sz="1800" dirty="0">
                <a:latin typeface="Tahoma" charset="0"/>
                <a:ea typeface="ＭＳ Ｐゴシック" charset="0"/>
              </a:rPr>
              <a:t>…</a:t>
            </a:r>
          </a:p>
          <a:p>
            <a:r>
              <a:rPr lang="en-US" dirty="0">
                <a:latin typeface="Tahoma" charset="0"/>
              </a:rPr>
              <a:t>Need to </a:t>
            </a:r>
            <a:r>
              <a:rPr lang="en-US" dirty="0">
                <a:solidFill>
                  <a:srgbClr val="0000FF"/>
                </a:solidFill>
                <a:latin typeface="Tahoma" charset="0"/>
              </a:rPr>
              <a:t>keep track of many resources </a:t>
            </a:r>
            <a:r>
              <a:rPr lang="en-US" dirty="0">
                <a:latin typeface="Tahoma" charset="0"/>
              </a:rPr>
              <a:t>to prevent conflicts</a:t>
            </a:r>
          </a:p>
          <a:p>
            <a:pPr lvl="1"/>
            <a:r>
              <a:rPr lang="en-US" sz="1800" dirty="0">
                <a:latin typeface="Tahoma" charset="0"/>
                <a:ea typeface="ＭＳ Ｐゴシック" charset="0"/>
              </a:rPr>
              <a:t>Channels, banks, ranks, data bus, address bus, row buffers, …</a:t>
            </a:r>
          </a:p>
          <a:p>
            <a:r>
              <a:rPr lang="en-US" dirty="0">
                <a:latin typeface="Tahoma" charset="0"/>
              </a:rPr>
              <a:t>Need to handle </a:t>
            </a:r>
            <a:r>
              <a:rPr lang="en-US" dirty="0">
                <a:solidFill>
                  <a:srgbClr val="0000FF"/>
                </a:solidFill>
                <a:latin typeface="Tahoma" charset="0"/>
              </a:rPr>
              <a:t>DRAM refresh</a:t>
            </a:r>
          </a:p>
          <a:p>
            <a:r>
              <a:rPr lang="en-US" dirty="0">
                <a:latin typeface="Tahoma" charset="0"/>
              </a:rPr>
              <a:t>Need to </a:t>
            </a:r>
            <a:r>
              <a:rPr lang="en-US" dirty="0">
                <a:solidFill>
                  <a:srgbClr val="0000FF"/>
                </a:solidFill>
                <a:latin typeface="Tahoma" charset="0"/>
              </a:rPr>
              <a:t>manage power </a:t>
            </a:r>
            <a:r>
              <a:rPr lang="en-US" dirty="0">
                <a:latin typeface="Tahoma" charset="0"/>
              </a:rPr>
              <a:t>consumption</a:t>
            </a:r>
          </a:p>
          <a:p>
            <a:r>
              <a:rPr lang="en-US" dirty="0">
                <a:latin typeface="Tahoma" charset="0"/>
              </a:rPr>
              <a:t>Need to </a:t>
            </a:r>
            <a:r>
              <a:rPr lang="en-US" dirty="0">
                <a:solidFill>
                  <a:srgbClr val="0000FF"/>
                </a:solidFill>
                <a:latin typeface="Tahoma" charset="0"/>
              </a:rPr>
              <a:t>optimize performance &amp; QoS </a:t>
            </a:r>
            <a:r>
              <a:rPr lang="en-US" sz="1800" dirty="0">
                <a:latin typeface="Tahoma" charset="0"/>
              </a:rPr>
              <a:t>(in the presence of constraints)</a:t>
            </a:r>
          </a:p>
          <a:p>
            <a:pPr lvl="1"/>
            <a:r>
              <a:rPr lang="en-US" sz="1800" dirty="0">
                <a:latin typeface="Tahoma" charset="0"/>
                <a:ea typeface="ＭＳ Ｐゴシック" charset="0"/>
              </a:rPr>
              <a:t>Reordering is not simple</a:t>
            </a:r>
          </a:p>
          <a:p>
            <a:pPr lvl="1"/>
            <a:r>
              <a:rPr lang="en-US" sz="1800" dirty="0">
                <a:latin typeface="Tahoma" charset="0"/>
                <a:ea typeface="ＭＳ Ｐゴシック" charset="0"/>
              </a:rPr>
              <a:t>Fairness and QoS needs complicates the scheduling problem</a:t>
            </a:r>
          </a:p>
          <a:p>
            <a:r>
              <a:rPr lang="en-US" sz="2000" dirty="0">
                <a:latin typeface="Tahoma" charset="0"/>
              </a:rPr>
              <a:t>… </a:t>
            </a:r>
            <a:endParaRPr lang="en-US" sz="2000" dirty="0">
              <a:latin typeface="Tahoma" charset="0"/>
              <a:ea typeface="ＭＳ Ｐゴシック" charset="0"/>
            </a:endParaRPr>
          </a:p>
          <a:p>
            <a:pPr lvl="2"/>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latin typeface="Tahoma" charset="0"/>
            </a:endParaRPr>
          </a:p>
        </p:txBody>
      </p:sp>
      <p:sp>
        <p:nvSpPr>
          <p:cNvPr id="13107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45C9F7-48A2-2845-A994-B7F52349117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5187553"/>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solidFill>
                  <a:srgbClr val="006633"/>
                </a:solidFill>
                <a:latin typeface="Garamond" charset="0"/>
              </a:rPr>
              <a:t>Many Memory Timing Constraints</a:t>
            </a:r>
            <a:endParaRPr lang="en-US" dirty="0">
              <a:latin typeface="Garamond" charset="0"/>
            </a:endParaRPr>
          </a:p>
        </p:txBody>
      </p:sp>
      <p:sp>
        <p:nvSpPr>
          <p:cNvPr id="100354" name="Content Placeholder 2"/>
          <p:cNvSpPr>
            <a:spLocks noGrp="1"/>
          </p:cNvSpPr>
          <p:nvPr>
            <p:ph idx="1"/>
          </p:nvPr>
        </p:nvSpPr>
        <p:spPr>
          <a:xfrm>
            <a:off x="228600" y="996950"/>
            <a:ext cx="8610600" cy="5194300"/>
          </a:xfrm>
        </p:spPr>
        <p:txBody>
          <a:bodyPr/>
          <a:lstStyle/>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r>
              <a:rPr lang="en-US" sz="2000">
                <a:latin typeface="Tahoma" charset="0"/>
              </a:rPr>
              <a:t>From Lee et al., </a:t>
            </a:r>
            <a:r>
              <a:rPr lang="ja-JP" altLang="en-US" sz="2000">
                <a:latin typeface="Tahoma" charset="0"/>
              </a:rPr>
              <a:t>“</a:t>
            </a:r>
            <a:r>
              <a:rPr lang="en-US" altLang="ja-JP" sz="2000">
                <a:solidFill>
                  <a:srgbClr val="0000FF"/>
                </a:solidFill>
                <a:latin typeface="Tahoma" charset="0"/>
              </a:rPr>
              <a:t>DRAM-Aware Last-Level Cache Writeback: Reducing Write-Caused Interference in Memory Systems</a:t>
            </a:r>
            <a:r>
              <a:rPr lang="en-US" altLang="ja-JP" sz="2000">
                <a:latin typeface="Tahoma" charset="0"/>
              </a:rPr>
              <a:t>,</a:t>
            </a:r>
            <a:r>
              <a:rPr lang="ja-JP" altLang="en-US" sz="2000">
                <a:latin typeface="Tahoma" charset="0"/>
              </a:rPr>
              <a:t>”</a:t>
            </a:r>
            <a:r>
              <a:rPr lang="en-US" altLang="ja-JP" sz="2000">
                <a:latin typeface="Tahoma" charset="0"/>
              </a:rPr>
              <a:t> HPS Technical Report, April 2010.</a:t>
            </a:r>
            <a:endParaRPr lang="en-US" sz="2000">
              <a:latin typeface="Tahoma" charset="0"/>
            </a:endParaRPr>
          </a:p>
        </p:txBody>
      </p:sp>
      <p:sp>
        <p:nvSpPr>
          <p:cNvPr id="10035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416D8-BCBB-8041-9FE7-ECE4D443510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6"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1677988"/>
            <a:ext cx="9186863" cy="20050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63249404"/>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Title 1"/>
          <p:cNvSpPr>
            <a:spLocks noGrp="1"/>
          </p:cNvSpPr>
          <p:nvPr>
            <p:ph type="title"/>
          </p:nvPr>
        </p:nvSpPr>
        <p:spPr/>
        <p:txBody>
          <a:bodyPr/>
          <a:lstStyle/>
          <a:p>
            <a:r>
              <a:rPr lang="en-US" dirty="0">
                <a:latin typeface="Garamond" charset="0"/>
              </a:rPr>
              <a:t>Many Memory Timing Constraints</a:t>
            </a:r>
          </a:p>
        </p:txBody>
      </p:sp>
      <p:sp>
        <p:nvSpPr>
          <p:cNvPr id="153602" name="Content Placeholder 2"/>
          <p:cNvSpPr>
            <a:spLocks noGrp="1"/>
          </p:cNvSpPr>
          <p:nvPr>
            <p:ph idx="1"/>
          </p:nvPr>
        </p:nvSpPr>
        <p:spPr>
          <a:xfrm>
            <a:off x="228600" y="996950"/>
            <a:ext cx="8610600" cy="5194300"/>
          </a:xfrm>
        </p:spPr>
        <p:txBody>
          <a:bodyPr/>
          <a:lstStyle/>
          <a:p>
            <a:r>
              <a:rPr lang="en-US" dirty="0">
                <a:latin typeface="Tahoma" charset="0"/>
              </a:rPr>
              <a:t>Kim et al., “</a:t>
            </a:r>
            <a:r>
              <a:rPr lang="en-US" altLang="ja-JP" dirty="0">
                <a:solidFill>
                  <a:srgbClr val="0000FF"/>
                </a:solidFill>
                <a:latin typeface="Tahoma" charset="0"/>
              </a:rPr>
              <a:t>A Case for Exploiting Subarray-Level Parallelism (SALP) in DRAM</a:t>
            </a:r>
            <a:r>
              <a:rPr lang="en-US" altLang="ja-JP" dirty="0">
                <a:latin typeface="Tahoma" charset="0"/>
              </a:rPr>
              <a:t>,</a:t>
            </a:r>
            <a:r>
              <a:rPr lang="en-US" dirty="0">
                <a:latin typeface="Tahoma" charset="0"/>
              </a:rPr>
              <a:t>”</a:t>
            </a:r>
            <a:r>
              <a:rPr lang="en-US" altLang="ja-JP" dirty="0">
                <a:latin typeface="Tahoma" charset="0"/>
              </a:rPr>
              <a:t> ISCA 2012.</a:t>
            </a:r>
          </a:p>
          <a:p>
            <a:r>
              <a:rPr lang="en-US" dirty="0">
                <a:latin typeface="Tahoma" charset="0"/>
              </a:rPr>
              <a:t>Lee et al., “</a:t>
            </a:r>
            <a:r>
              <a:rPr lang="en-US" altLang="ja-JP" dirty="0">
                <a:solidFill>
                  <a:srgbClr val="0000FF"/>
                </a:solidFill>
                <a:latin typeface="Tahoma" charset="0"/>
              </a:rPr>
              <a:t>Tiered-Latency DRAM: A Low Latency and Low Cost DRAM Architecture</a:t>
            </a:r>
            <a:r>
              <a:rPr lang="en-US" altLang="ja-JP" dirty="0">
                <a:latin typeface="Tahoma" charset="0"/>
              </a:rPr>
              <a:t>,</a:t>
            </a:r>
            <a:r>
              <a:rPr lang="en-US" dirty="0">
                <a:latin typeface="Tahoma" charset="0"/>
              </a:rPr>
              <a:t>”</a:t>
            </a:r>
            <a:r>
              <a:rPr lang="en-US" altLang="ja-JP" dirty="0">
                <a:latin typeface="Tahoma" charset="0"/>
              </a:rPr>
              <a:t> HPCA 2013.</a:t>
            </a:r>
            <a:endParaRPr lang="en-US" dirty="0">
              <a:latin typeface="Tahoma" charset="0"/>
            </a:endParaRPr>
          </a:p>
        </p:txBody>
      </p:sp>
      <p:sp>
        <p:nvSpPr>
          <p:cNvPr id="1536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8B3E27-5D4F-FA40-B496-EABCBE2357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536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3276600"/>
            <a:ext cx="9144000" cy="2949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40480651"/>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Memory Controller Design Is Becoming More Difficult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2952812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Reality and Dream</a:t>
            </a:r>
          </a:p>
        </p:txBody>
      </p:sp>
      <p:sp>
        <p:nvSpPr>
          <p:cNvPr id="3" name="Content Placeholder 2"/>
          <p:cNvSpPr>
            <a:spLocks noGrp="1"/>
          </p:cNvSpPr>
          <p:nvPr>
            <p:ph idx="1"/>
          </p:nvPr>
        </p:nvSpPr>
        <p:spPr/>
        <p:txBody>
          <a:bodyPr/>
          <a:lstStyle/>
          <a:p>
            <a:r>
              <a:rPr lang="en-US" dirty="0">
                <a:solidFill>
                  <a:srgbClr val="FF0000"/>
                </a:solidFill>
              </a:rPr>
              <a:t>Reality</a:t>
            </a:r>
            <a:r>
              <a:rPr lang="en-US" dirty="0"/>
              <a:t>: It difficult to design a policy that maximizes performance, QoS, energy-efficiency, … </a:t>
            </a:r>
          </a:p>
          <a:p>
            <a:pPr lvl="1"/>
            <a:r>
              <a:rPr lang="en-US" dirty="0"/>
              <a:t>Too many things to think about</a:t>
            </a:r>
          </a:p>
          <a:p>
            <a:pPr lvl="1"/>
            <a:r>
              <a:rPr lang="en-US" dirty="0"/>
              <a:t>Continuously changing workload and system behavior</a:t>
            </a:r>
          </a:p>
          <a:p>
            <a:endParaRPr lang="en-US" dirty="0"/>
          </a:p>
          <a:p>
            <a:pPr marL="0" indent="0">
              <a:buNone/>
            </a:pPr>
            <a:endParaRPr lang="en-US" dirty="0"/>
          </a:p>
          <a:p>
            <a:pPr marL="0" indent="0">
              <a:buNone/>
            </a:pPr>
            <a:endParaRPr lang="en-US" dirty="0"/>
          </a:p>
          <a:p>
            <a:r>
              <a:rPr lang="en-US" dirty="0">
                <a:solidFill>
                  <a:srgbClr val="0000FF"/>
                </a:solidFill>
              </a:rPr>
              <a:t>Dream</a:t>
            </a:r>
            <a:r>
              <a:rPr lang="en-US" dirty="0"/>
              <a:t>: Wouldn’t it be nice if the DRAM controller automatically found a good scheduling policy on its own?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307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Tree>
    <p:extLst>
      <p:ext uri="{BB962C8B-B14F-4D97-AF65-F5344CB8AC3E}">
        <p14:creationId xmlns:p14="http://schemas.microsoft.com/office/powerpoint/2010/main" val="26941013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74613" y="6454775"/>
            <a:ext cx="9034462" cy="34607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50" b="0" i="0" u="none" strike="noStrike" kern="1200" cap="none" spc="0" normalizeH="0" baseline="0" noProof="0" dirty="0" err="1">
                <a:ln>
                  <a:noFill/>
                </a:ln>
                <a:solidFill>
                  <a:srgbClr val="000000"/>
                </a:solidFill>
                <a:effectLst/>
                <a:uLnTx/>
                <a:uFillTx/>
                <a:latin typeface="Tahoma" charset="0"/>
                <a:ea typeface="ＭＳ Ｐゴシック" charset="0"/>
                <a:cs typeface="ＭＳ Ｐゴシック" charset="0"/>
              </a:rPr>
              <a:t>Ipek</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a:t>
            </a:r>
            <a:r>
              <a:rPr kumimoji="0" lang="en-US"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S</a:t>
            </a:r>
            <a:r>
              <a:rPr kumimoji="0" lang="en-US" altLang="ja-JP"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elf Optimizing Memory Controllers: A Reinforcement Learning Approach</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2008.</a:t>
            </a:r>
            <a:endPar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211969"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599" y="996950"/>
            <a:ext cx="8880475" cy="5194300"/>
          </a:xfrm>
        </p:spPr>
        <p:txBody>
          <a:bodyPr/>
          <a:lstStyle/>
          <a:p>
            <a:r>
              <a:rPr lang="en-US" sz="2200" dirty="0">
                <a:latin typeface="Tahoma" charset="0"/>
              </a:rPr>
              <a:t>Problem: DRAM controllers are difficult to design</a:t>
            </a:r>
            <a:endParaRPr lang="en-US" sz="2200" dirty="0">
              <a:latin typeface="Tahoma" charset="0"/>
              <a:sym typeface="Wingdings" charset="0"/>
            </a:endParaRPr>
          </a:p>
          <a:p>
            <a:pPr lvl="1"/>
            <a:r>
              <a:rPr lang="en-US" sz="2000" dirty="0">
                <a:latin typeface="Tahoma" charset="0"/>
              </a:rPr>
              <a:t>It is difficult for human designers to design a policy that can adapt itself very well to different workloads and different system conditions</a:t>
            </a:r>
          </a:p>
          <a:p>
            <a:endParaRPr lang="en-US" sz="2200" dirty="0">
              <a:latin typeface="Tahoma" charset="0"/>
            </a:endParaRPr>
          </a:p>
          <a:p>
            <a:r>
              <a:rPr lang="en-US" sz="2200" dirty="0">
                <a:latin typeface="Tahoma" charset="0"/>
              </a:rPr>
              <a:t>Idea: </a:t>
            </a:r>
            <a:r>
              <a:rPr lang="en-US" sz="2200" dirty="0">
                <a:solidFill>
                  <a:srgbClr val="0000FF"/>
                </a:solidFill>
                <a:latin typeface="Tahoma" charset="0"/>
              </a:rPr>
              <a:t>A memory controller that adapts its scheduling policy to workload behavior and system conditions using machine learning</a:t>
            </a:r>
            <a:r>
              <a:rPr lang="en-US" sz="2200" dirty="0">
                <a:latin typeface="Tahoma" charset="0"/>
              </a:rPr>
              <a:t>.</a:t>
            </a:r>
          </a:p>
          <a:p>
            <a:endParaRPr lang="en-US" sz="2200" dirty="0">
              <a:latin typeface="Tahoma" charset="0"/>
            </a:endParaRPr>
          </a:p>
          <a:p>
            <a:r>
              <a:rPr lang="en-US" sz="2200" dirty="0">
                <a:latin typeface="Tahoma" charset="0"/>
              </a:rPr>
              <a:t>Observation: </a:t>
            </a:r>
            <a:r>
              <a:rPr lang="en-US" sz="2200" dirty="0">
                <a:solidFill>
                  <a:srgbClr val="0000FF"/>
                </a:solidFill>
                <a:latin typeface="Tahoma" charset="0"/>
              </a:rPr>
              <a:t>Reinforcement learning maps nicely to memory control.</a:t>
            </a:r>
          </a:p>
          <a:p>
            <a:endParaRPr lang="en-US" sz="2200" dirty="0">
              <a:latin typeface="Tahoma" charset="0"/>
            </a:endParaRPr>
          </a:p>
          <a:p>
            <a:r>
              <a:rPr lang="en-US" sz="2200" dirty="0">
                <a:latin typeface="Tahoma" charset="0"/>
              </a:rPr>
              <a:t>Design: </a:t>
            </a:r>
            <a:r>
              <a:rPr lang="en-US" sz="2200" dirty="0">
                <a:solidFill>
                  <a:srgbClr val="FF0000"/>
                </a:solidFill>
                <a:latin typeface="Tahoma" charset="0"/>
              </a:rPr>
              <a:t>Memory controller is a reinforcement learning agent</a:t>
            </a:r>
          </a:p>
          <a:p>
            <a:pPr lvl="1"/>
            <a:r>
              <a:rPr lang="en-US" sz="2000" dirty="0">
                <a:latin typeface="Tahoma" charset="0"/>
              </a:rPr>
              <a:t>It dynamically and continuously learns and employs the best scheduling policy to maximize long-term performance.</a:t>
            </a:r>
          </a:p>
        </p:txBody>
      </p:sp>
    </p:spTree>
    <p:extLst>
      <p:ext uri="{BB962C8B-B14F-4D97-AF65-F5344CB8AC3E}">
        <p14:creationId xmlns:p14="http://schemas.microsoft.com/office/powerpoint/2010/main" val="12147926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Self-Optimizing DRAM Controllers</a:t>
            </a:r>
          </a:p>
        </p:txBody>
      </p:sp>
      <p:sp>
        <p:nvSpPr>
          <p:cNvPr id="212994" name="Content Placeholder 2"/>
          <p:cNvSpPr>
            <a:spLocks noGrp="1"/>
          </p:cNvSpPr>
          <p:nvPr>
            <p:ph idx="1"/>
          </p:nvPr>
        </p:nvSpPr>
        <p:spPr>
          <a:xfrm>
            <a:off x="228600" y="996950"/>
            <a:ext cx="8610600" cy="5194300"/>
          </a:xfrm>
        </p:spPr>
        <p:txBody>
          <a:bodyPr/>
          <a:lstStyle/>
          <a:p>
            <a:r>
              <a:rPr lang="en-US">
                <a:latin typeface="Tahoma" charset="0"/>
              </a:rPr>
              <a:t>Engin Ipek, </a:t>
            </a:r>
            <a:r>
              <a:rPr lang="en-US" u="sng">
                <a:latin typeface="Tahoma" charset="0"/>
              </a:rPr>
              <a:t>Onur Mutlu</a:t>
            </a:r>
            <a:r>
              <a:rPr lang="en-US">
                <a:latin typeface="Tahoma" charset="0"/>
              </a:rPr>
              <a:t>, José F. Martínez, and Rich Caruana, </a:t>
            </a:r>
            <a:br>
              <a:rPr lang="en-US">
                <a:latin typeface="Tahoma" charset="0"/>
              </a:rPr>
            </a:br>
            <a:r>
              <a:rPr lang="en-US" b="1">
                <a:latin typeface="Tahoma" charset="0"/>
                <a:hlinkClick r:id="rId2"/>
              </a:rPr>
              <a:t>"Self Optimizing Memory Controllers: A Reinforcement Learning Approach"</a:t>
            </a:r>
            <a:br>
              <a:rPr lang="en-US">
                <a:latin typeface="Tahoma" charset="0"/>
              </a:rPr>
            </a:br>
            <a:r>
              <a:rPr lang="en-US" i="1">
                <a:latin typeface="Tahoma" charset="0"/>
              </a:rPr>
              <a:t>Proceedings of the </a:t>
            </a:r>
            <a:r>
              <a:rPr lang="en-US" i="1">
                <a:latin typeface="Tahoma" charset="0"/>
                <a:hlinkClick r:id="rId3"/>
              </a:rPr>
              <a:t>35th International Symposium on Computer Architecture</a:t>
            </a:r>
            <a:r>
              <a:rPr lang="en-US" i="1">
                <a:latin typeface="Tahoma" charset="0"/>
              </a:rPr>
              <a:t> (</a:t>
            </a:r>
            <a:r>
              <a:rPr lang="en-US" b="1" i="1">
                <a:latin typeface="Tahoma" charset="0"/>
              </a:rPr>
              <a:t>ISCA</a:t>
            </a:r>
            <a:r>
              <a:rPr lang="en-US" i="1">
                <a:latin typeface="Tahoma" charset="0"/>
              </a:rPr>
              <a:t>)</a:t>
            </a:r>
            <a:r>
              <a:rPr lang="en-US">
                <a:latin typeface="Tahoma" charset="0"/>
              </a:rPr>
              <a:t>, pages 39-50, Beijing, China, June 2008.</a:t>
            </a:r>
          </a:p>
          <a:p>
            <a:endParaRPr lang="en-US">
              <a:latin typeface="Tahoma" charset="0"/>
            </a:endParaRPr>
          </a:p>
          <a:p>
            <a:endParaRPr lang="en-US">
              <a:latin typeface="Tahoma" charset="0"/>
            </a:endParaRPr>
          </a:p>
        </p:txBody>
      </p:sp>
      <p:sp>
        <p:nvSpPr>
          <p:cNvPr id="21299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F6232D-3F99-8044-A0D3-4A89214C562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309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2996" name="Picture 4"/>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179388" y="1052513"/>
            <a:ext cx="8724900" cy="574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 Box 24"/>
          <p:cNvSpPr txBox="1">
            <a:spLocks/>
          </p:cNvSpPr>
          <p:nvPr/>
        </p:nvSpPr>
        <p:spPr bwMode="auto">
          <a:xfrm>
            <a:off x="250825" y="3284538"/>
            <a:ext cx="8582025" cy="369887"/>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Goal: Learn to choose actions to maximize 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0</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 + </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1</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a:t>
            </a:r>
            <a:r>
              <a:rPr kumimoji="0" lang="en-US" sz="1800" b="0" i="0" u="none" strike="noStrike" kern="1200" cap="none" spc="0" normalizeH="0" baseline="30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 ( 0   &lt; 1) </a:t>
            </a:r>
          </a:p>
        </p:txBody>
      </p:sp>
      <p:sp>
        <p:nvSpPr>
          <p:cNvPr id="2" name="Rectangle 1"/>
          <p:cNvSpPr/>
          <p:nvPr/>
        </p:nvSpPr>
        <p:spPr bwMode="auto">
          <a:xfrm>
            <a:off x="228600" y="3657600"/>
            <a:ext cx="8534400" cy="2209800"/>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
        <p:nvSpPr>
          <p:cNvPr id="9" name="Rectangle 8"/>
          <p:cNvSpPr/>
          <p:nvPr/>
        </p:nvSpPr>
        <p:spPr bwMode="auto">
          <a:xfrm>
            <a:off x="1828800" y="6302339"/>
            <a:ext cx="4953000" cy="327061"/>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Tree>
    <p:extLst>
      <p:ext uri="{BB962C8B-B14F-4D97-AF65-F5344CB8AC3E}">
        <p14:creationId xmlns:p14="http://schemas.microsoft.com/office/powerpoint/2010/main" val="1887568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9"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600" y="996950"/>
            <a:ext cx="8807450" cy="5194300"/>
          </a:xfrm>
        </p:spPr>
        <p:txBody>
          <a:bodyPr/>
          <a:lstStyle/>
          <a:p>
            <a:r>
              <a:rPr lang="en-US" dirty="0">
                <a:latin typeface="Tahoma" charset="0"/>
              </a:rPr>
              <a:t>Dynamically adapt the memory scheduling policy via interaction with the system at runtime </a:t>
            </a:r>
          </a:p>
          <a:p>
            <a:pPr lvl="1"/>
            <a:r>
              <a:rPr lang="en-US" sz="2000" dirty="0">
                <a:latin typeface="Tahoma" charset="0"/>
                <a:ea typeface="ＭＳ Ｐゴシック" charset="0"/>
              </a:rPr>
              <a:t>Associate system states and actions (commands) with long term reward values: </a:t>
            </a:r>
            <a:r>
              <a:rPr lang="en-US" sz="2000" dirty="0">
                <a:solidFill>
                  <a:srgbClr val="0000FF"/>
                </a:solidFill>
                <a:latin typeface="Tahoma" charset="0"/>
                <a:ea typeface="ＭＳ Ｐゴシック" charset="0"/>
              </a:rPr>
              <a:t>each action at a given state leads to a learned reward</a:t>
            </a:r>
          </a:p>
          <a:p>
            <a:pPr lvl="1"/>
            <a:r>
              <a:rPr lang="en-US" sz="2000" dirty="0">
                <a:solidFill>
                  <a:srgbClr val="0000FF"/>
                </a:solidFill>
                <a:latin typeface="Tahoma" charset="0"/>
                <a:ea typeface="ＭＳ Ｐゴシック" charset="0"/>
              </a:rPr>
              <a:t>Schedule command with highest estimated long-term reward value </a:t>
            </a:r>
            <a:r>
              <a:rPr lang="en-US" sz="2000" dirty="0">
                <a:latin typeface="Tahoma" charset="0"/>
                <a:ea typeface="ＭＳ Ｐゴシック" charset="0"/>
              </a:rPr>
              <a:t>in each state</a:t>
            </a:r>
          </a:p>
          <a:p>
            <a:pPr lvl="1"/>
            <a:r>
              <a:rPr lang="en-US" sz="2000" dirty="0">
                <a:solidFill>
                  <a:srgbClr val="0000FF"/>
                </a:solidFill>
                <a:latin typeface="Tahoma" charset="0"/>
                <a:ea typeface="ＭＳ Ｐゴシック" charset="0"/>
              </a:rPr>
              <a:t>Continuously update reward values for </a:t>
            </a:r>
            <a:r>
              <a:rPr lang="en-US" sz="2000" dirty="0">
                <a:latin typeface="Tahoma" charset="0"/>
                <a:ea typeface="ＭＳ Ｐゴシック" charset="0"/>
              </a:rPr>
              <a:t>&lt;state, action&gt; pairs based on feedback from system</a:t>
            </a: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D6446-5582-7A40-8F43-AE1278A8CD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21"/>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971550" y="3860800"/>
            <a:ext cx="7334250" cy="2620963"/>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1025494873"/>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p:txBody>
          <a:bodyPr/>
          <a:lstStyle/>
          <a:p>
            <a:r>
              <a:rPr lang="en-US">
                <a:latin typeface="Garamond" charset="0"/>
              </a:rPr>
              <a:t>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000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5044" name="Picture 5"/>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95288" y="2508250"/>
            <a:ext cx="8255000" cy="408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80934971"/>
      </p:ext>
    </p:extLst>
  </p:cSld>
  <p:clrMapOvr>
    <a:masterClrMapping/>
  </p:clrMapOvr>
  <p:transition/>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atin typeface="Garamond" charset="0"/>
              </a:rPr>
              <a:t>States, Actions, Rewards</a:t>
            </a:r>
          </a:p>
        </p:txBody>
      </p:sp>
      <p:sp>
        <p:nvSpPr>
          <p:cNvPr id="21606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DCBF04-3A79-AF48-9739-B143C129DD9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10" name="Rectangle 23"/>
          <p:cNvSpPr>
            <a:spLocks noChangeArrowheads="1"/>
          </p:cNvSpPr>
          <p:nvPr/>
        </p:nvSpPr>
        <p:spPr bwMode="auto">
          <a:xfrm>
            <a:off x="-107950" y="990600"/>
            <a:ext cx="27876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Reward function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+1 for scheduling Read and Write commands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0 at all other times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Goal is to maximize long-term       data bus utilization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1" name="Rectangle 20"/>
          <p:cNvSpPr>
            <a:spLocks noChangeArrowheads="1"/>
          </p:cNvSpPr>
          <p:nvPr/>
        </p:nvSpPr>
        <p:spPr bwMode="auto">
          <a:xfrm>
            <a:off x="2771775" y="1125538"/>
            <a:ext cx="29527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State attributes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reads, writes, and load misses in transaction queue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pending writes and ROB heads waiting for referenced row</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Request</a:t>
            </a:r>
            <a:r>
              <a:rPr kumimoji="0" lang="en-US" sz="1800" b="0" i="0" u="none" strike="noStrike" kern="1200" cap="none" spc="0" normalizeH="0" baseline="0" noProof="0" dirty="0">
                <a:ln>
                  <a:noFill/>
                </a:ln>
                <a:solidFill>
                  <a:srgbClr val="000000"/>
                </a:solidFill>
                <a:effectLst/>
                <a:uLnTx/>
                <a:uFillTx/>
                <a:latin typeface="Arial"/>
                <a:ea typeface="ＭＳ Ｐゴシック" charset="0"/>
                <a:cs typeface="ＭＳ Ｐゴシック" charset="0"/>
              </a:rPr>
              <a:t>’</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s relative ROB order</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2" name="Rectangle 24"/>
          <p:cNvSpPr>
            <a:spLocks noChangeArrowheads="1"/>
          </p:cNvSpPr>
          <p:nvPr/>
        </p:nvSpPr>
        <p:spPr bwMode="auto">
          <a:xfrm>
            <a:off x="5724525" y="1233488"/>
            <a:ext cx="4189413"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Actions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Activate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Write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load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store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pending</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preemptive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NOP</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Tree>
    <p:extLst>
      <p:ext uri="{BB962C8B-B14F-4D97-AF65-F5344CB8AC3E}">
        <p14:creationId xmlns:p14="http://schemas.microsoft.com/office/powerpoint/2010/main" val="251552179"/>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atin typeface="Garamond" charset="0"/>
              </a:rPr>
              <a:t>Performance Results</a:t>
            </a:r>
          </a:p>
        </p:txBody>
      </p:sp>
      <p:sp>
        <p:nvSpPr>
          <p:cNvPr id="21709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E2AD46-439A-884D-8CC7-72A877BA44F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7938" y="4567386"/>
            <a:ext cx="9144000" cy="188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092"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00013" y="1125538"/>
            <a:ext cx="9072562" cy="2274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B00E241F-C2DD-C644-85FA-1F1842C314C2}"/>
              </a:ext>
            </a:extLst>
          </p:cNvPr>
          <p:cNvSpPr txBox="1"/>
          <p:nvPr/>
        </p:nvSpPr>
        <p:spPr>
          <a:xfrm>
            <a:off x="357949" y="3501008"/>
            <a:ext cx="8345554"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432FF"/>
                </a:solidFill>
                <a:effectLst/>
                <a:uLnTx/>
                <a:uFillTx/>
                <a:latin typeface="Tahoma"/>
                <a:ea typeface="+mn-ea"/>
                <a:cs typeface="+mn-cs"/>
              </a:rPr>
              <a:t>Large, robust performance improvements </a:t>
            </a:r>
            <a:br>
              <a:rPr kumimoji="0" lang="en-US" sz="3000" b="1" i="0" u="none" strike="noStrike" kern="1200" cap="none" spc="0" normalizeH="0" baseline="0" noProof="0" dirty="0">
                <a:ln>
                  <a:noFill/>
                </a:ln>
                <a:solidFill>
                  <a:srgbClr val="0432FF"/>
                </a:solidFill>
                <a:effectLst/>
                <a:uLnTx/>
                <a:uFillTx/>
                <a:latin typeface="Tahoma"/>
                <a:ea typeface="+mn-ea"/>
                <a:cs typeface="+mn-cs"/>
              </a:rPr>
            </a:br>
            <a:r>
              <a:rPr kumimoji="0" lang="en-US" sz="3000" b="1" i="0" u="none" strike="noStrike" kern="1200" cap="none" spc="0" normalizeH="0" baseline="0" noProof="0" dirty="0">
                <a:ln>
                  <a:noFill/>
                </a:ln>
                <a:solidFill>
                  <a:srgbClr val="0432FF"/>
                </a:solidFill>
                <a:effectLst/>
                <a:uLnTx/>
                <a:uFillTx/>
                <a:latin typeface="Tahoma"/>
                <a:ea typeface="+mn-ea"/>
                <a:cs typeface="+mn-cs"/>
              </a:rPr>
              <a:t>over many human-designed policies </a:t>
            </a:r>
          </a:p>
        </p:txBody>
      </p:sp>
    </p:spTree>
    <p:extLst>
      <p:ext uri="{BB962C8B-B14F-4D97-AF65-F5344CB8AC3E}">
        <p14:creationId xmlns:p14="http://schemas.microsoft.com/office/powerpoint/2010/main" val="2209446163"/>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3" name="Title 1"/>
          <p:cNvSpPr>
            <a:spLocks noGrp="1"/>
          </p:cNvSpPr>
          <p:nvPr>
            <p:ph type="title"/>
          </p:nvPr>
        </p:nvSpPr>
        <p:spPr/>
        <p:txBody>
          <a:bodyPr/>
          <a:lstStyle/>
          <a:p>
            <a:r>
              <a:rPr lang="en-US">
                <a:latin typeface="Garamond" charset="0"/>
              </a:rPr>
              <a:t>Self Optimizing DRAM Controllers</a:t>
            </a:r>
          </a:p>
        </p:txBody>
      </p:sp>
      <p:sp>
        <p:nvSpPr>
          <p:cNvPr id="3" name="Content Placeholder 2"/>
          <p:cNvSpPr>
            <a:spLocks noGrp="1"/>
          </p:cNvSpPr>
          <p:nvPr>
            <p:ph idx="1"/>
          </p:nvPr>
        </p:nvSpPr>
        <p:spPr>
          <a:xfrm>
            <a:off x="228600" y="996950"/>
            <a:ext cx="8915400" cy="5194300"/>
          </a:xfrm>
        </p:spPr>
        <p:txBody>
          <a:bodyPr/>
          <a:lstStyle/>
          <a:p>
            <a:pPr marL="17462" indent="0">
              <a:buFont typeface="Wingdings" charset="0"/>
              <a:buNone/>
              <a:defRPr/>
            </a:pPr>
            <a:r>
              <a:rPr lang="en-US" dirty="0"/>
              <a:t>+ </a:t>
            </a:r>
            <a:r>
              <a:rPr lang="en-US" dirty="0">
                <a:solidFill>
                  <a:srgbClr val="0432FF"/>
                </a:solidFill>
              </a:rPr>
              <a:t>Continuous learning </a:t>
            </a:r>
            <a:r>
              <a:rPr lang="en-US" dirty="0"/>
              <a:t>in the presence of changing environment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0432FF"/>
                </a:solidFill>
              </a:rPr>
              <a:t>Reduced designer burden </a:t>
            </a:r>
            <a:r>
              <a:rPr lang="en-US" dirty="0"/>
              <a:t>in finding a good scheduling policy. Designer specifies:</a:t>
            </a:r>
          </a:p>
          <a:p>
            <a:pPr marL="17462" indent="0">
              <a:buFont typeface="Wingdings" charset="0"/>
              <a:buNone/>
              <a:defRPr/>
            </a:pPr>
            <a:r>
              <a:rPr lang="en-US" dirty="0"/>
              <a:t>	1) What system variables might be useful</a:t>
            </a:r>
          </a:p>
          <a:p>
            <a:pPr marL="17462" indent="0">
              <a:buFont typeface="Wingdings" charset="0"/>
              <a:buNone/>
              <a:defRPr/>
            </a:pPr>
            <a:r>
              <a:rPr lang="en-US" dirty="0"/>
              <a:t>	2) What target to optimize, but not how to optimize it</a:t>
            </a:r>
          </a:p>
          <a:p>
            <a:pPr marL="0" indent="0">
              <a:buFont typeface="Wingdings" charset="0"/>
              <a:buNone/>
              <a:defRPr/>
            </a:pPr>
            <a:endParaRPr lang="en-US" dirty="0"/>
          </a:p>
          <a:p>
            <a:pPr marL="17462" indent="0">
              <a:buFont typeface="Wingdings" charset="0"/>
              <a:buNone/>
              <a:defRPr/>
            </a:pPr>
            <a:r>
              <a:rPr lang="en-US" dirty="0"/>
              <a:t>-- How to specify </a:t>
            </a:r>
            <a:r>
              <a:rPr lang="en-US" dirty="0">
                <a:solidFill>
                  <a:srgbClr val="FF0000"/>
                </a:solidFill>
              </a:rPr>
              <a:t>different objectives</a:t>
            </a:r>
            <a:r>
              <a:rPr lang="en-US" dirty="0"/>
              <a:t>? (e.g., fairness, QoS, …)</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Hardware complexity</a:t>
            </a:r>
            <a:r>
              <a:rPr lang="en-US" dirty="0"/>
              <a: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Design </a:t>
            </a:r>
            <a:r>
              <a:rPr lang="en-US" b="1" dirty="0">
                <a:solidFill>
                  <a:srgbClr val="FF0000"/>
                </a:solidFill>
              </a:rPr>
              <a:t>mindset</a:t>
            </a:r>
            <a:r>
              <a:rPr lang="en-US" dirty="0">
                <a:solidFill>
                  <a:srgbClr val="FF0000"/>
                </a:solidFill>
              </a:rPr>
              <a:t> and flow</a:t>
            </a:r>
          </a:p>
        </p:txBody>
      </p:sp>
      <p:sp>
        <p:nvSpPr>
          <p:cNvPr id="21811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0D7E44-239C-964A-A44F-B93A25D8B58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42253120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More on 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solidFill>
                  <a:srgbClr val="0432FF"/>
                </a:solidFill>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4"/>
          <a:stretch>
            <a:fillRect/>
          </a:stretch>
        </p:blipFill>
        <p:spPr>
          <a:xfrm>
            <a:off x="0" y="3771507"/>
            <a:ext cx="9144000" cy="1791093"/>
          </a:xfrm>
          <a:prstGeom prst="rect">
            <a:avLst/>
          </a:prstGeom>
        </p:spPr>
      </p:pic>
    </p:spTree>
    <p:extLst>
      <p:ext uri="{BB962C8B-B14F-4D97-AF65-F5344CB8AC3E}">
        <p14:creationId xmlns:p14="http://schemas.microsoft.com/office/powerpoint/2010/main" val="4219502844"/>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sz="1600" dirty="0"/>
              <a:t>Rahul </a:t>
            </a:r>
            <a:r>
              <a:rPr lang="en-US" sz="1600" dirty="0" err="1"/>
              <a:t>Bera</a:t>
            </a:r>
            <a:r>
              <a:rPr lang="en-US" sz="1600" dirty="0"/>
              <a:t>, Konstantinos </a:t>
            </a:r>
            <a:r>
              <a:rPr lang="en-US" sz="1600" dirty="0" err="1"/>
              <a:t>Kanellopoulos</a:t>
            </a:r>
            <a:r>
              <a:rPr lang="en-US" sz="1600" dirty="0"/>
              <a:t>, Anant Nori, Taha </a:t>
            </a:r>
            <a:r>
              <a:rPr lang="en-US" sz="1600" dirty="0" err="1"/>
              <a:t>Shahroodi</a:t>
            </a:r>
            <a:r>
              <a:rPr lang="en-US" sz="1600" dirty="0"/>
              <a:t>, Sreenivas </a:t>
            </a:r>
            <a:r>
              <a:rPr lang="en-US" sz="1600" dirty="0" err="1"/>
              <a:t>Subramoney</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"Pythia: A Customizable Hardware Prefetching Framework Using Online Reinforcement Learning"</a:t>
            </a:r>
            <a:br>
              <a:rPr lang="en-US" sz="1600" dirty="0"/>
            </a:br>
            <a:r>
              <a:rPr lang="en-US" sz="1600" i="1" dirty="0"/>
              <a:t>Proceedings of the </a:t>
            </a:r>
            <a:r>
              <a:rPr lang="en-US" sz="1600" i="1" dirty="0">
                <a:hlinkClick r:id="rId3"/>
              </a:rPr>
              <a:t>54th International Symposium on Microarchitecture</a:t>
            </a:r>
            <a:r>
              <a:rPr lang="en-US" sz="1600" i="1" dirty="0"/>
              <a:t> (</a:t>
            </a:r>
            <a:r>
              <a:rPr lang="en-US" sz="1600" b="1" i="1" dirty="0"/>
              <a:t>MICRO</a:t>
            </a:r>
            <a:r>
              <a:rPr lang="en-US" sz="1600" i="1" dirty="0"/>
              <a:t>)</a:t>
            </a:r>
            <a:r>
              <a:rPr lang="en-US" sz="1600" dirty="0"/>
              <a:t>, Virtual, October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Slides (pptx)</a:t>
            </a:r>
            <a:r>
              <a:rPr lang="en-US" sz="1600" dirty="0"/>
              <a:t> </a:t>
            </a:r>
            <a:r>
              <a:rPr lang="en-US" sz="1600" dirty="0">
                <a:hlinkClick r:id="rId9"/>
              </a:rPr>
              <a:t>(pdf)</a:t>
            </a:r>
            <a:r>
              <a:rPr lang="en-US" sz="1600" dirty="0"/>
              <a:t>]</a:t>
            </a:r>
            <a:br>
              <a:rPr lang="en-US" sz="1600" dirty="0"/>
            </a:br>
            <a:r>
              <a:rPr lang="en-US" sz="1600" dirty="0"/>
              <a:t>[</a:t>
            </a:r>
            <a:r>
              <a:rPr lang="en-US" sz="1600" dirty="0">
                <a:hlinkClick r:id="rId10"/>
              </a:rPr>
              <a:t>Talk Video</a:t>
            </a:r>
            <a:r>
              <a:rPr lang="en-US" sz="1600" dirty="0"/>
              <a:t> (20 minutes)]</a:t>
            </a:r>
            <a:br>
              <a:rPr lang="en-US" sz="1600" dirty="0"/>
            </a:br>
            <a:r>
              <a:rPr lang="en-US" sz="1600" dirty="0"/>
              <a:t>[</a:t>
            </a:r>
            <a:r>
              <a:rPr lang="en-US" sz="1600" dirty="0">
                <a:hlinkClick r:id="rId11"/>
              </a:rPr>
              <a:t>Lightning Talk Video</a:t>
            </a:r>
            <a:r>
              <a:rPr lang="en-US" sz="1600" dirty="0"/>
              <a:t> (1.5 minutes)]</a:t>
            </a:r>
            <a:br>
              <a:rPr lang="en-US" sz="1600" dirty="0"/>
            </a:br>
            <a:r>
              <a:rPr lang="en-US" sz="1600" dirty="0"/>
              <a:t>[</a:t>
            </a:r>
            <a:r>
              <a:rPr lang="en-US" sz="1600" dirty="0">
                <a:hlinkClick r:id="rId12"/>
              </a:rPr>
              <a:t>Pythia Source Code (Officially Artifact Evaluated with All Badges)</a:t>
            </a:r>
            <a:r>
              <a:rPr lang="en-US" sz="1600" dirty="0"/>
              <a:t>]</a:t>
            </a:r>
            <a:br>
              <a:rPr lang="en-US" sz="1600" dirty="0"/>
            </a:br>
            <a:r>
              <a:rPr lang="en-US" sz="1600" dirty="0"/>
              <a:t>[</a:t>
            </a:r>
            <a:r>
              <a:rPr lang="en-US" sz="1600" dirty="0">
                <a:hlinkClick r:id="rId13"/>
              </a:rPr>
              <a:t>arXiv version</a:t>
            </a:r>
            <a:r>
              <a:rPr lang="en-US" sz="1600" dirty="0"/>
              <a:t>]</a:t>
            </a:r>
          </a:p>
          <a:p>
            <a:pPr marL="0" indent="0">
              <a:buNone/>
            </a:pPr>
            <a:br>
              <a:rPr lang="en-US" sz="1600" dirty="0"/>
            </a:br>
            <a:endParaRPr lang="en-US" sz="1600" dirty="0"/>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04083" y="4460635"/>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3180D2CD-D1FB-7F4E-9E0F-D796E4F17354}"/>
              </a:ext>
            </a:extLst>
          </p:cNvPr>
          <p:cNvSpPr txBox="1"/>
          <p:nvPr/>
        </p:nvSpPr>
        <p:spPr>
          <a:xfrm>
            <a:off x="2200998" y="6478320"/>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15">
                  <a:extLst>
                    <a:ext uri="{A12FA001-AC4F-418D-AE19-62706E023703}">
                      <ahyp:hlinkClr xmlns:ahyp="http://schemas.microsoft.com/office/drawing/2018/hyperlinkcolor" val="tx"/>
                    </a:ext>
                  </a:extLst>
                </a:hlinkClick>
              </a:rPr>
              <a:t>https://arxiv.org/pdf/2109.12021.pdf</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702138848"/>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62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2761589853"/>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a:extLst>
              <a:ext uri="{FF2B5EF4-FFF2-40B4-BE49-F238E27FC236}">
                <a16:creationId xmlns:a16="http://schemas.microsoft.com/office/drawing/2014/main" id="{78D72AD6-90F9-4D4E-BB8C-B3CAE2447857}"/>
              </a:ext>
            </a:extLst>
          </p:cNvPr>
          <p:cNvSpPr/>
          <p:nvPr/>
        </p:nvSpPr>
        <p:spPr>
          <a:xfrm>
            <a:off x="90613" y="4939815"/>
            <a:ext cx="8972997" cy="1228072"/>
          </a:xfrm>
          <a:prstGeom prst="roundRect">
            <a:avLst>
              <a:gd name="adj" fmla="val 4914"/>
            </a:avLst>
          </a:prstGeom>
          <a:solidFill>
            <a:srgbClr val="FFD4FF">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ounded Rectangle 9">
            <a:extLst>
              <a:ext uri="{FF2B5EF4-FFF2-40B4-BE49-F238E27FC236}">
                <a16:creationId xmlns:a16="http://schemas.microsoft.com/office/drawing/2014/main" id="{323F9310-436B-2148-9BEE-287B9C8D0845}"/>
              </a:ext>
            </a:extLst>
          </p:cNvPr>
          <p:cNvSpPr/>
          <p:nvPr/>
        </p:nvSpPr>
        <p:spPr>
          <a:xfrm>
            <a:off x="90614" y="3731501"/>
            <a:ext cx="8972997" cy="1157390"/>
          </a:xfrm>
          <a:prstGeom prst="roundRect">
            <a:avLst>
              <a:gd name="adj" fmla="val 4752"/>
            </a:avLst>
          </a:prstGeom>
          <a:solidFill>
            <a:srgbClr val="E2F0D9">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ounded Rectangle 8">
            <a:extLst>
              <a:ext uri="{FF2B5EF4-FFF2-40B4-BE49-F238E27FC236}">
                <a16:creationId xmlns:a16="http://schemas.microsoft.com/office/drawing/2014/main" id="{0E26C6B5-FAA5-AD49-A5C5-27FF882473B7}"/>
              </a:ext>
            </a:extLst>
          </p:cNvPr>
          <p:cNvSpPr/>
          <p:nvPr/>
        </p:nvSpPr>
        <p:spPr>
          <a:xfrm>
            <a:off x="90615" y="2762038"/>
            <a:ext cx="8972997" cy="918538"/>
          </a:xfrm>
          <a:prstGeom prst="roundRect">
            <a:avLst>
              <a:gd name="adj" fmla="val 6118"/>
            </a:avLst>
          </a:prstGeom>
          <a:solidFill>
            <a:srgbClr val="FFF2CC">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ounded Rectangle 5">
            <a:extLst>
              <a:ext uri="{FF2B5EF4-FFF2-40B4-BE49-F238E27FC236}">
                <a16:creationId xmlns:a16="http://schemas.microsoft.com/office/drawing/2014/main" id="{245F93DA-41DE-4A4C-9B1D-817B6A0EBC50}"/>
              </a:ext>
            </a:extLst>
          </p:cNvPr>
          <p:cNvSpPr/>
          <p:nvPr/>
        </p:nvSpPr>
        <p:spPr>
          <a:xfrm>
            <a:off x="80387" y="1553645"/>
            <a:ext cx="8972997" cy="1157390"/>
          </a:xfrm>
          <a:prstGeom prst="roundRect">
            <a:avLst>
              <a:gd name="adj" fmla="val 5700"/>
            </a:avLst>
          </a:prstGeom>
          <a:solidFill>
            <a:srgbClr val="FBE5D6">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ounded Rectangle 3">
            <a:extLst>
              <a:ext uri="{FF2B5EF4-FFF2-40B4-BE49-F238E27FC236}">
                <a16:creationId xmlns:a16="http://schemas.microsoft.com/office/drawing/2014/main" id="{7D6700DE-A60F-0047-B270-63F9AB574DCC}"/>
              </a:ext>
            </a:extLst>
          </p:cNvPr>
          <p:cNvSpPr/>
          <p:nvPr/>
        </p:nvSpPr>
        <p:spPr>
          <a:xfrm>
            <a:off x="90616" y="936172"/>
            <a:ext cx="8972997" cy="566471"/>
          </a:xfrm>
          <a:prstGeom prst="roundRect">
            <a:avLst>
              <a:gd name="adj" fmla="val 10119"/>
            </a:avLst>
          </a:prstGeom>
          <a:solidFill>
            <a:srgbClr val="DAE3F3">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DA709DE5-F276-824C-9D6F-0E1B1DEE5DF3}"/>
              </a:ext>
            </a:extLst>
          </p:cNvPr>
          <p:cNvSpPr>
            <a:spLocks noGrp="1"/>
          </p:cNvSpPr>
          <p:nvPr>
            <p:ph type="title"/>
          </p:nvPr>
        </p:nvSpPr>
        <p:spPr/>
        <p:txBody>
          <a:bodyPr>
            <a:normAutofit fontScale="90000"/>
          </a:bodyPr>
          <a:lstStyle/>
          <a:p>
            <a:r>
              <a:rPr lang="en-US" dirty="0"/>
              <a:t>Executive Summary</a:t>
            </a:r>
          </a:p>
        </p:txBody>
      </p:sp>
      <p:sp>
        <p:nvSpPr>
          <p:cNvPr id="13" name="TextBox 12">
            <a:extLst>
              <a:ext uri="{FF2B5EF4-FFF2-40B4-BE49-F238E27FC236}">
                <a16:creationId xmlns:a16="http://schemas.microsoft.com/office/drawing/2014/main" id="{CDE8B0D0-D472-A74F-9DA1-634CACC78EB5}"/>
              </a:ext>
            </a:extLst>
          </p:cNvPr>
          <p:cNvSpPr txBox="1"/>
          <p:nvPr/>
        </p:nvSpPr>
        <p:spPr>
          <a:xfrm>
            <a:off x="2205308" y="6273497"/>
            <a:ext cx="4743606" cy="408623"/>
          </a:xfrm>
          <a:prstGeom prst="roundRect">
            <a:avLst/>
          </a:prstGeom>
          <a:solidFill>
            <a:schemeClr val="bg1">
              <a:lumMod val="95000"/>
            </a:schemeClr>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3"/>
              </a:rPr>
              <a:t>https://github.com/CMU-SAFARI/Pythia</a:t>
            </a:r>
            <a:endPar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
        <p:nvSpPr>
          <p:cNvPr id="3" name="Content Placeholder 2">
            <a:extLst>
              <a:ext uri="{FF2B5EF4-FFF2-40B4-BE49-F238E27FC236}">
                <a16:creationId xmlns:a16="http://schemas.microsoft.com/office/drawing/2014/main" id="{44722C4C-45FE-344B-A79D-CCCD100D937C}"/>
              </a:ext>
            </a:extLst>
          </p:cNvPr>
          <p:cNvSpPr>
            <a:spLocks noGrp="1"/>
          </p:cNvSpPr>
          <p:nvPr>
            <p:ph idx="1"/>
          </p:nvPr>
        </p:nvSpPr>
        <p:spPr>
          <a:xfrm>
            <a:off x="68368" y="936172"/>
            <a:ext cx="8995245" cy="5789494"/>
          </a:xfrm>
        </p:spPr>
        <p:txBody>
          <a:bodyPr>
            <a:normAutofit/>
          </a:bodyPr>
          <a:lstStyle/>
          <a:p>
            <a:r>
              <a:rPr lang="en-US" sz="1800" b="1" dirty="0">
                <a:solidFill>
                  <a:srgbClr val="0070C0"/>
                </a:solidFill>
                <a:latin typeface="Calibri" panose="020F0502020204030204" pitchFamily="34" charset="0"/>
                <a:cs typeface="Calibri" panose="020F0502020204030204" pitchFamily="34" charset="0"/>
              </a:rPr>
              <a:t>Background</a:t>
            </a:r>
            <a:r>
              <a:rPr lang="en-US" sz="1800" dirty="0">
                <a:latin typeface="Calibri" panose="020F0502020204030204" pitchFamily="34" charset="0"/>
                <a:cs typeface="Calibri" panose="020F0502020204030204" pitchFamily="34" charset="0"/>
              </a:rPr>
              <a:t>: Prefetchers predict addresses of future memory requests by associating memory access patterns with program context (called </a:t>
            </a:r>
            <a:r>
              <a:rPr lang="en-US" sz="1800" b="1" dirty="0">
                <a:solidFill>
                  <a:schemeClr val="accent1">
                    <a:lumMod val="75000"/>
                  </a:schemeClr>
                </a:solidFill>
                <a:latin typeface="Calibri" panose="020F0502020204030204" pitchFamily="34" charset="0"/>
                <a:cs typeface="Calibri" panose="020F0502020204030204" pitchFamily="34" charset="0"/>
              </a:rPr>
              <a:t>feature</a:t>
            </a:r>
            <a:r>
              <a:rPr lang="en-US" sz="1800" dirty="0">
                <a:latin typeface="Calibri" panose="020F0502020204030204" pitchFamily="34" charset="0"/>
                <a:cs typeface="Calibri" panose="020F0502020204030204" pitchFamily="34" charset="0"/>
              </a:rPr>
              <a:t>)</a:t>
            </a:r>
          </a:p>
          <a:p>
            <a:r>
              <a:rPr lang="en-US" sz="1800" b="1" dirty="0">
                <a:solidFill>
                  <a:srgbClr val="E30305"/>
                </a:solidFill>
                <a:latin typeface="Calibri" panose="020F0502020204030204" pitchFamily="34" charset="0"/>
                <a:cs typeface="Calibri" panose="020F0502020204030204" pitchFamily="34" charset="0"/>
              </a:rPr>
              <a:t>Problem</a:t>
            </a:r>
            <a:r>
              <a:rPr lang="en-US" sz="1800" dirty="0">
                <a:latin typeface="Calibri" panose="020F0502020204030204" pitchFamily="34" charset="0"/>
                <a:cs typeface="Calibri" panose="020F0502020204030204" pitchFamily="34" charset="0"/>
              </a:rPr>
              <a:t>: Three key shortcomings of prior prefetchers:</a:t>
            </a:r>
          </a:p>
          <a:p>
            <a:pPr marL="536575" lvl="1" indent="-179388"/>
            <a:r>
              <a:rPr lang="en-US" sz="1600" dirty="0">
                <a:latin typeface="Calibri" panose="020F0502020204030204" pitchFamily="34" charset="0"/>
                <a:cs typeface="Calibri" panose="020F0502020204030204" pitchFamily="34" charset="0"/>
              </a:rPr>
              <a:t>Predict mainly using a </a:t>
            </a:r>
            <a:r>
              <a:rPr lang="en-US" sz="1600" b="1" dirty="0">
                <a:solidFill>
                  <a:srgbClr val="C00000"/>
                </a:solidFill>
                <a:latin typeface="Calibri" panose="020F0502020204030204" pitchFamily="34" charset="0"/>
                <a:cs typeface="Calibri" panose="020F0502020204030204" pitchFamily="34" charset="0"/>
              </a:rPr>
              <a:t>single program feature</a:t>
            </a:r>
          </a:p>
          <a:p>
            <a:pPr marL="536575" lvl="1" indent="-179388"/>
            <a:r>
              <a:rPr lang="en-US" sz="1600" dirty="0">
                <a:latin typeface="Calibri" panose="020F0502020204030204" pitchFamily="34" charset="0"/>
                <a:cs typeface="Calibri" panose="020F0502020204030204" pitchFamily="34" charset="0"/>
              </a:rPr>
              <a:t>Lack </a:t>
            </a:r>
            <a:r>
              <a:rPr lang="en-US" sz="1600" b="1" dirty="0">
                <a:solidFill>
                  <a:srgbClr val="C00000"/>
                </a:solidFill>
                <a:latin typeface="Calibri" panose="020F0502020204030204" pitchFamily="34" charset="0"/>
                <a:cs typeface="Calibri" panose="020F0502020204030204" pitchFamily="34" charset="0"/>
              </a:rPr>
              <a:t>inherent system awareness </a:t>
            </a:r>
            <a:r>
              <a:rPr lang="en-US" sz="1600" dirty="0">
                <a:latin typeface="Calibri" panose="020F0502020204030204" pitchFamily="34" charset="0"/>
                <a:cs typeface="Calibri" panose="020F0502020204030204" pitchFamily="34" charset="0"/>
              </a:rPr>
              <a:t>(e.g., memory bandwidth usage)</a:t>
            </a:r>
          </a:p>
          <a:p>
            <a:pPr marL="536575" lvl="1" indent="-179388"/>
            <a:r>
              <a:rPr lang="en-US" sz="1600" dirty="0">
                <a:latin typeface="Calibri" panose="020F0502020204030204" pitchFamily="34" charset="0"/>
                <a:cs typeface="Calibri" panose="020F0502020204030204" pitchFamily="34" charset="0"/>
              </a:rPr>
              <a:t>Lack </a:t>
            </a:r>
            <a:r>
              <a:rPr lang="en-US" sz="1600" b="1" dirty="0">
                <a:solidFill>
                  <a:srgbClr val="C00000"/>
                </a:solidFill>
                <a:latin typeface="Calibri" panose="020F0502020204030204" pitchFamily="34" charset="0"/>
                <a:cs typeface="Calibri" panose="020F0502020204030204" pitchFamily="34" charset="0"/>
              </a:rPr>
              <a:t>in-silicon customizability</a:t>
            </a:r>
          </a:p>
          <a:p>
            <a:r>
              <a:rPr lang="en-US" sz="1800" b="1" dirty="0">
                <a:solidFill>
                  <a:schemeClr val="accent4">
                    <a:lumMod val="75000"/>
                  </a:schemeClr>
                </a:solidFill>
                <a:latin typeface="Calibri" panose="020F0502020204030204" pitchFamily="34" charset="0"/>
                <a:cs typeface="Calibri" panose="020F0502020204030204" pitchFamily="34" charset="0"/>
              </a:rPr>
              <a:t>Goal</a:t>
            </a:r>
            <a:r>
              <a:rPr lang="en-US" sz="1800" dirty="0">
                <a:latin typeface="Calibri" panose="020F0502020204030204" pitchFamily="34" charset="0"/>
                <a:cs typeface="Calibri" panose="020F0502020204030204" pitchFamily="34" charset="0"/>
              </a:rPr>
              <a:t>: Design a prefetching framework that:</a:t>
            </a:r>
          </a:p>
          <a:p>
            <a:pPr marL="536575" lvl="1" indent="-179388"/>
            <a:r>
              <a:rPr lang="en-US" sz="1600" dirty="0">
                <a:latin typeface="Calibri" panose="020F0502020204030204" pitchFamily="34" charset="0"/>
                <a:cs typeface="Calibri" panose="020F0502020204030204" pitchFamily="34" charset="0"/>
              </a:rPr>
              <a:t>Learns from </a:t>
            </a:r>
            <a:r>
              <a:rPr lang="en-US" sz="1600" b="1" dirty="0">
                <a:solidFill>
                  <a:schemeClr val="accent4">
                    <a:lumMod val="75000"/>
                  </a:schemeClr>
                </a:solidFill>
                <a:latin typeface="Calibri" panose="020F0502020204030204" pitchFamily="34" charset="0"/>
                <a:cs typeface="Calibri" panose="020F0502020204030204" pitchFamily="34" charset="0"/>
              </a:rPr>
              <a:t>multiple features</a:t>
            </a:r>
            <a:r>
              <a:rPr lang="en-US" sz="1600" dirty="0">
                <a:latin typeface="Calibri" panose="020F0502020204030204" pitchFamily="34" charset="0"/>
                <a:cs typeface="Calibri" panose="020F0502020204030204" pitchFamily="34" charset="0"/>
              </a:rPr>
              <a:t> and </a:t>
            </a:r>
            <a:r>
              <a:rPr lang="en-US" sz="1600" b="1" dirty="0">
                <a:solidFill>
                  <a:schemeClr val="accent4">
                    <a:lumMod val="75000"/>
                  </a:schemeClr>
                </a:solidFill>
                <a:latin typeface="Calibri" panose="020F0502020204030204" pitchFamily="34" charset="0"/>
                <a:cs typeface="Calibri" panose="020F0502020204030204" pitchFamily="34" charset="0"/>
              </a:rPr>
              <a:t>inherent system-level feedback</a:t>
            </a:r>
          </a:p>
          <a:p>
            <a:pPr marL="536575" lvl="1" indent="-179388"/>
            <a:r>
              <a:rPr lang="en-US" sz="1600" dirty="0">
                <a:latin typeface="Calibri" panose="020F0502020204030204" pitchFamily="34" charset="0"/>
                <a:cs typeface="Calibri" panose="020F0502020204030204" pitchFamily="34" charset="0"/>
              </a:rPr>
              <a:t>Can be </a:t>
            </a:r>
            <a:r>
              <a:rPr lang="en-US" sz="1600" b="1" dirty="0">
                <a:solidFill>
                  <a:schemeClr val="accent4">
                    <a:lumMod val="75000"/>
                  </a:schemeClr>
                </a:solidFill>
                <a:latin typeface="Calibri" panose="020F0502020204030204" pitchFamily="34" charset="0"/>
                <a:cs typeface="Calibri" panose="020F0502020204030204" pitchFamily="34" charset="0"/>
              </a:rPr>
              <a:t>customized in silicon</a:t>
            </a:r>
            <a:r>
              <a:rPr lang="en-US" sz="1600" dirty="0">
                <a:latin typeface="Calibri" panose="020F0502020204030204" pitchFamily="34" charset="0"/>
                <a:cs typeface="Calibri" panose="020F0502020204030204" pitchFamily="34" charset="0"/>
              </a:rPr>
              <a:t> to use different features and/or prefetching objectives</a:t>
            </a:r>
          </a:p>
          <a:p>
            <a:r>
              <a:rPr lang="en-US" sz="1800" b="1" dirty="0">
                <a:solidFill>
                  <a:schemeClr val="accent6">
                    <a:lumMod val="75000"/>
                  </a:schemeClr>
                </a:solidFill>
                <a:latin typeface="Calibri" panose="020F0502020204030204" pitchFamily="34" charset="0"/>
                <a:cs typeface="Calibri" panose="020F0502020204030204" pitchFamily="34" charset="0"/>
              </a:rPr>
              <a:t>Contribution</a:t>
            </a:r>
            <a:r>
              <a:rPr lang="en-US" sz="1800" dirty="0">
                <a:latin typeface="Calibri" panose="020F0502020204030204" pitchFamily="34" charset="0"/>
                <a:cs typeface="Calibri" panose="020F0502020204030204" pitchFamily="34" charset="0"/>
              </a:rPr>
              <a:t>: Pythia, which formulates prefetching as reinforcement learning problem</a:t>
            </a:r>
          </a:p>
          <a:p>
            <a:pPr marL="536575" lvl="1" indent="-179388"/>
            <a:r>
              <a:rPr lang="en-US" sz="1600" dirty="0">
                <a:latin typeface="Calibri" panose="020F0502020204030204" pitchFamily="34" charset="0"/>
                <a:cs typeface="Calibri" panose="020F0502020204030204" pitchFamily="34" charset="0"/>
              </a:rPr>
              <a:t>Takes</a:t>
            </a:r>
            <a:r>
              <a:rPr lang="en-US" sz="1600" b="1" dirty="0">
                <a:solidFill>
                  <a:srgbClr val="C00000"/>
                </a:solidFill>
                <a:latin typeface="Calibri" panose="020F0502020204030204" pitchFamily="34" charset="0"/>
                <a:cs typeface="Calibri" panose="020F0502020204030204" pitchFamily="34" charset="0"/>
              </a:rPr>
              <a:t> </a:t>
            </a:r>
            <a:r>
              <a:rPr lang="en-US" sz="1600" b="1" dirty="0">
                <a:solidFill>
                  <a:schemeClr val="accent6">
                    <a:lumMod val="75000"/>
                  </a:schemeClr>
                </a:solidFill>
                <a:latin typeface="Calibri" panose="020F0502020204030204" pitchFamily="34" charset="0"/>
                <a:cs typeface="Calibri" panose="020F0502020204030204" pitchFamily="34" charset="0"/>
              </a:rPr>
              <a:t>adaptive</a:t>
            </a:r>
            <a:r>
              <a:rPr lang="en-US" sz="1600" dirty="0">
                <a:latin typeface="Calibri" panose="020F0502020204030204" pitchFamily="34" charset="0"/>
                <a:cs typeface="Calibri" panose="020F0502020204030204" pitchFamily="34" charset="0"/>
              </a:rPr>
              <a:t> prefetch decisions using multiple features and system-level feedback</a:t>
            </a:r>
          </a:p>
          <a:p>
            <a:pPr marL="536575" lvl="1" indent="-179388"/>
            <a:r>
              <a:rPr lang="en-US" sz="1600" dirty="0">
                <a:latin typeface="Calibri" panose="020F0502020204030204" pitchFamily="34" charset="0"/>
                <a:cs typeface="Calibri" panose="020F0502020204030204" pitchFamily="34" charset="0"/>
              </a:rPr>
              <a:t>Can be </a:t>
            </a:r>
            <a:r>
              <a:rPr lang="en-US" sz="1600" b="1" dirty="0">
                <a:solidFill>
                  <a:schemeClr val="accent6">
                    <a:lumMod val="75000"/>
                  </a:schemeClr>
                </a:solidFill>
                <a:latin typeface="Calibri" panose="020F0502020204030204" pitchFamily="34" charset="0"/>
                <a:cs typeface="Calibri" panose="020F0502020204030204" pitchFamily="34" charset="0"/>
              </a:rPr>
              <a:t>customized in silicon</a:t>
            </a:r>
            <a:r>
              <a:rPr lang="en-US" sz="1600" dirty="0">
                <a:latin typeface="Calibri" panose="020F0502020204030204" pitchFamily="34" charset="0"/>
                <a:cs typeface="Calibri" panose="020F0502020204030204" pitchFamily="34" charset="0"/>
              </a:rPr>
              <a:t> for target workloads via simple configuration registers</a:t>
            </a:r>
          </a:p>
          <a:p>
            <a:pPr marL="536575" lvl="1" indent="-179388"/>
            <a:r>
              <a:rPr lang="en-US" sz="1600" dirty="0">
                <a:latin typeface="Calibri" panose="020F0502020204030204" pitchFamily="34" charset="0"/>
                <a:cs typeface="Calibri" panose="020F0502020204030204" pitchFamily="34" charset="0"/>
              </a:rPr>
              <a:t>Proposes</a:t>
            </a:r>
            <a:r>
              <a:rPr lang="en-US" sz="1600" b="1" dirty="0">
                <a:solidFill>
                  <a:schemeClr val="accent6">
                    <a:lumMod val="75000"/>
                  </a:schemeClr>
                </a:solidFill>
                <a:latin typeface="Calibri" panose="020F0502020204030204" pitchFamily="34" charset="0"/>
                <a:cs typeface="Calibri" panose="020F0502020204030204" pitchFamily="34" charset="0"/>
              </a:rPr>
              <a:t> a realistic and practical</a:t>
            </a:r>
            <a:r>
              <a:rPr lang="en-US" sz="1600" dirty="0">
                <a:latin typeface="Calibri" panose="020F0502020204030204" pitchFamily="34" charset="0"/>
                <a:cs typeface="Calibri" panose="020F0502020204030204" pitchFamily="34" charset="0"/>
              </a:rPr>
              <a:t> implementation of RL algorithm in hardware</a:t>
            </a:r>
          </a:p>
          <a:p>
            <a:r>
              <a:rPr lang="en-US" sz="1800" b="1" dirty="0">
                <a:solidFill>
                  <a:srgbClr val="7030A0"/>
                </a:solidFill>
                <a:latin typeface="Calibri" panose="020F0502020204030204" pitchFamily="34" charset="0"/>
                <a:cs typeface="Calibri" panose="020F0502020204030204" pitchFamily="34" charset="0"/>
              </a:rPr>
              <a:t>Key Results</a:t>
            </a:r>
            <a:r>
              <a:rPr lang="en-US" sz="1800" dirty="0">
                <a:latin typeface="Calibri" panose="020F0502020204030204" pitchFamily="34" charset="0"/>
                <a:cs typeface="Calibri" panose="020F0502020204030204" pitchFamily="34" charset="0"/>
              </a:rPr>
              <a:t>:</a:t>
            </a:r>
          </a:p>
          <a:p>
            <a:pPr marL="536575" lvl="1" indent="-179388"/>
            <a:r>
              <a:rPr lang="en-US" sz="1600" dirty="0">
                <a:latin typeface="Calibri" panose="020F0502020204030204" pitchFamily="34" charset="0"/>
                <a:cs typeface="Calibri" panose="020F0502020204030204" pitchFamily="34" charset="0"/>
              </a:rPr>
              <a:t>Evaluated using a wide range of workloads from SPEC CPU, PARSEC, </a:t>
            </a:r>
            <a:r>
              <a:rPr lang="en-US" sz="1600" dirty="0" err="1">
                <a:latin typeface="Calibri" panose="020F0502020204030204" pitchFamily="34" charset="0"/>
                <a:cs typeface="Calibri" panose="020F0502020204030204" pitchFamily="34" charset="0"/>
              </a:rPr>
              <a:t>Ligra</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Cloudsuite</a:t>
            </a:r>
            <a:endParaRPr lang="en-US" sz="1600" dirty="0">
              <a:latin typeface="Calibri" panose="020F0502020204030204" pitchFamily="34" charset="0"/>
              <a:cs typeface="Calibri" panose="020F0502020204030204" pitchFamily="34" charset="0"/>
            </a:endParaRPr>
          </a:p>
          <a:p>
            <a:pPr marL="536575" lvl="1" indent="-179388"/>
            <a:r>
              <a:rPr lang="en-US" sz="1600" dirty="0">
                <a:latin typeface="Calibri" panose="020F0502020204030204" pitchFamily="34" charset="0"/>
                <a:cs typeface="Calibri" panose="020F0502020204030204" pitchFamily="34" charset="0"/>
              </a:rPr>
              <a:t>Outperforms best prefetcher (in 1-core config.) by </a:t>
            </a:r>
            <a:r>
              <a:rPr lang="en-US" sz="1600" b="1" dirty="0">
                <a:solidFill>
                  <a:srgbClr val="7030A0"/>
                </a:solidFill>
                <a:latin typeface="Calibri" panose="020F0502020204030204" pitchFamily="34" charset="0"/>
                <a:cs typeface="Calibri" panose="020F0502020204030204" pitchFamily="34" charset="0"/>
              </a:rPr>
              <a:t>3.4%, 7.7% and 17%</a:t>
            </a:r>
            <a:r>
              <a:rPr lang="en-US" sz="1600" b="1" dirty="0">
                <a:solidFill>
                  <a:srgbClr val="C00000"/>
                </a:solidFill>
                <a:latin typeface="Calibri" panose="020F0502020204030204" pitchFamily="34" charset="0"/>
                <a:cs typeface="Calibri" panose="020F0502020204030204" pitchFamily="34" charset="0"/>
              </a:rPr>
              <a:t> </a:t>
            </a:r>
            <a:r>
              <a:rPr lang="en-US" sz="1600" dirty="0">
                <a:latin typeface="Calibri" panose="020F0502020204030204" pitchFamily="34" charset="0"/>
                <a:cs typeface="Calibri" panose="020F0502020204030204" pitchFamily="34" charset="0"/>
              </a:rPr>
              <a:t>in 1/4/</a:t>
            </a:r>
            <a:r>
              <a:rPr lang="en-US" sz="1600" dirty="0" err="1">
                <a:latin typeface="Calibri" panose="020F0502020204030204" pitchFamily="34" charset="0"/>
                <a:cs typeface="Calibri" panose="020F0502020204030204" pitchFamily="34" charset="0"/>
              </a:rPr>
              <a:t>bw</a:t>
            </a:r>
            <a:r>
              <a:rPr lang="en-US" sz="1600" dirty="0">
                <a:latin typeface="Calibri" panose="020F0502020204030204" pitchFamily="34" charset="0"/>
                <a:cs typeface="Calibri" panose="020F0502020204030204" pitchFamily="34" charset="0"/>
              </a:rPr>
              <a:t>-constrained cores</a:t>
            </a:r>
          </a:p>
          <a:p>
            <a:pPr marL="536575" lvl="1" indent="-179388"/>
            <a:r>
              <a:rPr lang="en-US" sz="1600" dirty="0">
                <a:latin typeface="Calibri" panose="020F0502020204030204" pitchFamily="34" charset="0"/>
                <a:cs typeface="Calibri" panose="020F0502020204030204" pitchFamily="34" charset="0"/>
              </a:rPr>
              <a:t>Up to </a:t>
            </a:r>
            <a:r>
              <a:rPr lang="en-US" sz="1600" b="1" dirty="0">
                <a:solidFill>
                  <a:srgbClr val="7030A0"/>
                </a:solidFill>
                <a:latin typeface="Calibri" panose="020F0502020204030204" pitchFamily="34" charset="0"/>
                <a:cs typeface="Calibri" panose="020F0502020204030204" pitchFamily="34" charset="0"/>
              </a:rPr>
              <a:t>7.8% more performance </a:t>
            </a:r>
            <a:r>
              <a:rPr lang="en-US" sz="1600" dirty="0">
                <a:latin typeface="Calibri" panose="020F0502020204030204" pitchFamily="34" charset="0"/>
                <a:cs typeface="Calibri" panose="020F0502020204030204" pitchFamily="34" charset="0"/>
              </a:rPr>
              <a:t>over basic Pythia across </a:t>
            </a:r>
            <a:r>
              <a:rPr lang="en-US" sz="1600" dirty="0" err="1">
                <a:latin typeface="Calibri" panose="020F0502020204030204" pitchFamily="34" charset="0"/>
                <a:cs typeface="Calibri" panose="020F0502020204030204" pitchFamily="34" charset="0"/>
              </a:rPr>
              <a:t>Ligra</a:t>
            </a:r>
            <a:r>
              <a:rPr lang="en-US" sz="1600" dirty="0">
                <a:latin typeface="Calibri" panose="020F0502020204030204" pitchFamily="34" charset="0"/>
                <a:cs typeface="Calibri" panose="020F0502020204030204" pitchFamily="34" charset="0"/>
              </a:rPr>
              <a:t> workloads via simple customization</a:t>
            </a:r>
          </a:p>
        </p:txBody>
      </p:sp>
    </p:spTree>
    <p:extLst>
      <p:ext uri="{BB962C8B-B14F-4D97-AF65-F5344CB8AC3E}">
        <p14:creationId xmlns:p14="http://schemas.microsoft.com/office/powerpoint/2010/main" val="2806068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9" end="9"/>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11" end="11"/>
                                            </p:txEl>
                                          </p:spTgt>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
                                            <p:txEl>
                                              <p:pRg st="13" end="13"/>
                                            </p:txEl>
                                          </p:spTgt>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
                                            <p:txEl>
                                              <p:pRg st="14" end="14"/>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
                                            <p:txEl>
                                              <p:pRg st="15" end="15"/>
                                            </p:txEl>
                                          </p:spTgt>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0" grpId="0" animBg="1"/>
      <p:bldP spid="9" grpId="0" animBg="1"/>
      <p:bldP spid="6" grpId="0" animBg="1"/>
      <p:bldP spid="4" grpId="0" animBg="1"/>
      <p:bldP spid="13"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E5BD8FD-8814-1C4A-84D3-B2D6C3AD0CBF}"/>
              </a:ext>
            </a:extLst>
          </p:cNvPr>
          <p:cNvSpPr>
            <a:spLocks noGrp="1"/>
          </p:cNvSpPr>
          <p:nvPr>
            <p:ph type="title"/>
          </p:nvPr>
        </p:nvSpPr>
        <p:spPr/>
        <p:txBody>
          <a:bodyPr/>
          <a:lstStyle/>
          <a:p>
            <a:r>
              <a:rPr lang="en-US" sz="3800" dirty="0"/>
              <a:t>Key Shortcomings in Prior Prefetchers</a:t>
            </a:r>
          </a:p>
        </p:txBody>
      </p:sp>
      <p:sp>
        <p:nvSpPr>
          <p:cNvPr id="5" name="Content Placeholder 4">
            <a:extLst>
              <a:ext uri="{FF2B5EF4-FFF2-40B4-BE49-F238E27FC236}">
                <a16:creationId xmlns:a16="http://schemas.microsoft.com/office/drawing/2014/main" id="{50C54CB4-985E-7444-B83B-9DD4B2AA78DF}"/>
              </a:ext>
            </a:extLst>
          </p:cNvPr>
          <p:cNvSpPr>
            <a:spLocks noGrp="1"/>
          </p:cNvSpPr>
          <p:nvPr>
            <p:ph idx="1"/>
          </p:nvPr>
        </p:nvSpPr>
        <p:spPr/>
        <p:txBody>
          <a:bodyPr>
            <a:normAutofit/>
          </a:bodyPr>
          <a:lstStyle/>
          <a:p>
            <a:r>
              <a:rPr lang="en-US" sz="3000" dirty="0">
                <a:latin typeface="Calibri" panose="020F0502020204030204" pitchFamily="34" charset="0"/>
                <a:cs typeface="Calibri" panose="020F0502020204030204" pitchFamily="34" charset="0"/>
              </a:rPr>
              <a:t>We observe </a:t>
            </a:r>
            <a:r>
              <a:rPr lang="en-US" sz="3000" b="1" dirty="0">
                <a:solidFill>
                  <a:srgbClr val="C00000"/>
                </a:solidFill>
                <a:latin typeface="Calibri" panose="020F0502020204030204" pitchFamily="34" charset="0"/>
                <a:cs typeface="Calibri" panose="020F0502020204030204" pitchFamily="34" charset="0"/>
              </a:rPr>
              <a:t>three key shortcomings</a:t>
            </a:r>
            <a:r>
              <a:rPr lang="en-US" sz="3000" dirty="0">
                <a:latin typeface="Calibri" panose="020F0502020204030204" pitchFamily="34" charset="0"/>
                <a:cs typeface="Calibri" panose="020F0502020204030204" pitchFamily="34" charset="0"/>
              </a:rPr>
              <a:t> that significantly limit performance benefits of prior prefetchers</a:t>
            </a:r>
          </a:p>
        </p:txBody>
      </p:sp>
      <p:sp>
        <p:nvSpPr>
          <p:cNvPr id="6" name="Rectangle 5">
            <a:extLst>
              <a:ext uri="{FF2B5EF4-FFF2-40B4-BE49-F238E27FC236}">
                <a16:creationId xmlns:a16="http://schemas.microsoft.com/office/drawing/2014/main" id="{6F21AB0B-7F8D-C841-A2EF-3CF16CC35568}"/>
              </a:ext>
            </a:extLst>
          </p:cNvPr>
          <p:cNvSpPr/>
          <p:nvPr/>
        </p:nvSpPr>
        <p:spPr>
          <a:xfrm>
            <a:off x="0" y="2258171"/>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Predict mainly using a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single program feature</a:t>
            </a:r>
          </a:p>
        </p:txBody>
      </p:sp>
      <p:sp>
        <p:nvSpPr>
          <p:cNvPr id="7" name="Rectangle 6">
            <a:extLst>
              <a:ext uri="{FF2B5EF4-FFF2-40B4-BE49-F238E27FC236}">
                <a16:creationId xmlns:a16="http://schemas.microsoft.com/office/drawing/2014/main" id="{5F42E4B1-E4C8-134F-B7EF-54760F12B47B}"/>
              </a:ext>
            </a:extLst>
          </p:cNvPr>
          <p:cNvSpPr/>
          <p:nvPr/>
        </p:nvSpPr>
        <p:spPr>
          <a:xfrm>
            <a:off x="0" y="3429000"/>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Lack inherent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system awareness</a:t>
            </a:r>
          </a:p>
        </p:txBody>
      </p:sp>
      <p:sp>
        <p:nvSpPr>
          <p:cNvPr id="8" name="Rectangle 7">
            <a:extLst>
              <a:ext uri="{FF2B5EF4-FFF2-40B4-BE49-F238E27FC236}">
                <a16:creationId xmlns:a16="http://schemas.microsoft.com/office/drawing/2014/main" id="{F4DF45F0-4550-7F44-B962-423337D47660}"/>
              </a:ext>
            </a:extLst>
          </p:cNvPr>
          <p:cNvSpPr/>
          <p:nvPr/>
        </p:nvSpPr>
        <p:spPr>
          <a:xfrm>
            <a:off x="0" y="4599829"/>
            <a:ext cx="9144000" cy="82693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Lack </a:t>
            </a:r>
            <a:r>
              <a:rPr kumimoji="0" lang="en-US" sz="32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in-silicon customizability</a:t>
            </a:r>
            <a:endParaRPr kumimoji="0" lang="en-US" sz="32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9" name="Rectangle 8">
            <a:extLst>
              <a:ext uri="{FF2B5EF4-FFF2-40B4-BE49-F238E27FC236}">
                <a16:creationId xmlns:a16="http://schemas.microsoft.com/office/drawing/2014/main" id="{D5E3FCCB-96D5-784F-A7F1-E91AC10581A7}"/>
              </a:ext>
            </a:extLst>
          </p:cNvPr>
          <p:cNvSpPr/>
          <p:nvPr/>
        </p:nvSpPr>
        <p:spPr>
          <a:xfrm>
            <a:off x="31804" y="2313830"/>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prstClr val="white"/>
                </a:solidFill>
                <a:effectLst/>
                <a:uLnTx/>
                <a:uFillTx/>
                <a:latin typeface="Lato Black" panose="020F0502020204030203" pitchFamily="34" charset="77"/>
                <a:ea typeface="+mn-ea"/>
                <a:cs typeface="+mn-cs"/>
              </a:rPr>
              <a:t>1</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
        <p:nvSpPr>
          <p:cNvPr id="10" name="Rectangle 9">
            <a:extLst>
              <a:ext uri="{FF2B5EF4-FFF2-40B4-BE49-F238E27FC236}">
                <a16:creationId xmlns:a16="http://schemas.microsoft.com/office/drawing/2014/main" id="{240621A8-FD2F-9A4F-958E-C654EBD70AED}"/>
              </a:ext>
            </a:extLst>
          </p:cNvPr>
          <p:cNvSpPr/>
          <p:nvPr/>
        </p:nvSpPr>
        <p:spPr>
          <a:xfrm>
            <a:off x="31803" y="3499087"/>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rPr>
              <a:t>2</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
        <p:nvSpPr>
          <p:cNvPr id="11" name="Rectangle 10">
            <a:extLst>
              <a:ext uri="{FF2B5EF4-FFF2-40B4-BE49-F238E27FC236}">
                <a16:creationId xmlns:a16="http://schemas.microsoft.com/office/drawing/2014/main" id="{5FED9F05-0C36-C347-9B3D-250673C37CF2}"/>
              </a:ext>
            </a:extLst>
          </p:cNvPr>
          <p:cNvSpPr/>
          <p:nvPr/>
        </p:nvSpPr>
        <p:spPr>
          <a:xfrm>
            <a:off x="31802" y="4667415"/>
            <a:ext cx="675861" cy="6917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rPr>
              <a:t>3</a:t>
            </a:r>
            <a:endParaRPr kumimoji="0" lang="en-US" sz="3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p:txBody>
      </p:sp>
    </p:spTree>
    <p:extLst>
      <p:ext uri="{BB962C8B-B14F-4D97-AF65-F5344CB8AC3E}">
        <p14:creationId xmlns:p14="http://schemas.microsoft.com/office/powerpoint/2010/main" val="1286179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0AD11F8-F0EF-7C4D-86C5-B76B163FE8AF}"/>
              </a:ext>
            </a:extLst>
          </p:cNvPr>
          <p:cNvSpPr>
            <a:spLocks noGrp="1"/>
          </p:cNvSpPr>
          <p:nvPr>
            <p:ph type="title"/>
          </p:nvPr>
        </p:nvSpPr>
        <p:spPr/>
        <p:txBody>
          <a:bodyPr/>
          <a:lstStyle/>
          <a:p>
            <a:r>
              <a:rPr lang="en-US" dirty="0"/>
              <a:t>Our Goal</a:t>
            </a:r>
          </a:p>
        </p:txBody>
      </p:sp>
      <p:sp>
        <p:nvSpPr>
          <p:cNvPr id="6" name="Rounded Rectangle 5">
            <a:extLst>
              <a:ext uri="{FF2B5EF4-FFF2-40B4-BE49-F238E27FC236}">
                <a16:creationId xmlns:a16="http://schemas.microsoft.com/office/drawing/2014/main" id="{00F8F039-743D-2642-84D6-4D49626B242B}"/>
              </a:ext>
            </a:extLst>
          </p:cNvPr>
          <p:cNvSpPr/>
          <p:nvPr/>
        </p:nvSpPr>
        <p:spPr>
          <a:xfrm>
            <a:off x="83925" y="1521070"/>
            <a:ext cx="8976149" cy="4237891"/>
          </a:xfrm>
          <a:prstGeom prst="roundRect">
            <a:avLst>
              <a:gd name="adj" fmla="val 6175"/>
            </a:avLst>
          </a:prstGeom>
          <a:solidFill>
            <a:srgbClr val="DAE3F3"/>
          </a:solidFill>
          <a:ln w="3810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A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prefetching</a:t>
            </a:r>
            <a:r>
              <a:rPr kumimoji="0" lang="en-US" sz="4200" b="0" i="0" u="none" strike="noStrike" kern="1200" cap="none" spc="0" normalizeH="0" baseline="0" noProof="0" dirty="0">
                <a:ln>
                  <a:noFill/>
                </a:ln>
                <a:solidFill>
                  <a:srgbClr val="000CFF"/>
                </a:solidFill>
                <a:effectLst/>
                <a:uLnTx/>
                <a:uFillTx/>
                <a:latin typeface="Calibri" panose="020F0502020204030204"/>
                <a:ea typeface="+mn-ea"/>
                <a:cs typeface="+mn-cs"/>
              </a:rPr>
              <a:t>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framework</a:t>
            </a: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 that can: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Learn to prefetch using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multiple features</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inherent system-level feedback</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information</a:t>
            </a: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Be </a:t>
            </a:r>
            <a:r>
              <a:rPr kumimoji="0" lang="en-US" sz="3400" b="1" i="0" u="none" strike="noStrike" kern="1200" cap="none" spc="0" normalizeH="0" baseline="0" noProof="0" dirty="0">
                <a:ln>
                  <a:noFill/>
                </a:ln>
                <a:solidFill>
                  <a:srgbClr val="C00000"/>
                </a:solidFill>
                <a:effectLst/>
                <a:uLnTx/>
                <a:uFillTx/>
                <a:latin typeface="Calibri" panose="020F0502020204030204"/>
                <a:ea typeface="+mn-ea"/>
                <a:cs typeface="+mn-cs"/>
              </a:rPr>
              <a:t>easily customized in silicon</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to use different features and/or change prefetcher’s objectives</a:t>
            </a:r>
          </a:p>
        </p:txBody>
      </p:sp>
    </p:spTree>
    <p:extLst>
      <p:ext uri="{BB962C8B-B14F-4D97-AF65-F5344CB8AC3E}">
        <p14:creationId xmlns:p14="http://schemas.microsoft.com/office/powerpoint/2010/main" val="1023306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63ABE630-4151-074F-8263-49EFB5E0D497}"/>
              </a:ext>
            </a:extLst>
          </p:cNvPr>
          <p:cNvSpPr>
            <a:spLocks noGrp="1"/>
          </p:cNvSpPr>
          <p:nvPr>
            <p:ph type="title"/>
          </p:nvPr>
        </p:nvSpPr>
        <p:spPr/>
        <p:txBody>
          <a:bodyPr/>
          <a:lstStyle/>
          <a:p>
            <a:r>
              <a:rPr lang="en-US" dirty="0"/>
              <a:t>Our Proposal</a:t>
            </a:r>
          </a:p>
        </p:txBody>
      </p:sp>
      <p:pic>
        <p:nvPicPr>
          <p:cNvPr id="11" name="Content Placeholder 10">
            <a:extLst>
              <a:ext uri="{FF2B5EF4-FFF2-40B4-BE49-F238E27FC236}">
                <a16:creationId xmlns:a16="http://schemas.microsoft.com/office/drawing/2014/main" id="{459EE8E4-A7E4-6D4C-B683-1F70FCCCB9B6}"/>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364504" y="1204572"/>
            <a:ext cx="2414992" cy="2414992"/>
          </a:xfrm>
        </p:spPr>
      </p:pic>
      <p:sp>
        <p:nvSpPr>
          <p:cNvPr id="12" name="TextBox 11">
            <a:extLst>
              <a:ext uri="{FF2B5EF4-FFF2-40B4-BE49-F238E27FC236}">
                <a16:creationId xmlns:a16="http://schemas.microsoft.com/office/drawing/2014/main" id="{AB14BC19-14CB-C74A-8F2C-9DB36EC9727C}"/>
              </a:ext>
            </a:extLst>
          </p:cNvPr>
          <p:cNvSpPr txBox="1"/>
          <p:nvPr/>
        </p:nvSpPr>
        <p:spPr>
          <a:xfrm>
            <a:off x="3711510" y="3702380"/>
            <a:ext cx="1809598" cy="83099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Pythia</a:t>
            </a:r>
            <a:endParaRPr kumimoji="0" lang="en-US" sz="4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4" name="TextBox 13">
            <a:extLst>
              <a:ext uri="{FF2B5EF4-FFF2-40B4-BE49-F238E27FC236}">
                <a16:creationId xmlns:a16="http://schemas.microsoft.com/office/drawing/2014/main" id="{3CFB2216-8DDA-B34B-BDD0-7A67AE10B2F9}"/>
              </a:ext>
            </a:extLst>
          </p:cNvPr>
          <p:cNvSpPr txBox="1"/>
          <p:nvPr/>
        </p:nvSpPr>
        <p:spPr>
          <a:xfrm>
            <a:off x="1818549" y="4616193"/>
            <a:ext cx="5595521" cy="101566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Formulates prefetching as a </a:t>
            </a:r>
            <a:r>
              <a:rPr kumimoji="0" lang="en-US" sz="3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reinforcement learning problem</a:t>
            </a:r>
          </a:p>
        </p:txBody>
      </p:sp>
      <p:sp>
        <p:nvSpPr>
          <p:cNvPr id="15" name="TextBox 14">
            <a:extLst>
              <a:ext uri="{FF2B5EF4-FFF2-40B4-BE49-F238E27FC236}">
                <a16:creationId xmlns:a16="http://schemas.microsoft.com/office/drawing/2014/main" id="{5CF0F5F5-213D-A341-A7B3-42238F9F4941}"/>
              </a:ext>
            </a:extLst>
          </p:cNvPr>
          <p:cNvSpPr txBox="1"/>
          <p:nvPr/>
        </p:nvSpPr>
        <p:spPr>
          <a:xfrm>
            <a:off x="1919098" y="6263552"/>
            <a:ext cx="5394425"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Pythia is named after the oracle of Delphi, who is known for her accurate prophecies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https://</a:t>
            </a:r>
            <a:r>
              <a:rPr kumimoji="0" lang="en-US" sz="1200" b="0" i="1" u="none" strike="noStrike" kern="1200" cap="none" spc="0" normalizeH="0" baseline="0" noProof="0" dirty="0" err="1">
                <a:ln>
                  <a:noFill/>
                </a:ln>
                <a:solidFill>
                  <a:prstClr val="white">
                    <a:lumMod val="50000"/>
                  </a:prstClr>
                </a:solidFill>
                <a:effectLst/>
                <a:uLnTx/>
                <a:uFillTx/>
                <a:latin typeface="Calibri" panose="020F0502020204030204"/>
                <a:ea typeface="+mn-ea"/>
                <a:cs typeface="+mn-cs"/>
              </a:rPr>
              <a:t>en.wikipedia.org</a:t>
            </a: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/wiki/Pythia</a:t>
            </a:r>
          </a:p>
        </p:txBody>
      </p:sp>
    </p:spTree>
    <p:extLst>
      <p:ext uri="{BB962C8B-B14F-4D97-AF65-F5344CB8AC3E}">
        <p14:creationId xmlns:p14="http://schemas.microsoft.com/office/powerpoint/2010/main" val="774004893"/>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DBA749-4B46-5846-A229-89C516AB117E}"/>
              </a:ext>
            </a:extLst>
          </p:cNvPr>
          <p:cNvSpPr>
            <a:spLocks noGrp="1"/>
          </p:cNvSpPr>
          <p:nvPr>
            <p:ph type="title"/>
          </p:nvPr>
        </p:nvSpPr>
        <p:spPr/>
        <p:txBody>
          <a:bodyPr/>
          <a:lstStyle/>
          <a:p>
            <a:r>
              <a:rPr lang="en-US" sz="3800" dirty="0"/>
              <a:t>Basics of Reinforcement Learning (RL)</a:t>
            </a:r>
          </a:p>
        </p:txBody>
      </p:sp>
      <p:sp>
        <p:nvSpPr>
          <p:cNvPr id="5" name="Content Placeholder 4">
            <a:extLst>
              <a:ext uri="{FF2B5EF4-FFF2-40B4-BE49-F238E27FC236}">
                <a16:creationId xmlns:a16="http://schemas.microsoft.com/office/drawing/2014/main" id="{90772A9A-66E4-0244-83CD-CADE17C6CDDE}"/>
              </a:ext>
            </a:extLst>
          </p:cNvPr>
          <p:cNvSpPr>
            <a:spLocks noGrp="1"/>
          </p:cNvSpPr>
          <p:nvPr>
            <p:ph idx="1"/>
          </p:nvPr>
        </p:nvSpPr>
        <p:spPr>
          <a:xfrm>
            <a:off x="169011" y="936172"/>
            <a:ext cx="8894602" cy="5789494"/>
          </a:xfrm>
        </p:spPr>
        <p:txBody>
          <a:bodyPr>
            <a:normAutofit/>
          </a:bodyPr>
          <a:lstStyle/>
          <a:p>
            <a:r>
              <a:rPr lang="en-US" sz="3000" dirty="0">
                <a:latin typeface="Calibri" panose="020F0502020204030204" pitchFamily="34" charset="0"/>
                <a:cs typeface="Calibri" panose="020F0502020204030204" pitchFamily="34" charset="0"/>
              </a:rPr>
              <a:t>Algorithmic approach to learn to take an </a:t>
            </a:r>
            <a:r>
              <a:rPr lang="en-US" sz="3000" b="1" dirty="0">
                <a:solidFill>
                  <a:srgbClr val="000CFF"/>
                </a:solidFill>
                <a:latin typeface="Calibri" panose="020F0502020204030204" pitchFamily="34" charset="0"/>
                <a:cs typeface="Calibri" panose="020F0502020204030204" pitchFamily="34" charset="0"/>
              </a:rPr>
              <a:t>action</a:t>
            </a:r>
            <a:r>
              <a:rPr lang="en-US" sz="3000" dirty="0">
                <a:latin typeface="Calibri" panose="020F0502020204030204" pitchFamily="34" charset="0"/>
                <a:cs typeface="Calibri" panose="020F0502020204030204" pitchFamily="34" charset="0"/>
              </a:rPr>
              <a:t> in a given </a:t>
            </a:r>
            <a:r>
              <a:rPr lang="en-US" sz="3000" b="1" dirty="0">
                <a:solidFill>
                  <a:srgbClr val="000CFF"/>
                </a:solidFill>
                <a:latin typeface="Calibri" panose="020F0502020204030204" pitchFamily="34" charset="0"/>
                <a:cs typeface="Calibri" panose="020F0502020204030204" pitchFamily="34" charset="0"/>
              </a:rPr>
              <a:t>situation</a:t>
            </a:r>
            <a:r>
              <a:rPr lang="en-US" sz="3000" dirty="0">
                <a:latin typeface="Calibri" panose="020F0502020204030204" pitchFamily="34" charset="0"/>
                <a:cs typeface="Calibri" panose="020F0502020204030204" pitchFamily="34" charset="0"/>
              </a:rPr>
              <a:t> to maximize a numerical </a:t>
            </a:r>
            <a:r>
              <a:rPr lang="en-US" sz="3000" b="1" dirty="0">
                <a:solidFill>
                  <a:srgbClr val="000CFF"/>
                </a:solidFill>
                <a:latin typeface="Calibri" panose="020F0502020204030204" pitchFamily="34" charset="0"/>
                <a:cs typeface="Calibri" panose="020F0502020204030204" pitchFamily="34" charset="0"/>
              </a:rPr>
              <a:t>reward</a:t>
            </a: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sz="3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Agent stores </a:t>
            </a:r>
            <a:r>
              <a:rPr lang="en-US" sz="3000" b="1" dirty="0">
                <a:solidFill>
                  <a:srgbClr val="C00000"/>
                </a:solidFill>
                <a:latin typeface="Calibri" panose="020F0502020204030204" pitchFamily="34" charset="0"/>
                <a:cs typeface="Calibri" panose="020F0502020204030204" pitchFamily="34" charset="0"/>
              </a:rPr>
              <a:t>Q-values</a:t>
            </a:r>
            <a:r>
              <a:rPr lang="en-US" sz="3000" dirty="0">
                <a:latin typeface="Calibri" panose="020F0502020204030204" pitchFamily="34" charset="0"/>
                <a:cs typeface="Calibri" panose="020F0502020204030204" pitchFamily="34" charset="0"/>
              </a:rPr>
              <a:t> for </a:t>
            </a:r>
            <a:r>
              <a:rPr lang="en-US" sz="3000" i="1" dirty="0">
                <a:solidFill>
                  <a:srgbClr val="C00000"/>
                </a:solidFill>
                <a:latin typeface="Calibri" panose="020F0502020204030204" pitchFamily="34" charset="0"/>
                <a:cs typeface="Calibri" panose="020F0502020204030204" pitchFamily="34" charset="0"/>
              </a:rPr>
              <a:t>every</a:t>
            </a:r>
            <a:r>
              <a:rPr lang="en-US" sz="3000" dirty="0">
                <a:latin typeface="Calibri" panose="020F0502020204030204" pitchFamily="34" charset="0"/>
                <a:cs typeface="Calibri" panose="020F0502020204030204" pitchFamily="34" charset="0"/>
              </a:rPr>
              <a:t> state-action pair</a:t>
            </a:r>
          </a:p>
          <a:p>
            <a:pPr lvl="1"/>
            <a:r>
              <a:rPr lang="en-US" sz="2600" b="1" dirty="0">
                <a:solidFill>
                  <a:srgbClr val="C00000"/>
                </a:solidFill>
                <a:latin typeface="Calibri" panose="020F0502020204030204" pitchFamily="34" charset="0"/>
                <a:cs typeface="Calibri" panose="020F0502020204030204" pitchFamily="34" charset="0"/>
              </a:rPr>
              <a:t>Expected return</a:t>
            </a:r>
            <a:r>
              <a:rPr lang="en-US" sz="2600" dirty="0">
                <a:latin typeface="Calibri" panose="020F0502020204030204" pitchFamily="34" charset="0"/>
                <a:cs typeface="Calibri" panose="020F0502020204030204" pitchFamily="34" charset="0"/>
              </a:rPr>
              <a:t> for taking an action in a state</a:t>
            </a:r>
          </a:p>
          <a:p>
            <a:pPr lvl="1"/>
            <a:r>
              <a:rPr lang="en-US" sz="2600" dirty="0">
                <a:latin typeface="Calibri" panose="020F0502020204030204" pitchFamily="34" charset="0"/>
                <a:cs typeface="Calibri" panose="020F0502020204030204" pitchFamily="34" charset="0"/>
              </a:rPr>
              <a:t>Given a state, selects action that provides </a:t>
            </a:r>
            <a:r>
              <a:rPr lang="en-US" sz="2600" b="1" dirty="0">
                <a:solidFill>
                  <a:srgbClr val="C00000"/>
                </a:solidFill>
                <a:latin typeface="Calibri" panose="020F0502020204030204" pitchFamily="34" charset="0"/>
                <a:cs typeface="Calibri" panose="020F0502020204030204" pitchFamily="34" charset="0"/>
              </a:rPr>
              <a:t>highest</a:t>
            </a:r>
            <a:r>
              <a:rPr lang="en-US" sz="2600" dirty="0">
                <a:latin typeface="Calibri" panose="020F0502020204030204" pitchFamily="34" charset="0"/>
                <a:cs typeface="Calibri" panose="020F0502020204030204" pitchFamily="34" charset="0"/>
              </a:rPr>
              <a:t> Q-value</a:t>
            </a:r>
          </a:p>
        </p:txBody>
      </p:sp>
      <p:pic>
        <p:nvPicPr>
          <p:cNvPr id="7" name="Picture 6">
            <a:extLst>
              <a:ext uri="{FF2B5EF4-FFF2-40B4-BE49-F238E27FC236}">
                <a16:creationId xmlns:a16="http://schemas.microsoft.com/office/drawing/2014/main" id="{B5318DA0-969A-3649-BFAC-A2D03EE60CB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55534" y="2162423"/>
            <a:ext cx="6642100" cy="2819400"/>
          </a:xfrm>
          <a:prstGeom prst="rect">
            <a:avLst/>
          </a:prstGeom>
        </p:spPr>
      </p:pic>
      <p:sp>
        <p:nvSpPr>
          <p:cNvPr id="8" name="Rectangle 7">
            <a:extLst>
              <a:ext uri="{FF2B5EF4-FFF2-40B4-BE49-F238E27FC236}">
                <a16:creationId xmlns:a16="http://schemas.microsoft.com/office/drawing/2014/main" id="{C0AB31C9-755A-A641-A5B7-B2FAC56E2924}"/>
              </a:ext>
            </a:extLst>
          </p:cNvPr>
          <p:cNvSpPr/>
          <p:nvPr/>
        </p:nvSpPr>
        <p:spPr>
          <a:xfrm>
            <a:off x="1029114" y="2162423"/>
            <a:ext cx="2520563" cy="120097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4E8297D-305C-904E-9B21-424EB26849AC}"/>
              </a:ext>
            </a:extLst>
          </p:cNvPr>
          <p:cNvSpPr/>
          <p:nvPr/>
        </p:nvSpPr>
        <p:spPr>
          <a:xfrm>
            <a:off x="1029113" y="3408113"/>
            <a:ext cx="2051437"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7FDC9F6A-4388-6D49-9731-DE2CD9ADC8F7}"/>
              </a:ext>
            </a:extLst>
          </p:cNvPr>
          <p:cNvSpPr/>
          <p:nvPr/>
        </p:nvSpPr>
        <p:spPr>
          <a:xfrm>
            <a:off x="3304512" y="3408114"/>
            <a:ext cx="2392017" cy="79017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4A86BF9D-0283-7440-900E-6B4D6908B55A}"/>
              </a:ext>
            </a:extLst>
          </p:cNvPr>
          <p:cNvSpPr/>
          <p:nvPr/>
        </p:nvSpPr>
        <p:spPr>
          <a:xfrm>
            <a:off x="4336856" y="2934031"/>
            <a:ext cx="327328" cy="43825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1F074B86-3F1D-DC43-A0D9-82380326512F}"/>
              </a:ext>
            </a:extLst>
          </p:cNvPr>
          <p:cNvSpPr/>
          <p:nvPr/>
        </p:nvSpPr>
        <p:spPr>
          <a:xfrm>
            <a:off x="5451363" y="2108258"/>
            <a:ext cx="2346271" cy="12551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D594AEAD-E8D2-064A-9277-BF53D83E64B8}"/>
              </a:ext>
            </a:extLst>
          </p:cNvPr>
          <p:cNvSpPr/>
          <p:nvPr/>
        </p:nvSpPr>
        <p:spPr>
          <a:xfrm>
            <a:off x="5920491" y="3422118"/>
            <a:ext cx="1877143"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889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06E1681-0436-2046-A6E8-E391907CBE2D}"/>
              </a:ext>
            </a:extLst>
          </p:cNvPr>
          <p:cNvSpPr>
            <a:spLocks noGrp="1"/>
          </p:cNvSpPr>
          <p:nvPr>
            <p:ph type="title"/>
          </p:nvPr>
        </p:nvSpPr>
        <p:spPr/>
        <p:txBody>
          <a:bodyPr/>
          <a:lstStyle/>
          <a:p>
            <a:r>
              <a:rPr lang="en-US" dirty="0"/>
              <a:t>Formulating Prefetching as RL</a:t>
            </a:r>
          </a:p>
        </p:txBody>
      </p:sp>
      <p:pic>
        <p:nvPicPr>
          <p:cNvPr id="7" name="Content Placeholder 6">
            <a:extLst>
              <a:ext uri="{FF2B5EF4-FFF2-40B4-BE49-F238E27FC236}">
                <a16:creationId xmlns:a16="http://schemas.microsoft.com/office/drawing/2014/main" id="{D621D27C-6A02-F347-8494-127556EA2F73}"/>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876107" y="1004336"/>
            <a:ext cx="5391785" cy="2288674"/>
          </a:xfrm>
        </p:spPr>
      </p:pic>
      <p:pic>
        <p:nvPicPr>
          <p:cNvPr id="9" name="Picture 8">
            <a:extLst>
              <a:ext uri="{FF2B5EF4-FFF2-40B4-BE49-F238E27FC236}">
                <a16:creationId xmlns:a16="http://schemas.microsoft.com/office/drawing/2014/main" id="{08FD2C54-DB36-6245-9D84-8805931FF3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9177" y="3701697"/>
            <a:ext cx="6905646" cy="2707883"/>
          </a:xfrm>
          <a:prstGeom prst="rect">
            <a:avLst/>
          </a:prstGeom>
        </p:spPr>
      </p:pic>
      <p:sp>
        <p:nvSpPr>
          <p:cNvPr id="10" name="Rectangle 9">
            <a:extLst>
              <a:ext uri="{FF2B5EF4-FFF2-40B4-BE49-F238E27FC236}">
                <a16:creationId xmlns:a16="http://schemas.microsoft.com/office/drawing/2014/main" id="{BF167353-6E22-B849-A3CE-4DAA684787AB}"/>
              </a:ext>
            </a:extLst>
          </p:cNvPr>
          <p:cNvSpPr/>
          <p:nvPr/>
        </p:nvSpPr>
        <p:spPr>
          <a:xfrm>
            <a:off x="3852404" y="1004336"/>
            <a:ext cx="1502797"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170BBACB-9B0A-E94F-9AFF-672B37109C36}"/>
              </a:ext>
            </a:extLst>
          </p:cNvPr>
          <p:cNvSpPr/>
          <p:nvPr/>
        </p:nvSpPr>
        <p:spPr>
          <a:xfrm>
            <a:off x="3465440" y="2667329"/>
            <a:ext cx="2276726"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FA8E092-D95D-AA42-83E3-6B402095208D}"/>
              </a:ext>
            </a:extLst>
          </p:cNvPr>
          <p:cNvSpPr/>
          <p:nvPr/>
        </p:nvSpPr>
        <p:spPr>
          <a:xfrm>
            <a:off x="3742410" y="3670095"/>
            <a:ext cx="1571269" cy="6987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E7B7EFEA-C3BB-4445-8891-5B3E2A5E45DD}"/>
              </a:ext>
            </a:extLst>
          </p:cNvPr>
          <p:cNvSpPr/>
          <p:nvPr/>
        </p:nvSpPr>
        <p:spPr>
          <a:xfrm>
            <a:off x="3351250" y="5504311"/>
            <a:ext cx="2434870" cy="9052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BC07B293-3AA4-514B-9205-E17A1FF6CE86}"/>
              </a:ext>
            </a:extLst>
          </p:cNvPr>
          <p:cNvSpPr/>
          <p:nvPr/>
        </p:nvSpPr>
        <p:spPr>
          <a:xfrm>
            <a:off x="1876107"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00F6041-70A8-8B48-B707-103A49B165B2}"/>
              </a:ext>
            </a:extLst>
          </p:cNvPr>
          <p:cNvSpPr/>
          <p:nvPr/>
        </p:nvSpPr>
        <p:spPr>
          <a:xfrm>
            <a:off x="1516751" y="2004851"/>
            <a:ext cx="1929911" cy="1110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403463-B2FC-7B43-8971-9C41BD9A4AC5}"/>
              </a:ext>
            </a:extLst>
          </p:cNvPr>
          <p:cNvSpPr/>
          <p:nvPr/>
        </p:nvSpPr>
        <p:spPr>
          <a:xfrm>
            <a:off x="5361174"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82B802A5-C049-5241-89D4-10C515AA1A24}"/>
              </a:ext>
            </a:extLst>
          </p:cNvPr>
          <p:cNvSpPr/>
          <p:nvPr/>
        </p:nvSpPr>
        <p:spPr>
          <a:xfrm>
            <a:off x="5754317" y="2018244"/>
            <a:ext cx="1532354" cy="10350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0D01B655-E837-864F-8F97-7BAC0B2BDE0B}"/>
              </a:ext>
            </a:extLst>
          </p:cNvPr>
          <p:cNvSpPr/>
          <p:nvPr/>
        </p:nvSpPr>
        <p:spPr>
          <a:xfrm>
            <a:off x="3635534" y="2014852"/>
            <a:ext cx="1929911"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604999C2-C787-1345-A7EB-032921114C93}"/>
              </a:ext>
            </a:extLst>
          </p:cNvPr>
          <p:cNvSpPr/>
          <p:nvPr/>
        </p:nvSpPr>
        <p:spPr>
          <a:xfrm flipV="1">
            <a:off x="4462899" y="2444440"/>
            <a:ext cx="211572" cy="2070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91B66F59-2BC1-9D4E-A978-5805F82B3B84}"/>
              </a:ext>
            </a:extLst>
          </p:cNvPr>
          <p:cNvSpPr/>
          <p:nvPr/>
        </p:nvSpPr>
        <p:spPr>
          <a:xfrm flipV="1">
            <a:off x="4490267" y="1645389"/>
            <a:ext cx="211572" cy="3344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A7BC7899-9C44-F645-BD75-9F5C02E38CF9}"/>
              </a:ext>
            </a:extLst>
          </p:cNvPr>
          <p:cNvSpPr/>
          <p:nvPr/>
        </p:nvSpPr>
        <p:spPr>
          <a:xfrm>
            <a:off x="1800347" y="3567160"/>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30A33112-6F21-8E48-8C1F-50C79A1E9745}"/>
              </a:ext>
            </a:extLst>
          </p:cNvPr>
          <p:cNvSpPr/>
          <p:nvPr/>
        </p:nvSpPr>
        <p:spPr>
          <a:xfrm>
            <a:off x="1201143" y="4574301"/>
            <a:ext cx="2150107"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38DE44E6-5721-E144-B3A7-B97F2708D3B9}"/>
              </a:ext>
            </a:extLst>
          </p:cNvPr>
          <p:cNvSpPr/>
          <p:nvPr/>
        </p:nvSpPr>
        <p:spPr>
          <a:xfrm>
            <a:off x="5325831" y="3609752"/>
            <a:ext cx="2617026"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E426AF4-FF54-224F-9EF8-CBF772E904EE}"/>
              </a:ext>
            </a:extLst>
          </p:cNvPr>
          <p:cNvSpPr/>
          <p:nvPr/>
        </p:nvSpPr>
        <p:spPr>
          <a:xfrm>
            <a:off x="5792752" y="5036102"/>
            <a:ext cx="2143475"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DAE916B8-EDC0-B04C-A79A-A6EA5938CC6B}"/>
              </a:ext>
            </a:extLst>
          </p:cNvPr>
          <p:cNvSpPr/>
          <p:nvPr/>
        </p:nvSpPr>
        <p:spPr>
          <a:xfrm>
            <a:off x="4118776" y="4847604"/>
            <a:ext cx="828047"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851705C-DF0B-784F-B880-19E4B735823F}"/>
              </a:ext>
            </a:extLst>
          </p:cNvPr>
          <p:cNvSpPr/>
          <p:nvPr/>
        </p:nvSpPr>
        <p:spPr>
          <a:xfrm>
            <a:off x="4339186" y="4376751"/>
            <a:ext cx="302162" cy="4371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D32609-641B-0B4A-8DBE-CF095DACCA47}"/>
              </a:ext>
            </a:extLst>
          </p:cNvPr>
          <p:cNvSpPr/>
          <p:nvPr/>
        </p:nvSpPr>
        <p:spPr>
          <a:xfrm>
            <a:off x="4339186" y="5181614"/>
            <a:ext cx="302162" cy="29109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D122E0C-22F0-6747-A99C-5BF96DC1691A}"/>
              </a:ext>
            </a:extLst>
          </p:cNvPr>
          <p:cNvCxnSpPr/>
          <p:nvPr/>
        </p:nvCxnSpPr>
        <p:spPr>
          <a:xfrm>
            <a:off x="954157" y="3429000"/>
            <a:ext cx="7243638" cy="0"/>
          </a:xfrm>
          <a:prstGeom prst="line">
            <a:avLst/>
          </a:prstGeom>
          <a:ln w="28575">
            <a:solidFill>
              <a:schemeClr val="bg2">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0977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A3FCEAF-8A5B-644C-A41E-0C6D4BB6BEF3}"/>
              </a:ext>
            </a:extLst>
          </p:cNvPr>
          <p:cNvSpPr>
            <a:spLocks noGrp="1"/>
          </p:cNvSpPr>
          <p:nvPr>
            <p:ph type="title"/>
          </p:nvPr>
        </p:nvSpPr>
        <p:spPr/>
        <p:txBody>
          <a:bodyPr/>
          <a:lstStyle/>
          <a:p>
            <a:r>
              <a:rPr lang="en-US" dirty="0"/>
              <a:t>Pythia Overview</a:t>
            </a:r>
          </a:p>
        </p:txBody>
      </p:sp>
      <p:sp>
        <p:nvSpPr>
          <p:cNvPr id="5" name="Content Placeholder 4">
            <a:extLst>
              <a:ext uri="{FF2B5EF4-FFF2-40B4-BE49-F238E27FC236}">
                <a16:creationId xmlns:a16="http://schemas.microsoft.com/office/drawing/2014/main" id="{8B656715-C85A-7749-B41C-B585766E82AC}"/>
              </a:ext>
            </a:extLst>
          </p:cNvPr>
          <p:cNvSpPr>
            <a:spLocks noGrp="1"/>
          </p:cNvSpPr>
          <p:nvPr>
            <p:ph idx="1"/>
          </p:nvPr>
        </p:nvSpPr>
        <p:spPr/>
        <p:txBody>
          <a:bodyPr>
            <a:normAutofit/>
          </a:bodyPr>
          <a:lstStyle/>
          <a:p>
            <a:r>
              <a:rPr lang="en-US" b="1" dirty="0">
                <a:solidFill>
                  <a:schemeClr val="accent2"/>
                </a:solidFill>
                <a:latin typeface="Calibri" panose="020F0502020204030204" pitchFamily="34" charset="0"/>
                <a:cs typeface="Calibri" panose="020F0502020204030204" pitchFamily="34" charset="0"/>
              </a:rPr>
              <a:t>Q-Value Store</a:t>
            </a:r>
            <a:r>
              <a:rPr lang="en-US" dirty="0">
                <a:latin typeface="Calibri" panose="020F0502020204030204" pitchFamily="34" charset="0"/>
                <a:cs typeface="Calibri" panose="020F0502020204030204" pitchFamily="34" charset="0"/>
              </a:rPr>
              <a:t>: Records Q-values for </a:t>
            </a:r>
            <a:r>
              <a:rPr lang="en-US" i="1" dirty="0">
                <a:solidFill>
                  <a:srgbClr val="C00000"/>
                </a:solidFill>
                <a:latin typeface="Calibri" panose="020F0502020204030204" pitchFamily="34" charset="0"/>
                <a:cs typeface="Calibri" panose="020F0502020204030204" pitchFamily="34" charset="0"/>
              </a:rPr>
              <a:t>all</a:t>
            </a:r>
            <a:r>
              <a:rPr lang="en-US" dirty="0">
                <a:latin typeface="Calibri" panose="020F0502020204030204" pitchFamily="34" charset="0"/>
                <a:cs typeface="Calibri" panose="020F0502020204030204" pitchFamily="34" charset="0"/>
              </a:rPr>
              <a:t> state-action pairs</a:t>
            </a:r>
          </a:p>
          <a:p>
            <a:r>
              <a:rPr lang="en-US" b="1" dirty="0">
                <a:solidFill>
                  <a:srgbClr val="7030A0"/>
                </a:solidFill>
                <a:latin typeface="Calibri" panose="020F0502020204030204" pitchFamily="34" charset="0"/>
                <a:cs typeface="Calibri" panose="020F0502020204030204" pitchFamily="34" charset="0"/>
              </a:rPr>
              <a:t>Evaluation Queue</a:t>
            </a:r>
            <a:r>
              <a:rPr lang="en-US" dirty="0">
                <a:latin typeface="Calibri" panose="020F0502020204030204" pitchFamily="34" charset="0"/>
                <a:cs typeface="Calibri" panose="020F0502020204030204" pitchFamily="34" charset="0"/>
              </a:rPr>
              <a:t>: A FIFO queue of recently-taken actions</a:t>
            </a:r>
          </a:p>
        </p:txBody>
      </p:sp>
      <p:sp>
        <p:nvSpPr>
          <p:cNvPr id="109" name="Rounded Rectangle 108">
            <a:extLst>
              <a:ext uri="{FF2B5EF4-FFF2-40B4-BE49-F238E27FC236}">
                <a16:creationId xmlns:a16="http://schemas.microsoft.com/office/drawing/2014/main" id="{EC8661E4-A71B-3540-BD0E-E0D5DB689D16}"/>
              </a:ext>
            </a:extLst>
          </p:cNvPr>
          <p:cNvSpPr/>
          <p:nvPr/>
        </p:nvSpPr>
        <p:spPr>
          <a:xfrm>
            <a:off x="2784494" y="4873134"/>
            <a:ext cx="2724277" cy="385893"/>
          </a:xfrm>
          <a:prstGeom prst="roundRect">
            <a:avLst/>
          </a:prstGeom>
          <a:solidFill>
            <a:schemeClr val="accent2">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alibri" panose="020F0502020204030204"/>
                <a:ea typeface="+mn-ea"/>
                <a:cs typeface="+mn-cs"/>
              </a:rPr>
              <a:t>Evaluation Queue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 (EQ)</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09">
            <a:extLst>
              <a:ext uri="{FF2B5EF4-FFF2-40B4-BE49-F238E27FC236}">
                <a16:creationId xmlns:a16="http://schemas.microsoft.com/office/drawing/2014/main" id="{B88356B1-928C-264A-9B5F-9E3C9EC2B60F}"/>
              </a:ext>
            </a:extLst>
          </p:cNvPr>
          <p:cNvSpPr/>
          <p:nvPr/>
        </p:nvSpPr>
        <p:spPr>
          <a:xfrm>
            <a:off x="808505" y="2870992"/>
            <a:ext cx="1241570" cy="578840"/>
          </a:xfrm>
          <a:prstGeom prst="rect">
            <a:avLst/>
          </a:prstGeom>
          <a:solidFill>
            <a:schemeClr val="bg1">
              <a:lumMod val="95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Demand</a:t>
            </a: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Request</a:t>
            </a:r>
          </a:p>
        </p:txBody>
      </p:sp>
      <p:cxnSp>
        <p:nvCxnSpPr>
          <p:cNvPr id="111" name="Elbow Connector 110">
            <a:extLst>
              <a:ext uri="{FF2B5EF4-FFF2-40B4-BE49-F238E27FC236}">
                <a16:creationId xmlns:a16="http://schemas.microsoft.com/office/drawing/2014/main" id="{799D849E-B76B-764E-83B2-02E1654DC452}"/>
              </a:ext>
            </a:extLst>
          </p:cNvPr>
          <p:cNvCxnSpPr>
            <a:cxnSpLocks/>
          </p:cNvCxnSpPr>
          <p:nvPr/>
        </p:nvCxnSpPr>
        <p:spPr>
          <a:xfrm rot="16200000" flipH="1">
            <a:off x="1319478" y="3564808"/>
            <a:ext cx="1862357" cy="1635854"/>
          </a:xfrm>
          <a:prstGeom prst="bentConnector3">
            <a:avLst>
              <a:gd name="adj1" fmla="val 12117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Oval 111">
            <a:extLst>
              <a:ext uri="{FF2B5EF4-FFF2-40B4-BE49-F238E27FC236}">
                <a16:creationId xmlns:a16="http://schemas.microsoft.com/office/drawing/2014/main" id="{382F50DC-6D7F-D044-89B5-8FDF94727609}"/>
              </a:ext>
            </a:extLst>
          </p:cNvPr>
          <p:cNvSpPr/>
          <p:nvPr/>
        </p:nvSpPr>
        <p:spPr>
          <a:xfrm>
            <a:off x="2108043" y="5340658"/>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1</a:t>
            </a:r>
          </a:p>
        </p:txBody>
      </p:sp>
      <p:sp>
        <p:nvSpPr>
          <p:cNvPr id="173" name="TextBox 172">
            <a:extLst>
              <a:ext uri="{FF2B5EF4-FFF2-40B4-BE49-F238E27FC236}">
                <a16:creationId xmlns:a16="http://schemas.microsoft.com/office/drawing/2014/main" id="{7E7927F1-F692-8441-8877-592E9DF51BD5}"/>
              </a:ext>
            </a:extLst>
          </p:cNvPr>
          <p:cNvSpPr txBox="1"/>
          <p:nvPr/>
        </p:nvSpPr>
        <p:spPr>
          <a:xfrm>
            <a:off x="1306487" y="5700692"/>
            <a:ext cx="18883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Assign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reward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0" i="1" u="none" strike="noStrike" kern="1200" cap="none" spc="0" normalizeH="0" baseline="0" noProof="0" dirty="0">
                <a:ln>
                  <a:noFill/>
                </a:ln>
                <a:solidFill>
                  <a:prstClr val="black"/>
                </a:solidFill>
                <a:effectLst/>
                <a:uLnTx/>
                <a:uFillTx/>
                <a:latin typeface="Calibri" panose="020F0502020204030204"/>
                <a:ea typeface="+mn-ea"/>
                <a:cs typeface="+mn-cs"/>
              </a:rPr>
              <a:t>c</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orresponding</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EQ entry</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4" name="Straight Arrow Connector 173">
            <a:extLst>
              <a:ext uri="{FF2B5EF4-FFF2-40B4-BE49-F238E27FC236}">
                <a16:creationId xmlns:a16="http://schemas.microsoft.com/office/drawing/2014/main" id="{88FC4250-A26F-D241-82E9-FCD66DBA2DCC}"/>
              </a:ext>
            </a:extLst>
          </p:cNvPr>
          <p:cNvCxnSpPr>
            <a:cxnSpLocks/>
          </p:cNvCxnSpPr>
          <p:nvPr/>
        </p:nvCxnSpPr>
        <p:spPr>
          <a:xfrm>
            <a:off x="3014642" y="3165735"/>
            <a:ext cx="1253456" cy="0"/>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75" name="Rectangle 174">
            <a:extLst>
              <a:ext uri="{FF2B5EF4-FFF2-40B4-BE49-F238E27FC236}">
                <a16:creationId xmlns:a16="http://schemas.microsoft.com/office/drawing/2014/main" id="{54B3E7B3-1DFD-D94C-A922-29813EAB75AA}"/>
              </a:ext>
            </a:extLst>
          </p:cNvPr>
          <p:cNvSpPr/>
          <p:nvPr/>
        </p:nvSpPr>
        <p:spPr>
          <a:xfrm>
            <a:off x="3297875" y="2635649"/>
            <a:ext cx="79836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Look</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up </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QVStore</a:t>
            </a:r>
          </a:p>
        </p:txBody>
      </p:sp>
      <p:sp>
        <p:nvSpPr>
          <p:cNvPr id="176" name="Rectangle 175">
            <a:extLst>
              <a:ext uri="{FF2B5EF4-FFF2-40B4-BE49-F238E27FC236}">
                <a16:creationId xmlns:a16="http://schemas.microsoft.com/office/drawing/2014/main" id="{DE7775CF-E1F5-8E46-9049-D65F8E93668A}"/>
              </a:ext>
            </a:extLst>
          </p:cNvPr>
          <p:cNvSpPr/>
          <p:nvPr/>
        </p:nvSpPr>
        <p:spPr>
          <a:xfrm>
            <a:off x="2322367" y="2906510"/>
            <a:ext cx="832128" cy="50471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State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Vector</a:t>
            </a:r>
          </a:p>
        </p:txBody>
      </p:sp>
      <p:sp>
        <p:nvSpPr>
          <p:cNvPr id="177" name="Rectangle 176">
            <a:extLst>
              <a:ext uri="{FF2B5EF4-FFF2-40B4-BE49-F238E27FC236}">
                <a16:creationId xmlns:a16="http://schemas.microsoft.com/office/drawing/2014/main" id="{587FE97B-5658-7A49-A914-E5D83F503595}"/>
              </a:ext>
            </a:extLst>
          </p:cNvPr>
          <p:cNvSpPr/>
          <p:nvPr/>
        </p:nvSpPr>
        <p:spPr>
          <a:xfrm>
            <a:off x="4508804" y="3780661"/>
            <a:ext cx="1506182" cy="646331"/>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Q-Value Store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1" i="1" u="none" strike="noStrike" kern="1200" cap="none" spc="0" normalizeH="0" baseline="0" noProof="0" dirty="0" err="1">
                <a:ln>
                  <a:noFill/>
                </a:ln>
                <a:solidFill>
                  <a:prstClr val="black"/>
                </a:solidFill>
                <a:effectLst/>
                <a:uLnTx/>
                <a:uFillTx/>
                <a:latin typeface="Calibri" panose="020F0502020204030204"/>
                <a:ea typeface="+mn-ea"/>
                <a:cs typeface="+mn-cs"/>
              </a:rPr>
              <a:t>QVStore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8" name="Straight Arrow Connector 177">
            <a:extLst>
              <a:ext uri="{FF2B5EF4-FFF2-40B4-BE49-F238E27FC236}">
                <a16:creationId xmlns:a16="http://schemas.microsoft.com/office/drawing/2014/main" id="{74357D81-4E96-ED47-8706-8416146AE134}"/>
              </a:ext>
            </a:extLst>
          </p:cNvPr>
          <p:cNvCxnSpPr>
            <a:stCxn id="110" idx="3"/>
            <a:endCxn id="176" idx="1"/>
          </p:cNvCxnSpPr>
          <p:nvPr/>
        </p:nvCxnSpPr>
        <p:spPr>
          <a:xfrm flipV="1">
            <a:off x="2050075" y="3158869"/>
            <a:ext cx="272292" cy="154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9" name="Oval 178">
            <a:extLst>
              <a:ext uri="{FF2B5EF4-FFF2-40B4-BE49-F238E27FC236}">
                <a16:creationId xmlns:a16="http://schemas.microsoft.com/office/drawing/2014/main" id="{6ADC6D65-C652-5846-A0C0-D713E2DE326C}"/>
              </a:ext>
            </a:extLst>
          </p:cNvPr>
          <p:cNvSpPr/>
          <p:nvPr/>
        </p:nvSpPr>
        <p:spPr>
          <a:xfrm>
            <a:off x="2595818" y="2564797"/>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2</a:t>
            </a:r>
          </a:p>
        </p:txBody>
      </p:sp>
      <p:sp>
        <p:nvSpPr>
          <p:cNvPr id="180" name="Oval 179">
            <a:extLst>
              <a:ext uri="{FF2B5EF4-FFF2-40B4-BE49-F238E27FC236}">
                <a16:creationId xmlns:a16="http://schemas.microsoft.com/office/drawing/2014/main" id="{D906ED77-3132-214E-A3F5-31B07CAE1C39}"/>
              </a:ext>
            </a:extLst>
          </p:cNvPr>
          <p:cNvSpPr/>
          <p:nvPr/>
        </p:nvSpPr>
        <p:spPr>
          <a:xfrm>
            <a:off x="3554075" y="323231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3</a:t>
            </a:r>
          </a:p>
        </p:txBody>
      </p:sp>
      <p:sp>
        <p:nvSpPr>
          <p:cNvPr id="184" name="Oval 183">
            <a:extLst>
              <a:ext uri="{FF2B5EF4-FFF2-40B4-BE49-F238E27FC236}">
                <a16:creationId xmlns:a16="http://schemas.microsoft.com/office/drawing/2014/main" id="{476A954E-AC99-B948-9C25-154CE4DACB8E}"/>
              </a:ext>
            </a:extLst>
          </p:cNvPr>
          <p:cNvSpPr/>
          <p:nvPr/>
        </p:nvSpPr>
        <p:spPr>
          <a:xfrm>
            <a:off x="6014879" y="47305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5</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TextBox 184">
            <a:extLst>
              <a:ext uri="{FF2B5EF4-FFF2-40B4-BE49-F238E27FC236}">
                <a16:creationId xmlns:a16="http://schemas.microsoft.com/office/drawing/2014/main" id="{DED76AD1-C286-F54B-BF0B-B1C81BB0C856}"/>
              </a:ext>
            </a:extLst>
          </p:cNvPr>
          <p:cNvSpPr txBox="1"/>
          <p:nvPr/>
        </p:nvSpPr>
        <p:spPr>
          <a:xfrm>
            <a:off x="5378782" y="5102664"/>
            <a:ext cx="2163349"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Insert prefetch action &amp;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State-Action pair in EQ</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86" name="Elbow Connector 185">
            <a:extLst>
              <a:ext uri="{FF2B5EF4-FFF2-40B4-BE49-F238E27FC236}">
                <a16:creationId xmlns:a16="http://schemas.microsoft.com/office/drawing/2014/main" id="{15E5651A-39A4-AD4E-A15B-18B1FFAEF0FC}"/>
              </a:ext>
            </a:extLst>
          </p:cNvPr>
          <p:cNvCxnSpPr>
            <a:cxnSpLocks/>
            <a:stCxn id="109" idx="1"/>
          </p:cNvCxnSpPr>
          <p:nvPr/>
        </p:nvCxnSpPr>
        <p:spPr>
          <a:xfrm rot="10800000" flipH="1">
            <a:off x="2784494" y="3747909"/>
            <a:ext cx="1657524" cy="1318172"/>
          </a:xfrm>
          <a:prstGeom prst="bentConnector3">
            <a:avLst>
              <a:gd name="adj1" fmla="val -1379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Oval 186">
            <a:extLst>
              <a:ext uri="{FF2B5EF4-FFF2-40B4-BE49-F238E27FC236}">
                <a16:creationId xmlns:a16="http://schemas.microsoft.com/office/drawing/2014/main" id="{EEF2AF26-83E3-4E48-8DAE-05821FC6A326}"/>
              </a:ext>
            </a:extLst>
          </p:cNvPr>
          <p:cNvSpPr/>
          <p:nvPr/>
        </p:nvSpPr>
        <p:spPr>
          <a:xfrm>
            <a:off x="2177701" y="4262013"/>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6</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Rectangle 187">
            <a:extLst>
              <a:ext uri="{FF2B5EF4-FFF2-40B4-BE49-F238E27FC236}">
                <a16:creationId xmlns:a16="http://schemas.microsoft.com/office/drawing/2014/main" id="{EFC4A003-0047-B548-A1D9-92DECD65EB20}"/>
              </a:ext>
            </a:extLst>
          </p:cNvPr>
          <p:cNvSpPr/>
          <p:nvPr/>
        </p:nvSpPr>
        <p:spPr>
          <a:xfrm>
            <a:off x="4508804" y="5969822"/>
            <a:ext cx="1663943" cy="385893"/>
          </a:xfrm>
          <a:prstGeom prst="rect">
            <a:avLst/>
          </a:prstGeom>
          <a:solidFill>
            <a:schemeClr val="accent6">
              <a:lumMod val="20000"/>
              <a:lumOff val="80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Prefetch Fill </a:t>
            </a:r>
          </a:p>
        </p:txBody>
      </p:sp>
      <p:cxnSp>
        <p:nvCxnSpPr>
          <p:cNvPr id="189" name="Straight Arrow Connector 188">
            <a:extLst>
              <a:ext uri="{FF2B5EF4-FFF2-40B4-BE49-F238E27FC236}">
                <a16:creationId xmlns:a16="http://schemas.microsoft.com/office/drawing/2014/main" id="{C4489A71-7E05-1B4D-A4B3-DD2DA5AC432B}"/>
              </a:ext>
            </a:extLst>
          </p:cNvPr>
          <p:cNvCxnSpPr>
            <a:cxnSpLocks/>
          </p:cNvCxnSpPr>
          <p:nvPr/>
        </p:nvCxnSpPr>
        <p:spPr>
          <a:xfrm flipV="1">
            <a:off x="5048115" y="5318082"/>
            <a:ext cx="0" cy="556451"/>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90" name="Rectangle 189">
            <a:extLst>
              <a:ext uri="{FF2B5EF4-FFF2-40B4-BE49-F238E27FC236}">
                <a16:creationId xmlns:a16="http://schemas.microsoft.com/office/drawing/2014/main" id="{B4E1DBE9-431A-BC49-9501-63346E18178F}"/>
              </a:ext>
            </a:extLst>
          </p:cNvPr>
          <p:cNvSpPr/>
          <p:nvPr/>
        </p:nvSpPr>
        <p:spPr>
          <a:xfrm>
            <a:off x="4516320" y="238010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A1</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190">
            <a:extLst>
              <a:ext uri="{FF2B5EF4-FFF2-40B4-BE49-F238E27FC236}">
                <a16:creationId xmlns:a16="http://schemas.microsoft.com/office/drawing/2014/main" id="{A68EBED8-7957-B64F-B3E1-3FB8DA825AEE}"/>
              </a:ext>
            </a:extLst>
          </p:cNvPr>
          <p:cNvSpPr/>
          <p:nvPr/>
        </p:nvSpPr>
        <p:spPr>
          <a:xfrm>
            <a:off x="4870021" y="2376552"/>
            <a:ext cx="356188"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1" i="0" u="none" strike="noStrike" kern="1200" cap="none" spc="0" normalizeH="0" baseline="0" noProof="0">
                <a:ln>
                  <a:noFill/>
                </a:ln>
                <a:solidFill>
                  <a:prstClr val="black"/>
                </a:solidFill>
                <a:effectLst/>
                <a:uLnTx/>
                <a:uFillTx/>
                <a:latin typeface="Calibri" panose="020F0502020204030204"/>
                <a:ea typeface="+mn-ea"/>
                <a:cs typeface="+mn-cs"/>
              </a:rPr>
              <a:t>A2</a:t>
            </a:r>
            <a:endParaRPr kumimoji="0" lang="en-CH"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191">
            <a:extLst>
              <a:ext uri="{FF2B5EF4-FFF2-40B4-BE49-F238E27FC236}">
                <a16:creationId xmlns:a16="http://schemas.microsoft.com/office/drawing/2014/main" id="{5D5C5A33-2AC4-E44D-BB0A-6BC9E2928D10}"/>
              </a:ext>
            </a:extLst>
          </p:cNvPr>
          <p:cNvSpPr/>
          <p:nvPr/>
        </p:nvSpPr>
        <p:spPr>
          <a:xfrm>
            <a:off x="5231038" y="237299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A3</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ounded Rectangle 192">
            <a:extLst>
              <a:ext uri="{FF2B5EF4-FFF2-40B4-BE49-F238E27FC236}">
                <a16:creationId xmlns:a16="http://schemas.microsoft.com/office/drawing/2014/main" id="{09552ACF-AD9B-9343-981D-03F83CA30487}"/>
              </a:ext>
            </a:extLst>
          </p:cNvPr>
          <p:cNvSpPr/>
          <p:nvPr/>
        </p:nvSpPr>
        <p:spPr>
          <a:xfrm>
            <a:off x="6802341" y="2865890"/>
            <a:ext cx="1426822" cy="730105"/>
          </a:xfrm>
          <a:prstGeom prst="roundRect">
            <a:avLst/>
          </a:prstGeom>
          <a:solidFill>
            <a:schemeClr val="tx2">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Memory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Hierarchy</a:t>
            </a:r>
          </a:p>
        </p:txBody>
      </p:sp>
      <p:cxnSp>
        <p:nvCxnSpPr>
          <p:cNvPr id="194" name="Straight Arrow Connector 193">
            <a:extLst>
              <a:ext uri="{FF2B5EF4-FFF2-40B4-BE49-F238E27FC236}">
                <a16:creationId xmlns:a16="http://schemas.microsoft.com/office/drawing/2014/main" id="{A9793FB3-ADBA-9340-964F-C14E30A5A345}"/>
              </a:ext>
            </a:extLst>
          </p:cNvPr>
          <p:cNvCxnSpPr>
            <a:cxnSpLocks/>
            <a:endCxn id="193" idx="1"/>
          </p:cNvCxnSpPr>
          <p:nvPr/>
        </p:nvCxnSpPr>
        <p:spPr>
          <a:xfrm flipV="1">
            <a:off x="5971738" y="3230943"/>
            <a:ext cx="830603" cy="61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7D964871-AF2D-2C4C-A018-991008E8378E}"/>
              </a:ext>
            </a:extLst>
          </p:cNvPr>
          <p:cNvSpPr/>
          <p:nvPr/>
        </p:nvSpPr>
        <p:spPr>
          <a:xfrm>
            <a:off x="5931285" y="2677246"/>
            <a:ext cx="85921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Generate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prefetch</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195">
            <a:extLst>
              <a:ext uri="{FF2B5EF4-FFF2-40B4-BE49-F238E27FC236}">
                <a16:creationId xmlns:a16="http://schemas.microsoft.com/office/drawing/2014/main" id="{34B3079F-FCD7-274B-8506-2786C809D580}"/>
              </a:ext>
            </a:extLst>
          </p:cNvPr>
          <p:cNvSpPr/>
          <p:nvPr/>
        </p:nvSpPr>
        <p:spPr>
          <a:xfrm>
            <a:off x="2586481" y="4143016"/>
            <a:ext cx="1757868" cy="52322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Evict EQ entry and update </a:t>
            </a:r>
            <a:r>
              <a:rPr kumimoji="0" lang="en-US" sz="1400" b="0" i="1" u="none" strike="noStrike" kern="1200" cap="none" spc="0" normalizeH="0" baseline="0" noProof="0" dirty="0" err="1">
                <a:ln>
                  <a:noFill/>
                </a:ln>
                <a:solidFill>
                  <a:prstClr val="black"/>
                </a:solidFill>
                <a:effectLst/>
                <a:uLnTx/>
                <a:uFillTx/>
                <a:latin typeface="Calibri" panose="020F0502020204030204"/>
                <a:ea typeface="+mn-ea"/>
                <a:cs typeface="+mn-cs"/>
              </a:rPr>
              <a:t>QVStore</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Oval 196">
            <a:extLst>
              <a:ext uri="{FF2B5EF4-FFF2-40B4-BE49-F238E27FC236}">
                <a16:creationId xmlns:a16="http://schemas.microsoft.com/office/drawing/2014/main" id="{0243FFFE-6A73-CA40-B4DF-3CD7A32986AF}"/>
              </a:ext>
            </a:extLst>
          </p:cNvPr>
          <p:cNvSpPr/>
          <p:nvPr/>
        </p:nvSpPr>
        <p:spPr>
          <a:xfrm>
            <a:off x="6212152" y="24363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4</a:t>
            </a:r>
          </a:p>
        </p:txBody>
      </p:sp>
      <p:sp>
        <p:nvSpPr>
          <p:cNvPr id="198" name="Rectangle 197">
            <a:extLst>
              <a:ext uri="{FF2B5EF4-FFF2-40B4-BE49-F238E27FC236}">
                <a16:creationId xmlns:a16="http://schemas.microsoft.com/office/drawing/2014/main" id="{CF5F4FBB-8860-F042-8A9D-EBCEC1147F88}"/>
              </a:ext>
            </a:extLst>
          </p:cNvPr>
          <p:cNvSpPr/>
          <p:nvPr/>
        </p:nvSpPr>
        <p:spPr>
          <a:xfrm>
            <a:off x="3793570" y="2026696"/>
            <a:ext cx="2617255" cy="307777"/>
          </a:xfrm>
          <a:prstGeom prst="rect">
            <a:avLst/>
          </a:prstGeom>
          <a:solidFill>
            <a:schemeClr val="bg2"/>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Find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Action with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ax </a:t>
            </a: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Q-Value</a:t>
            </a:r>
          </a:p>
        </p:txBody>
      </p:sp>
      <p:cxnSp>
        <p:nvCxnSpPr>
          <p:cNvPr id="199" name="Straight Arrow Connector 198">
            <a:extLst>
              <a:ext uri="{FF2B5EF4-FFF2-40B4-BE49-F238E27FC236}">
                <a16:creationId xmlns:a16="http://schemas.microsoft.com/office/drawing/2014/main" id="{CF04ABA9-016F-1D44-9CB9-2CD086BB1F29}"/>
              </a:ext>
            </a:extLst>
          </p:cNvPr>
          <p:cNvCxnSpPr>
            <a:cxnSpLocks/>
          </p:cNvCxnSpPr>
          <p:nvPr/>
        </p:nvCxnSpPr>
        <p:spPr>
          <a:xfrm>
            <a:off x="5038337"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0" name="Straight Arrow Connector 199">
            <a:extLst>
              <a:ext uri="{FF2B5EF4-FFF2-40B4-BE49-F238E27FC236}">
                <a16:creationId xmlns:a16="http://schemas.microsoft.com/office/drawing/2014/main" id="{B72E909B-B36E-9B4E-B9AB-70D89B040A5F}"/>
              </a:ext>
            </a:extLst>
          </p:cNvPr>
          <p:cNvCxnSpPr>
            <a:cxnSpLocks/>
          </p:cNvCxnSpPr>
          <p:nvPr/>
        </p:nvCxnSpPr>
        <p:spPr>
          <a:xfrm>
            <a:off x="4679009"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1" name="Straight Arrow Connector 200">
            <a:extLst>
              <a:ext uri="{FF2B5EF4-FFF2-40B4-BE49-F238E27FC236}">
                <a16:creationId xmlns:a16="http://schemas.microsoft.com/office/drawing/2014/main" id="{A8CF9FBF-1EAE-E141-943E-8B123653A864}"/>
              </a:ext>
            </a:extLst>
          </p:cNvPr>
          <p:cNvCxnSpPr>
            <a:cxnSpLocks/>
          </p:cNvCxnSpPr>
          <p:nvPr/>
        </p:nvCxnSpPr>
        <p:spPr>
          <a:xfrm>
            <a:off x="5394429" y="2308908"/>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sp>
        <p:nvSpPr>
          <p:cNvPr id="202" name="Oval 201">
            <a:extLst>
              <a:ext uri="{FF2B5EF4-FFF2-40B4-BE49-F238E27FC236}">
                <a16:creationId xmlns:a16="http://schemas.microsoft.com/office/drawing/2014/main" id="{85BD7E60-7BFF-434D-BBB6-AE2235405BE1}"/>
              </a:ext>
            </a:extLst>
          </p:cNvPr>
          <p:cNvSpPr/>
          <p:nvPr/>
        </p:nvSpPr>
        <p:spPr>
          <a:xfrm>
            <a:off x="5123608" y="547679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7</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2" name="Group 211">
            <a:extLst>
              <a:ext uri="{FF2B5EF4-FFF2-40B4-BE49-F238E27FC236}">
                <a16:creationId xmlns:a16="http://schemas.microsoft.com/office/drawing/2014/main" id="{4B9572B7-08B9-8F49-80A6-03052E688C52}"/>
              </a:ext>
            </a:extLst>
          </p:cNvPr>
          <p:cNvGrpSpPr/>
          <p:nvPr/>
        </p:nvGrpSpPr>
        <p:grpSpPr>
          <a:xfrm>
            <a:off x="4289620" y="2601710"/>
            <a:ext cx="1592509" cy="1220460"/>
            <a:chOff x="4289620" y="2601710"/>
            <a:chExt cx="1592509" cy="1220460"/>
          </a:xfrm>
        </p:grpSpPr>
        <p:sp>
          <p:nvSpPr>
            <p:cNvPr id="113" name="Rectangle 112">
              <a:extLst>
                <a:ext uri="{FF2B5EF4-FFF2-40B4-BE49-F238E27FC236}">
                  <a16:creationId xmlns:a16="http://schemas.microsoft.com/office/drawing/2014/main" id="{FD3A8377-8D24-9143-8097-35CFD901AD6C}"/>
                </a:ext>
              </a:extLst>
            </p:cNvPr>
            <p:cNvSpPr/>
            <p:nvPr/>
          </p:nvSpPr>
          <p:spPr>
            <a:xfrm>
              <a:off x="4289620" y="26017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44BD0F1C-308B-AD41-ADC0-9D662775B839}"/>
                </a:ext>
              </a:extLst>
            </p:cNvPr>
            <p:cNvSpPr/>
            <p:nvPr/>
          </p:nvSpPr>
          <p:spPr>
            <a:xfrm>
              <a:off x="4499345" y="26017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Rectangle 114">
              <a:extLst>
                <a:ext uri="{FF2B5EF4-FFF2-40B4-BE49-F238E27FC236}">
                  <a16:creationId xmlns:a16="http://schemas.microsoft.com/office/drawing/2014/main" id="{3F57A77B-B4C5-B34F-9654-A2C73A1DDC34}"/>
                </a:ext>
              </a:extLst>
            </p:cNvPr>
            <p:cNvSpPr/>
            <p:nvPr/>
          </p:nvSpPr>
          <p:spPr>
            <a:xfrm>
              <a:off x="4858673" y="26017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89A27451-93BD-8E44-8120-AD957A3C2F88}"/>
                </a:ext>
              </a:extLst>
            </p:cNvPr>
            <p:cNvSpPr/>
            <p:nvPr/>
          </p:nvSpPr>
          <p:spPr>
            <a:xfrm>
              <a:off x="5218001" y="26017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extLst>
                <a:ext uri="{FF2B5EF4-FFF2-40B4-BE49-F238E27FC236}">
                  <a16:creationId xmlns:a16="http://schemas.microsoft.com/office/drawing/2014/main" id="{1FB99F77-BEFB-7F4C-8456-69B826978233}"/>
                </a:ext>
              </a:extLst>
            </p:cNvPr>
            <p:cNvSpPr/>
            <p:nvPr/>
          </p:nvSpPr>
          <p:spPr>
            <a:xfrm>
              <a:off x="4289620" y="27778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Rectangle 117">
              <a:extLst>
                <a:ext uri="{FF2B5EF4-FFF2-40B4-BE49-F238E27FC236}">
                  <a16:creationId xmlns:a16="http://schemas.microsoft.com/office/drawing/2014/main" id="{ACF4C514-8B32-614D-BF6B-3F188A3F5A83}"/>
                </a:ext>
              </a:extLst>
            </p:cNvPr>
            <p:cNvSpPr/>
            <p:nvPr/>
          </p:nvSpPr>
          <p:spPr>
            <a:xfrm>
              <a:off x="4499345" y="27778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Rectangle 118">
              <a:extLst>
                <a:ext uri="{FF2B5EF4-FFF2-40B4-BE49-F238E27FC236}">
                  <a16:creationId xmlns:a16="http://schemas.microsoft.com/office/drawing/2014/main" id="{9AFF6B2C-7524-D04C-AD64-4B438BFD7B75}"/>
                </a:ext>
              </a:extLst>
            </p:cNvPr>
            <p:cNvSpPr/>
            <p:nvPr/>
          </p:nvSpPr>
          <p:spPr>
            <a:xfrm>
              <a:off x="4858673" y="27778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Rectangle 119">
              <a:extLst>
                <a:ext uri="{FF2B5EF4-FFF2-40B4-BE49-F238E27FC236}">
                  <a16:creationId xmlns:a16="http://schemas.microsoft.com/office/drawing/2014/main" id="{4EAD4285-7314-DD46-8C66-6AA6025A7AA4}"/>
                </a:ext>
              </a:extLst>
            </p:cNvPr>
            <p:cNvSpPr/>
            <p:nvPr/>
          </p:nvSpPr>
          <p:spPr>
            <a:xfrm>
              <a:off x="5218001" y="27778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B9A6C0D6-5D43-9D4B-88B7-75FD58C3B988}"/>
                </a:ext>
              </a:extLst>
            </p:cNvPr>
            <p:cNvSpPr/>
            <p:nvPr/>
          </p:nvSpPr>
          <p:spPr>
            <a:xfrm>
              <a:off x="4289620" y="29540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CAB6E6E3-1D84-9E43-BE56-DD55A7DE7CCB}"/>
                </a:ext>
              </a:extLst>
            </p:cNvPr>
            <p:cNvSpPr/>
            <p:nvPr/>
          </p:nvSpPr>
          <p:spPr>
            <a:xfrm>
              <a:off x="4499345" y="29540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4E5707F-03EA-6F40-AAF2-E23363D7AB62}"/>
                </a:ext>
              </a:extLst>
            </p:cNvPr>
            <p:cNvSpPr/>
            <p:nvPr/>
          </p:nvSpPr>
          <p:spPr>
            <a:xfrm>
              <a:off x="4858673" y="29540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522B78C4-6877-CE46-A63B-7A82ECD115B6}"/>
                </a:ext>
              </a:extLst>
            </p:cNvPr>
            <p:cNvSpPr/>
            <p:nvPr/>
          </p:nvSpPr>
          <p:spPr>
            <a:xfrm>
              <a:off x="5218001" y="29540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FA16AED2-8F60-B74B-8B2C-22BB3853A814}"/>
                </a:ext>
              </a:extLst>
            </p:cNvPr>
            <p:cNvSpPr/>
            <p:nvPr/>
          </p:nvSpPr>
          <p:spPr>
            <a:xfrm>
              <a:off x="4289620" y="31302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CBB5A613-228E-E84B-8B5A-BD3DDE37FC4B}"/>
                </a:ext>
              </a:extLst>
            </p:cNvPr>
            <p:cNvSpPr/>
            <p:nvPr/>
          </p:nvSpPr>
          <p:spPr>
            <a:xfrm>
              <a:off x="4499345" y="31302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C33B4829-767E-CC46-841A-C59701274878}"/>
                </a:ext>
              </a:extLst>
            </p:cNvPr>
            <p:cNvSpPr/>
            <p:nvPr/>
          </p:nvSpPr>
          <p:spPr>
            <a:xfrm>
              <a:off x="4858673" y="31302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Rectangle 127">
              <a:extLst>
                <a:ext uri="{FF2B5EF4-FFF2-40B4-BE49-F238E27FC236}">
                  <a16:creationId xmlns:a16="http://schemas.microsoft.com/office/drawing/2014/main" id="{4FF74D98-0B9E-B447-95A6-F7E4B08A282C}"/>
                </a:ext>
              </a:extLst>
            </p:cNvPr>
            <p:cNvSpPr/>
            <p:nvPr/>
          </p:nvSpPr>
          <p:spPr>
            <a:xfrm>
              <a:off x="5218001" y="31302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 name="Rectangle 128">
              <a:extLst>
                <a:ext uri="{FF2B5EF4-FFF2-40B4-BE49-F238E27FC236}">
                  <a16:creationId xmlns:a16="http://schemas.microsoft.com/office/drawing/2014/main" id="{936DAFF4-957A-5B45-B8B7-8D31D4136A21}"/>
                </a:ext>
              </a:extLst>
            </p:cNvPr>
            <p:cNvSpPr/>
            <p:nvPr/>
          </p:nvSpPr>
          <p:spPr>
            <a:xfrm>
              <a:off x="4289620" y="33063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Rectangle 129">
              <a:extLst>
                <a:ext uri="{FF2B5EF4-FFF2-40B4-BE49-F238E27FC236}">
                  <a16:creationId xmlns:a16="http://schemas.microsoft.com/office/drawing/2014/main" id="{D2980796-4C2F-414B-816E-081F907A10F6}"/>
                </a:ext>
              </a:extLst>
            </p:cNvPr>
            <p:cNvSpPr/>
            <p:nvPr/>
          </p:nvSpPr>
          <p:spPr>
            <a:xfrm>
              <a:off x="4499345" y="33063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Rectangle 130">
              <a:extLst>
                <a:ext uri="{FF2B5EF4-FFF2-40B4-BE49-F238E27FC236}">
                  <a16:creationId xmlns:a16="http://schemas.microsoft.com/office/drawing/2014/main" id="{A887C44D-FFC2-384B-83BF-BEB08C155264}"/>
                </a:ext>
              </a:extLst>
            </p:cNvPr>
            <p:cNvSpPr/>
            <p:nvPr/>
          </p:nvSpPr>
          <p:spPr>
            <a:xfrm>
              <a:off x="4858673" y="33063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Rectangle 131">
              <a:extLst>
                <a:ext uri="{FF2B5EF4-FFF2-40B4-BE49-F238E27FC236}">
                  <a16:creationId xmlns:a16="http://schemas.microsoft.com/office/drawing/2014/main" id="{E1A5196E-7185-724A-983F-D13E80FEF654}"/>
                </a:ext>
              </a:extLst>
            </p:cNvPr>
            <p:cNvSpPr/>
            <p:nvPr/>
          </p:nvSpPr>
          <p:spPr>
            <a:xfrm>
              <a:off x="5218001" y="33063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Rectangle 132">
              <a:extLst>
                <a:ext uri="{FF2B5EF4-FFF2-40B4-BE49-F238E27FC236}">
                  <a16:creationId xmlns:a16="http://schemas.microsoft.com/office/drawing/2014/main" id="{721EE2A8-FA3E-FE45-9AFE-3FAF44806885}"/>
                </a:ext>
              </a:extLst>
            </p:cNvPr>
            <p:cNvSpPr/>
            <p:nvPr/>
          </p:nvSpPr>
          <p:spPr>
            <a:xfrm>
              <a:off x="4442020" y="27541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Rectangle 133">
              <a:extLst>
                <a:ext uri="{FF2B5EF4-FFF2-40B4-BE49-F238E27FC236}">
                  <a16:creationId xmlns:a16="http://schemas.microsoft.com/office/drawing/2014/main" id="{84A7F9AF-2BA4-DA46-B255-8263E7DC1415}"/>
                </a:ext>
              </a:extLst>
            </p:cNvPr>
            <p:cNvSpPr/>
            <p:nvPr/>
          </p:nvSpPr>
          <p:spPr>
            <a:xfrm>
              <a:off x="4651745" y="27541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Rectangle 134">
              <a:extLst>
                <a:ext uri="{FF2B5EF4-FFF2-40B4-BE49-F238E27FC236}">
                  <a16:creationId xmlns:a16="http://schemas.microsoft.com/office/drawing/2014/main" id="{C834DDEE-C429-1F4E-BA53-A9762690A852}"/>
                </a:ext>
              </a:extLst>
            </p:cNvPr>
            <p:cNvSpPr/>
            <p:nvPr/>
          </p:nvSpPr>
          <p:spPr>
            <a:xfrm>
              <a:off x="5011073" y="27541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Rectangle 135">
              <a:extLst>
                <a:ext uri="{FF2B5EF4-FFF2-40B4-BE49-F238E27FC236}">
                  <a16:creationId xmlns:a16="http://schemas.microsoft.com/office/drawing/2014/main" id="{F2A5FBBE-49F2-6E41-A6FA-5BF57BDC811B}"/>
                </a:ext>
              </a:extLst>
            </p:cNvPr>
            <p:cNvSpPr/>
            <p:nvPr/>
          </p:nvSpPr>
          <p:spPr>
            <a:xfrm>
              <a:off x="5370401" y="27541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Rectangle 136">
              <a:extLst>
                <a:ext uri="{FF2B5EF4-FFF2-40B4-BE49-F238E27FC236}">
                  <a16:creationId xmlns:a16="http://schemas.microsoft.com/office/drawing/2014/main" id="{AB7977CF-D25A-0249-8C4F-1F5C1074B4DA}"/>
                </a:ext>
              </a:extLst>
            </p:cNvPr>
            <p:cNvSpPr/>
            <p:nvPr/>
          </p:nvSpPr>
          <p:spPr>
            <a:xfrm>
              <a:off x="4442020" y="29302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Rectangle 137">
              <a:extLst>
                <a:ext uri="{FF2B5EF4-FFF2-40B4-BE49-F238E27FC236}">
                  <a16:creationId xmlns:a16="http://schemas.microsoft.com/office/drawing/2014/main" id="{1DCC281C-206A-1C42-9653-43442F95173C}"/>
                </a:ext>
              </a:extLst>
            </p:cNvPr>
            <p:cNvSpPr/>
            <p:nvPr/>
          </p:nvSpPr>
          <p:spPr>
            <a:xfrm>
              <a:off x="4651745" y="29302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Rectangle 138">
              <a:extLst>
                <a:ext uri="{FF2B5EF4-FFF2-40B4-BE49-F238E27FC236}">
                  <a16:creationId xmlns:a16="http://schemas.microsoft.com/office/drawing/2014/main" id="{FA8DB686-5998-1347-B9D1-24913AB66085}"/>
                </a:ext>
              </a:extLst>
            </p:cNvPr>
            <p:cNvSpPr/>
            <p:nvPr/>
          </p:nvSpPr>
          <p:spPr>
            <a:xfrm>
              <a:off x="5011073" y="29302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Rectangle 139">
              <a:extLst>
                <a:ext uri="{FF2B5EF4-FFF2-40B4-BE49-F238E27FC236}">
                  <a16:creationId xmlns:a16="http://schemas.microsoft.com/office/drawing/2014/main" id="{52477002-3CA5-0C4A-A69F-FC27F12C0F32}"/>
                </a:ext>
              </a:extLst>
            </p:cNvPr>
            <p:cNvSpPr/>
            <p:nvPr/>
          </p:nvSpPr>
          <p:spPr>
            <a:xfrm>
              <a:off x="5370401" y="29302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Rectangle 140">
              <a:extLst>
                <a:ext uri="{FF2B5EF4-FFF2-40B4-BE49-F238E27FC236}">
                  <a16:creationId xmlns:a16="http://schemas.microsoft.com/office/drawing/2014/main" id="{E71E42E4-EA17-8544-BA6F-98DC7D25C484}"/>
                </a:ext>
              </a:extLst>
            </p:cNvPr>
            <p:cNvSpPr/>
            <p:nvPr/>
          </p:nvSpPr>
          <p:spPr>
            <a:xfrm>
              <a:off x="4442020" y="31064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Rectangle 141">
              <a:extLst>
                <a:ext uri="{FF2B5EF4-FFF2-40B4-BE49-F238E27FC236}">
                  <a16:creationId xmlns:a16="http://schemas.microsoft.com/office/drawing/2014/main" id="{E3C6B61F-3267-144B-8B8B-0330940C7B3A}"/>
                </a:ext>
              </a:extLst>
            </p:cNvPr>
            <p:cNvSpPr/>
            <p:nvPr/>
          </p:nvSpPr>
          <p:spPr>
            <a:xfrm>
              <a:off x="4651745" y="31064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Rectangle 142">
              <a:extLst>
                <a:ext uri="{FF2B5EF4-FFF2-40B4-BE49-F238E27FC236}">
                  <a16:creationId xmlns:a16="http://schemas.microsoft.com/office/drawing/2014/main" id="{79B9D27D-654E-9345-BFDB-F279B43171E6}"/>
                </a:ext>
              </a:extLst>
            </p:cNvPr>
            <p:cNvSpPr/>
            <p:nvPr/>
          </p:nvSpPr>
          <p:spPr>
            <a:xfrm>
              <a:off x="5011073" y="31064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Rectangle 143">
              <a:extLst>
                <a:ext uri="{FF2B5EF4-FFF2-40B4-BE49-F238E27FC236}">
                  <a16:creationId xmlns:a16="http://schemas.microsoft.com/office/drawing/2014/main" id="{57B09164-A6D4-DE4F-B6E0-4B3B182E83E6}"/>
                </a:ext>
              </a:extLst>
            </p:cNvPr>
            <p:cNvSpPr/>
            <p:nvPr/>
          </p:nvSpPr>
          <p:spPr>
            <a:xfrm>
              <a:off x="5370401" y="31064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50AAB409-A231-B344-89A5-BC22A08F4E5D}"/>
                </a:ext>
              </a:extLst>
            </p:cNvPr>
            <p:cNvSpPr/>
            <p:nvPr/>
          </p:nvSpPr>
          <p:spPr>
            <a:xfrm>
              <a:off x="4442020" y="32826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DC64A051-2E1C-D24E-A926-7F6CFAB82A42}"/>
                </a:ext>
              </a:extLst>
            </p:cNvPr>
            <p:cNvSpPr/>
            <p:nvPr/>
          </p:nvSpPr>
          <p:spPr>
            <a:xfrm>
              <a:off x="4651745" y="32826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D016E615-339E-344B-8E16-39978250CC74}"/>
                </a:ext>
              </a:extLst>
            </p:cNvPr>
            <p:cNvSpPr/>
            <p:nvPr/>
          </p:nvSpPr>
          <p:spPr>
            <a:xfrm>
              <a:off x="5011073" y="32826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Rectangle 147">
              <a:extLst>
                <a:ext uri="{FF2B5EF4-FFF2-40B4-BE49-F238E27FC236}">
                  <a16:creationId xmlns:a16="http://schemas.microsoft.com/office/drawing/2014/main" id="{5AA2512A-D531-5048-948E-B343384A84E0}"/>
                </a:ext>
              </a:extLst>
            </p:cNvPr>
            <p:cNvSpPr/>
            <p:nvPr/>
          </p:nvSpPr>
          <p:spPr>
            <a:xfrm>
              <a:off x="5370401" y="32826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Rectangle 148">
              <a:extLst>
                <a:ext uri="{FF2B5EF4-FFF2-40B4-BE49-F238E27FC236}">
                  <a16:creationId xmlns:a16="http://schemas.microsoft.com/office/drawing/2014/main" id="{7BFE0B49-5175-1643-B20A-A2F81DD24087}"/>
                </a:ext>
              </a:extLst>
            </p:cNvPr>
            <p:cNvSpPr/>
            <p:nvPr/>
          </p:nvSpPr>
          <p:spPr>
            <a:xfrm>
              <a:off x="4442020" y="34587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Rectangle 149">
              <a:extLst>
                <a:ext uri="{FF2B5EF4-FFF2-40B4-BE49-F238E27FC236}">
                  <a16:creationId xmlns:a16="http://schemas.microsoft.com/office/drawing/2014/main" id="{6D163B17-BB1F-FE4C-9ED1-3760259AAEFA}"/>
                </a:ext>
              </a:extLst>
            </p:cNvPr>
            <p:cNvSpPr/>
            <p:nvPr/>
          </p:nvSpPr>
          <p:spPr>
            <a:xfrm>
              <a:off x="4651745" y="34587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Rectangle 150">
              <a:extLst>
                <a:ext uri="{FF2B5EF4-FFF2-40B4-BE49-F238E27FC236}">
                  <a16:creationId xmlns:a16="http://schemas.microsoft.com/office/drawing/2014/main" id="{73533B4D-DE4C-6B4F-8107-68EBB6D94730}"/>
                </a:ext>
              </a:extLst>
            </p:cNvPr>
            <p:cNvSpPr/>
            <p:nvPr/>
          </p:nvSpPr>
          <p:spPr>
            <a:xfrm>
              <a:off x="5011073" y="34587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Rectangle 151">
              <a:extLst>
                <a:ext uri="{FF2B5EF4-FFF2-40B4-BE49-F238E27FC236}">
                  <a16:creationId xmlns:a16="http://schemas.microsoft.com/office/drawing/2014/main" id="{869B4248-3278-184F-89E3-0AA368CC0E71}"/>
                </a:ext>
              </a:extLst>
            </p:cNvPr>
            <p:cNvSpPr/>
            <p:nvPr/>
          </p:nvSpPr>
          <p:spPr>
            <a:xfrm>
              <a:off x="5370401" y="34587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Rectangle 152">
              <a:extLst>
                <a:ext uri="{FF2B5EF4-FFF2-40B4-BE49-F238E27FC236}">
                  <a16:creationId xmlns:a16="http://schemas.microsoft.com/office/drawing/2014/main" id="{6E0751EC-A6E7-A447-99EF-FEAD80409739}"/>
                </a:ext>
              </a:extLst>
            </p:cNvPr>
            <p:cNvSpPr/>
            <p:nvPr/>
          </p:nvSpPr>
          <p:spPr>
            <a:xfrm>
              <a:off x="4594420" y="29065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E9D1925E-9291-3E49-8439-0D01E9F12223}"/>
                </a:ext>
              </a:extLst>
            </p:cNvPr>
            <p:cNvSpPr/>
            <p:nvPr/>
          </p:nvSpPr>
          <p:spPr>
            <a:xfrm>
              <a:off x="4804145" y="29065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Rectangle 154">
              <a:extLst>
                <a:ext uri="{FF2B5EF4-FFF2-40B4-BE49-F238E27FC236}">
                  <a16:creationId xmlns:a16="http://schemas.microsoft.com/office/drawing/2014/main" id="{30359934-1140-8A40-A8C9-8E1C28D77FC0}"/>
                </a:ext>
              </a:extLst>
            </p:cNvPr>
            <p:cNvSpPr/>
            <p:nvPr/>
          </p:nvSpPr>
          <p:spPr>
            <a:xfrm>
              <a:off x="5163473" y="29065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DBE827D9-5ABC-C84A-9948-CAE67C6223F8}"/>
                </a:ext>
              </a:extLst>
            </p:cNvPr>
            <p:cNvSpPr/>
            <p:nvPr/>
          </p:nvSpPr>
          <p:spPr>
            <a:xfrm>
              <a:off x="5522801" y="29065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3DC75011-39A9-0747-8EEF-32D06E2EAA8A}"/>
                </a:ext>
              </a:extLst>
            </p:cNvPr>
            <p:cNvSpPr/>
            <p:nvPr/>
          </p:nvSpPr>
          <p:spPr>
            <a:xfrm>
              <a:off x="4594420" y="3082683"/>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2805C98B-5BFC-3840-B582-6A0B09D38789}"/>
                </a:ext>
              </a:extLst>
            </p:cNvPr>
            <p:cNvSpPr/>
            <p:nvPr/>
          </p:nvSpPr>
          <p:spPr>
            <a:xfrm>
              <a:off x="4804145" y="30826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D0A5A52E-1300-A44B-AC53-6974825156CB}"/>
                </a:ext>
              </a:extLst>
            </p:cNvPr>
            <p:cNvSpPr/>
            <p:nvPr/>
          </p:nvSpPr>
          <p:spPr>
            <a:xfrm>
              <a:off x="5163473" y="30826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5CB469A1-A4C2-F246-B303-813E353BB533}"/>
                </a:ext>
              </a:extLst>
            </p:cNvPr>
            <p:cNvSpPr/>
            <p:nvPr/>
          </p:nvSpPr>
          <p:spPr>
            <a:xfrm>
              <a:off x="5522801" y="30826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2E244172-D057-B941-B8E7-E7A88B70B4D2}"/>
                </a:ext>
              </a:extLst>
            </p:cNvPr>
            <p:cNvSpPr/>
            <p:nvPr/>
          </p:nvSpPr>
          <p:spPr>
            <a:xfrm>
              <a:off x="4594420" y="3258848"/>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7C270745-8C73-0746-8971-4AF504B7019F}"/>
                </a:ext>
              </a:extLst>
            </p:cNvPr>
            <p:cNvSpPr/>
            <p:nvPr/>
          </p:nvSpPr>
          <p:spPr>
            <a:xfrm>
              <a:off x="4804145" y="32588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06BCF51D-67B1-A347-B542-FD6FB02215A0}"/>
                </a:ext>
              </a:extLst>
            </p:cNvPr>
            <p:cNvSpPr/>
            <p:nvPr/>
          </p:nvSpPr>
          <p:spPr>
            <a:xfrm>
              <a:off x="5163473" y="32588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Rectangle 163">
              <a:extLst>
                <a:ext uri="{FF2B5EF4-FFF2-40B4-BE49-F238E27FC236}">
                  <a16:creationId xmlns:a16="http://schemas.microsoft.com/office/drawing/2014/main" id="{087CE3F0-07E6-A849-87AA-63BF28801962}"/>
                </a:ext>
              </a:extLst>
            </p:cNvPr>
            <p:cNvSpPr/>
            <p:nvPr/>
          </p:nvSpPr>
          <p:spPr>
            <a:xfrm>
              <a:off x="5522801" y="32588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Rectangle 164">
              <a:extLst>
                <a:ext uri="{FF2B5EF4-FFF2-40B4-BE49-F238E27FC236}">
                  <a16:creationId xmlns:a16="http://schemas.microsoft.com/office/drawing/2014/main" id="{E500197A-944F-D74D-8E02-798D9B8A1A32}"/>
                </a:ext>
              </a:extLst>
            </p:cNvPr>
            <p:cNvSpPr/>
            <p:nvPr/>
          </p:nvSpPr>
          <p:spPr>
            <a:xfrm>
              <a:off x="4594420" y="3435007"/>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A7405B60-4A29-0A4D-91F4-655E4DFCF345}"/>
                </a:ext>
              </a:extLst>
            </p:cNvPr>
            <p:cNvSpPr/>
            <p:nvPr/>
          </p:nvSpPr>
          <p:spPr>
            <a:xfrm>
              <a:off x="4804145" y="34350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Rectangle 166">
              <a:extLst>
                <a:ext uri="{FF2B5EF4-FFF2-40B4-BE49-F238E27FC236}">
                  <a16:creationId xmlns:a16="http://schemas.microsoft.com/office/drawing/2014/main" id="{CFAA4F28-9CE9-0B41-A7B6-96F82E9BA6EC}"/>
                </a:ext>
              </a:extLst>
            </p:cNvPr>
            <p:cNvSpPr/>
            <p:nvPr/>
          </p:nvSpPr>
          <p:spPr>
            <a:xfrm>
              <a:off x="5163473" y="34350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BDF2E21C-D995-5549-8D42-7CA6F3B5E3EC}"/>
                </a:ext>
              </a:extLst>
            </p:cNvPr>
            <p:cNvSpPr/>
            <p:nvPr/>
          </p:nvSpPr>
          <p:spPr>
            <a:xfrm>
              <a:off x="5522801" y="34350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Rectangle 168">
              <a:extLst>
                <a:ext uri="{FF2B5EF4-FFF2-40B4-BE49-F238E27FC236}">
                  <a16:creationId xmlns:a16="http://schemas.microsoft.com/office/drawing/2014/main" id="{785CFE8B-16E7-934D-96C2-47D4B3DF383D}"/>
                </a:ext>
              </a:extLst>
            </p:cNvPr>
            <p:cNvSpPr/>
            <p:nvPr/>
          </p:nvSpPr>
          <p:spPr>
            <a:xfrm>
              <a:off x="4594420" y="3611166"/>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Rectangle 169">
              <a:extLst>
                <a:ext uri="{FF2B5EF4-FFF2-40B4-BE49-F238E27FC236}">
                  <a16:creationId xmlns:a16="http://schemas.microsoft.com/office/drawing/2014/main" id="{0ED70F50-3F4D-3945-B1A4-281F695672BF}"/>
                </a:ext>
              </a:extLst>
            </p:cNvPr>
            <p:cNvSpPr/>
            <p:nvPr/>
          </p:nvSpPr>
          <p:spPr>
            <a:xfrm>
              <a:off x="4804145" y="36111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Rectangle 170">
              <a:extLst>
                <a:ext uri="{FF2B5EF4-FFF2-40B4-BE49-F238E27FC236}">
                  <a16:creationId xmlns:a16="http://schemas.microsoft.com/office/drawing/2014/main" id="{89C6D539-89DC-8047-83D9-1C63B10A9A1E}"/>
                </a:ext>
              </a:extLst>
            </p:cNvPr>
            <p:cNvSpPr/>
            <p:nvPr/>
          </p:nvSpPr>
          <p:spPr>
            <a:xfrm>
              <a:off x="5163473" y="36111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Rectangle 171">
              <a:extLst>
                <a:ext uri="{FF2B5EF4-FFF2-40B4-BE49-F238E27FC236}">
                  <a16:creationId xmlns:a16="http://schemas.microsoft.com/office/drawing/2014/main" id="{14D4D384-1412-3745-BBB1-5A9CA9FE5528}"/>
                </a:ext>
              </a:extLst>
            </p:cNvPr>
            <p:cNvSpPr/>
            <p:nvPr/>
          </p:nvSpPr>
          <p:spPr>
            <a:xfrm>
              <a:off x="5522801" y="36111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 name="Rectangle 203">
              <a:extLst>
                <a:ext uri="{FF2B5EF4-FFF2-40B4-BE49-F238E27FC236}">
                  <a16:creationId xmlns:a16="http://schemas.microsoft.com/office/drawing/2014/main" id="{DF6E36A8-6582-8747-BB44-EF1A66E23C68}"/>
                </a:ext>
              </a:extLst>
            </p:cNvPr>
            <p:cNvSpPr/>
            <p:nvPr/>
          </p:nvSpPr>
          <p:spPr>
            <a:xfrm>
              <a:off x="4544504" y="3065619"/>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S1</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204">
              <a:extLst>
                <a:ext uri="{FF2B5EF4-FFF2-40B4-BE49-F238E27FC236}">
                  <a16:creationId xmlns:a16="http://schemas.microsoft.com/office/drawing/2014/main" id="{00B2DAE8-CBDF-C344-A5D5-32290481D4A6}"/>
                </a:ext>
              </a:extLst>
            </p:cNvPr>
            <p:cNvSpPr/>
            <p:nvPr/>
          </p:nvSpPr>
          <p:spPr>
            <a:xfrm>
              <a:off x="4545841" y="3240237"/>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S2</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205">
              <a:extLst>
                <a:ext uri="{FF2B5EF4-FFF2-40B4-BE49-F238E27FC236}">
                  <a16:creationId xmlns:a16="http://schemas.microsoft.com/office/drawing/2014/main" id="{A110B1DD-D7D9-8B48-9C15-044DD56AD9CA}"/>
                </a:ext>
              </a:extLst>
            </p:cNvPr>
            <p:cNvSpPr/>
            <p:nvPr/>
          </p:nvSpPr>
          <p:spPr>
            <a:xfrm>
              <a:off x="4549671" y="3413952"/>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S3</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206">
              <a:extLst>
                <a:ext uri="{FF2B5EF4-FFF2-40B4-BE49-F238E27FC236}">
                  <a16:creationId xmlns:a16="http://schemas.microsoft.com/office/drawing/2014/main" id="{5353740A-DEFC-704F-83EA-45ABFE836C34}"/>
                </a:ext>
              </a:extLst>
            </p:cNvPr>
            <p:cNvSpPr/>
            <p:nvPr/>
          </p:nvSpPr>
          <p:spPr>
            <a:xfrm>
              <a:off x="4549671" y="3591338"/>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S4</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8" name="TextBox 207">
            <a:extLst>
              <a:ext uri="{FF2B5EF4-FFF2-40B4-BE49-F238E27FC236}">
                <a16:creationId xmlns:a16="http://schemas.microsoft.com/office/drawing/2014/main" id="{8C887EF2-64B3-5C4F-B587-5D0337A2B97A}"/>
              </a:ext>
            </a:extLst>
          </p:cNvPr>
          <p:cNvSpPr txBox="1"/>
          <p:nvPr/>
        </p:nvSpPr>
        <p:spPr>
          <a:xfrm>
            <a:off x="3714030" y="5490076"/>
            <a:ext cx="1317540" cy="30777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Set filled bit</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9" name="Elbow Connector 208">
            <a:extLst>
              <a:ext uri="{FF2B5EF4-FFF2-40B4-BE49-F238E27FC236}">
                <a16:creationId xmlns:a16="http://schemas.microsoft.com/office/drawing/2014/main" id="{DF0815CD-63AD-4245-9714-D351E1229B14}"/>
              </a:ext>
            </a:extLst>
          </p:cNvPr>
          <p:cNvCxnSpPr>
            <a:cxnSpLocks/>
          </p:cNvCxnSpPr>
          <p:nvPr/>
        </p:nvCxnSpPr>
        <p:spPr>
          <a:xfrm flipH="1">
            <a:off x="5527641" y="3563338"/>
            <a:ext cx="468480" cy="1525255"/>
          </a:xfrm>
          <a:prstGeom prst="bentConnector4">
            <a:avLst>
              <a:gd name="adj1" fmla="val -151871"/>
              <a:gd name="adj2" fmla="val 1000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11" name="Group 210">
            <a:extLst>
              <a:ext uri="{FF2B5EF4-FFF2-40B4-BE49-F238E27FC236}">
                <a16:creationId xmlns:a16="http://schemas.microsoft.com/office/drawing/2014/main" id="{BE5C845F-5541-584A-8AC5-5CFCF1682CD8}"/>
              </a:ext>
            </a:extLst>
          </p:cNvPr>
          <p:cNvGrpSpPr/>
          <p:nvPr/>
        </p:nvGrpSpPr>
        <p:grpSpPr>
          <a:xfrm>
            <a:off x="4852151" y="3225743"/>
            <a:ext cx="965556" cy="246221"/>
            <a:chOff x="-1482231" y="2981228"/>
            <a:chExt cx="965556" cy="246221"/>
          </a:xfrm>
        </p:grpSpPr>
        <p:sp>
          <p:nvSpPr>
            <p:cNvPr id="181" name="Rectangle 180">
              <a:extLst>
                <a:ext uri="{FF2B5EF4-FFF2-40B4-BE49-F238E27FC236}">
                  <a16:creationId xmlns:a16="http://schemas.microsoft.com/office/drawing/2014/main" id="{F696243C-A446-D24F-8E95-6F5853E28F7B}"/>
                </a:ext>
              </a:extLst>
            </p:cNvPr>
            <p:cNvSpPr/>
            <p:nvPr/>
          </p:nvSpPr>
          <p:spPr>
            <a:xfrm>
              <a:off x="-1482231" y="3046340"/>
              <a:ext cx="243526" cy="119395"/>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Rectangle 181">
              <a:extLst>
                <a:ext uri="{FF2B5EF4-FFF2-40B4-BE49-F238E27FC236}">
                  <a16:creationId xmlns:a16="http://schemas.microsoft.com/office/drawing/2014/main" id="{EE62E3F3-73B0-5C40-99F7-20A5CB2C1166}"/>
                </a:ext>
              </a:extLst>
            </p:cNvPr>
            <p:cNvSpPr/>
            <p:nvPr/>
          </p:nvSpPr>
          <p:spPr>
            <a:xfrm>
              <a:off x="-1122902" y="3047091"/>
              <a:ext cx="243526" cy="119395"/>
            </a:xfrm>
            <a:prstGeom prst="rect">
              <a:avLst/>
            </a:prstGeom>
            <a:solidFill>
              <a:srgbClr val="0070C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182">
              <a:extLst>
                <a:ext uri="{FF2B5EF4-FFF2-40B4-BE49-F238E27FC236}">
                  <a16:creationId xmlns:a16="http://schemas.microsoft.com/office/drawing/2014/main" id="{C0BF88CC-D73B-8145-8BB1-9D8D1FFA9467}"/>
                </a:ext>
              </a:extLst>
            </p:cNvPr>
            <p:cNvSpPr/>
            <p:nvPr/>
          </p:nvSpPr>
          <p:spPr>
            <a:xfrm>
              <a:off x="-760201" y="3047091"/>
              <a:ext cx="243526" cy="119395"/>
            </a:xfrm>
            <a:prstGeom prst="rect">
              <a:avLst/>
            </a:prstGeom>
            <a:solidFill>
              <a:schemeClr val="tx2">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 name="Rectangle 202">
              <a:extLst>
                <a:ext uri="{FF2B5EF4-FFF2-40B4-BE49-F238E27FC236}">
                  <a16:creationId xmlns:a16="http://schemas.microsoft.com/office/drawing/2014/main" id="{1A133D55-F6E3-8043-9FAD-85C7DFD57450}"/>
                </a:ext>
              </a:extLst>
            </p:cNvPr>
            <p:cNvSpPr/>
            <p:nvPr/>
          </p:nvSpPr>
          <p:spPr>
            <a:xfrm>
              <a:off x="-1206336" y="2981228"/>
              <a:ext cx="415498" cy="246221"/>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000" b="0" i="1" u="none" strike="noStrike" kern="1200" cap="none" spc="0" normalizeH="0" baseline="0" noProof="0" dirty="0">
                  <a:ln>
                    <a:noFill/>
                  </a:ln>
                  <a:solidFill>
                    <a:prstClr val="white"/>
                  </a:solidFill>
                  <a:effectLst/>
                  <a:uLnTx/>
                  <a:uFillTx/>
                  <a:latin typeface="Calibri" panose="020F0502020204030204"/>
                  <a:ea typeface="+mn-ea"/>
                  <a:cs typeface="+mn-cs"/>
                </a:rPr>
                <a:t>Max</a:t>
              </a:r>
            </a:p>
          </p:txBody>
        </p:sp>
      </p:grpSp>
    </p:spTree>
    <p:extLst>
      <p:ext uri="{BB962C8B-B14F-4D97-AF65-F5344CB8AC3E}">
        <p14:creationId xmlns:p14="http://schemas.microsoft.com/office/powerpoint/2010/main" val="3657178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7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8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9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99"/>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9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90"/>
                                        </p:tgtEl>
                                        <p:attrNameLst>
                                          <p:attrName>style.visibility</p:attrName>
                                        </p:attrNameLst>
                                      </p:cBhvr>
                                      <p:to>
                                        <p:strVal val="visible"/>
                                      </p:to>
                                    </p:set>
                                  </p:childTnLst>
                                </p:cTn>
                              </p:par>
                              <p:par>
                                <p:cTn id="59" presetID="10" presetClass="entr" presetSubtype="0" fill="hold" nodeType="withEffect">
                                  <p:stCondLst>
                                    <p:cond delay="2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300"/>
                                        <p:tgtEl>
                                          <p:spTgt spid="211"/>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19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19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194"/>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193"/>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20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18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185"/>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nodeType="clickEffect">
                                  <p:stCondLst>
                                    <p:cond delay="0"/>
                                  </p:stCondLst>
                                  <p:childTnLst>
                                    <p:set>
                                      <p:cBhvr>
                                        <p:cTn id="83" dur="1" fill="hold">
                                          <p:stCondLst>
                                            <p:cond delay="0"/>
                                          </p:stCondLst>
                                        </p:cTn>
                                        <p:tgtEl>
                                          <p:spTgt spid="186"/>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196"/>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187"/>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20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189"/>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20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1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10" grpId="0" animBg="1"/>
      <p:bldP spid="112" grpId="0" animBg="1"/>
      <p:bldP spid="173" grpId="0"/>
      <p:bldP spid="175" grpId="0"/>
      <p:bldP spid="176" grpId="0" animBg="1"/>
      <p:bldP spid="177" grpId="0"/>
      <p:bldP spid="179" grpId="0" animBg="1"/>
      <p:bldP spid="180" grpId="0" animBg="1"/>
      <p:bldP spid="184" grpId="0" animBg="1"/>
      <p:bldP spid="185" grpId="0"/>
      <p:bldP spid="187" grpId="0" animBg="1"/>
      <p:bldP spid="188" grpId="0" animBg="1"/>
      <p:bldP spid="190" grpId="0"/>
      <p:bldP spid="191" grpId="0"/>
      <p:bldP spid="192" grpId="0"/>
      <p:bldP spid="193" grpId="0" animBg="1"/>
      <p:bldP spid="195" grpId="0"/>
      <p:bldP spid="196" grpId="0"/>
      <p:bldP spid="197" grpId="0" animBg="1"/>
      <p:bldP spid="198" grpId="0" animBg="1"/>
      <p:bldP spid="202" grpId="0" animBg="1"/>
      <p:bldP spid="208" grpId="0"/>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4BC26D8-06D7-3D42-8BD9-27A2266EE1ED}"/>
              </a:ext>
            </a:extLst>
          </p:cNvPr>
          <p:cNvSpPr>
            <a:spLocks noGrp="1"/>
          </p:cNvSpPr>
          <p:nvPr>
            <p:ph type="title"/>
          </p:nvPr>
        </p:nvSpPr>
        <p:spPr/>
        <p:txBody>
          <a:bodyPr/>
          <a:lstStyle/>
          <a:p>
            <a:r>
              <a:rPr lang="en-US" dirty="0"/>
              <a:t>Simulation Methodology</a:t>
            </a:r>
          </a:p>
        </p:txBody>
      </p:sp>
      <p:sp>
        <p:nvSpPr>
          <p:cNvPr id="5" name="Content Placeholder 4">
            <a:extLst>
              <a:ext uri="{FF2B5EF4-FFF2-40B4-BE49-F238E27FC236}">
                <a16:creationId xmlns:a16="http://schemas.microsoft.com/office/drawing/2014/main" id="{EBED96BD-B5B0-524D-AF57-C1B3FE166193}"/>
              </a:ext>
            </a:extLst>
          </p:cNvPr>
          <p:cNvSpPr>
            <a:spLocks noGrp="1"/>
          </p:cNvSpPr>
          <p:nvPr>
            <p:ph idx="1"/>
          </p:nvPr>
        </p:nvSpPr>
        <p:spPr>
          <a:xfrm>
            <a:off x="169011" y="936172"/>
            <a:ext cx="8894602" cy="5583898"/>
          </a:xfrm>
        </p:spPr>
        <p:txBody>
          <a:bodyPr>
            <a:normAutofit lnSpcReduction="10000"/>
          </a:bodyPr>
          <a:lstStyle/>
          <a:p>
            <a:r>
              <a:rPr lang="en-US" b="1" dirty="0" err="1">
                <a:solidFill>
                  <a:srgbClr val="C00000"/>
                </a:solidFill>
                <a:latin typeface="Calibri" panose="020F0502020204030204" pitchFamily="34" charset="0"/>
                <a:cs typeface="Calibri" panose="020F0502020204030204" pitchFamily="34" charset="0"/>
              </a:rPr>
              <a:t>Champsim</a:t>
            </a:r>
            <a:r>
              <a:rPr lang="en-US" b="1" dirty="0">
                <a:solidFill>
                  <a:srgbClr val="C00000"/>
                </a:solidFill>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[3]</a:t>
            </a:r>
            <a:r>
              <a:rPr lang="en-US" dirty="0">
                <a:latin typeface="Calibri" panose="020F0502020204030204" pitchFamily="34" charset="0"/>
                <a:cs typeface="Calibri" panose="020F0502020204030204" pitchFamily="34" charset="0"/>
              </a:rPr>
              <a:t> trace-driven simulator</a:t>
            </a:r>
          </a:p>
          <a:p>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150</a:t>
            </a:r>
            <a:r>
              <a:rPr lang="en-US" dirty="0">
                <a:latin typeface="Calibri" panose="020F0502020204030204" pitchFamily="34" charset="0"/>
                <a:cs typeface="Calibri" panose="020F0502020204030204" pitchFamily="34" charset="0"/>
              </a:rPr>
              <a:t> single-core memory-intensive workload traces</a:t>
            </a:r>
          </a:p>
          <a:p>
            <a:pPr lvl="1"/>
            <a:r>
              <a:rPr lang="en-US" dirty="0">
                <a:latin typeface="Calibri" panose="020F0502020204030204" pitchFamily="34" charset="0"/>
                <a:cs typeface="Calibri" panose="020F0502020204030204" pitchFamily="34" charset="0"/>
              </a:rPr>
              <a:t>SPEC CPU2006 and CPU2017</a:t>
            </a:r>
          </a:p>
          <a:p>
            <a:pPr lvl="1"/>
            <a:r>
              <a:rPr lang="en-US" dirty="0">
                <a:latin typeface="Calibri" panose="020F0502020204030204" pitchFamily="34" charset="0"/>
                <a:cs typeface="Calibri" panose="020F0502020204030204" pitchFamily="34" charset="0"/>
              </a:rPr>
              <a:t>PARSEC 2.1</a:t>
            </a:r>
          </a:p>
          <a:p>
            <a:pPr lvl="1"/>
            <a:r>
              <a:rPr lang="en-US" dirty="0" err="1">
                <a:latin typeface="Calibri" panose="020F0502020204030204" pitchFamily="34" charset="0"/>
                <a:cs typeface="Calibri" panose="020F0502020204030204" pitchFamily="34" charset="0"/>
              </a:rPr>
              <a:t>Ligra</a:t>
            </a:r>
            <a:endParaRPr lang="en-US" dirty="0">
              <a:latin typeface="Calibri" panose="020F0502020204030204" pitchFamily="34" charset="0"/>
              <a:cs typeface="Calibri" panose="020F0502020204030204" pitchFamily="34" charset="0"/>
            </a:endParaRPr>
          </a:p>
          <a:p>
            <a:pPr lvl="1"/>
            <a:r>
              <a:rPr lang="en-US" dirty="0" err="1">
                <a:latin typeface="Calibri" panose="020F0502020204030204" pitchFamily="34" charset="0"/>
                <a:cs typeface="Calibri" panose="020F0502020204030204" pitchFamily="34" charset="0"/>
              </a:rPr>
              <a:t>Cloudsuite</a:t>
            </a:r>
            <a:endParaRPr lang="en-US" dirty="0">
              <a:latin typeface="Calibri" panose="020F0502020204030204" pitchFamily="34" charset="0"/>
              <a:cs typeface="Calibri" panose="020F0502020204030204" pitchFamily="34" charset="0"/>
            </a:endParaRPr>
          </a:p>
          <a:p>
            <a:r>
              <a:rPr lang="en-US" dirty="0">
                <a:latin typeface="Calibri" panose="020F0502020204030204" pitchFamily="34" charset="0"/>
                <a:cs typeface="Calibri" panose="020F0502020204030204" pitchFamily="34" charset="0"/>
              </a:rPr>
              <a:t>Homogeneous and heterogeneous multi-core mixes</a:t>
            </a:r>
          </a:p>
          <a:p>
            <a:pPr lvl="1"/>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Five</a:t>
            </a:r>
            <a:r>
              <a:rPr lang="en-US" dirty="0">
                <a:latin typeface="Calibri" panose="020F0502020204030204" pitchFamily="34" charset="0"/>
                <a:cs typeface="Calibri" panose="020F0502020204030204" pitchFamily="34" charset="0"/>
              </a:rPr>
              <a:t> state-of-the-art prefetchers</a:t>
            </a:r>
          </a:p>
          <a:p>
            <a:pPr lvl="1"/>
            <a:r>
              <a:rPr lang="en-US" dirty="0">
                <a:latin typeface="Calibri" panose="020F0502020204030204" pitchFamily="34" charset="0"/>
                <a:cs typeface="Calibri" panose="020F0502020204030204" pitchFamily="34" charset="0"/>
              </a:rPr>
              <a:t>SPP </a:t>
            </a:r>
            <a:r>
              <a:rPr lang="en-US" sz="1800" b="1" dirty="0">
                <a:solidFill>
                  <a:schemeClr val="bg2">
                    <a:lumMod val="75000"/>
                  </a:schemeClr>
                </a:solidFill>
                <a:latin typeface="Calibri" panose="020F0502020204030204" pitchFamily="34" charset="0"/>
                <a:cs typeface="Calibri" panose="020F0502020204030204" pitchFamily="34" charset="0"/>
              </a:rPr>
              <a:t>[Kim+, MICRO’16]</a:t>
            </a:r>
            <a:endParaRPr lang="en-US" b="1" dirty="0">
              <a:solidFill>
                <a:schemeClr val="bg2">
                  <a:lumMod val="75000"/>
                </a:schemeClr>
              </a:solidFill>
              <a:latin typeface="Calibri" panose="020F0502020204030204" pitchFamily="34" charset="0"/>
              <a:cs typeface="Calibri" panose="020F0502020204030204" pitchFamily="34" charset="0"/>
            </a:endParaRPr>
          </a:p>
          <a:p>
            <a:pPr lvl="1"/>
            <a:r>
              <a:rPr lang="en-US" dirty="0">
                <a:latin typeface="Calibri" panose="020F0502020204030204" pitchFamily="34" charset="0"/>
                <a:cs typeface="Calibri" panose="020F0502020204030204" pitchFamily="34" charset="0"/>
              </a:rPr>
              <a:t>Bingo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Bakhshalipour</a:t>
            </a:r>
            <a:r>
              <a:rPr lang="en-US" sz="1800" b="1" dirty="0">
                <a:solidFill>
                  <a:schemeClr val="bg2">
                    <a:lumMod val="75000"/>
                  </a:schemeClr>
                </a:solidFill>
                <a:latin typeface="Calibri" panose="020F0502020204030204" pitchFamily="34" charset="0"/>
                <a:cs typeface="Calibri" panose="020F0502020204030204" pitchFamily="34" charset="0"/>
              </a:rPr>
              <a:t>+, HPCA’19]</a:t>
            </a:r>
          </a:p>
          <a:p>
            <a:pPr lvl="1"/>
            <a:r>
              <a:rPr lang="en-US" dirty="0">
                <a:latin typeface="Calibri" panose="020F0502020204030204" pitchFamily="34" charset="0"/>
                <a:cs typeface="Calibri" panose="020F0502020204030204" pitchFamily="34" charset="0"/>
              </a:rPr>
              <a:t>MLOP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Shakerinava</a:t>
            </a:r>
            <a:r>
              <a:rPr lang="en-US" sz="1800" b="1" dirty="0">
                <a:solidFill>
                  <a:schemeClr val="bg2">
                    <a:lumMod val="75000"/>
                  </a:schemeClr>
                </a:solidFill>
                <a:latin typeface="Calibri" panose="020F0502020204030204" pitchFamily="34" charset="0"/>
                <a:cs typeface="Calibri" panose="020F0502020204030204" pitchFamily="34" charset="0"/>
              </a:rPr>
              <a:t>+, 3</a:t>
            </a:r>
            <a:r>
              <a:rPr lang="en-US" sz="1800" b="1" baseline="30000" dirty="0">
                <a:solidFill>
                  <a:schemeClr val="bg2">
                    <a:lumMod val="75000"/>
                  </a:schemeClr>
                </a:solidFill>
                <a:latin typeface="Calibri" panose="020F0502020204030204" pitchFamily="34" charset="0"/>
                <a:cs typeface="Calibri" panose="020F0502020204030204" pitchFamily="34" charset="0"/>
              </a:rPr>
              <a:t>rd</a:t>
            </a:r>
            <a:r>
              <a:rPr lang="en-US" sz="1800" b="1" dirty="0">
                <a:solidFill>
                  <a:schemeClr val="bg2">
                    <a:lumMod val="75000"/>
                  </a:schemeClr>
                </a:solidFill>
                <a:latin typeface="Calibri" panose="020F0502020204030204" pitchFamily="34" charset="0"/>
                <a:cs typeface="Calibri" panose="020F0502020204030204" pitchFamily="34" charset="0"/>
              </a:rPr>
              <a:t> Prefetching Championship, 2019 ]</a:t>
            </a:r>
          </a:p>
          <a:p>
            <a:pPr lvl="1"/>
            <a:r>
              <a:rPr lang="en-US" dirty="0" err="1">
                <a:latin typeface="Calibri" panose="020F0502020204030204" pitchFamily="34" charset="0"/>
                <a:cs typeface="Calibri" panose="020F0502020204030204" pitchFamily="34" charset="0"/>
              </a:rPr>
              <a:t>SPP+DSPatch</a:t>
            </a:r>
            <a:r>
              <a:rPr lang="en-US" dirty="0">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Bera</a:t>
            </a:r>
            <a:r>
              <a:rPr lang="en-US" sz="1800" b="1" dirty="0">
                <a:solidFill>
                  <a:schemeClr val="bg2">
                    <a:lumMod val="75000"/>
                  </a:schemeClr>
                </a:solidFill>
                <a:latin typeface="Calibri" panose="020F0502020204030204" pitchFamily="34" charset="0"/>
                <a:cs typeface="Calibri" panose="020F0502020204030204" pitchFamily="34" charset="0"/>
              </a:rPr>
              <a:t>+, MICRO’19]</a:t>
            </a:r>
          </a:p>
          <a:p>
            <a:pPr lvl="1"/>
            <a:r>
              <a:rPr lang="en-US" dirty="0">
                <a:latin typeface="Calibri" panose="020F0502020204030204" pitchFamily="34" charset="0"/>
                <a:cs typeface="Calibri" panose="020F0502020204030204" pitchFamily="34" charset="0"/>
              </a:rPr>
              <a:t>SPP+PPF </a:t>
            </a:r>
            <a:r>
              <a:rPr lang="en-US" sz="1800" b="1" dirty="0">
                <a:solidFill>
                  <a:schemeClr val="bg2">
                    <a:lumMod val="75000"/>
                  </a:schemeClr>
                </a:solidFill>
                <a:latin typeface="Calibri" panose="020F0502020204030204" pitchFamily="34" charset="0"/>
                <a:cs typeface="Calibri" panose="020F0502020204030204" pitchFamily="34" charset="0"/>
              </a:rPr>
              <a:t>[Bhatia+, ISCA’20]</a:t>
            </a:r>
          </a:p>
        </p:txBody>
      </p:sp>
      <p:sp>
        <p:nvSpPr>
          <p:cNvPr id="2" name="TextBox 1">
            <a:extLst>
              <a:ext uri="{FF2B5EF4-FFF2-40B4-BE49-F238E27FC236}">
                <a16:creationId xmlns:a16="http://schemas.microsoft.com/office/drawing/2014/main" id="{870820FF-CC99-994C-9E2F-D95E9DD48D9E}"/>
              </a:ext>
            </a:extLst>
          </p:cNvPr>
          <p:cNvSpPr txBox="1"/>
          <p:nvPr/>
        </p:nvSpPr>
        <p:spPr>
          <a:xfrm>
            <a:off x="5623757" y="6398822"/>
            <a:ext cx="3031343"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[3]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2">
                  <a:extLst>
                    <a:ext uri="{A12FA001-AC4F-418D-AE19-62706E023703}">
                      <ahyp:hlinkClr xmlns:ahyp="http://schemas.microsoft.com/office/drawing/2018/hyperlinkcolor" val="tx"/>
                    </a:ext>
                  </a:extLst>
                </a:hlinkClick>
              </a:rPr>
              <a:t>https://github.com/ChampSim/ChampSim</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4045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
                                            <p:txEl>
                                              <p:pRg st="12" end="1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
                                            <p:txEl>
                                              <p:pRg st="13" end="13"/>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A97EA5C-35E4-F941-9564-9CF822114D44}"/>
              </a:ext>
            </a:extLst>
          </p:cNvPr>
          <p:cNvSpPr>
            <a:spLocks noGrp="1"/>
          </p:cNvSpPr>
          <p:nvPr>
            <p:ph type="title"/>
          </p:nvPr>
        </p:nvSpPr>
        <p:spPr/>
        <p:txBody>
          <a:bodyPr/>
          <a:lstStyle/>
          <a:p>
            <a:r>
              <a:rPr lang="en-US" dirty="0"/>
              <a:t>Basic Pythia Configuration</a:t>
            </a:r>
          </a:p>
        </p:txBody>
      </p:sp>
      <p:sp>
        <p:nvSpPr>
          <p:cNvPr id="5" name="Content Placeholder 4">
            <a:extLst>
              <a:ext uri="{FF2B5EF4-FFF2-40B4-BE49-F238E27FC236}">
                <a16:creationId xmlns:a16="http://schemas.microsoft.com/office/drawing/2014/main" id="{4EFAB781-6E1D-4D44-AAAC-11021D7B8DD5}"/>
              </a:ext>
            </a:extLst>
          </p:cNvPr>
          <p:cNvSpPr>
            <a:spLocks noGrp="1"/>
          </p:cNvSpPr>
          <p:nvPr>
            <p:ph idx="1"/>
          </p:nvPr>
        </p:nvSpPr>
        <p:spPr/>
        <p:txBody>
          <a:bodyPr/>
          <a:lstStyle/>
          <a:p>
            <a:r>
              <a:rPr lang="en-US" sz="3000" dirty="0">
                <a:latin typeface="Calibri" panose="020F0502020204030204" pitchFamily="34" charset="0"/>
                <a:cs typeface="Calibri" panose="020F0502020204030204" pitchFamily="34" charset="0"/>
              </a:rPr>
              <a:t>Derived from </a:t>
            </a:r>
            <a:r>
              <a:rPr lang="en-US" sz="3000" b="1" dirty="0">
                <a:solidFill>
                  <a:srgbClr val="FF5261"/>
                </a:solidFill>
                <a:latin typeface="Calibri" panose="020F0502020204030204" pitchFamily="34" charset="0"/>
                <a:cs typeface="Calibri" panose="020F0502020204030204" pitchFamily="34" charset="0"/>
              </a:rPr>
              <a:t>automatic design-space exploration</a:t>
            </a:r>
          </a:p>
          <a:p>
            <a:endParaRPr lang="en-US" dirty="0">
              <a:latin typeface="Calibri" panose="020F0502020204030204" pitchFamily="34" charset="0"/>
              <a:cs typeface="Calibri" panose="020F0502020204030204" pitchFamily="34" charset="0"/>
            </a:endParaRPr>
          </a:p>
          <a:p>
            <a:r>
              <a:rPr lang="en-US" sz="3000" b="1" dirty="0">
                <a:solidFill>
                  <a:srgbClr val="C00000"/>
                </a:solidFill>
                <a:latin typeface="Calibri" panose="020F0502020204030204" pitchFamily="34" charset="0"/>
                <a:cs typeface="Calibri" panose="020F0502020204030204" pitchFamily="34" charset="0"/>
              </a:rPr>
              <a:t>State:</a:t>
            </a:r>
            <a:r>
              <a:rPr lang="en-US" sz="3000" dirty="0">
                <a:latin typeface="Calibri" panose="020F0502020204030204" pitchFamily="34" charset="0"/>
                <a:cs typeface="Calibri" panose="020F0502020204030204" pitchFamily="34" charset="0"/>
              </a:rPr>
              <a:t> 2 features</a:t>
            </a:r>
          </a:p>
          <a:p>
            <a:pPr lvl="1"/>
            <a:r>
              <a:rPr lang="en-US" sz="2600" dirty="0" err="1">
                <a:latin typeface="Calibri" panose="020F0502020204030204" pitchFamily="34" charset="0"/>
                <a:cs typeface="Calibri" panose="020F0502020204030204" pitchFamily="34" charset="0"/>
              </a:rPr>
              <a:t>PC+Delta</a:t>
            </a:r>
            <a:endParaRPr lang="en-US" sz="2600" dirty="0">
              <a:latin typeface="Calibri" panose="020F0502020204030204" pitchFamily="34" charset="0"/>
              <a:cs typeface="Calibri" panose="020F0502020204030204" pitchFamily="34" charset="0"/>
            </a:endParaRPr>
          </a:p>
          <a:p>
            <a:pPr lvl="1"/>
            <a:r>
              <a:rPr lang="en-US" sz="2600" dirty="0">
                <a:latin typeface="Calibri" panose="020F0502020204030204" pitchFamily="34" charset="0"/>
                <a:cs typeface="Calibri" panose="020F0502020204030204" pitchFamily="34" charset="0"/>
              </a:rPr>
              <a:t>Sequence of last-4 deltas</a:t>
            </a:r>
          </a:p>
          <a:p>
            <a:pPr lvl="1"/>
            <a:endParaRPr lang="en-US" sz="1600" dirty="0">
              <a:latin typeface="Calibri" panose="020F0502020204030204" pitchFamily="34" charset="0"/>
              <a:cs typeface="Calibri" panose="020F0502020204030204" pitchFamily="34" charset="0"/>
            </a:endParaRPr>
          </a:p>
          <a:p>
            <a:r>
              <a:rPr lang="en-US" sz="3000" b="1" dirty="0">
                <a:solidFill>
                  <a:srgbClr val="7030A0"/>
                </a:solidFill>
                <a:latin typeface="Calibri" panose="020F0502020204030204" pitchFamily="34" charset="0"/>
                <a:cs typeface="Calibri" panose="020F0502020204030204" pitchFamily="34" charset="0"/>
              </a:rPr>
              <a:t>Actions:</a:t>
            </a:r>
            <a:r>
              <a:rPr lang="en-US" sz="3000" dirty="0">
                <a:latin typeface="Calibri" panose="020F0502020204030204" pitchFamily="34" charset="0"/>
                <a:cs typeface="Calibri" panose="020F0502020204030204" pitchFamily="34" charset="0"/>
              </a:rPr>
              <a:t> 16 prefetch offsets</a:t>
            </a:r>
          </a:p>
          <a:p>
            <a:pPr lvl="1"/>
            <a:r>
              <a:rPr lang="en-US" sz="2600" dirty="0">
                <a:latin typeface="Calibri" panose="020F0502020204030204" pitchFamily="34" charset="0"/>
                <a:cs typeface="Calibri" panose="020F0502020204030204" pitchFamily="34" charset="0"/>
              </a:rPr>
              <a:t>Ranging between -6 to +32. Including 0.</a:t>
            </a:r>
          </a:p>
          <a:p>
            <a:endParaRPr lang="en-US" sz="1600" dirty="0">
              <a:latin typeface="Calibri" panose="020F0502020204030204" pitchFamily="34" charset="0"/>
              <a:cs typeface="Calibri" panose="020F0502020204030204" pitchFamily="34" charset="0"/>
            </a:endParaRPr>
          </a:p>
          <a:p>
            <a:r>
              <a:rPr lang="en-US" sz="3000" b="1" dirty="0">
                <a:solidFill>
                  <a:schemeClr val="accent6">
                    <a:lumMod val="75000"/>
                  </a:schemeClr>
                </a:solidFill>
                <a:latin typeface="Calibri" panose="020F0502020204030204" pitchFamily="34" charset="0"/>
                <a:cs typeface="Calibri" panose="020F0502020204030204" pitchFamily="34" charset="0"/>
              </a:rPr>
              <a:t>Rewards:</a:t>
            </a:r>
          </a:p>
          <a:p>
            <a:pPr lvl="1"/>
            <a:r>
              <a:rPr lang="en-US" sz="2600" dirty="0">
                <a:latin typeface="Calibri" panose="020F0502020204030204" pitchFamily="34" charset="0"/>
                <a:cs typeface="Calibri" panose="020F0502020204030204" pitchFamily="34" charset="0"/>
              </a:rPr>
              <a:t>R</a:t>
            </a:r>
            <a:r>
              <a:rPr lang="en-US" sz="2600" baseline="-25000" dirty="0">
                <a:latin typeface="Calibri" panose="020F0502020204030204" pitchFamily="34" charset="0"/>
                <a:cs typeface="Calibri" panose="020F0502020204030204" pitchFamily="34" charset="0"/>
              </a:rPr>
              <a:t>AT</a:t>
            </a:r>
            <a:r>
              <a:rPr lang="en-US" sz="2600" dirty="0">
                <a:latin typeface="Calibri" panose="020F0502020204030204" pitchFamily="34" charset="0"/>
                <a:cs typeface="Calibri" panose="020F0502020204030204" pitchFamily="34" charset="0"/>
              </a:rPr>
              <a:t> = +20; R</a:t>
            </a:r>
            <a:r>
              <a:rPr lang="en-US" sz="2600" baseline="-25000" dirty="0">
                <a:latin typeface="Calibri" panose="020F0502020204030204" pitchFamily="34" charset="0"/>
                <a:cs typeface="Calibri" panose="020F0502020204030204" pitchFamily="34" charset="0"/>
              </a:rPr>
              <a:t>AL</a:t>
            </a:r>
            <a:r>
              <a:rPr lang="en-US" sz="2600" dirty="0">
                <a:latin typeface="Calibri" panose="020F0502020204030204" pitchFamily="34" charset="0"/>
                <a:cs typeface="Calibri" panose="020F0502020204030204" pitchFamily="34" charset="0"/>
              </a:rPr>
              <a:t> = +12; R</a:t>
            </a:r>
            <a:r>
              <a:rPr lang="en-US" sz="2600" baseline="-25000" dirty="0">
                <a:latin typeface="Calibri" panose="020F0502020204030204" pitchFamily="34" charset="0"/>
                <a:cs typeface="Calibri" panose="020F0502020204030204" pitchFamily="34" charset="0"/>
              </a:rPr>
              <a:t>NP</a:t>
            </a:r>
            <a:r>
              <a:rPr lang="en-US" sz="2600" dirty="0">
                <a:latin typeface="Calibri" panose="020F0502020204030204" pitchFamily="34" charset="0"/>
                <a:cs typeface="Calibri" panose="020F0502020204030204" pitchFamily="34" charset="0"/>
              </a:rPr>
              <a:t>-H=-2; R</a:t>
            </a:r>
            <a:r>
              <a:rPr lang="en-US" sz="2600" baseline="-25000" dirty="0">
                <a:latin typeface="Calibri" panose="020F0502020204030204" pitchFamily="34" charset="0"/>
                <a:cs typeface="Calibri" panose="020F0502020204030204" pitchFamily="34" charset="0"/>
              </a:rPr>
              <a:t>NP</a:t>
            </a:r>
            <a:r>
              <a:rPr lang="en-US" sz="2600" dirty="0">
                <a:latin typeface="Calibri" panose="020F0502020204030204" pitchFamily="34" charset="0"/>
                <a:cs typeface="Calibri" panose="020F0502020204030204" pitchFamily="34" charset="0"/>
              </a:rPr>
              <a:t>-L=-4;</a:t>
            </a:r>
          </a:p>
          <a:p>
            <a:pPr lvl="1"/>
            <a:r>
              <a:rPr lang="en-US" sz="2600" dirty="0">
                <a:latin typeface="Calibri" panose="020F0502020204030204" pitchFamily="34" charset="0"/>
                <a:cs typeface="Calibri" panose="020F0502020204030204" pitchFamily="34" charset="0"/>
              </a:rPr>
              <a:t>R</a:t>
            </a:r>
            <a:r>
              <a:rPr lang="en-US" sz="2600" baseline="-25000" dirty="0">
                <a:latin typeface="Calibri" panose="020F0502020204030204" pitchFamily="34" charset="0"/>
                <a:cs typeface="Calibri" panose="020F0502020204030204" pitchFamily="34" charset="0"/>
              </a:rPr>
              <a:t>IN</a:t>
            </a:r>
            <a:r>
              <a:rPr lang="en-US" sz="2600" dirty="0">
                <a:latin typeface="Calibri" panose="020F0502020204030204" pitchFamily="34" charset="0"/>
                <a:cs typeface="Calibri" panose="020F0502020204030204" pitchFamily="34" charset="0"/>
              </a:rPr>
              <a:t>-H=-14; R</a:t>
            </a:r>
            <a:r>
              <a:rPr lang="en-US" sz="2600" baseline="-25000" dirty="0">
                <a:latin typeface="Calibri" panose="020F0502020204030204" pitchFamily="34" charset="0"/>
                <a:cs typeface="Calibri" panose="020F0502020204030204" pitchFamily="34" charset="0"/>
              </a:rPr>
              <a:t>IN</a:t>
            </a:r>
            <a:r>
              <a:rPr lang="en-US" sz="2600" dirty="0">
                <a:latin typeface="Calibri" panose="020F0502020204030204" pitchFamily="34" charset="0"/>
                <a:cs typeface="Calibri" panose="020F0502020204030204" pitchFamily="34" charset="0"/>
              </a:rPr>
              <a:t>-L=-8; R</a:t>
            </a:r>
            <a:r>
              <a:rPr lang="en-US" sz="2600" baseline="-25000" dirty="0">
                <a:latin typeface="Calibri" panose="020F0502020204030204" pitchFamily="34" charset="0"/>
                <a:cs typeface="Calibri" panose="020F0502020204030204" pitchFamily="34" charset="0"/>
              </a:rPr>
              <a:t>CL</a:t>
            </a:r>
            <a:r>
              <a:rPr lang="en-US" sz="2600" dirty="0">
                <a:latin typeface="Calibri" panose="020F0502020204030204" pitchFamily="34" charset="0"/>
                <a:cs typeface="Calibri" panose="020F0502020204030204" pitchFamily="34" charset="0"/>
              </a:rPr>
              <a:t>=-12</a:t>
            </a:r>
          </a:p>
          <a:p>
            <a:pPr marL="457200" lvl="1" indent="0">
              <a:buNone/>
            </a:pPr>
            <a:endParaRPr lang="en-US"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618520648"/>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pitchFamily="34" charset="0"/>
                <a:ea typeface="+mn-ea"/>
                <a:cs typeface="Calibri" panose="020F0502020204030204" pitchFamily="34" charset="0"/>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endParaRPr kumimoji="0" lang="en-US" sz="2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24575" y="3189861"/>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7.7%</a:t>
            </a:r>
          </a:p>
        </p:txBody>
      </p:sp>
    </p:spTree>
    <p:extLst>
      <p:ext uri="{BB962C8B-B14F-4D97-AF65-F5344CB8AC3E}">
        <p14:creationId xmlns:p14="http://schemas.microsoft.com/office/powerpoint/2010/main" val="3568793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7" dur="500"/>
                                        <p:tgtEl>
                                          <p:spTgt spid="21">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12" dur="500"/>
                                        <p:tgtEl>
                                          <p:spTgt spid="21">
                                            <p:graphicEl>
                                              <a:chart seriesIdx="0" categoryIdx="-4" bldStep="series"/>
                                            </p:graphicEl>
                                          </p:spTgt>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24"/>
                                        </p:tgtEl>
                                        <p:attrNameLst>
                                          <p:attrName>style.visibility</p:attrName>
                                        </p:attrNameLst>
                                      </p:cBhvr>
                                      <p:to>
                                        <p:strVal val="visible"/>
                                      </p:to>
                                    </p:set>
                                  </p:childTnLst>
                                </p:cTn>
                              </p:par>
                              <p:par>
                                <p:cTn id="15" presetID="22" presetClass="entr" presetSubtype="8" fill="hold" grpId="0" nodeType="withEffect">
                                  <p:stCondLst>
                                    <p:cond delay="500"/>
                                  </p:stCondLst>
                                  <p:childTnLst>
                                    <p:set>
                                      <p:cBhvr>
                                        <p:cTn id="16"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17" dur="500"/>
                                        <p:tgtEl>
                                          <p:spTgt spid="21">
                                            <p:graphicEl>
                                              <a:chart seriesIdx="1" categoryIdx="-4" bldStep="series"/>
                                            </p:graphicEl>
                                          </p:spTgt>
                                        </p:tgtEl>
                                      </p:cBhvr>
                                    </p:animEffect>
                                  </p:childTnLst>
                                </p:cTn>
                              </p:par>
                              <p:par>
                                <p:cTn id="18" presetID="1" presetClass="entr" presetSubtype="0" fill="hold" grpId="0" nodeType="withEffect">
                                  <p:stCondLst>
                                    <p:cond delay="1000"/>
                                  </p:stCondLst>
                                  <p:childTnLst>
                                    <p:set>
                                      <p:cBhvr>
                                        <p:cTn id="19" dur="1" fill="hold">
                                          <p:stCondLst>
                                            <p:cond delay="0"/>
                                          </p:stCondLst>
                                        </p:cTn>
                                        <p:tgtEl>
                                          <p:spTgt spid="22"/>
                                        </p:tgtEl>
                                        <p:attrNameLst>
                                          <p:attrName>style.visibility</p:attrName>
                                        </p:attrNameLst>
                                      </p:cBhvr>
                                      <p:to>
                                        <p:strVal val="visible"/>
                                      </p:to>
                                    </p:set>
                                  </p:childTnLst>
                                </p:cTn>
                              </p:par>
                              <p:par>
                                <p:cTn id="20" presetID="22" presetClass="entr" presetSubtype="8" fill="hold" grpId="0" nodeType="withEffect">
                                  <p:stCondLst>
                                    <p:cond delay="1000"/>
                                  </p:stCondLst>
                                  <p:childTnLst>
                                    <p:set>
                                      <p:cBhvr>
                                        <p:cTn id="21" dur="1" fill="hold">
                                          <p:stCondLst>
                                            <p:cond delay="0"/>
                                          </p:stCondLst>
                                        </p:cTn>
                                        <p:tgtEl>
                                          <p:spTgt spid="21">
                                            <p:graphicEl>
                                              <a:chart seriesIdx="2" categoryIdx="-4" bldStep="series"/>
                                            </p:graphicEl>
                                          </p:spTgt>
                                        </p:tgtEl>
                                        <p:attrNameLst>
                                          <p:attrName>style.visibility</p:attrName>
                                        </p:attrNameLst>
                                      </p:cBhvr>
                                      <p:to>
                                        <p:strVal val="visible"/>
                                      </p:to>
                                    </p:set>
                                    <p:animEffect transition="in" filter="wipe(left)">
                                      <p:cBhvr>
                                        <p:cTn id="22" dur="500"/>
                                        <p:tgtEl>
                                          <p:spTgt spid="21">
                                            <p:graphicEl>
                                              <a:chart seriesIdx="2" categoryIdx="-4" bldStep="series"/>
                                            </p:graphicEl>
                                          </p:spTgt>
                                        </p:tgtEl>
                                      </p:cBhvr>
                                    </p:animEffect>
                                  </p:childTnLst>
                                </p:cTn>
                              </p:par>
                              <p:par>
                                <p:cTn id="23" presetID="1"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1">
                                            <p:graphicEl>
                                              <a:chart seriesIdx="3" categoryIdx="-4" bldStep="series"/>
                                            </p:graphicEl>
                                          </p:spTgt>
                                        </p:tgtEl>
                                        <p:attrNameLst>
                                          <p:attrName>style.visibility</p:attrName>
                                        </p:attrNameLst>
                                      </p:cBhvr>
                                      <p:to>
                                        <p:strVal val="visible"/>
                                      </p:to>
                                    </p:set>
                                    <p:animEffect transition="in" filter="wipe(left)">
                                      <p:cBhvr>
                                        <p:cTn id="29" dur="500"/>
                                        <p:tgtEl>
                                          <p:spTgt spid="21">
                                            <p:graphicEl>
                                              <a:chart seriesIdx="3" categoryIdx="-4" bldStep="series"/>
                                            </p:graphicEl>
                                          </p:spTgt>
                                        </p:tgtEl>
                                      </p:cBhvr>
                                    </p:animEffect>
                                  </p:childTnLst>
                                </p:cTn>
                              </p:par>
                              <p:par>
                                <p:cTn id="30" presetID="1" presetClass="entr" presetSubtype="0" fill="hold" grpId="0" nodeType="withEffect">
                                  <p:stCondLst>
                                    <p:cond delay="500"/>
                                  </p:stCondLst>
                                  <p:childTnLst>
                                    <p:set>
                                      <p:cBhvr>
                                        <p:cTn id="31" dur="1" fill="hold">
                                          <p:stCondLst>
                                            <p:cond delay="0"/>
                                          </p:stCondLst>
                                        </p:cTn>
                                        <p:tgtEl>
                                          <p:spTgt spid="25"/>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3"/>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5"/>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8"/>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uiExpand="1">
        <p:bldSub>
          <a:bldChart bld="series"/>
        </p:bldSub>
      </p:bldGraphic>
      <p:bldP spid="22" grpId="0"/>
      <p:bldP spid="23" grpId="0"/>
      <p:bldP spid="24" grpId="0"/>
      <p:bldP spid="25" grpId="0"/>
      <p:bldP spid="35" grpId="0"/>
      <p:bldP spid="38"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endParaRPr kumimoji="0" lang="en-US" sz="20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61748" y="3129785"/>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7.7%</a:t>
            </a:r>
          </a:p>
        </p:txBody>
      </p:sp>
      <p:sp>
        <p:nvSpPr>
          <p:cNvPr id="12" name="Rectangle 11">
            <a:extLst>
              <a:ext uri="{FF2B5EF4-FFF2-40B4-BE49-F238E27FC236}">
                <a16:creationId xmlns:a16="http://schemas.microsoft.com/office/drawing/2014/main" id="{D782EF0A-FF3F-2447-94E7-065DCDE4778E}"/>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2ED78F5B-5AD3-3444-AB2D-EFA84E5C42D3}"/>
              </a:ext>
            </a:extLst>
          </p:cNvPr>
          <p:cNvSpPr/>
          <p:nvPr/>
        </p:nvSpPr>
        <p:spPr>
          <a:xfrm>
            <a:off x="80387" y="2046456"/>
            <a:ext cx="8983226" cy="1310280"/>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1. Pythia consistently provides the highest performance 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all core configurations</a:t>
            </a:r>
          </a:p>
        </p:txBody>
      </p:sp>
      <p:sp>
        <p:nvSpPr>
          <p:cNvPr id="14" name="Rectangle 13">
            <a:extLst>
              <a:ext uri="{FF2B5EF4-FFF2-40B4-BE49-F238E27FC236}">
                <a16:creationId xmlns:a16="http://schemas.microsoft.com/office/drawing/2014/main" id="{8E5B46C1-FC04-B54B-819D-490FB17FC6C3}"/>
              </a:ext>
            </a:extLst>
          </p:cNvPr>
          <p:cNvSpPr/>
          <p:nvPr/>
        </p:nvSpPr>
        <p:spPr>
          <a:xfrm>
            <a:off x="80387" y="3802856"/>
            <a:ext cx="8983226" cy="1017745"/>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2. Pythia’s gain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increases with core count</a:t>
            </a:r>
          </a:p>
        </p:txBody>
      </p:sp>
    </p:spTree>
    <p:extLst>
      <p:ext uri="{BB962C8B-B14F-4D97-AF65-F5344CB8AC3E}">
        <p14:creationId xmlns:p14="http://schemas.microsoft.com/office/powerpoint/2010/main" val="1323083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205806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7646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933816"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a:t>
            </a:r>
            <a:r>
              <a:rPr kumimoji="0" lang="en-US" sz="2000" b="0" i="1" u="none" strike="noStrike" kern="1200" cap="none" spc="0" normalizeH="0" baseline="0" noProof="0" dirty="0" err="1">
                <a:ln>
                  <a:noFill/>
                </a:ln>
                <a:solidFill>
                  <a:srgbClr val="E7E6E6">
                    <a:lumMod val="50000"/>
                  </a:srgbClr>
                </a:solidFill>
                <a:effectLst/>
                <a:uLnTx/>
                <a:uFillTx/>
                <a:latin typeface="Calibri" panose="020F0502020204030204" pitchFamily="34" charset="0"/>
                <a:ea typeface="+mn-ea"/>
                <a:cs typeface="Calibri" panose="020F0502020204030204" pitchFamily="34" charset="0"/>
              </a:rPr>
              <a:t>Threadripper</a:t>
            </a: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106150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40291" y="820503"/>
            <a:ext cx="560866" cy="40011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190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17%</a:t>
            </a:r>
          </a:p>
        </p:txBody>
      </p:sp>
      <p:cxnSp>
        <p:nvCxnSpPr>
          <p:cNvPr id="3" name="Straight Connector 2">
            <a:extLst>
              <a:ext uri="{FF2B5EF4-FFF2-40B4-BE49-F238E27FC236}">
                <a16:creationId xmlns:a16="http://schemas.microsoft.com/office/drawing/2014/main" id="{A958F930-B399-9349-B00B-4C36F84BFC85}"/>
              </a:ext>
            </a:extLst>
          </p:cNvPr>
          <p:cNvCxnSpPr/>
          <p:nvPr/>
        </p:nvCxnSpPr>
        <p:spPr>
          <a:xfrm>
            <a:off x="2388973" y="3311611"/>
            <a:ext cx="5708822" cy="0"/>
          </a:xfrm>
          <a:prstGeom prst="line">
            <a:avLst/>
          </a:prstGeom>
          <a:ln w="12700">
            <a:solidFill>
              <a:srgbClr val="E3030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349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left)">
                                      <p:cBhvr>
                                        <p:cTn id="7" dur="500"/>
                                        <p:tgtEl>
                                          <p:spTgt spid="6">
                                            <p:graphicEl>
                                              <a:chart seriesIdx="-3" categoryIdx="-3" bldStep="gridLegend"/>
                                            </p:graphic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6">
                                            <p:graphicEl>
                                              <a:chart seriesIdx="0" categoryIdx="-4" bldStep="series"/>
                                            </p:graphicEl>
                                          </p:spTgt>
                                        </p:tgtEl>
                                        <p:attrNameLst>
                                          <p:attrName>style.visibility</p:attrName>
                                        </p:attrNameLst>
                                      </p:cBhvr>
                                      <p:to>
                                        <p:strVal val="visible"/>
                                      </p:to>
                                    </p:set>
                                    <p:animEffect transition="in" filter="wipe(right)">
                                      <p:cBhvr>
                                        <p:cTn id="15" dur="500"/>
                                        <p:tgtEl>
                                          <p:spTgt spid="6">
                                            <p:graphicEl>
                                              <a:chart seriesIdx="0" categoryIdx="-4" bldStep="series"/>
                                            </p:graphicEl>
                                          </p:spTgt>
                                        </p:tgtEl>
                                      </p:cBhvr>
                                    </p:animEffect>
                                  </p:childTnLst>
                                </p:cTn>
                              </p:par>
                              <p:par>
                                <p:cTn id="16" presetID="1" presetClass="entr" presetSubtype="0" fill="hold" grpId="0" nodeType="withEffect">
                                  <p:stCondLst>
                                    <p:cond delay="500"/>
                                  </p:stCondLst>
                                  <p:childTnLst>
                                    <p:set>
                                      <p:cBhvr>
                                        <p:cTn id="17" dur="1" fill="hold">
                                          <p:stCondLst>
                                            <p:cond delay="0"/>
                                          </p:stCondLst>
                                        </p:cTn>
                                        <p:tgtEl>
                                          <p:spTgt spid="14"/>
                                        </p:tgtEl>
                                        <p:attrNameLst>
                                          <p:attrName>style.visibility</p:attrName>
                                        </p:attrNameLst>
                                      </p:cBhvr>
                                      <p:to>
                                        <p:strVal val="visible"/>
                                      </p:to>
                                    </p:set>
                                  </p:childTnLst>
                                </p:cTn>
                              </p:par>
                              <p:par>
                                <p:cTn id="18" presetID="22" presetClass="entr" presetSubtype="2" fill="hold" grpId="0" nodeType="withEffect">
                                  <p:stCondLst>
                                    <p:cond delay="500"/>
                                  </p:stCondLst>
                                  <p:childTnLst>
                                    <p:set>
                                      <p:cBhvr>
                                        <p:cTn id="19" dur="1" fill="hold">
                                          <p:stCondLst>
                                            <p:cond delay="0"/>
                                          </p:stCondLst>
                                        </p:cTn>
                                        <p:tgtEl>
                                          <p:spTgt spid="6">
                                            <p:graphicEl>
                                              <a:chart seriesIdx="1" categoryIdx="-4" bldStep="series"/>
                                            </p:graphicEl>
                                          </p:spTgt>
                                        </p:tgtEl>
                                        <p:attrNameLst>
                                          <p:attrName>style.visibility</p:attrName>
                                        </p:attrNameLst>
                                      </p:cBhvr>
                                      <p:to>
                                        <p:strVal val="visible"/>
                                      </p:to>
                                    </p:set>
                                    <p:animEffect transition="in" filter="wipe(right)">
                                      <p:cBhvr>
                                        <p:cTn id="20" dur="500"/>
                                        <p:tgtEl>
                                          <p:spTgt spid="6">
                                            <p:graphicEl>
                                              <a:chart seriesIdx="1" categoryIdx="-4" bldStep="series"/>
                                            </p:graphicEl>
                                          </p:spTgt>
                                        </p:tgtEl>
                                      </p:cBhvr>
                                    </p:animEffect>
                                  </p:childTnLst>
                                </p:cTn>
                              </p:par>
                              <p:par>
                                <p:cTn id="21" presetID="1" presetClass="entr" presetSubtype="0" fill="hold" grpId="0" nodeType="withEffect">
                                  <p:stCondLst>
                                    <p:cond delay="1000"/>
                                  </p:stCondLst>
                                  <p:childTnLst>
                                    <p:set>
                                      <p:cBhvr>
                                        <p:cTn id="22" dur="1" fill="hold">
                                          <p:stCondLst>
                                            <p:cond delay="0"/>
                                          </p:stCondLst>
                                        </p:cTn>
                                        <p:tgtEl>
                                          <p:spTgt spid="15"/>
                                        </p:tgtEl>
                                        <p:attrNameLst>
                                          <p:attrName>style.visibility</p:attrName>
                                        </p:attrNameLst>
                                      </p:cBhvr>
                                      <p:to>
                                        <p:strVal val="visible"/>
                                      </p:to>
                                    </p:set>
                                  </p:childTnLst>
                                </p:cTn>
                              </p:par>
                              <p:par>
                                <p:cTn id="23" presetID="22" presetClass="entr" presetSubtype="2" fill="hold" grpId="0" nodeType="withEffect">
                                  <p:stCondLst>
                                    <p:cond delay="1000"/>
                                  </p:stCondLst>
                                  <p:childTnLst>
                                    <p:set>
                                      <p:cBhvr>
                                        <p:cTn id="24" dur="1" fill="hold">
                                          <p:stCondLst>
                                            <p:cond delay="0"/>
                                          </p:stCondLst>
                                        </p:cTn>
                                        <p:tgtEl>
                                          <p:spTgt spid="6">
                                            <p:graphicEl>
                                              <a:chart seriesIdx="2" categoryIdx="-4" bldStep="series"/>
                                            </p:graphicEl>
                                          </p:spTgt>
                                        </p:tgtEl>
                                        <p:attrNameLst>
                                          <p:attrName>style.visibility</p:attrName>
                                        </p:attrNameLst>
                                      </p:cBhvr>
                                      <p:to>
                                        <p:strVal val="visible"/>
                                      </p:to>
                                    </p:set>
                                    <p:animEffect transition="in" filter="wipe(right)">
                                      <p:cBhvr>
                                        <p:cTn id="25" dur="500"/>
                                        <p:tgtEl>
                                          <p:spTgt spid="6">
                                            <p:graphicEl>
                                              <a:chart seriesIdx="2" categoryIdx="-4" bldStep="series"/>
                                            </p:graphicEl>
                                          </p:spTgt>
                                        </p:tgtEl>
                                      </p:cBhvr>
                                    </p:animEffect>
                                  </p:childTnLst>
                                </p:cTn>
                              </p:par>
                              <p:par>
                                <p:cTn id="26" presetID="1" presetClass="entr" presetSubtype="0" fill="hold" grpId="0" nodeType="withEffect">
                                  <p:stCondLst>
                                    <p:cond delay="1500"/>
                                  </p:stCondLst>
                                  <p:childTnLst>
                                    <p:set>
                                      <p:cBhvr>
                                        <p:cTn id="27" dur="1" fill="hold">
                                          <p:stCondLst>
                                            <p:cond delay="0"/>
                                          </p:stCondLst>
                                        </p:cTn>
                                        <p:tgtEl>
                                          <p:spTgt spid="1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2"/>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6">
                                            <p:graphicEl>
                                              <a:chart seriesIdx="3" categoryIdx="-4" bldStep="series"/>
                                            </p:graphicEl>
                                          </p:spTgt>
                                        </p:tgtEl>
                                        <p:attrNameLst>
                                          <p:attrName>style.visibility</p:attrName>
                                        </p:attrNameLst>
                                      </p:cBhvr>
                                      <p:to>
                                        <p:strVal val="visible"/>
                                      </p:to>
                                    </p:set>
                                    <p:animEffect transition="in" filter="wipe(right)">
                                      <p:cBhvr>
                                        <p:cTn id="50" dur="500"/>
                                        <p:tgtEl>
                                          <p:spTgt spid="6">
                                            <p:graphicEl>
                                              <a:chart seriesIdx="3" categoryIdx="-4" bldStep="series"/>
                                            </p:graphicEl>
                                          </p:spTgt>
                                        </p:tgtEl>
                                      </p:cBhvr>
                                    </p:animEffect>
                                  </p:childTnLst>
                                </p:cTn>
                              </p:par>
                              <p:par>
                                <p:cTn id="51" presetID="1" presetClass="entr" presetSubtype="0" fill="hold" grpId="0" nodeType="withEffect">
                                  <p:stCondLst>
                                    <p:cond delay="500"/>
                                  </p:stCondLst>
                                  <p:childTnLst>
                                    <p:set>
                                      <p:cBhvr>
                                        <p:cTn id="52" dur="1" fill="hold">
                                          <p:stCondLst>
                                            <p:cond delay="0"/>
                                          </p:stCondLst>
                                        </p:cTn>
                                        <p:tgtEl>
                                          <p:spTgt spid="1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1"/>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2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Graphic spid="6" grpId="0" uiExpand="1">
        <p:bldSub>
          <a:bldChart bld="series"/>
        </p:bldSub>
      </p:bldGraphic>
      <p:bldP spid="11" grpId="0"/>
      <p:bldP spid="12" grpId="0"/>
      <p:bldP spid="13" grpId="0"/>
      <p:bldP spid="14" grpId="0"/>
      <p:bldP spid="15" grpId="0"/>
      <p:bldP spid="16" grpId="0"/>
      <p:bldP spid="17" grpId="0"/>
      <p:bldP spid="19" grpId="0"/>
      <p:bldP spid="22" grpId="0"/>
      <p:bldP spid="25"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199285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69176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79275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a:t>
            </a:r>
            <a:r>
              <a:rPr kumimoji="0" lang="en-US" sz="1800" b="0" i="1" u="none" strike="noStrike" kern="1200" cap="none" spc="0" normalizeH="0" baseline="0" noProof="0" dirty="0" err="1">
                <a:ln>
                  <a:noFill/>
                </a:ln>
                <a:solidFill>
                  <a:srgbClr val="E7E6E6">
                    <a:lumMod val="50000"/>
                  </a:srgbClr>
                </a:solidFill>
                <a:effectLst/>
                <a:uLnTx/>
                <a:uFillTx/>
                <a:latin typeface="Lato" panose="020F0502020204030203" pitchFamily="34" charset="77"/>
                <a:ea typeface="+mn-ea"/>
                <a:cs typeface="+mn-cs"/>
              </a:rPr>
              <a:t>Threadripper</a:t>
            </a: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97334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56764" y="794763"/>
            <a:ext cx="50526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991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17%</a:t>
            </a:r>
          </a:p>
        </p:txBody>
      </p:sp>
      <p:sp>
        <p:nvSpPr>
          <p:cNvPr id="20" name="Rectangle 19">
            <a:extLst>
              <a:ext uri="{FF2B5EF4-FFF2-40B4-BE49-F238E27FC236}">
                <a16:creationId xmlns:a16="http://schemas.microsoft.com/office/drawing/2014/main" id="{CFB99ED5-254B-834B-8CE2-64A8CD8975BF}"/>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E80A7FC1-AA75-8346-96D6-E584847A540F}"/>
              </a:ext>
            </a:extLst>
          </p:cNvPr>
          <p:cNvSpPr/>
          <p:nvPr/>
        </p:nvSpPr>
        <p:spPr>
          <a:xfrm>
            <a:off x="80388" y="2655844"/>
            <a:ext cx="8983226" cy="1558928"/>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Pythia outperforms prior best prefetchers for</a:t>
            </a: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 wide range of DRAM bandwidth configurations</a:t>
            </a:r>
          </a:p>
        </p:txBody>
      </p:sp>
    </p:spTree>
    <p:extLst>
      <p:ext uri="{BB962C8B-B14F-4D97-AF65-F5344CB8AC3E}">
        <p14:creationId xmlns:p14="http://schemas.microsoft.com/office/powerpoint/2010/main" val="1971622515"/>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4F170E7-5437-B241-B8D8-8F3300D03E7C}"/>
              </a:ext>
            </a:extLst>
          </p:cNvPr>
          <p:cNvSpPr>
            <a:spLocks noGrp="1"/>
          </p:cNvSpPr>
          <p:nvPr>
            <p:ph type="title"/>
          </p:nvPr>
        </p:nvSpPr>
        <p:spPr/>
        <p:txBody>
          <a:bodyPr/>
          <a:lstStyle/>
          <a:p>
            <a:r>
              <a:rPr lang="en-US" dirty="0"/>
              <a:t>Pythia’s Overhead</a:t>
            </a:r>
          </a:p>
        </p:txBody>
      </p:sp>
      <p:sp>
        <p:nvSpPr>
          <p:cNvPr id="5" name="Content Placeholder 4">
            <a:extLst>
              <a:ext uri="{FF2B5EF4-FFF2-40B4-BE49-F238E27FC236}">
                <a16:creationId xmlns:a16="http://schemas.microsoft.com/office/drawing/2014/main" id="{63E193EB-0456-824E-AABB-C7B93318976B}"/>
              </a:ext>
            </a:extLst>
          </p:cNvPr>
          <p:cNvSpPr>
            <a:spLocks noGrp="1"/>
          </p:cNvSpPr>
          <p:nvPr>
            <p:ph idx="1"/>
          </p:nvPr>
        </p:nvSpPr>
        <p:spPr/>
        <p:txBody>
          <a:bodyPr/>
          <a:lstStyle/>
          <a:p>
            <a:r>
              <a:rPr lang="en-US" sz="3000" b="1" dirty="0">
                <a:solidFill>
                  <a:srgbClr val="000CFF"/>
                </a:solidFill>
                <a:latin typeface="+mn-lt"/>
              </a:rPr>
              <a:t>25.5 KB </a:t>
            </a:r>
            <a:r>
              <a:rPr lang="en-US" sz="3000" dirty="0">
                <a:latin typeface="+mn-lt"/>
              </a:rPr>
              <a:t>of total metadata storage </a:t>
            </a:r>
            <a:r>
              <a:rPr lang="en-US" sz="3000" b="1" dirty="0">
                <a:solidFill>
                  <a:srgbClr val="000CFF"/>
                </a:solidFill>
                <a:latin typeface="+mn-lt"/>
              </a:rPr>
              <a:t>per core</a:t>
            </a:r>
          </a:p>
          <a:p>
            <a:pPr lvl="1"/>
            <a:r>
              <a:rPr lang="en-US" sz="2600" dirty="0">
                <a:latin typeface="+mn-lt"/>
              </a:rPr>
              <a:t>Only simple tables</a:t>
            </a:r>
          </a:p>
          <a:p>
            <a:r>
              <a:rPr lang="en-US" sz="3000" dirty="0">
                <a:latin typeface="+mn-lt"/>
              </a:rPr>
              <a:t>We also model functionally-accurate Pythia with full complexity in </a:t>
            </a:r>
            <a:r>
              <a:rPr lang="en-US" sz="3000" b="1" dirty="0">
                <a:solidFill>
                  <a:schemeClr val="accent2"/>
                </a:solidFill>
                <a:latin typeface="+mn-lt"/>
              </a:rPr>
              <a:t>Chisel</a:t>
            </a:r>
            <a:r>
              <a:rPr lang="en-US" sz="3000" dirty="0">
                <a:latin typeface="+mn-lt"/>
              </a:rPr>
              <a:t> </a:t>
            </a:r>
            <a:r>
              <a:rPr lang="en-US" sz="1800" b="1" dirty="0">
                <a:solidFill>
                  <a:schemeClr val="bg2">
                    <a:lumMod val="75000"/>
                  </a:schemeClr>
                </a:solidFill>
                <a:latin typeface="+mn-lt"/>
              </a:rPr>
              <a:t>[4]</a:t>
            </a:r>
            <a:r>
              <a:rPr lang="en-US" sz="3000" dirty="0">
                <a:latin typeface="+mn-lt"/>
              </a:rPr>
              <a:t> HDL</a:t>
            </a:r>
          </a:p>
        </p:txBody>
      </p:sp>
      <p:sp>
        <p:nvSpPr>
          <p:cNvPr id="6" name="Rounded Rectangle 5">
            <a:extLst>
              <a:ext uri="{FF2B5EF4-FFF2-40B4-BE49-F238E27FC236}">
                <a16:creationId xmlns:a16="http://schemas.microsoft.com/office/drawing/2014/main" id="{B9CE33B3-3879-9E48-945B-53C67109D76C}"/>
              </a:ext>
            </a:extLst>
          </p:cNvPr>
          <p:cNvSpPr/>
          <p:nvPr/>
        </p:nvSpPr>
        <p:spPr>
          <a:xfrm>
            <a:off x="2539715" y="2980986"/>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1.03%</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a:t>
            </a: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area</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overhead</a:t>
            </a:r>
          </a:p>
        </p:txBody>
      </p:sp>
      <p:sp>
        <p:nvSpPr>
          <p:cNvPr id="8" name="Rounded Rectangle 7">
            <a:extLst>
              <a:ext uri="{FF2B5EF4-FFF2-40B4-BE49-F238E27FC236}">
                <a16:creationId xmlns:a16="http://schemas.microsoft.com/office/drawing/2014/main" id="{1FCF103B-80E0-0B4F-96B7-2C7E8AA094DF}"/>
              </a:ext>
            </a:extLst>
          </p:cNvPr>
          <p:cNvSpPr/>
          <p:nvPr/>
        </p:nvSpPr>
        <p:spPr>
          <a:xfrm>
            <a:off x="2539714" y="51872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Satisfies prediction latency</a:t>
            </a:r>
            <a:endPar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pic>
        <p:nvPicPr>
          <p:cNvPr id="15" name="Picture 14">
            <a:extLst>
              <a:ext uri="{FF2B5EF4-FFF2-40B4-BE49-F238E27FC236}">
                <a16:creationId xmlns:a16="http://schemas.microsoft.com/office/drawing/2014/main" id="{8499BC97-2BA5-584E-8758-5898A9ACB5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2778904"/>
            <a:ext cx="1014185" cy="1014185"/>
          </a:xfrm>
          <a:prstGeom prst="rect">
            <a:avLst/>
          </a:prstGeom>
          <a:effectLst>
            <a:outerShdw blurRad="50800" dist="38100" dir="2700000" algn="tl" rotWithShape="0">
              <a:prstClr val="black">
                <a:alpha val="40000"/>
              </a:prstClr>
            </a:outerShdw>
          </a:effectLst>
        </p:spPr>
      </p:pic>
      <p:sp>
        <p:nvSpPr>
          <p:cNvPr id="17" name="Rounded Rectangle 16">
            <a:extLst>
              <a:ext uri="{FF2B5EF4-FFF2-40B4-BE49-F238E27FC236}">
                <a16:creationId xmlns:a16="http://schemas.microsoft.com/office/drawing/2014/main" id="{964FBD02-CAFE-C749-90E4-555B48C2307C}"/>
              </a:ext>
            </a:extLst>
          </p:cNvPr>
          <p:cNvSpPr/>
          <p:nvPr/>
        </p:nvSpPr>
        <p:spPr>
          <a:xfrm>
            <a:off x="2539714" y="40653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0.4%</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power</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overhead</a:t>
            </a:r>
          </a:p>
        </p:txBody>
      </p:sp>
      <p:pic>
        <p:nvPicPr>
          <p:cNvPr id="18" name="Picture 17">
            <a:extLst>
              <a:ext uri="{FF2B5EF4-FFF2-40B4-BE49-F238E27FC236}">
                <a16:creationId xmlns:a16="http://schemas.microsoft.com/office/drawing/2014/main" id="{1443FFCA-31F6-644E-8F1B-1AF3AA3D2D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3874523"/>
            <a:ext cx="1014185" cy="1014185"/>
          </a:xfrm>
          <a:prstGeom prst="rect">
            <a:avLst/>
          </a:prstGeom>
          <a:effectLst>
            <a:outerShdw blurRad="50800" dist="38100" dir="2700000" algn="tl" rotWithShape="0">
              <a:prstClr val="black">
                <a:alpha val="40000"/>
              </a:prstClr>
            </a:outerShdw>
          </a:effectLst>
        </p:spPr>
      </p:pic>
      <p:pic>
        <p:nvPicPr>
          <p:cNvPr id="19" name="Picture 18">
            <a:extLst>
              <a:ext uri="{FF2B5EF4-FFF2-40B4-BE49-F238E27FC236}">
                <a16:creationId xmlns:a16="http://schemas.microsoft.com/office/drawing/2014/main" id="{E02E2A8A-176E-2A44-AE22-6D9BB69A780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4985794"/>
            <a:ext cx="1042482" cy="1014185"/>
          </a:xfrm>
          <a:prstGeom prst="rect">
            <a:avLst/>
          </a:prstGeom>
          <a:effectLst>
            <a:outerShdw blurRad="50800" dist="38100" dir="2700000" algn="tl" rotWithShape="0">
              <a:prstClr val="black">
                <a:alpha val="40000"/>
              </a:prstClr>
            </a:outerShdw>
          </a:effectLst>
        </p:spPr>
      </p:pic>
      <p:sp>
        <p:nvSpPr>
          <p:cNvPr id="20" name="TextBox 19">
            <a:extLst>
              <a:ext uri="{FF2B5EF4-FFF2-40B4-BE49-F238E27FC236}">
                <a16:creationId xmlns:a16="http://schemas.microsoft.com/office/drawing/2014/main" id="{E2FAFE7A-26BE-B54E-9515-C4C2BB6617F5}"/>
              </a:ext>
            </a:extLst>
          </p:cNvPr>
          <p:cNvSpPr txBox="1"/>
          <p:nvPr/>
        </p:nvSpPr>
        <p:spPr>
          <a:xfrm>
            <a:off x="1707907" y="6121440"/>
            <a:ext cx="620323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of a desktop-class 4-core Skylake processor (Xeon D2132IT, 60W)</a:t>
            </a:r>
          </a:p>
        </p:txBody>
      </p:sp>
      <p:sp>
        <p:nvSpPr>
          <p:cNvPr id="21" name="TextBox 20">
            <a:extLst>
              <a:ext uri="{FF2B5EF4-FFF2-40B4-BE49-F238E27FC236}">
                <a16:creationId xmlns:a16="http://schemas.microsoft.com/office/drawing/2014/main" id="{A5C02E59-B1D8-4E46-92B4-5062CD636EE0}"/>
              </a:ext>
            </a:extLst>
          </p:cNvPr>
          <p:cNvSpPr txBox="1"/>
          <p:nvPr/>
        </p:nvSpPr>
        <p:spPr>
          <a:xfrm>
            <a:off x="6514862" y="6394960"/>
            <a:ext cx="2137958" cy="276999"/>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[4]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4">
                  <a:extLst>
                    <a:ext uri="{A12FA001-AC4F-418D-AE19-62706E023703}">
                      <ahyp:hlinkClr xmlns:ahyp="http://schemas.microsoft.com/office/drawing/2018/hyperlinkcolor" val="tx"/>
                    </a:ext>
                  </a:extLst>
                </a:hlinkClick>
              </a:rPr>
              <a:t>https://www.chisel-lang.org</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192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2" end="2"/>
                                            </p:txEl>
                                          </p:spTgt>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Effect transition="in" filter="fade">
                                      <p:cBhvr>
                                        <p:cTn id="9" dur="300"/>
                                        <p:tgtEl>
                                          <p:spTgt spid="21"/>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300"/>
                                        <p:tgtEl>
                                          <p:spTgt spid="15"/>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3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300"/>
                                        <p:tgtEl>
                                          <p:spTgt spid="2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3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7" grpId="0" animBg="1"/>
      <p:bldP spid="20" grpId="0"/>
      <p:bldP spid="21"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11BF3B2-EBA2-284D-B1A6-0A4796392EF5}"/>
              </a:ext>
            </a:extLst>
          </p:cNvPr>
          <p:cNvSpPr>
            <a:spLocks noGrp="1"/>
          </p:cNvSpPr>
          <p:nvPr>
            <p:ph type="title"/>
          </p:nvPr>
        </p:nvSpPr>
        <p:spPr/>
        <p:txBody>
          <a:bodyPr/>
          <a:lstStyle/>
          <a:p>
            <a:r>
              <a:rPr lang="en-US" dirty="0"/>
              <a:t>More in the Paper</a:t>
            </a:r>
          </a:p>
        </p:txBody>
      </p:sp>
      <p:sp>
        <p:nvSpPr>
          <p:cNvPr id="5" name="Content Placeholder 4">
            <a:extLst>
              <a:ext uri="{FF2B5EF4-FFF2-40B4-BE49-F238E27FC236}">
                <a16:creationId xmlns:a16="http://schemas.microsoft.com/office/drawing/2014/main" id="{3A584A94-F8C7-C549-8266-83090A961D82}"/>
              </a:ext>
            </a:extLst>
          </p:cNvPr>
          <p:cNvSpPr>
            <a:spLocks noGrp="1"/>
          </p:cNvSpPr>
          <p:nvPr>
            <p:ph idx="1"/>
          </p:nvPr>
        </p:nvSpPr>
        <p:spPr/>
        <p:txBody>
          <a:bodyPr>
            <a:normAutofit lnSpcReduction="10000"/>
          </a:bodyPr>
          <a:lstStyle/>
          <a:p>
            <a:r>
              <a:rPr lang="en-US" dirty="0"/>
              <a:t>Performance comparison with </a:t>
            </a:r>
            <a:r>
              <a:rPr lang="en-US" b="1" dirty="0">
                <a:solidFill>
                  <a:srgbClr val="C00000"/>
                </a:solidFill>
              </a:rPr>
              <a:t>unseen traces</a:t>
            </a:r>
          </a:p>
          <a:p>
            <a:pPr lvl="1"/>
            <a:r>
              <a:rPr lang="en-US" dirty="0"/>
              <a:t>Pythia provides equally high performance benefits</a:t>
            </a:r>
            <a:br>
              <a:rPr lang="en-US" dirty="0"/>
            </a:br>
            <a:endParaRPr lang="en-US" dirty="0"/>
          </a:p>
          <a:p>
            <a:r>
              <a:rPr lang="en-US" dirty="0"/>
              <a:t>Comparison against </a:t>
            </a:r>
            <a:r>
              <a:rPr lang="en-US" b="1" dirty="0">
                <a:solidFill>
                  <a:srgbClr val="000CFF"/>
                </a:solidFill>
              </a:rPr>
              <a:t>multi-level prefetchers</a:t>
            </a:r>
            <a:endParaRPr lang="en-US" b="1" dirty="0">
              <a:solidFill>
                <a:srgbClr val="C00000"/>
              </a:solidFill>
            </a:endParaRPr>
          </a:p>
          <a:p>
            <a:pPr lvl="1"/>
            <a:r>
              <a:rPr lang="en-US" dirty="0"/>
              <a:t>Pythia outperforms prior best multi-level prefetchers</a:t>
            </a:r>
          </a:p>
          <a:p>
            <a:pPr lvl="1"/>
            <a:endParaRPr lang="en-US" dirty="0"/>
          </a:p>
          <a:p>
            <a:r>
              <a:rPr lang="en-US" dirty="0"/>
              <a:t>Understanding Pythia’s learning with </a:t>
            </a:r>
            <a:r>
              <a:rPr lang="en-US" b="1" dirty="0">
                <a:solidFill>
                  <a:schemeClr val="accent2"/>
                </a:solidFill>
              </a:rPr>
              <a:t>a case study</a:t>
            </a:r>
          </a:p>
          <a:p>
            <a:pPr lvl="1"/>
            <a:r>
              <a:rPr lang="en-US" dirty="0"/>
              <a:t>We reason towards the correctness of Pythia’s decision</a:t>
            </a:r>
          </a:p>
          <a:p>
            <a:endParaRPr lang="en-US" b="1" dirty="0">
              <a:solidFill>
                <a:schemeClr val="accent6"/>
              </a:solidFill>
            </a:endParaRPr>
          </a:p>
          <a:p>
            <a:r>
              <a:rPr lang="en-US" b="1" dirty="0">
                <a:solidFill>
                  <a:schemeClr val="accent6"/>
                </a:solidFill>
              </a:rPr>
              <a:t>Performance sensitivity</a:t>
            </a:r>
            <a:r>
              <a:rPr lang="en-US" dirty="0"/>
              <a:t> towards different features and hyperparameter values</a:t>
            </a:r>
          </a:p>
          <a:p>
            <a:endParaRPr lang="en-US" dirty="0"/>
          </a:p>
          <a:p>
            <a:r>
              <a:rPr lang="en-US" dirty="0"/>
              <a:t>Detailed single-core and four-core performance</a:t>
            </a:r>
            <a:endParaRPr lang="en-US" b="1" dirty="0">
              <a:solidFill>
                <a:srgbClr val="C00000"/>
              </a:solidFill>
            </a:endParaRPr>
          </a:p>
          <a:p>
            <a:pPr>
              <a:buFont typeface="Wingdings" pitchFamily="2" charset="2"/>
              <a:buChar char="ü"/>
            </a:pPr>
            <a:endParaRPr lang="en-US" b="1" dirty="0">
              <a:solidFill>
                <a:srgbClr val="C00000"/>
              </a:solidFill>
            </a:endParaRPr>
          </a:p>
        </p:txBody>
      </p:sp>
      <p:sp>
        <p:nvSpPr>
          <p:cNvPr id="6" name="Rectangle 5">
            <a:extLst>
              <a:ext uri="{FF2B5EF4-FFF2-40B4-BE49-F238E27FC236}">
                <a16:creationId xmlns:a16="http://schemas.microsoft.com/office/drawing/2014/main" id="{E6F44A4A-BB04-3A40-AA0C-1FAF328BF33C}"/>
              </a:ext>
            </a:extLst>
          </p:cNvPr>
          <p:cNvSpPr/>
          <p:nvPr/>
        </p:nvSpPr>
        <p:spPr>
          <a:xfrm>
            <a:off x="169011" y="874643"/>
            <a:ext cx="8736450" cy="5542060"/>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1329752B-1A8B-6144-9B45-3FF3BF816C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8539" y="2302611"/>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8" name="TextBox 7">
            <a:extLst>
              <a:ext uri="{FF2B5EF4-FFF2-40B4-BE49-F238E27FC236}">
                <a16:creationId xmlns:a16="http://schemas.microsoft.com/office/drawing/2014/main" id="{54E21BB4-2BC2-3449-A3CD-747FA23CAAD4}"/>
              </a:ext>
            </a:extLst>
          </p:cNvPr>
          <p:cNvSpPr txBox="1"/>
          <p:nvPr/>
        </p:nvSpPr>
        <p:spPr>
          <a:xfrm>
            <a:off x="2172522" y="4359529"/>
            <a:ext cx="4729428" cy="369332"/>
          </a:xfrm>
          <a:prstGeom prst="rect">
            <a:avLst/>
          </a:prstGeom>
          <a:solidFill>
            <a:schemeClr val="bg1"/>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4"/>
              </a:rPr>
              <a:t>https://arxiv.org/pdf/2109.12021.pdf</a:t>
            </a:r>
            <a:endPar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373196786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585BB35-9FEF-244E-92B7-E108363EA1D8}"/>
              </a:ext>
            </a:extLst>
          </p:cNvPr>
          <p:cNvSpPr>
            <a:spLocks noGrp="1"/>
          </p:cNvSpPr>
          <p:nvPr>
            <p:ph type="title"/>
          </p:nvPr>
        </p:nvSpPr>
        <p:spPr/>
        <p:txBody>
          <a:bodyPr/>
          <a:lstStyle/>
          <a:p>
            <a:r>
              <a:rPr lang="en-US" dirty="0"/>
              <a:t>Pythia is Open Source</a:t>
            </a:r>
          </a:p>
        </p:txBody>
      </p:sp>
      <p:sp>
        <p:nvSpPr>
          <p:cNvPr id="9" name="Content Placeholder 8">
            <a:extLst>
              <a:ext uri="{FF2B5EF4-FFF2-40B4-BE49-F238E27FC236}">
                <a16:creationId xmlns:a16="http://schemas.microsoft.com/office/drawing/2014/main" id="{F53749AB-BE31-7046-A890-54FC3D0BA9C8}"/>
              </a:ext>
            </a:extLst>
          </p:cNvPr>
          <p:cNvSpPr>
            <a:spLocks noGrp="1"/>
          </p:cNvSpPr>
          <p:nvPr>
            <p:ph idx="1"/>
          </p:nvPr>
        </p:nvSpPr>
        <p:spPr/>
        <p:txBody>
          <a:bodyPr/>
          <a:lstStyle/>
          <a:p>
            <a:pPr marL="0" indent="0" algn="ctr">
              <a:buNone/>
            </a:pPr>
            <a:r>
              <a:rPr lang="en-US" sz="3200" dirty="0">
                <a:latin typeface="Calibri" panose="020F0502020204030204" pitchFamily="34" charset="0"/>
                <a:cs typeface="Calibri" panose="020F0502020204030204" pitchFamily="34" charset="0"/>
                <a:hlinkClick r:id="rId2"/>
              </a:rPr>
              <a:t>https://github.com/CMU-SAFARI/Pythia</a:t>
            </a:r>
            <a:endParaRPr lang="en-US" sz="3200" dirty="0">
              <a:latin typeface="Calibri" panose="020F0502020204030204" pitchFamily="34" charset="0"/>
              <a:cs typeface="Calibri" panose="020F0502020204030204" pitchFamily="34" charset="0"/>
            </a:endParaRPr>
          </a:p>
          <a:p>
            <a:endParaRPr lang="en-US" sz="1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MICRO’21 </a:t>
            </a:r>
            <a:r>
              <a:rPr lang="en-US" sz="3000" b="1" dirty="0">
                <a:solidFill>
                  <a:srgbClr val="C00000"/>
                </a:solidFill>
                <a:latin typeface="Calibri" panose="020F0502020204030204" pitchFamily="34" charset="0"/>
                <a:cs typeface="Calibri" panose="020F0502020204030204" pitchFamily="34" charset="0"/>
              </a:rPr>
              <a:t>artifact evaluated</a:t>
            </a:r>
          </a:p>
          <a:p>
            <a:r>
              <a:rPr lang="en-US" sz="3000" b="1" dirty="0" err="1">
                <a:solidFill>
                  <a:srgbClr val="000CFF"/>
                </a:solidFill>
                <a:latin typeface="Calibri" panose="020F0502020204030204" pitchFamily="34" charset="0"/>
                <a:cs typeface="Calibri" panose="020F0502020204030204" pitchFamily="34" charset="0"/>
              </a:rPr>
              <a:t>Champsim</a:t>
            </a:r>
            <a:r>
              <a:rPr lang="en-US" sz="3000" b="1" dirty="0">
                <a:solidFill>
                  <a:srgbClr val="000CFF"/>
                </a:solidFill>
                <a:latin typeface="Calibri" panose="020F0502020204030204" pitchFamily="34" charset="0"/>
                <a:cs typeface="Calibri" panose="020F0502020204030204" pitchFamily="34" charset="0"/>
              </a:rPr>
              <a:t> source</a:t>
            </a:r>
            <a:r>
              <a:rPr lang="en-US" sz="3000" dirty="0">
                <a:solidFill>
                  <a:srgbClr val="000CFF"/>
                </a:solidFill>
                <a:latin typeface="Calibri" panose="020F0502020204030204" pitchFamily="34" charset="0"/>
                <a:cs typeface="Calibri" panose="020F0502020204030204" pitchFamily="34" charset="0"/>
              </a:rPr>
              <a:t> </a:t>
            </a:r>
            <a:r>
              <a:rPr lang="en-US" sz="3000" dirty="0">
                <a:latin typeface="Calibri" panose="020F0502020204030204" pitchFamily="34" charset="0"/>
                <a:cs typeface="Calibri" panose="020F0502020204030204" pitchFamily="34" charset="0"/>
              </a:rPr>
              <a:t>code + </a:t>
            </a:r>
            <a:r>
              <a:rPr lang="en-US" sz="3000" b="1" dirty="0">
                <a:solidFill>
                  <a:srgbClr val="000CFF"/>
                </a:solidFill>
                <a:latin typeface="Calibri" panose="020F0502020204030204" pitchFamily="34" charset="0"/>
                <a:cs typeface="Calibri" panose="020F0502020204030204" pitchFamily="34" charset="0"/>
              </a:rPr>
              <a:t>Chisel</a:t>
            </a:r>
            <a:r>
              <a:rPr lang="en-US" sz="3000" dirty="0">
                <a:latin typeface="Calibri" panose="020F0502020204030204" pitchFamily="34" charset="0"/>
                <a:cs typeface="Calibri" panose="020F0502020204030204" pitchFamily="34" charset="0"/>
              </a:rPr>
              <a:t> modeling code</a:t>
            </a:r>
          </a:p>
          <a:p>
            <a:r>
              <a:rPr lang="en-US" sz="3000" b="1" dirty="0">
                <a:solidFill>
                  <a:schemeClr val="accent6">
                    <a:lumMod val="75000"/>
                  </a:schemeClr>
                </a:solidFill>
                <a:latin typeface="Calibri" panose="020F0502020204030204" pitchFamily="34" charset="0"/>
                <a:cs typeface="Calibri" panose="020F0502020204030204" pitchFamily="34" charset="0"/>
              </a:rPr>
              <a:t>All traces</a:t>
            </a:r>
            <a:r>
              <a:rPr lang="en-US" sz="3000" dirty="0">
                <a:latin typeface="Calibri" panose="020F0502020204030204" pitchFamily="34" charset="0"/>
                <a:cs typeface="Calibri" panose="020F0502020204030204" pitchFamily="34" charset="0"/>
              </a:rPr>
              <a:t> used for evaluation</a:t>
            </a:r>
          </a:p>
        </p:txBody>
      </p:sp>
      <p:pic>
        <p:nvPicPr>
          <p:cNvPr id="13" name="Picture 12">
            <a:extLst>
              <a:ext uri="{FF2B5EF4-FFF2-40B4-BE49-F238E27FC236}">
                <a16:creationId xmlns:a16="http://schemas.microsoft.com/office/drawing/2014/main" id="{0CF51876-2774-604C-B12B-CB9D757B3020}"/>
              </a:ext>
            </a:extLst>
          </p:cNvPr>
          <p:cNvPicPr>
            <a:picLocks noChangeAspect="1"/>
          </p:cNvPicPr>
          <p:nvPr/>
        </p:nvPicPr>
        <p:blipFill>
          <a:blip r:embed="rId3"/>
          <a:stretch>
            <a:fillRect/>
          </a:stretch>
        </p:blipFill>
        <p:spPr>
          <a:xfrm>
            <a:off x="6351586" y="43365"/>
            <a:ext cx="759994" cy="755795"/>
          </a:xfrm>
          <a:prstGeom prst="rect">
            <a:avLst/>
          </a:prstGeom>
        </p:spPr>
      </p:pic>
      <p:pic>
        <p:nvPicPr>
          <p:cNvPr id="14" name="Picture 13">
            <a:extLst>
              <a:ext uri="{FF2B5EF4-FFF2-40B4-BE49-F238E27FC236}">
                <a16:creationId xmlns:a16="http://schemas.microsoft.com/office/drawing/2014/main" id="{1F963882-2781-184B-8124-7F3E699EEE5E}"/>
              </a:ext>
            </a:extLst>
          </p:cNvPr>
          <p:cNvPicPr>
            <a:picLocks noChangeAspect="1"/>
          </p:cNvPicPr>
          <p:nvPr/>
        </p:nvPicPr>
        <p:blipFill>
          <a:blip r:embed="rId4"/>
          <a:stretch>
            <a:fillRect/>
          </a:stretch>
        </p:blipFill>
        <p:spPr>
          <a:xfrm>
            <a:off x="7204269" y="44462"/>
            <a:ext cx="759994" cy="755795"/>
          </a:xfrm>
          <a:prstGeom prst="rect">
            <a:avLst/>
          </a:prstGeom>
        </p:spPr>
      </p:pic>
      <p:pic>
        <p:nvPicPr>
          <p:cNvPr id="15" name="Picture 14">
            <a:extLst>
              <a:ext uri="{FF2B5EF4-FFF2-40B4-BE49-F238E27FC236}">
                <a16:creationId xmlns:a16="http://schemas.microsoft.com/office/drawing/2014/main" id="{D325227A-CBE5-E542-927A-E269C88CB4C0}"/>
              </a:ext>
            </a:extLst>
          </p:cNvPr>
          <p:cNvPicPr>
            <a:picLocks noChangeAspect="1"/>
          </p:cNvPicPr>
          <p:nvPr/>
        </p:nvPicPr>
        <p:blipFill>
          <a:blip r:embed="rId5"/>
          <a:stretch>
            <a:fillRect/>
          </a:stretch>
        </p:blipFill>
        <p:spPr>
          <a:xfrm>
            <a:off x="8056952" y="44241"/>
            <a:ext cx="759994" cy="755795"/>
          </a:xfrm>
          <a:prstGeom prst="rect">
            <a:avLst/>
          </a:prstGeom>
        </p:spPr>
      </p:pic>
      <p:pic>
        <p:nvPicPr>
          <p:cNvPr id="3" name="Picture 2">
            <a:extLst>
              <a:ext uri="{FF2B5EF4-FFF2-40B4-BE49-F238E27FC236}">
                <a16:creationId xmlns:a16="http://schemas.microsoft.com/office/drawing/2014/main" id="{DBAB3A35-E534-8847-A3B1-ECB4E72F935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33096" y="3179920"/>
            <a:ext cx="6836119" cy="3634715"/>
          </a:xfrm>
          <a:prstGeom prst="rect">
            <a:avLst/>
          </a:prstGeom>
        </p:spPr>
      </p:pic>
    </p:spTree>
    <p:extLst>
      <p:ext uri="{BB962C8B-B14F-4D97-AF65-F5344CB8AC3E}">
        <p14:creationId xmlns:p14="http://schemas.microsoft.com/office/powerpoint/2010/main" val="2805167160"/>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18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3097172734"/>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sz="1600" dirty="0"/>
              <a:t>Rahul </a:t>
            </a:r>
            <a:r>
              <a:rPr lang="en-US" sz="1600" dirty="0" err="1"/>
              <a:t>Bera</a:t>
            </a:r>
            <a:r>
              <a:rPr lang="en-US" sz="1600" dirty="0"/>
              <a:t>, Konstantinos </a:t>
            </a:r>
            <a:r>
              <a:rPr lang="en-US" sz="1600" dirty="0" err="1"/>
              <a:t>Kanellopoulos</a:t>
            </a:r>
            <a:r>
              <a:rPr lang="en-US" sz="1600" dirty="0"/>
              <a:t>, Anant Nori, Taha </a:t>
            </a:r>
            <a:r>
              <a:rPr lang="en-US" sz="1600" dirty="0" err="1"/>
              <a:t>Shahroodi</a:t>
            </a:r>
            <a:r>
              <a:rPr lang="en-US" sz="1600" dirty="0"/>
              <a:t>, Sreenivas </a:t>
            </a:r>
            <a:r>
              <a:rPr lang="en-US" sz="1600" dirty="0" err="1"/>
              <a:t>Subramoney</a:t>
            </a:r>
            <a:r>
              <a:rPr lang="en-US" sz="1600" dirty="0"/>
              <a:t>, and 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"Pythia: A Customizable Hardware Prefetching Framework Using Online Reinforcement Learning"</a:t>
            </a:r>
            <a:br>
              <a:rPr lang="en-US" sz="1600" dirty="0"/>
            </a:br>
            <a:r>
              <a:rPr lang="en-US" sz="1600" i="1" dirty="0"/>
              <a:t>Proceedings of the </a:t>
            </a:r>
            <a:r>
              <a:rPr lang="en-US" sz="1600" i="1" dirty="0">
                <a:hlinkClick r:id="rId3"/>
              </a:rPr>
              <a:t>54th International Symposium on Microarchitecture</a:t>
            </a:r>
            <a:r>
              <a:rPr lang="en-US" sz="1600" i="1" dirty="0"/>
              <a:t> (</a:t>
            </a:r>
            <a:r>
              <a:rPr lang="en-US" sz="1600" b="1" i="1" dirty="0"/>
              <a:t>MICRO</a:t>
            </a:r>
            <a:r>
              <a:rPr lang="en-US" sz="1600" i="1" dirty="0"/>
              <a:t>)</a:t>
            </a:r>
            <a:r>
              <a:rPr lang="en-US" sz="1600" dirty="0"/>
              <a:t>, Virtual, October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Lightning Talk Slides (pptx)</a:t>
            </a:r>
            <a:r>
              <a:rPr lang="en-US" sz="1600" dirty="0"/>
              <a:t> </a:t>
            </a:r>
            <a:r>
              <a:rPr lang="en-US" sz="1600" dirty="0">
                <a:hlinkClick r:id="rId9"/>
              </a:rPr>
              <a:t>(pdf)</a:t>
            </a:r>
            <a:r>
              <a:rPr lang="en-US" sz="1600" dirty="0"/>
              <a:t>]</a:t>
            </a:r>
            <a:br>
              <a:rPr lang="en-US" sz="1600" dirty="0"/>
            </a:br>
            <a:r>
              <a:rPr lang="en-US" sz="1600" dirty="0"/>
              <a:t>[</a:t>
            </a:r>
            <a:r>
              <a:rPr lang="en-US" sz="1600" dirty="0">
                <a:hlinkClick r:id="rId10"/>
              </a:rPr>
              <a:t>Talk Video</a:t>
            </a:r>
            <a:r>
              <a:rPr lang="en-US" sz="1600" dirty="0"/>
              <a:t> (20 minutes)]</a:t>
            </a:r>
            <a:br>
              <a:rPr lang="en-US" sz="1600" dirty="0"/>
            </a:br>
            <a:r>
              <a:rPr lang="en-US" sz="1600" dirty="0"/>
              <a:t>[</a:t>
            </a:r>
            <a:r>
              <a:rPr lang="en-US" sz="1600" dirty="0">
                <a:hlinkClick r:id="rId11"/>
              </a:rPr>
              <a:t>Lightning Talk Video</a:t>
            </a:r>
            <a:r>
              <a:rPr lang="en-US" sz="1600" dirty="0"/>
              <a:t> (1.5 minutes)]</a:t>
            </a:r>
            <a:br>
              <a:rPr lang="en-US" sz="1600" dirty="0"/>
            </a:br>
            <a:r>
              <a:rPr lang="en-US" sz="1600" dirty="0"/>
              <a:t>[</a:t>
            </a:r>
            <a:r>
              <a:rPr lang="en-US" sz="1600" dirty="0">
                <a:hlinkClick r:id="rId12"/>
              </a:rPr>
              <a:t>Pythia Source Code (Officially Artifact Evaluated with All Badges)</a:t>
            </a:r>
            <a:r>
              <a:rPr lang="en-US" sz="1600" dirty="0"/>
              <a:t>]</a:t>
            </a:r>
            <a:br>
              <a:rPr lang="en-US" sz="1600" dirty="0"/>
            </a:br>
            <a:r>
              <a:rPr lang="en-US" sz="1600" dirty="0"/>
              <a:t>[</a:t>
            </a:r>
            <a:r>
              <a:rPr lang="en-US" sz="1600" dirty="0">
                <a:hlinkClick r:id="rId13"/>
              </a:rPr>
              <a:t>arXiv version</a:t>
            </a:r>
            <a:r>
              <a:rPr lang="en-US" sz="1600" dirty="0"/>
              <a:t>]</a:t>
            </a:r>
          </a:p>
          <a:p>
            <a:pPr marL="0" indent="0">
              <a:buNone/>
            </a:pPr>
            <a:br>
              <a:rPr lang="en-US" sz="1600" dirty="0"/>
            </a:br>
            <a:endParaRPr lang="en-US" sz="1600" dirty="0"/>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04083" y="4460635"/>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3180D2CD-D1FB-7F4E-9E0F-D796E4F17354}"/>
              </a:ext>
            </a:extLst>
          </p:cNvPr>
          <p:cNvSpPr txBox="1"/>
          <p:nvPr/>
        </p:nvSpPr>
        <p:spPr>
          <a:xfrm>
            <a:off x="2200998" y="6478320"/>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15">
                  <a:extLst>
                    <a:ext uri="{A12FA001-AC4F-418D-AE19-62706E023703}">
                      <ahyp:hlinkClr xmlns:ahyp="http://schemas.microsoft.com/office/drawing/2018/hyperlinkcolor" val="tx"/>
                    </a:ext>
                  </a:extLst>
                </a:hlinkClick>
              </a:rPr>
              <a:t>https://arxiv.org/pdf/2109.12021.pdf</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542193955"/>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p:txBody>
          <a:bodyPr/>
          <a:lstStyle/>
          <a:p>
            <a:r>
              <a:rPr lang="en-US" dirty="0">
                <a:latin typeface="Garamond" charset="0"/>
              </a:rPr>
              <a:t>Self-Optimizing Hybrid Storage Systems</a:t>
            </a:r>
            <a:endParaRPr lang="en-US" dirty="0"/>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To appear in ISCA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160740" y="5723964"/>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https://arxiv.org/pdf/2205.07394.pdf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03023FE1-3568-98CA-A61D-7E80400176EB}"/>
              </a:ext>
            </a:extLst>
          </p:cNvPr>
          <p:cNvPicPr>
            <a:picLocks noChangeAspect="1"/>
          </p:cNvPicPr>
          <p:nvPr/>
        </p:nvPicPr>
        <p:blipFill>
          <a:blip r:embed="rId3"/>
          <a:stretch>
            <a:fillRect/>
          </a:stretch>
        </p:blipFill>
        <p:spPr>
          <a:xfrm>
            <a:off x="0" y="2533417"/>
            <a:ext cx="9144000" cy="1791165"/>
          </a:xfrm>
          <a:prstGeom prst="rect">
            <a:avLst/>
          </a:prstGeom>
        </p:spPr>
      </p:pic>
    </p:spTree>
    <p:extLst>
      <p:ext uri="{BB962C8B-B14F-4D97-AF65-F5344CB8AC3E}">
        <p14:creationId xmlns:p14="http://schemas.microsoft.com/office/powerpoint/2010/main" val="1821146287"/>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Shape 164"/>
        <p:cNvGrpSpPr/>
        <p:nvPr/>
      </p:nvGrpSpPr>
      <p:grpSpPr>
        <a:xfrm>
          <a:off x="0" y="0"/>
          <a:ext cx="0" cy="0"/>
          <a:chOff x="0" y="0"/>
          <a:chExt cx="0" cy="0"/>
        </a:xfrm>
      </p:grpSpPr>
      <p:sp>
        <p:nvSpPr>
          <p:cNvPr id="165" name="Google Shape;165;p32"/>
          <p:cNvSpPr txBox="1">
            <a:spLocks noGrp="1"/>
          </p:cNvSpPr>
          <p:nvPr>
            <p:ph type="ctrTitle"/>
          </p:nvPr>
        </p:nvSpPr>
        <p:spPr>
          <a:xfrm>
            <a:off x="-925" y="841149"/>
            <a:ext cx="9145800" cy="2934600"/>
          </a:xfrm>
          <a:prstGeom prst="rect">
            <a:avLst/>
          </a:prstGeom>
          <a:solidFill>
            <a:srgbClr val="EFEFEF"/>
          </a:solidFill>
          <a:ln w="9525" cap="flat" cmpd="sng">
            <a:solidFill>
              <a:schemeClr val="lt1"/>
            </a:solidFill>
            <a:prstDash val="solid"/>
            <a:round/>
            <a:headEnd type="none" w="sm" len="sm"/>
            <a:tailEnd type="none" w="sm" len="sm"/>
          </a:ln>
        </p:spPr>
        <p:txBody>
          <a:bodyPr spcFirstLastPara="1" wrap="square" lIns="68575" tIns="34275" rIns="68575" bIns="34275" anchor="ctr" anchorCtr="0">
            <a:noAutofit/>
          </a:bodyPr>
          <a:lstStyle/>
          <a:p>
            <a:pPr>
              <a:buClr>
                <a:srgbClr val="002060"/>
              </a:buClr>
              <a:buSzPts val="4400"/>
            </a:pPr>
            <a:r>
              <a:rPr lang="en" sz="5600" b="1" dirty="0">
                <a:solidFill>
                  <a:srgbClr val="002060"/>
                </a:solidFill>
              </a:rPr>
              <a:t>Sibyl:</a:t>
            </a:r>
            <a:r>
              <a:rPr lang="en" sz="5100" b="1" dirty="0">
                <a:solidFill>
                  <a:srgbClr val="002060"/>
                </a:solidFill>
              </a:rPr>
              <a:t> </a:t>
            </a:r>
            <a:br>
              <a:rPr lang="en" sz="4700" b="1" dirty="0">
                <a:solidFill>
                  <a:srgbClr val="002060"/>
                </a:solidFill>
              </a:rPr>
            </a:br>
            <a:r>
              <a:rPr lang="en" sz="4300" b="1" dirty="0">
                <a:solidFill>
                  <a:srgbClr val="002060"/>
                </a:solidFill>
              </a:rPr>
              <a:t>Adaptive and Extensible Data Placement in Hybrid Storage Systems Using Online Reinforcement Learning</a:t>
            </a:r>
            <a:endParaRPr sz="4600" b="1" dirty="0">
              <a:solidFill>
                <a:srgbClr val="002060"/>
              </a:solidFill>
            </a:endParaRPr>
          </a:p>
        </p:txBody>
      </p:sp>
      <p:sp>
        <p:nvSpPr>
          <p:cNvPr id="166" name="Google Shape;166;p32"/>
          <p:cNvSpPr txBox="1"/>
          <p:nvPr/>
        </p:nvSpPr>
        <p:spPr>
          <a:xfrm>
            <a:off x="10918372" y="-1110343"/>
            <a:ext cx="138548" cy="284663"/>
          </a:xfrm>
          <a:prstGeom prst="rect">
            <a:avLst/>
          </a:prstGeom>
          <a:no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67" name="Google Shape;167;p32"/>
          <p:cNvSpPr txBox="1">
            <a:spLocks noGrp="1"/>
          </p:cNvSpPr>
          <p:nvPr>
            <p:ph type="subTitle" idx="1"/>
          </p:nvPr>
        </p:nvSpPr>
        <p:spPr>
          <a:xfrm>
            <a:off x="0" y="3775750"/>
            <a:ext cx="9145800" cy="2225100"/>
          </a:xfrm>
          <a:prstGeom prst="rect">
            <a:avLst/>
          </a:prstGeom>
          <a:noFill/>
          <a:ln>
            <a:noFill/>
          </a:ln>
        </p:spPr>
        <p:txBody>
          <a:bodyPr spcFirstLastPara="1" wrap="square" lIns="68575" tIns="34275" rIns="68575" bIns="34275" anchor="t" anchorCtr="0">
            <a:normAutofit/>
          </a:bodyPr>
          <a:lstStyle/>
          <a:p>
            <a:pPr marL="0" indent="0">
              <a:spcBef>
                <a:spcPts val="0"/>
              </a:spcBef>
              <a:buSzPts val="1200"/>
            </a:pPr>
            <a:r>
              <a:rPr lang="en" sz="2100" dirty="0"/>
              <a:t>Gagandeep Singh, Rakesh </a:t>
            </a:r>
            <a:r>
              <a:rPr lang="en" sz="2100" dirty="0" err="1"/>
              <a:t>Nadig</a:t>
            </a:r>
            <a:r>
              <a:rPr lang="en" sz="2100" dirty="0"/>
              <a:t>, </a:t>
            </a:r>
            <a:r>
              <a:rPr lang="en" sz="2100" dirty="0" err="1"/>
              <a:t>Jisung</a:t>
            </a:r>
            <a:r>
              <a:rPr lang="en" sz="2100" dirty="0"/>
              <a:t> Park, Rahul </a:t>
            </a:r>
            <a:r>
              <a:rPr lang="en" sz="2100" dirty="0" err="1"/>
              <a:t>Bera</a:t>
            </a:r>
            <a:r>
              <a:rPr lang="en" sz="2100" dirty="0"/>
              <a:t>, Nastaran Hajinazar,  David Novo, Juan Gómez-Luna, Onur Mutlu</a:t>
            </a:r>
            <a:endParaRPr sz="2100" dirty="0"/>
          </a:p>
          <a:p>
            <a:pPr marL="0" indent="0">
              <a:spcBef>
                <a:spcPts val="0"/>
              </a:spcBef>
              <a:buSzPts val="1200"/>
            </a:pPr>
            <a:endParaRPr sz="2100" dirty="0"/>
          </a:p>
          <a:p>
            <a:pPr marL="0" indent="0" algn="l">
              <a:spcBef>
                <a:spcPts val="0"/>
              </a:spcBef>
              <a:buSzPts val="1200"/>
            </a:pPr>
            <a:endParaRPr dirty="0"/>
          </a:p>
        </p:txBody>
      </p:sp>
      <p:pic>
        <p:nvPicPr>
          <p:cNvPr id="168" name="Google Shape;168;p32"/>
          <p:cNvPicPr preferRelativeResize="0"/>
          <p:nvPr/>
        </p:nvPicPr>
        <p:blipFill>
          <a:blip r:embed="rId3">
            <a:alphaModFix/>
          </a:blip>
          <a:stretch>
            <a:fillRect/>
          </a:stretch>
        </p:blipFill>
        <p:spPr>
          <a:xfrm>
            <a:off x="0" y="5049676"/>
            <a:ext cx="2300850" cy="923275"/>
          </a:xfrm>
          <a:prstGeom prst="rect">
            <a:avLst/>
          </a:prstGeom>
          <a:noFill/>
          <a:ln>
            <a:noFill/>
          </a:ln>
        </p:spPr>
      </p:pic>
      <p:pic>
        <p:nvPicPr>
          <p:cNvPr id="169" name="Google Shape;169;p32"/>
          <p:cNvPicPr preferRelativeResize="0"/>
          <p:nvPr/>
        </p:nvPicPr>
        <p:blipFill>
          <a:blip r:embed="rId4">
            <a:alphaModFix/>
          </a:blip>
          <a:stretch>
            <a:fillRect/>
          </a:stretch>
        </p:blipFill>
        <p:spPr>
          <a:xfrm>
            <a:off x="6301676" y="5267851"/>
            <a:ext cx="2844125" cy="542525"/>
          </a:xfrm>
          <a:prstGeom prst="rect">
            <a:avLst/>
          </a:prstGeom>
          <a:noFill/>
          <a:ln>
            <a:noFill/>
          </a:ln>
        </p:spPr>
      </p:pic>
    </p:spTree>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Shape 174"/>
        <p:cNvGrpSpPr/>
        <p:nvPr/>
      </p:nvGrpSpPr>
      <p:grpSpPr>
        <a:xfrm>
          <a:off x="0" y="0"/>
          <a:ext cx="0" cy="0"/>
          <a:chOff x="0" y="0"/>
          <a:chExt cx="0" cy="0"/>
        </a:xfrm>
      </p:grpSpPr>
      <p:sp>
        <p:nvSpPr>
          <p:cNvPr id="175" name="Google Shape;175;p33"/>
          <p:cNvSpPr txBox="1">
            <a:spLocks noGrp="1"/>
          </p:cNvSpPr>
          <p:nvPr>
            <p:ph type="body" idx="1"/>
          </p:nvPr>
        </p:nvSpPr>
        <p:spPr>
          <a:xfrm>
            <a:off x="169000" y="1489818"/>
            <a:ext cx="8894700" cy="4613524"/>
          </a:xfrm>
          <a:prstGeom prst="rect">
            <a:avLst/>
          </a:prstGeom>
          <a:noFill/>
          <a:ln>
            <a:noFill/>
          </a:ln>
        </p:spPr>
        <p:txBody>
          <a:bodyPr spcFirstLastPara="1" wrap="square" lIns="91425" tIns="45700" rIns="91425" bIns="45700" anchor="t" anchorCtr="0">
            <a:normAutofit fontScale="92500" lnSpcReduction="20000"/>
          </a:bodyPr>
          <a:lstStyle/>
          <a:p>
            <a:pPr marL="0" indent="0">
              <a:lnSpc>
                <a:spcPct val="100000"/>
              </a:lnSpc>
              <a:spcBef>
                <a:spcPts val="0"/>
              </a:spcBef>
              <a:buSzPct val="66956"/>
              <a:buNone/>
            </a:pPr>
            <a:r>
              <a:rPr lang="en" sz="1150" b="1" dirty="0">
                <a:solidFill>
                  <a:srgbClr val="0070C0"/>
                </a:solidFill>
              </a:rPr>
              <a:t>Background</a:t>
            </a:r>
            <a:r>
              <a:rPr lang="en" sz="1150" dirty="0"/>
              <a:t>: Hybrid storage systems (HSSs) complement different storage technologies to extend the overall capacity and reduce the system cost with minimal effect on the application performance</a:t>
            </a:r>
            <a:endParaRPr sz="1150" dirty="0"/>
          </a:p>
          <a:p>
            <a:pPr marL="0" indent="0">
              <a:lnSpc>
                <a:spcPct val="100000"/>
              </a:lnSpc>
              <a:buSzPct val="66956"/>
              <a:buNone/>
            </a:pPr>
            <a:r>
              <a:rPr lang="en" sz="1150" b="1" dirty="0">
                <a:solidFill>
                  <a:srgbClr val="E30305"/>
                </a:solidFill>
              </a:rPr>
              <a:t>Problem</a:t>
            </a:r>
            <a:r>
              <a:rPr lang="en" sz="1150" dirty="0"/>
              <a:t>: Accurately identify the performance-critical data of an application and placing it in the “best-fit” storage device. Three key shortcomings of prior data placement policies (heuristic-based and supervised learning-based) of hybrid storage systems:</a:t>
            </a:r>
            <a:endParaRPr sz="1150" dirty="0"/>
          </a:p>
          <a:p>
            <a:pPr marL="228600" indent="-118348">
              <a:lnSpc>
                <a:spcPct val="100000"/>
              </a:lnSpc>
              <a:spcBef>
                <a:spcPts val="500"/>
              </a:spcBef>
              <a:buSzPct val="100000"/>
              <a:buFont typeface="Lato"/>
              <a:buChar char="•"/>
            </a:pPr>
            <a:r>
              <a:rPr lang="en" sz="1150" dirty="0"/>
              <a:t>Lack of </a:t>
            </a:r>
            <a:r>
              <a:rPr lang="en" sz="1150" b="1" dirty="0">
                <a:solidFill>
                  <a:srgbClr val="C00000"/>
                </a:solidFill>
              </a:rPr>
              <a:t>adaptability</a:t>
            </a:r>
            <a:endParaRPr sz="1150" dirty="0"/>
          </a:p>
          <a:p>
            <a:pPr marL="228600" indent="-118348">
              <a:lnSpc>
                <a:spcPct val="100000"/>
              </a:lnSpc>
              <a:spcBef>
                <a:spcPts val="500"/>
              </a:spcBef>
              <a:buSzPct val="100000"/>
              <a:buFont typeface="Lato"/>
              <a:buChar char="•"/>
            </a:pPr>
            <a:r>
              <a:rPr lang="en" sz="1150" dirty="0"/>
              <a:t>Lack of </a:t>
            </a:r>
            <a:r>
              <a:rPr lang="en" sz="1150" b="1" dirty="0">
                <a:solidFill>
                  <a:srgbClr val="C00000"/>
                </a:solidFill>
              </a:rPr>
              <a:t>device awareness (e.g., read/write latencies of each device)</a:t>
            </a:r>
            <a:endParaRPr sz="1150" dirty="0"/>
          </a:p>
          <a:p>
            <a:pPr marL="228600" indent="-118348">
              <a:lnSpc>
                <a:spcPct val="100000"/>
              </a:lnSpc>
              <a:spcBef>
                <a:spcPts val="500"/>
              </a:spcBef>
              <a:buSzPct val="100000"/>
              <a:buFont typeface="Lato"/>
              <a:buChar char="•"/>
            </a:pPr>
            <a:r>
              <a:rPr lang="en" sz="1150" dirty="0"/>
              <a:t>Lack of</a:t>
            </a:r>
            <a:r>
              <a:rPr lang="en" sz="1150" b="1" dirty="0">
                <a:solidFill>
                  <a:srgbClr val="C00000"/>
                </a:solidFill>
              </a:rPr>
              <a:t> extensibility</a:t>
            </a:r>
            <a:endParaRPr sz="1150" dirty="0"/>
          </a:p>
          <a:p>
            <a:pPr marL="0" indent="0">
              <a:lnSpc>
                <a:spcPct val="100000"/>
              </a:lnSpc>
              <a:buSzPct val="66956"/>
              <a:buNone/>
            </a:pPr>
            <a:r>
              <a:rPr lang="en" sz="1150" b="1" dirty="0">
                <a:solidFill>
                  <a:srgbClr val="BF9000"/>
                </a:solidFill>
              </a:rPr>
              <a:t>Goal</a:t>
            </a:r>
            <a:r>
              <a:rPr lang="en" sz="1150" dirty="0"/>
              <a:t>: Develop a new, efficient, and high performance data-placement mechanism for hybrid storage systems that can:</a:t>
            </a:r>
            <a:endParaRPr sz="1150" dirty="0"/>
          </a:p>
          <a:p>
            <a:pPr marL="228600" indent="-118348">
              <a:lnSpc>
                <a:spcPct val="100000"/>
              </a:lnSpc>
              <a:spcBef>
                <a:spcPts val="500"/>
              </a:spcBef>
              <a:buSzPct val="100000"/>
              <a:buFont typeface="Lato"/>
              <a:buChar char="•"/>
            </a:pPr>
            <a:r>
              <a:rPr lang="en" sz="1150" dirty="0"/>
              <a:t>Dynamically derive an adaptive data-placement strategy by</a:t>
            </a:r>
            <a:r>
              <a:rPr lang="en" sz="1150" dirty="0">
                <a:solidFill>
                  <a:srgbClr val="BF9000"/>
                </a:solidFill>
              </a:rPr>
              <a:t> </a:t>
            </a:r>
            <a:r>
              <a:rPr lang="en" sz="1150" b="1" dirty="0">
                <a:solidFill>
                  <a:srgbClr val="BF9000"/>
                </a:solidFill>
              </a:rPr>
              <a:t>continuously learning and adapting </a:t>
            </a:r>
            <a:r>
              <a:rPr lang="en" sz="1150" dirty="0"/>
              <a:t>to the</a:t>
            </a:r>
            <a:r>
              <a:rPr lang="en" sz="1150" b="1" dirty="0">
                <a:solidFill>
                  <a:srgbClr val="BF9000"/>
                </a:solidFill>
              </a:rPr>
              <a:t> application and underlying device characteristics</a:t>
            </a:r>
            <a:endParaRPr sz="1150" b="1" dirty="0">
              <a:solidFill>
                <a:srgbClr val="BF9000"/>
              </a:solidFill>
            </a:endParaRPr>
          </a:p>
          <a:p>
            <a:pPr marL="228600" indent="-118348">
              <a:lnSpc>
                <a:spcPct val="100000"/>
              </a:lnSpc>
              <a:spcBef>
                <a:spcPts val="500"/>
              </a:spcBef>
              <a:buSzPct val="100000"/>
              <a:buFont typeface="Lato"/>
              <a:buChar char="•"/>
            </a:pPr>
            <a:r>
              <a:rPr lang="en" sz="1150" b="1" dirty="0">
                <a:solidFill>
                  <a:srgbClr val="BF9000"/>
                </a:solidFill>
              </a:rPr>
              <a:t>Easily extensible </a:t>
            </a:r>
            <a:r>
              <a:rPr lang="en" sz="1150" dirty="0"/>
              <a:t>to incorporate a wide range of hybrid storage configurations.</a:t>
            </a:r>
            <a:endParaRPr sz="1150" dirty="0"/>
          </a:p>
          <a:p>
            <a:pPr marL="0" indent="0">
              <a:lnSpc>
                <a:spcPct val="100000"/>
              </a:lnSpc>
              <a:buSzPct val="66956"/>
              <a:buNone/>
            </a:pPr>
            <a:r>
              <a:rPr lang="en" sz="1150" b="1" dirty="0">
                <a:solidFill>
                  <a:srgbClr val="548135"/>
                </a:solidFill>
              </a:rPr>
              <a:t>Key Idea</a:t>
            </a:r>
            <a:r>
              <a:rPr lang="en" sz="1150" dirty="0"/>
              <a:t>: Sibyl, an online reinforcement learning-based self-optimizing mechanism for data placement that:</a:t>
            </a:r>
            <a:endParaRPr sz="1150" dirty="0"/>
          </a:p>
          <a:p>
            <a:pPr marL="228600" indent="-118348">
              <a:lnSpc>
                <a:spcPct val="100000"/>
              </a:lnSpc>
              <a:spcBef>
                <a:spcPts val="500"/>
              </a:spcBef>
              <a:buSzPct val="100000"/>
              <a:buFont typeface="Lato"/>
              <a:buChar char="•"/>
            </a:pPr>
            <a:r>
              <a:rPr lang="en" sz="1150" b="1" dirty="0">
                <a:solidFill>
                  <a:srgbClr val="38761D"/>
                </a:solidFill>
              </a:rPr>
              <a:t>Dynamically learns</a:t>
            </a:r>
            <a:r>
              <a:rPr lang="en" sz="1150" dirty="0"/>
              <a:t> from past experiences and </a:t>
            </a:r>
            <a:r>
              <a:rPr lang="en" sz="1150" b="1" dirty="0">
                <a:solidFill>
                  <a:srgbClr val="38761D"/>
                </a:solidFill>
              </a:rPr>
              <a:t>continuously adapts </a:t>
            </a:r>
            <a:r>
              <a:rPr lang="en" sz="1150" dirty="0"/>
              <a:t>its policy to improve long-term performance by interacting with the hybrid storage system </a:t>
            </a:r>
            <a:endParaRPr sz="1150" dirty="0"/>
          </a:p>
          <a:p>
            <a:pPr marL="228600" indent="-118348">
              <a:lnSpc>
                <a:spcPct val="100000"/>
              </a:lnSpc>
              <a:spcBef>
                <a:spcPts val="500"/>
              </a:spcBef>
              <a:buSzPct val="100000"/>
              <a:buFont typeface="Lato"/>
              <a:buChar char="•"/>
            </a:pPr>
            <a:r>
              <a:rPr lang="en" sz="1150" b="1" dirty="0">
                <a:solidFill>
                  <a:srgbClr val="38761D"/>
                </a:solidFill>
              </a:rPr>
              <a:t>Learns the asymmetry in the read/write latencies </a:t>
            </a:r>
            <a:r>
              <a:rPr lang="en" sz="1150" dirty="0"/>
              <a:t>present in modern hybrid storage devices while </a:t>
            </a:r>
            <a:r>
              <a:rPr lang="en" sz="1150" b="1" dirty="0">
                <a:solidFill>
                  <a:srgbClr val="38761D"/>
                </a:solidFill>
              </a:rPr>
              <a:t>taking into account</a:t>
            </a:r>
            <a:r>
              <a:rPr lang="en" sz="1150" dirty="0"/>
              <a:t> the </a:t>
            </a:r>
            <a:r>
              <a:rPr lang="en" sz="1150" dirty="0">
                <a:solidFill>
                  <a:srgbClr val="38761D"/>
                </a:solidFill>
              </a:rPr>
              <a:t>i</a:t>
            </a:r>
            <a:r>
              <a:rPr lang="en" sz="1150" b="1" dirty="0">
                <a:solidFill>
                  <a:srgbClr val="38761D"/>
                </a:solidFill>
              </a:rPr>
              <a:t>nherent characteristics of an application</a:t>
            </a:r>
            <a:endParaRPr sz="1150" b="1" dirty="0">
              <a:solidFill>
                <a:srgbClr val="38761D"/>
              </a:solidFill>
            </a:endParaRPr>
          </a:p>
          <a:p>
            <a:pPr marL="0" indent="0">
              <a:lnSpc>
                <a:spcPct val="100000"/>
              </a:lnSpc>
              <a:buSzPct val="66956"/>
              <a:buNone/>
            </a:pPr>
            <a:r>
              <a:rPr lang="en" sz="1150" b="1" dirty="0">
                <a:solidFill>
                  <a:srgbClr val="7030A0"/>
                </a:solidFill>
              </a:rPr>
              <a:t>Key Results</a:t>
            </a:r>
            <a:r>
              <a:rPr lang="en" sz="1150" dirty="0"/>
              <a:t>: Sibyl is evaluated on a real system with multiple device configurations</a:t>
            </a:r>
            <a:endParaRPr sz="1150" dirty="0"/>
          </a:p>
          <a:p>
            <a:pPr marL="228600" indent="-118348">
              <a:lnSpc>
                <a:spcPct val="100000"/>
              </a:lnSpc>
              <a:spcBef>
                <a:spcPts val="500"/>
              </a:spcBef>
              <a:buSzPct val="100000"/>
              <a:buFont typeface="Lato"/>
              <a:buChar char="•"/>
            </a:pPr>
            <a:r>
              <a:rPr lang="en" sz="1150" dirty="0"/>
              <a:t>Evaluated using a </a:t>
            </a:r>
            <a:r>
              <a:rPr lang="en" sz="1150" b="1" dirty="0">
                <a:solidFill>
                  <a:srgbClr val="674EA7"/>
                </a:solidFill>
              </a:rPr>
              <a:t>wide range of workloads</a:t>
            </a:r>
            <a:r>
              <a:rPr lang="en" sz="1150" dirty="0">
                <a:solidFill>
                  <a:srgbClr val="351C75"/>
                </a:solidFill>
              </a:rPr>
              <a:t> f</a:t>
            </a:r>
            <a:r>
              <a:rPr lang="en" sz="1150" dirty="0"/>
              <a:t>rom MSR Cambridge and Filebench</a:t>
            </a:r>
            <a:endParaRPr sz="1150" dirty="0"/>
          </a:p>
          <a:p>
            <a:pPr marL="228600" indent="-118348">
              <a:lnSpc>
                <a:spcPct val="100000"/>
              </a:lnSpc>
              <a:spcBef>
                <a:spcPts val="500"/>
              </a:spcBef>
              <a:buSzPct val="100000"/>
              <a:buFont typeface="Lato"/>
              <a:buChar char="•"/>
            </a:pPr>
            <a:r>
              <a:rPr lang="en" sz="1150" dirty="0"/>
              <a:t>In a performance (cost) optimized hybrid storage configuration, Sibyl provides up to </a:t>
            </a:r>
            <a:r>
              <a:rPr lang="en" sz="1150" b="1" dirty="0">
                <a:solidFill>
                  <a:srgbClr val="674EA7"/>
                </a:solidFill>
              </a:rPr>
              <a:t>21.6% (19.9%)</a:t>
            </a:r>
            <a:r>
              <a:rPr lang="en" sz="1150" b="1" dirty="0">
                <a:solidFill>
                  <a:srgbClr val="351C75"/>
                </a:solidFill>
              </a:rPr>
              <a:t> </a:t>
            </a:r>
            <a:r>
              <a:rPr lang="en" sz="1150" dirty="0"/>
              <a:t>performance improvement compared to prior data placement policies</a:t>
            </a:r>
            <a:endParaRPr sz="1150" dirty="0"/>
          </a:p>
          <a:p>
            <a:pPr marL="228600" indent="-118348">
              <a:lnSpc>
                <a:spcPct val="100000"/>
              </a:lnSpc>
              <a:spcBef>
                <a:spcPts val="500"/>
              </a:spcBef>
              <a:buSzPct val="100000"/>
              <a:buFont typeface="Lato"/>
              <a:buChar char="•"/>
            </a:pPr>
            <a:r>
              <a:rPr lang="en" sz="1150" dirty="0"/>
              <a:t>On a tri-hybrid storage system, Sibyl outperforms a heuristics-based policy by </a:t>
            </a:r>
            <a:r>
              <a:rPr lang="en" sz="1150" b="1" dirty="0">
                <a:solidFill>
                  <a:srgbClr val="674EA7"/>
                </a:solidFill>
              </a:rPr>
              <a:t>23.9%</a:t>
            </a:r>
            <a:r>
              <a:rPr lang="en" sz="1150" dirty="0"/>
              <a:t> -</a:t>
            </a:r>
            <a:r>
              <a:rPr lang="en" sz="1150" b="1" dirty="0">
                <a:solidFill>
                  <a:srgbClr val="674EA7"/>
                </a:solidFill>
              </a:rPr>
              <a:t>48.2%</a:t>
            </a:r>
            <a:r>
              <a:rPr lang="en" sz="1150" dirty="0"/>
              <a:t> </a:t>
            </a:r>
            <a:endParaRPr sz="1150" dirty="0"/>
          </a:p>
          <a:p>
            <a:pPr marL="228600" indent="-118348">
              <a:lnSpc>
                <a:spcPct val="100000"/>
              </a:lnSpc>
              <a:spcBef>
                <a:spcPts val="500"/>
              </a:spcBef>
              <a:buSzPct val="100000"/>
            </a:pPr>
            <a:r>
              <a:rPr lang="en" sz="1150" dirty="0"/>
              <a:t>Sibyl achieves </a:t>
            </a:r>
            <a:r>
              <a:rPr lang="en" sz="1150" b="1" dirty="0">
                <a:solidFill>
                  <a:srgbClr val="7030A0"/>
                </a:solidFill>
              </a:rPr>
              <a:t>80% </a:t>
            </a:r>
            <a:r>
              <a:rPr lang="en" sz="1150" dirty="0"/>
              <a:t>performance of an oracle policy with storage overhead of </a:t>
            </a:r>
            <a:r>
              <a:rPr lang="en" sz="1150" b="1" dirty="0">
                <a:solidFill>
                  <a:srgbClr val="7030A0"/>
                </a:solidFill>
              </a:rPr>
              <a:t>124.4 KiB</a:t>
            </a:r>
            <a:endParaRPr sz="1150" b="1" dirty="0">
              <a:solidFill>
                <a:srgbClr val="7030A0"/>
              </a:solidFill>
            </a:endParaRPr>
          </a:p>
        </p:txBody>
      </p:sp>
      <p:sp>
        <p:nvSpPr>
          <p:cNvPr id="176" name="Google Shape;176;p33"/>
          <p:cNvSpPr txBox="1">
            <a:spLocks noGrp="1"/>
          </p:cNvSpPr>
          <p:nvPr>
            <p:ph type="title"/>
          </p:nvPr>
        </p:nvSpPr>
        <p:spPr>
          <a:xfrm>
            <a:off x="169011" y="880301"/>
            <a:ext cx="8894700" cy="454500"/>
          </a:xfrm>
          <a:prstGeom prst="rect">
            <a:avLst/>
          </a:prstGeom>
          <a:noFill/>
          <a:ln>
            <a:noFill/>
          </a:ln>
        </p:spPr>
        <p:txBody>
          <a:bodyPr spcFirstLastPara="1" wrap="square" lIns="91425" tIns="45700" rIns="91425" bIns="45700" anchor="ctr" anchorCtr="0">
            <a:noAutofit/>
          </a:bodyPr>
          <a:lstStyle/>
          <a:p>
            <a:pPr>
              <a:buSzPts val="3780"/>
            </a:pPr>
            <a:r>
              <a:rPr lang="en" sz="3820" dirty="0"/>
              <a:t>Executive Summary</a:t>
            </a:r>
            <a:endParaRPr sz="3820" dirty="0"/>
          </a:p>
        </p:txBody>
      </p:sp>
      <p:sp>
        <p:nvSpPr>
          <p:cNvPr id="4" name="Rectangle 3">
            <a:extLst>
              <a:ext uri="{FF2B5EF4-FFF2-40B4-BE49-F238E27FC236}">
                <a16:creationId xmlns:a16="http://schemas.microsoft.com/office/drawing/2014/main" id="{908A5F97-2CE4-FB59-18C2-7C671F78441F}"/>
              </a:ext>
            </a:extLst>
          </p:cNvPr>
          <p:cNvSpPr/>
          <p:nvPr/>
        </p:nvSpPr>
        <p:spPr>
          <a:xfrm>
            <a:off x="80300" y="3645024"/>
            <a:ext cx="8812180" cy="936104"/>
          </a:xfrm>
          <a:prstGeom prst="rect">
            <a:avLst/>
          </a:prstGeom>
          <a:noFill/>
          <a:ln w="57150">
            <a:solidFill>
              <a:srgbClr val="0432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 name="Rectangle 4">
            <a:extLst>
              <a:ext uri="{FF2B5EF4-FFF2-40B4-BE49-F238E27FC236}">
                <a16:creationId xmlns:a16="http://schemas.microsoft.com/office/drawing/2014/main" id="{037C4610-9E70-DC45-934A-624744BBA516}"/>
              </a:ext>
            </a:extLst>
          </p:cNvPr>
          <p:cNvSpPr/>
          <p:nvPr/>
        </p:nvSpPr>
        <p:spPr>
          <a:xfrm>
            <a:off x="80300" y="4603508"/>
            <a:ext cx="8812180" cy="112974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Shape 191"/>
        <p:cNvGrpSpPr/>
        <p:nvPr/>
      </p:nvGrpSpPr>
      <p:grpSpPr>
        <a:xfrm>
          <a:off x="0" y="0"/>
          <a:ext cx="0" cy="0"/>
          <a:chOff x="0" y="0"/>
          <a:chExt cx="0" cy="0"/>
        </a:xfrm>
      </p:grpSpPr>
      <p:sp>
        <p:nvSpPr>
          <p:cNvPr id="192" name="Google Shape;192;p35"/>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Hybrid Storage Systems</a:t>
            </a:r>
            <a:endParaRPr dirty="0"/>
          </a:p>
        </p:txBody>
      </p:sp>
      <p:pic>
        <p:nvPicPr>
          <p:cNvPr id="193" name="Google Shape;193;p35"/>
          <p:cNvPicPr preferRelativeResize="0"/>
          <p:nvPr/>
        </p:nvPicPr>
        <p:blipFill>
          <a:blip r:embed="rId3">
            <a:alphaModFix/>
          </a:blip>
          <a:stretch>
            <a:fillRect/>
          </a:stretch>
        </p:blipFill>
        <p:spPr>
          <a:xfrm>
            <a:off x="1146263" y="1789500"/>
            <a:ext cx="6851476" cy="3279024"/>
          </a:xfrm>
          <a:prstGeom prst="rect">
            <a:avLst/>
          </a:prstGeom>
          <a:noFill/>
          <a:ln>
            <a:noFill/>
          </a:ln>
        </p:spPr>
      </p:pic>
    </p:spTree>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Shape 197"/>
        <p:cNvGrpSpPr/>
        <p:nvPr/>
      </p:nvGrpSpPr>
      <p:grpSpPr>
        <a:xfrm>
          <a:off x="0" y="0"/>
          <a:ext cx="0" cy="0"/>
          <a:chOff x="0" y="0"/>
          <a:chExt cx="0" cy="0"/>
        </a:xfrm>
      </p:grpSpPr>
      <p:sp>
        <p:nvSpPr>
          <p:cNvPr id="198" name="Google Shape;198;p36"/>
          <p:cNvSpPr txBox="1">
            <a:spLocks noGrp="1"/>
          </p:cNvSpPr>
          <p:nvPr>
            <p:ph type="title"/>
          </p:nvPr>
        </p:nvSpPr>
        <p:spPr>
          <a:xfrm>
            <a:off x="169000" y="956500"/>
            <a:ext cx="9081900" cy="454500"/>
          </a:xfrm>
          <a:prstGeom prst="rect">
            <a:avLst/>
          </a:prstGeom>
        </p:spPr>
        <p:txBody>
          <a:bodyPr spcFirstLastPara="1" wrap="square" lIns="91425" tIns="45700" rIns="91425" bIns="45700" anchor="ctr" anchorCtr="0">
            <a:noAutofit/>
          </a:bodyPr>
          <a:lstStyle/>
          <a:p>
            <a:r>
              <a:rPr lang="en" sz="2800"/>
              <a:t>Key Shortcomings of Prior Data Placement Techniques</a:t>
            </a:r>
            <a:endParaRPr sz="2800"/>
          </a:p>
        </p:txBody>
      </p:sp>
      <p:sp>
        <p:nvSpPr>
          <p:cNvPr id="199" name="Google Shape;199;p36"/>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spcBef>
                <a:spcPts val="0"/>
              </a:spcBef>
              <a:buNone/>
            </a:pPr>
            <a:r>
              <a:rPr lang="en" sz="2300">
                <a:latin typeface="Calibri"/>
                <a:ea typeface="Calibri"/>
                <a:cs typeface="Calibri"/>
                <a:sym typeface="Calibri"/>
              </a:rPr>
              <a:t>We observe </a:t>
            </a:r>
            <a:r>
              <a:rPr lang="en" sz="2300" b="1">
                <a:solidFill>
                  <a:srgbClr val="C00000"/>
                </a:solidFill>
                <a:latin typeface="Calibri"/>
                <a:ea typeface="Calibri"/>
                <a:cs typeface="Calibri"/>
                <a:sym typeface="Calibri"/>
              </a:rPr>
              <a:t>three key shortcomings</a:t>
            </a:r>
            <a:r>
              <a:rPr lang="en" sz="2300">
                <a:latin typeface="Calibri"/>
                <a:ea typeface="Calibri"/>
                <a:cs typeface="Calibri"/>
                <a:sym typeface="Calibri"/>
              </a:rPr>
              <a:t> that significantly limit performance benefits of data-placement techniques</a:t>
            </a:r>
            <a:endParaRPr/>
          </a:p>
        </p:txBody>
      </p:sp>
      <p:sp>
        <p:nvSpPr>
          <p:cNvPr id="200" name="Google Shape;200;p36"/>
          <p:cNvSpPr/>
          <p:nvPr/>
        </p:nvSpPr>
        <p:spPr>
          <a:xfrm>
            <a:off x="0" y="2517442"/>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 </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adaptability</a:t>
            </a:r>
            <a:endParaRPr kumimoji="0" sz="3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36"/>
          <p:cNvSpPr/>
          <p:nvPr/>
        </p:nvSpPr>
        <p:spPr>
          <a:xfrm>
            <a:off x="0" y="3553039"/>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 </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device awareness</a:t>
            </a:r>
            <a:endParaRPr kumimoji="0" sz="3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202;p36"/>
          <p:cNvSpPr/>
          <p:nvPr/>
        </p:nvSpPr>
        <p:spPr>
          <a:xfrm>
            <a:off x="0" y="4588660"/>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600" b="1" i="0" u="none" strike="noStrike" kern="0" cap="none" spc="0" normalizeH="0" baseline="0" noProof="0">
                <a:ln>
                  <a:noFill/>
                </a:ln>
                <a:solidFill>
                  <a:srgbClr val="FFFFFF"/>
                </a:solidFill>
                <a:effectLst/>
                <a:uLnTx/>
                <a:uFillTx/>
                <a:latin typeface="Calibri"/>
                <a:ea typeface="Calibri"/>
                <a:cs typeface="Calibri"/>
                <a:sym typeface="Calibri"/>
              </a:rPr>
              <a:t>Lack of</a:t>
            </a:r>
            <a:r>
              <a:rPr kumimoji="0" lang="en" sz="3600" b="1" i="0" u="none" strike="noStrike" kern="0" cap="none" spc="0" normalizeH="0" baseline="0" noProof="0">
                <a:ln>
                  <a:noFill/>
                </a:ln>
                <a:solidFill>
                  <a:srgbClr val="FFFF00"/>
                </a:solidFill>
                <a:effectLst/>
                <a:uLnTx/>
                <a:uFillTx/>
                <a:latin typeface="Calibri"/>
                <a:ea typeface="Calibri"/>
                <a:cs typeface="Calibri"/>
                <a:sym typeface="Calibri"/>
              </a:rPr>
              <a:t> extensibility</a:t>
            </a:r>
            <a:endParaRPr kumimoji="0" sz="3600" b="1" i="0" u="none" strike="noStrike" kern="0" cap="none" spc="0" normalizeH="0" baseline="0" noProof="0">
              <a:ln>
                <a:noFill/>
              </a:ln>
              <a:solidFill>
                <a:srgbClr val="FFFFFF"/>
              </a:solidFill>
              <a:effectLst/>
              <a:uLnTx/>
              <a:uFillTx/>
              <a:latin typeface="Calibri"/>
              <a:ea typeface="Calibri"/>
              <a:cs typeface="Calibri"/>
              <a:sym typeface="Calibri"/>
            </a:endParaRPr>
          </a:p>
        </p:txBody>
      </p:sp>
    </p:spTree>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Shape 206"/>
        <p:cNvGrpSpPr/>
        <p:nvPr/>
      </p:nvGrpSpPr>
      <p:grpSpPr>
        <a:xfrm>
          <a:off x="0" y="0"/>
          <a:ext cx="0" cy="0"/>
          <a:chOff x="0" y="0"/>
          <a:chExt cx="0" cy="0"/>
        </a:xfrm>
      </p:grpSpPr>
      <p:sp>
        <p:nvSpPr>
          <p:cNvPr id="207" name="Google Shape;207;p3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Adaptability (1/2) </a:t>
            </a:r>
            <a:endParaRPr>
              <a:solidFill>
                <a:srgbClr val="264478"/>
              </a:solidFill>
              <a:latin typeface="Garamond"/>
              <a:ea typeface="Garamond"/>
              <a:cs typeface="Garamond"/>
              <a:sym typeface="Garamond"/>
            </a:endParaRPr>
          </a:p>
        </p:txBody>
      </p:sp>
      <p:sp>
        <p:nvSpPr>
          <p:cNvPr id="208" name="Google Shape;208;p37"/>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lnSpcReduction="10000"/>
          </a:bodyPr>
          <a:lstStyle/>
          <a:p>
            <a:pPr indent="-387350">
              <a:buSzPts val="2500"/>
            </a:pPr>
            <a:r>
              <a:rPr lang="en" sz="2500" dirty="0"/>
              <a:t>Prior heuristic-based techniques consider only a </a:t>
            </a:r>
            <a:r>
              <a:rPr lang="en" sz="2500" b="1" dirty="0">
                <a:solidFill>
                  <a:srgbClr val="9E0000"/>
                </a:solidFill>
              </a:rPr>
              <a:t>few characteristics</a:t>
            </a:r>
            <a:r>
              <a:rPr lang="en" sz="2500" dirty="0">
                <a:solidFill>
                  <a:srgbClr val="9E0000"/>
                </a:solidFill>
              </a:rPr>
              <a:t> </a:t>
            </a:r>
            <a:r>
              <a:rPr lang="en" sz="2500" dirty="0"/>
              <a:t>(e.g., access frequency) to perform data placement</a:t>
            </a:r>
          </a:p>
          <a:p>
            <a:pPr indent="-387350">
              <a:buSzPts val="2500"/>
            </a:pPr>
            <a:endParaRPr sz="2500" dirty="0"/>
          </a:p>
          <a:p>
            <a:pPr indent="-387350">
              <a:spcBef>
                <a:spcPts val="0"/>
              </a:spcBef>
              <a:buSzPts val="2500"/>
            </a:pPr>
            <a:r>
              <a:rPr lang="en" sz="2500" b="1" dirty="0">
                <a:solidFill>
                  <a:srgbClr val="9E0000"/>
                </a:solidFill>
              </a:rPr>
              <a:t>Statically tuned characteristics</a:t>
            </a:r>
            <a:r>
              <a:rPr lang="en" sz="2500" dirty="0">
                <a:solidFill>
                  <a:srgbClr val="9E0000"/>
                </a:solidFill>
              </a:rPr>
              <a:t> </a:t>
            </a:r>
            <a:r>
              <a:rPr lang="en" sz="2500" dirty="0"/>
              <a:t>(based on</a:t>
            </a:r>
            <a:r>
              <a:rPr lang="en" sz="2500" b="1" dirty="0"/>
              <a:t> fixed thresholds</a:t>
            </a:r>
            <a:r>
              <a:rPr lang="en" sz="2500" dirty="0"/>
              <a:t>) are  ineffective when used on a wide range of applications and system configurations</a:t>
            </a:r>
            <a:endParaRPr sz="2500" dirty="0"/>
          </a:p>
          <a:p>
            <a:pPr indent="-387350">
              <a:spcBef>
                <a:spcPts val="0"/>
              </a:spcBef>
              <a:buSzPts val="2500"/>
            </a:pPr>
            <a:endParaRPr lang="en" sz="2500" dirty="0"/>
          </a:p>
          <a:p>
            <a:pPr indent="-387350">
              <a:spcBef>
                <a:spcPts val="0"/>
              </a:spcBef>
              <a:buSzPts val="2500"/>
            </a:pPr>
            <a:r>
              <a:rPr lang="en" sz="2500" dirty="0"/>
              <a:t>Supervised learning techniques need </a:t>
            </a:r>
            <a:r>
              <a:rPr lang="en" sz="2500" b="1" dirty="0"/>
              <a:t>labeled data</a:t>
            </a:r>
            <a:r>
              <a:rPr lang="en" sz="2500" dirty="0"/>
              <a:t> and </a:t>
            </a:r>
            <a:r>
              <a:rPr lang="en" sz="2500" b="1" dirty="0"/>
              <a:t>frequent retraining</a:t>
            </a:r>
            <a:r>
              <a:rPr lang="en" sz="2500" dirty="0"/>
              <a:t> to adapt to varying workloads and system conditions</a:t>
            </a:r>
            <a:endParaRPr sz="2500" dirty="0"/>
          </a:p>
        </p:txBody>
      </p:sp>
      <p:sp>
        <p:nvSpPr>
          <p:cNvPr id="5" name="Google Shape;209;p37">
            <a:extLst>
              <a:ext uri="{FF2B5EF4-FFF2-40B4-BE49-F238E27FC236}">
                <a16:creationId xmlns:a16="http://schemas.microsoft.com/office/drawing/2014/main" id="{0163BBAB-6333-85B8-7385-19381D82BB22}"/>
              </a:ext>
            </a:extLst>
          </p:cNvPr>
          <p:cNvSpPr/>
          <p:nvPr/>
        </p:nvSpPr>
        <p:spPr>
          <a:xfrm>
            <a:off x="0" y="5624079"/>
            <a:ext cx="9144000" cy="6201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dirty="0">
                <a:ln>
                  <a:noFill/>
                </a:ln>
                <a:solidFill>
                  <a:srgbClr val="FFFFFF"/>
                </a:solidFill>
                <a:effectLst/>
                <a:uLnTx/>
                <a:uFillTx/>
                <a:latin typeface="Calibri"/>
                <a:ea typeface="Calibri"/>
                <a:cs typeface="Calibri"/>
                <a:sym typeface="Calibri"/>
              </a:rPr>
              <a:t>Prior techniques offer </a:t>
            </a:r>
            <a:r>
              <a:rPr kumimoji="0" lang="en" sz="2400" b="1" i="0" u="none" strike="noStrike" kern="0" cap="none" spc="0" normalizeH="0" baseline="0" noProof="0" dirty="0">
                <a:ln>
                  <a:noFill/>
                </a:ln>
                <a:solidFill>
                  <a:srgbClr val="FFFF00"/>
                </a:solidFill>
                <a:effectLst/>
                <a:uLnTx/>
                <a:uFillTx/>
                <a:latin typeface="Calibri"/>
                <a:ea typeface="Calibri"/>
                <a:cs typeface="Calibri"/>
                <a:sym typeface="Calibri"/>
              </a:rPr>
              <a:t>41.1% lower performance</a:t>
            </a:r>
            <a:r>
              <a:rPr kumimoji="0" lang="en" sz="2400" b="1" i="0" u="none" strike="noStrike" kern="0" cap="none" spc="0" normalizeH="0" baseline="0" noProof="0" dirty="0">
                <a:ln>
                  <a:noFill/>
                </a:ln>
                <a:solidFill>
                  <a:srgbClr val="FFFFFF"/>
                </a:solidFill>
                <a:effectLst/>
                <a:uLnTx/>
                <a:uFillTx/>
                <a:latin typeface="Calibri"/>
                <a:ea typeface="Calibri"/>
                <a:cs typeface="Calibri"/>
                <a:sym typeface="Calibri"/>
              </a:rPr>
              <a:t> compared to an Oracle policy</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Shape 213"/>
        <p:cNvGrpSpPr/>
        <p:nvPr/>
      </p:nvGrpSpPr>
      <p:grpSpPr>
        <a:xfrm>
          <a:off x="0" y="0"/>
          <a:ext cx="0" cy="0"/>
          <a:chOff x="0" y="0"/>
          <a:chExt cx="0" cy="0"/>
        </a:xfrm>
      </p:grpSpPr>
      <p:pic>
        <p:nvPicPr>
          <p:cNvPr id="2" name="Picture 1">
            <a:extLst>
              <a:ext uri="{FF2B5EF4-FFF2-40B4-BE49-F238E27FC236}">
                <a16:creationId xmlns:a16="http://schemas.microsoft.com/office/drawing/2014/main" id="{6E737A78-3AA1-49C8-8BED-481046656B98}"/>
              </a:ext>
            </a:extLst>
          </p:cNvPr>
          <p:cNvPicPr>
            <a:picLocks noChangeAspect="1"/>
          </p:cNvPicPr>
          <p:nvPr/>
        </p:nvPicPr>
        <p:blipFill rotWithShape="1">
          <a:blip r:embed="rId3"/>
          <a:srcRect b="10466"/>
          <a:stretch/>
        </p:blipFill>
        <p:spPr>
          <a:xfrm>
            <a:off x="0" y="1461262"/>
            <a:ext cx="9144000" cy="2893045"/>
          </a:xfrm>
          <a:prstGeom prst="rect">
            <a:avLst/>
          </a:prstGeom>
        </p:spPr>
      </p:pic>
      <p:sp>
        <p:nvSpPr>
          <p:cNvPr id="216" name="Google Shape;216;p38"/>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Adaptability (2/2)</a:t>
            </a:r>
            <a:endParaRPr>
              <a:solidFill>
                <a:srgbClr val="264478"/>
              </a:solidFill>
              <a:latin typeface="Garamond"/>
              <a:ea typeface="Garamond"/>
              <a:cs typeface="Garamond"/>
              <a:sym typeface="Garamond"/>
            </a:endParaRPr>
          </a:p>
        </p:txBody>
      </p:sp>
      <p:grpSp>
        <p:nvGrpSpPr>
          <p:cNvPr id="217" name="Google Shape;217;p38"/>
          <p:cNvGrpSpPr/>
          <p:nvPr/>
        </p:nvGrpSpPr>
        <p:grpSpPr>
          <a:xfrm>
            <a:off x="1172822" y="4164267"/>
            <a:ext cx="6868315" cy="712134"/>
            <a:chOff x="1223777" y="3865429"/>
            <a:chExt cx="6868315" cy="712134"/>
          </a:xfrm>
        </p:grpSpPr>
        <p:sp>
          <p:nvSpPr>
            <p:cNvPr id="220" name="Google Shape;220;p38"/>
            <p:cNvSpPr txBox="1"/>
            <p:nvPr/>
          </p:nvSpPr>
          <p:spPr>
            <a:xfrm>
              <a:off x="1223777" y="3869707"/>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219" name="Google Shape;219;p38"/>
            <p:cNvSpPr txBox="1"/>
            <p:nvPr/>
          </p:nvSpPr>
          <p:spPr>
            <a:xfrm>
              <a:off x="6249332" y="3865429"/>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grpSp>
      <p:sp>
        <p:nvSpPr>
          <p:cNvPr id="214" name="Google Shape;214;p38"/>
          <p:cNvSpPr txBox="1"/>
          <p:nvPr/>
        </p:nvSpPr>
        <p:spPr>
          <a:xfrm>
            <a:off x="114632" y="4793551"/>
            <a:ext cx="8812800" cy="384900"/>
          </a:xfrm>
          <a:prstGeom prst="rect">
            <a:avLst/>
          </a:prstGeom>
          <a:solidFill>
            <a:srgbClr val="548135"/>
          </a:solidFill>
          <a:ln w="28575" cap="flat" cmpd="sng">
            <a:solidFill>
              <a:srgbClr val="385623"/>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dirty="0">
                <a:ln>
                  <a:noFill/>
                </a:ln>
                <a:solidFill>
                  <a:srgbClr val="FFFFFF"/>
                </a:solidFill>
                <a:effectLst/>
                <a:uLnTx/>
                <a:uFillTx/>
                <a:latin typeface="Calibri"/>
                <a:ea typeface="Calibri"/>
                <a:cs typeface="Calibri"/>
                <a:sym typeface="Calibri"/>
              </a:rPr>
              <a:t>CDE shows an average performance gap of 41.1% (32.6%) to Oracle for H&amp;M (H&amp;L)  </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15" name="Google Shape;215;p38"/>
          <p:cNvSpPr txBox="1"/>
          <p:nvPr/>
        </p:nvSpPr>
        <p:spPr>
          <a:xfrm>
            <a:off x="116230" y="5250076"/>
            <a:ext cx="8812800" cy="384900"/>
          </a:xfrm>
          <a:prstGeom prst="rect">
            <a:avLst/>
          </a:prstGeom>
          <a:solidFill>
            <a:srgbClr val="B6D7A8"/>
          </a:solidFill>
          <a:ln w="28575" cap="flat" cmpd="sng">
            <a:solidFill>
              <a:srgbClr val="385623"/>
            </a:solidFill>
            <a:prstDash val="solid"/>
            <a:round/>
            <a:headEnd type="none" w="sm" len="sm"/>
            <a:tailEnd type="none" w="sm" len="sm"/>
          </a:ln>
          <a:effectLst>
            <a:outerShdw blurRad="50800" dist="38100" dir="2700000" algn="tl" rotWithShape="0">
              <a:srgbClr val="000000">
                <a:alpha val="40000"/>
              </a:srgbClr>
            </a:outerShdw>
          </a:effectLst>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dirty="0">
                <a:ln>
                  <a:noFill/>
                </a:ln>
                <a:solidFill>
                  <a:srgbClr val="000000"/>
                </a:solidFill>
                <a:effectLst/>
                <a:uLnTx/>
                <a:uFillTx/>
                <a:latin typeface="Calibri"/>
                <a:ea typeface="Calibri"/>
                <a:cs typeface="Calibri"/>
                <a:sym typeface="Calibri"/>
              </a:rPr>
              <a:t>HPS shows an average performance gap of 37.2% (55.5%) to Oracle for H&amp;M (H&amp;L)</a:t>
            </a:r>
            <a:r>
              <a:rPr kumimoji="0" lang="en" sz="1900" b="1" i="0" u="none" strike="noStrike" kern="0" cap="none" spc="0" normalizeH="0" baseline="0" noProof="0" dirty="0">
                <a:ln>
                  <a:noFill/>
                </a:ln>
                <a:solidFill>
                  <a:srgbClr val="FFFFFF"/>
                </a:solidFill>
                <a:effectLst/>
                <a:uLnTx/>
                <a:uFillTx/>
                <a:latin typeface="Calibri"/>
                <a:ea typeface="Calibri"/>
                <a:cs typeface="Calibri"/>
                <a:sym typeface="Calibri"/>
              </a:rPr>
              <a:t>  </a:t>
            </a:r>
            <a:endParaRPr kumimoji="0" sz="11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Shape 224"/>
        <p:cNvGrpSpPr/>
        <p:nvPr/>
      </p:nvGrpSpPr>
      <p:grpSpPr>
        <a:xfrm>
          <a:off x="0" y="0"/>
          <a:ext cx="0" cy="0"/>
          <a:chOff x="0" y="0"/>
          <a:chExt cx="0" cy="0"/>
        </a:xfrm>
      </p:grpSpPr>
      <p:sp>
        <p:nvSpPr>
          <p:cNvPr id="225" name="Google Shape;225;p39"/>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buNone/>
            </a:pPr>
            <a:r>
              <a:rPr lang="en" sz="2500"/>
              <a:t>Prior data placement techniques:</a:t>
            </a:r>
            <a:endParaRPr sz="2500"/>
          </a:p>
          <a:p>
            <a:pPr indent="-387350">
              <a:buSzPts val="2500"/>
            </a:pPr>
            <a:r>
              <a:rPr lang="en" sz="2500" b="1">
                <a:solidFill>
                  <a:srgbClr val="9E0000"/>
                </a:solidFill>
              </a:rPr>
              <a:t>do not adapt</a:t>
            </a:r>
            <a:r>
              <a:rPr lang="en" sz="2500"/>
              <a:t> well to changes in underlying device characteristics (e.g., storage read latency)</a:t>
            </a:r>
            <a:endParaRPr sz="2500"/>
          </a:p>
          <a:p>
            <a:pPr marL="0" indent="0">
              <a:buNone/>
            </a:pPr>
            <a:endParaRPr sz="2500"/>
          </a:p>
          <a:p>
            <a:pPr indent="-387350">
              <a:buSzPts val="2500"/>
            </a:pPr>
            <a:r>
              <a:rPr lang="en" sz="2500" b="1">
                <a:solidFill>
                  <a:srgbClr val="9E0000"/>
                </a:solidFill>
              </a:rPr>
              <a:t>do not consider the data migration cost</a:t>
            </a:r>
            <a:r>
              <a:rPr lang="en" sz="2500"/>
              <a:t> between storage devices while making a data placement decision</a:t>
            </a:r>
            <a:endParaRPr sz="2500"/>
          </a:p>
          <a:p>
            <a:pPr indent="0">
              <a:buNone/>
            </a:pPr>
            <a:endParaRPr sz="2500"/>
          </a:p>
          <a:p>
            <a:pPr indent="-387350">
              <a:buSzPts val="2500"/>
            </a:pPr>
            <a:r>
              <a:rPr lang="en" sz="2500" b="1">
                <a:solidFill>
                  <a:srgbClr val="9E0000"/>
                </a:solidFill>
              </a:rPr>
              <a:t>are highly inefficient</a:t>
            </a:r>
            <a:r>
              <a:rPr lang="en" sz="2500"/>
              <a:t> in hybrid storage systems that have devices with significantly different read/write latencies</a:t>
            </a:r>
            <a:endParaRPr sz="2500"/>
          </a:p>
          <a:p>
            <a:pPr indent="0">
              <a:buNone/>
            </a:pPr>
            <a:endParaRPr sz="2500"/>
          </a:p>
        </p:txBody>
      </p:sp>
      <p:sp>
        <p:nvSpPr>
          <p:cNvPr id="226" name="Google Shape;226;p3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Device Awareness</a:t>
            </a:r>
            <a:endParaRPr>
              <a:solidFill>
                <a:srgbClr val="264478"/>
              </a:solidFill>
              <a:latin typeface="Garamond"/>
              <a:ea typeface="Garamond"/>
              <a:cs typeface="Garamond"/>
              <a:sym typeface="Garamond"/>
            </a:endParaRPr>
          </a:p>
        </p:txBody>
      </p:sp>
    </p:spTree>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Shape 230"/>
        <p:cNvGrpSpPr/>
        <p:nvPr/>
      </p:nvGrpSpPr>
      <p:grpSpPr>
        <a:xfrm>
          <a:off x="0" y="0"/>
          <a:ext cx="0" cy="0"/>
          <a:chOff x="0" y="0"/>
          <a:chExt cx="0" cy="0"/>
        </a:xfrm>
      </p:grpSpPr>
      <p:sp>
        <p:nvSpPr>
          <p:cNvPr id="231" name="Google Shape;231;p40"/>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indent="-387350">
              <a:buSzPts val="2500"/>
            </a:pPr>
            <a:r>
              <a:rPr lang="en" sz="2500"/>
              <a:t>Prior data placement techniques are typically </a:t>
            </a:r>
            <a:r>
              <a:rPr lang="en" sz="2500" b="1"/>
              <a:t>designed</a:t>
            </a:r>
            <a:r>
              <a:rPr lang="en" sz="2500"/>
              <a:t> for a hybrid storage system with </a:t>
            </a:r>
            <a:r>
              <a:rPr lang="en" sz="2500" b="1"/>
              <a:t>only two storage devices</a:t>
            </a:r>
            <a:endParaRPr sz="2500" b="1"/>
          </a:p>
          <a:p>
            <a:pPr indent="0">
              <a:buNone/>
            </a:pPr>
            <a:endParaRPr sz="2500"/>
          </a:p>
          <a:p>
            <a:pPr indent="-387350">
              <a:buSzPts val="2500"/>
            </a:pPr>
            <a:r>
              <a:rPr lang="en" sz="2500" b="1">
                <a:solidFill>
                  <a:srgbClr val="9E0000"/>
                </a:solidFill>
              </a:rPr>
              <a:t>Significant effort</a:t>
            </a:r>
            <a:r>
              <a:rPr lang="en" sz="2500"/>
              <a:t> is required to extend the data placement policies for more than two devices</a:t>
            </a:r>
            <a:endParaRPr sz="2500"/>
          </a:p>
          <a:p>
            <a:pPr marL="0" indent="0">
              <a:buNone/>
            </a:pPr>
            <a:endParaRPr sz="2500"/>
          </a:p>
          <a:p>
            <a:pPr indent="0">
              <a:buNone/>
            </a:pPr>
            <a:endParaRPr sz="2500"/>
          </a:p>
        </p:txBody>
      </p:sp>
      <p:sp>
        <p:nvSpPr>
          <p:cNvPr id="232" name="Google Shape;232;p40"/>
          <p:cNvSpPr/>
          <p:nvPr/>
        </p:nvSpPr>
        <p:spPr>
          <a:xfrm>
            <a:off x="0" y="4253754"/>
            <a:ext cx="9144000" cy="936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FFFFFF"/>
                </a:solidFill>
                <a:effectLst/>
                <a:uLnTx/>
                <a:uFillTx/>
                <a:latin typeface="Calibri"/>
                <a:ea typeface="Calibri"/>
                <a:cs typeface="Calibri"/>
                <a:sym typeface="Calibri"/>
              </a:rPr>
              <a:t>Compared to a RL-based solution, a heuristic-based policy provides </a:t>
            </a:r>
            <a:r>
              <a:rPr kumimoji="0" lang="en" sz="2400" b="1" i="0" u="none" strike="noStrike" kern="0" cap="none" spc="0" normalizeH="0" baseline="0" noProof="0">
                <a:ln>
                  <a:noFill/>
                </a:ln>
                <a:solidFill>
                  <a:srgbClr val="FFFF00"/>
                </a:solidFill>
                <a:effectLst/>
                <a:uLnTx/>
                <a:uFillTx/>
                <a:latin typeface="Calibri"/>
                <a:ea typeface="Calibri"/>
                <a:cs typeface="Calibri"/>
                <a:sym typeface="Calibri"/>
              </a:rPr>
              <a:t>48.2% lower performance</a:t>
            </a:r>
            <a:r>
              <a:rPr kumimoji="0" lang="en" sz="2400" b="1" i="0" u="none" strike="noStrike" kern="0" cap="none" spc="0" normalizeH="0" baseline="0" noProof="0">
                <a:ln>
                  <a:noFill/>
                </a:ln>
                <a:solidFill>
                  <a:srgbClr val="FFFFFF"/>
                </a:solidFill>
                <a:effectLst/>
                <a:uLnTx/>
                <a:uFillTx/>
                <a:latin typeface="Calibri"/>
                <a:ea typeface="Calibri"/>
                <a:cs typeface="Calibri"/>
                <a:sym typeface="Calibri"/>
              </a:rPr>
              <a:t> when extended from two to three devices</a:t>
            </a:r>
            <a:endParaRPr kumimoji="0" sz="11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233;p40"/>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Lack of Extensibility</a:t>
            </a:r>
            <a:endParaRPr>
              <a:solidFill>
                <a:srgbClr val="264478"/>
              </a:solidFill>
              <a:latin typeface="Garamond"/>
              <a:ea typeface="Garamond"/>
              <a:cs typeface="Garamond"/>
              <a:sym typeface="Garamond"/>
            </a:endParaRPr>
          </a:p>
        </p:txBody>
      </p:sp>
    </p:spTree>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Shape 237"/>
        <p:cNvGrpSpPr/>
        <p:nvPr/>
      </p:nvGrpSpPr>
      <p:grpSpPr>
        <a:xfrm>
          <a:off x="0" y="0"/>
          <a:ext cx="0" cy="0"/>
          <a:chOff x="0" y="0"/>
          <a:chExt cx="0" cy="0"/>
        </a:xfrm>
      </p:grpSpPr>
      <p:sp>
        <p:nvSpPr>
          <p:cNvPr id="238" name="Google Shape;238;p41"/>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Our Goal</a:t>
            </a:r>
            <a:endParaRPr/>
          </a:p>
        </p:txBody>
      </p:sp>
      <p:sp>
        <p:nvSpPr>
          <p:cNvPr id="239" name="Google Shape;239;p41"/>
          <p:cNvSpPr/>
          <p:nvPr/>
        </p:nvSpPr>
        <p:spPr>
          <a:xfrm>
            <a:off x="1004100" y="1687800"/>
            <a:ext cx="7135800" cy="3683400"/>
          </a:xfrm>
          <a:prstGeom prst="roundRect">
            <a:avLst>
              <a:gd name="adj" fmla="val 6175"/>
            </a:avLst>
          </a:prstGeom>
          <a:solidFill>
            <a:srgbClr val="DAE3F3"/>
          </a:solidFill>
          <a:ln w="38100" cap="flat" cmpd="sng">
            <a:solidFill>
              <a:srgbClr val="38761D"/>
            </a:solidFill>
            <a:prstDash val="solid"/>
            <a:miter lim="800000"/>
            <a:headEnd type="none" w="sm" len="sm"/>
            <a:tailEnd type="none" w="sm" len="sm"/>
          </a:ln>
          <a:effectLst>
            <a:outerShdw blurRad="50800" dist="38100" dir="2700000" algn="tl" rotWithShape="0">
              <a:srgbClr val="000000">
                <a:alpha val="40000"/>
              </a:srgbClr>
            </a:outerShdw>
          </a:effectLst>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200" b="0" i="0" u="none" strike="noStrike" kern="0" cap="none" spc="0" normalizeH="0" baseline="0" noProof="0" dirty="0">
                <a:ln>
                  <a:noFill/>
                </a:ln>
                <a:solidFill>
                  <a:srgbClr val="000000"/>
                </a:solidFill>
                <a:effectLst/>
                <a:uLnTx/>
                <a:uFillTx/>
                <a:latin typeface="Calibri"/>
                <a:ea typeface="Calibri"/>
                <a:cs typeface="Calibri"/>
                <a:sym typeface="Calibri"/>
              </a:rPr>
              <a:t>A </a:t>
            </a:r>
            <a:r>
              <a:rPr kumimoji="0" lang="en" sz="3200" b="1" i="0" u="none" strike="noStrike" kern="0" cap="none" spc="0" normalizeH="0" baseline="0" noProof="0" dirty="0">
                <a:ln>
                  <a:noFill/>
                </a:ln>
                <a:solidFill>
                  <a:srgbClr val="000CFF"/>
                </a:solidFill>
                <a:effectLst/>
                <a:uLnTx/>
                <a:uFillTx/>
                <a:latin typeface="Calibri"/>
                <a:ea typeface="Calibri"/>
                <a:cs typeface="Calibri"/>
                <a:sym typeface="Calibri"/>
              </a:rPr>
              <a:t>data-placement mechanism </a:t>
            </a:r>
            <a:r>
              <a:rPr kumimoji="0" lang="en" sz="3200" b="0" i="0" u="none" strike="noStrike" kern="0" cap="none" spc="0" normalizeH="0" baseline="0" noProof="0" dirty="0">
                <a:ln>
                  <a:noFill/>
                </a:ln>
                <a:solidFill>
                  <a:srgbClr val="000000"/>
                </a:solidFill>
                <a:effectLst/>
                <a:uLnTx/>
                <a:uFillTx/>
                <a:latin typeface="Calibri"/>
                <a:ea typeface="Calibri"/>
                <a:cs typeface="Calibri"/>
                <a:sym typeface="Calibri"/>
              </a:rPr>
              <a:t>that can</a:t>
            </a:r>
            <a:endParaRPr kumimoji="0" sz="15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dynamically derive an adaptive data-placement strategy by </a:t>
            </a:r>
            <a:r>
              <a:rPr kumimoji="0" lang="en" sz="2700" b="1" i="0" u="none" strike="noStrike" kern="0" cap="none" spc="0" normalizeH="0" baseline="0" noProof="0" dirty="0">
                <a:ln>
                  <a:noFill/>
                </a:ln>
                <a:solidFill>
                  <a:srgbClr val="38761D"/>
                </a:solidFill>
                <a:effectLst/>
                <a:uLnTx/>
                <a:uFillTx/>
                <a:latin typeface="Calibri"/>
                <a:ea typeface="Calibri"/>
                <a:cs typeface="Calibri"/>
                <a:sym typeface="Calibri"/>
              </a:rPr>
              <a:t>continuously learning</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 and </a:t>
            </a:r>
            <a:r>
              <a:rPr kumimoji="0" lang="en" sz="2700" b="1" i="0" u="none" strike="noStrike" kern="0" cap="none" spc="0" normalizeH="0" baseline="0" noProof="0" dirty="0">
                <a:ln>
                  <a:noFill/>
                </a:ln>
                <a:solidFill>
                  <a:srgbClr val="38761D"/>
                </a:solidFill>
                <a:effectLst/>
                <a:uLnTx/>
                <a:uFillTx/>
                <a:latin typeface="Calibri"/>
                <a:ea typeface="Calibri"/>
                <a:cs typeface="Calibri"/>
                <a:sym typeface="Calibri"/>
              </a:rPr>
              <a:t>adapting</a:t>
            </a:r>
            <a:r>
              <a:rPr kumimoji="0" lang="en" sz="2700" b="0" i="1" u="none" strike="noStrike" kern="0" cap="none" spc="0" normalizeH="0" baseline="0" noProof="0" dirty="0">
                <a:ln>
                  <a:noFill/>
                </a:ln>
                <a:solidFill>
                  <a:srgbClr val="000000"/>
                </a:solidFill>
                <a:effectLst/>
                <a:uLnTx/>
                <a:uFillTx/>
                <a:latin typeface="Calibri"/>
                <a:ea typeface="Calibri"/>
                <a:cs typeface="Calibri"/>
                <a:sym typeface="Calibri"/>
              </a:rPr>
              <a:t> </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to the application and underlying device characteristics</a:t>
            </a:r>
            <a:endParaRPr kumimoji="0" sz="14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endPar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00" marR="0" lvl="0" indent="-400050" algn="l" defTabSz="914400" rtl="0" eaLnBrk="1" fontAlgn="auto" latinLnBrk="0" hangingPunct="1">
              <a:lnSpc>
                <a:spcPct val="100000"/>
              </a:lnSpc>
              <a:spcBef>
                <a:spcPts val="0"/>
              </a:spcBef>
              <a:spcAft>
                <a:spcPts val="0"/>
              </a:spcAft>
              <a:buClr>
                <a:srgbClr val="000000"/>
              </a:buClr>
              <a:buSzPts val="2700"/>
              <a:buFont typeface="Calibri"/>
              <a:buChar char="●"/>
              <a:tabLst/>
              <a:defRPr/>
            </a:pPr>
            <a:r>
              <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rPr>
              <a:t>be </a:t>
            </a:r>
            <a:r>
              <a:rPr kumimoji="0" lang="en" sz="2600" b="1" i="0" u="none" strike="noStrike" kern="0" cap="none" spc="0" normalizeH="0" baseline="0" noProof="0" dirty="0">
                <a:ln>
                  <a:noFill/>
                </a:ln>
                <a:solidFill>
                  <a:srgbClr val="C00000"/>
                </a:solidFill>
                <a:effectLst/>
                <a:uLnTx/>
                <a:uFillTx/>
                <a:latin typeface="Calibri"/>
                <a:ea typeface="Calibri"/>
                <a:cs typeface="Calibri"/>
                <a:sym typeface="Calibri"/>
              </a:rPr>
              <a:t>easily extended </a:t>
            </a:r>
            <a:r>
              <a:rPr kumimoji="0" lang="en" sz="2600" b="0" i="0" u="none" strike="noStrike" kern="0" cap="none" spc="0" normalizeH="0" baseline="0" noProof="0" dirty="0">
                <a:ln>
                  <a:noFill/>
                </a:ln>
                <a:solidFill>
                  <a:srgbClr val="000000"/>
                </a:solidFill>
                <a:effectLst/>
                <a:uLnTx/>
                <a:uFillTx/>
                <a:latin typeface="Calibri"/>
                <a:ea typeface="Calibri"/>
                <a:cs typeface="Calibri"/>
                <a:sym typeface="Calibri"/>
              </a:rPr>
              <a:t>to </a:t>
            </a:r>
            <a:r>
              <a:rPr kumimoji="0" lang="en" sz="2700" b="0" i="0" u="none" strike="noStrike" kern="0" cap="none" spc="0" normalizeH="0" baseline="0" noProof="0" dirty="0">
                <a:ln>
                  <a:noFill/>
                </a:ln>
                <a:solidFill>
                  <a:srgbClr val="000000"/>
                </a:solidFill>
                <a:effectLst/>
                <a:uLnTx/>
                <a:uFillTx/>
                <a:latin typeface="Calibri"/>
                <a:ea typeface="Calibri"/>
                <a:cs typeface="Calibri"/>
                <a:sym typeface="Calibri"/>
              </a:rPr>
              <a:t>incorporate a wide range of hybrid storage configurations</a:t>
            </a:r>
            <a:endParaRPr kumimoji="0" sz="26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Shape 254"/>
        <p:cNvGrpSpPr/>
        <p:nvPr/>
      </p:nvGrpSpPr>
      <p:grpSpPr>
        <a:xfrm>
          <a:off x="0" y="0"/>
          <a:ext cx="0" cy="0"/>
          <a:chOff x="0" y="0"/>
          <a:chExt cx="0" cy="0"/>
        </a:xfrm>
      </p:grpSpPr>
      <p:sp>
        <p:nvSpPr>
          <p:cNvPr id="255" name="Google Shape;255;p43"/>
          <p:cNvSpPr txBox="1">
            <a:spLocks noGrp="1"/>
          </p:cNvSpPr>
          <p:nvPr>
            <p:ph type="body" idx="1"/>
          </p:nvPr>
        </p:nvSpPr>
        <p:spPr>
          <a:xfrm>
            <a:off x="169000" y="4023320"/>
            <a:ext cx="8894700" cy="2286000"/>
          </a:xfrm>
          <a:prstGeom prst="rect">
            <a:avLst/>
          </a:prstGeom>
        </p:spPr>
        <p:txBody>
          <a:bodyPr spcFirstLastPara="1" wrap="square" lIns="91425" tIns="45700" rIns="91425" bIns="45700" anchor="t" anchorCtr="0">
            <a:normAutofit fontScale="85000" lnSpcReduction="10000"/>
          </a:bodyPr>
          <a:lstStyle/>
          <a:p>
            <a:pPr marL="177800" indent="-214630">
              <a:lnSpc>
                <a:spcPct val="115000"/>
              </a:lnSpc>
              <a:spcBef>
                <a:spcPts val="300"/>
              </a:spcBef>
              <a:buSzPct val="100000"/>
              <a:buFont typeface="Lato"/>
              <a:buChar char="•"/>
            </a:pPr>
            <a:r>
              <a:rPr lang="en" dirty="0"/>
              <a:t>RL is a framework for decision making</a:t>
            </a:r>
            <a:endParaRPr dirty="0"/>
          </a:p>
          <a:p>
            <a:pPr marL="520700" lvl="1" indent="-205740">
              <a:lnSpc>
                <a:spcPct val="115000"/>
              </a:lnSpc>
              <a:spcBef>
                <a:spcPts val="0"/>
              </a:spcBef>
              <a:buSzPct val="100000"/>
              <a:buFont typeface="Tahoma"/>
              <a:buChar char="•"/>
            </a:pPr>
            <a:r>
              <a:rPr lang="en" dirty="0"/>
              <a:t>An </a:t>
            </a:r>
            <a:r>
              <a:rPr lang="en" b="1" dirty="0">
                <a:solidFill>
                  <a:srgbClr val="B45F06"/>
                </a:solidFill>
              </a:rPr>
              <a:t>autonomous</a:t>
            </a:r>
            <a:r>
              <a:rPr lang="en" dirty="0"/>
              <a:t> </a:t>
            </a:r>
            <a:r>
              <a:rPr lang="en" b="1" dirty="0">
                <a:solidFill>
                  <a:srgbClr val="B45F06"/>
                </a:solidFill>
              </a:rPr>
              <a:t>agent</a:t>
            </a:r>
            <a:r>
              <a:rPr lang="en" dirty="0">
                <a:solidFill>
                  <a:srgbClr val="B45F06"/>
                </a:solidFill>
              </a:rPr>
              <a:t> </a:t>
            </a:r>
            <a:r>
              <a:rPr lang="en" b="1" dirty="0">
                <a:solidFill>
                  <a:srgbClr val="B45F06"/>
                </a:solidFill>
              </a:rPr>
              <a:t>observes</a:t>
            </a:r>
            <a:r>
              <a:rPr lang="en" dirty="0">
                <a:solidFill>
                  <a:srgbClr val="B45F06"/>
                </a:solidFill>
              </a:rPr>
              <a:t> </a:t>
            </a:r>
            <a:r>
              <a:rPr lang="en" dirty="0"/>
              <a:t>the current </a:t>
            </a:r>
            <a:r>
              <a:rPr lang="en" b="1" dirty="0">
                <a:solidFill>
                  <a:srgbClr val="0000FF"/>
                </a:solidFill>
              </a:rPr>
              <a:t>state</a:t>
            </a:r>
            <a:r>
              <a:rPr lang="en" b="1" dirty="0"/>
              <a:t> </a:t>
            </a:r>
            <a:r>
              <a:rPr lang="en" dirty="0"/>
              <a:t>of the environment</a:t>
            </a:r>
            <a:endParaRPr dirty="0"/>
          </a:p>
          <a:p>
            <a:pPr marL="520700" lvl="1" indent="-205740">
              <a:lnSpc>
                <a:spcPct val="115000"/>
              </a:lnSpc>
              <a:spcBef>
                <a:spcPts val="0"/>
              </a:spcBef>
              <a:buSzPct val="100000"/>
              <a:buFont typeface="Tahoma"/>
              <a:buChar char="•"/>
            </a:pPr>
            <a:r>
              <a:rPr lang="en" dirty="0"/>
              <a:t>It </a:t>
            </a:r>
            <a:r>
              <a:rPr lang="en" b="1" dirty="0">
                <a:solidFill>
                  <a:srgbClr val="B45F06"/>
                </a:solidFill>
              </a:rPr>
              <a:t>interacts</a:t>
            </a:r>
            <a:r>
              <a:rPr lang="en" dirty="0"/>
              <a:t> with the environment by taking </a:t>
            </a:r>
            <a:r>
              <a:rPr lang="en" b="1" dirty="0">
                <a:solidFill>
                  <a:srgbClr val="0000FF"/>
                </a:solidFill>
              </a:rPr>
              <a:t>actions</a:t>
            </a:r>
            <a:endParaRPr b="1" dirty="0">
              <a:solidFill>
                <a:srgbClr val="0000FF"/>
              </a:solidFill>
            </a:endParaRPr>
          </a:p>
          <a:p>
            <a:pPr marL="520700" lvl="1" indent="-205740">
              <a:lnSpc>
                <a:spcPct val="115000"/>
              </a:lnSpc>
              <a:spcBef>
                <a:spcPts val="0"/>
              </a:spcBef>
              <a:buSzPct val="100000"/>
              <a:buFont typeface="Tahoma"/>
              <a:buChar char="•"/>
            </a:pPr>
            <a:r>
              <a:rPr lang="en" dirty="0"/>
              <a:t>Agent is </a:t>
            </a:r>
            <a:r>
              <a:rPr lang="en" b="1" dirty="0">
                <a:solidFill>
                  <a:srgbClr val="0000FF"/>
                </a:solidFill>
              </a:rPr>
              <a:t>rewarded</a:t>
            </a:r>
            <a:r>
              <a:rPr lang="en" b="1" dirty="0"/>
              <a:t> </a:t>
            </a:r>
            <a:r>
              <a:rPr lang="en" dirty="0"/>
              <a:t>or </a:t>
            </a:r>
            <a:r>
              <a:rPr lang="en" b="1" dirty="0">
                <a:solidFill>
                  <a:srgbClr val="0000FF"/>
                </a:solidFill>
              </a:rPr>
              <a:t>penalized</a:t>
            </a:r>
            <a:r>
              <a:rPr lang="en" b="1" dirty="0"/>
              <a:t> </a:t>
            </a:r>
            <a:r>
              <a:rPr lang="en" dirty="0"/>
              <a:t>based on the consequences of its actions</a:t>
            </a:r>
            <a:endParaRPr dirty="0"/>
          </a:p>
          <a:p>
            <a:pPr marL="520700" lvl="1" indent="-205740">
              <a:lnSpc>
                <a:spcPct val="115000"/>
              </a:lnSpc>
              <a:spcBef>
                <a:spcPts val="0"/>
              </a:spcBef>
              <a:buSzPct val="100000"/>
              <a:buFont typeface="Tahoma"/>
              <a:buChar char="•"/>
            </a:pPr>
            <a:r>
              <a:rPr lang="en" dirty="0"/>
              <a:t>Agent tries to maximize the cumulative reward</a:t>
            </a:r>
            <a:endParaRPr dirty="0"/>
          </a:p>
        </p:txBody>
      </p:sp>
      <p:sp>
        <p:nvSpPr>
          <p:cNvPr id="257" name="Google Shape;257;p43"/>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pPr>
              <a:lnSpc>
                <a:spcPct val="100000"/>
              </a:lnSpc>
            </a:pPr>
            <a:r>
              <a:rPr lang="en"/>
              <a:t>Basics of Reinforcement Learning</a:t>
            </a:r>
            <a:endParaRPr>
              <a:solidFill>
                <a:srgbClr val="264478"/>
              </a:solidFill>
              <a:latin typeface="Garamond"/>
              <a:ea typeface="Garamond"/>
              <a:cs typeface="Garamond"/>
              <a:sym typeface="Garamond"/>
            </a:endParaRPr>
          </a:p>
        </p:txBody>
      </p:sp>
      <p:pic>
        <p:nvPicPr>
          <p:cNvPr id="2" name="Picture 1">
            <a:extLst>
              <a:ext uri="{FF2B5EF4-FFF2-40B4-BE49-F238E27FC236}">
                <a16:creationId xmlns:a16="http://schemas.microsoft.com/office/drawing/2014/main" id="{AB006B64-CE11-4015-A7C3-D199B17C25D7}"/>
              </a:ext>
            </a:extLst>
          </p:cNvPr>
          <p:cNvPicPr>
            <a:picLocks noChangeAspect="1"/>
          </p:cNvPicPr>
          <p:nvPr/>
        </p:nvPicPr>
        <p:blipFill rotWithShape="1">
          <a:blip r:embed="rId3"/>
          <a:srcRect t="10300" b="48431"/>
          <a:stretch/>
        </p:blipFill>
        <p:spPr>
          <a:xfrm>
            <a:off x="857383" y="1553682"/>
            <a:ext cx="7108149" cy="1875318"/>
          </a:xfrm>
          <a:prstGeom prst="rect">
            <a:avLst/>
          </a:prstGeom>
        </p:spPr>
      </p:pic>
    </p:spTree>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Shape 261"/>
        <p:cNvGrpSpPr/>
        <p:nvPr/>
      </p:nvGrpSpPr>
      <p:grpSpPr>
        <a:xfrm>
          <a:off x="0" y="0"/>
          <a:ext cx="0" cy="0"/>
          <a:chOff x="0" y="0"/>
          <a:chExt cx="0" cy="0"/>
        </a:xfrm>
      </p:grpSpPr>
      <p:sp>
        <p:nvSpPr>
          <p:cNvPr id="262" name="Google Shape;262;p44"/>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Applying RL to Data Placement</a:t>
            </a:r>
            <a:endParaRPr/>
          </a:p>
        </p:txBody>
      </p:sp>
      <p:sp>
        <p:nvSpPr>
          <p:cNvPr id="263" name="Google Shape;263;p44"/>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0" indent="0">
              <a:lnSpc>
                <a:spcPct val="100000"/>
              </a:lnSpc>
              <a:buNone/>
            </a:pPr>
            <a:r>
              <a:rPr lang="en"/>
              <a:t>Key factors in applying RL for data placement in a hybrid storage system</a:t>
            </a:r>
            <a:endParaRPr/>
          </a:p>
          <a:p>
            <a:pPr>
              <a:lnSpc>
                <a:spcPct val="100000"/>
              </a:lnSpc>
            </a:pPr>
            <a:r>
              <a:rPr lang="en"/>
              <a:t>RL agent needs to be</a:t>
            </a:r>
            <a:r>
              <a:rPr lang="en" b="1">
                <a:solidFill>
                  <a:srgbClr val="674EA7"/>
                </a:solidFill>
              </a:rPr>
              <a:t> </a:t>
            </a:r>
            <a:r>
              <a:rPr lang="en" b="1">
                <a:solidFill>
                  <a:srgbClr val="0000FF"/>
                </a:solidFill>
              </a:rPr>
              <a:t>aware of: </a:t>
            </a:r>
            <a:endParaRPr b="1">
              <a:solidFill>
                <a:srgbClr val="0000FF"/>
              </a:solidFill>
            </a:endParaRPr>
          </a:p>
          <a:p>
            <a:pPr lvl="1">
              <a:lnSpc>
                <a:spcPct val="100000"/>
              </a:lnSpc>
              <a:spcBef>
                <a:spcPts val="0"/>
              </a:spcBef>
            </a:pPr>
            <a:r>
              <a:rPr lang="en">
                <a:solidFill>
                  <a:srgbClr val="980000"/>
                </a:solidFill>
              </a:rPr>
              <a:t>asymmetry in read/write latencies</a:t>
            </a:r>
            <a:r>
              <a:rPr lang="en"/>
              <a:t> of a storage device</a:t>
            </a:r>
            <a:endParaRPr/>
          </a:p>
          <a:p>
            <a:pPr lvl="1">
              <a:lnSpc>
                <a:spcPct val="100000"/>
              </a:lnSpc>
              <a:spcBef>
                <a:spcPts val="0"/>
              </a:spcBef>
            </a:pPr>
            <a:r>
              <a:rPr lang="en">
                <a:solidFill>
                  <a:srgbClr val="980000"/>
                </a:solidFill>
              </a:rPr>
              <a:t>differences in latencies</a:t>
            </a:r>
            <a:r>
              <a:rPr lang="en"/>
              <a:t> across hybrid storage devices</a:t>
            </a:r>
            <a:endParaRPr/>
          </a:p>
          <a:p>
            <a:pPr lvl="1">
              <a:lnSpc>
                <a:spcPct val="100000"/>
              </a:lnSpc>
              <a:spcBef>
                <a:spcPts val="0"/>
              </a:spcBef>
              <a:buClr>
                <a:srgbClr val="980000"/>
              </a:buClr>
            </a:pPr>
            <a:r>
              <a:rPr lang="en">
                <a:solidFill>
                  <a:srgbClr val="980000"/>
                </a:solidFill>
              </a:rPr>
              <a:t>application access patterns</a:t>
            </a:r>
            <a:endParaRPr>
              <a:solidFill>
                <a:srgbClr val="980000"/>
              </a:solidFill>
            </a:endParaRPr>
          </a:p>
          <a:p>
            <a:pPr>
              <a:lnSpc>
                <a:spcPct val="100000"/>
              </a:lnSpc>
              <a:spcBef>
                <a:spcPts val="0"/>
              </a:spcBef>
            </a:pPr>
            <a:r>
              <a:rPr lang="en"/>
              <a:t>Data placement module should decide which actions to reward and penalize (credit assignment)</a:t>
            </a:r>
            <a:endParaRPr/>
          </a:p>
          <a:p>
            <a:pPr>
              <a:lnSpc>
                <a:spcPct val="100000"/>
              </a:lnSpc>
              <a:spcBef>
                <a:spcPts val="0"/>
              </a:spcBef>
            </a:pPr>
            <a:r>
              <a:rPr lang="en"/>
              <a:t>Low implementation overhead</a:t>
            </a:r>
            <a:endParaRPr/>
          </a:p>
        </p:txBody>
      </p:sp>
    </p:spTree>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Shape 273"/>
        <p:cNvGrpSpPr/>
        <p:nvPr/>
      </p:nvGrpSpPr>
      <p:grpSpPr>
        <a:xfrm>
          <a:off x="0" y="0"/>
          <a:ext cx="0" cy="0"/>
          <a:chOff x="0" y="0"/>
          <a:chExt cx="0" cy="0"/>
        </a:xfrm>
      </p:grpSpPr>
      <p:sp>
        <p:nvSpPr>
          <p:cNvPr id="274" name="Google Shape;274;p4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RL State</a:t>
            </a:r>
            <a:endParaRPr/>
          </a:p>
        </p:txBody>
      </p:sp>
      <p:sp>
        <p:nvSpPr>
          <p:cNvPr id="275" name="Google Shape;275;p46"/>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marL="50800" indent="0">
              <a:spcBef>
                <a:spcPts val="0"/>
              </a:spcBef>
              <a:buNone/>
            </a:pPr>
            <a:endParaRPr dirty="0">
              <a:latin typeface="Calibri"/>
              <a:ea typeface="Calibri"/>
              <a:cs typeface="Calibri"/>
              <a:sym typeface="Calibri"/>
            </a:endParaRPr>
          </a:p>
          <a:p>
            <a:pPr>
              <a:spcBef>
                <a:spcPts val="0"/>
              </a:spcBef>
              <a:buFont typeface="Calibri"/>
              <a:buChar char="•"/>
            </a:pPr>
            <a:r>
              <a:rPr lang="en" dirty="0">
                <a:latin typeface="Calibri"/>
                <a:ea typeface="Calibri"/>
                <a:cs typeface="Calibri"/>
                <a:sym typeface="Calibri"/>
              </a:rPr>
              <a:t>Feature selection is performed to select only the most correlated features that affect data placement</a:t>
            </a:r>
            <a:endParaRPr dirty="0">
              <a:latin typeface="Calibri"/>
              <a:ea typeface="Calibri"/>
              <a:cs typeface="Calibri"/>
              <a:sym typeface="Calibri"/>
            </a:endParaRPr>
          </a:p>
          <a:p>
            <a:pPr indent="0">
              <a:spcBef>
                <a:spcPts val="0"/>
              </a:spcBef>
              <a:buNone/>
            </a:pPr>
            <a:endParaRPr dirty="0">
              <a:latin typeface="Calibri"/>
              <a:ea typeface="Calibri"/>
              <a:cs typeface="Calibri"/>
              <a:sym typeface="Calibri"/>
            </a:endParaRPr>
          </a:p>
          <a:p>
            <a:pPr>
              <a:spcBef>
                <a:spcPts val="0"/>
              </a:spcBef>
              <a:buFont typeface="Calibri"/>
              <a:buChar char="•"/>
            </a:pPr>
            <a:r>
              <a:rPr lang="en" dirty="0">
                <a:latin typeface="Calibri"/>
                <a:ea typeface="Calibri"/>
                <a:cs typeface="Calibri"/>
                <a:sym typeface="Calibri"/>
              </a:rPr>
              <a:t>Divide the states into a small number of bins to reduce the state space</a:t>
            </a:r>
            <a:endParaRPr dirty="0">
              <a:latin typeface="Calibri"/>
              <a:ea typeface="Calibri"/>
              <a:cs typeface="Calibri"/>
              <a:sym typeface="Calibri"/>
            </a:endParaRPr>
          </a:p>
        </p:txBody>
      </p:sp>
      <p:pic>
        <p:nvPicPr>
          <p:cNvPr id="2" name="Picture 1">
            <a:extLst>
              <a:ext uri="{FF2B5EF4-FFF2-40B4-BE49-F238E27FC236}">
                <a16:creationId xmlns:a16="http://schemas.microsoft.com/office/drawing/2014/main" id="{8E1969EC-051A-41B4-8562-29CF415E167F}"/>
              </a:ext>
            </a:extLst>
          </p:cNvPr>
          <p:cNvPicPr>
            <a:picLocks noChangeAspect="1"/>
          </p:cNvPicPr>
          <p:nvPr/>
        </p:nvPicPr>
        <p:blipFill rotWithShape="1">
          <a:blip r:embed="rId3"/>
          <a:srcRect t="2304" b="1"/>
          <a:stretch/>
        </p:blipFill>
        <p:spPr>
          <a:xfrm>
            <a:off x="735534" y="4012279"/>
            <a:ext cx="7086600" cy="1507495"/>
          </a:xfrm>
          <a:prstGeom prst="rect">
            <a:avLst/>
          </a:prstGeom>
        </p:spPr>
      </p:pic>
    </p:spTree>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4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Reward</a:t>
            </a:r>
            <a:endParaRPr/>
          </a:p>
        </p:txBody>
      </p:sp>
      <p:sp>
        <p:nvSpPr>
          <p:cNvPr id="283" name="Google Shape;283;p47"/>
          <p:cNvSpPr txBox="1">
            <a:spLocks noGrp="1"/>
          </p:cNvSpPr>
          <p:nvPr>
            <p:ph type="body" idx="1"/>
          </p:nvPr>
        </p:nvSpPr>
        <p:spPr>
          <a:xfrm>
            <a:off x="169000" y="1582800"/>
            <a:ext cx="8894700" cy="2681700"/>
          </a:xfrm>
          <a:prstGeom prst="rect">
            <a:avLst/>
          </a:prstGeom>
        </p:spPr>
        <p:txBody>
          <a:bodyPr spcFirstLastPara="1" wrap="square" lIns="91425" tIns="45700" rIns="91425" bIns="45700" anchor="t" anchorCtr="0">
            <a:noAutofit/>
          </a:bodyPr>
          <a:lstStyle/>
          <a:p>
            <a:pPr indent="-381000">
              <a:lnSpc>
                <a:spcPct val="100000"/>
              </a:lnSpc>
              <a:buSzPts val="2400"/>
            </a:pPr>
            <a:r>
              <a:rPr lang="en" sz="2400"/>
              <a:t>For every action at time-step </a:t>
            </a:r>
            <a:r>
              <a:rPr lang="en" sz="2400" i="1"/>
              <a:t>t</a:t>
            </a:r>
            <a:r>
              <a:rPr lang="en" sz="2400"/>
              <a:t>, Sibyl gets a reward from the environment at time-step </a:t>
            </a:r>
            <a:r>
              <a:rPr lang="en" sz="2400" i="1"/>
              <a:t>t</a:t>
            </a:r>
            <a:r>
              <a:rPr lang="en" sz="2400"/>
              <a:t> + 1</a:t>
            </a:r>
            <a:endParaRPr sz="2400"/>
          </a:p>
          <a:p>
            <a:pPr indent="-381000">
              <a:lnSpc>
                <a:spcPct val="100000"/>
              </a:lnSpc>
              <a:spcBef>
                <a:spcPts val="0"/>
              </a:spcBef>
              <a:buSzPts val="2400"/>
            </a:pPr>
            <a:r>
              <a:rPr lang="en" sz="2400">
                <a:solidFill>
                  <a:srgbClr val="0000FF"/>
                </a:solidFill>
              </a:rPr>
              <a:t>Reward</a:t>
            </a:r>
            <a:r>
              <a:rPr lang="en" sz="2400"/>
              <a:t> acts as a </a:t>
            </a:r>
            <a:r>
              <a:rPr lang="en" sz="2400" b="1">
                <a:solidFill>
                  <a:srgbClr val="38761D"/>
                </a:solidFill>
              </a:rPr>
              <a:t>feedback</a:t>
            </a:r>
            <a:r>
              <a:rPr lang="en" sz="2400">
                <a:solidFill>
                  <a:srgbClr val="674EA7"/>
                </a:solidFill>
              </a:rPr>
              <a:t> </a:t>
            </a:r>
            <a:r>
              <a:rPr lang="en" sz="2400"/>
              <a:t>to the agent’s past action</a:t>
            </a:r>
            <a:endParaRPr sz="2400"/>
          </a:p>
          <a:p>
            <a:pPr indent="-381000">
              <a:lnSpc>
                <a:spcPct val="100000"/>
              </a:lnSpc>
              <a:spcBef>
                <a:spcPts val="0"/>
              </a:spcBef>
              <a:buSzPts val="2400"/>
            </a:pPr>
            <a:r>
              <a:rPr lang="en" sz="2400" b="1">
                <a:solidFill>
                  <a:srgbClr val="BF9000"/>
                </a:solidFill>
              </a:rPr>
              <a:t>Request latency</a:t>
            </a:r>
            <a:r>
              <a:rPr lang="en" sz="2400">
                <a:solidFill>
                  <a:srgbClr val="BF9000"/>
                </a:solidFill>
              </a:rPr>
              <a:t> </a:t>
            </a:r>
            <a:r>
              <a:rPr lang="en" sz="2400"/>
              <a:t>faithfully captures the status of the hybrid storage system</a:t>
            </a:r>
            <a:endParaRPr sz="2400"/>
          </a:p>
          <a:p>
            <a:pPr indent="-381000">
              <a:lnSpc>
                <a:spcPct val="100000"/>
              </a:lnSpc>
              <a:spcBef>
                <a:spcPts val="0"/>
              </a:spcBef>
              <a:buSzPts val="2400"/>
            </a:pPr>
            <a:r>
              <a:rPr lang="en" sz="2400" b="1">
                <a:solidFill>
                  <a:srgbClr val="BF9000"/>
                </a:solidFill>
              </a:rPr>
              <a:t>Penalty</a:t>
            </a:r>
            <a:r>
              <a:rPr lang="en" sz="2400"/>
              <a:t> value is chosen to prevent the agent from aggressively servicing all the requests from the faster device</a:t>
            </a:r>
            <a:endParaRPr sz="2400"/>
          </a:p>
          <a:p>
            <a:pPr marL="0" indent="0">
              <a:buNone/>
            </a:pPr>
            <a:endParaRPr/>
          </a:p>
          <a:p>
            <a:pPr indent="0">
              <a:buNone/>
            </a:pPr>
            <a:endParaRPr/>
          </a:p>
        </p:txBody>
      </p:sp>
      <p:grpSp>
        <p:nvGrpSpPr>
          <p:cNvPr id="284" name="Google Shape;284;p47"/>
          <p:cNvGrpSpPr/>
          <p:nvPr/>
        </p:nvGrpSpPr>
        <p:grpSpPr>
          <a:xfrm>
            <a:off x="200325" y="4306369"/>
            <a:ext cx="8743350" cy="1048525"/>
            <a:chOff x="267900" y="728738"/>
            <a:chExt cx="8743350" cy="1048525"/>
          </a:xfrm>
        </p:grpSpPr>
        <p:pic>
          <p:nvPicPr>
            <p:cNvPr id="285" name="Google Shape;285;p47"/>
            <p:cNvPicPr preferRelativeResize="0"/>
            <p:nvPr/>
          </p:nvPicPr>
          <p:blipFill>
            <a:blip r:embed="rId3">
              <a:alphaModFix/>
            </a:blip>
            <a:stretch>
              <a:fillRect/>
            </a:stretch>
          </p:blipFill>
          <p:spPr>
            <a:xfrm>
              <a:off x="267900" y="728738"/>
              <a:ext cx="6657225" cy="1048525"/>
            </a:xfrm>
            <a:prstGeom prst="rect">
              <a:avLst/>
            </a:prstGeom>
            <a:noFill/>
            <a:ln>
              <a:noFill/>
            </a:ln>
          </p:spPr>
        </p:pic>
        <p:sp>
          <p:nvSpPr>
            <p:cNvPr id="286" name="Google Shape;286;p47"/>
            <p:cNvSpPr txBox="1"/>
            <p:nvPr/>
          </p:nvSpPr>
          <p:spPr>
            <a:xfrm>
              <a:off x="6982050" y="960513"/>
              <a:ext cx="2029200" cy="784800"/>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300" b="0" i="1" u="none" strike="noStrike" kern="0" cap="none" spc="0" normalizeH="0" baseline="0" noProof="0">
                  <a:ln>
                    <a:noFill/>
                  </a:ln>
                  <a:solidFill>
                    <a:srgbClr val="000000"/>
                  </a:solidFill>
                  <a:effectLst/>
                  <a:uLnTx/>
                  <a:uFillTx/>
                  <a:latin typeface="Lato"/>
                  <a:ea typeface="Lato"/>
                  <a:cs typeface="Lato"/>
                  <a:sym typeface="Lato"/>
                </a:rPr>
                <a:t>L</a:t>
              </a:r>
              <a:r>
                <a:rPr kumimoji="0" lang="en" sz="1300" b="0" i="1" u="none" strike="noStrike" kern="0" cap="none" spc="0" normalizeH="0" baseline="-25000" noProof="0">
                  <a:ln>
                    <a:noFill/>
                  </a:ln>
                  <a:solidFill>
                    <a:srgbClr val="000000"/>
                  </a:solidFill>
                  <a:effectLst/>
                  <a:uLnTx/>
                  <a:uFillTx/>
                  <a:latin typeface="Lato"/>
                  <a:ea typeface="Lato"/>
                  <a:cs typeface="Lato"/>
                  <a:sym typeface="Lato"/>
                </a:rPr>
                <a:t>t</a:t>
              </a:r>
              <a:r>
                <a:rPr kumimoji="0" lang="en" sz="1300" b="0" i="0" u="none" strike="noStrike" kern="0" cap="none" spc="0" normalizeH="0" baseline="0" noProof="0">
                  <a:ln>
                    <a:noFill/>
                  </a:ln>
                  <a:solidFill>
                    <a:srgbClr val="000000"/>
                  </a:solidFill>
                  <a:effectLst/>
                  <a:uLnTx/>
                  <a:uFillTx/>
                  <a:latin typeface="Lato"/>
                  <a:ea typeface="Lato"/>
                  <a:cs typeface="Lato"/>
                  <a:sym typeface="Lato"/>
                </a:rPr>
                <a:t> = latency of the request</a:t>
              </a:r>
              <a:endParaRPr kumimoji="0" sz="1300" b="0" i="0" u="none" strike="noStrike" kern="0" cap="none" spc="0" normalizeH="0" baseline="0" noProof="0">
                <a:ln>
                  <a:noFill/>
                </a:ln>
                <a:solidFill>
                  <a:srgbClr val="000000"/>
                </a:solidFill>
                <a:effectLst/>
                <a:uLnTx/>
                <a:uFillTx/>
                <a:latin typeface="Lato"/>
                <a:ea typeface="Lato"/>
                <a:cs typeface="Lato"/>
                <a:sym typeface="Lato"/>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300" b="0" i="1" u="none" strike="noStrike" kern="0" cap="none" spc="0" normalizeH="0" baseline="0" noProof="0">
                  <a:ln>
                    <a:noFill/>
                  </a:ln>
                  <a:solidFill>
                    <a:srgbClr val="000000"/>
                  </a:solidFill>
                  <a:effectLst/>
                  <a:uLnTx/>
                  <a:uFillTx/>
                  <a:latin typeface="Lato"/>
                  <a:ea typeface="Lato"/>
                  <a:cs typeface="Lato"/>
                  <a:sym typeface="Lato"/>
                </a:rPr>
                <a:t>R</a:t>
              </a:r>
              <a:r>
                <a:rPr kumimoji="0" lang="en" sz="1300" b="0" i="1" u="none" strike="noStrike" kern="0" cap="none" spc="0" normalizeH="0" baseline="-25000" noProof="0">
                  <a:ln>
                    <a:noFill/>
                  </a:ln>
                  <a:solidFill>
                    <a:srgbClr val="000000"/>
                  </a:solidFill>
                  <a:effectLst/>
                  <a:uLnTx/>
                  <a:uFillTx/>
                  <a:latin typeface="Lato"/>
                  <a:ea typeface="Lato"/>
                  <a:cs typeface="Lato"/>
                  <a:sym typeface="Lato"/>
                </a:rPr>
                <a:t>p</a:t>
              </a:r>
              <a:r>
                <a:rPr kumimoji="0" lang="en" sz="1300" b="0" i="0" u="none" strike="noStrike" kern="0" cap="none" spc="0" normalizeH="0" baseline="0" noProof="0">
                  <a:ln>
                    <a:noFill/>
                  </a:ln>
                  <a:solidFill>
                    <a:srgbClr val="000000"/>
                  </a:solidFill>
                  <a:effectLst/>
                  <a:uLnTx/>
                  <a:uFillTx/>
                  <a:latin typeface="Lato"/>
                  <a:ea typeface="Lato"/>
                  <a:cs typeface="Lato"/>
                  <a:sym typeface="Lato"/>
                </a:rPr>
                <a:t> = eviction penalty</a:t>
              </a:r>
              <a:endParaRPr kumimoji="0" sz="1300" b="0" i="0" u="none" strike="noStrike" kern="0" cap="none" spc="0" normalizeH="0" baseline="0" noProof="0">
                <a:ln>
                  <a:noFill/>
                </a:ln>
                <a:solidFill>
                  <a:srgbClr val="000000"/>
                </a:solidFill>
                <a:effectLst/>
                <a:uLnTx/>
                <a:uFillTx/>
                <a:latin typeface="Lato"/>
                <a:ea typeface="Lato"/>
                <a:cs typeface="Lato"/>
                <a:sym typeface="Lato"/>
              </a:endParaRPr>
            </a:p>
          </p:txBody>
        </p:sp>
      </p:grpSp>
    </p:spTree>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Shape 301"/>
        <p:cNvGrpSpPr/>
        <p:nvPr/>
      </p:nvGrpSpPr>
      <p:grpSpPr>
        <a:xfrm>
          <a:off x="0" y="0"/>
          <a:ext cx="0" cy="0"/>
          <a:chOff x="0" y="0"/>
          <a:chExt cx="0" cy="0"/>
        </a:xfrm>
      </p:grpSpPr>
      <p:pic>
        <p:nvPicPr>
          <p:cNvPr id="302" name="Google Shape;302;p49"/>
          <p:cNvPicPr preferRelativeResize="0"/>
          <p:nvPr/>
        </p:nvPicPr>
        <p:blipFill rotWithShape="1">
          <a:blip r:embed="rId3">
            <a:alphaModFix/>
          </a:blip>
          <a:srcRect l="3218" t="10120" r="1851"/>
          <a:stretch/>
        </p:blipFill>
        <p:spPr>
          <a:xfrm>
            <a:off x="222051" y="1507501"/>
            <a:ext cx="8434251" cy="3637701"/>
          </a:xfrm>
          <a:prstGeom prst="rect">
            <a:avLst/>
          </a:prstGeom>
          <a:noFill/>
          <a:ln>
            <a:noFill/>
          </a:ln>
        </p:spPr>
      </p:pic>
      <p:sp>
        <p:nvSpPr>
          <p:cNvPr id="303" name="Google Shape;303;p4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Overview of Sibyl</a:t>
            </a:r>
            <a:endParaRPr/>
          </a:p>
        </p:txBody>
      </p:sp>
      <p:sp>
        <p:nvSpPr>
          <p:cNvPr id="304" name="Google Shape;304;p49"/>
          <p:cNvSpPr/>
          <p:nvPr/>
        </p:nvSpPr>
        <p:spPr>
          <a:xfrm>
            <a:off x="44350" y="496180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The two threads run asynchronously to prevent training delay from affecting the inference time</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spTree>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sp>
        <p:nvSpPr>
          <p:cNvPr id="361" name="Google Shape;361;p57"/>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Hyper-parameter Tuning</a:t>
            </a:r>
            <a:endParaRPr/>
          </a:p>
        </p:txBody>
      </p:sp>
      <p:sp>
        <p:nvSpPr>
          <p:cNvPr id="362" name="Google Shape;362;p57"/>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r>
              <a:rPr lang="en"/>
              <a:t>Different hyper-parameter configurations were chosen using the design of experiments (DoE) technique</a:t>
            </a:r>
            <a:endParaRPr/>
          </a:p>
        </p:txBody>
      </p:sp>
      <p:pic>
        <p:nvPicPr>
          <p:cNvPr id="2" name="Picture 1">
            <a:extLst>
              <a:ext uri="{FF2B5EF4-FFF2-40B4-BE49-F238E27FC236}">
                <a16:creationId xmlns:a16="http://schemas.microsoft.com/office/drawing/2014/main" id="{8F19F3E4-FA9D-4865-8FAB-7B4A8176F931}"/>
              </a:ext>
            </a:extLst>
          </p:cNvPr>
          <p:cNvPicPr>
            <a:picLocks noChangeAspect="1"/>
          </p:cNvPicPr>
          <p:nvPr/>
        </p:nvPicPr>
        <p:blipFill rotWithShape="1">
          <a:blip r:embed="rId3"/>
          <a:srcRect t="2641" b="1"/>
          <a:stretch/>
        </p:blipFill>
        <p:spPr>
          <a:xfrm>
            <a:off x="44361" y="3481787"/>
            <a:ext cx="9144000" cy="1816834"/>
          </a:xfrm>
          <a:prstGeom prst="rect">
            <a:avLst/>
          </a:prstGeom>
        </p:spPr>
      </p:pic>
    </p:spTree>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Shape 378"/>
        <p:cNvGrpSpPr/>
        <p:nvPr/>
      </p:nvGrpSpPr>
      <p:grpSpPr>
        <a:xfrm>
          <a:off x="0" y="0"/>
          <a:ext cx="0" cy="0"/>
          <a:chOff x="0" y="0"/>
          <a:chExt cx="0" cy="0"/>
        </a:xfrm>
      </p:grpSpPr>
      <p:sp>
        <p:nvSpPr>
          <p:cNvPr id="379" name="Google Shape;379;p59"/>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sp>
        <p:nvSpPr>
          <p:cNvPr id="380" name="Google Shape;380;p59"/>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fontScale="85000" lnSpcReduction="10000"/>
          </a:bodyPr>
          <a:lstStyle/>
          <a:p>
            <a:pPr indent="-393065">
              <a:lnSpc>
                <a:spcPct val="115000"/>
              </a:lnSpc>
              <a:buSzPct val="100000"/>
            </a:pPr>
            <a:r>
              <a:rPr lang="en"/>
              <a:t>Evaluated on a </a:t>
            </a:r>
            <a:r>
              <a:rPr lang="en" b="1">
                <a:solidFill>
                  <a:srgbClr val="0000FF"/>
                </a:solidFill>
              </a:rPr>
              <a:t>real system</a:t>
            </a:r>
            <a:r>
              <a:rPr lang="en"/>
              <a:t> with different hybrid storage configurations</a:t>
            </a:r>
            <a:endParaRPr/>
          </a:p>
          <a:p>
            <a:pPr indent="-393065">
              <a:lnSpc>
                <a:spcPct val="115000"/>
              </a:lnSpc>
              <a:spcBef>
                <a:spcPts val="0"/>
              </a:spcBef>
              <a:buSzPct val="100000"/>
            </a:pPr>
            <a:r>
              <a:rPr lang="en"/>
              <a:t>Hybrid storage system constitutes one contiguous logical block address space </a:t>
            </a:r>
            <a:endParaRPr/>
          </a:p>
          <a:p>
            <a:pPr indent="-393065">
              <a:lnSpc>
                <a:spcPct val="115000"/>
              </a:lnSpc>
              <a:spcBef>
                <a:spcPts val="0"/>
              </a:spcBef>
              <a:buSzPct val="100000"/>
            </a:pPr>
            <a:r>
              <a:rPr lang="en"/>
              <a:t>A custom block driver was implemented to manage the I/O requests to the storage devices</a:t>
            </a:r>
            <a:endParaRPr/>
          </a:p>
          <a:p>
            <a:pPr indent="-393065">
              <a:lnSpc>
                <a:spcPct val="115000"/>
              </a:lnSpc>
              <a:spcBef>
                <a:spcPts val="0"/>
              </a:spcBef>
              <a:buSzPct val="100000"/>
            </a:pPr>
            <a:r>
              <a:rPr lang="en"/>
              <a:t>We evaluate </a:t>
            </a:r>
            <a:r>
              <a:rPr lang="en" b="1">
                <a:solidFill>
                  <a:srgbClr val="000CFF"/>
                </a:solidFill>
              </a:rPr>
              <a:t>three </a:t>
            </a:r>
            <a:r>
              <a:rPr lang="en"/>
              <a:t>different hybrid storage configurations</a:t>
            </a:r>
            <a:endParaRPr/>
          </a:p>
          <a:p>
            <a:pPr lvl="1" indent="-369569">
              <a:lnSpc>
                <a:spcPct val="115000"/>
              </a:lnSpc>
              <a:spcBef>
                <a:spcPts val="0"/>
              </a:spcBef>
              <a:buSzPct val="100000"/>
            </a:pPr>
            <a:r>
              <a:rPr lang="en"/>
              <a:t>Performance-optimized (H&amp;M)</a:t>
            </a:r>
            <a:endParaRPr/>
          </a:p>
          <a:p>
            <a:pPr lvl="1" indent="-369569">
              <a:lnSpc>
                <a:spcPct val="115000"/>
              </a:lnSpc>
              <a:spcBef>
                <a:spcPts val="0"/>
              </a:spcBef>
              <a:buSzPct val="100000"/>
            </a:pPr>
            <a:r>
              <a:rPr lang="en"/>
              <a:t>Cost-optimized (H&amp;L)</a:t>
            </a:r>
            <a:endParaRPr/>
          </a:p>
          <a:p>
            <a:pPr lvl="1" indent="-369569">
              <a:lnSpc>
                <a:spcPct val="115000"/>
              </a:lnSpc>
              <a:spcBef>
                <a:spcPts val="0"/>
              </a:spcBef>
              <a:buSzPct val="100000"/>
            </a:pPr>
            <a:r>
              <a:rPr lang="en"/>
              <a:t>Tri-hybrid storage system </a:t>
            </a:r>
            <a:endParaRPr/>
          </a:p>
        </p:txBody>
      </p:sp>
    </p:spTree>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60"/>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pic>
        <p:nvPicPr>
          <p:cNvPr id="2" name="Picture 1">
            <a:extLst>
              <a:ext uri="{FF2B5EF4-FFF2-40B4-BE49-F238E27FC236}">
                <a16:creationId xmlns:a16="http://schemas.microsoft.com/office/drawing/2014/main" id="{6CE49124-D854-4D4C-82A2-7FF8370CCA65}"/>
              </a:ext>
            </a:extLst>
          </p:cNvPr>
          <p:cNvPicPr>
            <a:picLocks noChangeAspect="1"/>
          </p:cNvPicPr>
          <p:nvPr/>
        </p:nvPicPr>
        <p:blipFill rotWithShape="1">
          <a:blip r:embed="rId3"/>
          <a:srcRect t="1096"/>
          <a:stretch/>
        </p:blipFill>
        <p:spPr>
          <a:xfrm>
            <a:off x="506079" y="1687888"/>
            <a:ext cx="7723522" cy="3867324"/>
          </a:xfrm>
          <a:prstGeom prst="rect">
            <a:avLst/>
          </a:prstGeom>
        </p:spPr>
      </p:pic>
    </p:spTree>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Shape 390"/>
        <p:cNvGrpSpPr/>
        <p:nvPr/>
      </p:nvGrpSpPr>
      <p:grpSpPr>
        <a:xfrm>
          <a:off x="0" y="0"/>
          <a:ext cx="0" cy="0"/>
          <a:chOff x="0" y="0"/>
          <a:chExt cx="0" cy="0"/>
        </a:xfrm>
      </p:grpSpPr>
      <p:sp>
        <p:nvSpPr>
          <p:cNvPr id="391" name="Google Shape;391;p61"/>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Evaluation Methodology</a:t>
            </a:r>
            <a:endParaRPr/>
          </a:p>
        </p:txBody>
      </p:sp>
      <p:sp>
        <p:nvSpPr>
          <p:cNvPr id="392" name="Google Shape;392;p61"/>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fontScale="92500" lnSpcReduction="10000"/>
          </a:bodyPr>
          <a:lstStyle/>
          <a:p>
            <a:pPr>
              <a:lnSpc>
                <a:spcPct val="115000"/>
              </a:lnSpc>
            </a:pPr>
            <a:r>
              <a:rPr lang="en"/>
              <a:t>18 different workloads from MSR Cambridge and FileBench suites</a:t>
            </a:r>
            <a:endParaRPr/>
          </a:p>
          <a:p>
            <a:pPr>
              <a:lnSpc>
                <a:spcPct val="115000"/>
              </a:lnSpc>
              <a:spcBef>
                <a:spcPts val="0"/>
              </a:spcBef>
            </a:pPr>
            <a:r>
              <a:rPr lang="en"/>
              <a:t>Sibyl is compared against </a:t>
            </a:r>
            <a:r>
              <a:rPr lang="en" b="1">
                <a:solidFill>
                  <a:srgbClr val="0000FF"/>
                </a:solidFill>
              </a:rPr>
              <a:t>four baselines</a:t>
            </a:r>
            <a:endParaRPr b="1">
              <a:solidFill>
                <a:srgbClr val="0000FF"/>
              </a:solidFill>
            </a:endParaRPr>
          </a:p>
          <a:p>
            <a:pPr lvl="1">
              <a:lnSpc>
                <a:spcPct val="115000"/>
              </a:lnSpc>
              <a:spcBef>
                <a:spcPts val="0"/>
              </a:spcBef>
            </a:pPr>
            <a:r>
              <a:rPr lang="en"/>
              <a:t>Heuristic-based policies</a:t>
            </a:r>
            <a:endParaRPr/>
          </a:p>
          <a:p>
            <a:pPr lvl="2">
              <a:lnSpc>
                <a:spcPct val="115000"/>
              </a:lnSpc>
              <a:spcBef>
                <a:spcPts val="0"/>
              </a:spcBef>
            </a:pPr>
            <a:r>
              <a:rPr lang="en"/>
              <a:t>Cold data eviction (CDE) </a:t>
            </a:r>
            <a:r>
              <a:rPr lang="en" sz="1100"/>
              <a:t>[Matsui et. al., “Design of Hybrid SSDs With Storage Class Memory and NAND Flash Memory,” IEEE 2017]</a:t>
            </a:r>
            <a:endParaRPr sz="1100"/>
          </a:p>
          <a:p>
            <a:pPr lvl="2">
              <a:lnSpc>
                <a:spcPct val="115000"/>
              </a:lnSpc>
              <a:spcBef>
                <a:spcPts val="0"/>
              </a:spcBef>
            </a:pPr>
            <a:r>
              <a:rPr lang="en"/>
              <a:t>History Page Scheduler (HPS) </a:t>
            </a:r>
            <a:r>
              <a:rPr lang="en" sz="1100"/>
              <a:t>[Meswani et.al., “Heterogeneous Memory Architectures: A HW/SW Approach for Mixing Die-stacked and Off-package Memories,” HPCA, 2015]</a:t>
            </a:r>
            <a:endParaRPr sz="1100"/>
          </a:p>
          <a:p>
            <a:pPr lvl="1">
              <a:lnSpc>
                <a:spcPct val="115000"/>
              </a:lnSpc>
              <a:spcBef>
                <a:spcPts val="0"/>
              </a:spcBef>
            </a:pPr>
            <a:r>
              <a:rPr lang="en"/>
              <a:t>Supervised learning-based policies</a:t>
            </a:r>
            <a:endParaRPr/>
          </a:p>
          <a:p>
            <a:pPr lvl="2">
              <a:lnSpc>
                <a:spcPct val="115000"/>
              </a:lnSpc>
              <a:spcBef>
                <a:spcPts val="0"/>
              </a:spcBef>
            </a:pPr>
            <a:r>
              <a:rPr lang="en"/>
              <a:t>Recurrent neural network (RNN)-based technique adapted from Kleio </a:t>
            </a:r>
            <a:r>
              <a:rPr lang="en" sz="1100"/>
              <a:t>[Doudali et.al., “Kleio: A Hybrid Memory Page Scheduler with Machine Intelligence,” HPDC, 2019]</a:t>
            </a:r>
            <a:endParaRPr sz="1100"/>
          </a:p>
          <a:p>
            <a:pPr lvl="2">
              <a:lnSpc>
                <a:spcPct val="115000"/>
              </a:lnSpc>
              <a:spcBef>
                <a:spcPts val="0"/>
              </a:spcBef>
            </a:pPr>
            <a:r>
              <a:rPr lang="en"/>
              <a:t>Neural network-based classifier based on Archivist </a:t>
            </a:r>
            <a:r>
              <a:rPr lang="en" sz="1100"/>
              <a:t>[Ren et.al., “Archivist: A Machine Learning Assisted Data Placement Mechanism for Hybrid Storage Systems,” ICCD, 2019 ]</a:t>
            </a:r>
            <a:endParaRPr sz="1100"/>
          </a:p>
        </p:txBody>
      </p:sp>
    </p:spTree>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Shape 396"/>
        <p:cNvGrpSpPr/>
        <p:nvPr/>
      </p:nvGrpSpPr>
      <p:grpSpPr>
        <a:xfrm>
          <a:off x="0" y="0"/>
          <a:ext cx="0" cy="0"/>
          <a:chOff x="0" y="0"/>
          <a:chExt cx="0" cy="0"/>
        </a:xfrm>
      </p:grpSpPr>
      <p:sp>
        <p:nvSpPr>
          <p:cNvPr id="397" name="Google Shape;397;p62"/>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Latency Improvement</a:t>
            </a:r>
            <a:endParaRPr dirty="0"/>
          </a:p>
        </p:txBody>
      </p:sp>
      <p:graphicFrame>
        <p:nvGraphicFramePr>
          <p:cNvPr id="398" name="Google Shape;398;p62"/>
          <p:cNvGraphicFramePr/>
          <p:nvPr/>
        </p:nvGraphicFramePr>
        <p:xfrm>
          <a:off x="952500" y="4145575"/>
          <a:ext cx="7239000" cy="1188630"/>
        </p:xfrm>
        <a:graphic>
          <a:graphicData uri="http://schemas.openxmlformats.org/drawingml/2006/table">
            <a:tbl>
              <a:tblPr>
                <a:noFill/>
              </a:tblPr>
              <a:tblGrid>
                <a:gridCol w="144780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264725">
                <a:tc>
                  <a:txBody>
                    <a:bodyPr/>
                    <a:lstStyle/>
                    <a:p>
                      <a:pPr marL="0" lvl="0" indent="0" algn="ctr" rtl="0">
                        <a:spcBef>
                          <a:spcPts val="0"/>
                        </a:spcBef>
                        <a:spcAft>
                          <a:spcPts val="0"/>
                        </a:spcAft>
                        <a:buNone/>
                      </a:pPr>
                      <a:r>
                        <a:rPr lang="en" b="1"/>
                        <a:t>Configuration</a:t>
                      </a:r>
                      <a:endParaRPr b="1"/>
                    </a:p>
                  </a:txBody>
                  <a:tcPr marL="91425" marR="91425" marT="91425" marB="91425"/>
                </a:tc>
                <a:tc>
                  <a:txBody>
                    <a:bodyPr/>
                    <a:lstStyle/>
                    <a:p>
                      <a:pPr marL="0" lvl="0" indent="0" algn="ctr" rtl="0">
                        <a:spcBef>
                          <a:spcPts val="0"/>
                        </a:spcBef>
                        <a:spcAft>
                          <a:spcPts val="0"/>
                        </a:spcAft>
                        <a:buNone/>
                      </a:pPr>
                      <a:r>
                        <a:rPr lang="en" b="1"/>
                        <a:t>CDE</a:t>
                      </a:r>
                      <a:endParaRPr b="1"/>
                    </a:p>
                  </a:txBody>
                  <a:tcPr marL="91425" marR="91425" marT="91425" marB="91425"/>
                </a:tc>
                <a:tc>
                  <a:txBody>
                    <a:bodyPr/>
                    <a:lstStyle/>
                    <a:p>
                      <a:pPr marL="0" lvl="0" indent="0" algn="ctr" rtl="0">
                        <a:spcBef>
                          <a:spcPts val="0"/>
                        </a:spcBef>
                        <a:spcAft>
                          <a:spcPts val="0"/>
                        </a:spcAft>
                        <a:buNone/>
                      </a:pPr>
                      <a:r>
                        <a:rPr lang="en" b="1" dirty="0"/>
                        <a:t>HPS</a:t>
                      </a:r>
                      <a:endParaRPr b="1" dirty="0"/>
                    </a:p>
                  </a:txBody>
                  <a:tcPr marL="91425" marR="91425" marT="91425" marB="91425"/>
                </a:tc>
                <a:tc>
                  <a:txBody>
                    <a:bodyPr/>
                    <a:lstStyle/>
                    <a:p>
                      <a:pPr marL="0" lvl="0" indent="0" algn="ctr" rtl="0">
                        <a:spcBef>
                          <a:spcPts val="0"/>
                        </a:spcBef>
                        <a:spcAft>
                          <a:spcPts val="0"/>
                        </a:spcAft>
                        <a:buNone/>
                      </a:pPr>
                      <a:r>
                        <a:rPr lang="en" b="1"/>
                        <a:t>Archivist</a:t>
                      </a:r>
                      <a:endParaRPr b="1"/>
                    </a:p>
                  </a:txBody>
                  <a:tcPr marL="91425" marR="91425" marT="91425" marB="91425"/>
                </a:tc>
                <a:tc>
                  <a:txBody>
                    <a:bodyPr/>
                    <a:lstStyle/>
                    <a:p>
                      <a:pPr marL="0" lvl="0" indent="0" algn="ctr" rtl="0">
                        <a:spcBef>
                          <a:spcPts val="0"/>
                        </a:spcBef>
                        <a:spcAft>
                          <a:spcPts val="0"/>
                        </a:spcAft>
                        <a:buNone/>
                      </a:pPr>
                      <a:r>
                        <a:rPr lang="en" b="1"/>
                        <a:t>RNN-HSS</a:t>
                      </a:r>
                      <a:endParaRPr b="1"/>
                    </a:p>
                  </a:txBody>
                  <a:tcPr marL="91425" marR="91425" marT="91425" marB="91425"/>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t>H&amp;M</a:t>
                      </a:r>
                      <a:endParaRPr/>
                    </a:p>
                  </a:txBody>
                  <a:tcPr marL="91425" marR="91425" marT="91425" marB="91425"/>
                </a:tc>
                <a:tc>
                  <a:txBody>
                    <a:bodyPr/>
                    <a:lstStyle/>
                    <a:p>
                      <a:pPr marL="0" lvl="0" indent="0" algn="ctr" rtl="0">
                        <a:spcBef>
                          <a:spcPts val="0"/>
                        </a:spcBef>
                        <a:spcAft>
                          <a:spcPts val="0"/>
                        </a:spcAft>
                        <a:buNone/>
                      </a:pPr>
                      <a:r>
                        <a:rPr lang="en"/>
                        <a:t>28.1%</a:t>
                      </a:r>
                      <a:endParaRPr/>
                    </a:p>
                  </a:txBody>
                  <a:tcPr marL="91425" marR="91425" marT="91425" marB="91425"/>
                </a:tc>
                <a:tc>
                  <a:txBody>
                    <a:bodyPr/>
                    <a:lstStyle/>
                    <a:p>
                      <a:pPr marL="0" lvl="0" indent="0" algn="ctr" rtl="0">
                        <a:spcBef>
                          <a:spcPts val="0"/>
                        </a:spcBef>
                        <a:spcAft>
                          <a:spcPts val="0"/>
                        </a:spcAft>
                        <a:buNone/>
                      </a:pPr>
                      <a:r>
                        <a:rPr lang="en"/>
                        <a:t>23.2%</a:t>
                      </a:r>
                      <a:endParaRPr/>
                    </a:p>
                  </a:txBody>
                  <a:tcPr marL="91425" marR="91425" marT="91425" marB="91425"/>
                </a:tc>
                <a:tc>
                  <a:txBody>
                    <a:bodyPr/>
                    <a:lstStyle/>
                    <a:p>
                      <a:pPr marL="0" lvl="0" indent="0" algn="ctr" rtl="0">
                        <a:spcBef>
                          <a:spcPts val="0"/>
                        </a:spcBef>
                        <a:spcAft>
                          <a:spcPts val="0"/>
                        </a:spcAft>
                        <a:buNone/>
                      </a:pPr>
                      <a:r>
                        <a:rPr lang="en"/>
                        <a:t>36.1%</a:t>
                      </a:r>
                      <a:endParaRPr/>
                    </a:p>
                  </a:txBody>
                  <a:tcPr marL="91425" marR="91425" marT="91425" marB="91425"/>
                </a:tc>
                <a:tc>
                  <a:txBody>
                    <a:bodyPr/>
                    <a:lstStyle/>
                    <a:p>
                      <a:pPr marL="0" lvl="0" indent="0" algn="ctr" rtl="0">
                        <a:spcBef>
                          <a:spcPts val="0"/>
                        </a:spcBef>
                        <a:spcAft>
                          <a:spcPts val="0"/>
                        </a:spcAft>
                        <a:buNone/>
                      </a:pPr>
                      <a:r>
                        <a:rPr lang="en"/>
                        <a:t>21.6%</a:t>
                      </a:r>
                      <a:endParaRPr/>
                    </a:p>
                  </a:txBody>
                  <a:tcPr marL="91425" marR="91425" marT="91425" marB="91425"/>
                </a:tc>
                <a:extLst>
                  <a:ext uri="{0D108BD9-81ED-4DB2-BD59-A6C34878D82A}">
                    <a16:rowId xmlns:a16="http://schemas.microsoft.com/office/drawing/2014/main" val="10001"/>
                  </a:ext>
                </a:extLst>
              </a:tr>
              <a:tr h="381000">
                <a:tc>
                  <a:txBody>
                    <a:bodyPr/>
                    <a:lstStyle/>
                    <a:p>
                      <a:pPr marL="0" lvl="0" indent="0" algn="ctr" rtl="0">
                        <a:spcBef>
                          <a:spcPts val="0"/>
                        </a:spcBef>
                        <a:spcAft>
                          <a:spcPts val="0"/>
                        </a:spcAft>
                        <a:buNone/>
                      </a:pPr>
                      <a:r>
                        <a:rPr lang="en"/>
                        <a:t>H&amp;L</a:t>
                      </a:r>
                      <a:endParaRPr/>
                    </a:p>
                  </a:txBody>
                  <a:tcPr marL="91425" marR="91425" marT="91425" marB="91425"/>
                </a:tc>
                <a:tc>
                  <a:txBody>
                    <a:bodyPr/>
                    <a:lstStyle/>
                    <a:p>
                      <a:pPr marL="0" lvl="0" indent="0" algn="ctr" rtl="0">
                        <a:spcBef>
                          <a:spcPts val="0"/>
                        </a:spcBef>
                        <a:spcAft>
                          <a:spcPts val="0"/>
                        </a:spcAft>
                        <a:buNone/>
                      </a:pPr>
                      <a:r>
                        <a:rPr lang="en"/>
                        <a:t>19.9%</a:t>
                      </a:r>
                      <a:endParaRPr/>
                    </a:p>
                  </a:txBody>
                  <a:tcPr marL="91425" marR="91425" marT="91425" marB="91425"/>
                </a:tc>
                <a:tc>
                  <a:txBody>
                    <a:bodyPr/>
                    <a:lstStyle/>
                    <a:p>
                      <a:pPr marL="0" lvl="0" indent="0" algn="ctr" rtl="0">
                        <a:spcBef>
                          <a:spcPts val="0"/>
                        </a:spcBef>
                        <a:spcAft>
                          <a:spcPts val="0"/>
                        </a:spcAft>
                        <a:buNone/>
                      </a:pPr>
                      <a:r>
                        <a:rPr lang="en"/>
                        <a:t>45.9%</a:t>
                      </a:r>
                      <a:endParaRPr/>
                    </a:p>
                  </a:txBody>
                  <a:tcPr marL="91425" marR="91425" marT="91425" marB="91425"/>
                </a:tc>
                <a:tc>
                  <a:txBody>
                    <a:bodyPr/>
                    <a:lstStyle/>
                    <a:p>
                      <a:pPr marL="0" lvl="0" indent="0" algn="ctr" rtl="0">
                        <a:spcBef>
                          <a:spcPts val="0"/>
                        </a:spcBef>
                        <a:spcAft>
                          <a:spcPts val="0"/>
                        </a:spcAft>
                        <a:buNone/>
                      </a:pPr>
                      <a:r>
                        <a:rPr lang="en"/>
                        <a:t>68.8%</a:t>
                      </a:r>
                      <a:endParaRPr/>
                    </a:p>
                  </a:txBody>
                  <a:tcPr marL="91425" marR="91425" marT="91425" marB="91425"/>
                </a:tc>
                <a:tc>
                  <a:txBody>
                    <a:bodyPr/>
                    <a:lstStyle/>
                    <a:p>
                      <a:pPr marL="0" lvl="0" indent="0" algn="ctr" rtl="0">
                        <a:spcBef>
                          <a:spcPts val="0"/>
                        </a:spcBef>
                        <a:spcAft>
                          <a:spcPts val="0"/>
                        </a:spcAft>
                        <a:buNone/>
                      </a:pPr>
                      <a:r>
                        <a:rPr lang="en" dirty="0"/>
                        <a:t>34.1%</a:t>
                      </a:r>
                      <a:endParaRPr dirty="0"/>
                    </a:p>
                  </a:txBody>
                  <a:tcPr marL="91425" marR="91425" marT="91425" marB="91425"/>
                </a:tc>
                <a:extLst>
                  <a:ext uri="{0D108BD9-81ED-4DB2-BD59-A6C34878D82A}">
                    <a16:rowId xmlns:a16="http://schemas.microsoft.com/office/drawing/2014/main" val="10002"/>
                  </a:ext>
                </a:extLst>
              </a:tr>
            </a:tbl>
          </a:graphicData>
        </a:graphic>
      </p:graphicFrame>
      <p:pic>
        <p:nvPicPr>
          <p:cNvPr id="2" name="Picture 1">
            <a:extLst>
              <a:ext uri="{FF2B5EF4-FFF2-40B4-BE49-F238E27FC236}">
                <a16:creationId xmlns:a16="http://schemas.microsoft.com/office/drawing/2014/main" id="{ACB60D5B-13A6-4367-90BF-5136D62AC0D3}"/>
              </a:ext>
            </a:extLst>
          </p:cNvPr>
          <p:cNvPicPr>
            <a:picLocks noChangeAspect="1"/>
          </p:cNvPicPr>
          <p:nvPr/>
        </p:nvPicPr>
        <p:blipFill rotWithShape="1">
          <a:blip r:embed="rId3"/>
          <a:srcRect b="57245"/>
          <a:stretch/>
        </p:blipFill>
        <p:spPr>
          <a:xfrm>
            <a:off x="0" y="1835516"/>
            <a:ext cx="9144000" cy="1499688"/>
          </a:xfrm>
          <a:prstGeom prst="rect">
            <a:avLst/>
          </a:prstGeom>
        </p:spPr>
      </p:pic>
      <p:sp>
        <p:nvSpPr>
          <p:cNvPr id="10" name="Google Shape;220;p38">
            <a:extLst>
              <a:ext uri="{FF2B5EF4-FFF2-40B4-BE49-F238E27FC236}">
                <a16:creationId xmlns:a16="http://schemas.microsoft.com/office/drawing/2014/main" id="{D2CFE3B6-B5FD-49E8-B054-BB417E7FA347}"/>
              </a:ext>
            </a:extLst>
          </p:cNvPr>
          <p:cNvSpPr txBox="1"/>
          <p:nvPr/>
        </p:nvSpPr>
        <p:spPr>
          <a:xfrm>
            <a:off x="1165841" y="3184396"/>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11" name="Google Shape;219;p38">
            <a:extLst>
              <a:ext uri="{FF2B5EF4-FFF2-40B4-BE49-F238E27FC236}">
                <a16:creationId xmlns:a16="http://schemas.microsoft.com/office/drawing/2014/main" id="{F763D39C-492B-4DE2-80FE-74596E869A96}"/>
              </a:ext>
            </a:extLst>
          </p:cNvPr>
          <p:cNvSpPr txBox="1"/>
          <p:nvPr/>
        </p:nvSpPr>
        <p:spPr>
          <a:xfrm>
            <a:off x="6191396" y="3180118"/>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Shape 407"/>
        <p:cNvGrpSpPr/>
        <p:nvPr/>
      </p:nvGrpSpPr>
      <p:grpSpPr>
        <a:xfrm>
          <a:off x="0" y="0"/>
          <a:ext cx="0" cy="0"/>
          <a:chOff x="0" y="0"/>
          <a:chExt cx="0" cy="0"/>
        </a:xfrm>
      </p:grpSpPr>
      <p:sp>
        <p:nvSpPr>
          <p:cNvPr id="408" name="Google Shape;408;p63"/>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dirty="0"/>
              <a:t>Throughput Improvement</a:t>
            </a:r>
            <a:endParaRPr dirty="0"/>
          </a:p>
        </p:txBody>
      </p:sp>
      <p:graphicFrame>
        <p:nvGraphicFramePr>
          <p:cNvPr id="409" name="Google Shape;409;p63"/>
          <p:cNvGraphicFramePr/>
          <p:nvPr/>
        </p:nvGraphicFramePr>
        <p:xfrm>
          <a:off x="952500" y="4145575"/>
          <a:ext cx="7239000" cy="1188630"/>
        </p:xfrm>
        <a:graphic>
          <a:graphicData uri="http://schemas.openxmlformats.org/drawingml/2006/table">
            <a:tbl>
              <a:tblPr>
                <a:noFill/>
              </a:tblPr>
              <a:tblGrid>
                <a:gridCol w="144780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264725">
                <a:tc>
                  <a:txBody>
                    <a:bodyPr/>
                    <a:lstStyle/>
                    <a:p>
                      <a:pPr marL="0" lvl="0" indent="0" algn="ctr" rtl="0">
                        <a:spcBef>
                          <a:spcPts val="0"/>
                        </a:spcBef>
                        <a:spcAft>
                          <a:spcPts val="0"/>
                        </a:spcAft>
                        <a:buNone/>
                      </a:pPr>
                      <a:r>
                        <a:rPr lang="en" b="1"/>
                        <a:t>Configuration</a:t>
                      </a:r>
                      <a:endParaRPr b="1"/>
                    </a:p>
                  </a:txBody>
                  <a:tcPr marL="91425" marR="91425" marT="91425" marB="91425"/>
                </a:tc>
                <a:tc>
                  <a:txBody>
                    <a:bodyPr/>
                    <a:lstStyle/>
                    <a:p>
                      <a:pPr marL="0" lvl="0" indent="0" algn="ctr" rtl="0">
                        <a:spcBef>
                          <a:spcPts val="0"/>
                        </a:spcBef>
                        <a:spcAft>
                          <a:spcPts val="0"/>
                        </a:spcAft>
                        <a:buNone/>
                      </a:pPr>
                      <a:r>
                        <a:rPr lang="en" b="1"/>
                        <a:t>CDE</a:t>
                      </a:r>
                      <a:endParaRPr b="1"/>
                    </a:p>
                  </a:txBody>
                  <a:tcPr marL="91425" marR="91425" marT="91425" marB="91425"/>
                </a:tc>
                <a:tc>
                  <a:txBody>
                    <a:bodyPr/>
                    <a:lstStyle/>
                    <a:p>
                      <a:pPr marL="0" lvl="0" indent="0" algn="ctr" rtl="0">
                        <a:spcBef>
                          <a:spcPts val="0"/>
                        </a:spcBef>
                        <a:spcAft>
                          <a:spcPts val="0"/>
                        </a:spcAft>
                        <a:buNone/>
                      </a:pPr>
                      <a:r>
                        <a:rPr lang="en" b="1"/>
                        <a:t>HPS</a:t>
                      </a:r>
                      <a:endParaRPr b="1"/>
                    </a:p>
                  </a:txBody>
                  <a:tcPr marL="91425" marR="91425" marT="91425" marB="91425"/>
                </a:tc>
                <a:tc>
                  <a:txBody>
                    <a:bodyPr/>
                    <a:lstStyle/>
                    <a:p>
                      <a:pPr marL="0" lvl="0" indent="0" algn="ctr" rtl="0">
                        <a:spcBef>
                          <a:spcPts val="0"/>
                        </a:spcBef>
                        <a:spcAft>
                          <a:spcPts val="0"/>
                        </a:spcAft>
                        <a:buNone/>
                      </a:pPr>
                      <a:r>
                        <a:rPr lang="en" b="1"/>
                        <a:t>Archivist</a:t>
                      </a:r>
                      <a:endParaRPr b="1"/>
                    </a:p>
                  </a:txBody>
                  <a:tcPr marL="91425" marR="91425" marT="91425" marB="91425"/>
                </a:tc>
                <a:tc>
                  <a:txBody>
                    <a:bodyPr/>
                    <a:lstStyle/>
                    <a:p>
                      <a:pPr marL="0" lvl="0" indent="0" algn="ctr" rtl="0">
                        <a:spcBef>
                          <a:spcPts val="0"/>
                        </a:spcBef>
                        <a:spcAft>
                          <a:spcPts val="0"/>
                        </a:spcAft>
                        <a:buNone/>
                      </a:pPr>
                      <a:r>
                        <a:rPr lang="en" b="1"/>
                        <a:t>RNN-HSS</a:t>
                      </a:r>
                      <a:endParaRPr b="1"/>
                    </a:p>
                  </a:txBody>
                  <a:tcPr marL="91425" marR="91425" marT="91425" marB="91425"/>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t>H&amp;M</a:t>
                      </a:r>
                      <a:endParaRPr/>
                    </a:p>
                  </a:txBody>
                  <a:tcPr marL="91425" marR="91425" marT="91425" marB="91425"/>
                </a:tc>
                <a:tc>
                  <a:txBody>
                    <a:bodyPr/>
                    <a:lstStyle/>
                    <a:p>
                      <a:pPr marL="0" lvl="0" indent="0" algn="ctr" rtl="0">
                        <a:spcBef>
                          <a:spcPts val="0"/>
                        </a:spcBef>
                        <a:spcAft>
                          <a:spcPts val="0"/>
                        </a:spcAft>
                        <a:buNone/>
                      </a:pPr>
                      <a:r>
                        <a:rPr lang="en"/>
                        <a:t>32.6%</a:t>
                      </a:r>
                      <a:endParaRPr/>
                    </a:p>
                  </a:txBody>
                  <a:tcPr marL="91425" marR="91425" marT="91425" marB="91425"/>
                </a:tc>
                <a:tc>
                  <a:txBody>
                    <a:bodyPr/>
                    <a:lstStyle/>
                    <a:p>
                      <a:pPr marL="0" lvl="0" indent="0" algn="ctr" rtl="0">
                        <a:spcBef>
                          <a:spcPts val="0"/>
                        </a:spcBef>
                        <a:spcAft>
                          <a:spcPts val="0"/>
                        </a:spcAft>
                        <a:buNone/>
                      </a:pPr>
                      <a:r>
                        <a:rPr lang="en"/>
                        <a:t>21.9%</a:t>
                      </a:r>
                      <a:endParaRPr/>
                    </a:p>
                  </a:txBody>
                  <a:tcPr marL="91425" marR="91425" marT="91425" marB="91425"/>
                </a:tc>
                <a:tc>
                  <a:txBody>
                    <a:bodyPr/>
                    <a:lstStyle/>
                    <a:p>
                      <a:pPr marL="0" lvl="0" indent="0" algn="ctr" rtl="0">
                        <a:spcBef>
                          <a:spcPts val="0"/>
                        </a:spcBef>
                        <a:spcAft>
                          <a:spcPts val="0"/>
                        </a:spcAft>
                        <a:buNone/>
                      </a:pPr>
                      <a:r>
                        <a:rPr lang="en"/>
                        <a:t>54.2%</a:t>
                      </a:r>
                      <a:endParaRPr/>
                    </a:p>
                  </a:txBody>
                  <a:tcPr marL="91425" marR="91425" marT="91425" marB="91425"/>
                </a:tc>
                <a:tc>
                  <a:txBody>
                    <a:bodyPr/>
                    <a:lstStyle/>
                    <a:p>
                      <a:pPr marL="0" lvl="0" indent="0" algn="ctr" rtl="0">
                        <a:spcBef>
                          <a:spcPts val="0"/>
                        </a:spcBef>
                        <a:spcAft>
                          <a:spcPts val="0"/>
                        </a:spcAft>
                        <a:buNone/>
                      </a:pPr>
                      <a:r>
                        <a:rPr lang="en"/>
                        <a:t>22.7%</a:t>
                      </a:r>
                      <a:endParaRPr/>
                    </a:p>
                  </a:txBody>
                  <a:tcPr marL="91425" marR="91425" marT="91425" marB="91425"/>
                </a:tc>
                <a:extLst>
                  <a:ext uri="{0D108BD9-81ED-4DB2-BD59-A6C34878D82A}">
                    <a16:rowId xmlns:a16="http://schemas.microsoft.com/office/drawing/2014/main" val="10001"/>
                  </a:ext>
                </a:extLst>
              </a:tr>
              <a:tr h="381000">
                <a:tc>
                  <a:txBody>
                    <a:bodyPr/>
                    <a:lstStyle/>
                    <a:p>
                      <a:pPr marL="0" lvl="0" indent="0" algn="ctr" rtl="0">
                        <a:spcBef>
                          <a:spcPts val="0"/>
                        </a:spcBef>
                        <a:spcAft>
                          <a:spcPts val="0"/>
                        </a:spcAft>
                        <a:buNone/>
                      </a:pPr>
                      <a:r>
                        <a:rPr lang="en"/>
                        <a:t>H&amp;L</a:t>
                      </a:r>
                      <a:endParaRPr/>
                    </a:p>
                  </a:txBody>
                  <a:tcPr marL="91425" marR="91425" marT="91425" marB="91425"/>
                </a:tc>
                <a:tc>
                  <a:txBody>
                    <a:bodyPr/>
                    <a:lstStyle/>
                    <a:p>
                      <a:pPr marL="0" lvl="0" indent="0" algn="ctr" rtl="0">
                        <a:spcBef>
                          <a:spcPts val="0"/>
                        </a:spcBef>
                        <a:spcAft>
                          <a:spcPts val="0"/>
                        </a:spcAft>
                        <a:buNone/>
                      </a:pPr>
                      <a:r>
                        <a:rPr lang="en"/>
                        <a:t>22.8%</a:t>
                      </a:r>
                      <a:endParaRPr/>
                    </a:p>
                  </a:txBody>
                  <a:tcPr marL="91425" marR="91425" marT="91425" marB="91425"/>
                </a:tc>
                <a:tc>
                  <a:txBody>
                    <a:bodyPr/>
                    <a:lstStyle/>
                    <a:p>
                      <a:pPr marL="0" lvl="0" indent="0" algn="ctr" rtl="0">
                        <a:spcBef>
                          <a:spcPts val="0"/>
                        </a:spcBef>
                        <a:spcAft>
                          <a:spcPts val="0"/>
                        </a:spcAft>
                        <a:buNone/>
                      </a:pPr>
                      <a:r>
                        <a:rPr lang="en"/>
                        <a:t>49.1%</a:t>
                      </a:r>
                      <a:endParaRPr/>
                    </a:p>
                  </a:txBody>
                  <a:tcPr marL="91425" marR="91425" marT="91425" marB="91425"/>
                </a:tc>
                <a:tc>
                  <a:txBody>
                    <a:bodyPr/>
                    <a:lstStyle/>
                    <a:p>
                      <a:pPr marL="0" lvl="0" indent="0" algn="ctr" rtl="0">
                        <a:spcBef>
                          <a:spcPts val="0"/>
                        </a:spcBef>
                        <a:spcAft>
                          <a:spcPts val="0"/>
                        </a:spcAft>
                        <a:buNone/>
                      </a:pPr>
                      <a:r>
                        <a:rPr lang="en"/>
                        <a:t>86.9%</a:t>
                      </a:r>
                      <a:endParaRPr/>
                    </a:p>
                  </a:txBody>
                  <a:tcPr marL="91425" marR="91425" marT="91425" marB="91425"/>
                </a:tc>
                <a:tc>
                  <a:txBody>
                    <a:bodyPr/>
                    <a:lstStyle/>
                    <a:p>
                      <a:pPr marL="0" lvl="0" indent="0" algn="ctr" rtl="0">
                        <a:spcBef>
                          <a:spcPts val="0"/>
                        </a:spcBef>
                        <a:spcAft>
                          <a:spcPts val="0"/>
                        </a:spcAft>
                        <a:buNone/>
                      </a:pPr>
                      <a:r>
                        <a:rPr lang="en"/>
                        <a:t>41.9%</a:t>
                      </a:r>
                      <a:endParaRPr/>
                    </a:p>
                  </a:txBody>
                  <a:tcPr marL="91425" marR="91425" marT="91425" marB="91425"/>
                </a:tc>
                <a:extLst>
                  <a:ext uri="{0D108BD9-81ED-4DB2-BD59-A6C34878D82A}">
                    <a16:rowId xmlns:a16="http://schemas.microsoft.com/office/drawing/2014/main" val="10002"/>
                  </a:ext>
                </a:extLst>
              </a:tr>
            </a:tbl>
          </a:graphicData>
        </a:graphic>
      </p:graphicFrame>
      <p:pic>
        <p:nvPicPr>
          <p:cNvPr id="2" name="Picture 1">
            <a:extLst>
              <a:ext uri="{FF2B5EF4-FFF2-40B4-BE49-F238E27FC236}">
                <a16:creationId xmlns:a16="http://schemas.microsoft.com/office/drawing/2014/main" id="{E46ECDCD-8A2A-4115-949F-898C5C09B88F}"/>
              </a:ext>
            </a:extLst>
          </p:cNvPr>
          <p:cNvPicPr>
            <a:picLocks noChangeAspect="1"/>
          </p:cNvPicPr>
          <p:nvPr/>
        </p:nvPicPr>
        <p:blipFill rotWithShape="1">
          <a:blip r:embed="rId3"/>
          <a:srcRect t="54888" b="1737"/>
          <a:stretch/>
        </p:blipFill>
        <p:spPr>
          <a:xfrm>
            <a:off x="44361" y="1778877"/>
            <a:ext cx="9144000" cy="1521427"/>
          </a:xfrm>
          <a:prstGeom prst="rect">
            <a:avLst/>
          </a:prstGeom>
        </p:spPr>
      </p:pic>
      <p:sp>
        <p:nvSpPr>
          <p:cNvPr id="10" name="Google Shape;220;p38">
            <a:extLst>
              <a:ext uri="{FF2B5EF4-FFF2-40B4-BE49-F238E27FC236}">
                <a16:creationId xmlns:a16="http://schemas.microsoft.com/office/drawing/2014/main" id="{34D85BBD-FD5D-4224-80BF-EA1CF62F261E}"/>
              </a:ext>
            </a:extLst>
          </p:cNvPr>
          <p:cNvSpPr txBox="1"/>
          <p:nvPr/>
        </p:nvSpPr>
        <p:spPr>
          <a:xfrm>
            <a:off x="1033218" y="3251643"/>
            <a:ext cx="3168834" cy="707856"/>
          </a:xfrm>
          <a:prstGeom prst="rect">
            <a:avLst/>
          </a:prstGeom>
          <a:noFill/>
          <a:ln>
            <a:noFill/>
          </a:ln>
        </p:spPr>
        <p:txBody>
          <a:bodyPr spcFirstLastPara="1" wrap="square" lIns="91425" tIns="91425" rIns="91425" bIns="91425"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(a) Performance-optimized (H&amp;M)</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11" name="Google Shape;219;p38">
            <a:extLst>
              <a:ext uri="{FF2B5EF4-FFF2-40B4-BE49-F238E27FC236}">
                <a16:creationId xmlns:a16="http://schemas.microsoft.com/office/drawing/2014/main" id="{CAACEEB8-A286-47D1-A937-2E6416EE18C2}"/>
              </a:ext>
            </a:extLst>
          </p:cNvPr>
          <p:cNvSpPr txBox="1"/>
          <p:nvPr/>
        </p:nvSpPr>
        <p:spPr>
          <a:xfrm>
            <a:off x="6058773" y="3247365"/>
            <a:ext cx="1842760" cy="707856"/>
          </a:xfrm>
          <a:prstGeom prst="rect">
            <a:avLst/>
          </a:prstGeom>
          <a:noFill/>
          <a:ln>
            <a:noFill/>
          </a:ln>
        </p:spPr>
        <p:txBody>
          <a:bodyPr spcFirstLastPara="1" wrap="square" lIns="91425" tIns="91425" rIns="91425" bIns="9142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(b) Cost-optimized </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0" i="0" u="none" strike="noStrike" kern="0" cap="none" spc="0" normalizeH="0" baseline="0" noProof="0" dirty="0">
                <a:ln>
                  <a:noFill/>
                </a:ln>
                <a:solidFill>
                  <a:srgbClr val="000000"/>
                </a:solidFill>
                <a:effectLst/>
                <a:uLnTx/>
                <a:uFillTx/>
                <a:latin typeface="Calibri"/>
                <a:ea typeface="Calibri"/>
                <a:cs typeface="Calibri"/>
                <a:sym typeface="Calibri"/>
              </a:rPr>
              <a:t>(H&amp;L)</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Shape 418"/>
        <p:cNvGrpSpPr/>
        <p:nvPr/>
      </p:nvGrpSpPr>
      <p:grpSpPr>
        <a:xfrm>
          <a:off x="0" y="0"/>
          <a:ext cx="0" cy="0"/>
          <a:chOff x="0" y="0"/>
          <a:chExt cx="0" cy="0"/>
        </a:xfrm>
      </p:grpSpPr>
      <p:sp>
        <p:nvSpPr>
          <p:cNvPr id="419" name="Google Shape;419;p64"/>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Latency in Tri-Hybrid System</a:t>
            </a:r>
            <a:endParaRPr/>
          </a:p>
        </p:txBody>
      </p:sp>
      <p:sp>
        <p:nvSpPr>
          <p:cNvPr id="421" name="Google Shape;421;p64"/>
          <p:cNvSpPr/>
          <p:nvPr/>
        </p:nvSpPr>
        <p:spPr>
          <a:xfrm>
            <a:off x="17887" y="483017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Sibyl outperforms the heuristic-based data placement policy for tri-hybrid system by 48.2% on average across all workloads</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pic>
        <p:nvPicPr>
          <p:cNvPr id="2" name="Picture 1">
            <a:extLst>
              <a:ext uri="{FF2B5EF4-FFF2-40B4-BE49-F238E27FC236}">
                <a16:creationId xmlns:a16="http://schemas.microsoft.com/office/drawing/2014/main" id="{EE35149E-502E-4F25-9F5A-4BB7930654F5}"/>
              </a:ext>
            </a:extLst>
          </p:cNvPr>
          <p:cNvPicPr>
            <a:picLocks noChangeAspect="1"/>
          </p:cNvPicPr>
          <p:nvPr/>
        </p:nvPicPr>
        <p:blipFill>
          <a:blip r:embed="rId3"/>
          <a:stretch>
            <a:fillRect/>
          </a:stretch>
        </p:blipFill>
        <p:spPr>
          <a:xfrm>
            <a:off x="1162050" y="2314575"/>
            <a:ext cx="6819900" cy="2228850"/>
          </a:xfrm>
          <a:prstGeom prst="rect">
            <a:avLst/>
          </a:prstGeom>
        </p:spPr>
      </p:pic>
    </p:spTree>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Shape 425"/>
        <p:cNvGrpSpPr/>
        <p:nvPr/>
      </p:nvGrpSpPr>
      <p:grpSpPr>
        <a:xfrm>
          <a:off x="0" y="0"/>
          <a:ext cx="0" cy="0"/>
          <a:chOff x="0" y="0"/>
          <a:chExt cx="0" cy="0"/>
        </a:xfrm>
      </p:grpSpPr>
      <p:pic>
        <p:nvPicPr>
          <p:cNvPr id="2" name="Picture 1">
            <a:extLst>
              <a:ext uri="{FF2B5EF4-FFF2-40B4-BE49-F238E27FC236}">
                <a16:creationId xmlns:a16="http://schemas.microsoft.com/office/drawing/2014/main" id="{35CE519F-5A30-4D73-BDD8-89D8CF9889E6}"/>
              </a:ext>
            </a:extLst>
          </p:cNvPr>
          <p:cNvPicPr>
            <a:picLocks noChangeAspect="1"/>
          </p:cNvPicPr>
          <p:nvPr/>
        </p:nvPicPr>
        <p:blipFill>
          <a:blip r:embed="rId3"/>
          <a:stretch>
            <a:fillRect/>
          </a:stretch>
        </p:blipFill>
        <p:spPr>
          <a:xfrm>
            <a:off x="-17887" y="1466536"/>
            <a:ext cx="9144000" cy="3363635"/>
          </a:xfrm>
          <a:prstGeom prst="rect">
            <a:avLst/>
          </a:prstGeom>
        </p:spPr>
      </p:pic>
      <p:sp>
        <p:nvSpPr>
          <p:cNvPr id="426" name="Google Shape;426;p65"/>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Latency for Unseen Workloads</a:t>
            </a:r>
            <a:endParaRPr/>
          </a:p>
        </p:txBody>
      </p:sp>
      <p:sp>
        <p:nvSpPr>
          <p:cNvPr id="427" name="Google Shape;427;p65"/>
          <p:cNvSpPr/>
          <p:nvPr/>
        </p:nvSpPr>
        <p:spPr>
          <a:xfrm>
            <a:off x="17887" y="4830170"/>
            <a:ext cx="9144000" cy="7056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300" b="0" i="0" u="none" strike="noStrike" kern="0" cap="none" spc="0" normalizeH="0" baseline="0" noProof="0" dirty="0">
                <a:ln>
                  <a:noFill/>
                </a:ln>
                <a:solidFill>
                  <a:srgbClr val="FFFFFF"/>
                </a:solidFill>
                <a:effectLst/>
                <a:uLnTx/>
                <a:uFillTx/>
                <a:latin typeface="Lato"/>
                <a:ea typeface="Lato"/>
                <a:cs typeface="Lato"/>
                <a:sym typeface="Lato"/>
              </a:rPr>
              <a:t>In H&amp;M (H&amp;L) configurations, Sibyl outperforms RNN-HSS and Archivist by 46.1% (54.6%) and 8.5% (44.1%) respectively</a:t>
            </a:r>
            <a:endParaRPr kumimoji="0" sz="2300" b="0" i="0" u="none" strike="noStrike" kern="0" cap="none" spc="0" normalizeH="0" baseline="0" noProof="0" dirty="0">
              <a:ln>
                <a:noFill/>
              </a:ln>
              <a:solidFill>
                <a:srgbClr val="FFFFFF"/>
              </a:solidFill>
              <a:effectLst/>
              <a:uLnTx/>
              <a:uFillTx/>
              <a:latin typeface="Lato"/>
              <a:ea typeface="Lato"/>
              <a:cs typeface="Lato"/>
              <a:sym typeface="Lato"/>
            </a:endParaRPr>
          </a:p>
        </p:txBody>
      </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sp>
        <p:nvSpPr>
          <p:cNvPr id="434" name="Google Shape;434;p6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Sensitivity to Fast Storage Capacity</a:t>
            </a:r>
            <a:endParaRPr/>
          </a:p>
        </p:txBody>
      </p:sp>
      <p:pic>
        <p:nvPicPr>
          <p:cNvPr id="2" name="Picture 1">
            <a:extLst>
              <a:ext uri="{FF2B5EF4-FFF2-40B4-BE49-F238E27FC236}">
                <a16:creationId xmlns:a16="http://schemas.microsoft.com/office/drawing/2014/main" id="{FA85FC5D-47F6-4956-89B6-93F16399173A}"/>
              </a:ext>
            </a:extLst>
          </p:cNvPr>
          <p:cNvPicPr>
            <a:picLocks noChangeAspect="1"/>
          </p:cNvPicPr>
          <p:nvPr/>
        </p:nvPicPr>
        <p:blipFill>
          <a:blip r:embed="rId3"/>
          <a:stretch>
            <a:fillRect/>
          </a:stretch>
        </p:blipFill>
        <p:spPr>
          <a:xfrm>
            <a:off x="1028700" y="1643063"/>
            <a:ext cx="7086600" cy="3571875"/>
          </a:xfrm>
          <a:prstGeom prst="rect">
            <a:avLst/>
          </a:prstGeom>
        </p:spPr>
      </p:pic>
    </p:spTree>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sp>
        <p:nvSpPr>
          <p:cNvPr id="434" name="Google Shape;434;p66"/>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Sensitivity to Fast Storage Capacity</a:t>
            </a:r>
            <a:endParaRPr/>
          </a:p>
        </p:txBody>
      </p:sp>
      <p:pic>
        <p:nvPicPr>
          <p:cNvPr id="2" name="Picture 1">
            <a:extLst>
              <a:ext uri="{FF2B5EF4-FFF2-40B4-BE49-F238E27FC236}">
                <a16:creationId xmlns:a16="http://schemas.microsoft.com/office/drawing/2014/main" id="{FA85FC5D-47F6-4956-89B6-93F16399173A}"/>
              </a:ext>
            </a:extLst>
          </p:cNvPr>
          <p:cNvPicPr>
            <a:picLocks noChangeAspect="1"/>
          </p:cNvPicPr>
          <p:nvPr/>
        </p:nvPicPr>
        <p:blipFill>
          <a:blip r:embed="rId3"/>
          <a:stretch>
            <a:fillRect/>
          </a:stretch>
        </p:blipFill>
        <p:spPr>
          <a:xfrm>
            <a:off x="1028700" y="1643063"/>
            <a:ext cx="7086600" cy="3571875"/>
          </a:xfrm>
          <a:prstGeom prst="rect">
            <a:avLst/>
          </a:prstGeom>
        </p:spPr>
      </p:pic>
      <p:pic>
        <p:nvPicPr>
          <p:cNvPr id="4" name="Google Shape;441;p67">
            <a:extLst>
              <a:ext uri="{FF2B5EF4-FFF2-40B4-BE49-F238E27FC236}">
                <a16:creationId xmlns:a16="http://schemas.microsoft.com/office/drawing/2014/main" id="{58EE8D30-1B72-4296-BDEB-12B1E3E936E1}"/>
              </a:ext>
            </a:extLst>
          </p:cNvPr>
          <p:cNvPicPr preferRelativeResize="0"/>
          <p:nvPr/>
        </p:nvPicPr>
        <p:blipFill>
          <a:blip r:embed="rId4">
            <a:alphaModFix/>
          </a:blip>
          <a:stretch>
            <a:fillRect/>
          </a:stretch>
        </p:blipFill>
        <p:spPr>
          <a:xfrm>
            <a:off x="224841" y="1411002"/>
            <a:ext cx="9144002" cy="4133349"/>
          </a:xfrm>
          <a:prstGeom prst="rect">
            <a:avLst/>
          </a:prstGeom>
          <a:noFill/>
          <a:ln>
            <a:noFill/>
          </a:ln>
        </p:spPr>
      </p:pic>
      <p:sp>
        <p:nvSpPr>
          <p:cNvPr id="5" name="Google Shape;442;p67">
            <a:extLst>
              <a:ext uri="{FF2B5EF4-FFF2-40B4-BE49-F238E27FC236}">
                <a16:creationId xmlns:a16="http://schemas.microsoft.com/office/drawing/2014/main" id="{87BBB55B-37E2-46D9-B2BB-60ACADE022D0}"/>
              </a:ext>
            </a:extLst>
          </p:cNvPr>
          <p:cNvSpPr/>
          <p:nvPr/>
        </p:nvSpPr>
        <p:spPr>
          <a:xfrm>
            <a:off x="0" y="3076202"/>
            <a:ext cx="9144000" cy="944400"/>
          </a:xfrm>
          <a:prstGeom prst="rect">
            <a:avLst/>
          </a:prstGeom>
          <a:solidFill>
            <a:schemeClr val="accent1"/>
          </a:solidFill>
          <a:ln w="12700" cap="flat" cmpd="sng">
            <a:solidFill>
              <a:srgbClr val="31538F"/>
            </a:solidFill>
            <a:prstDash val="solid"/>
            <a:miter lim="800000"/>
            <a:headEnd type="none" w="sm" len="sm"/>
            <a:tailEnd type="none" w="sm" len="sm"/>
          </a:ln>
        </p:spPr>
        <p:txBody>
          <a:bodyPr spcFirstLastPara="1" wrap="square" lIns="68575" tIns="34275" rIns="68575" bIns="342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Sibyl consistently </a:t>
            </a:r>
            <a:r>
              <a:rPr kumimoji="0" lang="en" sz="2600" b="1" i="0" u="none" strike="noStrike" kern="0" cap="none" spc="0" normalizeH="0" baseline="0" noProof="0" dirty="0">
                <a:ln>
                  <a:noFill/>
                </a:ln>
                <a:solidFill>
                  <a:srgbClr val="FFFF00"/>
                </a:solidFill>
                <a:effectLst/>
                <a:uLnTx/>
                <a:uFillTx/>
                <a:latin typeface="Lato"/>
                <a:ea typeface="Lato"/>
                <a:cs typeface="Lato"/>
                <a:sym typeface="Lato"/>
              </a:rPr>
              <a:t>provides highest performance</a:t>
            </a: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 by </a:t>
            </a:r>
            <a:r>
              <a:rPr kumimoji="0" lang="en" sz="2600" b="1" i="0" u="none" strike="noStrike" kern="0" cap="none" spc="0" normalizeH="0" baseline="0" noProof="0" dirty="0">
                <a:ln>
                  <a:noFill/>
                </a:ln>
                <a:solidFill>
                  <a:srgbClr val="FFFF00"/>
                </a:solidFill>
                <a:effectLst/>
                <a:uLnTx/>
                <a:uFillTx/>
                <a:latin typeface="Lato"/>
                <a:ea typeface="Lato"/>
                <a:cs typeface="Lato"/>
                <a:sym typeface="Lato"/>
              </a:rPr>
              <a:t>dynamically adapting</a:t>
            </a:r>
            <a:r>
              <a:rPr kumimoji="0" lang="en" sz="2600" b="0" i="0" u="none" strike="noStrike" kern="0" cap="none" spc="0" normalizeH="0" baseline="0" noProof="0" dirty="0">
                <a:ln>
                  <a:noFill/>
                </a:ln>
                <a:solidFill>
                  <a:srgbClr val="FFFFFF"/>
                </a:solidFill>
                <a:effectLst/>
                <a:uLnTx/>
                <a:uFillTx/>
                <a:latin typeface="Lato"/>
                <a:ea typeface="Lato"/>
                <a:cs typeface="Lato"/>
                <a:sym typeface="Lato"/>
              </a:rPr>
              <a:t> its data-placement policy</a:t>
            </a:r>
            <a:endParaRPr kumimoji="0" sz="2600" b="0" i="0" u="none" strike="noStrike" kern="0" cap="none" spc="0" normalizeH="0" baseline="0" noProof="0" dirty="0">
              <a:ln>
                <a:noFill/>
              </a:ln>
              <a:solidFill>
                <a:srgbClr val="FFFFFF"/>
              </a:solidFill>
              <a:effectLst/>
              <a:uLnTx/>
              <a:uFillTx/>
              <a:latin typeface="Lato"/>
              <a:ea typeface="Lato"/>
              <a:cs typeface="Lato"/>
              <a:sym typeface="Lato"/>
            </a:endParaRPr>
          </a:p>
        </p:txBody>
      </p:sp>
    </p:spTree>
    <p:extLst>
      <p:ext uri="{BB962C8B-B14F-4D97-AF65-F5344CB8AC3E}">
        <p14:creationId xmlns:p14="http://schemas.microsoft.com/office/powerpoint/2010/main" val="46239905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Shape 446"/>
        <p:cNvGrpSpPr/>
        <p:nvPr/>
      </p:nvGrpSpPr>
      <p:grpSpPr>
        <a:xfrm>
          <a:off x="0" y="0"/>
          <a:ext cx="0" cy="0"/>
          <a:chOff x="0" y="0"/>
          <a:chExt cx="0" cy="0"/>
        </a:xfrm>
      </p:grpSpPr>
      <p:sp>
        <p:nvSpPr>
          <p:cNvPr id="447" name="Google Shape;447;p68"/>
          <p:cNvSpPr txBox="1">
            <a:spLocks noGrp="1"/>
          </p:cNvSpPr>
          <p:nvPr>
            <p:ph type="title"/>
          </p:nvPr>
        </p:nvSpPr>
        <p:spPr>
          <a:xfrm>
            <a:off x="169011" y="956501"/>
            <a:ext cx="8894700" cy="454500"/>
          </a:xfrm>
          <a:prstGeom prst="rect">
            <a:avLst/>
          </a:prstGeom>
        </p:spPr>
        <p:txBody>
          <a:bodyPr spcFirstLastPara="1" wrap="square" lIns="91425" tIns="45700" rIns="91425" bIns="45700" anchor="ctr" anchorCtr="0">
            <a:noAutofit/>
          </a:bodyPr>
          <a:lstStyle/>
          <a:p>
            <a:r>
              <a:rPr lang="en"/>
              <a:t>Overhead Analysis</a:t>
            </a:r>
            <a:endParaRPr/>
          </a:p>
        </p:txBody>
      </p:sp>
      <p:sp>
        <p:nvSpPr>
          <p:cNvPr id="448" name="Google Shape;448;p68"/>
          <p:cNvSpPr txBox="1">
            <a:spLocks noGrp="1"/>
          </p:cNvSpPr>
          <p:nvPr>
            <p:ph type="body" idx="1"/>
          </p:nvPr>
        </p:nvSpPr>
        <p:spPr>
          <a:xfrm>
            <a:off x="169011" y="1559379"/>
            <a:ext cx="8894700" cy="4064700"/>
          </a:xfrm>
          <a:prstGeom prst="rect">
            <a:avLst/>
          </a:prstGeom>
        </p:spPr>
        <p:txBody>
          <a:bodyPr spcFirstLastPara="1" wrap="square" lIns="91425" tIns="45700" rIns="91425" bIns="45700" anchor="t" anchorCtr="0">
            <a:normAutofit/>
          </a:bodyPr>
          <a:lstStyle/>
          <a:p>
            <a:pPr>
              <a:lnSpc>
                <a:spcPct val="100000"/>
              </a:lnSpc>
            </a:pPr>
            <a:r>
              <a:rPr lang="en" b="1" dirty="0"/>
              <a:t>Performance Overhead</a:t>
            </a:r>
            <a:endParaRPr b="1" dirty="0"/>
          </a:p>
          <a:p>
            <a:pPr lvl="1">
              <a:lnSpc>
                <a:spcPct val="100000"/>
              </a:lnSpc>
              <a:spcBef>
                <a:spcPts val="0"/>
              </a:spcBef>
            </a:pPr>
            <a:r>
              <a:rPr lang="en" b="1" dirty="0">
                <a:solidFill>
                  <a:srgbClr val="000CFF"/>
                </a:solidFill>
              </a:rPr>
              <a:t>~10ns</a:t>
            </a:r>
            <a:r>
              <a:rPr lang="en" b="1" dirty="0"/>
              <a:t> </a:t>
            </a:r>
            <a:r>
              <a:rPr lang="en" dirty="0"/>
              <a:t>for every inference on the evaluated system; this is several orders of magnitude less than I/O latency of high-end SSD</a:t>
            </a:r>
            <a:endParaRPr dirty="0"/>
          </a:p>
          <a:p>
            <a:pPr>
              <a:lnSpc>
                <a:spcPct val="100000"/>
              </a:lnSpc>
              <a:spcBef>
                <a:spcPts val="0"/>
              </a:spcBef>
            </a:pPr>
            <a:r>
              <a:rPr lang="en" b="1" dirty="0"/>
              <a:t>Implementation Overhead</a:t>
            </a:r>
            <a:endParaRPr b="1" dirty="0"/>
          </a:p>
          <a:p>
            <a:pPr lvl="1">
              <a:lnSpc>
                <a:spcPct val="100000"/>
              </a:lnSpc>
              <a:spcBef>
                <a:spcPts val="0"/>
              </a:spcBef>
            </a:pPr>
            <a:r>
              <a:rPr lang="en" b="1" dirty="0">
                <a:solidFill>
                  <a:srgbClr val="000CFF"/>
                </a:solidFill>
              </a:rPr>
              <a:t>124.4 KiB</a:t>
            </a:r>
            <a:r>
              <a:rPr lang="en" dirty="0"/>
              <a:t> of implementation overhead </a:t>
            </a:r>
            <a:endParaRPr dirty="0"/>
          </a:p>
          <a:p>
            <a:pPr>
              <a:lnSpc>
                <a:spcPct val="100000"/>
              </a:lnSpc>
              <a:spcBef>
                <a:spcPts val="0"/>
              </a:spcBef>
            </a:pPr>
            <a:r>
              <a:rPr lang="en" b="1" dirty="0"/>
              <a:t>Metadata overhead</a:t>
            </a:r>
            <a:endParaRPr b="1" dirty="0"/>
          </a:p>
          <a:p>
            <a:pPr lvl="1">
              <a:lnSpc>
                <a:spcPct val="100000"/>
              </a:lnSpc>
              <a:spcBef>
                <a:spcPts val="0"/>
              </a:spcBef>
            </a:pPr>
            <a:r>
              <a:rPr lang="en" dirty="0"/>
              <a:t>0.1% of the total storage capacity when using a 4 KiB data placement granularity </a:t>
            </a:r>
            <a:endParaRPr dirty="0"/>
          </a:p>
          <a:p>
            <a:pPr lvl="1">
              <a:lnSpc>
                <a:spcPct val="100000"/>
              </a:lnSpc>
              <a:spcBef>
                <a:spcPts val="0"/>
              </a:spcBef>
            </a:pPr>
            <a:r>
              <a:rPr lang="en" b="1" dirty="0">
                <a:solidFill>
                  <a:srgbClr val="000CFF"/>
                </a:solidFill>
              </a:rPr>
              <a:t>40-bit </a:t>
            </a:r>
            <a:r>
              <a:rPr lang="en" dirty="0"/>
              <a:t>metadata overhead per data placement unit</a:t>
            </a:r>
            <a:endParaRPr dirty="0"/>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AB8BCD-CC36-EECF-F544-BD5CA9513002}"/>
              </a:ext>
            </a:extLst>
          </p:cNvPr>
          <p:cNvSpPr>
            <a:spLocks noGrp="1"/>
          </p:cNvSpPr>
          <p:nvPr>
            <p:ph type="title"/>
          </p:nvPr>
        </p:nvSpPr>
        <p:spPr/>
        <p:txBody>
          <a:bodyPr/>
          <a:lstStyle/>
          <a:p>
            <a:r>
              <a:rPr lang="en-US" dirty="0">
                <a:latin typeface="Garamond" charset="0"/>
              </a:rPr>
              <a:t>For More on Sybil</a:t>
            </a:r>
            <a:endParaRPr lang="en-US" dirty="0"/>
          </a:p>
        </p:txBody>
      </p:sp>
      <p:sp>
        <p:nvSpPr>
          <p:cNvPr id="3" name="Content Placeholder 2">
            <a:extLst>
              <a:ext uri="{FF2B5EF4-FFF2-40B4-BE49-F238E27FC236}">
                <a16:creationId xmlns:a16="http://schemas.microsoft.com/office/drawing/2014/main" id="{4F7A6B6E-329B-2C38-5828-72DD30631A71}"/>
              </a:ext>
            </a:extLst>
          </p:cNvPr>
          <p:cNvSpPr>
            <a:spLocks noGrp="1"/>
          </p:cNvSpPr>
          <p:nvPr>
            <p:ph idx="1"/>
          </p:nvPr>
        </p:nvSpPr>
        <p:spPr>
          <a:xfrm>
            <a:off x="226442" y="1219200"/>
            <a:ext cx="8610600" cy="4876800"/>
          </a:xfrm>
        </p:spPr>
        <p:txBody>
          <a:bodyPr/>
          <a:lstStyle/>
          <a:p>
            <a:r>
              <a:rPr lang="en-US" dirty="0">
                <a:solidFill>
                  <a:srgbClr val="0000FF"/>
                </a:solidFill>
              </a:rPr>
              <a:t>To appear in ISCA 2022</a:t>
            </a:r>
          </a:p>
        </p:txBody>
      </p:sp>
      <p:sp>
        <p:nvSpPr>
          <p:cNvPr id="4" name="Slide Number Placeholder 3">
            <a:extLst>
              <a:ext uri="{FF2B5EF4-FFF2-40B4-BE49-F238E27FC236}">
                <a16:creationId xmlns:a16="http://schemas.microsoft.com/office/drawing/2014/main" id="{8B820C55-0430-CC34-9956-2AC5554C1ED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36560882-7E0C-3E43-0C4C-CA274925A5C0}"/>
              </a:ext>
            </a:extLst>
          </p:cNvPr>
          <p:cNvSpPr txBox="1"/>
          <p:nvPr/>
        </p:nvSpPr>
        <p:spPr>
          <a:xfrm>
            <a:off x="2160740" y="5723964"/>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https://arxiv.org/pdf/2205.07394.pdf</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03023FE1-3568-98CA-A61D-7E80400176EB}"/>
              </a:ext>
            </a:extLst>
          </p:cNvPr>
          <p:cNvPicPr>
            <a:picLocks noChangeAspect="1"/>
          </p:cNvPicPr>
          <p:nvPr/>
        </p:nvPicPr>
        <p:blipFill>
          <a:blip r:embed="rId3"/>
          <a:stretch>
            <a:fillRect/>
          </a:stretch>
        </p:blipFill>
        <p:spPr>
          <a:xfrm>
            <a:off x="0" y="2533417"/>
            <a:ext cx="9144000" cy="1791165"/>
          </a:xfrm>
          <a:prstGeom prst="rect">
            <a:avLst/>
          </a:prstGeom>
        </p:spPr>
      </p:pic>
    </p:spTree>
    <p:extLst>
      <p:ext uri="{BB962C8B-B14F-4D97-AF65-F5344CB8AC3E}">
        <p14:creationId xmlns:p14="http://schemas.microsoft.com/office/powerpoint/2010/main" val="1324835994"/>
      </p:ext>
    </p:extLst>
  </p:cSld>
  <p:clrMapOvr>
    <a:masterClrMapping/>
  </p:clrMapOvr>
  <p:transition/>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77CD4A3-FD8F-FD4E-99EA-F5EDB1D89C51}"/>
              </a:ext>
            </a:extLst>
          </p:cNvPr>
          <p:cNvSpPr txBox="1"/>
          <p:nvPr/>
        </p:nvSpPr>
        <p:spPr>
          <a:xfrm>
            <a:off x="1669975" y="5055245"/>
            <a:ext cx="572785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We need to rethink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(of all controllers)</a:t>
            </a:r>
          </a:p>
        </p:txBody>
      </p:sp>
    </p:spTree>
    <p:extLst>
      <p:ext uri="{BB962C8B-B14F-4D97-AF65-F5344CB8AC3E}">
        <p14:creationId xmlns:p14="http://schemas.microsoft.com/office/powerpoint/2010/main" val="25122312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00605852"/>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Data-Aware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26259161"/>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7942124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29CE99-5A9A-3B4D-B9AE-CED1929518D6}"/>
              </a:ext>
            </a:extLst>
          </p:cNvPr>
          <p:cNvSpPr>
            <a:spLocks noGrp="1"/>
          </p:cNvSpPr>
          <p:nvPr>
            <p:ph type="title"/>
          </p:nvPr>
        </p:nvSpPr>
        <p:spPr/>
        <p:txBody>
          <a:bodyPr/>
          <a:lstStyle/>
          <a:p>
            <a:r>
              <a:rPr lang="en-US" dirty="0"/>
              <a:t>Data-Aware Architectures</a:t>
            </a:r>
          </a:p>
        </p:txBody>
      </p:sp>
      <p:sp>
        <p:nvSpPr>
          <p:cNvPr id="3" name="Content Placeholder 2">
            <a:extLst>
              <a:ext uri="{FF2B5EF4-FFF2-40B4-BE49-F238E27FC236}">
                <a16:creationId xmlns:a16="http://schemas.microsoft.com/office/drawing/2014/main" id="{2A999E97-8C3D-FC48-9E08-0D96B2348D48}"/>
              </a:ext>
            </a:extLst>
          </p:cNvPr>
          <p:cNvSpPr>
            <a:spLocks noGrp="1"/>
          </p:cNvSpPr>
          <p:nvPr>
            <p:ph idx="1"/>
          </p:nvPr>
        </p:nvSpPr>
        <p:spPr/>
        <p:txBody>
          <a:bodyPr/>
          <a:lstStyle/>
          <a:p>
            <a:r>
              <a:rPr lang="en-US" dirty="0"/>
              <a:t>A data-aware architecture </a:t>
            </a:r>
            <a:r>
              <a:rPr lang="en-US" dirty="0">
                <a:solidFill>
                  <a:srgbClr val="0000FF"/>
                </a:solidFill>
              </a:rPr>
              <a:t>understands what it can do with and to each piece of data</a:t>
            </a:r>
          </a:p>
          <a:p>
            <a:endParaRPr lang="en-US" dirty="0"/>
          </a:p>
          <a:p>
            <a:r>
              <a:rPr lang="en-US" dirty="0"/>
              <a:t>It makes use of different properties of data to improve performance, efficiency and other metrics</a:t>
            </a:r>
          </a:p>
          <a:p>
            <a:pPr lvl="1"/>
            <a:r>
              <a:rPr lang="en-US" dirty="0"/>
              <a:t>Compressibility</a:t>
            </a:r>
          </a:p>
          <a:p>
            <a:pPr lvl="1"/>
            <a:r>
              <a:rPr lang="en-US" dirty="0"/>
              <a:t>Approximability</a:t>
            </a:r>
          </a:p>
          <a:p>
            <a:pPr lvl="1"/>
            <a:r>
              <a:rPr lang="en-US" dirty="0"/>
              <a:t>Locality</a:t>
            </a:r>
          </a:p>
          <a:p>
            <a:pPr lvl="1"/>
            <a:r>
              <a:rPr lang="en-US" dirty="0"/>
              <a:t>Sparsity</a:t>
            </a:r>
          </a:p>
          <a:p>
            <a:pPr lvl="1"/>
            <a:r>
              <a:rPr lang="en-US" dirty="0"/>
              <a:t>Criticality for Computation X</a:t>
            </a:r>
          </a:p>
          <a:p>
            <a:pPr lvl="1"/>
            <a:r>
              <a:rPr lang="en-US" dirty="0"/>
              <a:t>Access Semantics</a:t>
            </a:r>
          </a:p>
          <a:p>
            <a:pPr lvl="1"/>
            <a:r>
              <a:rPr lang="en-US" dirty="0"/>
              <a:t>…</a:t>
            </a:r>
          </a:p>
          <a:p>
            <a:endParaRPr lang="en-US" dirty="0"/>
          </a:p>
          <a:p>
            <a:endParaRPr lang="en-US" dirty="0"/>
          </a:p>
        </p:txBody>
      </p:sp>
      <p:sp>
        <p:nvSpPr>
          <p:cNvPr id="4" name="Slide Number Placeholder 3">
            <a:extLst>
              <a:ext uri="{FF2B5EF4-FFF2-40B4-BE49-F238E27FC236}">
                <a16:creationId xmlns:a16="http://schemas.microsoft.com/office/drawing/2014/main" id="{188C744D-F38D-264E-AC4F-A7A830C2B66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8320509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5684E8-46D7-1745-BA18-D06529D28974}"/>
              </a:ext>
            </a:extLst>
          </p:cNvPr>
          <p:cNvSpPr>
            <a:spLocks noGrp="1"/>
          </p:cNvSpPr>
          <p:nvPr>
            <p:ph type="title"/>
          </p:nvPr>
        </p:nvSpPr>
        <p:spPr/>
        <p:txBody>
          <a:bodyPr/>
          <a:lstStyle/>
          <a:p>
            <a:r>
              <a:rPr lang="en-US" dirty="0"/>
              <a:t>One Problem: Limited Expressiveness</a:t>
            </a:r>
          </a:p>
        </p:txBody>
      </p:sp>
      <p:sp>
        <p:nvSpPr>
          <p:cNvPr id="3" name="Content Placeholder 2">
            <a:extLst>
              <a:ext uri="{FF2B5EF4-FFF2-40B4-BE49-F238E27FC236}">
                <a16:creationId xmlns:a16="http://schemas.microsoft.com/office/drawing/2014/main" id="{F313CB78-6E64-104A-B227-ECFB269415FE}"/>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98A73B4-6E72-424A-8FAB-A5668B1645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2A1BD76-0C0A-1B44-A8C0-61EA9A13B35D}"/>
              </a:ext>
            </a:extLst>
          </p:cNvPr>
          <p:cNvPicPr>
            <a:picLocks noChangeAspect="1"/>
          </p:cNvPicPr>
          <p:nvPr/>
        </p:nvPicPr>
        <p:blipFill>
          <a:blip r:embed="rId2"/>
          <a:stretch>
            <a:fillRect/>
          </a:stretch>
        </p:blipFill>
        <p:spPr>
          <a:xfrm>
            <a:off x="50800" y="1114896"/>
            <a:ext cx="9042400" cy="4978400"/>
          </a:xfrm>
          <a:prstGeom prst="rect">
            <a:avLst/>
          </a:prstGeom>
        </p:spPr>
      </p:pic>
    </p:spTree>
    <p:extLst>
      <p:ext uri="{BB962C8B-B14F-4D97-AF65-F5344CB8AC3E}">
        <p14:creationId xmlns:p14="http://schemas.microsoft.com/office/powerpoint/2010/main" val="2757160528"/>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4CB68-5CE5-1D4D-AAE5-65AE904DEBFF}"/>
              </a:ext>
            </a:extLst>
          </p:cNvPr>
          <p:cNvSpPr>
            <a:spLocks noGrp="1"/>
          </p:cNvSpPr>
          <p:nvPr>
            <p:ph type="title"/>
          </p:nvPr>
        </p:nvSpPr>
        <p:spPr/>
        <p:txBody>
          <a:bodyPr/>
          <a:lstStyle/>
          <a:p>
            <a:r>
              <a:rPr lang="en-US" dirty="0"/>
              <a:t>A Solution: More Expressive Interfaces</a:t>
            </a:r>
          </a:p>
        </p:txBody>
      </p:sp>
      <p:sp>
        <p:nvSpPr>
          <p:cNvPr id="3" name="Content Placeholder 2">
            <a:extLst>
              <a:ext uri="{FF2B5EF4-FFF2-40B4-BE49-F238E27FC236}">
                <a16:creationId xmlns:a16="http://schemas.microsoft.com/office/drawing/2014/main" id="{F5DB3EEF-AAAD-9847-820E-EB0F1C17AC9A}"/>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68108765-1E1B-D049-A72B-B6772BD3CE3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EB3FB78E-168C-4E4F-B6BE-1657460704D9}"/>
              </a:ext>
            </a:extLst>
          </p:cNvPr>
          <p:cNvPicPr>
            <a:picLocks noChangeAspect="1"/>
          </p:cNvPicPr>
          <p:nvPr/>
        </p:nvPicPr>
        <p:blipFill>
          <a:blip r:embed="rId2"/>
          <a:stretch>
            <a:fillRect/>
          </a:stretch>
        </p:blipFill>
        <p:spPr>
          <a:xfrm>
            <a:off x="25400" y="1196752"/>
            <a:ext cx="9093200" cy="5041900"/>
          </a:xfrm>
          <a:prstGeom prst="rect">
            <a:avLst/>
          </a:prstGeom>
        </p:spPr>
      </p:pic>
    </p:spTree>
    <p:extLst>
      <p:ext uri="{BB962C8B-B14F-4D97-AF65-F5344CB8AC3E}">
        <p14:creationId xmlns:p14="http://schemas.microsoft.com/office/powerpoint/2010/main" val="155931442"/>
      </p:ext>
    </p:extLst>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3542587766"/>
      </p:ext>
    </p:extLst>
  </p:cSld>
  <p:clrMapOvr>
    <a:masterClrMapping/>
  </p:clrMapOvr>
  <p:transition/>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73991B8-7F35-49FA-9981-29BAA9F9D4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64728" y="2105028"/>
            <a:ext cx="1237367" cy="1237367"/>
          </a:xfrm>
          <a:prstGeom prst="rect">
            <a:avLst/>
          </a:prstGeom>
        </p:spPr>
      </p:pic>
      <p:pic>
        <p:nvPicPr>
          <p:cNvPr id="6" name="Picture 5">
            <a:extLst>
              <a:ext uri="{FF2B5EF4-FFF2-40B4-BE49-F238E27FC236}">
                <a16:creationId xmlns:a16="http://schemas.microsoft.com/office/drawing/2014/main" id="{B4993BC9-5D4B-4293-97A7-507709EF11C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4307" y="2106504"/>
            <a:ext cx="1128113" cy="1128113"/>
          </a:xfrm>
          <a:prstGeom prst="rect">
            <a:avLst/>
          </a:prstGeom>
        </p:spPr>
      </p:pic>
      <p:sp>
        <p:nvSpPr>
          <p:cNvPr id="5" name="TextBox 4">
            <a:extLst>
              <a:ext uri="{FF2B5EF4-FFF2-40B4-BE49-F238E27FC236}">
                <a16:creationId xmlns:a16="http://schemas.microsoft.com/office/drawing/2014/main" id="{B0A2F924-D4FF-4583-9854-973945A4B695}"/>
              </a:ext>
            </a:extLst>
          </p:cNvPr>
          <p:cNvSpPr txBox="1"/>
          <p:nvPr/>
        </p:nvSpPr>
        <p:spPr>
          <a:xfrm flipH="1">
            <a:off x="494811" y="3272846"/>
            <a:ext cx="2638861"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Structures</a:t>
            </a:r>
          </a:p>
        </p:txBody>
      </p:sp>
      <p:pic>
        <p:nvPicPr>
          <p:cNvPr id="18" name="Picture 17">
            <a:extLst>
              <a:ext uri="{FF2B5EF4-FFF2-40B4-BE49-F238E27FC236}">
                <a16:creationId xmlns:a16="http://schemas.microsoft.com/office/drawing/2014/main" id="{01AE6EB5-79BF-4D70-914C-C84B3DCB875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75872" y="2192903"/>
            <a:ext cx="1879548" cy="1167299"/>
          </a:xfrm>
          <a:prstGeom prst="rect">
            <a:avLst/>
          </a:prstGeom>
        </p:spPr>
      </p:pic>
      <p:sp>
        <p:nvSpPr>
          <p:cNvPr id="20" name="TextBox 19">
            <a:extLst>
              <a:ext uri="{FF2B5EF4-FFF2-40B4-BE49-F238E27FC236}">
                <a16:creationId xmlns:a16="http://schemas.microsoft.com/office/drawing/2014/main" id="{0787DFDD-470B-4059-8EEC-86837AF6B966}"/>
              </a:ext>
            </a:extLst>
          </p:cNvPr>
          <p:cNvSpPr txBox="1"/>
          <p:nvPr/>
        </p:nvSpPr>
        <p:spPr>
          <a:xfrm flipH="1">
            <a:off x="3279616" y="3262833"/>
            <a:ext cx="2509582"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Patterns</a:t>
            </a:r>
          </a:p>
        </p:txBody>
      </p:sp>
      <p:sp>
        <p:nvSpPr>
          <p:cNvPr id="21" name="Rectangle: Rounded Corners 20">
            <a:extLst>
              <a:ext uri="{FF2B5EF4-FFF2-40B4-BE49-F238E27FC236}">
                <a16:creationId xmlns:a16="http://schemas.microsoft.com/office/drawing/2014/main" id="{D61563F4-CD91-4629-8FDF-B7195EF30523}"/>
              </a:ext>
            </a:extLst>
          </p:cNvPr>
          <p:cNvSpPr/>
          <p:nvPr/>
        </p:nvSpPr>
        <p:spPr>
          <a:xfrm>
            <a:off x="6237768" y="2337277"/>
            <a:ext cx="1421180"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Integer</a:t>
            </a:r>
          </a:p>
        </p:txBody>
      </p:sp>
      <p:sp>
        <p:nvSpPr>
          <p:cNvPr id="22" name="Rectangle: Rounded Corners 21">
            <a:extLst>
              <a:ext uri="{FF2B5EF4-FFF2-40B4-BE49-F238E27FC236}">
                <a16:creationId xmlns:a16="http://schemas.microsoft.com/office/drawing/2014/main" id="{CB2AB60C-8BA2-4B9C-A08D-CD4BEEC88CAC}"/>
              </a:ext>
            </a:extLst>
          </p:cNvPr>
          <p:cNvSpPr/>
          <p:nvPr/>
        </p:nvSpPr>
        <p:spPr>
          <a:xfrm>
            <a:off x="7784132" y="2333679"/>
            <a:ext cx="1036670"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Float</a:t>
            </a:r>
          </a:p>
        </p:txBody>
      </p:sp>
      <p:sp>
        <p:nvSpPr>
          <p:cNvPr id="23" name="Rectangle: Rounded Corners 22">
            <a:extLst>
              <a:ext uri="{FF2B5EF4-FFF2-40B4-BE49-F238E27FC236}">
                <a16:creationId xmlns:a16="http://schemas.microsoft.com/office/drawing/2014/main" id="{07303329-9C49-48CB-A100-26045C765F97}"/>
              </a:ext>
            </a:extLst>
          </p:cNvPr>
          <p:cNvSpPr/>
          <p:nvPr/>
        </p:nvSpPr>
        <p:spPr>
          <a:xfrm>
            <a:off x="8133873" y="2931327"/>
            <a:ext cx="878751" cy="521525"/>
          </a:xfrm>
          <a:prstGeom prst="round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Courier New" panose="02070309020205020404" pitchFamily="49" charset="0"/>
                <a:ea typeface="+mn-ea"/>
                <a:cs typeface="Courier New" panose="02070309020205020404" pitchFamily="49" charset="0"/>
              </a:rPr>
              <a:t>Char</a:t>
            </a:r>
          </a:p>
        </p:txBody>
      </p:sp>
      <p:sp>
        <p:nvSpPr>
          <p:cNvPr id="24" name="TextBox 23">
            <a:extLst>
              <a:ext uri="{FF2B5EF4-FFF2-40B4-BE49-F238E27FC236}">
                <a16:creationId xmlns:a16="http://schemas.microsoft.com/office/drawing/2014/main" id="{EDA2F559-0016-4202-BD6C-AD7935DB6E63}"/>
              </a:ext>
            </a:extLst>
          </p:cNvPr>
          <p:cNvSpPr txBox="1"/>
          <p:nvPr/>
        </p:nvSpPr>
        <p:spPr>
          <a:xfrm flipH="1">
            <a:off x="6251849" y="2869483"/>
            <a:ext cx="1964068" cy="80021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Type/Layout</a:t>
            </a:r>
          </a:p>
        </p:txBody>
      </p:sp>
      <p:sp>
        <p:nvSpPr>
          <p:cNvPr id="35" name="Title 34"/>
          <p:cNvSpPr>
            <a:spLocks noGrp="1"/>
          </p:cNvSpPr>
          <p:nvPr>
            <p:ph type="title"/>
          </p:nvPr>
        </p:nvSpPr>
        <p:spPr>
          <a:xfrm>
            <a:off x="628649" y="365126"/>
            <a:ext cx="8440247" cy="955675"/>
          </a:xfrm>
        </p:spPr>
        <p:txBody>
          <a:bodyPr>
            <a:normAutofit fontScale="90000"/>
          </a:bodyPr>
          <a:lstStyle/>
          <a:p>
            <a:r>
              <a:rPr lang="en-US" dirty="0"/>
              <a:t>SW provides key program information to HW</a:t>
            </a:r>
          </a:p>
        </p:txBody>
      </p:sp>
      <p:cxnSp>
        <p:nvCxnSpPr>
          <p:cNvPr id="10" name="Straight Connector 9">
            <a:extLst>
              <a:ext uri="{FF2B5EF4-FFF2-40B4-BE49-F238E27FC236}">
                <a16:creationId xmlns:a16="http://schemas.microsoft.com/office/drawing/2014/main" id="{3B71DAEE-2F87-435F-81CD-5D4295A0126F}"/>
              </a:ext>
            </a:extLst>
          </p:cNvPr>
          <p:cNvCxnSpPr>
            <a:cxnSpLocks/>
          </p:cNvCxnSpPr>
          <p:nvPr/>
        </p:nvCxnSpPr>
        <p:spPr>
          <a:xfrm flipV="1">
            <a:off x="265923" y="4683397"/>
            <a:ext cx="8649478" cy="873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2A4EB21E-D3D1-4869-97DE-F215B5B33D61}"/>
              </a:ext>
            </a:extLst>
          </p:cNvPr>
          <p:cNvSpPr txBox="1"/>
          <p:nvPr/>
        </p:nvSpPr>
        <p:spPr>
          <a:xfrm flipH="1">
            <a:off x="-45868" y="4683397"/>
            <a:ext cx="2509582" cy="646331"/>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Hardware</a:t>
            </a:r>
          </a:p>
        </p:txBody>
      </p:sp>
      <p:sp>
        <p:nvSpPr>
          <p:cNvPr id="37" name="TextBox 36">
            <a:extLst>
              <a:ext uri="{FF2B5EF4-FFF2-40B4-BE49-F238E27FC236}">
                <a16:creationId xmlns:a16="http://schemas.microsoft.com/office/drawing/2014/main" id="{82E67385-FE4B-4070-9C61-70B8E17EBA00}"/>
              </a:ext>
            </a:extLst>
          </p:cNvPr>
          <p:cNvSpPr txBox="1"/>
          <p:nvPr/>
        </p:nvSpPr>
        <p:spPr>
          <a:xfrm flipH="1">
            <a:off x="-97153" y="4045588"/>
            <a:ext cx="2509582" cy="646331"/>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Software</a:t>
            </a:r>
          </a:p>
        </p:txBody>
      </p:sp>
      <p:sp>
        <p:nvSpPr>
          <p:cNvPr id="40" name="Arrow: Down 39">
            <a:extLst>
              <a:ext uri="{FF2B5EF4-FFF2-40B4-BE49-F238E27FC236}">
                <a16:creationId xmlns:a16="http://schemas.microsoft.com/office/drawing/2014/main" id="{2C99635E-5D71-411C-BAD9-1845C4F15533}"/>
              </a:ext>
            </a:extLst>
          </p:cNvPr>
          <p:cNvSpPr/>
          <p:nvPr/>
        </p:nvSpPr>
        <p:spPr>
          <a:xfrm rot="19472651">
            <a:off x="2592758" y="3786904"/>
            <a:ext cx="844414" cy="1299664"/>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Arrow: Down 42">
            <a:extLst>
              <a:ext uri="{FF2B5EF4-FFF2-40B4-BE49-F238E27FC236}">
                <a16:creationId xmlns:a16="http://schemas.microsoft.com/office/drawing/2014/main" id="{3ECF43C9-97D8-4982-868C-0F03361FFE37}"/>
              </a:ext>
            </a:extLst>
          </p:cNvPr>
          <p:cNvSpPr/>
          <p:nvPr/>
        </p:nvSpPr>
        <p:spPr>
          <a:xfrm>
            <a:off x="4668745" y="3828874"/>
            <a:ext cx="844414" cy="1087161"/>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Arrow: Down 43">
            <a:extLst>
              <a:ext uri="{FF2B5EF4-FFF2-40B4-BE49-F238E27FC236}">
                <a16:creationId xmlns:a16="http://schemas.microsoft.com/office/drawing/2014/main" id="{B7190F64-A422-42CC-B544-CB47EAE6FC93}"/>
              </a:ext>
            </a:extLst>
          </p:cNvPr>
          <p:cNvSpPr/>
          <p:nvPr/>
        </p:nvSpPr>
        <p:spPr>
          <a:xfrm rot="2564361">
            <a:off x="7182070" y="3732216"/>
            <a:ext cx="844414" cy="1374758"/>
          </a:xfrm>
          <a:prstGeom prst="downArrow">
            <a:avLst>
              <a:gd name="adj1" fmla="val 33394"/>
              <a:gd name="adj2" fmla="val 58801"/>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Rectangle: Rounded Corners 41">
            <a:extLst>
              <a:ext uri="{FF2B5EF4-FFF2-40B4-BE49-F238E27FC236}">
                <a16:creationId xmlns:a16="http://schemas.microsoft.com/office/drawing/2014/main" id="{AE2827BF-1B17-4339-9CD3-BDAE8AD4D3E5}"/>
              </a:ext>
            </a:extLst>
          </p:cNvPr>
          <p:cNvSpPr/>
          <p:nvPr/>
        </p:nvSpPr>
        <p:spPr>
          <a:xfrm>
            <a:off x="3995936" y="5155647"/>
            <a:ext cx="2130061" cy="692774"/>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Prefetcher</a:t>
            </a:r>
          </a:p>
        </p:txBody>
      </p:sp>
      <p:sp>
        <p:nvSpPr>
          <p:cNvPr id="45" name="Rectangle: Rounded Corners 44">
            <a:extLst>
              <a:ext uri="{FF2B5EF4-FFF2-40B4-BE49-F238E27FC236}">
                <a16:creationId xmlns:a16="http://schemas.microsoft.com/office/drawing/2014/main" id="{5781B6E8-05D5-4ACA-8442-AE049D461113}"/>
              </a:ext>
            </a:extLst>
          </p:cNvPr>
          <p:cNvSpPr/>
          <p:nvPr/>
        </p:nvSpPr>
        <p:spPr>
          <a:xfrm>
            <a:off x="323198" y="2125267"/>
            <a:ext cx="5698277" cy="1612121"/>
          </a:xfrm>
          <a:prstGeom prst="round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Rectangle: Rounded Corners 48">
            <a:extLst>
              <a:ext uri="{FF2B5EF4-FFF2-40B4-BE49-F238E27FC236}">
                <a16:creationId xmlns:a16="http://schemas.microsoft.com/office/drawing/2014/main" id="{18CC260B-AFFA-4223-A40E-2E8F90AAC016}"/>
              </a:ext>
            </a:extLst>
          </p:cNvPr>
          <p:cNvSpPr/>
          <p:nvPr/>
        </p:nvSpPr>
        <p:spPr>
          <a:xfrm>
            <a:off x="6219760" y="5120710"/>
            <a:ext cx="2849136" cy="801663"/>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Data Compression</a:t>
            </a:r>
          </a:p>
        </p:txBody>
      </p:sp>
      <p:sp>
        <p:nvSpPr>
          <p:cNvPr id="50" name="Rectangle: Rounded Corners 49">
            <a:extLst>
              <a:ext uri="{FF2B5EF4-FFF2-40B4-BE49-F238E27FC236}">
                <a16:creationId xmlns:a16="http://schemas.microsoft.com/office/drawing/2014/main" id="{7F4B9DF8-AF1F-4C7D-AFD8-7448B9A114C5}"/>
              </a:ext>
            </a:extLst>
          </p:cNvPr>
          <p:cNvSpPr/>
          <p:nvPr/>
        </p:nvSpPr>
        <p:spPr>
          <a:xfrm>
            <a:off x="6112584" y="2138890"/>
            <a:ext cx="2956313" cy="1612121"/>
          </a:xfrm>
          <a:prstGeom prst="round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Rectangle: Rounded Corners 50">
            <a:extLst>
              <a:ext uri="{FF2B5EF4-FFF2-40B4-BE49-F238E27FC236}">
                <a16:creationId xmlns:a16="http://schemas.microsoft.com/office/drawing/2014/main" id="{ED35D88E-99D6-4529-83EC-E7624E517F56}"/>
              </a:ext>
            </a:extLst>
          </p:cNvPr>
          <p:cNvSpPr/>
          <p:nvPr/>
        </p:nvSpPr>
        <p:spPr>
          <a:xfrm>
            <a:off x="1512904" y="5210976"/>
            <a:ext cx="2362074" cy="1094678"/>
          </a:xfrm>
          <a:prstGeom prst="round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Data Placement</a:t>
            </a:r>
          </a:p>
        </p:txBody>
      </p:sp>
    </p:spTree>
    <p:custDataLst>
      <p:tags r:id="rId1"/>
    </p:custDataLst>
    <p:extLst>
      <p:ext uri="{BB962C8B-B14F-4D97-AF65-F5344CB8AC3E}">
        <p14:creationId xmlns:p14="http://schemas.microsoft.com/office/powerpoint/2010/main" val="175822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5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grpId="1" nodeType="clickEffect">
                                  <p:stCondLst>
                                    <p:cond delay="0"/>
                                  </p:stCondLst>
                                  <p:childTnLst>
                                    <p:set>
                                      <p:cBhvr>
                                        <p:cTn id="46" dur="1" fill="hold">
                                          <p:stCondLst>
                                            <p:cond delay="0"/>
                                          </p:stCondLst>
                                        </p:cTn>
                                        <p:tgtEl>
                                          <p:spTgt spid="45"/>
                                        </p:tgtEl>
                                        <p:attrNameLst>
                                          <p:attrName>style.visibility</p:attrName>
                                        </p:attrNameLst>
                                      </p:cBhvr>
                                      <p:to>
                                        <p:strVal val="hidden"/>
                                      </p:to>
                                    </p:set>
                                  </p:childTnLst>
                                </p:cTn>
                              </p:par>
                              <p:par>
                                <p:cTn id="47" presetID="1"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0" grpId="0"/>
      <p:bldP spid="21" grpId="0" animBg="1"/>
      <p:bldP spid="22" grpId="0" animBg="1"/>
      <p:bldP spid="23" grpId="0" animBg="1"/>
      <p:bldP spid="24" grpId="0"/>
      <p:bldP spid="40" grpId="0" animBg="1"/>
      <p:bldP spid="43" grpId="0" animBg="1"/>
      <p:bldP spid="44" grpId="0" animBg="1"/>
      <p:bldP spid="42" grpId="0" animBg="1"/>
      <p:bldP spid="45" grpId="0" animBg="1"/>
      <p:bldP spid="45" grpId="1" animBg="1"/>
      <p:bldP spid="49" grpId="0" animBg="1"/>
      <p:bldP spid="50" grpId="0" animBg="1"/>
      <p:bldP spid="51"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6BD972-B5BE-4A0C-8424-0310661C5073}"/>
              </a:ext>
            </a:extLst>
          </p:cNvPr>
          <p:cNvSpPr>
            <a:spLocks noGrp="1"/>
          </p:cNvSpPr>
          <p:nvPr>
            <p:ph type="title"/>
          </p:nvPr>
        </p:nvSpPr>
        <p:spPr>
          <a:xfrm>
            <a:off x="449138" y="365126"/>
            <a:ext cx="8515350" cy="955675"/>
          </a:xfrm>
        </p:spPr>
        <p:txBody>
          <a:bodyPr>
            <a:normAutofit fontScale="90000"/>
          </a:bodyPr>
          <a:lstStyle/>
          <a:p>
            <a:r>
              <a:rPr lang="en-US" dirty="0"/>
              <a:t>Broader goal: Enable many cross-layer optimizations</a:t>
            </a:r>
          </a:p>
        </p:txBody>
      </p:sp>
      <p:sp>
        <p:nvSpPr>
          <p:cNvPr id="14" name="Content Placeholder 2">
            <a:extLst>
              <a:ext uri="{FF2B5EF4-FFF2-40B4-BE49-F238E27FC236}">
                <a16:creationId xmlns:a16="http://schemas.microsoft.com/office/drawing/2014/main" id="{82F06B10-C072-410E-B4C6-F602076608B0}"/>
              </a:ext>
            </a:extLst>
          </p:cNvPr>
          <p:cNvSpPr txBox="1">
            <a:spLocks/>
          </p:cNvSpPr>
          <p:nvPr/>
        </p:nvSpPr>
        <p:spPr>
          <a:xfrm>
            <a:off x="3165373" y="1966058"/>
            <a:ext cx="3292577" cy="3932299"/>
          </a:xfrm>
          <a:prstGeom prst="rect">
            <a:avLst/>
          </a:prstGeom>
        </p:spPr>
        <p:txBody>
          <a:bodyPr vert="horz" lIns="68580" tIns="34290" rIns="68580" bIns="34290" rtlCol="0">
            <a:normAutofit fontScale="62500" lnSpcReduction="20000"/>
          </a:bodyPr>
          <a:lstStyle>
            <a:lvl1pPr marL="228600" indent="-228600" algn="l" defTabSz="914400" rtl="0" eaLnBrk="1" latinLnBrk="0" hangingPunct="1">
              <a:lnSpc>
                <a:spcPct val="90000"/>
              </a:lnSpc>
              <a:spcBef>
                <a:spcPts val="1000"/>
              </a:spcBef>
              <a:buFont typeface="Wingdings" panose="05000000000000000000" pitchFamily="2" charset="2"/>
              <a:buChar char="§"/>
              <a:defRPr sz="2800" b="1" i="0"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Tx/>
              <a:buChar char="−"/>
              <a:defRPr sz="2400" b="1" i="0"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i="0"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4275" b="1" i="0" u="none" strike="noStrike" kern="1200" cap="none" spc="0" normalizeH="0" baseline="0" noProof="0" dirty="0">
                <a:ln>
                  <a:noFill/>
                </a:ln>
                <a:solidFill>
                  <a:srgbClr val="1D6FA9"/>
                </a:solidFill>
                <a:effectLst/>
                <a:uLnTx/>
                <a:uFillTx/>
                <a:latin typeface="Myriad Pro Cond" panose="020B0506030403020204" pitchFamily="34" charset="0"/>
                <a:ea typeface="+mn-ea"/>
                <a:cs typeface="+mn-cs"/>
              </a:rPr>
              <a:t>Optimizations: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Placement in DRAM</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Compression</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Approximation</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DRAM Cache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NVM Management</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NUCA/NUMA Optimizations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15" name="Content Placeholder 2">
            <a:extLst>
              <a:ext uri="{FF2B5EF4-FFF2-40B4-BE49-F238E27FC236}">
                <a16:creationId xmlns:a16="http://schemas.microsoft.com/office/drawing/2014/main" id="{0A4DCB55-87DF-43C3-86A5-28025ED3192E}"/>
              </a:ext>
            </a:extLst>
          </p:cNvPr>
          <p:cNvSpPr txBox="1">
            <a:spLocks/>
          </p:cNvSpPr>
          <p:nvPr/>
        </p:nvSpPr>
        <p:spPr>
          <a:xfrm>
            <a:off x="395536" y="1966059"/>
            <a:ext cx="3292577" cy="189474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1"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1"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3000" b="1" i="0" u="none" strike="noStrike" kern="1200" cap="none" spc="0" normalizeH="0" baseline="0" noProof="0" dirty="0">
                <a:ln>
                  <a:noFill/>
                </a:ln>
                <a:solidFill>
                  <a:srgbClr val="1D6FA9"/>
                </a:solidFill>
                <a:effectLst/>
                <a:uLnTx/>
                <a:uFillTx/>
                <a:latin typeface="Myriad Pro Cond" panose="020B0506030403020204" pitchFamily="34" charset="0"/>
                <a:ea typeface="+mn-ea"/>
                <a:cs typeface="+mn-cs"/>
              </a:rPr>
              <a:t>Express: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structures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semantics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types</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Working set</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Reuse</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Access frequency</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Arial" panose="020B0604020202020204" pitchFamily="34" charset="0"/>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6" name="Content Placeholder 2">
            <a:extLst>
              <a:ext uri="{FF2B5EF4-FFF2-40B4-BE49-F238E27FC236}">
                <a16:creationId xmlns:a16="http://schemas.microsoft.com/office/drawing/2014/main" id="{82A2138D-4F9F-4C0D-9ABE-0897AE0F9410}"/>
              </a:ext>
            </a:extLst>
          </p:cNvPr>
          <p:cNvSpPr txBox="1">
            <a:spLocks/>
          </p:cNvSpPr>
          <p:nvPr/>
        </p:nvSpPr>
        <p:spPr>
          <a:xfrm>
            <a:off x="6363218" y="1966058"/>
            <a:ext cx="2673278" cy="3540248"/>
          </a:xfrm>
          <a:prstGeom prst="rect">
            <a:avLst/>
          </a:prstGeom>
        </p:spPr>
        <p:txBody>
          <a:bodyPr vert="horz" lIns="68580" tIns="34290" rIns="68580" bIns="34290" rtlCol="0">
            <a:normAutofit/>
          </a:bodyPr>
          <a:lstStyle>
            <a:lvl1pPr marL="228600" indent="-228600" algn="l" defTabSz="914400" rtl="0" eaLnBrk="1" latinLnBrk="0" hangingPunct="1">
              <a:lnSpc>
                <a:spcPct val="90000"/>
              </a:lnSpc>
              <a:spcBef>
                <a:spcPts val="1000"/>
              </a:spcBef>
              <a:buFont typeface="Wingdings" panose="05000000000000000000" pitchFamily="2" charset="2"/>
              <a:buChar char="§"/>
              <a:defRPr sz="2800" b="1" i="0" kern="1200">
                <a:solidFill>
                  <a:schemeClr val="tx1"/>
                </a:solidFill>
                <a:latin typeface="Myriad Pro Cond" panose="020B0506030403020204" pitchFamily="34" charset="0"/>
                <a:ea typeface="+mn-ea"/>
                <a:cs typeface="+mn-cs"/>
              </a:defRPr>
            </a:lvl1pPr>
            <a:lvl2pPr marL="685800" indent="-228600" algn="l" defTabSz="914400" rtl="0" eaLnBrk="1" latinLnBrk="0" hangingPunct="1">
              <a:lnSpc>
                <a:spcPct val="90000"/>
              </a:lnSpc>
              <a:spcBef>
                <a:spcPts val="500"/>
              </a:spcBef>
              <a:buFontTx/>
              <a:buChar char="−"/>
              <a:defRPr sz="2400" b="1" i="0" kern="1200">
                <a:solidFill>
                  <a:schemeClr val="tx1"/>
                </a:solidFill>
                <a:latin typeface="Myriad Pro Cond" panose="020B05060304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1" i="0" kern="1200">
                <a:solidFill>
                  <a:schemeClr val="tx1"/>
                </a:solidFill>
                <a:latin typeface="Myriad Pro Cond" panose="020B05060304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1" i="0" kern="1200">
                <a:solidFill>
                  <a:schemeClr val="tx1"/>
                </a:solidFill>
                <a:latin typeface="Myriad Pro Cond" panose="020B05060304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30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Benefits:</a:t>
            </a:r>
          </a:p>
          <a:p>
            <a:pPr marL="0" marR="0" lvl="0" indent="0" algn="l" defTabSz="685800" rtl="0" eaLnBrk="1" fontAlgn="auto" latinLnBrk="0" hangingPunct="1">
              <a:lnSpc>
                <a:spcPct val="120000"/>
              </a:lnSpc>
              <a:spcBef>
                <a:spcPts val="750"/>
              </a:spcBef>
              <a:spcAft>
                <a:spcPts val="0"/>
              </a:spcAft>
              <a:buClrTx/>
              <a:buSzTx/>
              <a:buFont typeface="Wingdings" panose="05000000000000000000" pitchFamily="2" charset="2"/>
              <a:buNone/>
              <a:tabLst/>
              <a:defRPr/>
            </a:pPr>
            <a:r>
              <a:rPr kumimoji="0" lang="en-US" sz="2100" b="1" i="0" u="none" strike="noStrike" kern="1200" cap="none" spc="0" normalizeH="0" baseline="0" noProof="0" dirty="0">
                <a:ln>
                  <a:noFill/>
                </a:ln>
                <a:solidFill>
                  <a:srgbClr val="0000FF"/>
                </a:solidFill>
                <a:effectLst/>
                <a:uLnTx/>
                <a:uFillTx/>
                <a:latin typeface="Myriad Pro Cond" panose="020B0506030403020204" pitchFamily="34" charset="0"/>
                <a:ea typeface="+mn-ea"/>
                <a:cs typeface="+mn-cs"/>
              </a:rPr>
              <a:t>More efficient HW:</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Performance</a:t>
            </a: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None/>
              <a:tabLst/>
              <a:defRPr/>
            </a:pPr>
            <a:r>
              <a:rPr kumimoji="0" lang="en-US" sz="2100" b="1" i="0" u="none" strike="noStrike" kern="1200" cap="none" spc="0" normalizeH="0" baseline="0" noProof="0" dirty="0">
                <a:ln>
                  <a:noFill/>
                </a:ln>
                <a:solidFill>
                  <a:srgbClr val="0000FF"/>
                </a:solidFill>
                <a:effectLst/>
                <a:uLnTx/>
                <a:uFillTx/>
                <a:latin typeface="Myriad Pro Cond" panose="020B0506030403020204" pitchFamily="34" charset="0"/>
                <a:ea typeface="+mn-ea"/>
                <a:cs typeface="+mn-cs"/>
              </a:rPr>
              <a:t>Reduced SW burden:</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Programmability</a:t>
            </a:r>
          </a:p>
          <a:p>
            <a:pPr marL="171450" marR="0" lvl="0" indent="-171450" algn="l" defTabSz="685800" rtl="0" eaLnBrk="1" fontAlgn="auto" latinLnBrk="0" hangingPunct="1">
              <a:lnSpc>
                <a:spcPct val="90000"/>
              </a:lnSpc>
              <a:spcBef>
                <a:spcPts val="750"/>
              </a:spcBef>
              <a:spcAft>
                <a:spcPts val="0"/>
              </a:spcAft>
              <a:buClr>
                <a:srgbClr val="008000"/>
              </a:buClr>
              <a:buSzTx/>
              <a:buFont typeface="Wingdings" panose="05000000000000000000" pitchFamily="2" charset="2"/>
              <a:buChar char="ü"/>
              <a:tabLst/>
              <a:defRPr/>
            </a:pPr>
            <a:r>
              <a:rPr kumimoji="0" lang="en-US" sz="2100" b="1" i="0" u="none" strike="noStrike" kern="1200" cap="none" spc="0" normalizeH="0" baseline="0" noProof="0" dirty="0">
                <a:ln>
                  <a:noFill/>
                </a:ln>
                <a:solidFill>
                  <a:srgbClr val="008000"/>
                </a:solidFill>
                <a:effectLst/>
                <a:uLnTx/>
                <a:uFillTx/>
                <a:latin typeface="Myriad Pro Cond" panose="020B0506030403020204" pitchFamily="34" charset="0"/>
                <a:ea typeface="+mn-ea"/>
                <a:cs typeface="+mn-cs"/>
              </a:rPr>
              <a:t>Portability</a:t>
            </a: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514350" marR="0" lvl="1" indent="-171450" algn="l" defTabSz="685800" rtl="0" eaLnBrk="1" fontAlgn="auto" latinLnBrk="0" hangingPunct="1">
              <a:lnSpc>
                <a:spcPct val="90000"/>
              </a:lnSpc>
              <a:spcBef>
                <a:spcPts val="750"/>
              </a:spcBef>
              <a:spcAft>
                <a:spcPts val="0"/>
              </a:spcAft>
              <a:buClr>
                <a:srgbClr val="008000"/>
              </a:buClr>
              <a:buSzTx/>
              <a:buFont typeface="Myriad Pro Cond" panose="020B0506030403020204" pitchFamily="34" charset="0"/>
              <a:buChar char="−"/>
              <a:tabLst/>
              <a:defRPr/>
            </a:pPr>
            <a:endPar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0" marR="0" lvl="0" indent="0" algn="l" defTabSz="685800" rtl="0" eaLnBrk="1" fontAlgn="auto" latinLnBrk="0" hangingPunct="1">
              <a:lnSpc>
                <a:spcPct val="90000"/>
              </a:lnSpc>
              <a:spcBef>
                <a:spcPts val="750"/>
              </a:spcBef>
              <a:spcAft>
                <a:spcPts val="0"/>
              </a:spcAft>
              <a:buClrTx/>
              <a:buSzTx/>
              <a:buFont typeface="Wingdings" panose="05000000000000000000" pitchFamily="2" charset="2"/>
              <a:buNone/>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a:p>
            <a:pPr marL="171450" marR="0" lvl="0" indent="-171450" algn="l" defTabSz="685800" rtl="0" eaLnBrk="1" fontAlgn="auto" latinLnBrk="0" hangingPunct="1">
              <a:lnSpc>
                <a:spcPct val="90000"/>
              </a:lnSpc>
              <a:spcBef>
                <a:spcPts val="750"/>
              </a:spcBef>
              <a:spcAft>
                <a:spcPts val="0"/>
              </a:spcAft>
              <a:buClrTx/>
              <a:buSzTx/>
              <a:buFont typeface="Wingdings" panose="05000000000000000000" pitchFamily="2" charset="2"/>
              <a:buChar char="ü"/>
              <a:tabLst/>
              <a:defRPr/>
            </a:pPr>
            <a:endPar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Tree>
    <p:custDataLst>
      <p:tags r:id="rId1"/>
    </p:custDataLst>
    <p:extLst>
      <p:ext uri="{BB962C8B-B14F-4D97-AF65-F5344CB8AC3E}">
        <p14:creationId xmlns:p14="http://schemas.microsoft.com/office/powerpoint/2010/main" val="2249657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iterate type="wd">
                                    <p:tmAbs val="100"/>
                                  </p:iterate>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iterate type="wd">
                                    <p:tmAbs val="100"/>
                                  </p:iterate>
                                  <p:childTnLst>
                                    <p:set>
                                      <p:cBhvr>
                                        <p:cTn id="8" dur="1" fill="hold">
                                          <p:stCondLst>
                                            <p:cond delay="0"/>
                                          </p:stCondLst>
                                        </p:cTn>
                                        <p:tgtEl>
                                          <p:spTgt spid="15">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iterate type="wd">
                                    <p:tmAbs val="100"/>
                                  </p:iterate>
                                  <p:childTnLst>
                                    <p:set>
                                      <p:cBhvr>
                                        <p:cTn id="10" dur="1" fill="hold">
                                          <p:stCondLst>
                                            <p:cond delay="0"/>
                                          </p:stCondLst>
                                        </p:cTn>
                                        <p:tgtEl>
                                          <p:spTgt spid="15">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iterate type="wd">
                                    <p:tmAbs val="100"/>
                                  </p:iterate>
                                  <p:childTnLst>
                                    <p:set>
                                      <p:cBhvr>
                                        <p:cTn id="12" dur="1" fill="hold">
                                          <p:stCondLst>
                                            <p:cond delay="0"/>
                                          </p:stCondLst>
                                        </p:cTn>
                                        <p:tgtEl>
                                          <p:spTgt spid="15">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iterate type="wd">
                                    <p:tmAbs val="100"/>
                                  </p:iterate>
                                  <p:childTnLst>
                                    <p:set>
                                      <p:cBhvr>
                                        <p:cTn id="14" dur="1" fill="hold">
                                          <p:stCondLst>
                                            <p:cond delay="0"/>
                                          </p:stCondLst>
                                        </p:cTn>
                                        <p:tgtEl>
                                          <p:spTgt spid="15">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iterate type="wd">
                                    <p:tmAbs val="100"/>
                                  </p:iterate>
                                  <p:childTnLst>
                                    <p:set>
                                      <p:cBhvr>
                                        <p:cTn id="16" dur="1" fill="hold">
                                          <p:stCondLst>
                                            <p:cond delay="0"/>
                                          </p:stCondLst>
                                        </p:cTn>
                                        <p:tgtEl>
                                          <p:spTgt spid="1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iterate type="wd">
                                    <p:tmAbs val="100"/>
                                  </p:iterate>
                                  <p:childTnLst>
                                    <p:set>
                                      <p:cBhvr>
                                        <p:cTn id="18" dur="1" fill="hold">
                                          <p:stCondLst>
                                            <p:cond delay="0"/>
                                          </p:stCondLst>
                                        </p:cTn>
                                        <p:tgtEl>
                                          <p:spTgt spid="1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iterate type="wd">
                                    <p:tmAbs val="100"/>
                                  </p:iterate>
                                  <p:childTnLst>
                                    <p:set>
                                      <p:cBhvr>
                                        <p:cTn id="20" dur="1" fill="hold">
                                          <p:stCondLst>
                                            <p:cond delay="0"/>
                                          </p:stCondLst>
                                        </p:cTn>
                                        <p:tgtEl>
                                          <p:spTgt spid="1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iterate type="wd">
                                    <p:tmAbs val="100"/>
                                  </p:iterate>
                                  <p:childTnLst>
                                    <p:set>
                                      <p:cBhvr>
                                        <p:cTn id="24" dur="1" fill="hold">
                                          <p:stCondLst>
                                            <p:cond delay="0"/>
                                          </p:stCondLst>
                                        </p:cTn>
                                        <p:tgtEl>
                                          <p:spTgt spid="14">
                                            <p:txEl>
                                              <p:pRg st="0" end="0"/>
                                            </p:txEl>
                                          </p:spTgt>
                                        </p:tgtEl>
                                        <p:attrNameLst>
                                          <p:attrName>style.visibility</p:attrName>
                                        </p:attrNameLst>
                                      </p:cBhvr>
                                      <p:to>
                                        <p:strVal val="visible"/>
                                      </p:to>
                                    </p:set>
                                  </p:childTnLst>
                                </p:cTn>
                              </p:par>
                              <p:par>
                                <p:cTn id="25" presetID="1" presetClass="entr" presetSubtype="0" fill="hold" nodeType="withEffect">
                                  <p:stCondLst>
                                    <p:cond delay="0"/>
                                  </p:stCondLst>
                                  <p:iterate type="wd">
                                    <p:tmAbs val="100"/>
                                  </p:iterate>
                                  <p:childTnLst>
                                    <p:set>
                                      <p:cBhvr>
                                        <p:cTn id="26" dur="1" fill="hold">
                                          <p:stCondLst>
                                            <p:cond delay="0"/>
                                          </p:stCondLst>
                                        </p:cTn>
                                        <p:tgtEl>
                                          <p:spTgt spid="14">
                                            <p:txEl>
                                              <p:pRg st="1" end="1"/>
                                            </p:txEl>
                                          </p:spTgt>
                                        </p:tgtEl>
                                        <p:attrNameLst>
                                          <p:attrName>style.visibility</p:attrName>
                                        </p:attrNameLst>
                                      </p:cBhvr>
                                      <p:to>
                                        <p:strVal val="visible"/>
                                      </p:to>
                                    </p:set>
                                  </p:childTnLst>
                                </p:cTn>
                              </p:par>
                              <p:par>
                                <p:cTn id="27" presetID="1" presetClass="entr" presetSubtype="0" fill="hold" nodeType="withEffect">
                                  <p:stCondLst>
                                    <p:cond delay="0"/>
                                  </p:stCondLst>
                                  <p:iterate type="wd">
                                    <p:tmAbs val="100"/>
                                  </p:iterate>
                                  <p:childTnLst>
                                    <p:set>
                                      <p:cBhvr>
                                        <p:cTn id="28" dur="1" fill="hold">
                                          <p:stCondLst>
                                            <p:cond delay="0"/>
                                          </p:stCondLst>
                                        </p:cTn>
                                        <p:tgtEl>
                                          <p:spTgt spid="14">
                                            <p:txEl>
                                              <p:pRg st="2" end="2"/>
                                            </p:txEl>
                                          </p:spTgt>
                                        </p:tgtEl>
                                        <p:attrNameLst>
                                          <p:attrName>style.visibility</p:attrName>
                                        </p:attrNameLst>
                                      </p:cBhvr>
                                      <p:to>
                                        <p:strVal val="visible"/>
                                      </p:to>
                                    </p:set>
                                  </p:childTnLst>
                                </p:cTn>
                              </p:par>
                              <p:par>
                                <p:cTn id="29" presetID="1" presetClass="entr" presetSubtype="0" fill="hold" nodeType="withEffect">
                                  <p:stCondLst>
                                    <p:cond delay="0"/>
                                  </p:stCondLst>
                                  <p:iterate type="wd">
                                    <p:tmAbs val="100"/>
                                  </p:iterate>
                                  <p:childTnLst>
                                    <p:set>
                                      <p:cBhvr>
                                        <p:cTn id="30" dur="1" fill="hold">
                                          <p:stCondLst>
                                            <p:cond delay="0"/>
                                          </p:stCondLst>
                                        </p:cTn>
                                        <p:tgtEl>
                                          <p:spTgt spid="14">
                                            <p:txEl>
                                              <p:pRg st="3" end="3"/>
                                            </p:txEl>
                                          </p:spTgt>
                                        </p:tgtEl>
                                        <p:attrNameLst>
                                          <p:attrName>style.visibility</p:attrName>
                                        </p:attrNameLst>
                                      </p:cBhvr>
                                      <p:to>
                                        <p:strVal val="visible"/>
                                      </p:to>
                                    </p:set>
                                  </p:childTnLst>
                                </p:cTn>
                              </p:par>
                              <p:par>
                                <p:cTn id="31" presetID="1" presetClass="entr" presetSubtype="0" fill="hold" nodeType="withEffect">
                                  <p:stCondLst>
                                    <p:cond delay="0"/>
                                  </p:stCondLst>
                                  <p:iterate type="wd">
                                    <p:tmAbs val="100"/>
                                  </p:iterate>
                                  <p:childTnLst>
                                    <p:set>
                                      <p:cBhvr>
                                        <p:cTn id="32" dur="1" fill="hold">
                                          <p:stCondLst>
                                            <p:cond delay="0"/>
                                          </p:stCondLst>
                                        </p:cTn>
                                        <p:tgtEl>
                                          <p:spTgt spid="14">
                                            <p:txEl>
                                              <p:pRg st="4" end="4"/>
                                            </p:txEl>
                                          </p:spTgt>
                                        </p:tgtEl>
                                        <p:attrNameLst>
                                          <p:attrName>style.visibility</p:attrName>
                                        </p:attrNameLst>
                                      </p:cBhvr>
                                      <p:to>
                                        <p:strVal val="visible"/>
                                      </p:to>
                                    </p:set>
                                  </p:childTnLst>
                                </p:cTn>
                              </p:par>
                              <p:par>
                                <p:cTn id="33" presetID="1" presetClass="entr" presetSubtype="0" fill="hold" nodeType="withEffect">
                                  <p:stCondLst>
                                    <p:cond delay="0"/>
                                  </p:stCondLst>
                                  <p:iterate type="wd">
                                    <p:tmAbs val="100"/>
                                  </p:iterate>
                                  <p:childTnLst>
                                    <p:set>
                                      <p:cBhvr>
                                        <p:cTn id="34" dur="1" fill="hold">
                                          <p:stCondLst>
                                            <p:cond delay="0"/>
                                          </p:stCondLst>
                                        </p:cTn>
                                        <p:tgtEl>
                                          <p:spTgt spid="14">
                                            <p:txEl>
                                              <p:pRg st="5" end="5"/>
                                            </p:txEl>
                                          </p:spTgt>
                                        </p:tgtEl>
                                        <p:attrNameLst>
                                          <p:attrName>style.visibility</p:attrName>
                                        </p:attrNameLst>
                                      </p:cBhvr>
                                      <p:to>
                                        <p:strVal val="visible"/>
                                      </p:to>
                                    </p:set>
                                  </p:childTnLst>
                                </p:cTn>
                              </p:par>
                              <p:par>
                                <p:cTn id="35" presetID="1" presetClass="entr" presetSubtype="0" fill="hold" nodeType="withEffect">
                                  <p:stCondLst>
                                    <p:cond delay="0"/>
                                  </p:stCondLst>
                                  <p:iterate type="wd">
                                    <p:tmAbs val="100"/>
                                  </p:iterate>
                                  <p:childTnLst>
                                    <p:set>
                                      <p:cBhvr>
                                        <p:cTn id="36" dur="1" fill="hold">
                                          <p:stCondLst>
                                            <p:cond delay="0"/>
                                          </p:stCondLst>
                                        </p:cTn>
                                        <p:tgtEl>
                                          <p:spTgt spid="14">
                                            <p:txEl>
                                              <p:pRg st="6" end="6"/>
                                            </p:txEl>
                                          </p:spTgt>
                                        </p:tgtEl>
                                        <p:attrNameLst>
                                          <p:attrName>style.visibility</p:attrName>
                                        </p:attrNameLst>
                                      </p:cBhvr>
                                      <p:to>
                                        <p:strVal val="visible"/>
                                      </p:to>
                                    </p:set>
                                  </p:childTnLst>
                                </p:cTn>
                              </p:par>
                              <p:par>
                                <p:cTn id="37" presetID="1" presetClass="entr" presetSubtype="0" fill="hold" nodeType="withEffect">
                                  <p:stCondLst>
                                    <p:cond delay="0"/>
                                  </p:stCondLst>
                                  <p:iterate type="wd">
                                    <p:tmAbs val="100"/>
                                  </p:iterate>
                                  <p:childTnLst>
                                    <p:set>
                                      <p:cBhvr>
                                        <p:cTn id="38" dur="1" fill="hold">
                                          <p:stCondLst>
                                            <p:cond delay="0"/>
                                          </p:stCondLst>
                                        </p:cTn>
                                        <p:tgtEl>
                                          <p:spTgt spid="14">
                                            <p:txEl>
                                              <p:pRg st="7" end="7"/>
                                            </p:txEl>
                                          </p:spTgt>
                                        </p:tgtEl>
                                        <p:attrNameLst>
                                          <p:attrName>style.visibility</p:attrName>
                                        </p:attrNameLst>
                                      </p:cBhvr>
                                      <p:to>
                                        <p:strVal val="visible"/>
                                      </p:to>
                                    </p:set>
                                  </p:childTnLst>
                                </p:cTn>
                              </p:par>
                              <p:par>
                                <p:cTn id="39" presetID="1" presetClass="entr" presetSubtype="0" fill="hold" nodeType="withEffect">
                                  <p:stCondLst>
                                    <p:cond delay="0"/>
                                  </p:stCondLst>
                                  <p:iterate type="wd">
                                    <p:tmAbs val="100"/>
                                  </p:iterate>
                                  <p:childTnLst>
                                    <p:set>
                                      <p:cBhvr>
                                        <p:cTn id="40" dur="1" fill="hold">
                                          <p:stCondLst>
                                            <p:cond delay="0"/>
                                          </p:stCondLst>
                                        </p:cTn>
                                        <p:tgtEl>
                                          <p:spTgt spid="14">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iterate type="wd">
                                    <p:tmAbs val="100"/>
                                  </p:iterate>
                                  <p:childTnLst>
                                    <p:set>
                                      <p:cBhvr>
                                        <p:cTn id="44"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iterate type="wd">
                                    <p:tmAbs val="100"/>
                                  </p:iterate>
                                  <p:childTnLst>
                                    <p:set>
                                      <p:cBhvr>
                                        <p:cTn id="48"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iterate type="wd">
                                    <p:tmAbs val="100"/>
                                  </p:iterate>
                                  <p:childTnLst>
                                    <p:set>
                                      <p:cBhvr>
                                        <p:cTn id="52"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iterate type="wd">
                                    <p:tmAbs val="100"/>
                                  </p:iterate>
                                  <p:childTnLst>
                                    <p:set>
                                      <p:cBhvr>
                                        <p:cTn id="56"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iterate type="wd">
                                    <p:tmAbs val="100"/>
                                  </p:iterate>
                                  <p:childTnLst>
                                    <p:set>
                                      <p:cBhvr>
                                        <p:cTn id="60"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iterate type="wd">
                                    <p:tmAbs val="100"/>
                                  </p:iterate>
                                  <p:childTnLst>
                                    <p:set>
                                      <p:cBhvr>
                                        <p:cTn id="64"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EFFA59-8247-407A-9C4B-CD69EE16BAAD}"/>
              </a:ext>
            </a:extLst>
          </p:cNvPr>
          <p:cNvSpPr>
            <a:spLocks noGrp="1"/>
          </p:cNvSpPr>
          <p:nvPr>
            <p:ph type="title"/>
          </p:nvPr>
        </p:nvSpPr>
        <p:spPr>
          <a:xfrm>
            <a:off x="628650" y="365126"/>
            <a:ext cx="8335838" cy="955675"/>
          </a:xfrm>
        </p:spPr>
        <p:txBody>
          <a:bodyPr>
            <a:normAutofit fontScale="90000"/>
          </a:bodyPr>
          <a:lstStyle/>
          <a:p>
            <a:r>
              <a:rPr lang="en-US" dirty="0"/>
              <a:t>Our approach: Rich cross-layer abstractions</a:t>
            </a:r>
          </a:p>
        </p:txBody>
      </p:sp>
      <p:sp>
        <p:nvSpPr>
          <p:cNvPr id="5" name="Rectangle: Rounded Corners 4">
            <a:extLst>
              <a:ext uri="{FF2B5EF4-FFF2-40B4-BE49-F238E27FC236}">
                <a16:creationId xmlns:a16="http://schemas.microsoft.com/office/drawing/2014/main" id="{0AC2723D-D586-4C6E-A9D2-EF15BEB31BDF}"/>
              </a:ext>
            </a:extLst>
          </p:cNvPr>
          <p:cNvSpPr/>
          <p:nvPr/>
        </p:nvSpPr>
        <p:spPr>
          <a:xfrm>
            <a:off x="5445054" y="3093453"/>
            <a:ext cx="2049258" cy="7848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Cross-layer Abstraction + Interfaces</a:t>
            </a:r>
          </a:p>
        </p:txBody>
      </p:sp>
      <p:sp>
        <p:nvSpPr>
          <p:cNvPr id="3" name="Content Placeholder 2">
            <a:extLst>
              <a:ext uri="{FF2B5EF4-FFF2-40B4-BE49-F238E27FC236}">
                <a16:creationId xmlns:a16="http://schemas.microsoft.com/office/drawing/2014/main" id="{D8DE5F4F-9DD7-4A27-B3E1-CE2BF73AC64C}"/>
              </a:ext>
            </a:extLst>
          </p:cNvPr>
          <p:cNvSpPr>
            <a:spLocks noGrp="1"/>
          </p:cNvSpPr>
          <p:nvPr>
            <p:ph idx="1"/>
          </p:nvPr>
        </p:nvSpPr>
        <p:spPr>
          <a:xfrm>
            <a:off x="508001" y="2368722"/>
            <a:ext cx="5032929" cy="3314015"/>
          </a:xfrm>
        </p:spPr>
        <p:txBody>
          <a:bodyPr>
            <a:normAutofit/>
          </a:bodyPr>
          <a:lstStyle/>
          <a:p>
            <a:pPr marL="385763" indent="-385763">
              <a:spcBef>
                <a:spcPts val="0"/>
              </a:spcBef>
              <a:buSzPct val="100000"/>
              <a:buFont typeface="+mj-lt"/>
              <a:buAutoNum type="arabicPeriod"/>
            </a:pPr>
            <a:r>
              <a:rPr lang="en-US" dirty="0">
                <a:solidFill>
                  <a:srgbClr val="0000FF"/>
                </a:solidFill>
              </a:rPr>
              <a:t>Generality:  Enable a wide range of cross-layer approaches</a:t>
            </a:r>
          </a:p>
          <a:p>
            <a:pPr marL="728663" lvl="1" indent="-385763">
              <a:spcBef>
                <a:spcPts val="0"/>
              </a:spcBef>
              <a:buSzPct val="100000"/>
              <a:buFont typeface="+mj-lt"/>
              <a:buAutoNum type="arabicPeriod"/>
            </a:pPr>
            <a:endParaRPr lang="en-US" sz="2100" dirty="0">
              <a:solidFill>
                <a:srgbClr val="0000FF"/>
              </a:solidFill>
            </a:endParaRPr>
          </a:p>
          <a:p>
            <a:pPr marL="385763" indent="-385763">
              <a:spcBef>
                <a:spcPts val="0"/>
              </a:spcBef>
              <a:buSzPct val="100000"/>
              <a:buFont typeface="+mj-lt"/>
              <a:buAutoNum type="arabicPeriod"/>
            </a:pPr>
            <a:r>
              <a:rPr lang="en-US" dirty="0">
                <a:solidFill>
                  <a:srgbClr val="0000FF"/>
                </a:solidFill>
              </a:rPr>
              <a:t>Minimize programmer effort</a:t>
            </a:r>
          </a:p>
          <a:p>
            <a:pPr marL="385763" indent="-385763">
              <a:spcBef>
                <a:spcPts val="0"/>
              </a:spcBef>
              <a:buSzPct val="100000"/>
              <a:buFont typeface="+mj-lt"/>
              <a:buAutoNum type="arabicPeriod"/>
            </a:pPr>
            <a:endParaRPr lang="en-US" dirty="0">
              <a:solidFill>
                <a:srgbClr val="0000FF"/>
              </a:solidFill>
            </a:endParaRPr>
          </a:p>
          <a:p>
            <a:pPr marL="385763" indent="-385763">
              <a:spcBef>
                <a:spcPts val="0"/>
              </a:spcBef>
              <a:buSzPct val="100000"/>
              <a:buFont typeface="+mj-lt"/>
              <a:buAutoNum type="arabicPeriod"/>
            </a:pPr>
            <a:r>
              <a:rPr lang="en-US" dirty="0">
                <a:solidFill>
                  <a:srgbClr val="0000FF"/>
                </a:solidFill>
              </a:rPr>
              <a:t>Overhead</a:t>
            </a:r>
          </a:p>
          <a:p>
            <a:pPr lvl="1">
              <a:buFont typeface="Myriad Pro Cond" panose="020B0506030403020204" pitchFamily="34" charset="0"/>
              <a:buChar char="−"/>
            </a:pPr>
            <a:endParaRPr lang="en-US" sz="2100" dirty="0"/>
          </a:p>
        </p:txBody>
      </p:sp>
      <p:sp>
        <p:nvSpPr>
          <p:cNvPr id="4" name="Slide Number Placeholder 3">
            <a:extLst>
              <a:ext uri="{FF2B5EF4-FFF2-40B4-BE49-F238E27FC236}">
                <a16:creationId xmlns:a16="http://schemas.microsoft.com/office/drawing/2014/main" id="{8B83974F-CC10-4FB1-BA86-F506D448AB14}"/>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D7EBB9B-B08F-4F4F-A422-C245B70DFA91}" type="slidenum">
              <a:rPr kumimoji="0" lang="en-US" sz="1800" b="1" i="0" u="none" strike="noStrike" kern="1200" cap="none" spc="0" normalizeH="0" baseline="0" noProof="0" smtClean="0">
                <a:ln>
                  <a:noFill/>
                </a:ln>
                <a:solidFill>
                  <a:srgbClr val="C00000"/>
                </a:solidFill>
                <a:effectLst/>
                <a:uLnTx/>
                <a:uFillTx/>
                <a:latin typeface="Myriad Pro Cond" panose="020B0506030403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endParaRPr>
          </a:p>
        </p:txBody>
      </p:sp>
      <p:sp>
        <p:nvSpPr>
          <p:cNvPr id="8" name="Rounded Rectangle 18">
            <a:extLst>
              <a:ext uri="{FF2B5EF4-FFF2-40B4-BE49-F238E27FC236}">
                <a16:creationId xmlns:a16="http://schemas.microsoft.com/office/drawing/2014/main" id="{A01E438F-3C56-45CE-8E6B-52251FE1C654}"/>
              </a:ext>
            </a:extLst>
          </p:cNvPr>
          <p:cNvSpPr/>
          <p:nvPr/>
        </p:nvSpPr>
        <p:spPr>
          <a:xfrm>
            <a:off x="5631547" y="2030464"/>
            <a:ext cx="1638410" cy="517780"/>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Program</a:t>
            </a:r>
          </a:p>
        </p:txBody>
      </p:sp>
      <p:sp>
        <p:nvSpPr>
          <p:cNvPr id="10" name="Rounded Rectangle 12">
            <a:extLst>
              <a:ext uri="{FF2B5EF4-FFF2-40B4-BE49-F238E27FC236}">
                <a16:creationId xmlns:a16="http://schemas.microsoft.com/office/drawing/2014/main" id="{8D5B50EE-F1CD-4FEF-A0FC-30609082820F}"/>
              </a:ext>
            </a:extLst>
          </p:cNvPr>
          <p:cNvSpPr/>
          <p:nvPr/>
        </p:nvSpPr>
        <p:spPr>
          <a:xfrm>
            <a:off x="6783041" y="5365649"/>
            <a:ext cx="1383076" cy="409881"/>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Caches</a:t>
            </a:r>
          </a:p>
        </p:txBody>
      </p:sp>
      <p:sp>
        <p:nvSpPr>
          <p:cNvPr id="11" name="Rounded Rectangle 13">
            <a:extLst>
              <a:ext uri="{FF2B5EF4-FFF2-40B4-BE49-F238E27FC236}">
                <a16:creationId xmlns:a16="http://schemas.microsoft.com/office/drawing/2014/main" id="{D5233536-D125-45E1-8A8C-3A21A1A8AFD4}"/>
              </a:ext>
            </a:extLst>
          </p:cNvPr>
          <p:cNvSpPr/>
          <p:nvPr/>
        </p:nvSpPr>
        <p:spPr>
          <a:xfrm>
            <a:off x="6783041" y="4123795"/>
            <a:ext cx="1389358" cy="652511"/>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Controller</a:t>
            </a:r>
          </a:p>
        </p:txBody>
      </p:sp>
      <p:sp>
        <p:nvSpPr>
          <p:cNvPr id="12" name="Rounded Rectangle 14">
            <a:extLst>
              <a:ext uri="{FF2B5EF4-FFF2-40B4-BE49-F238E27FC236}">
                <a16:creationId xmlns:a16="http://schemas.microsoft.com/office/drawing/2014/main" id="{0FEAAC8A-E52D-47D0-A0B8-BDBEF014B75B}"/>
              </a:ext>
            </a:extLst>
          </p:cNvPr>
          <p:cNvSpPr/>
          <p:nvPr/>
        </p:nvSpPr>
        <p:spPr>
          <a:xfrm>
            <a:off x="4788025" y="4232103"/>
            <a:ext cx="1301845" cy="454217"/>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OS</a:t>
            </a:r>
          </a:p>
        </p:txBody>
      </p:sp>
      <p:sp>
        <p:nvSpPr>
          <p:cNvPr id="13" name="Rounded Rectangle 15">
            <a:extLst>
              <a:ext uri="{FF2B5EF4-FFF2-40B4-BE49-F238E27FC236}">
                <a16:creationId xmlns:a16="http://schemas.microsoft.com/office/drawing/2014/main" id="{38C2C38C-DD7F-4AE4-8902-5A541B2142AE}"/>
              </a:ext>
            </a:extLst>
          </p:cNvPr>
          <p:cNvSpPr/>
          <p:nvPr/>
        </p:nvSpPr>
        <p:spPr>
          <a:xfrm>
            <a:off x="6776760" y="4815557"/>
            <a:ext cx="1389357" cy="481259"/>
          </a:xfrm>
          <a:prstGeom prst="roundRect">
            <a:avLst/>
          </a:prstGeom>
          <a:solidFill>
            <a:schemeClr val="bg1">
              <a:lumMod val="7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Prefetcher</a:t>
            </a:r>
          </a:p>
        </p:txBody>
      </p:sp>
      <p:cxnSp>
        <p:nvCxnSpPr>
          <p:cNvPr id="9" name="Straight Arrow Connector 8">
            <a:extLst>
              <a:ext uri="{FF2B5EF4-FFF2-40B4-BE49-F238E27FC236}">
                <a16:creationId xmlns:a16="http://schemas.microsoft.com/office/drawing/2014/main" id="{9105439E-146D-4AAF-8959-AA6CD817972A}"/>
              </a:ext>
            </a:extLst>
          </p:cNvPr>
          <p:cNvCxnSpPr>
            <a:cxnSpLocks/>
            <a:stCxn id="8" idx="2"/>
            <a:endCxn id="5" idx="0"/>
          </p:cNvCxnSpPr>
          <p:nvPr/>
        </p:nvCxnSpPr>
        <p:spPr>
          <a:xfrm>
            <a:off x="6450751" y="2548243"/>
            <a:ext cx="18932" cy="545210"/>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220D822A-8B11-4A12-BCBC-FC9C474DB20F}"/>
              </a:ext>
            </a:extLst>
          </p:cNvPr>
          <p:cNvCxnSpPr>
            <a:cxnSpLocks/>
          </p:cNvCxnSpPr>
          <p:nvPr/>
        </p:nvCxnSpPr>
        <p:spPr>
          <a:xfrm>
            <a:off x="6457511" y="3892155"/>
            <a:ext cx="0" cy="361051"/>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sp>
        <p:nvSpPr>
          <p:cNvPr id="35" name="Rounded Rectangle 14">
            <a:extLst>
              <a:ext uri="{FF2B5EF4-FFF2-40B4-BE49-F238E27FC236}">
                <a16:creationId xmlns:a16="http://schemas.microsoft.com/office/drawing/2014/main" id="{41A6389B-7E98-449E-A0F3-389D3895B2D4}"/>
              </a:ext>
            </a:extLst>
          </p:cNvPr>
          <p:cNvSpPr/>
          <p:nvPr/>
        </p:nvSpPr>
        <p:spPr>
          <a:xfrm>
            <a:off x="4788025" y="5329391"/>
            <a:ext cx="1301845" cy="454217"/>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Driver</a:t>
            </a:r>
          </a:p>
        </p:txBody>
      </p:sp>
      <p:sp>
        <p:nvSpPr>
          <p:cNvPr id="36" name="Rounded Rectangle 14">
            <a:extLst>
              <a:ext uri="{FF2B5EF4-FFF2-40B4-BE49-F238E27FC236}">
                <a16:creationId xmlns:a16="http://schemas.microsoft.com/office/drawing/2014/main" id="{0608708D-BBFA-4089-97A0-993DD60B1A99}"/>
              </a:ext>
            </a:extLst>
          </p:cNvPr>
          <p:cNvSpPr/>
          <p:nvPr/>
        </p:nvSpPr>
        <p:spPr>
          <a:xfrm>
            <a:off x="4788025" y="4767225"/>
            <a:ext cx="1317428" cy="481260"/>
          </a:xfrm>
          <a:prstGeom prst="roundRect">
            <a:avLst/>
          </a:prstGeom>
          <a:solidFill>
            <a:schemeClr val="tx1">
              <a:lumMod val="65000"/>
              <a:lumOff val="3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Compiler</a:t>
            </a:r>
          </a:p>
        </p:txBody>
      </p:sp>
      <p:sp>
        <p:nvSpPr>
          <p:cNvPr id="27" name="TextBox 26">
            <a:extLst>
              <a:ext uri="{FF2B5EF4-FFF2-40B4-BE49-F238E27FC236}">
                <a16:creationId xmlns:a16="http://schemas.microsoft.com/office/drawing/2014/main" id="{F10DF4E2-EA40-439F-82C3-5A1EB25E3E62}"/>
              </a:ext>
            </a:extLst>
          </p:cNvPr>
          <p:cNvSpPr txBox="1"/>
          <p:nvPr/>
        </p:nvSpPr>
        <p:spPr>
          <a:xfrm>
            <a:off x="149263" y="4776306"/>
            <a:ext cx="3985779"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sng"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Approach</a:t>
            </a:r>
            <a:r>
              <a:rPr kumimoji="0" lang="en-US" sz="21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Flexibly associate specific semantic information with any </a:t>
            </a:r>
            <a:r>
              <a:rPr kumimoji="0" lang="en-US" sz="21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data &amp; code</a:t>
            </a:r>
            <a:r>
              <a:rPr kumimoji="0" lang="en-US" sz="2100" b="1" i="0" u="none" strike="noStrike" kern="1200" cap="none" spc="0" normalizeH="0" baseline="0" noProof="0" dirty="0">
                <a:ln>
                  <a:noFill/>
                </a:ln>
                <a:solidFill>
                  <a:srgbClr val="44546A"/>
                </a:solidFill>
                <a:effectLst/>
                <a:uLnTx/>
                <a:uFillTx/>
                <a:latin typeface="Myriad Pro Cond" panose="020B0506030403020204" pitchFamily="34" charset="0"/>
                <a:ea typeface="+mn-ea"/>
                <a:cs typeface="+mn-cs"/>
              </a:rPr>
              <a:t> </a:t>
            </a:r>
          </a:p>
        </p:txBody>
      </p:sp>
      <p:cxnSp>
        <p:nvCxnSpPr>
          <p:cNvPr id="45" name="Connector: Curved 44">
            <a:extLst>
              <a:ext uri="{FF2B5EF4-FFF2-40B4-BE49-F238E27FC236}">
                <a16:creationId xmlns:a16="http://schemas.microsoft.com/office/drawing/2014/main" id="{2308B2D1-16AE-4F06-97CE-E54C88FC05D7}"/>
              </a:ext>
            </a:extLst>
          </p:cNvPr>
          <p:cNvCxnSpPr>
            <a:cxnSpLocks/>
          </p:cNvCxnSpPr>
          <p:nvPr/>
        </p:nvCxnSpPr>
        <p:spPr>
          <a:xfrm>
            <a:off x="7269956" y="2331748"/>
            <a:ext cx="770219" cy="2816723"/>
          </a:xfrm>
          <a:prstGeom prst="curvedConnector2">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3" name="Connector: Curved 52">
            <a:extLst>
              <a:ext uri="{FF2B5EF4-FFF2-40B4-BE49-F238E27FC236}">
                <a16:creationId xmlns:a16="http://schemas.microsoft.com/office/drawing/2014/main" id="{41EEAE70-6847-478C-8A4D-DE4352E05C7C}"/>
              </a:ext>
            </a:extLst>
          </p:cNvPr>
          <p:cNvCxnSpPr>
            <a:cxnSpLocks/>
            <a:endCxn id="35" idx="3"/>
          </p:cNvCxnSpPr>
          <p:nvPr/>
        </p:nvCxnSpPr>
        <p:spPr>
          <a:xfrm rot="5400000">
            <a:off x="5114912" y="3375260"/>
            <a:ext cx="3156198" cy="1206282"/>
          </a:xfrm>
          <a:prstGeom prst="curvedConnector2">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9" name="Connector: Curved 58">
            <a:extLst>
              <a:ext uri="{FF2B5EF4-FFF2-40B4-BE49-F238E27FC236}">
                <a16:creationId xmlns:a16="http://schemas.microsoft.com/office/drawing/2014/main" id="{F97CCC7F-587C-40AC-B596-5A42A6740D46}"/>
              </a:ext>
            </a:extLst>
          </p:cNvPr>
          <p:cNvCxnSpPr>
            <a:cxnSpLocks/>
            <a:stCxn id="11" idx="3"/>
            <a:endCxn id="8" idx="3"/>
          </p:cNvCxnSpPr>
          <p:nvPr/>
        </p:nvCxnSpPr>
        <p:spPr>
          <a:xfrm flipH="1" flipV="1">
            <a:off x="7269957" y="2289354"/>
            <a:ext cx="902442" cy="2160697"/>
          </a:xfrm>
          <a:prstGeom prst="curvedConnector3">
            <a:avLst>
              <a:gd name="adj1" fmla="val -25331"/>
            </a:avLst>
          </a:prstGeom>
          <a:ln w="47625">
            <a:solidFill>
              <a:schemeClr val="accent5"/>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63" name="Rectangle: Rounded Corners 62">
            <a:extLst>
              <a:ext uri="{FF2B5EF4-FFF2-40B4-BE49-F238E27FC236}">
                <a16:creationId xmlns:a16="http://schemas.microsoft.com/office/drawing/2014/main" id="{80278FCB-F26A-4978-9A23-64923A687A6B}"/>
              </a:ext>
            </a:extLst>
          </p:cNvPr>
          <p:cNvSpPr/>
          <p:nvPr/>
        </p:nvSpPr>
        <p:spPr>
          <a:xfrm>
            <a:off x="5445055" y="3067446"/>
            <a:ext cx="2075582" cy="855369"/>
          </a:xfrm>
          <a:prstGeom prst="round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Expressive Memory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a:t>
            </a:r>
            <a:r>
              <a:rPr kumimoji="0" lang="en-US" sz="2100" b="1" i="0" u="none" strike="noStrike" kern="1200" cap="none" spc="0" normalizeH="0" baseline="0" noProof="0" dirty="0" err="1">
                <a:ln>
                  <a:noFill/>
                </a:ln>
                <a:solidFill>
                  <a:prstClr val="white"/>
                </a:solidFill>
                <a:effectLst/>
                <a:uLnTx/>
                <a:uFillTx/>
                <a:latin typeface="Myriad Pro Cond" panose="020B0506030403020204" pitchFamily="34" charset="0"/>
                <a:ea typeface="+mn-ea"/>
                <a:cs typeface="+mn-cs"/>
              </a:rPr>
              <a:t>XMem</a:t>
            </a:r>
            <a:r>
              <a:rPr kumimoji="0" lang="en-US" sz="21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a:t>
            </a:r>
          </a:p>
        </p:txBody>
      </p:sp>
    </p:spTree>
    <p:extLst>
      <p:ext uri="{BB962C8B-B14F-4D97-AF65-F5344CB8AC3E}">
        <p14:creationId xmlns:p14="http://schemas.microsoft.com/office/powerpoint/2010/main" val="937292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3"/>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45"/>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5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63"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40C51E-D431-624B-9ADA-7AF62F498320}"/>
              </a:ext>
            </a:extLst>
          </p:cNvPr>
          <p:cNvSpPr txBox="1">
            <a:spLocks/>
          </p:cNvSpPr>
          <p:nvPr/>
        </p:nvSpPr>
        <p:spPr>
          <a:xfrm>
            <a:off x="75991" y="73723"/>
            <a:ext cx="8987622" cy="740193"/>
          </a:xfrm>
          <a:prstGeom prst="rect">
            <a:avLst/>
          </a:prstGeom>
        </p:spPr>
        <p:txBody>
          <a:bodyPr/>
          <a:lstStyle>
            <a:lvl1pPr algn="l" defTabSz="914400" rtl="0" eaLnBrk="1" latinLnBrk="0" hangingPunct="1">
              <a:lnSpc>
                <a:spcPct val="90000"/>
              </a:lnSpc>
              <a:spcBef>
                <a:spcPct val="0"/>
              </a:spcBef>
              <a:buNone/>
              <a:defRPr sz="4800" kern="1200">
                <a:solidFill>
                  <a:schemeClr val="tx1"/>
                </a:solidFill>
                <a:latin typeface="Cambria" panose="02040503050406030204" pitchFamily="18"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rPr>
              <a:t>Example: </a:t>
            </a:r>
            <a:r>
              <a:rPr kumimoji="0" lang="en-US" sz="4400" b="1" i="0" u="none" strike="noStrike" kern="1200" cap="none" spc="0" normalizeH="0" baseline="0" noProof="0" dirty="0" err="1">
                <a:ln>
                  <a:noFill/>
                </a:ln>
                <a:solidFill>
                  <a:sysClr val="windowText" lastClr="000000"/>
                </a:solidFill>
                <a:effectLst/>
                <a:uLnTx/>
                <a:uFillTx/>
                <a:latin typeface="Cambria" panose="02040503050406030204" pitchFamily="18" charset="0"/>
                <a:ea typeface="+mj-ea"/>
                <a:cs typeface="+mj-cs"/>
              </a:rPr>
              <a:t>XMem</a:t>
            </a:r>
            <a:r>
              <a:rPr kumimoji="0" lang="en-US" sz="24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rPr>
              <a:t> </a:t>
            </a:r>
            <a:endParaRPr kumimoji="0" lang="en-US" sz="3200" b="1" i="0" u="none" strike="noStrike" kern="1200" cap="none" spc="0" normalizeH="0" baseline="0" noProof="0" dirty="0">
              <a:ln>
                <a:noFill/>
              </a:ln>
              <a:solidFill>
                <a:sysClr val="windowText" lastClr="000000"/>
              </a:solidFill>
              <a:effectLst/>
              <a:uLnTx/>
              <a:uFillTx/>
              <a:latin typeface="Cambria" panose="02040503050406030204" pitchFamily="18" charset="0"/>
              <a:ea typeface="+mj-ea"/>
              <a:cs typeface="+mj-cs"/>
            </a:endParaRPr>
          </a:p>
        </p:txBody>
      </p:sp>
      <p:sp>
        <p:nvSpPr>
          <p:cNvPr id="3" name="Content Placeholder 2">
            <a:extLst>
              <a:ext uri="{FF2B5EF4-FFF2-40B4-BE49-F238E27FC236}">
                <a16:creationId xmlns:a16="http://schemas.microsoft.com/office/drawing/2014/main" id="{120B351E-4C42-164C-A932-4FA343798BBE}"/>
              </a:ext>
            </a:extLst>
          </p:cNvPr>
          <p:cNvSpPr txBox="1">
            <a:spLocks/>
          </p:cNvSpPr>
          <p:nvPr/>
        </p:nvSpPr>
        <p:spPr>
          <a:xfrm>
            <a:off x="200686" y="813916"/>
            <a:ext cx="8818627" cy="578175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Cambria" panose="02040503050406030204" pitchFamily="18" charset="0"/>
              <a:buChar char="-"/>
              <a:defRPr sz="2800"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0" algn="l" defTabSz="914400" rtl="0" eaLnBrk="1" fontAlgn="auto" latinLnBrk="0" hangingPunct="1">
              <a:lnSpc>
                <a:spcPct val="100000"/>
              </a:lnSpc>
              <a:spcBef>
                <a:spcPts val="500"/>
              </a:spcBef>
              <a:spcAft>
                <a:spcPts val="400"/>
              </a:spcAft>
              <a:buClrTx/>
              <a:buSzTx/>
              <a:buFont typeface="Cambria" panose="02040503050406030204" pitchFamily="18" charset="0"/>
              <a:buNone/>
              <a:tabLst/>
              <a:defRPr/>
            </a:pPr>
            <a:endParaRPr kumimoji="0" lang="en-CA" sz="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228600" marR="0" lvl="0" indent="-228600" algn="l" defTabSz="914400" rtl="0" eaLnBrk="1" fontAlgn="auto" latinLnBrk="0" hangingPunct="1">
              <a:lnSpc>
                <a:spcPct val="100000"/>
              </a:lnSpc>
              <a:spcBef>
                <a:spcPts val="1000"/>
              </a:spcBef>
              <a:spcAft>
                <a:spcPts val="400"/>
              </a:spcAft>
              <a:buClrTx/>
              <a:buSzTx/>
              <a:buFont typeface="Arial" panose="020B0604020202020204" pitchFamily="34" charset="0"/>
              <a:buChar char="•"/>
              <a:tabLst/>
              <a:defRPr/>
            </a:pPr>
            <a:r>
              <a:rPr kumimoji="0" lang="en-CA" sz="2800" b="0" i="0" u="none" strike="noStrike" kern="1200" cap="none" spc="0" normalizeH="0" baseline="0" noProof="0" dirty="0">
                <a:ln>
                  <a:noFill/>
                </a:ln>
                <a:solidFill>
                  <a:srgbClr val="237114"/>
                </a:solidFill>
                <a:effectLst/>
                <a:uLnTx/>
                <a:uFillTx/>
                <a:latin typeface="Cambria" panose="02040503050406030204" pitchFamily="18" charset="0"/>
                <a:ea typeface="+mn-ea"/>
                <a:cs typeface="+mn-cs"/>
              </a:rPr>
              <a:t>Goal</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convey data semantics to the hardware enables more intelligent management of resources.</a:t>
            </a:r>
          </a:p>
          <a:p>
            <a:pPr marL="228600" marR="0" lvl="0" indent="-228600" algn="l" defTabSz="914400" rtl="0" eaLnBrk="1" fontAlgn="auto" latinLnBrk="0" hangingPunct="1">
              <a:lnSpc>
                <a:spcPct val="100000"/>
              </a:lnSpc>
              <a:spcBef>
                <a:spcPts val="1000"/>
              </a:spcBef>
              <a:spcAft>
                <a:spcPts val="400"/>
              </a:spcAft>
              <a:buClrTx/>
              <a:buSzTx/>
              <a:buFont typeface="Arial" panose="020B0604020202020204" pitchFamily="34" charset="0"/>
              <a:buChar char="•"/>
              <a:tabLst/>
              <a:defRPr/>
            </a:pPr>
            <a:r>
              <a:rPr kumimoji="0" lang="en-CA" sz="2800" b="0" i="0" u="none" strike="noStrike" kern="1200" cap="none" spc="0" normalizeH="0" baseline="0" noProof="0" dirty="0" err="1">
                <a:ln>
                  <a:noFill/>
                </a:ln>
                <a:solidFill>
                  <a:srgbClr val="0070C0"/>
                </a:solidFill>
                <a:effectLst/>
                <a:uLnTx/>
                <a:uFillTx/>
                <a:latin typeface="Cambria" panose="02040503050406030204" pitchFamily="18" charset="0"/>
                <a:ea typeface="+mn-ea"/>
                <a:cs typeface="+mn-cs"/>
              </a:rPr>
              <a:t>XMem</a:t>
            </a:r>
            <a:r>
              <a:rPr kumimoji="0" lang="en-CA" sz="2800" b="0"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 </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introduces a new HW/SW abstraction, called </a:t>
            </a:r>
            <a:r>
              <a:rPr kumimoji="0" lang="en-CA" sz="2800" b="0" i="1"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Atom, </a:t>
            </a:r>
            <a:r>
              <a:rPr kumimoji="0" lang="en-CA"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for conveying data semantics</a:t>
            </a:r>
            <a:endParaRPr kumimoji="0" lang="en-CA" sz="28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457200" marR="0" lvl="1" indent="0" algn="l" defTabSz="914400" rtl="0" eaLnBrk="1" fontAlgn="auto" latinLnBrk="0" hangingPunct="1">
              <a:lnSpc>
                <a:spcPct val="100000"/>
              </a:lnSpc>
              <a:spcBef>
                <a:spcPts val="500"/>
              </a:spcBef>
              <a:spcAft>
                <a:spcPts val="400"/>
              </a:spcAft>
              <a:buClrTx/>
              <a:buSzTx/>
              <a:buFont typeface="Cambria" panose="02040503050406030204" pitchFamily="18" charset="0"/>
              <a:buNone/>
              <a:tabLst/>
              <a:defRPr/>
            </a:pPr>
            <a:endParaRPr kumimoji="0" lang="en-CA"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4" name="Slide Number Placeholder 2">
            <a:extLst>
              <a:ext uri="{FF2B5EF4-FFF2-40B4-BE49-F238E27FC236}">
                <a16:creationId xmlns:a16="http://schemas.microsoft.com/office/drawing/2014/main" id="{67A38FE9-16BA-CB49-8452-ADF758FBDFBE}"/>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5A540D96-A2CD-5E4E-A721-E0471AD2DBB8}"/>
              </a:ext>
            </a:extLst>
          </p:cNvPr>
          <p:cNvGrpSpPr/>
          <p:nvPr/>
        </p:nvGrpSpPr>
        <p:grpSpPr>
          <a:xfrm>
            <a:off x="385984" y="3398201"/>
            <a:ext cx="8539843" cy="3255111"/>
            <a:chOff x="479470" y="3480905"/>
            <a:chExt cx="8539843" cy="3255111"/>
          </a:xfrm>
        </p:grpSpPr>
        <p:cxnSp>
          <p:nvCxnSpPr>
            <p:cNvPr id="37" name="Straight Connector 36">
              <a:extLst>
                <a:ext uri="{FF2B5EF4-FFF2-40B4-BE49-F238E27FC236}">
                  <a16:creationId xmlns:a16="http://schemas.microsoft.com/office/drawing/2014/main" id="{7B930CBC-C7A6-384A-8381-1AD36EA57E53}"/>
                </a:ext>
              </a:extLst>
            </p:cNvPr>
            <p:cNvCxnSpPr/>
            <p:nvPr/>
          </p:nvCxnSpPr>
          <p:spPr>
            <a:xfrm>
              <a:off x="479470" y="5155914"/>
              <a:ext cx="8286750" cy="24494"/>
            </a:xfrm>
            <a:prstGeom prst="line">
              <a:avLst/>
            </a:prstGeom>
            <a:noFill/>
            <a:ln w="38100" cap="flat" cmpd="sng" algn="ctr">
              <a:solidFill>
                <a:srgbClr val="E7E6E6">
                  <a:lumMod val="50000"/>
                </a:srgbClr>
              </a:solidFill>
              <a:prstDash val="solid"/>
              <a:miter lim="800000"/>
            </a:ln>
            <a:effectLst/>
          </p:spPr>
        </p:cxnSp>
        <p:sp>
          <p:nvSpPr>
            <p:cNvPr id="38" name="TextBox 37">
              <a:extLst>
                <a:ext uri="{FF2B5EF4-FFF2-40B4-BE49-F238E27FC236}">
                  <a16:creationId xmlns:a16="http://schemas.microsoft.com/office/drawing/2014/main" id="{CAC879C3-D033-F94C-A371-9D6D0267BC7A}"/>
                </a:ext>
              </a:extLst>
            </p:cNvPr>
            <p:cNvSpPr txBox="1"/>
            <p:nvPr/>
          </p:nvSpPr>
          <p:spPr>
            <a:xfrm>
              <a:off x="512102" y="4246031"/>
              <a:ext cx="1616468" cy="553998"/>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0" cap="none" spc="0" normalizeH="0" baseline="0" noProof="0" dirty="0">
                  <a:ln>
                    <a:noFill/>
                  </a:ln>
                  <a:solidFill>
                    <a:prstClr val="black"/>
                  </a:solidFill>
                  <a:effectLst/>
                  <a:uLnTx/>
                  <a:uFillTx/>
                  <a:latin typeface="Myriad Pro Cond"/>
                  <a:ea typeface="+mn-ea"/>
                  <a:cs typeface="+mn-cs"/>
                </a:rPr>
                <a:t>Software</a:t>
              </a:r>
            </a:p>
          </p:txBody>
        </p:sp>
        <p:sp>
          <p:nvSpPr>
            <p:cNvPr id="39" name="TextBox 38">
              <a:extLst>
                <a:ext uri="{FF2B5EF4-FFF2-40B4-BE49-F238E27FC236}">
                  <a16:creationId xmlns:a16="http://schemas.microsoft.com/office/drawing/2014/main" id="{4FA54174-02D5-F54D-A301-6D4F471790B2}"/>
                </a:ext>
              </a:extLst>
            </p:cNvPr>
            <p:cNvSpPr txBox="1"/>
            <p:nvPr/>
          </p:nvSpPr>
          <p:spPr>
            <a:xfrm>
              <a:off x="539108" y="5710586"/>
              <a:ext cx="1738296" cy="553998"/>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0" cap="none" spc="0" normalizeH="0" baseline="0" noProof="0" dirty="0">
                  <a:ln>
                    <a:noFill/>
                  </a:ln>
                  <a:solidFill>
                    <a:prstClr val="black"/>
                  </a:solidFill>
                  <a:effectLst/>
                  <a:uLnTx/>
                  <a:uFillTx/>
                  <a:latin typeface="Myriad Pro Cond"/>
                  <a:ea typeface="+mn-ea"/>
                  <a:cs typeface="+mn-cs"/>
                </a:rPr>
                <a:t>Hardware</a:t>
              </a:r>
            </a:p>
          </p:txBody>
        </p:sp>
        <p:sp>
          <p:nvSpPr>
            <p:cNvPr id="40" name="Rounded Rectangle 39">
              <a:extLst>
                <a:ext uri="{FF2B5EF4-FFF2-40B4-BE49-F238E27FC236}">
                  <a16:creationId xmlns:a16="http://schemas.microsoft.com/office/drawing/2014/main" id="{B862AE14-F7EE-2447-A63C-FD324289BCEE}"/>
                </a:ext>
              </a:extLst>
            </p:cNvPr>
            <p:cNvSpPr/>
            <p:nvPr/>
          </p:nvSpPr>
          <p:spPr>
            <a:xfrm>
              <a:off x="1132060" y="4841325"/>
              <a:ext cx="1085927"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Atom:1</a:t>
              </a:r>
            </a:p>
          </p:txBody>
        </p:sp>
        <p:sp>
          <p:nvSpPr>
            <p:cNvPr id="41" name="Rounded Rectangle 40">
              <a:extLst>
                <a:ext uri="{FF2B5EF4-FFF2-40B4-BE49-F238E27FC236}">
                  <a16:creationId xmlns:a16="http://schemas.microsoft.com/office/drawing/2014/main" id="{63C59353-12E0-C146-A4EB-BCCBC2ED27AC}"/>
                </a:ext>
              </a:extLst>
            </p:cNvPr>
            <p:cNvSpPr/>
            <p:nvPr/>
          </p:nvSpPr>
          <p:spPr>
            <a:xfrm>
              <a:off x="3850402" y="3480905"/>
              <a:ext cx="1889678" cy="604010"/>
            </a:xfrm>
            <a:prstGeom prst="roundRect">
              <a:avLst/>
            </a:prstGeom>
            <a:solidFill>
              <a:srgbClr val="009900"/>
            </a:solidFill>
            <a:ln w="381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white"/>
                  </a:solidFill>
                  <a:effectLst/>
                  <a:uLnTx/>
                  <a:uFillTx/>
                  <a:latin typeface="Calibri" panose="020F0502020204030204"/>
                  <a:ea typeface="+mn-ea"/>
                  <a:cs typeface="+mn-cs"/>
                </a:rPr>
                <a:t>Application</a:t>
              </a:r>
            </a:p>
          </p:txBody>
        </p:sp>
        <p:sp>
          <p:nvSpPr>
            <p:cNvPr id="42" name="Rounded Rectangle 41">
              <a:extLst>
                <a:ext uri="{FF2B5EF4-FFF2-40B4-BE49-F238E27FC236}">
                  <a16:creationId xmlns:a16="http://schemas.microsoft.com/office/drawing/2014/main" id="{DEF1E9FE-683E-CD40-8767-7D312EF6193A}"/>
                </a:ext>
              </a:extLst>
            </p:cNvPr>
            <p:cNvSpPr/>
            <p:nvPr/>
          </p:nvSpPr>
          <p:spPr>
            <a:xfrm>
              <a:off x="4181841" y="4849489"/>
              <a:ext cx="1029802"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 2</a:t>
              </a:r>
            </a:p>
          </p:txBody>
        </p:sp>
        <p:sp>
          <p:nvSpPr>
            <p:cNvPr id="43" name="Rounded Rectangle 42">
              <a:extLst>
                <a:ext uri="{FF2B5EF4-FFF2-40B4-BE49-F238E27FC236}">
                  <a16:creationId xmlns:a16="http://schemas.microsoft.com/office/drawing/2014/main" id="{4C39FC10-9678-634F-B131-30AF4FDA168B}"/>
                </a:ext>
              </a:extLst>
            </p:cNvPr>
            <p:cNvSpPr/>
            <p:nvPr/>
          </p:nvSpPr>
          <p:spPr>
            <a:xfrm>
              <a:off x="6630241" y="4841325"/>
              <a:ext cx="1028616" cy="678165"/>
            </a:xfrm>
            <a:prstGeom prst="roundRect">
              <a:avLst/>
            </a:prstGeom>
            <a:solidFill>
              <a:srgbClr val="C00000"/>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Atom: 3</a:t>
              </a:r>
            </a:p>
          </p:txBody>
        </p:sp>
        <p:sp>
          <p:nvSpPr>
            <p:cNvPr id="44" name="Rectangle: Rounded Corners 2">
              <a:extLst>
                <a:ext uri="{FF2B5EF4-FFF2-40B4-BE49-F238E27FC236}">
                  <a16:creationId xmlns:a16="http://schemas.microsoft.com/office/drawing/2014/main" id="{8A0CFFA0-7B29-2A4E-8A2D-36EA7322FA91}"/>
                </a:ext>
              </a:extLst>
            </p:cNvPr>
            <p:cNvSpPr/>
            <p:nvPr/>
          </p:nvSpPr>
          <p:spPr>
            <a:xfrm>
              <a:off x="3143338" y="6099683"/>
              <a:ext cx="3283688" cy="636333"/>
            </a:xfrm>
            <a:prstGeom prst="roundRect">
              <a:avLst/>
            </a:prstGeom>
            <a:solidFill>
              <a:srgbClr val="5B9BD5">
                <a:lumMod val="75000"/>
              </a:srgbClr>
            </a:solidFill>
            <a:ln w="1905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white"/>
                  </a:solidFill>
                  <a:effectLst/>
                  <a:uLnTx/>
                  <a:uFillTx/>
                  <a:latin typeface="Calibri" panose="020F0502020204030204"/>
                  <a:ea typeface="+mn-ea"/>
                  <a:cs typeface="+mn-cs"/>
                </a:rPr>
                <a:t>System/Architecture</a:t>
              </a:r>
            </a:p>
          </p:txBody>
        </p:sp>
        <p:cxnSp>
          <p:nvCxnSpPr>
            <p:cNvPr id="45" name="Straight Arrow Connector 44">
              <a:extLst>
                <a:ext uri="{FF2B5EF4-FFF2-40B4-BE49-F238E27FC236}">
                  <a16:creationId xmlns:a16="http://schemas.microsoft.com/office/drawing/2014/main" id="{2299B66B-46EB-B241-8631-D8F18550F601}"/>
                </a:ext>
              </a:extLst>
            </p:cNvPr>
            <p:cNvCxnSpPr>
              <a:cxnSpLocks/>
            </p:cNvCxnSpPr>
            <p:nvPr/>
          </p:nvCxnSpPr>
          <p:spPr>
            <a:xfrm flipH="1">
              <a:off x="2156847" y="5180408"/>
              <a:ext cx="557788" cy="235475"/>
            </a:xfrm>
            <a:prstGeom prst="straightConnector1">
              <a:avLst/>
            </a:prstGeom>
            <a:noFill/>
            <a:ln w="57150" cap="flat" cmpd="sng" algn="ctr">
              <a:solidFill>
                <a:sysClr val="windowText" lastClr="000000"/>
              </a:solidFill>
              <a:prstDash val="solid"/>
              <a:miter lim="800000"/>
              <a:tailEnd type="arrow"/>
            </a:ln>
            <a:effectLst/>
          </p:spPr>
        </p:cxnSp>
        <p:sp>
          <p:nvSpPr>
            <p:cNvPr id="46" name="Rounded Rectangle 45">
              <a:extLst>
                <a:ext uri="{FF2B5EF4-FFF2-40B4-BE49-F238E27FC236}">
                  <a16:creationId xmlns:a16="http://schemas.microsoft.com/office/drawing/2014/main" id="{9816DC82-1420-934C-8696-96B136E7670E}"/>
                </a:ext>
              </a:extLst>
            </p:cNvPr>
            <p:cNvSpPr/>
            <p:nvPr/>
          </p:nvSpPr>
          <p:spPr>
            <a:xfrm>
              <a:off x="2611415" y="4821644"/>
              <a:ext cx="1416929" cy="706010"/>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47" name="Straight Arrow Connector 46">
              <a:extLst>
                <a:ext uri="{FF2B5EF4-FFF2-40B4-BE49-F238E27FC236}">
                  <a16:creationId xmlns:a16="http://schemas.microsoft.com/office/drawing/2014/main" id="{5F662D9D-1E95-F14F-908D-E4257ACE47DA}"/>
                </a:ext>
              </a:extLst>
            </p:cNvPr>
            <p:cNvCxnSpPr>
              <a:cxnSpLocks/>
              <a:stCxn id="48" idx="1"/>
            </p:cNvCxnSpPr>
            <p:nvPr/>
          </p:nvCxnSpPr>
          <p:spPr>
            <a:xfrm flipH="1">
              <a:off x="5155098" y="5190164"/>
              <a:ext cx="334848" cy="231795"/>
            </a:xfrm>
            <a:prstGeom prst="straightConnector1">
              <a:avLst/>
            </a:prstGeom>
            <a:noFill/>
            <a:ln w="57150" cap="flat" cmpd="sng" algn="ctr">
              <a:solidFill>
                <a:sysClr val="windowText" lastClr="000000"/>
              </a:solidFill>
              <a:prstDash val="solid"/>
              <a:miter lim="800000"/>
              <a:tailEnd type="arrow"/>
            </a:ln>
            <a:effectLst/>
          </p:spPr>
        </p:cxnSp>
        <p:sp>
          <p:nvSpPr>
            <p:cNvPr id="48" name="Rounded Rectangle 47">
              <a:extLst>
                <a:ext uri="{FF2B5EF4-FFF2-40B4-BE49-F238E27FC236}">
                  <a16:creationId xmlns:a16="http://schemas.microsoft.com/office/drawing/2014/main" id="{2B59C32D-ED35-B247-915E-D40382DE2740}"/>
                </a:ext>
              </a:extLst>
            </p:cNvPr>
            <p:cNvSpPr/>
            <p:nvPr/>
          </p:nvSpPr>
          <p:spPr>
            <a:xfrm>
              <a:off x="5489947" y="4847000"/>
              <a:ext cx="986798" cy="686328"/>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49" name="Straight Arrow Connector 48">
              <a:extLst>
                <a:ext uri="{FF2B5EF4-FFF2-40B4-BE49-F238E27FC236}">
                  <a16:creationId xmlns:a16="http://schemas.microsoft.com/office/drawing/2014/main" id="{5FE2C305-2C0A-844D-91AA-231133B3ADD5}"/>
                </a:ext>
              </a:extLst>
            </p:cNvPr>
            <p:cNvCxnSpPr>
              <a:cxnSpLocks/>
              <a:stCxn id="50" idx="1"/>
            </p:cNvCxnSpPr>
            <p:nvPr/>
          </p:nvCxnSpPr>
          <p:spPr>
            <a:xfrm flipH="1">
              <a:off x="7595054" y="5198413"/>
              <a:ext cx="348897" cy="217470"/>
            </a:xfrm>
            <a:prstGeom prst="straightConnector1">
              <a:avLst/>
            </a:prstGeom>
            <a:noFill/>
            <a:ln w="57150" cap="flat" cmpd="sng" algn="ctr">
              <a:solidFill>
                <a:sysClr val="windowText" lastClr="000000"/>
              </a:solidFill>
              <a:prstDash val="solid"/>
              <a:miter lim="800000"/>
              <a:tailEnd type="arrow"/>
            </a:ln>
            <a:effectLst/>
          </p:spPr>
        </p:cxnSp>
        <p:sp>
          <p:nvSpPr>
            <p:cNvPr id="50" name="Rounded Rectangle 49">
              <a:extLst>
                <a:ext uri="{FF2B5EF4-FFF2-40B4-BE49-F238E27FC236}">
                  <a16:creationId xmlns:a16="http://schemas.microsoft.com/office/drawing/2014/main" id="{BD83F1BE-3599-4C4B-9B96-D202933B7C09}"/>
                </a:ext>
              </a:extLst>
            </p:cNvPr>
            <p:cNvSpPr/>
            <p:nvPr/>
          </p:nvSpPr>
          <p:spPr>
            <a:xfrm>
              <a:off x="7943951" y="4841326"/>
              <a:ext cx="1075362" cy="714175"/>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Memory</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Calibri" panose="020F0502020204030204"/>
                  <a:ea typeface="+mn-ea"/>
                  <a:cs typeface="+mn-cs"/>
                </a:rPr>
                <a:t>Region</a:t>
              </a:r>
            </a:p>
          </p:txBody>
        </p:sp>
        <p:cxnSp>
          <p:nvCxnSpPr>
            <p:cNvPr id="51" name="Straight Arrow Connector 50">
              <a:extLst>
                <a:ext uri="{FF2B5EF4-FFF2-40B4-BE49-F238E27FC236}">
                  <a16:creationId xmlns:a16="http://schemas.microsoft.com/office/drawing/2014/main" id="{528DEB36-1A9A-2B49-BFF5-065367350276}"/>
                </a:ext>
              </a:extLst>
            </p:cNvPr>
            <p:cNvCxnSpPr>
              <a:cxnSpLocks/>
            </p:cNvCxnSpPr>
            <p:nvPr/>
          </p:nvCxnSpPr>
          <p:spPr>
            <a:xfrm>
              <a:off x="4785182" y="4084915"/>
              <a:ext cx="0" cy="577404"/>
            </a:xfrm>
            <a:prstGeom prst="straightConnector1">
              <a:avLst/>
            </a:prstGeom>
            <a:noFill/>
            <a:ln w="76200" cap="flat" cmpd="sng" algn="ctr">
              <a:solidFill>
                <a:srgbClr val="E7E6E6">
                  <a:lumMod val="50000"/>
                </a:srgbClr>
              </a:solidFill>
              <a:prstDash val="solid"/>
              <a:miter lim="800000"/>
              <a:tailEnd type="stealth" w="lg" len="lg"/>
            </a:ln>
            <a:effectLst/>
          </p:spPr>
        </p:cxnSp>
        <p:cxnSp>
          <p:nvCxnSpPr>
            <p:cNvPr id="52" name="Straight Arrow Connector 51">
              <a:extLst>
                <a:ext uri="{FF2B5EF4-FFF2-40B4-BE49-F238E27FC236}">
                  <a16:creationId xmlns:a16="http://schemas.microsoft.com/office/drawing/2014/main" id="{E4736AAB-D6E4-1B48-947F-5EBDEBAA811D}"/>
                </a:ext>
              </a:extLst>
            </p:cNvPr>
            <p:cNvCxnSpPr>
              <a:cxnSpLocks/>
            </p:cNvCxnSpPr>
            <p:nvPr/>
          </p:nvCxnSpPr>
          <p:spPr>
            <a:xfrm flipH="1">
              <a:off x="4785182" y="5563292"/>
              <a:ext cx="947" cy="511824"/>
            </a:xfrm>
            <a:prstGeom prst="straightConnector1">
              <a:avLst/>
            </a:prstGeom>
            <a:noFill/>
            <a:ln w="76200" cap="flat" cmpd="sng" algn="ctr">
              <a:solidFill>
                <a:srgbClr val="E7E6E6">
                  <a:lumMod val="50000"/>
                </a:srgbClr>
              </a:solidFill>
              <a:prstDash val="solid"/>
              <a:miter lim="800000"/>
              <a:tailEnd type="stealth" w="lg" len="lg"/>
            </a:ln>
            <a:effectLst/>
          </p:spPr>
        </p:cxnSp>
      </p:grpSp>
      <p:sp>
        <p:nvSpPr>
          <p:cNvPr id="54" name="Rectangle 53">
            <a:extLst>
              <a:ext uri="{FF2B5EF4-FFF2-40B4-BE49-F238E27FC236}">
                <a16:creationId xmlns:a16="http://schemas.microsoft.com/office/drawing/2014/main" id="{F4931071-36A2-9246-9657-523B72E9ACC0}"/>
              </a:ext>
            </a:extLst>
          </p:cNvPr>
          <p:cNvSpPr/>
          <p:nvPr/>
        </p:nvSpPr>
        <p:spPr>
          <a:xfrm>
            <a:off x="1219200" y="3932535"/>
            <a:ext cx="6705600" cy="1512209"/>
          </a:xfrm>
          <a:prstGeom prst="rect">
            <a:avLst/>
          </a:prstGeom>
          <a:ln w="12700">
            <a:solidFill>
              <a:schemeClr val="tx1"/>
            </a:solidFill>
          </a:ln>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a:ln>
                  <a:noFill/>
                </a:ln>
                <a:solidFill>
                  <a:srgbClr val="009999"/>
                </a:solidFill>
                <a:effectLst/>
                <a:uLnTx/>
                <a:uFillTx/>
                <a:latin typeface="Myriad Pro Cond" panose="020B0506030403020204" pitchFamily="34" charset="0"/>
                <a:ea typeface="+mn-ea"/>
                <a:cs typeface="+mn-cs"/>
              </a:rPr>
              <a:t>A</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 malloc ( size );</a:t>
            </a:r>
          </a:p>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Atom1</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 </a:t>
            </a:r>
            <a:r>
              <a:rPr kumimoji="0" lang="en-US" sz="2800" b="1" i="0" u="none" strike="noStrike" kern="1200" cap="none" spc="0" normalizeH="0" baseline="0" noProof="0" dirty="0" err="1">
                <a:ln>
                  <a:noFill/>
                </a:ln>
                <a:solidFill>
                  <a:srgbClr val="008000"/>
                </a:solidFill>
                <a:effectLst/>
                <a:uLnTx/>
                <a:uFillTx/>
                <a:latin typeface="Myriad Pro Cond" panose="020B0506030403020204" pitchFamily="34" charset="0"/>
                <a:ea typeface="+mn-ea"/>
                <a:cs typeface="+mn-cs"/>
              </a:rPr>
              <a:t>CreateAtom</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E7E6E6">
                    <a:lumMod val="50000"/>
                  </a:srgbClr>
                </a:solidFill>
                <a:effectLst/>
                <a:uLnTx/>
                <a:uFillTx/>
                <a:latin typeface="Myriad Pro Cond" panose="020B0506030403020204" pitchFamily="34" charset="0"/>
                <a:ea typeface="+mn-ea"/>
                <a:cs typeface="+mn-cs"/>
              </a:rPr>
              <a:t>INT</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E7E6E6">
                    <a:lumMod val="50000"/>
                  </a:srgbClr>
                </a:solidFill>
                <a:effectLst/>
                <a:uLnTx/>
                <a:uFillTx/>
                <a:latin typeface="Myriad Pro Cond" panose="020B0506030403020204" pitchFamily="34" charset="0"/>
                <a:ea typeface="+mn-ea"/>
                <a:cs typeface="+mn-cs"/>
              </a:rPr>
              <a:t>Regular</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p>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2800" b="1" i="0" u="none" strike="noStrike" kern="1200" cap="none" spc="0" normalizeH="0" baseline="0" noProof="0" dirty="0" err="1">
                <a:ln>
                  <a:noFill/>
                </a:ln>
                <a:solidFill>
                  <a:srgbClr val="008000"/>
                </a:solidFill>
                <a:effectLst/>
                <a:uLnTx/>
                <a:uFillTx/>
                <a:latin typeface="Myriad Pro Cond" panose="020B0506030403020204" pitchFamily="34" charset="0"/>
                <a:ea typeface="+mn-ea"/>
                <a:cs typeface="+mn-cs"/>
              </a:rPr>
              <a:t>MapAtom</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C00000"/>
                </a:solidFill>
                <a:effectLst/>
                <a:uLnTx/>
                <a:uFillTx/>
                <a:latin typeface="Myriad Pro Cond" panose="020B0506030403020204" pitchFamily="34" charset="0"/>
                <a:ea typeface="+mn-ea"/>
                <a:cs typeface="+mn-cs"/>
              </a:rPr>
              <a:t>Atom1</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a:t>
            </a:r>
            <a:r>
              <a:rPr kumimoji="0" lang="en-US" sz="2800" b="1" i="0" u="none" strike="noStrike" kern="1200" cap="none" spc="0" normalizeH="0" baseline="0" noProof="0" dirty="0">
                <a:ln>
                  <a:noFill/>
                </a:ln>
                <a:solidFill>
                  <a:srgbClr val="009999"/>
                </a:solidFill>
                <a:effectLst/>
                <a:uLnTx/>
                <a:uFillTx/>
                <a:latin typeface="Myriad Pro Cond" panose="020B0506030403020204" pitchFamily="34" charset="0"/>
                <a:ea typeface="+mn-ea"/>
                <a:cs typeface="+mn-cs"/>
              </a:rPr>
              <a:t>A</a:t>
            </a:r>
            <a:r>
              <a:rPr kumimoji="0" lang="en-US" sz="2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 size );</a:t>
            </a:r>
          </a:p>
        </p:txBody>
      </p:sp>
      <p:sp>
        <p:nvSpPr>
          <p:cNvPr id="5" name="Rectangle 4">
            <a:extLst>
              <a:ext uri="{FF2B5EF4-FFF2-40B4-BE49-F238E27FC236}">
                <a16:creationId xmlns:a16="http://schemas.microsoft.com/office/drawing/2014/main" id="{8AE8D61E-7AF5-3640-8E4F-DC08D91D7DF6}"/>
              </a:ext>
            </a:extLst>
          </p:cNvPr>
          <p:cNvSpPr/>
          <p:nvPr/>
        </p:nvSpPr>
        <p:spPr>
          <a:xfrm>
            <a:off x="1069462" y="6642102"/>
            <a:ext cx="7081074"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0" u="none" strike="noStrike" kern="1200" cap="none" spc="0" normalizeH="0" baseline="0" noProof="0" dirty="0">
                <a:ln>
                  <a:noFill/>
                </a:ln>
                <a:solidFill>
                  <a:prstClr val="black"/>
                </a:solidFill>
                <a:effectLst/>
                <a:uLnTx/>
                <a:uFillTx/>
                <a:latin typeface="LinBiolinumTB"/>
                <a:ea typeface="+mn-ea"/>
                <a:cs typeface="+mn-cs"/>
              </a:rPr>
              <a:t>Vijaykumar+, “</a:t>
            </a:r>
            <a:r>
              <a:rPr kumimoji="0" lang="en-CA" sz="1000" b="1" i="0" u="none" strike="noStrike" kern="1200" cap="none" spc="0" normalizeH="0" baseline="0" noProof="0" dirty="0">
                <a:ln>
                  <a:noFill/>
                </a:ln>
                <a:solidFill>
                  <a:srgbClr val="0000FF"/>
                </a:solidFill>
                <a:effectLst/>
                <a:uLnTx/>
                <a:uFillTx/>
                <a:latin typeface="LinBiolinumTB"/>
                <a:ea typeface="+mn-ea"/>
                <a:cs typeface="+mn-cs"/>
              </a:rPr>
              <a:t>A Case for Richer Cross-layer Abstractions: Bridging the Semantic Gap with Expressive Memory</a:t>
            </a:r>
            <a:r>
              <a:rPr kumimoji="0" lang="en-CA" sz="1000" b="0" i="0" u="none" strike="noStrike" kern="1200" cap="none" spc="0" normalizeH="0" baseline="0" noProof="0" dirty="0">
                <a:ln>
                  <a:noFill/>
                </a:ln>
                <a:solidFill>
                  <a:prstClr val="black"/>
                </a:solidFill>
                <a:effectLst/>
                <a:uLnTx/>
                <a:uFillTx/>
                <a:latin typeface="LinBiolinumTB"/>
                <a:ea typeface="+mn-ea"/>
                <a:cs typeface="+mn-cs"/>
              </a:rPr>
              <a:t>”, ISCA 2018 </a:t>
            </a:r>
            <a:endParaRPr kumimoji="0" lang="en-CA" sz="1000" b="0" i="0" u="none" strike="noStrike" kern="1200" cap="none" spc="0" normalizeH="0" baseline="0" noProof="0" dirty="0">
              <a:ln>
                <a:noFill/>
              </a:ln>
              <a:solidFill>
                <a:prstClr val="black"/>
              </a:solidFill>
              <a:effectLst/>
              <a:uLnTx/>
              <a:uFillTx/>
              <a:latin typeface="Myriad Pro Cond"/>
              <a:ea typeface="+mn-ea"/>
              <a:cs typeface="+mn-cs"/>
            </a:endParaRPr>
          </a:p>
        </p:txBody>
      </p:sp>
    </p:spTree>
    <p:extLst>
      <p:ext uri="{BB962C8B-B14F-4D97-AF65-F5344CB8AC3E}">
        <p14:creationId xmlns:p14="http://schemas.microsoft.com/office/powerpoint/2010/main" val="876682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animEffect transition="in" filter="fade">
                                      <p:cBhvr>
                                        <p:cTn id="7" dur="500"/>
                                        <p:tgtEl>
                                          <p:spTgt spid="3">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53"/>
                                        </p:tgtEl>
                                      </p:cBhvr>
                                    </p:animEffect>
                                    <p:set>
                                      <p:cBhvr>
                                        <p:cTn id="17" dur="1" fill="hold">
                                          <p:stCondLst>
                                            <p:cond delay="499"/>
                                          </p:stCondLst>
                                        </p:cTn>
                                        <p:tgtEl>
                                          <p:spTgt spid="53"/>
                                        </p:tgtEl>
                                        <p:attrNameLst>
                                          <p:attrName>style.visibility</p:attrName>
                                        </p:attrNameLst>
                                      </p:cBhvr>
                                      <p:to>
                                        <p:strVal val="hidden"/>
                                      </p:to>
                                    </p:se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8E6D52-A3A4-BB4C-95B5-D7873A3CAACD}"/>
              </a:ext>
            </a:extLst>
          </p:cNvPr>
          <p:cNvSpPr>
            <a:spLocks noGrp="1"/>
          </p:cNvSpPr>
          <p:nvPr>
            <p:ph type="title"/>
          </p:nvPr>
        </p:nvSpPr>
        <p:spPr/>
        <p:txBody>
          <a:bodyPr/>
          <a:lstStyle/>
          <a:p>
            <a:r>
              <a:rPr lang="en-US" dirty="0" err="1"/>
              <a:t>XMem</a:t>
            </a:r>
            <a:r>
              <a:rPr lang="en-US" dirty="0"/>
              <a:t> Aids/Enables Many Optimizations</a:t>
            </a:r>
          </a:p>
        </p:txBody>
      </p:sp>
      <p:sp>
        <p:nvSpPr>
          <p:cNvPr id="3" name="Content Placeholder 2">
            <a:extLst>
              <a:ext uri="{FF2B5EF4-FFF2-40B4-BE49-F238E27FC236}">
                <a16:creationId xmlns:a16="http://schemas.microsoft.com/office/drawing/2014/main" id="{07CA2F28-2488-E747-BAA8-A1CAE6984962}"/>
              </a:ext>
            </a:extLst>
          </p:cNvPr>
          <p:cNvSpPr>
            <a:spLocks noGrp="1"/>
          </p:cNvSpPr>
          <p:nvPr>
            <p:ph idx="1"/>
          </p:nvPr>
        </p:nvSpPr>
        <p:spPr/>
        <p:txBody>
          <a:bodyPr/>
          <a:lstStyle/>
          <a:p>
            <a:endParaRPr lang="en-US"/>
          </a:p>
        </p:txBody>
      </p:sp>
      <p:pic>
        <p:nvPicPr>
          <p:cNvPr id="5" name="Picture 4">
            <a:extLst>
              <a:ext uri="{FF2B5EF4-FFF2-40B4-BE49-F238E27FC236}">
                <a16:creationId xmlns:a16="http://schemas.microsoft.com/office/drawing/2014/main" id="{79D2B23E-41F9-6F47-9E06-4386E4593CE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72107" y="958340"/>
            <a:ext cx="8323585" cy="5817110"/>
          </a:xfrm>
          <a:prstGeom prst="rect">
            <a:avLst/>
          </a:prstGeom>
        </p:spPr>
      </p:pic>
    </p:spTree>
    <p:extLst>
      <p:ext uri="{BB962C8B-B14F-4D97-AF65-F5344CB8AC3E}">
        <p14:creationId xmlns:p14="http://schemas.microsoft.com/office/powerpoint/2010/main" val="2320365883"/>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2322878891"/>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 for GPUs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Eiman</a:t>
            </a:r>
            <a:r>
              <a:rPr lang="en-US" sz="1700" dirty="0"/>
              <a:t> Ebrahimi, Kevin Hsieh,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"The Locality Descriptor: A Holistic Cross-Layer Abstraction to Express Data Locality in GPUs"</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D7E19532-BD2E-4D40-9F98-09CE73A3DF50}"/>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3949144"/>
            <a:ext cx="9144000" cy="1928128"/>
          </a:xfrm>
          <a:prstGeom prst="rect">
            <a:avLst/>
          </a:prstGeom>
        </p:spPr>
      </p:pic>
    </p:spTree>
    <p:extLst>
      <p:ext uri="{BB962C8B-B14F-4D97-AF65-F5344CB8AC3E}">
        <p14:creationId xmlns:p14="http://schemas.microsoft.com/office/powerpoint/2010/main" val="1703106478"/>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628192-269C-457A-B20A-B7A5F0F0B485}"/>
              </a:ext>
            </a:extLst>
          </p:cNvPr>
          <p:cNvSpPr>
            <a:spLocks noGrp="1"/>
          </p:cNvSpPr>
          <p:nvPr>
            <p:ph type="title"/>
          </p:nvPr>
        </p:nvSpPr>
        <p:spPr>
          <a:xfrm>
            <a:off x="628650" y="44624"/>
            <a:ext cx="8335838" cy="1325563"/>
          </a:xfrm>
        </p:spPr>
        <p:txBody>
          <a:bodyPr/>
          <a:lstStyle/>
          <a:p>
            <a:r>
              <a:rPr lang="en-US" dirty="0"/>
              <a:t>Locality Descriptor: Executive Summary	</a:t>
            </a:r>
          </a:p>
        </p:txBody>
      </p:sp>
      <p:sp>
        <p:nvSpPr>
          <p:cNvPr id="3" name="Content Placeholder 2">
            <a:extLst>
              <a:ext uri="{FF2B5EF4-FFF2-40B4-BE49-F238E27FC236}">
                <a16:creationId xmlns:a16="http://schemas.microsoft.com/office/drawing/2014/main" id="{80F2BD30-CBCA-4434-A216-A2E0185BADBF}"/>
              </a:ext>
            </a:extLst>
          </p:cNvPr>
          <p:cNvSpPr>
            <a:spLocks noGrp="1"/>
          </p:cNvSpPr>
          <p:nvPr>
            <p:ph idx="1"/>
          </p:nvPr>
        </p:nvSpPr>
        <p:spPr>
          <a:xfrm>
            <a:off x="628650" y="980728"/>
            <a:ext cx="7886700" cy="3686447"/>
          </a:xfrm>
        </p:spPr>
        <p:txBody>
          <a:bodyPr>
            <a:normAutofit/>
          </a:bodyPr>
          <a:lstStyle/>
          <a:p>
            <a:pPr marL="0" indent="0">
              <a:buNone/>
            </a:pPr>
            <a:r>
              <a:rPr lang="en-US" sz="2400" dirty="0"/>
              <a:t>Exploiting data locality in GPUs is a challenging task</a:t>
            </a:r>
          </a:p>
          <a:p>
            <a:pPr marL="0" indent="0">
              <a:buNone/>
            </a:pPr>
            <a:endParaRPr lang="en-US" sz="2400" dirty="0"/>
          </a:p>
          <a:p>
            <a:pPr marL="0" indent="0">
              <a:buNone/>
            </a:pPr>
            <a:r>
              <a:rPr lang="en-US" sz="2400" dirty="0"/>
              <a:t> </a:t>
            </a:r>
          </a:p>
        </p:txBody>
      </p:sp>
      <p:sp>
        <p:nvSpPr>
          <p:cNvPr id="4" name="Slide Number Placeholder 3">
            <a:extLst>
              <a:ext uri="{FF2B5EF4-FFF2-40B4-BE49-F238E27FC236}">
                <a16:creationId xmlns:a16="http://schemas.microsoft.com/office/drawing/2014/main" id="{BF8FE8C8-A79D-407E-A205-4017C269B3BB}"/>
              </a:ext>
            </a:extLst>
          </p:cNvPr>
          <p:cNvSpPr>
            <a:spLocks noGrp="1"/>
          </p:cNvSpPr>
          <p:nvPr>
            <p:ph type="sldNum" sz="quarter" idx="12"/>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2C27E80B-A655-44B0-A6D9-E5EAFBEBB6E2}" type="slidenum">
              <a:rPr kumimoji="0" lang="en-US" sz="2100" b="1" i="0" u="none" strike="noStrike" kern="1200" cap="none" spc="0" normalizeH="0" baseline="0" noProof="0">
                <a:ln>
                  <a:noFill/>
                </a:ln>
                <a:solidFill>
                  <a:srgbClr val="009900"/>
                </a:solidFill>
                <a:effectLst/>
                <a:uLnTx/>
                <a:uFillTx/>
                <a:latin typeface="Myriad Pro Cond" panose="020B0506030403020204" pitchFamily="34" charset="0"/>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378</a:t>
            </a:fld>
            <a:endParaRPr kumimoji="0" lang="en-US" sz="21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endParaRPr>
          </a:p>
        </p:txBody>
      </p:sp>
      <p:cxnSp>
        <p:nvCxnSpPr>
          <p:cNvPr id="5" name="Straight Connector 4">
            <a:extLst>
              <a:ext uri="{FF2B5EF4-FFF2-40B4-BE49-F238E27FC236}">
                <a16:creationId xmlns:a16="http://schemas.microsoft.com/office/drawing/2014/main" id="{493BAEB3-AD5E-48BD-B590-F0690B4389C6}"/>
              </a:ext>
            </a:extLst>
          </p:cNvPr>
          <p:cNvCxnSpPr>
            <a:cxnSpLocks/>
          </p:cNvCxnSpPr>
          <p:nvPr/>
        </p:nvCxnSpPr>
        <p:spPr>
          <a:xfrm flipV="1">
            <a:off x="791028" y="3259005"/>
            <a:ext cx="7264695" cy="5582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88DFBE08-2984-4940-A95C-2F3D0E1E23DB}"/>
              </a:ext>
            </a:extLst>
          </p:cNvPr>
          <p:cNvSpPr txBox="1"/>
          <p:nvPr/>
        </p:nvSpPr>
        <p:spPr>
          <a:xfrm>
            <a:off x="1033087" y="2792560"/>
            <a:ext cx="1332994"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Software</a:t>
            </a:r>
          </a:p>
        </p:txBody>
      </p:sp>
      <p:sp>
        <p:nvSpPr>
          <p:cNvPr id="7" name="TextBox 6">
            <a:extLst>
              <a:ext uri="{FF2B5EF4-FFF2-40B4-BE49-F238E27FC236}">
                <a16:creationId xmlns:a16="http://schemas.microsoft.com/office/drawing/2014/main" id="{4D3F1C57-D769-4444-A47C-26D446398268}"/>
              </a:ext>
            </a:extLst>
          </p:cNvPr>
          <p:cNvSpPr txBox="1"/>
          <p:nvPr/>
        </p:nvSpPr>
        <p:spPr>
          <a:xfrm>
            <a:off x="996802" y="3433660"/>
            <a:ext cx="1429494"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Hardware</a:t>
            </a:r>
          </a:p>
        </p:txBody>
      </p:sp>
      <p:sp>
        <p:nvSpPr>
          <p:cNvPr id="8" name="Rounded Rectangle 10">
            <a:extLst>
              <a:ext uri="{FF2B5EF4-FFF2-40B4-BE49-F238E27FC236}">
                <a16:creationId xmlns:a16="http://schemas.microsoft.com/office/drawing/2014/main" id="{E834AA96-55DB-4219-B2E2-E98D86DD52C3}"/>
              </a:ext>
            </a:extLst>
          </p:cNvPr>
          <p:cNvSpPr/>
          <p:nvPr/>
        </p:nvSpPr>
        <p:spPr>
          <a:xfrm>
            <a:off x="3403748" y="2793434"/>
            <a:ext cx="2336504" cy="938375"/>
          </a:xfrm>
          <a:prstGeom prst="roundRect">
            <a:avLst/>
          </a:prstGeom>
          <a:solidFill>
            <a:srgbClr val="00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Locality Descriptor</a:t>
            </a:r>
          </a:p>
        </p:txBody>
      </p:sp>
      <p:sp>
        <p:nvSpPr>
          <p:cNvPr id="9" name="Rounded Rectangle 12">
            <a:extLst>
              <a:ext uri="{FF2B5EF4-FFF2-40B4-BE49-F238E27FC236}">
                <a16:creationId xmlns:a16="http://schemas.microsoft.com/office/drawing/2014/main" id="{B89AF638-A934-4E67-B482-0BA483680391}"/>
              </a:ext>
            </a:extLst>
          </p:cNvPr>
          <p:cNvSpPr/>
          <p:nvPr/>
        </p:nvSpPr>
        <p:spPr>
          <a:xfrm>
            <a:off x="2106553" y="4000599"/>
            <a:ext cx="175422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Cache Management</a:t>
            </a:r>
          </a:p>
        </p:txBody>
      </p:sp>
      <p:sp>
        <p:nvSpPr>
          <p:cNvPr id="10" name="Rounded Rectangle 13">
            <a:extLst>
              <a:ext uri="{FF2B5EF4-FFF2-40B4-BE49-F238E27FC236}">
                <a16:creationId xmlns:a16="http://schemas.microsoft.com/office/drawing/2014/main" id="{02B28CB2-305E-48D8-B92E-31253B312AE1}"/>
              </a:ext>
            </a:extLst>
          </p:cNvPr>
          <p:cNvSpPr/>
          <p:nvPr/>
        </p:nvSpPr>
        <p:spPr>
          <a:xfrm>
            <a:off x="3924166" y="4000599"/>
            <a:ext cx="1588333"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CTA Scheduling</a:t>
            </a:r>
          </a:p>
        </p:txBody>
      </p:sp>
      <p:sp>
        <p:nvSpPr>
          <p:cNvPr id="11" name="Rounded Rectangle 14">
            <a:extLst>
              <a:ext uri="{FF2B5EF4-FFF2-40B4-BE49-F238E27FC236}">
                <a16:creationId xmlns:a16="http://schemas.microsoft.com/office/drawing/2014/main" id="{80C90216-0299-431B-8D9A-CC6FE7153F96}"/>
              </a:ext>
            </a:extLst>
          </p:cNvPr>
          <p:cNvSpPr/>
          <p:nvPr/>
        </p:nvSpPr>
        <p:spPr>
          <a:xfrm>
            <a:off x="542479" y="4000599"/>
            <a:ext cx="142243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Placement</a:t>
            </a:r>
          </a:p>
        </p:txBody>
      </p:sp>
      <p:sp>
        <p:nvSpPr>
          <p:cNvPr id="12" name="Rounded Rectangle 15">
            <a:extLst>
              <a:ext uri="{FF2B5EF4-FFF2-40B4-BE49-F238E27FC236}">
                <a16:creationId xmlns:a16="http://schemas.microsoft.com/office/drawing/2014/main" id="{7CE33DE2-43DA-448A-BB45-EDEDF70F3DD3}"/>
              </a:ext>
            </a:extLst>
          </p:cNvPr>
          <p:cNvSpPr/>
          <p:nvPr/>
        </p:nvSpPr>
        <p:spPr>
          <a:xfrm>
            <a:off x="5615009" y="4000599"/>
            <a:ext cx="1511281"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Data Prefetching</a:t>
            </a:r>
          </a:p>
        </p:txBody>
      </p:sp>
      <p:sp>
        <p:nvSpPr>
          <p:cNvPr id="13" name="Rounded Rectangle 16">
            <a:extLst>
              <a:ext uri="{FF2B5EF4-FFF2-40B4-BE49-F238E27FC236}">
                <a16:creationId xmlns:a16="http://schemas.microsoft.com/office/drawing/2014/main" id="{E3F2E7C4-DA69-4246-80A5-5673AF88D9C9}"/>
              </a:ext>
            </a:extLst>
          </p:cNvPr>
          <p:cNvSpPr/>
          <p:nvPr/>
        </p:nvSpPr>
        <p:spPr>
          <a:xfrm>
            <a:off x="7305853" y="3992228"/>
            <a:ext cx="1422437" cy="796553"/>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t>
            </a:r>
          </a:p>
        </p:txBody>
      </p:sp>
      <p:sp>
        <p:nvSpPr>
          <p:cNvPr id="14" name="Rounded Rectangle 18">
            <a:extLst>
              <a:ext uri="{FF2B5EF4-FFF2-40B4-BE49-F238E27FC236}">
                <a16:creationId xmlns:a16="http://schemas.microsoft.com/office/drawing/2014/main" id="{C440EAF8-F8BE-4322-94BE-FDE64250A110}"/>
              </a:ext>
            </a:extLst>
          </p:cNvPr>
          <p:cNvSpPr/>
          <p:nvPr/>
        </p:nvSpPr>
        <p:spPr>
          <a:xfrm>
            <a:off x="3403748" y="1891863"/>
            <a:ext cx="2336504" cy="552369"/>
          </a:xfrm>
          <a:prstGeom prst="round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rPr>
              <a:t>Application</a:t>
            </a:r>
          </a:p>
        </p:txBody>
      </p:sp>
      <p:cxnSp>
        <p:nvCxnSpPr>
          <p:cNvPr id="15" name="Straight Arrow Connector 14">
            <a:extLst>
              <a:ext uri="{FF2B5EF4-FFF2-40B4-BE49-F238E27FC236}">
                <a16:creationId xmlns:a16="http://schemas.microsoft.com/office/drawing/2014/main" id="{89588B05-7A37-45C9-8BC1-09D8D6F0E05F}"/>
              </a:ext>
            </a:extLst>
          </p:cNvPr>
          <p:cNvCxnSpPr>
            <a:stCxn id="14" idx="2"/>
            <a:endCxn id="8" idx="0"/>
          </p:cNvCxnSpPr>
          <p:nvPr/>
        </p:nvCxnSpPr>
        <p:spPr>
          <a:xfrm>
            <a:off x="4572000" y="2444232"/>
            <a:ext cx="0" cy="349202"/>
          </a:xfrm>
          <a:prstGeom prst="straightConnector1">
            <a:avLst/>
          </a:prstGeom>
          <a:ln w="5715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914F3009-5F6E-4C47-BA22-11F4C078015A}"/>
              </a:ext>
            </a:extLst>
          </p:cNvPr>
          <p:cNvCxnSpPr>
            <a:stCxn id="8" idx="2"/>
          </p:cNvCxnSpPr>
          <p:nvPr/>
        </p:nvCxnSpPr>
        <p:spPr>
          <a:xfrm flipH="1">
            <a:off x="1253698" y="3731809"/>
            <a:ext cx="3318302" cy="320662"/>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4E69072D-0619-45F0-9146-BB822E23DC1C}"/>
              </a:ext>
            </a:extLst>
          </p:cNvPr>
          <p:cNvCxnSpPr>
            <a:cxnSpLocks/>
            <a:stCxn id="8" idx="2"/>
            <a:endCxn id="9" idx="0"/>
          </p:cNvCxnSpPr>
          <p:nvPr/>
        </p:nvCxnSpPr>
        <p:spPr>
          <a:xfrm flipH="1">
            <a:off x="2983667" y="3731809"/>
            <a:ext cx="1588333" cy="268790"/>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766DAEBC-6009-4F86-9D78-B32ADE64AF2C}"/>
              </a:ext>
            </a:extLst>
          </p:cNvPr>
          <p:cNvCxnSpPr>
            <a:cxnSpLocks/>
            <a:stCxn id="8" idx="2"/>
            <a:endCxn id="10" idx="0"/>
          </p:cNvCxnSpPr>
          <p:nvPr/>
        </p:nvCxnSpPr>
        <p:spPr>
          <a:xfrm>
            <a:off x="4572000" y="3731809"/>
            <a:ext cx="146333" cy="268790"/>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DD4F787B-9148-4497-B9C5-C9319AE2589B}"/>
              </a:ext>
            </a:extLst>
          </p:cNvPr>
          <p:cNvCxnSpPr>
            <a:cxnSpLocks/>
            <a:stCxn id="8" idx="2"/>
          </p:cNvCxnSpPr>
          <p:nvPr/>
        </p:nvCxnSpPr>
        <p:spPr>
          <a:xfrm>
            <a:off x="4572000" y="3731809"/>
            <a:ext cx="1843070" cy="364732"/>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B9F0CF1E-057C-4318-AB0A-511EB435E057}"/>
              </a:ext>
            </a:extLst>
          </p:cNvPr>
          <p:cNvCxnSpPr>
            <a:cxnSpLocks/>
            <a:stCxn id="8" idx="2"/>
            <a:endCxn id="13" idx="0"/>
          </p:cNvCxnSpPr>
          <p:nvPr/>
        </p:nvCxnSpPr>
        <p:spPr>
          <a:xfrm>
            <a:off x="4572000" y="3731809"/>
            <a:ext cx="3445072" cy="260419"/>
          </a:xfrm>
          <a:prstGeom prst="straightConnector1">
            <a:avLst/>
          </a:prstGeom>
          <a:ln w="57150">
            <a:solidFill>
              <a:schemeClr val="tx1"/>
            </a:solidFill>
            <a:headEnd type="none"/>
            <a:tailEnd type="arrow" w="lg" len="sm"/>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AA9D6397-3E2D-4065-A187-F9E22ECD890B}"/>
              </a:ext>
            </a:extLst>
          </p:cNvPr>
          <p:cNvSpPr txBox="1"/>
          <p:nvPr/>
        </p:nvSpPr>
        <p:spPr>
          <a:xfrm>
            <a:off x="173870" y="1671537"/>
            <a:ext cx="2903363" cy="1408078"/>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rPr>
              <a:t>Flexible, architecture-agnostic interface</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cxnSp>
        <p:nvCxnSpPr>
          <p:cNvPr id="45" name="Straight Arrow Connector 44">
            <a:extLst>
              <a:ext uri="{FF2B5EF4-FFF2-40B4-BE49-F238E27FC236}">
                <a16:creationId xmlns:a16="http://schemas.microsoft.com/office/drawing/2014/main" id="{4CB79797-2559-4A02-9004-E3877BDF3D5F}"/>
              </a:ext>
            </a:extLst>
          </p:cNvPr>
          <p:cNvCxnSpPr>
            <a:cxnSpLocks/>
          </p:cNvCxnSpPr>
          <p:nvPr/>
        </p:nvCxnSpPr>
        <p:spPr>
          <a:xfrm flipH="1" flipV="1">
            <a:off x="2170734" y="2344704"/>
            <a:ext cx="2358183" cy="237555"/>
          </a:xfrm>
          <a:prstGeom prst="straightConnector1">
            <a:avLst/>
          </a:prstGeom>
          <a:ln w="38100">
            <a:solidFill>
              <a:srgbClr val="009900"/>
            </a:solidFill>
            <a:prstDash val="sysDash"/>
            <a:tailEnd type="stealth" w="lg" len="lg"/>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E17BCB93-D798-4457-9FCA-A3819E1EE285}"/>
              </a:ext>
            </a:extLst>
          </p:cNvPr>
          <p:cNvCxnSpPr>
            <a:cxnSpLocks/>
          </p:cNvCxnSpPr>
          <p:nvPr/>
        </p:nvCxnSpPr>
        <p:spPr>
          <a:xfrm flipV="1">
            <a:off x="5977720" y="3079610"/>
            <a:ext cx="803512" cy="731861"/>
          </a:xfrm>
          <a:prstGeom prst="straightConnector1">
            <a:avLst/>
          </a:prstGeom>
          <a:ln w="38100">
            <a:solidFill>
              <a:srgbClr val="009900"/>
            </a:solidFill>
            <a:prstDash val="sysDash"/>
            <a:tailEnd type="stealth" w="lg" len="lg"/>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4496694-3407-42CF-B245-828A7AC4FE4C}"/>
              </a:ext>
            </a:extLst>
          </p:cNvPr>
          <p:cNvSpPr txBox="1"/>
          <p:nvPr/>
        </p:nvSpPr>
        <p:spPr>
          <a:xfrm>
            <a:off x="6669235" y="1953400"/>
            <a:ext cx="2545193" cy="103874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9900"/>
                </a:solidFill>
                <a:effectLst/>
                <a:uLnTx/>
                <a:uFillTx/>
                <a:latin typeface="Myriad Pro Cond" panose="020B0506030403020204" pitchFamily="34" charset="0"/>
                <a:ea typeface="+mn-ea"/>
                <a:cs typeface="+mn-cs"/>
              </a:rPr>
              <a:t>Access to program semantics</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1" i="0" u="none" strike="noStrike" kern="1200" cap="none" spc="0" normalizeH="0" baseline="0" noProof="0" dirty="0">
              <a:ln>
                <a:noFill/>
              </a:ln>
              <a:solidFill>
                <a:prstClr val="black"/>
              </a:solidFill>
              <a:effectLst/>
              <a:uLnTx/>
              <a:uFillTx/>
              <a:latin typeface="Myriad Pro Cond" panose="020B0506030403020204" pitchFamily="34" charset="0"/>
              <a:ea typeface="+mn-ea"/>
              <a:cs typeface="+mn-cs"/>
            </a:endParaRPr>
          </a:p>
        </p:txBody>
      </p:sp>
      <p:sp>
        <p:nvSpPr>
          <p:cNvPr id="70" name="Rectangle 69">
            <a:extLst>
              <a:ext uri="{FF2B5EF4-FFF2-40B4-BE49-F238E27FC236}">
                <a16:creationId xmlns:a16="http://schemas.microsoft.com/office/drawing/2014/main" id="{21F2E53B-CAFF-41D6-A20E-F5BE7CD02E7E}"/>
              </a:ext>
            </a:extLst>
          </p:cNvPr>
          <p:cNvSpPr/>
          <p:nvPr/>
        </p:nvSpPr>
        <p:spPr>
          <a:xfrm>
            <a:off x="0" y="4973455"/>
            <a:ext cx="9144000" cy="1755549"/>
          </a:xfrm>
          <a:prstGeom prst="rect">
            <a:avLst/>
          </a:prstGeom>
          <a:solidFill>
            <a:srgbClr val="0054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Performance Benefits:</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26.6% (up to 46.6%) from </a:t>
            </a:r>
            <a:r>
              <a:rPr kumimoji="0" lang="en-US" sz="3000" b="1" i="0" u="sng"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cache locality </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53.7% (up to 2.8x) from </a:t>
            </a:r>
            <a:r>
              <a:rPr kumimoji="0" lang="en-US" sz="3000" b="1" i="0" u="sng" strike="noStrike" kern="1200" cap="none" spc="0" normalizeH="0" baseline="0" noProof="0" dirty="0">
                <a:ln>
                  <a:noFill/>
                </a:ln>
                <a:solidFill>
                  <a:prstClr val="white"/>
                </a:solidFill>
                <a:effectLst/>
                <a:uLnTx/>
                <a:uFillTx/>
                <a:latin typeface="Myriad Pro Cond" panose="020B0506030403020204" pitchFamily="34" charset="0"/>
                <a:ea typeface="+mn-ea"/>
                <a:cs typeface="+mn-cs"/>
              </a:rPr>
              <a:t>NUMA locality</a:t>
            </a:r>
          </a:p>
        </p:txBody>
      </p:sp>
    </p:spTree>
    <p:extLst>
      <p:ext uri="{BB962C8B-B14F-4D97-AF65-F5344CB8AC3E}">
        <p14:creationId xmlns:p14="http://schemas.microsoft.com/office/powerpoint/2010/main" val="306581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4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4"/>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47"/>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2"/>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70"/>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70">
                                            <p:txEl>
                                              <p:pRg st="1" end="1"/>
                                            </p:txEl>
                                          </p:spTgt>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70">
                                            <p:txEl>
                                              <p:pRg st="0" end="0"/>
                                            </p:txEl>
                                          </p:spTgt>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70">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animBg="1"/>
      <p:bldP spid="10" grpId="0" animBg="1"/>
      <p:bldP spid="11" grpId="0" animBg="1"/>
      <p:bldP spid="12" grpId="0" animBg="1"/>
      <p:bldP spid="13" grpId="0" animBg="1"/>
      <p:bldP spid="14" grpId="0" animBg="1"/>
      <p:bldP spid="44" grpId="0"/>
      <p:bldP spid="52" grpId="0"/>
      <p:bldP spid="70"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An Example: Hybrid Memory Management</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SoC</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35423275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An Example: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35240152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2690533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1057905" y="4529872"/>
            <a:ext cx="7032878" cy="956782"/>
            <a:chOff x="1057905" y="4543667"/>
            <a:chExt cx="7032878" cy="956782"/>
          </a:xfrm>
        </p:grpSpPr>
        <p:sp>
          <p:nvSpPr>
            <p:cNvPr id="38" name="Down Arrow 37"/>
            <p:cNvSpPr/>
            <p:nvPr/>
          </p:nvSpPr>
          <p:spPr>
            <a:xfrm>
              <a:off x="7253465" y="4543667"/>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Down Arrow 38"/>
            <p:cNvSpPr/>
            <p:nvPr/>
          </p:nvSpPr>
          <p:spPr>
            <a:xfrm>
              <a:off x="1057905" y="4543669"/>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 name="Group 8"/>
          <p:cNvGrpSpPr/>
          <p:nvPr/>
        </p:nvGrpSpPr>
        <p:grpSpPr>
          <a:xfrm>
            <a:off x="1057905" y="2445128"/>
            <a:ext cx="7032878" cy="956782"/>
            <a:chOff x="1057905" y="2445128"/>
            <a:chExt cx="7032878" cy="956782"/>
          </a:xfrm>
        </p:grpSpPr>
        <p:sp>
          <p:nvSpPr>
            <p:cNvPr id="35" name="Down Arrow 34"/>
            <p:cNvSpPr/>
            <p:nvPr/>
          </p:nvSpPr>
          <p:spPr>
            <a:xfrm>
              <a:off x="7253465" y="2445128"/>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Down Arrow 55"/>
            <p:cNvSpPr/>
            <p:nvPr/>
          </p:nvSpPr>
          <p:spPr>
            <a:xfrm>
              <a:off x="1057905" y="2445130"/>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Rounded Rectangle 3"/>
          <p:cNvSpPr/>
          <p:nvPr/>
        </p:nvSpPr>
        <p:spPr>
          <a:xfrm>
            <a:off x="290253" y="1306738"/>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normAutofit/>
          </a:bodyPr>
          <a:lstStyle/>
          <a:p>
            <a:r>
              <a:rPr lang="en-US" sz="4400" dirty="0"/>
              <a:t>Heterogeneous-Reliability Memory</a:t>
            </a:r>
          </a:p>
        </p:txBody>
      </p:sp>
      <p:grpSp>
        <p:nvGrpSpPr>
          <p:cNvPr id="40" name="Group 39"/>
          <p:cNvGrpSpPr/>
          <p:nvPr/>
        </p:nvGrpSpPr>
        <p:grpSpPr>
          <a:xfrm>
            <a:off x="676479" y="1484379"/>
            <a:ext cx="7780548" cy="800460"/>
            <a:chOff x="644685" y="3285404"/>
            <a:chExt cx="7780548" cy="800460"/>
          </a:xfrm>
        </p:grpSpPr>
        <p:sp>
          <p:nvSpPr>
            <p:cNvPr id="5" name="Cloud 4"/>
            <p:cNvSpPr/>
            <p:nvPr/>
          </p:nvSpPr>
          <p:spPr>
            <a:xfrm>
              <a:off x="644685"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A</a:t>
              </a:r>
            </a:p>
          </p:txBody>
        </p:sp>
        <p:sp>
          <p:nvSpPr>
            <p:cNvPr id="6" name="Cloud 5"/>
            <p:cNvSpPr/>
            <p:nvPr/>
          </p:nvSpPr>
          <p:spPr>
            <a:xfrm>
              <a:off x="1941443"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B</a:t>
              </a:r>
            </a:p>
          </p:txBody>
        </p:sp>
        <p:sp>
          <p:nvSpPr>
            <p:cNvPr id="11" name="Cloud 10"/>
            <p:cNvSpPr/>
            <p:nvPr/>
          </p:nvSpPr>
          <p:spPr>
            <a:xfrm>
              <a:off x="3238201"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A</a:t>
              </a:r>
            </a:p>
          </p:txBody>
        </p:sp>
        <p:sp>
          <p:nvSpPr>
            <p:cNvPr id="12" name="Cloud 11"/>
            <p:cNvSpPr/>
            <p:nvPr/>
          </p:nvSpPr>
          <p:spPr>
            <a:xfrm>
              <a:off x="4534959" y="3285406"/>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B</a:t>
              </a:r>
            </a:p>
          </p:txBody>
        </p:sp>
        <p:sp>
          <p:nvSpPr>
            <p:cNvPr id="13" name="Cloud 12"/>
            <p:cNvSpPr/>
            <p:nvPr/>
          </p:nvSpPr>
          <p:spPr>
            <a:xfrm>
              <a:off x="5831717" y="3285405"/>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A</a:t>
              </a:r>
            </a:p>
          </p:txBody>
        </p:sp>
        <p:sp>
          <p:nvSpPr>
            <p:cNvPr id="14" name="Cloud 13"/>
            <p:cNvSpPr/>
            <p:nvPr/>
          </p:nvSpPr>
          <p:spPr>
            <a:xfrm>
              <a:off x="7128475" y="3285404"/>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B</a:t>
              </a:r>
            </a:p>
          </p:txBody>
        </p:sp>
      </p:grpSp>
      <p:sp>
        <p:nvSpPr>
          <p:cNvPr id="52" name="Rectangle 51"/>
          <p:cNvSpPr/>
          <p:nvPr/>
        </p:nvSpPr>
        <p:spPr>
          <a:xfrm>
            <a:off x="890513" y="4513248"/>
            <a:ext cx="7367662" cy="95410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Map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data to the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HRM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system enabled by</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SW/HW cooperative solutions</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ounded Rectangle 43"/>
          <p:cNvSpPr/>
          <p:nvPr/>
        </p:nvSpPr>
        <p:spPr>
          <a:xfrm>
            <a:off x="1663665" y="2397925"/>
            <a:ext cx="5821358" cy="1055608"/>
          </a:xfrm>
          <a:prstGeom prst="round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Characterize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classify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memory error tolerance</a:t>
            </a:r>
          </a:p>
        </p:txBody>
      </p:sp>
      <p:grpSp>
        <p:nvGrpSpPr>
          <p:cNvPr id="20" name="Group 18"/>
          <p:cNvGrpSpPr/>
          <p:nvPr/>
        </p:nvGrpSpPr>
        <p:grpSpPr>
          <a:xfrm>
            <a:off x="253075" y="5359622"/>
            <a:ext cx="8707801" cy="1267072"/>
            <a:chOff x="253075" y="5359622"/>
            <a:chExt cx="8707801" cy="1267072"/>
          </a:xfrm>
        </p:grpSpPr>
        <p:sp>
          <p:nvSpPr>
            <p:cNvPr id="33" name="Rounded Rectangle 21"/>
            <p:cNvSpPr/>
            <p:nvPr/>
          </p:nvSpPr>
          <p:spPr>
            <a:xfrm>
              <a:off x="253075" y="5476783"/>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28"/>
            <p:cNvGrpSpPr/>
            <p:nvPr/>
          </p:nvGrpSpPr>
          <p:grpSpPr>
            <a:xfrm>
              <a:off x="676479" y="5712919"/>
              <a:ext cx="7780548" cy="710040"/>
              <a:chOff x="676479" y="5712919"/>
              <a:chExt cx="7780548" cy="710040"/>
            </a:xfrm>
          </p:grpSpPr>
          <p:sp>
            <p:nvSpPr>
              <p:cNvPr id="58" name="Rounded Rectangle 33"/>
              <p:cNvSpPr/>
              <p:nvPr/>
            </p:nvSpPr>
            <p:spPr>
              <a:xfrm>
                <a:off x="676479" y="5724440"/>
                <a:ext cx="1296758"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Reliable memory</a:t>
                </a:r>
              </a:p>
            </p:txBody>
          </p:sp>
          <p:sp>
            <p:nvSpPr>
              <p:cNvPr id="60" name="Rounded Rectangle 35"/>
              <p:cNvSpPr/>
              <p:nvPr/>
            </p:nvSpPr>
            <p:spPr>
              <a:xfrm>
                <a:off x="1973237" y="5724440"/>
                <a:ext cx="3890274"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Parity memory </a:t>
                </a:r>
                <a:b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software recovery (</a:t>
                </a: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Par+R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61" name="Rounded Rectangle 36"/>
              <p:cNvSpPr/>
              <p:nvPr/>
            </p:nvSpPr>
            <p:spPr>
              <a:xfrm>
                <a:off x="5863511" y="5712919"/>
                <a:ext cx="2593516"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Low-cost memory</a:t>
                </a:r>
              </a:p>
            </p:txBody>
          </p:sp>
        </p:grpSp>
        <p:sp>
          <p:nvSpPr>
            <p:cNvPr id="43" name="TextBox 29"/>
            <p:cNvSpPr txBox="1"/>
            <p:nvPr/>
          </p:nvSpPr>
          <p:spPr>
            <a:xfrm>
              <a:off x="7485023" y="5359622"/>
              <a:ext cx="1475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Unreliable</a:t>
              </a:r>
            </a:p>
          </p:txBody>
        </p:sp>
        <p:sp>
          <p:nvSpPr>
            <p:cNvPr id="45" name="TextBox 30"/>
            <p:cNvSpPr txBox="1"/>
            <p:nvPr/>
          </p:nvSpPr>
          <p:spPr>
            <a:xfrm>
              <a:off x="265997" y="5372982"/>
              <a:ext cx="117474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a:t>
              </a:r>
            </a:p>
          </p:txBody>
        </p:sp>
      </p:grpSp>
      <p:grpSp>
        <p:nvGrpSpPr>
          <p:cNvPr id="29" name="Group 28"/>
          <p:cNvGrpSpPr/>
          <p:nvPr/>
        </p:nvGrpSpPr>
        <p:grpSpPr>
          <a:xfrm>
            <a:off x="220417" y="3391760"/>
            <a:ext cx="8800185" cy="1268831"/>
            <a:chOff x="220417" y="3391760"/>
            <a:chExt cx="8800185" cy="1268831"/>
          </a:xfrm>
        </p:grpSpPr>
        <p:grpSp>
          <p:nvGrpSpPr>
            <p:cNvPr id="10" name="Group 9"/>
            <p:cNvGrpSpPr/>
            <p:nvPr/>
          </p:nvGrpSpPr>
          <p:grpSpPr>
            <a:xfrm>
              <a:off x="220417" y="3391760"/>
              <a:ext cx="8800185" cy="1268831"/>
              <a:chOff x="220417" y="3391760"/>
              <a:chExt cx="8800185" cy="1268831"/>
            </a:xfrm>
          </p:grpSpPr>
          <p:sp>
            <p:nvSpPr>
              <p:cNvPr id="32" name="Rounded Rectangle 31"/>
              <p:cNvSpPr/>
              <p:nvPr/>
            </p:nvSpPr>
            <p:spPr>
              <a:xfrm>
                <a:off x="290253" y="3391760"/>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extBox 7"/>
              <p:cNvSpPr txBox="1"/>
              <p:nvPr/>
            </p:nvSpPr>
            <p:spPr>
              <a:xfrm>
                <a:off x="220417" y="4198926"/>
                <a:ext cx="153503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rPr>
                  <a:t>Vulnerable</a:t>
                </a:r>
              </a:p>
            </p:txBody>
          </p:sp>
          <p:sp>
            <p:nvSpPr>
              <p:cNvPr id="42" name="TextBox 41"/>
              <p:cNvSpPr txBox="1"/>
              <p:nvPr/>
            </p:nvSpPr>
            <p:spPr>
              <a:xfrm>
                <a:off x="7816105" y="4198926"/>
                <a:ext cx="12044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Calibri" panose="020F0502020204030204"/>
                    <a:ea typeface="+mn-ea"/>
                    <a:cs typeface="+mn-cs"/>
                  </a:rPr>
                  <a:t>Tolerant</a:t>
                </a:r>
              </a:p>
            </p:txBody>
          </p:sp>
        </p:grpSp>
        <p:grpSp>
          <p:nvGrpSpPr>
            <p:cNvPr id="22" name="Group 21"/>
            <p:cNvGrpSpPr/>
            <p:nvPr/>
          </p:nvGrpSpPr>
          <p:grpSpPr>
            <a:xfrm>
              <a:off x="677394" y="3515307"/>
              <a:ext cx="7779633" cy="897736"/>
              <a:chOff x="677394" y="3515307"/>
              <a:chExt cx="7779633" cy="897736"/>
            </a:xfrm>
          </p:grpSpPr>
          <p:sp>
            <p:nvSpPr>
              <p:cNvPr id="15" name="Rectangle 14"/>
              <p:cNvSpPr/>
              <p:nvPr/>
            </p:nvSpPr>
            <p:spPr>
              <a:xfrm>
                <a:off x="677394" y="3515307"/>
                <a:ext cx="1296758" cy="800457"/>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A</a:t>
                </a:r>
              </a:p>
            </p:txBody>
          </p:sp>
          <p:sp>
            <p:nvSpPr>
              <p:cNvPr id="17" name="Oval 16"/>
              <p:cNvSpPr/>
              <p:nvPr/>
            </p:nvSpPr>
            <p:spPr>
              <a:xfrm>
                <a:off x="5862596"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A</a:t>
                </a:r>
              </a:p>
            </p:txBody>
          </p:sp>
          <p:sp>
            <p:nvSpPr>
              <p:cNvPr id="21" name="Oval 20"/>
              <p:cNvSpPr/>
              <p:nvPr/>
            </p:nvSpPr>
            <p:spPr>
              <a:xfrm>
                <a:off x="7160269"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B</a:t>
                </a:r>
              </a:p>
            </p:txBody>
          </p:sp>
          <p:grpSp>
            <p:nvGrpSpPr>
              <p:cNvPr id="23" name="Group 22"/>
              <p:cNvGrpSpPr/>
              <p:nvPr/>
            </p:nvGrpSpPr>
            <p:grpSpPr>
              <a:xfrm>
                <a:off x="3270910" y="3515307"/>
                <a:ext cx="1296758" cy="897736"/>
                <a:chOff x="3238201" y="4595275"/>
                <a:chExt cx="1296758" cy="897736"/>
              </a:xfrm>
            </p:grpSpPr>
            <p:sp>
              <p:nvSpPr>
                <p:cNvPr id="24" name="Isosceles Triangle 23"/>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A</a:t>
                  </a:r>
                </a:p>
              </p:txBody>
            </p:sp>
          </p:grpSp>
          <p:grpSp>
            <p:nvGrpSpPr>
              <p:cNvPr id="26" name="Group 25"/>
              <p:cNvGrpSpPr/>
              <p:nvPr/>
            </p:nvGrpSpPr>
            <p:grpSpPr>
              <a:xfrm>
                <a:off x="4566753" y="3515307"/>
                <a:ext cx="1296758" cy="897736"/>
                <a:chOff x="3238201" y="4595275"/>
                <a:chExt cx="1296758" cy="897736"/>
              </a:xfrm>
            </p:grpSpPr>
            <p:sp>
              <p:nvSpPr>
                <p:cNvPr id="27" name="Isosceles Triangle 2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Rectangle 2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B</a:t>
                  </a:r>
                </a:p>
              </p:txBody>
            </p:sp>
          </p:grpSp>
          <p:grpSp>
            <p:nvGrpSpPr>
              <p:cNvPr id="46" name="Group 45"/>
              <p:cNvGrpSpPr/>
              <p:nvPr/>
            </p:nvGrpSpPr>
            <p:grpSpPr>
              <a:xfrm>
                <a:off x="1990606" y="3515307"/>
                <a:ext cx="1296758" cy="897736"/>
                <a:chOff x="3238201" y="4595275"/>
                <a:chExt cx="1296758" cy="897736"/>
              </a:xfrm>
            </p:grpSpPr>
            <p:sp>
              <p:nvSpPr>
                <p:cNvPr id="47" name="Isosceles Triangle 4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4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B</a:t>
                  </a:r>
                </a:p>
              </p:txBody>
            </p:sp>
          </p:grpSp>
        </p:grpSp>
      </p:grpSp>
      <p:sp>
        <p:nvSpPr>
          <p:cNvPr id="19" name="Slide Number Placeholder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865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par>
                                <p:cTn id="8" presetID="22" presetClass="entr" presetSubtype="1"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up)">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iterate type="lt">
                                    <p:tmPct val="0"/>
                                  </p:iterate>
                                  <p:childTnLst>
                                    <p:set>
                                      <p:cBhvr>
                                        <p:cTn id="14" dur="1" fill="hold">
                                          <p:stCondLst>
                                            <p:cond delay="0"/>
                                          </p:stCondLst>
                                        </p:cTn>
                                        <p:tgtEl>
                                          <p:spTgt spid="44"/>
                                        </p:tgtEl>
                                        <p:attrNameLst>
                                          <p:attrName>style.visibility</p:attrName>
                                        </p:attrNameLst>
                                      </p:cBhvr>
                                      <p:to>
                                        <p:strVal val="visible"/>
                                      </p:to>
                                    </p:set>
                                    <p:animEffect transition="in" filter="wipe(up)">
                                      <p:cBhvr>
                                        <p:cTn id="15" dur="500"/>
                                        <p:tgtEl>
                                          <p:spTgt spid="44"/>
                                        </p:tgtEl>
                                      </p:cBhvr>
                                    </p:animEffect>
                                  </p:childTnLst>
                                </p:cTn>
                              </p:par>
                              <p:par>
                                <p:cTn id="16" presetID="22" presetClass="entr" presetSubtype="1"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500"/>
                                        <p:tgtEl>
                                          <p:spTgt spid="9"/>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up)">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up)">
                                      <p:cBhvr>
                                        <p:cTn id="27" dur="500"/>
                                        <p:tgtEl>
                                          <p:spTgt spid="7"/>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up)">
                                      <p:cBhvr>
                                        <p:cTn id="30" dur="500"/>
                                        <p:tgtEl>
                                          <p:spTgt spid="52"/>
                                        </p:tgtEl>
                                      </p:cBhvr>
                                    </p:animEffect>
                                  </p:childTnLst>
                                </p:cTn>
                              </p:par>
                            </p:childTnLst>
                          </p:cTn>
                        </p:par>
                        <p:par>
                          <p:cTn id="31" fill="hold">
                            <p:stCondLst>
                              <p:cond delay="500"/>
                            </p:stCondLst>
                            <p:childTnLst>
                              <p:par>
                                <p:cTn id="32" presetID="22" presetClass="entr" presetSubtype="1"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up)">
                                      <p:cBhvr>
                                        <p:cTn id="3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2" grpId="0"/>
      <p:bldP spid="44"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36554959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Data-Aware Cross-Layer Hybrid System Management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384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330955127"/>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AC6CF7-8A7A-7F49-93EB-D1EB3265D4AB}"/>
              </a:ext>
            </a:extLst>
          </p:cNvPr>
          <p:cNvSpPr>
            <a:spLocks noGrp="1"/>
          </p:cNvSpPr>
          <p:nvPr>
            <p:ph type="title"/>
          </p:nvPr>
        </p:nvSpPr>
        <p:spPr/>
        <p:txBody>
          <a:bodyPr/>
          <a:lstStyle/>
          <a:p>
            <a:r>
              <a:rPr lang="en-US" dirty="0"/>
              <a:t>Another Example: EDEN for DNNs</a:t>
            </a:r>
          </a:p>
        </p:txBody>
      </p:sp>
      <p:sp>
        <p:nvSpPr>
          <p:cNvPr id="3" name="Content Placeholder 2">
            <a:extLst>
              <a:ext uri="{FF2B5EF4-FFF2-40B4-BE49-F238E27FC236}">
                <a16:creationId xmlns:a16="http://schemas.microsoft.com/office/drawing/2014/main" id="{CFEED0F3-2DF8-844D-8E32-56660BCA7F42}"/>
              </a:ext>
            </a:extLst>
          </p:cNvPr>
          <p:cNvSpPr>
            <a:spLocks noGrp="1"/>
          </p:cNvSpPr>
          <p:nvPr>
            <p:ph idx="1"/>
          </p:nvPr>
        </p:nvSpPr>
        <p:spPr/>
        <p:txBody>
          <a:bodyPr/>
          <a:lstStyle/>
          <a:p>
            <a:r>
              <a:rPr lang="en-US" dirty="0"/>
              <a:t>Deep Neural Network evaluation is very DRAM-intensive (especially for large networks)</a:t>
            </a:r>
          </a:p>
          <a:p>
            <a:endParaRPr lang="en-US" dirty="0"/>
          </a:p>
          <a:p>
            <a:pPr marL="0" indent="0">
              <a:buNone/>
            </a:pPr>
            <a:r>
              <a:rPr lang="en-US" dirty="0">
                <a:solidFill>
                  <a:srgbClr val="FF0000"/>
                </a:solidFill>
              </a:rPr>
              <a:t>1. Some data and layers in DNNs are very tolerant to errors</a:t>
            </a:r>
          </a:p>
          <a:p>
            <a:pPr marL="0" indent="0">
              <a:buNone/>
            </a:pPr>
            <a:endParaRPr lang="en-US" dirty="0"/>
          </a:p>
          <a:p>
            <a:pPr marL="0" indent="0">
              <a:buNone/>
            </a:pPr>
            <a:r>
              <a:rPr lang="en-US" dirty="0">
                <a:solidFill>
                  <a:srgbClr val="1A5712"/>
                </a:solidFill>
              </a:rPr>
              <a:t>2. Reduce DRAM latency and voltage on such data and layers</a:t>
            </a:r>
          </a:p>
          <a:p>
            <a:pPr marL="0" indent="0">
              <a:buNone/>
            </a:pPr>
            <a:endParaRPr lang="en-US" dirty="0"/>
          </a:p>
          <a:p>
            <a:pPr marL="0" indent="0">
              <a:buNone/>
            </a:pPr>
            <a:r>
              <a:rPr lang="en-US" dirty="0">
                <a:solidFill>
                  <a:srgbClr val="8C0000"/>
                </a:solidFill>
              </a:rPr>
              <a:t>3. While still achieving a user-specified DNN accuracy target by making training DRAM-error-aware</a:t>
            </a:r>
          </a:p>
          <a:p>
            <a:endParaRPr lang="en-US" dirty="0"/>
          </a:p>
          <a:p>
            <a:pPr marL="0" indent="0" algn="ctr">
              <a:buNone/>
            </a:pPr>
            <a:r>
              <a:rPr lang="en-US" b="1" dirty="0">
                <a:solidFill>
                  <a:srgbClr val="0000FF"/>
                </a:solidFill>
              </a:rPr>
              <a:t>Data-aware management of DRAM latency and voltage for Deep Neural Network Inference</a:t>
            </a:r>
          </a:p>
        </p:txBody>
      </p:sp>
      <p:sp>
        <p:nvSpPr>
          <p:cNvPr id="4" name="Slide Number Placeholder 3">
            <a:extLst>
              <a:ext uri="{FF2B5EF4-FFF2-40B4-BE49-F238E27FC236}">
                <a16:creationId xmlns:a16="http://schemas.microsoft.com/office/drawing/2014/main" id="{4B39E494-28EC-504C-A60C-18172219B2A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5209170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5" name="Google Shape;625;p67"/>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386</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627" name="Google Shape;627;p67"/>
          <p:cNvPicPr preferRelativeResize="0"/>
          <p:nvPr/>
        </p:nvPicPr>
        <p:blipFill>
          <a:blip r:embed="rId3">
            <a:alphaModFix/>
          </a:blip>
          <a:stretch>
            <a:fillRect/>
          </a:stretch>
        </p:blipFill>
        <p:spPr>
          <a:xfrm>
            <a:off x="215206" y="1769834"/>
            <a:ext cx="8380095" cy="2647541"/>
          </a:xfrm>
          <a:prstGeom prst="rect">
            <a:avLst/>
          </a:prstGeom>
          <a:noFill/>
          <a:ln>
            <a:noFill/>
          </a:ln>
        </p:spPr>
      </p:pic>
      <p:sp>
        <p:nvSpPr>
          <p:cNvPr id="628" name="Google Shape;628;p67"/>
          <p:cNvSpPr txBox="1">
            <a:spLocks noGrp="1"/>
          </p:cNvSpPr>
          <p:nvPr>
            <p:ph type="body" idx="1"/>
          </p:nvPr>
        </p:nvSpPr>
        <p:spPr>
          <a:xfrm>
            <a:off x="150283" y="943578"/>
            <a:ext cx="8786379" cy="524951"/>
          </a:xfrm>
          <a:prstGeom prst="rect">
            <a:avLst/>
          </a:prstGeom>
        </p:spPr>
        <p:txBody>
          <a:bodyPr spcFirstLastPara="1" wrap="square" lIns="91425" tIns="91425" rIns="91425" bIns="91425" anchor="t" anchorCtr="0">
            <a:noAutofit/>
          </a:bodyPr>
          <a:lstStyle/>
          <a:p>
            <a:pPr marL="0" indent="0">
              <a:lnSpc>
                <a:spcPct val="100000"/>
              </a:lnSpc>
              <a:buNone/>
            </a:pPr>
            <a:r>
              <a:rPr lang="en" b="1" dirty="0">
                <a:solidFill>
                  <a:schemeClr val="dk1"/>
                </a:solidFill>
                <a:latin typeface="Cambria"/>
                <a:ea typeface="Cambria"/>
                <a:cs typeface="Cambria"/>
                <a:sym typeface="Cambria"/>
              </a:rPr>
              <a:t>Mapping example of ResNet-50</a:t>
            </a:r>
            <a:r>
              <a:rPr lang="en" b="1" dirty="0">
                <a:solidFill>
                  <a:srgbClr val="000000"/>
                </a:solidFill>
                <a:latin typeface="Cambria"/>
                <a:ea typeface="Cambria"/>
                <a:cs typeface="Cambria"/>
                <a:sym typeface="Cambria"/>
              </a:rPr>
              <a:t>:</a:t>
            </a:r>
            <a:endParaRPr b="1"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3BCE78A8-5D4F-D64C-81DC-F6E39F0741F1}"/>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Example DNN Data Type to DRAM Mapping</a:t>
            </a:r>
          </a:p>
        </p:txBody>
      </p:sp>
      <p:pic>
        <p:nvPicPr>
          <p:cNvPr id="10" name="Google Shape;59;p13">
            <a:extLst>
              <a:ext uri="{FF2B5EF4-FFF2-40B4-BE49-F238E27FC236}">
                <a16:creationId xmlns:a16="http://schemas.microsoft.com/office/drawing/2014/main" id="{49DC5ECD-EFDF-0944-8D3D-42A5E5B8E176}"/>
              </a:ext>
            </a:extLst>
          </p:cNvPr>
          <p:cNvPicPr preferRelativeResize="0">
            <a:picLocks noChangeAspect="1"/>
          </p:cNvPicPr>
          <p:nvPr/>
        </p:nvPicPr>
        <p:blipFill>
          <a:blip r:embed="rId4" cstate="screen">
            <a:alphaModFix/>
            <a:extLst>
              <a:ext uri="{28A0092B-C50C-407E-A947-70E740481C1C}">
                <a14:useLocalDpi xmlns:a14="http://schemas.microsoft.com/office/drawing/2010/main"/>
              </a:ext>
            </a:extLst>
          </a:blip>
          <a:stretch>
            <a:fillRect/>
          </a:stretch>
        </p:blipFill>
        <p:spPr>
          <a:xfrm>
            <a:off x="67276" y="6634352"/>
            <a:ext cx="677549" cy="130349"/>
          </a:xfrm>
          <a:prstGeom prst="rect">
            <a:avLst/>
          </a:prstGeom>
          <a:noFill/>
          <a:ln>
            <a:noFill/>
          </a:ln>
        </p:spPr>
      </p:pic>
      <p:sp>
        <p:nvSpPr>
          <p:cNvPr id="11" name="Google Shape;571;p61">
            <a:extLst>
              <a:ext uri="{FF2B5EF4-FFF2-40B4-BE49-F238E27FC236}">
                <a16:creationId xmlns:a16="http://schemas.microsoft.com/office/drawing/2014/main" id="{6FA00487-75FE-714D-A841-FD476F91319F}"/>
              </a:ext>
            </a:extLst>
          </p:cNvPr>
          <p:cNvSpPr txBox="1"/>
          <p:nvPr/>
        </p:nvSpPr>
        <p:spPr>
          <a:xfrm>
            <a:off x="215205" y="4252851"/>
            <a:ext cx="8786379" cy="1273012"/>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FF"/>
                </a:solidFill>
                <a:effectLst/>
                <a:uLnTx/>
                <a:uFillTx/>
                <a:latin typeface="Cambria"/>
                <a:ea typeface="Cambria"/>
                <a:cs typeface="Cambria"/>
                <a:sym typeface="Cambria"/>
              </a:rPr>
              <a:t>Map more error-tolerant DNN layers </a:t>
            </a:r>
          </a:p>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0" i="0" u="none" strike="noStrike" kern="0" cap="none" spc="0" normalizeH="0" baseline="0" noProof="0" dirty="0">
                <a:ln>
                  <a:noFill/>
                </a:ln>
                <a:solidFill>
                  <a:srgbClr val="FF0000"/>
                </a:solidFill>
                <a:effectLst/>
                <a:uLnTx/>
                <a:uFillTx/>
                <a:latin typeface="Cambria"/>
                <a:ea typeface="Cambria"/>
                <a:cs typeface="Cambria"/>
                <a:sym typeface="Cambria"/>
              </a:rPr>
              <a:t>to DRAM partitions </a:t>
            </a:r>
            <a:r>
              <a:rPr kumimoji="0" lang="en-US" sz="2667" b="1" i="0" u="none" strike="noStrike" kern="0" cap="none" spc="0" normalizeH="0" baseline="0" noProof="0" dirty="0">
                <a:ln>
                  <a:noFill/>
                </a:ln>
                <a:solidFill>
                  <a:srgbClr val="FF0000"/>
                </a:solidFill>
                <a:effectLst/>
                <a:uLnTx/>
                <a:uFillTx/>
                <a:latin typeface="Cambria"/>
                <a:ea typeface="Cambria"/>
                <a:cs typeface="Cambria"/>
                <a:sym typeface="Cambria"/>
              </a:rPr>
              <a:t>with lower voltage/latency</a:t>
            </a:r>
          </a:p>
        </p:txBody>
      </p:sp>
      <p:sp>
        <p:nvSpPr>
          <p:cNvPr id="4" name="Oval 3">
            <a:extLst>
              <a:ext uri="{FF2B5EF4-FFF2-40B4-BE49-F238E27FC236}">
                <a16:creationId xmlns:a16="http://schemas.microsoft.com/office/drawing/2014/main" id="{4D7AE04A-9220-494C-B1F0-9D1B2DCF30EB}"/>
              </a:ext>
            </a:extLst>
          </p:cNvPr>
          <p:cNvSpPr/>
          <p:nvPr/>
        </p:nvSpPr>
        <p:spPr>
          <a:xfrm>
            <a:off x="2169194" y="3053176"/>
            <a:ext cx="364613" cy="370325"/>
          </a:xfrm>
          <a:prstGeom prst="ellipse">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Arial"/>
                <a:ea typeface="+mn-ea"/>
                <a:cs typeface="+mn-cs"/>
                <a:sym typeface="Arial"/>
              </a:rPr>
              <a:t>1</a:t>
            </a:r>
          </a:p>
        </p:txBody>
      </p:sp>
      <p:sp>
        <p:nvSpPr>
          <p:cNvPr id="13" name="Oval 12">
            <a:extLst>
              <a:ext uri="{FF2B5EF4-FFF2-40B4-BE49-F238E27FC236}">
                <a16:creationId xmlns:a16="http://schemas.microsoft.com/office/drawing/2014/main" id="{6BDBA303-B9BC-9347-A2C5-F3BD52862A08}"/>
              </a:ext>
            </a:extLst>
          </p:cNvPr>
          <p:cNvSpPr/>
          <p:nvPr/>
        </p:nvSpPr>
        <p:spPr>
          <a:xfrm>
            <a:off x="3880995" y="2601491"/>
            <a:ext cx="364613" cy="370325"/>
          </a:xfrm>
          <a:prstGeom prst="ellipse">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2</a:t>
            </a:r>
          </a:p>
        </p:txBody>
      </p:sp>
      <p:sp>
        <p:nvSpPr>
          <p:cNvPr id="14" name="Oval 13">
            <a:extLst>
              <a:ext uri="{FF2B5EF4-FFF2-40B4-BE49-F238E27FC236}">
                <a16:creationId xmlns:a16="http://schemas.microsoft.com/office/drawing/2014/main" id="{0D9A0732-D08D-0347-83AB-9542B8D45F9B}"/>
              </a:ext>
            </a:extLst>
          </p:cNvPr>
          <p:cNvSpPr/>
          <p:nvPr/>
        </p:nvSpPr>
        <p:spPr>
          <a:xfrm>
            <a:off x="5644226" y="2480074"/>
            <a:ext cx="364613" cy="370325"/>
          </a:xfrm>
          <a:prstGeom prst="ellipse">
            <a:avLst/>
          </a:prstGeom>
          <a:solidFill>
            <a:srgbClr val="00B05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3</a:t>
            </a:r>
          </a:p>
        </p:txBody>
      </p:sp>
      <p:sp>
        <p:nvSpPr>
          <p:cNvPr id="15" name="Oval 14">
            <a:extLst>
              <a:ext uri="{FF2B5EF4-FFF2-40B4-BE49-F238E27FC236}">
                <a16:creationId xmlns:a16="http://schemas.microsoft.com/office/drawing/2014/main" id="{6713410C-D9C2-AB42-B5EC-6E0D72C30270}"/>
              </a:ext>
            </a:extLst>
          </p:cNvPr>
          <p:cNvSpPr/>
          <p:nvPr/>
        </p:nvSpPr>
        <p:spPr>
          <a:xfrm>
            <a:off x="7371283" y="2280396"/>
            <a:ext cx="364613" cy="370325"/>
          </a:xfrm>
          <a:prstGeom prst="ellipse">
            <a:avLst/>
          </a:prstGeom>
          <a:solidFill>
            <a:srgbClr val="081CF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4</a:t>
            </a:r>
          </a:p>
        </p:txBody>
      </p:sp>
      <p:sp>
        <p:nvSpPr>
          <p:cNvPr id="5" name="Rectangle 4">
            <a:extLst>
              <a:ext uri="{FF2B5EF4-FFF2-40B4-BE49-F238E27FC236}">
                <a16:creationId xmlns:a16="http://schemas.microsoft.com/office/drawing/2014/main" id="{86870D0F-D82B-6C41-9C97-B5BC74049CF6}"/>
              </a:ext>
            </a:extLst>
          </p:cNvPr>
          <p:cNvSpPr/>
          <p:nvPr/>
        </p:nvSpPr>
        <p:spPr>
          <a:xfrm>
            <a:off x="1758510" y="270179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&lt;2%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2" name="Rectangle 21">
            <a:extLst>
              <a:ext uri="{FF2B5EF4-FFF2-40B4-BE49-F238E27FC236}">
                <a16:creationId xmlns:a16="http://schemas.microsoft.com/office/drawing/2014/main" id="{F474518B-A4B8-CB44-8B10-FDDD86409945}"/>
              </a:ext>
            </a:extLst>
          </p:cNvPr>
          <p:cNvSpPr/>
          <p:nvPr/>
        </p:nvSpPr>
        <p:spPr>
          <a:xfrm>
            <a:off x="3385155" y="2232177"/>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&lt;5%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3" name="Rectangle 22">
            <a:extLst>
              <a:ext uri="{FF2B5EF4-FFF2-40B4-BE49-F238E27FC236}">
                <a16:creationId xmlns:a16="http://schemas.microsoft.com/office/drawing/2014/main" id="{45CB6589-1569-0F48-9749-33E96B6F8FDD}"/>
              </a:ext>
            </a:extLst>
          </p:cNvPr>
          <p:cNvSpPr/>
          <p:nvPr/>
        </p:nvSpPr>
        <p:spPr>
          <a:xfrm>
            <a:off x="5155586" y="2148409"/>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&lt;6%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 name="Rectangle 23">
            <a:extLst>
              <a:ext uri="{FF2B5EF4-FFF2-40B4-BE49-F238E27FC236}">
                <a16:creationId xmlns:a16="http://schemas.microsoft.com/office/drawing/2014/main" id="{A2BB1C28-C771-9843-B1FF-40A448FE0B0A}"/>
              </a:ext>
            </a:extLst>
          </p:cNvPr>
          <p:cNvSpPr/>
          <p:nvPr/>
        </p:nvSpPr>
        <p:spPr>
          <a:xfrm>
            <a:off x="6875443" y="182190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&lt;8%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5" name="Google Shape;571;p61">
            <a:extLst>
              <a:ext uri="{FF2B5EF4-FFF2-40B4-BE49-F238E27FC236}">
                <a16:creationId xmlns:a16="http://schemas.microsoft.com/office/drawing/2014/main" id="{2167F442-27C0-7A42-AAB9-583DC0150870}"/>
              </a:ext>
            </a:extLst>
          </p:cNvPr>
          <p:cNvSpPr txBox="1"/>
          <p:nvPr/>
        </p:nvSpPr>
        <p:spPr>
          <a:xfrm>
            <a:off x="215205" y="5636018"/>
            <a:ext cx="8786379" cy="811549"/>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00"/>
                </a:solidFill>
                <a:effectLst/>
                <a:uLnTx/>
                <a:uFillTx/>
                <a:latin typeface="Cambria"/>
                <a:ea typeface="Cambria"/>
                <a:cs typeface="Cambria"/>
                <a:sym typeface="Cambria"/>
              </a:rPr>
              <a:t>4 DRAM partitions </a:t>
            </a:r>
            <a:r>
              <a:rPr kumimoji="0" lang="en-US" sz="2667" b="0" i="0" u="none" strike="noStrike" kern="0" cap="none" spc="0" normalizeH="0" baseline="0" noProof="0" dirty="0">
                <a:ln>
                  <a:noFill/>
                </a:ln>
                <a:solidFill>
                  <a:srgbClr val="000000"/>
                </a:solidFill>
                <a:effectLst/>
                <a:uLnTx/>
                <a:uFillTx/>
                <a:latin typeface="Cambria"/>
                <a:ea typeface="Cambria"/>
                <a:cs typeface="Cambria"/>
                <a:sym typeface="Cambria"/>
              </a:rPr>
              <a:t>with different error rates</a:t>
            </a:r>
          </a:p>
        </p:txBody>
      </p:sp>
    </p:spTree>
    <p:extLst>
      <p:ext uri="{BB962C8B-B14F-4D97-AF65-F5344CB8AC3E}">
        <p14:creationId xmlns:p14="http://schemas.microsoft.com/office/powerpoint/2010/main" val="691026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4" grpId="0" animBg="1"/>
      <p:bldP spid="13" grpId="0" animBg="1"/>
      <p:bldP spid="14" grpId="0" animBg="1"/>
      <p:bldP spid="15" grpId="0" animBg="1"/>
      <p:bldP spid="5" grpId="0"/>
      <p:bldP spid="22" grpId="0"/>
      <p:bldP spid="23" grpId="0"/>
      <p:bldP spid="24" grpId="0"/>
      <p:bldP spid="25" grpId="0" animBg="1"/>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4" name="Google Shape;374;p41"/>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387</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375" name="Google Shape;375;p41"/>
          <p:cNvSpPr txBox="1">
            <a:spLocks noGrp="1"/>
          </p:cNvSpPr>
          <p:nvPr>
            <p:ph type="body" idx="1"/>
          </p:nvPr>
        </p:nvSpPr>
        <p:spPr>
          <a:xfrm>
            <a:off x="349049" y="772449"/>
            <a:ext cx="8520600" cy="1853700"/>
          </a:xfrm>
          <a:prstGeom prst="rect">
            <a:avLst/>
          </a:prstGeom>
        </p:spPr>
        <p:txBody>
          <a:bodyPr spcFirstLastPara="1" wrap="square" lIns="91425" tIns="91425" rIns="91425" bIns="91425" anchor="t" anchorCtr="0">
            <a:noAutofit/>
          </a:bodyPr>
          <a:lstStyle/>
          <a:p>
            <a:pPr marL="0" indent="0">
              <a:buClr>
                <a:schemeClr val="dk1"/>
              </a:buClr>
              <a:buSzPts val="1100"/>
              <a:buNone/>
            </a:pPr>
            <a:r>
              <a:rPr lang="en" b="1" u="sng" dirty="0">
                <a:solidFill>
                  <a:schemeClr val="tx1"/>
                </a:solidFill>
                <a:latin typeface="Cambria"/>
                <a:ea typeface="Cambria"/>
                <a:cs typeface="Cambria"/>
                <a:sym typeface="Cambria"/>
              </a:rPr>
              <a:t>Key idea</a:t>
            </a:r>
            <a:r>
              <a:rPr lang="en" b="1" dirty="0">
                <a:solidFill>
                  <a:schemeClr val="tx1"/>
                </a:solidFill>
                <a:latin typeface="Cambria"/>
                <a:ea typeface="Cambria"/>
                <a:cs typeface="Cambria"/>
                <a:sym typeface="Cambria"/>
              </a:rPr>
              <a:t>: </a:t>
            </a:r>
            <a:r>
              <a:rPr lang="en" sz="2667" dirty="0">
                <a:solidFill>
                  <a:schemeClr val="dk1"/>
                </a:solidFill>
                <a:latin typeface="Cambria"/>
                <a:ea typeface="Cambria"/>
                <a:cs typeface="Cambria"/>
                <a:sym typeface="Cambria"/>
              </a:rPr>
              <a:t>Enable </a:t>
            </a:r>
            <a:r>
              <a:rPr lang="en" sz="2667" b="1" dirty="0">
                <a:solidFill>
                  <a:srgbClr val="B45F06"/>
                </a:solidFill>
                <a:latin typeface="Cambria"/>
                <a:ea typeface="Cambria"/>
                <a:cs typeface="Cambria"/>
                <a:sym typeface="Cambria"/>
              </a:rPr>
              <a:t>accurate, efficient</a:t>
            </a:r>
            <a:r>
              <a:rPr lang="en" sz="2667" b="1" dirty="0">
                <a:solidFill>
                  <a:srgbClr val="5B0F00"/>
                </a:solidFill>
                <a:latin typeface="Cambria"/>
                <a:ea typeface="Cambria"/>
                <a:cs typeface="Cambria"/>
                <a:sym typeface="Cambria"/>
              </a:rPr>
              <a:t> </a:t>
            </a:r>
            <a:r>
              <a:rPr lang="en" sz="2667" dirty="0">
                <a:solidFill>
                  <a:schemeClr val="dk1"/>
                </a:solidFill>
                <a:latin typeface="Cambria"/>
                <a:ea typeface="Cambria"/>
                <a:cs typeface="Cambria"/>
                <a:sym typeface="Cambria"/>
              </a:rPr>
              <a:t>DNN inference using </a:t>
            </a:r>
            <a:r>
              <a:rPr lang="en" sz="2667" b="1" dirty="0">
                <a:solidFill>
                  <a:srgbClr val="B45F06"/>
                </a:solidFill>
                <a:latin typeface="Cambria"/>
                <a:ea typeface="Cambria"/>
                <a:cs typeface="Cambria"/>
                <a:sym typeface="Cambria"/>
              </a:rPr>
              <a:t>approximate DRAM</a:t>
            </a:r>
            <a:r>
              <a:rPr lang="en" sz="2667" dirty="0">
                <a:solidFill>
                  <a:schemeClr val="dk1"/>
                </a:solidFill>
                <a:latin typeface="Cambria"/>
                <a:ea typeface="Cambria"/>
                <a:cs typeface="Cambria"/>
                <a:sym typeface="Cambria"/>
              </a:rPr>
              <a:t> </a:t>
            </a:r>
          </a:p>
          <a:p>
            <a:pPr marL="0" indent="0">
              <a:buClr>
                <a:schemeClr val="dk1"/>
              </a:buClr>
              <a:buSzPts val="1100"/>
              <a:buNone/>
            </a:pPr>
            <a:endParaRPr lang="en" sz="2667" dirty="0">
              <a:solidFill>
                <a:schemeClr val="dk1"/>
              </a:solidFill>
              <a:latin typeface="Cambria"/>
              <a:ea typeface="Cambria"/>
              <a:cs typeface="Cambria"/>
              <a:sym typeface="Cambria"/>
            </a:endParaRPr>
          </a:p>
          <a:p>
            <a:pPr marL="0" indent="0">
              <a:buClr>
                <a:schemeClr val="dk1"/>
              </a:buClr>
              <a:buSzPts val="1100"/>
              <a:buNone/>
            </a:pPr>
            <a:r>
              <a:rPr lang="en" sz="2667" b="1" dirty="0">
                <a:solidFill>
                  <a:schemeClr val="dk1"/>
                </a:solidFill>
                <a:latin typeface="Cambria"/>
                <a:ea typeface="Cambria"/>
                <a:cs typeface="Cambria"/>
                <a:sym typeface="Cambria"/>
              </a:rPr>
              <a:t>EDEN</a:t>
            </a:r>
            <a:r>
              <a:rPr lang="en" sz="2667" dirty="0">
                <a:solidFill>
                  <a:schemeClr val="dk1"/>
                </a:solidFill>
                <a:latin typeface="Cambria"/>
                <a:ea typeface="Cambria"/>
                <a:cs typeface="Cambria"/>
                <a:sym typeface="Cambria"/>
              </a:rPr>
              <a:t> is an </a:t>
            </a:r>
            <a:r>
              <a:rPr lang="en" sz="2667" b="1" dirty="0">
                <a:solidFill>
                  <a:schemeClr val="dk1"/>
                </a:solidFill>
                <a:latin typeface="Cambria"/>
                <a:ea typeface="Cambria"/>
                <a:cs typeface="Cambria"/>
                <a:sym typeface="Cambria"/>
              </a:rPr>
              <a:t>iterative</a:t>
            </a:r>
            <a:r>
              <a:rPr lang="en" sz="2667" dirty="0">
                <a:solidFill>
                  <a:schemeClr val="dk1"/>
                </a:solidFill>
                <a:latin typeface="Cambria"/>
                <a:ea typeface="Cambria"/>
                <a:cs typeface="Cambria"/>
                <a:sym typeface="Cambria"/>
              </a:rPr>
              <a:t> process that has </a:t>
            </a:r>
            <a:r>
              <a:rPr lang="en" sz="2667" b="1" u="sng" dirty="0">
                <a:solidFill>
                  <a:srgbClr val="274E13"/>
                </a:solidFill>
                <a:latin typeface="Cambria"/>
                <a:ea typeface="Cambria"/>
                <a:cs typeface="Cambria"/>
                <a:sym typeface="Cambria"/>
              </a:rPr>
              <a:t>3 key steps</a:t>
            </a:r>
            <a:endParaRPr sz="2667" u="sng"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B48501AA-DC18-6C49-8AE0-ECBF10466C7E}"/>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EDEN: Overview</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44E3F6C0-61D5-8041-A61A-244B27314E48}"/>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grpSp>
        <p:nvGrpSpPr>
          <p:cNvPr id="9" name="Group 8">
            <a:extLst>
              <a:ext uri="{FF2B5EF4-FFF2-40B4-BE49-F238E27FC236}">
                <a16:creationId xmlns:a16="http://schemas.microsoft.com/office/drawing/2014/main" id="{C0A675A9-990B-224C-889D-9436662921F4}"/>
              </a:ext>
            </a:extLst>
          </p:cNvPr>
          <p:cNvGrpSpPr/>
          <p:nvPr/>
        </p:nvGrpSpPr>
        <p:grpSpPr>
          <a:xfrm>
            <a:off x="48516" y="2744627"/>
            <a:ext cx="8792317" cy="3810348"/>
            <a:chOff x="1" y="2043807"/>
            <a:chExt cx="6594238" cy="2857761"/>
          </a:xfrm>
        </p:grpSpPr>
        <p:pic>
          <p:nvPicPr>
            <p:cNvPr id="5" name="Picture 4">
              <a:extLst>
                <a:ext uri="{FF2B5EF4-FFF2-40B4-BE49-F238E27FC236}">
                  <a16:creationId xmlns:a16="http://schemas.microsoft.com/office/drawing/2014/main" id="{514CEB99-0D10-B749-83DE-A0A96CA2B79A}"/>
                </a:ext>
              </a:extLst>
            </p:cNvPr>
            <p:cNvPicPr>
              <a:picLocks noChangeAspect="1"/>
            </p:cNvPicPr>
            <p:nvPr/>
          </p:nvPicPr>
          <p:blipFill>
            <a:blip r:embed="rId4"/>
            <a:stretch>
              <a:fillRect/>
            </a:stretch>
          </p:blipFill>
          <p:spPr>
            <a:xfrm>
              <a:off x="410855" y="2043807"/>
              <a:ext cx="6183384" cy="2857761"/>
            </a:xfrm>
            <a:prstGeom prst="rect">
              <a:avLst/>
            </a:prstGeom>
          </p:spPr>
        </p:pic>
        <p:sp>
          <p:nvSpPr>
            <p:cNvPr id="15" name="Google Shape;234;p29">
              <a:extLst>
                <a:ext uri="{FF2B5EF4-FFF2-40B4-BE49-F238E27FC236}">
                  <a16:creationId xmlns:a16="http://schemas.microsoft.com/office/drawing/2014/main" id="{028EBE68-2940-CB4E-9E1A-41E956C4528E}"/>
                </a:ext>
              </a:extLst>
            </p:cNvPr>
            <p:cNvSpPr/>
            <p:nvPr/>
          </p:nvSpPr>
          <p:spPr>
            <a:xfrm>
              <a:off x="1" y="2159899"/>
              <a:ext cx="1466849" cy="2518427"/>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 name="Google Shape;234;p29">
              <a:extLst>
                <a:ext uri="{FF2B5EF4-FFF2-40B4-BE49-F238E27FC236}">
                  <a16:creationId xmlns:a16="http://schemas.microsoft.com/office/drawing/2014/main" id="{E6106311-5243-FB4A-ACC9-1CC6592C786C}"/>
                </a:ext>
              </a:extLst>
            </p:cNvPr>
            <p:cNvSpPr/>
            <p:nvPr/>
          </p:nvSpPr>
          <p:spPr>
            <a:xfrm>
              <a:off x="5647345" y="2043807"/>
              <a:ext cx="946894" cy="2857761"/>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 name="Google Shape;234;p29">
              <a:extLst>
                <a:ext uri="{FF2B5EF4-FFF2-40B4-BE49-F238E27FC236}">
                  <a16:creationId xmlns:a16="http://schemas.microsoft.com/office/drawing/2014/main" id="{066B7375-2760-DB4D-A79A-906847163A82}"/>
                </a:ext>
              </a:extLst>
            </p:cNvPr>
            <p:cNvSpPr/>
            <p:nvPr/>
          </p:nvSpPr>
          <p:spPr>
            <a:xfrm>
              <a:off x="2158409" y="2159898"/>
              <a:ext cx="3488936" cy="29218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 name="Google Shape;234;p29">
              <a:extLst>
                <a:ext uri="{FF2B5EF4-FFF2-40B4-BE49-F238E27FC236}">
                  <a16:creationId xmlns:a16="http://schemas.microsoft.com/office/drawing/2014/main" id="{87854133-2D5E-9A42-9965-A88F61C555C7}"/>
                </a:ext>
              </a:extLst>
            </p:cNvPr>
            <p:cNvSpPr/>
            <p:nvPr/>
          </p:nvSpPr>
          <p:spPr>
            <a:xfrm>
              <a:off x="2946232" y="2276367"/>
              <a:ext cx="1221731" cy="221057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 name="Google Shape;234;p29">
              <a:extLst>
                <a:ext uri="{FF2B5EF4-FFF2-40B4-BE49-F238E27FC236}">
                  <a16:creationId xmlns:a16="http://schemas.microsoft.com/office/drawing/2014/main" id="{7336BDBA-98DC-C74E-AF4C-AF7A1724A984}"/>
                </a:ext>
              </a:extLst>
            </p:cNvPr>
            <p:cNvSpPr/>
            <p:nvPr/>
          </p:nvSpPr>
          <p:spPr>
            <a:xfrm>
              <a:off x="4167963" y="3887226"/>
              <a:ext cx="1499190" cy="961074"/>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 name="Google Shape;234;p29">
              <a:extLst>
                <a:ext uri="{FF2B5EF4-FFF2-40B4-BE49-F238E27FC236}">
                  <a16:creationId xmlns:a16="http://schemas.microsoft.com/office/drawing/2014/main" id="{505862AE-BE22-274D-9023-6B68CA0C1492}"/>
                </a:ext>
              </a:extLst>
            </p:cNvPr>
            <p:cNvSpPr/>
            <p:nvPr/>
          </p:nvSpPr>
          <p:spPr>
            <a:xfrm>
              <a:off x="2083852" y="3394074"/>
              <a:ext cx="862380" cy="168275"/>
            </a:xfrm>
            <a:prstGeom prst="rect">
              <a:avLst/>
            </a:prstGeom>
            <a:solidFill>
              <a:srgbClr val="FFFFFF">
                <a:alpha val="6257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extLst>
      <p:ext uri="{BB962C8B-B14F-4D97-AF65-F5344CB8AC3E}">
        <p14:creationId xmlns:p14="http://schemas.microsoft.com/office/powerpoint/2010/main" val="379930794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Shape 812"/>
        <p:cNvGrpSpPr/>
        <p:nvPr/>
      </p:nvGrpSpPr>
      <p:grpSpPr>
        <a:xfrm>
          <a:off x="0" y="0"/>
          <a:ext cx="0" cy="0"/>
          <a:chOff x="0" y="0"/>
          <a:chExt cx="0" cy="0"/>
        </a:xfrm>
      </p:grpSpPr>
      <p:sp>
        <p:nvSpPr>
          <p:cNvPr id="815" name="Google Shape;815;p80"/>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388</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7" name="Google Shape;109;p19">
            <a:extLst>
              <a:ext uri="{FF2B5EF4-FFF2-40B4-BE49-F238E27FC236}">
                <a16:creationId xmlns:a16="http://schemas.microsoft.com/office/drawing/2014/main" id="{9BB2C108-0840-8747-B18A-E514BFF10E83}"/>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CPU: DRAM Energy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02A60539-678B-724F-A801-48F256FD2FA3}"/>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pic>
        <p:nvPicPr>
          <p:cNvPr id="5" name="Picture 4">
            <a:extLst>
              <a:ext uri="{FF2B5EF4-FFF2-40B4-BE49-F238E27FC236}">
                <a16:creationId xmlns:a16="http://schemas.microsoft.com/office/drawing/2014/main" id="{FC560B8A-BD00-244C-8CF1-B85FE03E9705}"/>
              </a:ext>
            </a:extLst>
          </p:cNvPr>
          <p:cNvPicPr>
            <a:picLocks noChangeAspect="1"/>
          </p:cNvPicPr>
          <p:nvPr/>
        </p:nvPicPr>
        <p:blipFill>
          <a:blip r:embed="rId4"/>
          <a:stretch>
            <a:fillRect/>
          </a:stretch>
        </p:blipFill>
        <p:spPr>
          <a:xfrm>
            <a:off x="744826" y="1500140"/>
            <a:ext cx="8038213" cy="2730685"/>
          </a:xfrm>
          <a:prstGeom prst="rect">
            <a:avLst/>
          </a:prstGeom>
        </p:spPr>
      </p:pic>
      <p:sp>
        <p:nvSpPr>
          <p:cNvPr id="13" name="Google Shape;786;p77">
            <a:extLst>
              <a:ext uri="{FF2B5EF4-FFF2-40B4-BE49-F238E27FC236}">
                <a16:creationId xmlns:a16="http://schemas.microsoft.com/office/drawing/2014/main" id="{C65447BC-80B0-9242-BF36-CE71B8D0BA74}"/>
              </a:ext>
            </a:extLst>
          </p:cNvPr>
          <p:cNvSpPr txBox="1">
            <a:spLocks noGrp="1"/>
          </p:cNvSpPr>
          <p:nvPr>
            <p:ph type="body" idx="1"/>
          </p:nvPr>
        </p:nvSpPr>
        <p:spPr>
          <a:xfrm>
            <a:off x="2" y="4591897"/>
            <a:ext cx="9143999" cy="1396649"/>
          </a:xfrm>
          <a:prstGeom prst="rect">
            <a:avLst/>
          </a:prstGeom>
          <a:solidFill>
            <a:schemeClr val="accent1">
              <a:lumMod val="40000"/>
              <a:lumOff val="60000"/>
            </a:schemeClr>
          </a:solidFill>
          <a:ln w="9525" cap="flat" cmpd="sng">
            <a:solidFill>
              <a:srgbClr val="000000"/>
            </a:solidFill>
            <a:prstDash val="solid"/>
            <a:round/>
            <a:headEnd type="none" w="sm" len="sm"/>
            <a:tailEnd type="none" w="sm" len="sm"/>
          </a:ln>
        </p:spPr>
        <p:txBody>
          <a:bodyPr spcFirstLastPara="1" wrap="square" lIns="91425" tIns="91425" rIns="91425" bIns="91425" anchor="t" anchorCtr="0">
            <a:noAutofit/>
          </a:bodyPr>
          <a:lstStyle/>
          <a:p>
            <a:pPr marL="114297" indent="0" algn="ctr">
              <a:buNone/>
            </a:pPr>
            <a:r>
              <a:rPr lang="en-US" sz="3200" b="1" dirty="0">
                <a:solidFill>
                  <a:schemeClr val="tx1"/>
                </a:solidFill>
                <a:latin typeface="Cambria"/>
                <a:ea typeface="Cambria"/>
                <a:cs typeface="Cambria"/>
                <a:sym typeface="Cambria"/>
              </a:rPr>
              <a:t>Average </a:t>
            </a:r>
            <a:r>
              <a:rPr lang="en-US" sz="3200" b="1" dirty="0">
                <a:solidFill>
                  <a:srgbClr val="F400E6"/>
                </a:solidFill>
                <a:latin typeface="Cambria"/>
                <a:ea typeface="Cambria"/>
                <a:cs typeface="Cambria"/>
                <a:sym typeface="Cambria"/>
              </a:rPr>
              <a:t>21%</a:t>
            </a:r>
            <a:r>
              <a:rPr lang="en-US" sz="3200" b="1" dirty="0">
                <a:solidFill>
                  <a:schemeClr val="tx1"/>
                </a:solidFill>
                <a:latin typeface="Cambria"/>
                <a:ea typeface="Cambria"/>
                <a:cs typeface="Cambria"/>
                <a:sym typeface="Cambria"/>
              </a:rPr>
              <a:t> DRAM energy</a:t>
            </a:r>
            <a:r>
              <a:rPr lang="en-US" sz="3200" dirty="0">
                <a:solidFill>
                  <a:schemeClr val="tx1"/>
                </a:solidFill>
                <a:latin typeface="Cambria"/>
                <a:ea typeface="Cambria"/>
                <a:cs typeface="Cambria"/>
                <a:sym typeface="Cambria"/>
              </a:rPr>
              <a:t> </a:t>
            </a:r>
            <a:r>
              <a:rPr lang="en-US" sz="3200" b="1" dirty="0">
                <a:solidFill>
                  <a:schemeClr val="tx1"/>
                </a:solidFill>
                <a:latin typeface="Cambria"/>
                <a:ea typeface="Cambria"/>
                <a:cs typeface="Cambria"/>
                <a:sym typeface="Cambria"/>
              </a:rPr>
              <a:t>reduction</a:t>
            </a:r>
            <a:r>
              <a:rPr lang="en-US" sz="3200" dirty="0">
                <a:solidFill>
                  <a:schemeClr val="tx1"/>
                </a:solidFill>
                <a:latin typeface="Cambria"/>
                <a:ea typeface="Cambria"/>
                <a:cs typeface="Cambria"/>
                <a:sym typeface="Cambria"/>
              </a:rPr>
              <a:t> </a:t>
            </a:r>
          </a:p>
          <a:p>
            <a:pPr marL="114297" indent="0" algn="ctr">
              <a:buNone/>
            </a:pPr>
            <a:r>
              <a:rPr lang="en-US" sz="3200" dirty="0">
                <a:solidFill>
                  <a:schemeClr val="tx1"/>
                </a:solidFill>
                <a:latin typeface="Cambria"/>
                <a:ea typeface="Cambria"/>
                <a:cs typeface="Cambria"/>
                <a:sym typeface="Cambria"/>
              </a:rPr>
              <a:t>maintaining accuracy within 1% of original</a:t>
            </a:r>
          </a:p>
        </p:txBody>
      </p:sp>
    </p:spTree>
    <p:extLst>
      <p:ext uri="{BB962C8B-B14F-4D97-AF65-F5344CB8AC3E}">
        <p14:creationId xmlns:p14="http://schemas.microsoft.com/office/powerpoint/2010/main" val="3470007498"/>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4" name="Google Shape;824;p81"/>
          <p:cNvSpPr txBox="1">
            <a:spLocks noGrp="1"/>
          </p:cNvSpPr>
          <p:nvPr>
            <p:ph type="sldNum" idx="12"/>
          </p:nvPr>
        </p:nvSpPr>
        <p:spPr>
          <a:xfrm>
            <a:off x="8595301" y="6451368"/>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389</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pic>
        <p:nvPicPr>
          <p:cNvPr id="825" name="Google Shape;825;p81"/>
          <p:cNvPicPr preferRelativeResize="0"/>
          <p:nvPr/>
        </p:nvPicPr>
        <p:blipFill>
          <a:blip r:embed="rId3">
            <a:alphaModFix/>
          </a:blip>
          <a:stretch>
            <a:fillRect/>
          </a:stretch>
        </p:blipFill>
        <p:spPr>
          <a:xfrm>
            <a:off x="942415" y="1209956"/>
            <a:ext cx="6928500" cy="2484525"/>
          </a:xfrm>
          <a:prstGeom prst="rect">
            <a:avLst/>
          </a:prstGeom>
          <a:noFill/>
          <a:ln>
            <a:noFill/>
          </a:ln>
        </p:spPr>
      </p:pic>
      <p:sp>
        <p:nvSpPr>
          <p:cNvPr id="826" name="Google Shape;826;p81"/>
          <p:cNvSpPr/>
          <p:nvPr/>
        </p:nvSpPr>
        <p:spPr>
          <a:xfrm>
            <a:off x="0" y="3779129"/>
            <a:ext cx="9144000" cy="1208400"/>
          </a:xfrm>
          <a:prstGeom prst="rect">
            <a:avLst/>
          </a:prstGeom>
          <a:solidFill>
            <a:srgbClr val="D9EAD3"/>
          </a:solidFill>
          <a:ln w="12700">
            <a:solidFill>
              <a:schemeClr val="tx1"/>
            </a:solidFill>
          </a:ln>
        </p:spPr>
        <p:txBody>
          <a:bodyPr spcFirstLastPara="1" wrap="square" lIns="91425" tIns="91425" rIns="91425" bIns="91425"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Average </a:t>
            </a:r>
            <a:r>
              <a:rPr kumimoji="0" lang="en" sz="3000" b="1" i="0" u="none" strike="noStrike" kern="0" cap="none" spc="0" normalizeH="0" baseline="0" noProof="0" dirty="0">
                <a:ln>
                  <a:noFill/>
                </a:ln>
                <a:solidFill>
                  <a:srgbClr val="FF0000"/>
                </a:solidFill>
                <a:effectLst/>
                <a:uLnTx/>
                <a:uFillTx/>
                <a:latin typeface="Cambria"/>
                <a:ea typeface="Cambria"/>
                <a:cs typeface="Cambria"/>
                <a:sym typeface="Cambria"/>
              </a:rPr>
              <a:t>8%</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system speedup</a:t>
            </a:r>
            <a:endParaRPr kumimoji="0" sz="3000" b="0" i="0" u="none" strike="noStrike" kern="0" cap="none" spc="0" normalizeH="0" baseline="0" noProof="0" dirty="0">
              <a:ln>
                <a:noFill/>
              </a:ln>
              <a:solidFill>
                <a:srgbClr val="000000"/>
              </a:solidFill>
              <a:effectLst/>
              <a:uLnTx/>
              <a:uFillTx/>
              <a:latin typeface="Cambria"/>
              <a:ea typeface="Cambria"/>
              <a:cs typeface="Cambria"/>
              <a:sym typeface="Cambria"/>
            </a:endParaRP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Some workloads achieve</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a:t>
            </a:r>
            <a:r>
              <a:rPr kumimoji="0" lang="en" sz="3000" b="1" i="0" u="none" strike="noStrike" kern="0" cap="none" spc="0" normalizeH="0" baseline="0" noProof="0" dirty="0">
                <a:ln>
                  <a:noFill/>
                </a:ln>
                <a:solidFill>
                  <a:srgbClr val="F400E6"/>
                </a:solidFill>
                <a:effectLst/>
                <a:uLnTx/>
                <a:uFillTx/>
                <a:latin typeface="Cambria"/>
                <a:ea typeface="Cambria"/>
                <a:cs typeface="Cambria"/>
                <a:sym typeface="Cambria"/>
              </a:rPr>
              <a:t>17%</a:t>
            </a:r>
            <a:r>
              <a:rPr kumimoji="0" lang="en" sz="3000" b="1" i="0" u="none" strike="noStrike" kern="0" cap="none" spc="0" normalizeH="0" baseline="0" noProof="0" dirty="0">
                <a:ln>
                  <a:noFill/>
                </a:ln>
                <a:solidFill>
                  <a:srgbClr val="000000"/>
                </a:solidFill>
                <a:effectLst/>
                <a:uLnTx/>
                <a:uFillTx/>
                <a:latin typeface="Cambria"/>
                <a:ea typeface="Cambria"/>
                <a:cs typeface="Cambria"/>
                <a:sym typeface="Cambria"/>
              </a:rPr>
              <a:t> speedup</a:t>
            </a:r>
            <a:endParaRPr kumimoji="0" sz="3000" b="1" i="0" u="none" strike="noStrike" kern="0" cap="none" spc="0" normalizeH="0" baseline="0" noProof="0" dirty="0">
              <a:ln>
                <a:noFill/>
              </a:ln>
              <a:solidFill>
                <a:srgbClr val="000000"/>
              </a:solidFill>
              <a:effectLst/>
              <a:uLnTx/>
              <a:uFillTx/>
              <a:latin typeface="Cambria"/>
              <a:ea typeface="Cambria"/>
              <a:cs typeface="Cambria"/>
              <a:sym typeface="Cambria"/>
            </a:endParaRPr>
          </a:p>
        </p:txBody>
      </p:sp>
      <p:sp>
        <p:nvSpPr>
          <p:cNvPr id="7" name="Google Shape;109;p19">
            <a:extLst>
              <a:ext uri="{FF2B5EF4-FFF2-40B4-BE49-F238E27FC236}">
                <a16:creationId xmlns:a16="http://schemas.microsoft.com/office/drawing/2014/main" id="{9EF00454-0276-B64E-A7DA-B5BDA89E63FA}"/>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CPU: Performance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10" name="Google Shape;59;p13">
            <a:extLst>
              <a:ext uri="{FF2B5EF4-FFF2-40B4-BE49-F238E27FC236}">
                <a16:creationId xmlns:a16="http://schemas.microsoft.com/office/drawing/2014/main" id="{2D02DFC1-DC5E-4247-AC76-284FAFB65B41}"/>
              </a:ext>
            </a:extLst>
          </p:cNvPr>
          <p:cNvPicPr preferRelativeResize="0">
            <a:picLocks noChangeAspect="1"/>
          </p:cNvPicPr>
          <p:nvPr/>
        </p:nvPicPr>
        <p:blipFill>
          <a:blip r:embed="rId4">
            <a:alphaModFix/>
          </a:blip>
          <a:stretch>
            <a:fillRect/>
          </a:stretch>
        </p:blipFill>
        <p:spPr>
          <a:xfrm>
            <a:off x="67276" y="6634352"/>
            <a:ext cx="677549" cy="130349"/>
          </a:xfrm>
          <a:prstGeom prst="rect">
            <a:avLst/>
          </a:prstGeom>
          <a:noFill/>
          <a:ln>
            <a:noFill/>
          </a:ln>
        </p:spPr>
      </p:pic>
      <p:sp>
        <p:nvSpPr>
          <p:cNvPr id="11" name="Google Shape;835;p82">
            <a:extLst>
              <a:ext uri="{FF2B5EF4-FFF2-40B4-BE49-F238E27FC236}">
                <a16:creationId xmlns:a16="http://schemas.microsoft.com/office/drawing/2014/main" id="{895824B8-7497-D249-999C-A0BECDD71D1A}"/>
              </a:ext>
            </a:extLst>
          </p:cNvPr>
          <p:cNvSpPr/>
          <p:nvPr/>
        </p:nvSpPr>
        <p:spPr>
          <a:xfrm>
            <a:off x="0" y="5156825"/>
            <a:ext cx="9144000" cy="1208400"/>
          </a:xfrm>
          <a:prstGeom prst="rect">
            <a:avLst/>
          </a:prstGeom>
          <a:solidFill>
            <a:srgbClr val="D9EAD3"/>
          </a:solidFill>
          <a:ln w="12700">
            <a:solidFill>
              <a:schemeClr val="tx1"/>
            </a:solidFill>
          </a:ln>
        </p:spPr>
        <p:txBody>
          <a:bodyPr spcFirstLastPara="1" wrap="square" lIns="91425" tIns="91425" rIns="91425" bIns="91425"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EDEN achieves </a:t>
            </a:r>
            <a:r>
              <a:rPr kumimoji="0" lang="en" sz="3000" b="1" i="0" u="none" strike="noStrike" kern="0" cap="none" spc="0" normalizeH="0" baseline="0" noProof="0" dirty="0">
                <a:ln>
                  <a:noFill/>
                </a:ln>
                <a:solidFill>
                  <a:srgbClr val="0070C0"/>
                </a:solidFill>
                <a:effectLst/>
                <a:uLnTx/>
                <a:uFillTx/>
                <a:latin typeface="Cambria"/>
                <a:ea typeface="Cambria"/>
                <a:cs typeface="Cambria"/>
                <a:sym typeface="Cambria"/>
              </a:rPr>
              <a:t>close to the ideal </a:t>
            </a: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speedup</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possible via </a:t>
            </a:r>
            <a:r>
              <a:rPr kumimoji="0" lang="en" sz="3000" b="0" i="0" u="none" strike="noStrike" kern="0" cap="none" spc="0" normalizeH="0" baseline="0" noProof="0" dirty="0" err="1">
                <a:ln>
                  <a:noFill/>
                </a:ln>
                <a:solidFill>
                  <a:srgbClr val="000000"/>
                </a:solidFill>
                <a:effectLst/>
                <a:uLnTx/>
                <a:uFillTx/>
                <a:latin typeface="Cambria"/>
                <a:ea typeface="Cambria"/>
                <a:cs typeface="Cambria"/>
                <a:sym typeface="Cambria"/>
              </a:rPr>
              <a:t>tRCD</a:t>
            </a:r>
            <a:r>
              <a:rPr kumimoji="0" lang="en" sz="3000" b="0" i="0" u="none" strike="noStrike" kern="0" cap="none" spc="0" normalizeH="0" baseline="0" noProof="0" dirty="0">
                <a:ln>
                  <a:noFill/>
                </a:ln>
                <a:solidFill>
                  <a:srgbClr val="000000"/>
                </a:solidFill>
                <a:effectLst/>
                <a:uLnTx/>
                <a:uFillTx/>
                <a:latin typeface="Cambria"/>
                <a:ea typeface="Cambria"/>
                <a:cs typeface="Cambria"/>
                <a:sym typeface="Cambria"/>
              </a:rPr>
              <a:t> scaling</a:t>
            </a:r>
            <a:endParaRPr kumimoji="0" sz="3000" b="0" i="0" u="none" strike="noStrike" kern="0" cap="none" spc="0" normalizeH="0" baseline="0" noProof="0" dirty="0">
              <a:ln>
                <a:noFill/>
              </a:ln>
              <a:solidFill>
                <a:srgbClr val="000000"/>
              </a:solidFill>
              <a:effectLst/>
              <a:uLnTx/>
              <a:uFillTx/>
              <a:latin typeface="Cambria"/>
              <a:ea typeface="Cambria"/>
              <a:cs typeface="Cambria"/>
              <a:sym typeface="Cambria"/>
            </a:endParaRPr>
          </a:p>
        </p:txBody>
      </p:sp>
      <p:sp>
        <p:nvSpPr>
          <p:cNvPr id="9" name="Rectangle 8">
            <a:extLst>
              <a:ext uri="{FF2B5EF4-FFF2-40B4-BE49-F238E27FC236}">
                <a16:creationId xmlns:a16="http://schemas.microsoft.com/office/drawing/2014/main" id="{2282FC98-F460-4344-BCA5-083FF82A2BD3}"/>
              </a:ext>
            </a:extLst>
          </p:cNvPr>
          <p:cNvSpPr/>
          <p:nvPr/>
        </p:nvSpPr>
        <p:spPr>
          <a:xfrm>
            <a:off x="5643277" y="1583265"/>
            <a:ext cx="712699" cy="128832"/>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lang="en-US" sz="1867" b="0" i="0" u="none" strike="noStrike" kern="0" cap="none" spc="0" normalizeH="0" baseline="0" noProof="0">
              <a:ln>
                <a:noFill/>
              </a:ln>
              <a:solidFill>
                <a:srgbClr val="000000"/>
              </a:solidFill>
              <a:effectLst/>
              <a:uLnTx/>
              <a:uFillTx/>
              <a:latin typeface="Arial"/>
              <a:ea typeface="+mn-ea"/>
              <a:cs typeface="+mn-cs"/>
              <a:sym typeface="Arial"/>
            </a:endParaRPr>
          </a:p>
        </p:txBody>
      </p:sp>
      <p:sp>
        <p:nvSpPr>
          <p:cNvPr id="5" name="Rectangle 4">
            <a:extLst>
              <a:ext uri="{FF2B5EF4-FFF2-40B4-BE49-F238E27FC236}">
                <a16:creationId xmlns:a16="http://schemas.microsoft.com/office/drawing/2014/main" id="{A1B1C7AF-8371-0F4E-9052-4A71FDD7690B}"/>
              </a:ext>
            </a:extLst>
          </p:cNvPr>
          <p:cNvSpPr/>
          <p:nvPr/>
        </p:nvSpPr>
        <p:spPr>
          <a:xfrm>
            <a:off x="5577493" y="1463016"/>
            <a:ext cx="622286" cy="338554"/>
          </a:xfrm>
          <a:prstGeom prst="rect">
            <a:avLst/>
          </a:prstGeom>
        </p:spPr>
        <p:txBody>
          <a:bodyPr wrap="non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600" b="0" i="0" u="none" strike="noStrike" kern="0" cap="none" spc="0" normalizeH="0" baseline="0" noProof="0" dirty="0">
                <a:ln>
                  <a:noFill/>
                </a:ln>
                <a:solidFill>
                  <a:srgbClr val="000000"/>
                </a:solidFill>
                <a:effectLst/>
                <a:uLnTx/>
                <a:uFillTx/>
                <a:latin typeface="Cambria"/>
                <a:ea typeface="Cambria"/>
                <a:cs typeface="Cambria"/>
                <a:sym typeface="Cambria"/>
              </a:rPr>
              <a:t>Ideal</a:t>
            </a:r>
            <a:endParaRPr kumimoji="0" lang="en-US" sz="1600" b="0" i="0" u="none" strike="noStrike" kern="0" cap="none" spc="0" normalizeH="0" baseline="0" noProof="0" dirty="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3198945784"/>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Shape 839"/>
        <p:cNvGrpSpPr/>
        <p:nvPr/>
      </p:nvGrpSpPr>
      <p:grpSpPr>
        <a:xfrm>
          <a:off x="0" y="0"/>
          <a:ext cx="0" cy="0"/>
          <a:chOff x="0" y="0"/>
          <a:chExt cx="0" cy="0"/>
        </a:xfrm>
      </p:grpSpPr>
      <p:sp>
        <p:nvSpPr>
          <p:cNvPr id="842" name="Google Shape;842;p83"/>
          <p:cNvSpPr txBox="1">
            <a:spLocks noGrp="1"/>
          </p:cNvSpPr>
          <p:nvPr>
            <p:ph type="sldNum" idx="12"/>
          </p:nvPr>
        </p:nvSpPr>
        <p:spPr>
          <a:xfrm>
            <a:off x="8595301" y="6437552"/>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390</a:t>
            </a:fld>
            <a:endParaRPr kumimoji="0" sz="1000" b="0" i="0" u="none" strike="noStrike" kern="0" cap="none" spc="0" normalizeH="0" baseline="0" noProof="0" dirty="0">
              <a:ln>
                <a:noFill/>
              </a:ln>
              <a:solidFill>
                <a:srgbClr val="595959"/>
              </a:solidFill>
              <a:effectLst/>
              <a:uLnTx/>
              <a:uFillTx/>
              <a:latin typeface="Arial"/>
              <a:ea typeface="+mn-ea"/>
              <a:cs typeface="Arial"/>
              <a:sym typeface="Arial"/>
            </a:endParaRPr>
          </a:p>
        </p:txBody>
      </p:sp>
      <p:sp>
        <p:nvSpPr>
          <p:cNvPr id="6" name="Google Shape;109;p19">
            <a:extLst>
              <a:ext uri="{FF2B5EF4-FFF2-40B4-BE49-F238E27FC236}">
                <a16:creationId xmlns:a16="http://schemas.microsoft.com/office/drawing/2014/main" id="{506E2FF2-99A4-F643-9ABF-39D0FF259417}"/>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GPU, </a:t>
            </a:r>
            <a:r>
              <a:rPr kumimoji="0" lang="en-US" sz="3200" b="1" i="0" u="none" strike="noStrike" kern="0" cap="none" spc="0" normalizeH="0" baseline="0" noProof="0" dirty="0" err="1">
                <a:ln>
                  <a:noFill/>
                </a:ln>
                <a:solidFill>
                  <a:srgbClr val="000000"/>
                </a:solidFill>
                <a:effectLst/>
                <a:uLnTx/>
                <a:uFillTx/>
                <a:latin typeface="Cambria" panose="02040503050406030204" pitchFamily="18" charset="0"/>
                <a:ea typeface="+mn-ea"/>
                <a:cs typeface="Arial"/>
                <a:sym typeface="Arial"/>
              </a:rPr>
              <a:t>Eyeriss</a:t>
            </a:r>
            <a:r>
              <a:rPr kumimoji="0" lang="en-US"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rPr>
              <a:t>, and TPU:  Energy Evaluation</a:t>
            </a:r>
            <a:endParaRPr kumimoji="0" sz="3200" b="1" i="0" u="none" strike="noStrike" kern="0" cap="none" spc="0" normalizeH="0" baseline="0" noProof="0" dirty="0">
              <a:ln>
                <a:noFill/>
              </a:ln>
              <a:solidFill>
                <a:srgbClr val="000000"/>
              </a:solidFill>
              <a:effectLst/>
              <a:uLnTx/>
              <a:uFillTx/>
              <a:latin typeface="Cambria" panose="02040503050406030204" pitchFamily="18" charset="0"/>
              <a:ea typeface="+mn-ea"/>
              <a:cs typeface="Arial"/>
              <a:sym typeface="Arial"/>
            </a:endParaRPr>
          </a:p>
        </p:txBody>
      </p:sp>
      <p:pic>
        <p:nvPicPr>
          <p:cNvPr id="9" name="Google Shape;59;p13">
            <a:extLst>
              <a:ext uri="{FF2B5EF4-FFF2-40B4-BE49-F238E27FC236}">
                <a16:creationId xmlns:a16="http://schemas.microsoft.com/office/drawing/2014/main" id="{EDBBE29E-8BAA-9640-9F8D-F3A666C3D709}"/>
              </a:ext>
            </a:extLst>
          </p:cNvPr>
          <p:cNvPicPr preferRelativeResize="0">
            <a:picLocks noChangeAspect="1"/>
          </p:cNvPicPr>
          <p:nvPr/>
        </p:nvPicPr>
        <p:blipFill>
          <a:blip r:embed="rId3">
            <a:alphaModFix/>
          </a:blip>
          <a:stretch>
            <a:fillRect/>
          </a:stretch>
        </p:blipFill>
        <p:spPr>
          <a:xfrm>
            <a:off x="67276" y="6634352"/>
            <a:ext cx="677549" cy="130349"/>
          </a:xfrm>
          <a:prstGeom prst="rect">
            <a:avLst/>
          </a:prstGeom>
          <a:noFill/>
          <a:ln>
            <a:noFill/>
          </a:ln>
        </p:spPr>
      </p:pic>
      <p:sp>
        <p:nvSpPr>
          <p:cNvPr id="10" name="Google Shape;786;p77">
            <a:extLst>
              <a:ext uri="{FF2B5EF4-FFF2-40B4-BE49-F238E27FC236}">
                <a16:creationId xmlns:a16="http://schemas.microsoft.com/office/drawing/2014/main" id="{B6C1BDFB-4804-4045-8073-9271818092B5}"/>
              </a:ext>
            </a:extLst>
          </p:cNvPr>
          <p:cNvSpPr txBox="1">
            <a:spLocks/>
          </p:cNvSpPr>
          <p:nvPr/>
        </p:nvSpPr>
        <p:spPr>
          <a:xfrm>
            <a:off x="2" y="1982878"/>
            <a:ext cx="9143999" cy="3379993"/>
          </a:xfrm>
          <a:prstGeom prst="rect">
            <a:avLst/>
          </a:prstGeom>
          <a:solidFill>
            <a:schemeClr val="accent1">
              <a:lumMod val="40000"/>
              <a:lumOff val="60000"/>
            </a:schemeClr>
          </a:solidFill>
          <a:ln w="9525" cap="flat" cmpd="sng">
            <a:solidFill>
              <a:srgbClr val="000000"/>
            </a:solidFill>
            <a:prstDash val="solid"/>
            <a:round/>
            <a:headEnd type="none" w="sm" len="sm"/>
            <a:tailEnd type="none" w="sm" len="sm"/>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342900" marR="0" lvl="0" indent="-257175" algn="l" rtl="0">
              <a:lnSpc>
                <a:spcPct val="115000"/>
              </a:lnSpc>
              <a:spcBef>
                <a:spcPts val="0"/>
              </a:spcBef>
              <a:spcAft>
                <a:spcPts val="0"/>
              </a:spcAft>
              <a:buClr>
                <a:schemeClr val="dk2"/>
              </a:buClr>
              <a:buSzPts val="1800"/>
              <a:buFont typeface="Arial"/>
              <a:buChar char="●"/>
              <a:defRPr sz="1800" b="0" i="0" u="none" strike="noStrike" cap="none">
                <a:solidFill>
                  <a:schemeClr val="dk2"/>
                </a:solidFill>
                <a:latin typeface="Arial"/>
                <a:ea typeface="Arial"/>
                <a:cs typeface="Arial"/>
                <a:sym typeface="Arial"/>
              </a:defRPr>
            </a:lvl1pPr>
            <a:lvl2pPr marL="685800" marR="0" lvl="1"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2pPr>
            <a:lvl3pPr marL="1028700" marR="0" lvl="2"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3pPr>
            <a:lvl4pPr marL="1371600" marR="0" lvl="3"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4pPr>
            <a:lvl5pPr marL="1714500" marR="0" lvl="4"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5pPr>
            <a:lvl6pPr marL="2057400" marR="0" lvl="5"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6pPr>
            <a:lvl7pPr marL="2400300" marR="0" lvl="6"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7pPr>
            <a:lvl8pPr marL="2743200" marR="0" lvl="7" indent="-238125" algn="l" rtl="0">
              <a:lnSpc>
                <a:spcPct val="115000"/>
              </a:lnSpc>
              <a:spcBef>
                <a:spcPts val="1200"/>
              </a:spcBef>
              <a:spcAft>
                <a:spcPts val="0"/>
              </a:spcAft>
              <a:buClr>
                <a:schemeClr val="dk2"/>
              </a:buClr>
              <a:buSzPts val="1400"/>
              <a:buFont typeface="Arial"/>
              <a:buChar char="○"/>
              <a:defRPr sz="1050" b="0" i="0" u="none" strike="noStrike" cap="none">
                <a:solidFill>
                  <a:schemeClr val="dk2"/>
                </a:solidFill>
                <a:latin typeface="Arial"/>
                <a:ea typeface="Arial"/>
                <a:cs typeface="Arial"/>
                <a:sym typeface="Arial"/>
              </a:defRPr>
            </a:lvl8pPr>
            <a:lvl9pPr marL="3086100" marR="0" lvl="8" indent="-238125" algn="l" rtl="0">
              <a:lnSpc>
                <a:spcPct val="115000"/>
              </a:lnSpc>
              <a:spcBef>
                <a:spcPts val="1200"/>
              </a:spcBef>
              <a:spcAft>
                <a:spcPts val="1200"/>
              </a:spcAft>
              <a:buClr>
                <a:schemeClr val="dk2"/>
              </a:buClr>
              <a:buSzPts val="1400"/>
              <a:buFont typeface="Arial"/>
              <a:buChar char="■"/>
              <a:defRPr sz="1050" b="0" i="0" u="none" strike="noStrike" cap="none">
                <a:solidFill>
                  <a:schemeClr val="dk2"/>
                </a:solidFill>
                <a:latin typeface="Arial"/>
                <a:ea typeface="Arial"/>
                <a:cs typeface="Arial"/>
                <a:sym typeface="Arial"/>
              </a:defRPr>
            </a:lvl9pPr>
          </a:lstStyle>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a:ln>
                  <a:noFill/>
                </a:ln>
                <a:solidFill>
                  <a:srgbClr val="000000"/>
                </a:solidFill>
                <a:effectLst/>
                <a:uLnTx/>
                <a:uFillTx/>
                <a:latin typeface="Cambria"/>
                <a:ea typeface="Cambria"/>
                <a:cs typeface="Cambria"/>
                <a:sym typeface="Cambria"/>
              </a:rPr>
              <a:t>GPU</a:t>
            </a:r>
            <a:r>
              <a:rPr kumimoji="0" lang="en-US" sz="3200" b="1" i="0" u="none" strike="noStrike" kern="0" cap="none" spc="0" normalizeH="0" baseline="0" noProof="0" dirty="0">
                <a:ln>
                  <a:noFill/>
                </a:ln>
                <a:solidFill>
                  <a:srgbClr val="000000"/>
                </a:solidFill>
                <a:effectLst/>
                <a:uLnTx/>
                <a:uFillTx/>
                <a:latin typeface="Cambria"/>
                <a:ea typeface="Cambria"/>
                <a:cs typeface="Cambria"/>
                <a:sym typeface="Cambria"/>
              </a:rPr>
              <a:t>: </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average </a:t>
            </a:r>
            <a:r>
              <a:rPr kumimoji="0" lang="en-US" sz="3200" b="1" i="0" u="none" strike="noStrike" kern="0" cap="none" spc="0" normalizeH="0" baseline="0" noProof="0" dirty="0">
                <a:ln>
                  <a:noFill/>
                </a:ln>
                <a:solidFill>
                  <a:srgbClr val="38761D"/>
                </a:solidFill>
                <a:effectLst/>
                <a:uLnTx/>
                <a:uFillTx/>
                <a:latin typeface="Cambria"/>
                <a:ea typeface="Cambria"/>
                <a:cs typeface="Cambria"/>
                <a:sym typeface="Cambria"/>
              </a:rPr>
              <a:t>37% energy reduction</a:t>
            </a: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endPar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endParaRP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err="1">
                <a:ln>
                  <a:noFill/>
                </a:ln>
                <a:solidFill>
                  <a:srgbClr val="000000"/>
                </a:solidFill>
                <a:effectLst/>
                <a:uLnTx/>
                <a:uFillTx/>
                <a:latin typeface="Cambria"/>
                <a:ea typeface="Cambria"/>
                <a:cs typeface="Cambria"/>
                <a:sym typeface="Cambria"/>
              </a:rPr>
              <a:t>Eyeriss</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 average </a:t>
            </a:r>
            <a:r>
              <a:rPr kumimoji="0" lang="en-US" sz="3200" b="1" i="0" u="none" strike="noStrike" kern="0" cap="none" spc="0" normalizeH="0" baseline="0" noProof="0" dirty="0">
                <a:ln>
                  <a:noFill/>
                </a:ln>
                <a:solidFill>
                  <a:srgbClr val="1155CC"/>
                </a:solidFill>
                <a:effectLst/>
                <a:uLnTx/>
                <a:uFillTx/>
                <a:latin typeface="Cambria"/>
                <a:ea typeface="Cambria"/>
                <a:cs typeface="Cambria"/>
                <a:sym typeface="Cambria"/>
              </a:rPr>
              <a:t>31% energy reduction</a:t>
            </a: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endParaRPr kumimoji="0" lang="en-US" sz="3200" b="1" i="0" u="none" strike="noStrike" kern="0" cap="none" spc="0" normalizeH="0" baseline="0" noProof="0" dirty="0">
              <a:ln>
                <a:noFill/>
              </a:ln>
              <a:solidFill>
                <a:srgbClr val="1155CC"/>
              </a:solidFill>
              <a:effectLst/>
              <a:uLnTx/>
              <a:uFillTx/>
              <a:latin typeface="Cambria"/>
              <a:ea typeface="Cambria"/>
              <a:cs typeface="Cambria"/>
              <a:sym typeface="Cambria"/>
            </a:endParaRPr>
          </a:p>
          <a:p>
            <a:pPr marL="514338" marR="0" lvl="0" indent="-457189" algn="l" defTabSz="1219170" rtl="0" eaLnBrk="1" fontAlgn="auto" latinLnBrk="0" hangingPunct="1">
              <a:lnSpc>
                <a:spcPct val="100000"/>
              </a:lnSpc>
              <a:spcBef>
                <a:spcPts val="1000"/>
              </a:spcBef>
              <a:spcAft>
                <a:spcPts val="0"/>
              </a:spcAft>
              <a:buClr>
                <a:srgbClr val="000000"/>
              </a:buClr>
              <a:buSzPts val="1800"/>
              <a:buFont typeface="Arial" panose="020B0604020202020204" pitchFamily="34" charset="0"/>
              <a:buChar char="•"/>
              <a:tabLst/>
              <a:defRPr/>
            </a:pPr>
            <a:r>
              <a:rPr kumimoji="0" lang="en-US" sz="3200" b="1" i="0" u="sng" strike="noStrike" kern="0" cap="none" spc="0" normalizeH="0" baseline="0" noProof="0" dirty="0">
                <a:ln>
                  <a:noFill/>
                </a:ln>
                <a:solidFill>
                  <a:srgbClr val="000000"/>
                </a:solidFill>
                <a:effectLst/>
                <a:uLnTx/>
                <a:uFillTx/>
                <a:latin typeface="Cambria"/>
                <a:ea typeface="Cambria"/>
                <a:cs typeface="Cambria"/>
                <a:sym typeface="Cambria"/>
              </a:rPr>
              <a:t>TPU</a:t>
            </a:r>
            <a:r>
              <a:rPr kumimoji="0" lang="en-US" sz="3200" b="0" i="0" u="none" strike="noStrike" kern="0" cap="none" spc="0" normalizeH="0" baseline="0" noProof="0" dirty="0">
                <a:ln>
                  <a:noFill/>
                </a:ln>
                <a:solidFill>
                  <a:srgbClr val="000000"/>
                </a:solidFill>
                <a:effectLst/>
                <a:uLnTx/>
                <a:uFillTx/>
                <a:latin typeface="Cambria"/>
                <a:ea typeface="Cambria"/>
                <a:cs typeface="Cambria"/>
                <a:sym typeface="Cambria"/>
              </a:rPr>
              <a:t>: average </a:t>
            </a:r>
            <a:r>
              <a:rPr kumimoji="0" lang="en-US" sz="3200" b="1" i="0" u="none" strike="noStrike" kern="0" cap="none" spc="0" normalizeH="0" baseline="0" noProof="0" dirty="0">
                <a:ln>
                  <a:noFill/>
                </a:ln>
                <a:solidFill>
                  <a:srgbClr val="990000"/>
                </a:solidFill>
                <a:effectLst/>
                <a:uLnTx/>
                <a:uFillTx/>
                <a:latin typeface="Cambria"/>
                <a:ea typeface="Cambria"/>
                <a:cs typeface="Cambria"/>
                <a:sym typeface="Cambria"/>
              </a:rPr>
              <a:t>32% energy reduction</a:t>
            </a:r>
            <a:endParaRPr kumimoji="0" lang="en-US" sz="3200" b="0" i="0" u="none" strike="noStrike" kern="0" cap="none" spc="0" normalizeH="0" baseline="0" noProof="0" dirty="0">
              <a:ln>
                <a:noFill/>
              </a:ln>
              <a:solidFill>
                <a:srgbClr val="990000"/>
              </a:solidFill>
              <a:effectLst/>
              <a:uLnTx/>
              <a:uFillTx/>
              <a:latin typeface="Cambria"/>
              <a:ea typeface="Cambria"/>
              <a:cs typeface="Cambria"/>
              <a:sym typeface="Cambria"/>
            </a:endParaRPr>
          </a:p>
        </p:txBody>
      </p:sp>
    </p:spTree>
    <p:extLst>
      <p:ext uri="{BB962C8B-B14F-4D97-AF65-F5344CB8AC3E}">
        <p14:creationId xmlns:p14="http://schemas.microsoft.com/office/powerpoint/2010/main" val="1902553852"/>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EDEN: Data-Aware Efficient DNN Inference</a:t>
            </a:r>
          </a:p>
        </p:txBody>
      </p:sp>
      <p:sp>
        <p:nvSpPr>
          <p:cNvPr id="3" name="Content Placeholder 2"/>
          <p:cNvSpPr>
            <a:spLocks noGrp="1"/>
          </p:cNvSpPr>
          <p:nvPr>
            <p:ph idx="1"/>
          </p:nvPr>
        </p:nvSpPr>
        <p:spPr>
          <a:xfrm>
            <a:off x="228600" y="980728"/>
            <a:ext cx="8807896" cy="5051648"/>
          </a:xfrm>
        </p:spPr>
        <p:txBody>
          <a:bodyPr/>
          <a:lstStyle/>
          <a:p>
            <a:r>
              <a:rPr lang="en-US" sz="2000" dirty="0"/>
              <a:t>Skanda </a:t>
            </a:r>
            <a:r>
              <a:rPr lang="en-US" sz="2000" dirty="0" err="1"/>
              <a:t>Koppula</a:t>
            </a:r>
            <a:r>
              <a:rPr lang="en-US" sz="2000" dirty="0"/>
              <a:t>, Lois </a:t>
            </a:r>
            <a:r>
              <a:rPr lang="en-US" sz="2000" dirty="0" err="1"/>
              <a:t>Orosa</a:t>
            </a:r>
            <a:r>
              <a:rPr lang="en-US" sz="2000" dirty="0"/>
              <a:t>, A. </a:t>
            </a:r>
            <a:r>
              <a:rPr lang="en-US" sz="2000" dirty="0" err="1"/>
              <a:t>Giray</a:t>
            </a:r>
            <a:r>
              <a:rPr lang="en-US" sz="2000" dirty="0"/>
              <a:t> </a:t>
            </a:r>
            <a:r>
              <a:rPr lang="en-US" sz="2000" dirty="0" err="1"/>
              <a:t>Yaglikci</a:t>
            </a:r>
            <a:r>
              <a:rPr lang="en-US" sz="2000" dirty="0"/>
              <a:t>, </a:t>
            </a:r>
            <a:r>
              <a:rPr lang="en-US" sz="2000" dirty="0" err="1"/>
              <a:t>Roknoddin</a:t>
            </a:r>
            <a:r>
              <a:rPr lang="en-US" sz="2000" dirty="0"/>
              <a:t> Azizi, Taha </a:t>
            </a:r>
            <a:r>
              <a:rPr lang="en-US" sz="2000" dirty="0" err="1"/>
              <a:t>Shahroodi</a:t>
            </a:r>
            <a:r>
              <a:rPr lang="en-US" sz="2000" dirty="0"/>
              <a:t>, Konstantinos </a:t>
            </a:r>
            <a:r>
              <a:rPr lang="en-US" sz="2000" dirty="0" err="1"/>
              <a:t>Kanellopoulos</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"EDEN: Enabling Energy-Efficient, High-Performance Deep Neural Network Inference Using Approximate DRAM"</a:t>
            </a:r>
            <a:br>
              <a:rPr lang="en-US" sz="2000" dirty="0">
                <a:solidFill>
                  <a:srgbClr val="0432FF"/>
                </a:solidFill>
              </a:rPr>
            </a:br>
            <a:r>
              <a:rPr lang="en-US" sz="2000" i="1" dirty="0"/>
              <a:t>Proceedings of the </a:t>
            </a:r>
            <a:r>
              <a:rPr lang="en-US" sz="2000" i="1" dirty="0">
                <a:hlinkClick r:id="rId3"/>
              </a:rPr>
              <a:t>52nd International Symposium on Microarchitecture</a:t>
            </a:r>
            <a:r>
              <a:rPr lang="en-US" sz="2000" i="1" dirty="0"/>
              <a:t> (</a:t>
            </a:r>
            <a:r>
              <a:rPr lang="en-US" sz="2000" b="1" i="1" dirty="0"/>
              <a:t>MICRO</a:t>
            </a:r>
            <a:r>
              <a:rPr lang="en-US" sz="2000" i="1" dirty="0"/>
              <a:t>)</a:t>
            </a:r>
            <a:r>
              <a:rPr lang="en-US" sz="2000" dirty="0"/>
              <a:t>, Columbus, OH, USA, October 2019.</a:t>
            </a:r>
            <a:br>
              <a:rPr lang="en-US" sz="2000" dirty="0"/>
            </a:br>
            <a:r>
              <a:rPr lang="en-US" sz="2000" dirty="0"/>
              <a:t>[</a:t>
            </a:r>
            <a:r>
              <a:rPr lang="en-US" sz="2000" dirty="0">
                <a:hlinkClick r:id="rId4"/>
              </a:rPr>
              <a:t>Lightning Talk 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Video</a:t>
            </a:r>
            <a:r>
              <a:rPr lang="en-US" sz="2000" dirty="0"/>
              <a:t> (90 seconds)]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0E42FC0-77B3-B442-82F2-B805EFEC4217}"/>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203576"/>
            <a:ext cx="9144000" cy="1828800"/>
          </a:xfrm>
          <a:prstGeom prst="rect">
            <a:avLst/>
          </a:prstGeom>
        </p:spPr>
      </p:pic>
    </p:spTree>
    <p:extLst>
      <p:ext uri="{BB962C8B-B14F-4D97-AF65-F5344CB8AC3E}">
        <p14:creationId xmlns:p14="http://schemas.microsoft.com/office/powerpoint/2010/main" val="41301076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24AB44-5A91-FE45-AC17-96506CC6861F}"/>
              </a:ext>
            </a:extLst>
          </p:cNvPr>
          <p:cNvSpPr>
            <a:spLocks noGrp="1"/>
          </p:cNvSpPr>
          <p:nvPr>
            <p:ph type="title"/>
          </p:nvPr>
        </p:nvSpPr>
        <p:spPr/>
        <p:txBody>
          <a:bodyPr/>
          <a:lstStyle/>
          <a:p>
            <a:r>
              <a:rPr lang="en-US" dirty="0"/>
              <a:t>SMASH: SW/HW Indexing Acceleration</a:t>
            </a:r>
          </a:p>
        </p:txBody>
      </p:sp>
      <p:sp>
        <p:nvSpPr>
          <p:cNvPr id="3" name="Content Placeholder 2">
            <a:extLst>
              <a:ext uri="{FF2B5EF4-FFF2-40B4-BE49-F238E27FC236}">
                <a16:creationId xmlns:a16="http://schemas.microsoft.com/office/drawing/2014/main" id="{CA49CF32-39A0-6D45-B253-C5079FCA88CD}"/>
              </a:ext>
            </a:extLst>
          </p:cNvPr>
          <p:cNvSpPr>
            <a:spLocks noGrp="1"/>
          </p:cNvSpPr>
          <p:nvPr>
            <p:ph idx="1"/>
          </p:nvPr>
        </p:nvSpPr>
        <p:spPr>
          <a:xfrm>
            <a:off x="228600" y="1047974"/>
            <a:ext cx="8610600" cy="5195664"/>
          </a:xfrm>
        </p:spPr>
        <p:txBody>
          <a:bodyPr/>
          <a:lstStyle/>
          <a:p>
            <a:r>
              <a:rPr lang="en-US" sz="1800" dirty="0"/>
              <a:t>Konstantinos </a:t>
            </a:r>
            <a:r>
              <a:rPr lang="en-US" sz="1800" dirty="0" err="1"/>
              <a:t>Kanellopoulos</a:t>
            </a:r>
            <a:r>
              <a:rPr lang="en-US" sz="1800" dirty="0"/>
              <a:t>, Nandita Vijaykumar, Christina </a:t>
            </a:r>
            <a:r>
              <a:rPr lang="en-US" sz="1800" dirty="0" err="1"/>
              <a:t>Giannoula</a:t>
            </a:r>
            <a:r>
              <a:rPr lang="en-US" sz="1800" dirty="0"/>
              <a:t>, </a:t>
            </a:r>
            <a:r>
              <a:rPr lang="en-US" sz="1800" dirty="0" err="1"/>
              <a:t>Roknoddin</a:t>
            </a:r>
            <a:r>
              <a:rPr lang="en-US" sz="1800" dirty="0"/>
              <a:t> Azizi, Skanda </a:t>
            </a:r>
            <a:r>
              <a:rPr lang="en-US" sz="1800" dirty="0" err="1"/>
              <a:t>Koppula</a:t>
            </a:r>
            <a:r>
              <a:rPr lang="en-US" sz="1800" dirty="0"/>
              <a:t>, Nika Mansouri </a:t>
            </a:r>
            <a:r>
              <a:rPr lang="en-US" sz="1800" dirty="0" err="1"/>
              <a:t>Ghiasi</a:t>
            </a:r>
            <a:r>
              <a:rPr lang="en-US" sz="1800" dirty="0"/>
              <a:t>, Taha </a:t>
            </a:r>
            <a:r>
              <a:rPr lang="en-US" sz="1800" dirty="0" err="1"/>
              <a:t>Shahroodi</a:t>
            </a:r>
            <a:r>
              <a:rPr lang="en-US" sz="1800" dirty="0"/>
              <a:t>, Juan Gomez-Luna,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"SMASH: Co-designing Software Compression and Hardware-Accelerated Indexing for Efficient Sparse Matrix Operations"</a:t>
            </a:r>
            <a:br>
              <a:rPr lang="en-US" sz="1800" dirty="0">
                <a:solidFill>
                  <a:srgbClr val="0432FF"/>
                </a:solidFill>
              </a:rPr>
            </a:br>
            <a:r>
              <a:rPr lang="en-US" sz="1800" i="1" dirty="0"/>
              <a:t>Proceedings of the </a:t>
            </a:r>
            <a:r>
              <a:rPr lang="en-US" sz="1800" i="1" dirty="0">
                <a:hlinkClick r:id="rId3"/>
              </a:rPr>
              <a:t>52nd International Symposium on Microarchitecture</a:t>
            </a:r>
            <a:r>
              <a:rPr lang="en-US" sz="1800" i="1" dirty="0"/>
              <a:t> (</a:t>
            </a:r>
            <a:r>
              <a:rPr lang="en-US" sz="1800" b="1" i="1" dirty="0"/>
              <a:t>MICRO</a:t>
            </a:r>
            <a:r>
              <a:rPr lang="en-US" sz="1800" i="1" dirty="0"/>
              <a:t>)</a:t>
            </a:r>
            <a:r>
              <a:rPr lang="en-US" sz="1800" dirty="0"/>
              <a:t>, Columbus, OH, USA, October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Poster (pptx)</a:t>
            </a:r>
            <a:r>
              <a:rPr lang="en-US" sz="1800" dirty="0"/>
              <a:t> </a:t>
            </a:r>
            <a:r>
              <a:rPr lang="en-US" sz="1800" dirty="0">
                <a:hlinkClick r:id="rId9"/>
              </a:rPr>
              <a:t>(pdf)</a:t>
            </a:r>
            <a:r>
              <a:rPr lang="en-US" sz="1800" dirty="0"/>
              <a:t>]</a:t>
            </a:r>
            <a:br>
              <a:rPr lang="en-US" sz="1800" dirty="0"/>
            </a:br>
            <a:r>
              <a:rPr lang="en-US" sz="1800" dirty="0"/>
              <a:t>[</a:t>
            </a:r>
            <a:r>
              <a:rPr lang="en-US" sz="1800" dirty="0">
                <a:hlinkClick r:id="rId10"/>
              </a:rPr>
              <a:t>Lightning Talk Video</a:t>
            </a:r>
            <a:r>
              <a:rPr lang="en-US" sz="1800" dirty="0"/>
              <a:t> (90 seconds)]</a:t>
            </a:r>
            <a:br>
              <a:rPr lang="en-US" sz="1800" dirty="0"/>
            </a:br>
            <a:r>
              <a:rPr lang="en-US" sz="1800" dirty="0"/>
              <a:t>[</a:t>
            </a:r>
            <a:r>
              <a:rPr lang="en-US" sz="1800" dirty="0">
                <a:hlinkClick r:id="rId11"/>
              </a:rPr>
              <a:t>Full Talk Lecture</a:t>
            </a:r>
            <a:r>
              <a:rPr lang="en-US" sz="1800" dirty="0"/>
              <a:t> (30 minutes)]</a:t>
            </a:r>
          </a:p>
          <a:p>
            <a:pPr marL="0" indent="0">
              <a:buNone/>
            </a:pPr>
            <a:endParaRPr lang="en-US" sz="1800" dirty="0"/>
          </a:p>
        </p:txBody>
      </p:sp>
      <p:sp>
        <p:nvSpPr>
          <p:cNvPr id="4" name="Slide Number Placeholder 3">
            <a:extLst>
              <a:ext uri="{FF2B5EF4-FFF2-40B4-BE49-F238E27FC236}">
                <a16:creationId xmlns:a16="http://schemas.microsoft.com/office/drawing/2014/main" id="{CB407FFA-CEF7-8B47-9DEF-04352233615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6D1AD02-6233-8D47-A15C-B34366589E3A}"/>
              </a:ext>
            </a:extLst>
          </p:cNvPr>
          <p:cNvPicPr>
            <a:picLocks noChangeAspect="1"/>
          </p:cNvPicPr>
          <p:nvPr/>
        </p:nvPicPr>
        <p:blipFill>
          <a:blip r:embed="rId12"/>
          <a:stretch>
            <a:fillRect/>
          </a:stretch>
        </p:blipFill>
        <p:spPr>
          <a:xfrm>
            <a:off x="495300" y="4694238"/>
            <a:ext cx="8077200" cy="2006600"/>
          </a:xfrm>
          <a:prstGeom prst="rect">
            <a:avLst/>
          </a:prstGeom>
        </p:spPr>
      </p:pic>
    </p:spTree>
    <p:extLst>
      <p:ext uri="{BB962C8B-B14F-4D97-AF65-F5344CB8AC3E}">
        <p14:creationId xmlns:p14="http://schemas.microsoft.com/office/powerpoint/2010/main" val="1351054471"/>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7F7209-9645-0B46-930C-11ED6A584BF2}"/>
              </a:ext>
            </a:extLst>
          </p:cNvPr>
          <p:cNvSpPr>
            <a:spLocks noGrp="1"/>
          </p:cNvSpPr>
          <p:nvPr>
            <p:ph type="title"/>
          </p:nvPr>
        </p:nvSpPr>
        <p:spPr/>
        <p:txBody>
          <a:bodyPr/>
          <a:lstStyle/>
          <a:p>
            <a:r>
              <a:rPr lang="en-US" dirty="0"/>
              <a:t>Data-Aware Virtual Memory Framework</a:t>
            </a:r>
          </a:p>
        </p:txBody>
      </p:sp>
      <p:sp>
        <p:nvSpPr>
          <p:cNvPr id="3" name="Content Placeholder 2">
            <a:extLst>
              <a:ext uri="{FF2B5EF4-FFF2-40B4-BE49-F238E27FC236}">
                <a16:creationId xmlns:a16="http://schemas.microsoft.com/office/drawing/2014/main" id="{A4D302F9-879E-9545-8810-B4A40431FA8A}"/>
              </a:ext>
            </a:extLst>
          </p:cNvPr>
          <p:cNvSpPr>
            <a:spLocks noGrp="1"/>
          </p:cNvSpPr>
          <p:nvPr>
            <p:ph idx="1"/>
          </p:nvPr>
        </p:nvSpPr>
        <p:spPr>
          <a:xfrm>
            <a:off x="-252536" y="980728"/>
            <a:ext cx="9396536" cy="5267672"/>
          </a:xfrm>
        </p:spPr>
        <p:txBody>
          <a:bodyPr/>
          <a:lstStyle/>
          <a:p>
            <a:r>
              <a:rPr lang="en-US" sz="1500" dirty="0"/>
              <a:t>Nastaran Hajinazar, </a:t>
            </a:r>
            <a:r>
              <a:rPr lang="en-US" sz="1500" dirty="0" err="1"/>
              <a:t>Pratyush</a:t>
            </a:r>
            <a:r>
              <a:rPr lang="en-US" sz="1500" dirty="0"/>
              <a:t> Patel, Minesh Patel, Konstantinos </a:t>
            </a:r>
            <a:r>
              <a:rPr lang="en-US" sz="1500" dirty="0" err="1"/>
              <a:t>Kanellopoulos</a:t>
            </a:r>
            <a:r>
              <a:rPr lang="en-US" sz="1500" dirty="0"/>
              <a:t>, Saugata Ghose, </a:t>
            </a:r>
            <a:r>
              <a:rPr lang="en-US" sz="1500" dirty="0" err="1"/>
              <a:t>Rachata</a:t>
            </a:r>
            <a:r>
              <a:rPr lang="en-US" sz="1500" dirty="0"/>
              <a:t> Ausavarungnirun, Geraldo Francisco de Oliveira Jr., Jonathan </a:t>
            </a:r>
            <a:r>
              <a:rPr lang="en-US" sz="1500" dirty="0" err="1"/>
              <a:t>Appavoo</a:t>
            </a:r>
            <a:r>
              <a:rPr lang="en-US" sz="1500" dirty="0"/>
              <a:t>, </a:t>
            </a:r>
            <a:r>
              <a:rPr lang="en-US" sz="1500" dirty="0" err="1"/>
              <a:t>Vivek</a:t>
            </a:r>
            <a:r>
              <a:rPr lang="en-US" sz="1500" dirty="0"/>
              <a:t> Seshadri,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"The Virtual Block Interface: A Flexible Alternative to the Conventional Virtual Memory Framework"</a:t>
            </a:r>
            <a:br>
              <a:rPr lang="en-US" sz="1500" dirty="0">
                <a:solidFill>
                  <a:srgbClr val="0432FF"/>
                </a:solidFill>
              </a:rPr>
            </a:br>
            <a:r>
              <a:rPr lang="en-US" sz="1500" i="1" dirty="0"/>
              <a:t>Proceedings of the </a:t>
            </a:r>
            <a:r>
              <a:rPr lang="en-US" sz="1500" i="1" dirty="0">
                <a:hlinkClick r:id="rId3"/>
              </a:rPr>
              <a:t>47th International Symposium on Computer Architecture</a:t>
            </a:r>
            <a:r>
              <a:rPr lang="en-US" sz="1500" i="1" dirty="0"/>
              <a:t> (</a:t>
            </a:r>
            <a:r>
              <a:rPr lang="en-US" sz="1500" b="1" i="1" dirty="0"/>
              <a:t>ISCA</a:t>
            </a:r>
            <a:r>
              <a:rPr lang="en-US" sz="1500" i="1" dirty="0"/>
              <a:t>)</a:t>
            </a:r>
            <a:r>
              <a:rPr lang="en-US" sz="1500" dirty="0"/>
              <a:t>, Virtual, June 2020.</a:t>
            </a:r>
            <a:br>
              <a:rPr lang="en-US" sz="1500" dirty="0"/>
            </a:br>
            <a:r>
              <a:rPr lang="en-US" sz="1500" dirty="0"/>
              <a:t>[</a:t>
            </a:r>
            <a:r>
              <a:rPr lang="en-US" sz="1500" dirty="0">
                <a:hlinkClick r:id="rId4"/>
              </a:rPr>
              <a:t>Slides (pptx)</a:t>
            </a:r>
            <a:r>
              <a:rPr lang="en-US" sz="1500" dirty="0"/>
              <a:t> </a:t>
            </a:r>
            <a:r>
              <a:rPr lang="en-US" sz="1500" dirty="0">
                <a:hlinkClick r:id="rId5"/>
              </a:rPr>
              <a:t>(pdf)</a:t>
            </a:r>
            <a:r>
              <a:rPr lang="en-US" sz="1500" dirty="0"/>
              <a:t>]</a:t>
            </a:r>
            <a:br>
              <a:rPr lang="en-US" sz="1500" dirty="0"/>
            </a:br>
            <a:r>
              <a:rPr lang="en-US" sz="1500" dirty="0"/>
              <a:t>[</a:t>
            </a:r>
            <a:r>
              <a:rPr lang="en-US" sz="1500" dirty="0">
                <a:hlinkClick r:id="rId6"/>
              </a:rPr>
              <a:t>Lightning Talk Slides (pptx)</a:t>
            </a:r>
            <a:r>
              <a:rPr lang="en-US" sz="1500" dirty="0"/>
              <a:t> </a:t>
            </a:r>
            <a:r>
              <a:rPr lang="en-US" sz="1500" dirty="0">
                <a:hlinkClick r:id="rId7"/>
              </a:rPr>
              <a:t>(pdf)</a:t>
            </a:r>
            <a:r>
              <a:rPr lang="en-US" sz="1500" dirty="0"/>
              <a:t>]</a:t>
            </a:r>
            <a:br>
              <a:rPr lang="en-US" sz="1500" dirty="0"/>
            </a:br>
            <a:r>
              <a:rPr lang="en-US" sz="1500" dirty="0"/>
              <a:t>[</a:t>
            </a:r>
            <a:r>
              <a:rPr lang="en-US" sz="1500" dirty="0">
                <a:hlinkClick r:id="rId8"/>
              </a:rPr>
              <a:t>ARM Research Summit Poster (pptx)</a:t>
            </a:r>
            <a:r>
              <a:rPr lang="en-US" sz="1500" dirty="0"/>
              <a:t> </a:t>
            </a:r>
            <a:r>
              <a:rPr lang="en-US" sz="1500" dirty="0">
                <a:hlinkClick r:id="rId9"/>
              </a:rPr>
              <a:t>(pdf)</a:t>
            </a:r>
            <a:r>
              <a:rPr lang="en-US" sz="1500" dirty="0"/>
              <a:t>]</a:t>
            </a:r>
            <a:br>
              <a:rPr lang="en-US" sz="1500" dirty="0"/>
            </a:br>
            <a:r>
              <a:rPr lang="en-US" sz="1500" dirty="0"/>
              <a:t>[</a:t>
            </a:r>
            <a:r>
              <a:rPr lang="en-US" sz="1500" dirty="0">
                <a:hlinkClick r:id="rId10"/>
              </a:rPr>
              <a:t>Talk Video</a:t>
            </a:r>
            <a:r>
              <a:rPr lang="en-US" sz="1500" dirty="0"/>
              <a:t> (26 minutes)]</a:t>
            </a:r>
            <a:br>
              <a:rPr lang="en-US" sz="1500" dirty="0"/>
            </a:br>
            <a:r>
              <a:rPr lang="en-US" sz="1500" dirty="0"/>
              <a:t>[</a:t>
            </a:r>
            <a:r>
              <a:rPr lang="en-US" sz="1500" dirty="0">
                <a:hlinkClick r:id="rId11"/>
              </a:rPr>
              <a:t>Lightning Talk Video</a:t>
            </a:r>
            <a:r>
              <a:rPr lang="en-US" sz="1500" dirty="0"/>
              <a:t> (3 minutes)]</a:t>
            </a:r>
            <a:br>
              <a:rPr lang="en-US" sz="1500" dirty="0"/>
            </a:br>
            <a:r>
              <a:rPr lang="en-US" sz="1500" dirty="0"/>
              <a:t>[</a:t>
            </a:r>
            <a:r>
              <a:rPr lang="en-US" sz="1500" dirty="0">
                <a:hlinkClick r:id="rId12"/>
              </a:rPr>
              <a:t>Lecture Video</a:t>
            </a:r>
            <a:r>
              <a:rPr lang="en-US" sz="1500" dirty="0"/>
              <a:t> (43 minutes)]</a:t>
            </a:r>
          </a:p>
        </p:txBody>
      </p:sp>
      <p:sp>
        <p:nvSpPr>
          <p:cNvPr id="4" name="Slide Number Placeholder 3">
            <a:extLst>
              <a:ext uri="{FF2B5EF4-FFF2-40B4-BE49-F238E27FC236}">
                <a16:creationId xmlns:a16="http://schemas.microsoft.com/office/drawing/2014/main" id="{6AD9E591-012B-1345-A778-27FE2B1F6C6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55B63ED-C98F-6C4C-93A8-8B36C7C45686}"/>
              </a:ext>
            </a:extLst>
          </p:cNvPr>
          <p:cNvPicPr>
            <a:picLocks noChangeAspect="1"/>
          </p:cNvPicPr>
          <p:nvPr/>
        </p:nvPicPr>
        <p:blipFill>
          <a:blip r:embed="rId13"/>
          <a:stretch>
            <a:fillRect/>
          </a:stretch>
        </p:blipFill>
        <p:spPr>
          <a:xfrm>
            <a:off x="46813" y="4038898"/>
            <a:ext cx="9081132" cy="2188716"/>
          </a:xfrm>
          <a:prstGeom prst="rect">
            <a:avLst/>
          </a:prstGeom>
        </p:spPr>
      </p:pic>
    </p:spTree>
    <p:extLst>
      <p:ext uri="{BB962C8B-B14F-4D97-AF65-F5344CB8AC3E}">
        <p14:creationId xmlns:p14="http://schemas.microsoft.com/office/powerpoint/2010/main" val="2810610478"/>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SW/HW Climate Modeling Accelerator</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3423826618"/>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HW/SW Time Series Analysis Accelerator</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782804464"/>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2231554212"/>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3111536735"/>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1639362540"/>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Accelerating Genome Analysis </a:t>
            </a:r>
            <a:r>
              <a:rPr lang="en-US" sz="2200" b="1" dirty="0">
                <a:solidFill>
                  <a:srgbClr val="006633"/>
                </a:solidFill>
              </a:rPr>
              <a:t>[IEEE MICRO 2020]</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933423166"/>
      </p:ext>
    </p:extLst>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972856737"/>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a:t>
            </a:r>
            <a:r>
              <a:rPr lang="en-US" b="1" dirty="0"/>
              <a:t>Rethink</a:t>
            </a:r>
            <a:r>
              <a:rPr lang="en-US" dirty="0"/>
              <a: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71691" y="5805264"/>
            <a:ext cx="484139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case by case</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619075949"/>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484784"/>
            <a:ext cx="7924800" cy="1752600"/>
          </a:xfrm>
        </p:spPr>
        <p:txBody>
          <a:bodyPr/>
          <a:lstStyle/>
          <a:p>
            <a:pPr algn="ctr"/>
            <a:r>
              <a:rPr lang="en-US" b="1" dirty="0"/>
              <a:t>Principled Architectures &amp; What They Can Enable</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247314937"/>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2686972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171580548"/>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2269955352"/>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8A1A8F-E022-8E43-8BB4-89E8BD7FEAC8}"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048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4087142"/>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8D6394D-EA62-3948-BF63-BCCE7E92300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407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4140163"/>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DDA790-BC6C-B84A-BC41-689B46E82E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http://cookiemagik.deviantart.com/art/Train-station-207266944</a:t>
            </a:r>
          </a:p>
        </p:txBody>
      </p:sp>
    </p:spTree>
    <p:extLst>
      <p:ext uri="{BB962C8B-B14F-4D97-AF65-F5344CB8AC3E}">
        <p14:creationId xmlns:p14="http://schemas.microsoft.com/office/powerpoint/2010/main" val="3139516036"/>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D62FB81-D6DD-1E44-B086-70F1C12ECEC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7523" name="Content Placeholder 4" descr="1200px-Zürich_Stadelhofen_in_2006.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Toni_V</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2.0,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=4087256</a:t>
            </a:r>
          </a:p>
        </p:txBody>
      </p:sp>
    </p:spTree>
    <p:extLst>
      <p:ext uri="{BB962C8B-B14F-4D97-AF65-F5344CB8AC3E}">
        <p14:creationId xmlns:p14="http://schemas.microsoft.com/office/powerpoint/2010/main" val="1886941885"/>
      </p:ext>
    </p:extLst>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8B6D5726-69C2-A744-A6EE-ACF672B6004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http://www.arcspace.com/exhibitions/unsorted/santiago-calatrava/</a:t>
            </a:r>
          </a:p>
        </p:txBody>
      </p:sp>
    </p:spTree>
    <p:extLst>
      <p:ext uri="{BB962C8B-B14F-4D97-AF65-F5344CB8AC3E}">
        <p14:creationId xmlns:p14="http://schemas.microsoft.com/office/powerpoint/2010/main" val="44839877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C9BDBE83-F8C1-5045-962A-CCEE6F8E5DFA}"/>
              </a:ext>
            </a:extLst>
          </p:cNvPr>
          <p:cNvSpPr>
            <a:spLocks noGrp="1" noChangeArrowheads="1"/>
          </p:cNvSpPr>
          <p:nvPr>
            <p:ph type="title"/>
          </p:nvPr>
        </p:nvSpPr>
        <p:spPr/>
        <p:txBody>
          <a:bodyPr/>
          <a:lstStyle/>
          <a:p>
            <a:r>
              <a:rPr lang="en-US" altLang="en-US" dirty="0">
                <a:ea typeface="ＭＳ Ｐゴシック" charset="-128"/>
              </a:rPr>
              <a:t>Another Principled Design</a:t>
            </a:r>
            <a:endParaRPr lang="en-US" altLang="en-US" dirty="0">
              <a:ea typeface="ＭＳ Ｐゴシック" panose="020B0600070205080204" pitchFamily="34" charset="-128"/>
            </a:endParaRPr>
          </a:p>
        </p:txBody>
      </p:sp>
      <p:sp>
        <p:nvSpPr>
          <p:cNvPr id="126978" name="Slide Number Placeholder 3">
            <a:extLst>
              <a:ext uri="{FF2B5EF4-FFF2-40B4-BE49-F238E27FC236}">
                <a16:creationId xmlns:a16="http://schemas.microsoft.com/office/drawing/2014/main" id="{A0E6AD57-AF0D-A547-94EC-74DB47C27A36}"/>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C712588-DCCD-294E-A971-4468FBD88FDF}"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411</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126979" name="Picture 4" descr="1200px-ValenciaHemisphere2corr.jpg">
            <a:extLst>
              <a:ext uri="{FF2B5EF4-FFF2-40B4-BE49-F238E27FC236}">
                <a16:creationId xmlns:a16="http://schemas.microsoft.com/office/drawing/2014/main" id="{B3D4652F-47B1-CD46-9B18-7CBB2DB71D5C}"/>
              </a:ext>
            </a:extLst>
          </p:cNvPr>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52400" y="957263"/>
            <a:ext cx="8763000" cy="546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a:extLst>
              <a:ext uri="{FF2B5EF4-FFF2-40B4-BE49-F238E27FC236}">
                <a16:creationId xmlns:a16="http://schemas.microsoft.com/office/drawing/2014/main" id="{B398CEEF-5E59-B74A-B0A3-35A883235D6D}"/>
              </a:ext>
            </a:extLst>
          </p:cNvPr>
          <p:cNvSpPr>
            <a:spLocks noChangeArrowheads="1"/>
          </p:cNvSpPr>
          <p:nvPr/>
        </p:nvSpPr>
        <p:spPr bwMode="auto">
          <a:xfrm>
            <a:off x="152400" y="6535738"/>
            <a:ext cx="7543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Source: CC BY-SA 3.0, https://commons.wikimedia.org/w/index.php?curid=172107</a:t>
            </a:r>
          </a:p>
        </p:txBody>
      </p:sp>
    </p:spTree>
    <p:extLst>
      <p:ext uri="{BB962C8B-B14F-4D97-AF65-F5344CB8AC3E}">
        <p14:creationId xmlns:p14="http://schemas.microsoft.com/office/powerpoint/2010/main" val="1658618315"/>
      </p:ext>
    </p:extLst>
  </p:cSld>
  <p:clrMapOvr>
    <a:masterClrMapping/>
  </p:clrMapOvr>
  <p:transition/>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7C3DD0F-DD36-AB46-AB2D-07681B2C41E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Tahoma"/>
                <a:ea typeface="+mn-ea"/>
                <a:cs typeface="+mn-cs"/>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準建築人手札網站 </a:t>
            </a:r>
            <a:r>
              <a:rPr kumimoji="0" lang="en-US" sz="800" b="0" i="0" u="none" strike="noStrike" kern="1200" cap="none" spc="0" normalizeH="0" baseline="0" noProof="0" dirty="0" err="1">
                <a:ln>
                  <a:noFill/>
                </a:ln>
                <a:solidFill>
                  <a:srgbClr val="000000"/>
                </a:solidFill>
                <a:effectLst/>
                <a:uLnTx/>
                <a:uFillTx/>
                <a:latin typeface="Tahoma"/>
                <a:ea typeface="+mn-ea"/>
                <a:cs typeface="+mn-cs"/>
              </a:rPr>
              <a:t>Forgemind</a:t>
            </a:r>
            <a:r>
              <a:rPr kumimoji="0" lang="en-US" sz="800" b="0" i="0" u="none" strike="noStrike" kern="1200" cap="none" spc="0" normalizeH="0" baseline="0" noProof="0" dirty="0">
                <a:ln>
                  <a:noFill/>
                </a:ln>
                <a:solidFill>
                  <a:srgbClr val="000000"/>
                </a:solidFill>
                <a:effectLst/>
                <a:uLnTx/>
                <a:uFillTx/>
                <a:latin typeface="Tahoma"/>
                <a:ea typeface="+mn-ea"/>
                <a:cs typeface="+mn-cs"/>
              </a:rPr>
              <a:t> </a:t>
            </a:r>
            <a:r>
              <a:rPr kumimoji="0" lang="en-US" sz="800" b="0" i="0" u="none" strike="noStrike" kern="1200" cap="none" spc="0" normalizeH="0" baseline="0" noProof="0" dirty="0" err="1">
                <a:ln>
                  <a:noFill/>
                </a:ln>
                <a:solidFill>
                  <a:srgbClr val="000000"/>
                </a:solidFill>
                <a:effectLst/>
                <a:uLnTx/>
                <a:uFillTx/>
                <a:latin typeface="Tahoma"/>
                <a:ea typeface="+mn-ea"/>
                <a:cs typeface="+mn-cs"/>
              </a:rPr>
              <a:t>ArchiMedia</a:t>
            </a:r>
            <a:r>
              <a:rPr kumimoji="0" lang="en-US" sz="800" b="0" i="0" u="none" strike="noStrike" kern="1200" cap="none" spc="0" normalizeH="0" baseline="0" noProof="0" dirty="0">
                <a:ln>
                  <a:noFill/>
                </a:ln>
                <a:solidFill>
                  <a:srgbClr val="000000"/>
                </a:solidFill>
                <a:effectLst/>
                <a:uLnTx/>
                <a:uFillTx/>
                <a:latin typeface="Tahoma"/>
                <a:ea typeface="+mn-ea"/>
                <a:cs typeface="+mn-cs"/>
              </a:rPr>
              <a:t> - Flickr: IMG_2489.JPG, CC BY 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hlinkClick r:id="rId4"/>
              </a:rPr>
              <a:t>https://commons.wikimedia.org/w/index.php?curid=31493356</a:t>
            </a:r>
            <a:r>
              <a:rPr kumimoji="0" lang="en-US" sz="800" b="0" i="0" u="none" strike="noStrike" kern="1200" cap="none" spc="0" normalizeH="0" baseline="0" noProof="0" dirty="0">
                <a:ln>
                  <a:noFill/>
                </a:ln>
                <a:solidFill>
                  <a:srgbClr val="000000"/>
                </a:solidFill>
                <a:effectLst/>
                <a:uLnTx/>
                <a:uFillTx/>
                <a:latin typeface="Tahoma"/>
                <a:ea typeface="+mn-ea"/>
                <a:cs typeface="+mn-cs"/>
              </a:rPr>
              <a:t>,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en.wikipedia.org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/wiki/</a:t>
            </a:r>
            <a:r>
              <a:rPr kumimoji="0" lang="en-US" sz="800" b="0" i="0" u="none" strike="noStrike" kern="1200" cap="none" spc="0" normalizeH="0" baseline="0" noProof="0" dirty="0" err="1">
                <a:ln>
                  <a:noFill/>
                </a:ln>
                <a:solidFill>
                  <a:srgbClr val="000000"/>
                </a:solidFill>
                <a:effectLst/>
                <a:uLnTx/>
                <a:uFillTx/>
                <a:latin typeface="Tahoma"/>
                <a:ea typeface="+mn-ea"/>
                <a:cs typeface="+mn-cs"/>
              </a:rPr>
              <a:t>Santiago_Calatrava</a:t>
            </a:r>
            <a:endParaRPr kumimoji="0" lang="en-US" sz="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312592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2B3B4E2E-30E6-F248-9444-D019D8D0019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17091" name="Picture 4"/>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2391428"/>
      </p:ext>
    </p:extLst>
  </p:cSld>
  <p:clrMapOvr>
    <a:masterClrMapping/>
  </p:clrMapOvr>
  <p:transition/>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Principles for Computing?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192831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4028356964"/>
      </p:ext>
    </p:extLst>
  </p:cSld>
  <p:clrMapOvr>
    <a:masterClrMapping/>
  </p:clrMapOvr>
  <p:transition/>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dirty="0">
                <a:latin typeface="Garamond" charset="0"/>
              </a:rPr>
              <a:t>More on My Research &amp; Teaching</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16498540"/>
      </p:ext>
    </p:extLst>
  </p:cSld>
  <p:clrMapOvr>
    <a:masterClrMapping/>
  </p:clrMapOvr>
  <p:transition/>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ITET (INFK),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417</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77183655"/>
      </p:ext>
    </p:extLst>
  </p:cSld>
  <p:clrMapOvr>
    <a:masterClrMapping/>
  </p:clrMapOvr>
  <p:transition spd="slow" advClick="0"/>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52900" y="1051478"/>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a:t>
            </a:r>
          </a:p>
        </p:txBody>
      </p:sp>
      <p:pic>
        <p:nvPicPr>
          <p:cNvPr id="40" name="Picture 39"/>
          <p:cNvPicPr>
            <a:picLocks noChangeAspect="1"/>
          </p:cNvPicPr>
          <p:nvPr/>
        </p:nvPicPr>
        <p:blipFill>
          <a:blip r:embed="rId3" cstate="screen">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3025458" y="2705198"/>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20433856">
            <a:off x="7165083" y="1912953"/>
            <a:ext cx="1276125" cy="127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630" name="Text Box 147"/>
          <p:cNvSpPr txBox="1">
            <a:spLocks noChangeArrowheads="1"/>
          </p:cNvSpPr>
          <p:nvPr/>
        </p:nvSpPr>
        <p:spPr bwMode="auto">
          <a:xfrm>
            <a:off x="6498591" y="4977878"/>
            <a:ext cx="2292350" cy="430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56665" y="4191392"/>
            <a:ext cx="2325687" cy="90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6633" name="Group 47"/>
          <p:cNvGrpSpPr>
            <a:grpSpLocks/>
          </p:cNvGrpSpPr>
          <p:nvPr/>
        </p:nvGrpSpPr>
        <p:grpSpPr bwMode="auto">
          <a:xfrm>
            <a:off x="3304126" y="3812751"/>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7" name="Text Box 13" descr="90%"/>
          <p:cNvSpPr txBox="1">
            <a:spLocks noChangeArrowheads="1"/>
          </p:cNvSpPr>
          <p:nvPr/>
        </p:nvSpPr>
        <p:spPr bwMode="auto">
          <a:xfrm>
            <a:off x="376771" y="3295761"/>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00780" y="2453452"/>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885168" y="2550397"/>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510960" y="3220136"/>
            <a:ext cx="2925968"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cstate="screen">
            <a:extLst>
              <a:ext uri="{28A0092B-C50C-407E-A947-70E740481C1C}">
                <a14:useLocalDpi xmlns:a14="http://schemas.microsoft.com/office/drawing/2010/main"/>
              </a:ext>
            </a:extLst>
          </a:blip>
          <a:srcRect/>
          <a:stretch>
            <a:fillRect/>
          </a:stretch>
        </p:blipFill>
        <p:spPr bwMode="auto">
          <a:xfrm>
            <a:off x="588328" y="1979091"/>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32" descr="dimm.png"/>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rot="10800000" flipV="1">
            <a:off x="2582353" y="1923945"/>
            <a:ext cx="2304256" cy="549297"/>
          </a:xfrm>
          <a:prstGeom prst="rect">
            <a:avLst/>
          </a:prstGeom>
        </p:spPr>
      </p:pic>
      <p:pic>
        <p:nvPicPr>
          <p:cNvPr id="35" name="Picture 34"/>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5583794" y="2093914"/>
            <a:ext cx="1554690" cy="1003885"/>
          </a:xfrm>
          <a:prstGeom prst="rect">
            <a:avLst/>
          </a:prstGeom>
        </p:spPr>
      </p:pic>
      <p:sp>
        <p:nvSpPr>
          <p:cNvPr id="36" name="Line 15"/>
          <p:cNvSpPr>
            <a:spLocks noChangeShapeType="1"/>
          </p:cNvSpPr>
          <p:nvPr/>
        </p:nvSpPr>
        <p:spPr bwMode="auto">
          <a:xfrm flipV="1">
            <a:off x="4886609" y="2566532"/>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233759" y="2969690"/>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864928" y="3372447"/>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284385" y="5570018"/>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26" name="Title 1"/>
          <p:cNvSpPr>
            <a:spLocks noGrp="1"/>
          </p:cNvSpPr>
          <p:nvPr>
            <p:ph type="title"/>
          </p:nvPr>
        </p:nvSpPr>
        <p:spPr>
          <a:xfrm>
            <a:off x="228600" y="152400"/>
            <a:ext cx="8610600" cy="1066800"/>
          </a:xfrm>
        </p:spPr>
        <p:txBody>
          <a:bodyPr/>
          <a:lstStyle/>
          <a:p>
            <a:r>
              <a:rPr lang="en-US" dirty="0"/>
              <a:t>Current Research Mission</a:t>
            </a:r>
          </a:p>
        </p:txBody>
      </p:sp>
    </p:spTree>
    <p:extLst>
      <p:ext uri="{BB962C8B-B14F-4D97-AF65-F5344CB8AC3E}">
        <p14:creationId xmlns:p14="http://schemas.microsoft.com/office/powerpoint/2010/main" val="2787437668"/>
      </p:ext>
    </p:extLst>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Current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and Predictable </a:t>
            </a:r>
            <a:r>
              <a:rPr lang="en-US" dirty="0"/>
              <a:t>Architectures</a:t>
            </a:r>
          </a:p>
          <a:p>
            <a:endParaRPr lang="en-US" dirty="0"/>
          </a:p>
          <a:p>
            <a:endParaRPr lang="en-US" dirty="0"/>
          </a:p>
          <a:p>
            <a:r>
              <a:rPr lang="en-US" dirty="0"/>
              <a:t>Architectures for </a:t>
            </a:r>
            <a:r>
              <a:rPr lang="en-US" dirty="0">
                <a:solidFill>
                  <a:srgbClr val="0000FF"/>
                </a:solidFill>
              </a:rPr>
              <a:t>AI/ML, 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61711E1C-C945-574A-964E-E50AC552A851}"/>
              </a:ext>
            </a:extLst>
          </p:cNvPr>
          <p:cNvSpPr/>
          <p:nvPr/>
        </p:nvSpPr>
        <p:spPr>
          <a:xfrm>
            <a:off x="568094" y="1052736"/>
            <a:ext cx="6884226" cy="252028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8000455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Transformation Hierarchy</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Rounded Rectangle 12"/>
          <p:cNvSpPr>
            <a:spLocks noChangeArrowheads="1"/>
          </p:cNvSpPr>
          <p:nvPr/>
        </p:nvSpPr>
        <p:spPr bwMode="auto">
          <a:xfrm rot="5400000">
            <a:off x="3865004" y="2538028"/>
            <a:ext cx="792088" cy="2286000"/>
          </a:xfrm>
          <a:prstGeom prst="roundRect">
            <a:avLst>
              <a:gd name="adj" fmla="val 16667"/>
            </a:avLst>
          </a:prstGeom>
          <a:noFill/>
          <a:ln w="44450">
            <a:solidFill>
              <a:srgbClr val="FF6600"/>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6600"/>
              </a:solidFill>
              <a:effectLst/>
              <a:uLnTx/>
              <a:uFillTx/>
              <a:latin typeface="Tahoma"/>
              <a:ea typeface="ＭＳ Ｐゴシック" panose="020B0600070205080204" pitchFamily="34" charset="-128"/>
              <a:cs typeface="+mn-cs"/>
            </a:endParaRP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TextBox 14"/>
          <p:cNvSpPr txBox="1">
            <a:spLocks noChangeArrowheads="1"/>
          </p:cNvSpPr>
          <p:nvPr/>
        </p:nvSpPr>
        <p:spPr bwMode="auto">
          <a:xfrm>
            <a:off x="5508104" y="3356992"/>
            <a:ext cx="3124200"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6600"/>
                </a:solidFill>
                <a:effectLst/>
                <a:uLnTx/>
                <a:uFillTx/>
                <a:latin typeface="Arial" charset="0"/>
                <a:ea typeface="ＭＳ Ｐゴシック" charset="0"/>
              </a:rPr>
              <a:t>Computer Architecture (narrow view)</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28539137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3" presetClass="entr" presetSubtype="1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animEffect transition="in" filter="blinds(horizontal)">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1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horizontal)">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p:bldP spid="15" grpId="1"/>
      <p:bldP spid="16" grpId="0" animBg="1"/>
      <p:bldP spid="17"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Axiom</a:t>
            </a:r>
          </a:p>
        </p:txBody>
      </p:sp>
      <p:sp>
        <p:nvSpPr>
          <p:cNvPr id="3" name="Content Placeholder 2"/>
          <p:cNvSpPr>
            <a:spLocks noGrp="1"/>
          </p:cNvSpPr>
          <p:nvPr>
            <p:ph idx="1"/>
          </p:nvPr>
        </p:nvSpPr>
        <p:spPr>
          <a:xfrm>
            <a:off x="107504" y="908720"/>
            <a:ext cx="9036496" cy="4876800"/>
          </a:xfrm>
        </p:spPr>
        <p:txBody>
          <a:bodyPr/>
          <a:lstStyle/>
          <a:p>
            <a:pPr marL="0" indent="0" algn="ctr">
              <a:buNone/>
            </a:pPr>
            <a:r>
              <a:rPr lang="en-US" dirty="0"/>
              <a:t>To achieve the highest </a:t>
            </a:r>
            <a:r>
              <a:rPr lang="en-US" dirty="0">
                <a:solidFill>
                  <a:srgbClr val="FF0000"/>
                </a:solidFill>
              </a:rPr>
              <a:t>energy efficiency </a:t>
            </a:r>
            <a:r>
              <a:rPr lang="en-US" dirty="0"/>
              <a:t>and </a:t>
            </a:r>
            <a:r>
              <a:rPr lang="en-US" dirty="0">
                <a:solidFill>
                  <a:srgbClr val="FF0000"/>
                </a:solidFill>
              </a:rPr>
              <a:t>performance</a:t>
            </a:r>
            <a:r>
              <a:rPr lang="en-US" dirty="0"/>
              <a:t>:</a:t>
            </a:r>
          </a:p>
          <a:p>
            <a:pPr marL="0" indent="0" algn="ctr">
              <a:buNone/>
            </a:pPr>
            <a:endParaRPr lang="en-US" sz="1200" dirty="0"/>
          </a:p>
          <a:p>
            <a:pPr marL="0" indent="0" algn="ctr">
              <a:buNone/>
            </a:pPr>
            <a:r>
              <a:rPr lang="en-US" sz="3200" b="1" dirty="0">
                <a:solidFill>
                  <a:srgbClr val="0000FF"/>
                </a:solidFill>
              </a:rPr>
              <a:t>we must take the expanded view</a:t>
            </a:r>
          </a:p>
          <a:p>
            <a:pPr marL="0" indent="0" algn="ctr">
              <a:buNone/>
            </a:pPr>
            <a:r>
              <a:rPr lang="en-US" dirty="0">
                <a:solidFill>
                  <a:srgbClr val="0000FF"/>
                </a:solidFill>
              </a:rPr>
              <a:t>of computer architecture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2259208" y="48429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2259208" y="44714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2256033" y="38071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2256033" y="34356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2256033" y="30689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2259208" y="5216004"/>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2259208" y="55874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2259208" y="41490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2260796" y="59430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Rounded Rectangle 14"/>
          <p:cNvSpPr>
            <a:spLocks noChangeArrowheads="1"/>
          </p:cNvSpPr>
          <p:nvPr/>
        </p:nvSpPr>
        <p:spPr bwMode="auto">
          <a:xfrm rot="5400000">
            <a:off x="2150604" y="3546140"/>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p:nvPr/>
        </p:nvSpPr>
        <p:spPr>
          <a:xfrm>
            <a:off x="4447252" y="4077072"/>
            <a:ext cx="4661252"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Co-design across the hierarchy: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Algorithms to devices</a:t>
            </a:r>
          </a:p>
        </p:txBody>
      </p:sp>
      <p:sp>
        <p:nvSpPr>
          <p:cNvPr id="18" name="TextBox 17"/>
          <p:cNvSpPr txBox="1"/>
          <p:nvPr/>
        </p:nvSpPr>
        <p:spPr>
          <a:xfrm>
            <a:off x="4471163" y="5157192"/>
            <a:ext cx="4493325"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Specialize as much as possible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within the design goals</a:t>
            </a:r>
          </a:p>
        </p:txBody>
      </p:sp>
    </p:spTree>
    <p:extLst>
      <p:ext uri="{BB962C8B-B14F-4D97-AF65-F5344CB8AC3E}">
        <p14:creationId xmlns:p14="http://schemas.microsoft.com/office/powerpoint/2010/main" val="1977753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4" grpId="0" animBg="1"/>
      <p:bldP spid="15" grpId="0" animBg="1"/>
      <p:bldP spid="17" grpId="0"/>
      <p:bldP spid="18" grpId="0"/>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Current Research Mission &amp; Major Topics</a:t>
            </a:r>
          </a:p>
        </p:txBody>
      </p:sp>
      <p:sp>
        <p:nvSpPr>
          <p:cNvPr id="3" name="Content Placeholder 2"/>
          <p:cNvSpPr>
            <a:spLocks noGrp="1"/>
          </p:cNvSpPr>
          <p:nvPr>
            <p:ph idx="1"/>
          </p:nvPr>
        </p:nvSpPr>
        <p:spPr>
          <a:xfrm>
            <a:off x="2965876" y="1554517"/>
            <a:ext cx="6228184" cy="4619600"/>
          </a:xfrm>
        </p:spPr>
        <p:txBody>
          <a:bodyPr/>
          <a:lstStyle/>
          <a:p>
            <a:r>
              <a:rPr lang="en-US" sz="2200" dirty="0">
                <a:solidFill>
                  <a:srgbClr val="0432FF"/>
                </a:solidFill>
              </a:rPr>
              <a:t>Data-centric arch. for low energy &amp; high perf.</a:t>
            </a:r>
          </a:p>
          <a:p>
            <a:pPr lvl="1"/>
            <a:r>
              <a:rPr lang="en-US" sz="1900" dirty="0">
                <a:solidFill>
                  <a:srgbClr val="7030A0"/>
                </a:solidFill>
              </a:rPr>
              <a:t>Proc. in Mem/DRAM</a:t>
            </a:r>
            <a:r>
              <a:rPr lang="en-US" sz="1900" dirty="0"/>
              <a:t>, NVM, unified mem/storage </a:t>
            </a:r>
          </a:p>
          <a:p>
            <a:pPr marL="0" indent="0">
              <a:buNone/>
            </a:pPr>
            <a:endParaRPr lang="en-US" sz="400" dirty="0"/>
          </a:p>
          <a:p>
            <a:r>
              <a:rPr lang="en-US" sz="2200" dirty="0">
                <a:solidFill>
                  <a:srgbClr val="0432FF"/>
                </a:solidFill>
              </a:rPr>
              <a:t>Low-latency &amp; predictable architectures</a:t>
            </a:r>
          </a:p>
          <a:p>
            <a:pPr lvl="1"/>
            <a:r>
              <a:rPr lang="en-US" sz="1900" dirty="0">
                <a:solidFill>
                  <a:srgbClr val="7030A0"/>
                </a:solidFill>
              </a:rPr>
              <a:t>Low-latency, low-energy yet low-cost memory</a:t>
            </a:r>
          </a:p>
          <a:p>
            <a:pPr lvl="1"/>
            <a:r>
              <a:rPr lang="en-US" sz="1900" dirty="0"/>
              <a:t>QoS-aware and predictable memory systems </a:t>
            </a:r>
          </a:p>
          <a:p>
            <a:pPr lvl="1"/>
            <a:endParaRPr lang="en-US" sz="400" dirty="0"/>
          </a:p>
          <a:p>
            <a:r>
              <a:rPr lang="en-US" sz="2200" dirty="0">
                <a:solidFill>
                  <a:srgbClr val="0432FF"/>
                </a:solidFill>
              </a:rPr>
              <a:t>Fundamentally secure/reliable/safe arch.</a:t>
            </a:r>
          </a:p>
          <a:p>
            <a:pPr lvl="1"/>
            <a:r>
              <a:rPr lang="en-US" sz="1900" dirty="0">
                <a:solidFill>
                  <a:srgbClr val="7030A0"/>
                </a:solidFill>
              </a:rPr>
              <a:t>Tolerating all bit flips; patchable HW; secure mem </a:t>
            </a:r>
          </a:p>
          <a:p>
            <a:endParaRPr lang="en-US" sz="400" dirty="0"/>
          </a:p>
          <a:p>
            <a:r>
              <a:rPr lang="en-US" sz="2200" dirty="0">
                <a:solidFill>
                  <a:srgbClr val="0432FF"/>
                </a:solidFill>
              </a:rPr>
              <a:t>Architectures for ML/AI/Genomics/Health/Med </a:t>
            </a:r>
          </a:p>
          <a:p>
            <a:pPr lvl="1"/>
            <a:r>
              <a:rPr lang="en-US" sz="1900" dirty="0"/>
              <a:t>Algorithm/arch./logic co-design; full heterogeneity</a:t>
            </a:r>
          </a:p>
          <a:p>
            <a:pPr lvl="1"/>
            <a:endParaRPr lang="en-US" sz="400" dirty="0"/>
          </a:p>
          <a:p>
            <a:r>
              <a:rPr lang="en-US" sz="2200" dirty="0">
                <a:solidFill>
                  <a:srgbClr val="0432FF"/>
                </a:solidFill>
              </a:rPr>
              <a:t>Data-driven and </a:t>
            </a:r>
            <a:r>
              <a:rPr lang="en-US" sz="2200" dirty="0">
                <a:solidFill>
                  <a:srgbClr val="7030A0"/>
                </a:solidFill>
              </a:rPr>
              <a:t>data-aware architectures</a:t>
            </a:r>
          </a:p>
          <a:p>
            <a:pPr lvl="1">
              <a:buClr>
                <a:srgbClr val="3B812F"/>
              </a:buClr>
            </a:pPr>
            <a:r>
              <a:rPr lang="en-US" sz="1900" dirty="0">
                <a:solidFill>
                  <a:srgbClr val="000000"/>
                </a:solidFill>
              </a:rPr>
              <a:t>ML/AI-driven architectural controllers and design</a:t>
            </a:r>
          </a:p>
          <a:p>
            <a:pPr lvl="1">
              <a:buClr>
                <a:srgbClr val="3B812F"/>
              </a:buClr>
            </a:pPr>
            <a:r>
              <a:rPr lang="en-US" sz="1900" dirty="0">
                <a:solidFill>
                  <a:srgbClr val="000000"/>
                </a:solidFill>
              </a:rPr>
              <a:t>Expressive memory and expressive systems</a:t>
            </a:r>
          </a:p>
          <a:p>
            <a:pPr lvl="1"/>
            <a:endParaRPr lang="en-US" sz="20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451813" y="3731647"/>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451813" y="3360172"/>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448638" y="269585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448638" y="232437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448638" y="1957665"/>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451813" y="4104709"/>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451813" y="4476184"/>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451813" y="3037785"/>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453401" y="4831784"/>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43209" y="2434845"/>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8" name="TextBox 17">
            <a:extLst>
              <a:ext uri="{FF2B5EF4-FFF2-40B4-BE49-F238E27FC236}">
                <a16:creationId xmlns:a16="http://schemas.microsoft.com/office/drawing/2014/main" id="{7C062A41-3105-574A-A93A-80C76A4AB0E5}"/>
              </a:ext>
            </a:extLst>
          </p:cNvPr>
          <p:cNvSpPr txBox="1"/>
          <p:nvPr/>
        </p:nvSpPr>
        <p:spPr>
          <a:xfrm>
            <a:off x="196668" y="900222"/>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17" name="TextBox 16">
            <a:extLst>
              <a:ext uri="{FF2B5EF4-FFF2-40B4-BE49-F238E27FC236}">
                <a16:creationId xmlns:a16="http://schemas.microsoft.com/office/drawing/2014/main" id="{DC2F057F-2C07-F047-BF1C-E9AD5B942280}"/>
              </a:ext>
            </a:extLst>
          </p:cNvPr>
          <p:cNvSpPr txBox="1"/>
          <p:nvPr/>
        </p:nvSpPr>
        <p:spPr>
          <a:xfrm>
            <a:off x="0" y="5285285"/>
            <a:ext cx="2965876"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with architecture at the center</a:t>
            </a:r>
          </a:p>
        </p:txBody>
      </p:sp>
    </p:spTree>
    <p:extLst>
      <p:ext uri="{BB962C8B-B14F-4D97-AF65-F5344CB8AC3E}">
        <p14:creationId xmlns:p14="http://schemas.microsoft.com/office/powerpoint/2010/main" val="515446383"/>
      </p:ext>
    </p:extLst>
  </p:cSld>
  <p:clrMapOvr>
    <a:masterClrMapping/>
  </p:clrMapOvr>
  <p:transition/>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423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cstate="screen">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40+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492602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https://safari.ethz.ch/safari-newsletter-april-2020/</a:t>
            </a:r>
            <a:endPar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4011855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979085208"/>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1188175622"/>
      </p:ext>
    </p:extLst>
  </p:cSld>
  <p:clrMapOvr>
    <a:masterClrMapping/>
  </p:clrMapOvr>
  <p:transition/>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a:xfrm>
            <a:off x="228600" y="152400"/>
            <a:ext cx="9095928" cy="1066800"/>
          </a:xfrm>
        </p:spPr>
        <p:txBody>
          <a:bodyPr/>
          <a:lstStyle/>
          <a:p>
            <a:r>
              <a:rPr lang="en-US" sz="3900" dirty="0"/>
              <a:t>SAFARI Newsletter December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a:xfrm>
            <a:off x="228600" y="908720"/>
            <a:ext cx="8610600" cy="5193723"/>
          </a:xfrm>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https://safari.ethz.ch/safari-newsletter-december-2021/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84EC53B5-3233-994F-BDFE-96564493A1C1}"/>
              </a:ext>
            </a:extLst>
          </p:cNvPr>
          <p:cNvPicPr>
            <a:picLocks noChangeAspect="1"/>
          </p:cNvPicPr>
          <p:nvPr/>
        </p:nvPicPr>
        <p:blipFill>
          <a:blip r:embed="rId3"/>
          <a:stretch>
            <a:fillRect/>
          </a:stretch>
        </p:blipFill>
        <p:spPr>
          <a:xfrm>
            <a:off x="2413764" y="1440877"/>
            <a:ext cx="4316471" cy="5417123"/>
          </a:xfrm>
          <a:prstGeom prst="rect">
            <a:avLst/>
          </a:prstGeom>
        </p:spPr>
      </p:pic>
    </p:spTree>
    <p:extLst>
      <p:ext uri="{BB962C8B-B14F-4D97-AF65-F5344CB8AC3E}">
        <p14:creationId xmlns:p14="http://schemas.microsoft.com/office/powerpoint/2010/main" val="3964664636"/>
      </p:ext>
    </p:extLst>
  </p:cSld>
  <p:clrMapOvr>
    <a:masterClrMapping/>
  </p:clrMapOvr>
  <p:transition/>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30896778"/>
      </p:ext>
    </p:extLst>
  </p:cSld>
  <p:clrMapOvr>
    <a:masterClrMapping/>
  </p:clrMapOvr>
  <p:transition/>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2769702956"/>
      </p:ext>
    </p:extLst>
  </p:cSld>
  <p:clrMapOvr>
    <a:masterClrMapping/>
  </p:clrMapOvr>
  <p:transition/>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E45834-7BF4-9943-8A82-003424C4F6FF}"/>
              </a:ext>
            </a:extLst>
          </p:cNvPr>
          <p:cNvSpPr>
            <a:spLocks noGrp="1"/>
          </p:cNvSpPr>
          <p:nvPr>
            <p:ph type="title"/>
          </p:nvPr>
        </p:nvSpPr>
        <p:spPr/>
        <p:txBody>
          <a:bodyPr/>
          <a:lstStyle/>
          <a:p>
            <a:r>
              <a:rPr lang="en-US" dirty="0"/>
              <a:t>SAFARI PhD and Post-Doc Alumni</a:t>
            </a:r>
          </a:p>
        </p:txBody>
      </p:sp>
      <p:sp>
        <p:nvSpPr>
          <p:cNvPr id="3" name="Content Placeholder 2">
            <a:extLst>
              <a:ext uri="{FF2B5EF4-FFF2-40B4-BE49-F238E27FC236}">
                <a16:creationId xmlns:a16="http://schemas.microsoft.com/office/drawing/2014/main" id="{0208545D-6BE8-214F-8FA8-31D6D671DB8F}"/>
              </a:ext>
            </a:extLst>
          </p:cNvPr>
          <p:cNvSpPr>
            <a:spLocks noGrp="1"/>
          </p:cNvSpPr>
          <p:nvPr>
            <p:ph idx="1"/>
          </p:nvPr>
        </p:nvSpPr>
        <p:spPr>
          <a:xfrm>
            <a:off x="228600" y="908720"/>
            <a:ext cx="8915400" cy="5267672"/>
          </a:xfrm>
        </p:spPr>
        <p:txBody>
          <a:bodyPr/>
          <a:lstStyle/>
          <a:p>
            <a:r>
              <a:rPr lang="en-US" sz="1800" dirty="0">
                <a:solidFill>
                  <a:srgbClr val="0000FF"/>
                </a:solidFill>
                <a:hlinkClick r:id="rId2">
                  <a:extLst>
                    <a:ext uri="{A12FA001-AC4F-418D-AE19-62706E023703}">
                      <ahyp:hlinkClr xmlns:ahyp="http://schemas.microsoft.com/office/drawing/2018/hyperlinkcolor" val="tx"/>
                    </a:ext>
                  </a:extLst>
                </a:hlinkClick>
              </a:rPr>
              <a:t>https://safari.ethz.ch/safari-alumni/</a:t>
            </a:r>
            <a:endParaRPr lang="en-US" sz="1800" dirty="0">
              <a:solidFill>
                <a:srgbClr val="0000FF"/>
              </a:solidFill>
            </a:endParaRPr>
          </a:p>
          <a:p>
            <a:endParaRPr lang="en-US" sz="800" dirty="0"/>
          </a:p>
          <a:p>
            <a:endParaRPr lang="en-US" sz="800" dirty="0"/>
          </a:p>
          <a:p>
            <a:r>
              <a:rPr lang="en-US" sz="1200" dirty="0" err="1"/>
              <a:t>Minesh</a:t>
            </a:r>
            <a:r>
              <a:rPr lang="en-US" sz="1200" dirty="0"/>
              <a:t> Patel (ETH Zurich), </a:t>
            </a:r>
            <a:r>
              <a:rPr lang="en-US" sz="1200" dirty="0">
                <a:solidFill>
                  <a:srgbClr val="FF0000"/>
                </a:solidFill>
              </a:rPr>
              <a:t>MICRO 2020 and DSN 2020 Best Paper Awards; ISCA Hall of Fame 2021</a:t>
            </a:r>
          </a:p>
          <a:p>
            <a:r>
              <a:rPr lang="en-US" sz="1200" dirty="0" err="1"/>
              <a:t>Damla</a:t>
            </a:r>
            <a:r>
              <a:rPr lang="en-US" sz="1200" dirty="0"/>
              <a:t> </a:t>
            </a:r>
            <a:r>
              <a:rPr lang="en-US" sz="1200" dirty="0" err="1"/>
              <a:t>Senol</a:t>
            </a:r>
            <a:r>
              <a:rPr lang="en-US" sz="1200" dirty="0"/>
              <a:t> Cali (</a:t>
            </a:r>
            <a:r>
              <a:rPr lang="en-US" sz="1200" dirty="0" err="1"/>
              <a:t>Bionano</a:t>
            </a:r>
            <a:r>
              <a:rPr lang="en-US" sz="1200" dirty="0"/>
              <a:t> Genomics), </a:t>
            </a:r>
            <a:r>
              <a:rPr lang="en-US" sz="1200" dirty="0">
                <a:solidFill>
                  <a:srgbClr val="FF0000"/>
                </a:solidFill>
              </a:rPr>
              <a:t>SRC TECHCON 2019 Best Student Presentation Award</a:t>
            </a:r>
          </a:p>
          <a:p>
            <a:r>
              <a:rPr lang="en-US" sz="1200" dirty="0" err="1"/>
              <a:t>Nastaran</a:t>
            </a:r>
            <a:r>
              <a:rPr lang="en-US" sz="1200" dirty="0"/>
              <a:t> </a:t>
            </a:r>
            <a:r>
              <a:rPr lang="en-US" sz="1200" dirty="0" err="1"/>
              <a:t>Hajinazar</a:t>
            </a:r>
            <a:r>
              <a:rPr lang="en-US" sz="1200" dirty="0"/>
              <a:t> (ETH Zurich)</a:t>
            </a:r>
          </a:p>
          <a:p>
            <a:r>
              <a:rPr lang="en-US" sz="1200" dirty="0"/>
              <a:t>Gagandeep Singh (ETH Zurich), </a:t>
            </a:r>
            <a:r>
              <a:rPr lang="en-US" sz="1200" dirty="0">
                <a:solidFill>
                  <a:srgbClr val="FF0000"/>
                </a:solidFill>
              </a:rPr>
              <a:t>FPL 2020 Best Paper Award Finalist</a:t>
            </a:r>
          </a:p>
          <a:p>
            <a:r>
              <a:rPr lang="en-US" sz="1200" dirty="0" err="1"/>
              <a:t>Amirali</a:t>
            </a:r>
            <a:r>
              <a:rPr lang="en-US" sz="1200" dirty="0"/>
              <a:t> </a:t>
            </a:r>
            <a:r>
              <a:rPr lang="en-US" sz="1200" dirty="0" err="1"/>
              <a:t>Boroumand</a:t>
            </a:r>
            <a:r>
              <a:rPr lang="en-US" sz="1200" dirty="0"/>
              <a:t> (Stanford Univ </a:t>
            </a:r>
            <a:r>
              <a:rPr lang="en-US" sz="1200" dirty="0">
                <a:sym typeface="Wingdings" pitchFamily="2" charset="2"/>
              </a:rPr>
              <a:t> Google</a:t>
            </a:r>
            <a:r>
              <a:rPr lang="en-US" sz="1200" dirty="0"/>
              <a:t>), </a:t>
            </a:r>
            <a:r>
              <a:rPr lang="en-US" sz="1200" dirty="0">
                <a:solidFill>
                  <a:srgbClr val="FF0000"/>
                </a:solidFill>
              </a:rPr>
              <a:t>SRC TECHCON 2018 Best Student Presentation Award</a:t>
            </a:r>
            <a:endParaRPr lang="en-US" sz="1200" dirty="0"/>
          </a:p>
          <a:p>
            <a:r>
              <a:rPr lang="en-US" sz="1200" dirty="0" err="1"/>
              <a:t>Jeremie</a:t>
            </a:r>
            <a:r>
              <a:rPr lang="en-US" sz="1200" dirty="0"/>
              <a:t> Kim (ETH Zurich), </a:t>
            </a:r>
            <a:r>
              <a:rPr lang="en-US" sz="1200" dirty="0">
                <a:solidFill>
                  <a:srgbClr val="FF0000"/>
                </a:solidFill>
              </a:rPr>
              <a:t>EDAA Outstanding Dissertation Award 2020; IEEE Micro Top Picks 2019; ISCA/MICRO </a:t>
            </a:r>
            <a:r>
              <a:rPr lang="en-US" sz="1200" dirty="0" err="1">
                <a:solidFill>
                  <a:srgbClr val="FF0000"/>
                </a:solidFill>
              </a:rPr>
              <a:t>HoF</a:t>
            </a:r>
            <a:r>
              <a:rPr lang="en-US" sz="1200" dirty="0">
                <a:solidFill>
                  <a:srgbClr val="FF0000"/>
                </a:solidFill>
              </a:rPr>
              <a:t> 2021</a:t>
            </a:r>
          </a:p>
          <a:p>
            <a:r>
              <a:rPr lang="en-US" sz="1200" dirty="0"/>
              <a:t>Nandita Vijaykumar (Univ. of Toronto, Assistant Professor), </a:t>
            </a:r>
            <a:r>
              <a:rPr lang="en-US" sz="1200" dirty="0">
                <a:solidFill>
                  <a:srgbClr val="FF0000"/>
                </a:solidFill>
              </a:rPr>
              <a:t>ISCA Hall of Fame 2021</a:t>
            </a:r>
          </a:p>
          <a:p>
            <a:r>
              <a:rPr lang="en-US" sz="1200" dirty="0"/>
              <a:t>Kevin Hsieh (Microsoft Research, Senior Researcher)</a:t>
            </a:r>
          </a:p>
          <a:p>
            <a:r>
              <a:rPr lang="en-US" sz="1200" dirty="0"/>
              <a:t>Justin Meza (Facebook), </a:t>
            </a:r>
            <a:r>
              <a:rPr lang="en-US" sz="1200" dirty="0" err="1">
                <a:solidFill>
                  <a:srgbClr val="FF0000"/>
                </a:solidFill>
              </a:rPr>
              <a:t>HiPEAC</a:t>
            </a:r>
            <a:r>
              <a:rPr lang="en-US" sz="1200" dirty="0">
                <a:solidFill>
                  <a:srgbClr val="FF0000"/>
                </a:solidFill>
              </a:rPr>
              <a:t> 2015 Best Student Presentation Award; ICCD 2012 Best Paper Award</a:t>
            </a:r>
            <a:endParaRPr lang="en-US" sz="1200" dirty="0"/>
          </a:p>
          <a:p>
            <a:r>
              <a:rPr lang="en-US" sz="1200" dirty="0"/>
              <a:t>Mohammed Alser (ETH Zurich), </a:t>
            </a:r>
            <a:r>
              <a:rPr lang="en-US" sz="1200" dirty="0">
                <a:solidFill>
                  <a:srgbClr val="FF0000"/>
                </a:solidFill>
              </a:rPr>
              <a:t>IEEE Turkey Best PhD Thesis Award 2018</a:t>
            </a:r>
          </a:p>
          <a:p>
            <a:r>
              <a:rPr lang="en-US" sz="1200" dirty="0"/>
              <a:t>Yixin Luo (Google), </a:t>
            </a:r>
            <a:r>
              <a:rPr lang="en-US" sz="1200" dirty="0">
                <a:solidFill>
                  <a:srgbClr val="FF0000"/>
                </a:solidFill>
              </a:rPr>
              <a:t>HPCA 2015 Best Paper Session</a:t>
            </a:r>
          </a:p>
          <a:p>
            <a:r>
              <a:rPr lang="en-US" sz="1200" dirty="0"/>
              <a:t>Kevin Chang (Facebook), </a:t>
            </a:r>
            <a:r>
              <a:rPr lang="en-US" sz="1200" dirty="0">
                <a:solidFill>
                  <a:srgbClr val="FF0000"/>
                </a:solidFill>
              </a:rPr>
              <a:t>SRC TECHCON 2016 Best Student Presentation Award</a:t>
            </a:r>
            <a:endParaRPr lang="en-US" sz="1200" dirty="0"/>
          </a:p>
          <a:p>
            <a:r>
              <a:rPr lang="en-US" sz="1200" dirty="0" err="1"/>
              <a:t>Rachata</a:t>
            </a:r>
            <a:r>
              <a:rPr lang="en-US" sz="1200" dirty="0"/>
              <a:t> Ausavarungnirun (KMUNTB, Assistant Professor), </a:t>
            </a:r>
            <a:r>
              <a:rPr lang="en-US" sz="1200" dirty="0">
                <a:solidFill>
                  <a:srgbClr val="FF0000"/>
                </a:solidFill>
              </a:rPr>
              <a:t>NOCS 2015 and NOCS 2012 Best Paper Award Finalist</a:t>
            </a:r>
            <a:endParaRPr lang="en-US" sz="1200" dirty="0"/>
          </a:p>
          <a:p>
            <a:r>
              <a:rPr lang="en-US" sz="1200" dirty="0"/>
              <a:t>Gennady Pekhimenko (Univ. of Toronto, Assistant Professor), </a:t>
            </a:r>
            <a:r>
              <a:rPr lang="en-US" sz="1200" dirty="0">
                <a:solidFill>
                  <a:srgbClr val="FF0000"/>
                </a:solidFill>
              </a:rPr>
              <a:t>ISCA Hall of Fame 2021; ASPLOS 2015 SRC Winner</a:t>
            </a:r>
          </a:p>
          <a:p>
            <a:r>
              <a:rPr lang="en-US" sz="1200" dirty="0" err="1"/>
              <a:t>Vivek</a:t>
            </a:r>
            <a:r>
              <a:rPr lang="en-US" sz="1200" dirty="0"/>
              <a:t> Seshadri (Microsoft Research)</a:t>
            </a:r>
          </a:p>
          <a:p>
            <a:r>
              <a:rPr lang="en-US" sz="1200" dirty="0" err="1"/>
              <a:t>Donghyuk</a:t>
            </a:r>
            <a:r>
              <a:rPr lang="en-US" sz="1200" dirty="0"/>
              <a:t> Lee (NVIDIA Research, Senior Researcher), </a:t>
            </a:r>
            <a:r>
              <a:rPr lang="en-US" sz="1200" dirty="0">
                <a:solidFill>
                  <a:srgbClr val="FF0000"/>
                </a:solidFill>
              </a:rPr>
              <a:t>HPCA Hall of Fame 2018</a:t>
            </a:r>
          </a:p>
          <a:p>
            <a:r>
              <a:rPr lang="en-US" sz="1200" dirty="0" err="1"/>
              <a:t>Yoongu</a:t>
            </a:r>
            <a:r>
              <a:rPr lang="en-US" sz="1200" dirty="0"/>
              <a:t> Kim (Software Robotics </a:t>
            </a:r>
            <a:r>
              <a:rPr lang="en-US" sz="1200" dirty="0">
                <a:sym typeface="Wingdings" pitchFamily="2" charset="2"/>
              </a:rPr>
              <a:t> </a:t>
            </a:r>
            <a:r>
              <a:rPr lang="en-US" sz="1200" dirty="0"/>
              <a:t>Google), </a:t>
            </a:r>
            <a:r>
              <a:rPr lang="en-US" sz="1200" dirty="0">
                <a:solidFill>
                  <a:srgbClr val="FF0000"/>
                </a:solidFill>
              </a:rPr>
              <a:t>TCAD’19 Top Pick Award; IEEE Micro Top Picks’10</a:t>
            </a:r>
            <a:r>
              <a:rPr lang="en-US" sz="1200">
                <a:solidFill>
                  <a:srgbClr val="FF0000"/>
                </a:solidFill>
              </a:rPr>
              <a:t>; HPCA’10 </a:t>
            </a:r>
            <a:r>
              <a:rPr lang="en-US" sz="1200" dirty="0">
                <a:solidFill>
                  <a:srgbClr val="FF0000"/>
                </a:solidFill>
              </a:rPr>
              <a:t>Best Paper Session</a:t>
            </a:r>
          </a:p>
          <a:p>
            <a:r>
              <a:rPr lang="en-US" sz="1200" dirty="0"/>
              <a:t>Lavanya Subramanian (Intel Labs </a:t>
            </a:r>
            <a:r>
              <a:rPr lang="en-US" sz="1200" dirty="0">
                <a:sym typeface="Wingdings" pitchFamily="2" charset="2"/>
              </a:rPr>
              <a:t> Facebook)</a:t>
            </a:r>
          </a:p>
          <a:p>
            <a:endParaRPr lang="en-US" sz="1200" dirty="0">
              <a:sym typeface="Wingdings" pitchFamily="2" charset="2"/>
            </a:endParaRPr>
          </a:p>
          <a:p>
            <a:r>
              <a:rPr lang="en-US" sz="1200" dirty="0">
                <a:sym typeface="Wingdings" pitchFamily="2" charset="2"/>
              </a:rPr>
              <a:t>Samira Khan (Univ. of Virginia, </a:t>
            </a:r>
            <a:r>
              <a:rPr lang="en-US" sz="1200" dirty="0"/>
              <a:t>Assistant Professor), </a:t>
            </a:r>
            <a:r>
              <a:rPr lang="en-US" sz="1200" dirty="0">
                <a:solidFill>
                  <a:srgbClr val="FF0000"/>
                </a:solidFill>
              </a:rPr>
              <a:t>HPCA 2014 Best Paper Session</a:t>
            </a:r>
            <a:endParaRPr lang="en-US" sz="1200" dirty="0"/>
          </a:p>
          <a:p>
            <a:r>
              <a:rPr lang="en-US" sz="1200" dirty="0"/>
              <a:t>Saugata Ghose (Univ. of Illinois, Assistant Professor), </a:t>
            </a:r>
            <a:r>
              <a:rPr lang="en-US" sz="1200" dirty="0">
                <a:solidFill>
                  <a:srgbClr val="FF0000"/>
                </a:solidFill>
              </a:rPr>
              <a:t>DFRWS-EU 2017 Best Paper Award</a:t>
            </a:r>
          </a:p>
          <a:p>
            <a:r>
              <a:rPr lang="en-US" sz="1200" dirty="0"/>
              <a:t>Jawad Haj-Yahya (Huawei Research Zurich, Principal Researcher)</a:t>
            </a:r>
          </a:p>
          <a:p>
            <a:endParaRPr lang="en-US" dirty="0"/>
          </a:p>
        </p:txBody>
      </p:sp>
      <p:sp>
        <p:nvSpPr>
          <p:cNvPr id="4" name="Slide Number Placeholder 3">
            <a:extLst>
              <a:ext uri="{FF2B5EF4-FFF2-40B4-BE49-F238E27FC236}">
                <a16:creationId xmlns:a16="http://schemas.microsoft.com/office/drawing/2014/main" id="{C3C01774-BE9E-3D42-B94B-B8FF6A08115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129066267"/>
      </p:ext>
    </p:extLst>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Teaching and Research</a:t>
            </a:r>
          </a:p>
        </p:txBody>
      </p:sp>
      <p:sp>
        <p:nvSpPr>
          <p:cNvPr id="3" name="Content Placeholder 2"/>
          <p:cNvSpPr>
            <a:spLocks noGrp="1"/>
          </p:cNvSpPr>
          <p:nvPr>
            <p:ph idx="1"/>
          </p:nvPr>
        </p:nvSpPr>
        <p:spPr>
          <a:xfrm>
            <a:off x="0" y="1340768"/>
            <a:ext cx="9144000" cy="2088232"/>
          </a:xfrm>
        </p:spPr>
        <p:txBody>
          <a:bodyPr/>
          <a:lstStyle/>
          <a:p>
            <a:pPr marL="0" indent="0" algn="ctr">
              <a:buNone/>
            </a:pPr>
            <a:r>
              <a:rPr lang="en-US" sz="6400" dirty="0">
                <a:solidFill>
                  <a:srgbClr val="FF0000"/>
                </a:solidFill>
              </a:rPr>
              <a:t>…</a:t>
            </a:r>
          </a:p>
          <a:p>
            <a:pPr marL="0" indent="0" algn="ctr">
              <a:buNone/>
            </a:pPr>
            <a:r>
              <a:rPr lang="en-US" sz="6000" dirty="0">
                <a:solidFill>
                  <a:srgbClr val="0000FF"/>
                </a:solidFill>
              </a:rPr>
              <a:t>Teaching drives Research</a:t>
            </a:r>
          </a:p>
          <a:p>
            <a:pPr marL="0" indent="0" algn="ctr">
              <a:buNone/>
            </a:pPr>
            <a:r>
              <a:rPr lang="en-US" sz="6000" dirty="0">
                <a:solidFill>
                  <a:srgbClr val="FF0000"/>
                </a:solidFill>
              </a:rPr>
              <a:t>Research drives Teaching</a:t>
            </a:r>
          </a:p>
          <a:p>
            <a:pPr marL="0" indent="0" algn="ctr">
              <a:buNone/>
            </a:pPr>
            <a:r>
              <a:rPr lang="en-US" sz="6000" dirty="0">
                <a:solidFill>
                  <a:srgbClr val="0432FF"/>
                </a:solidFill>
              </a:rPr>
              <a:t>… </a:t>
            </a:r>
          </a:p>
          <a:p>
            <a:pPr marL="0" indent="0" algn="ctr">
              <a:buNone/>
            </a:pPr>
            <a:r>
              <a:rPr lang="en-US" sz="6000" dirty="0">
                <a:solidFill>
                  <a:srgbClr val="FF0000"/>
                </a:solidFill>
              </a:rPr>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2892312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Learning and Scholarship</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0000FF"/>
                </a:solidFill>
              </a:rPr>
              <a:t>Focus on</a:t>
            </a:r>
          </a:p>
          <a:p>
            <a:pPr marL="0" indent="0" algn="ctr">
              <a:buNone/>
            </a:pPr>
            <a:r>
              <a:rPr lang="en-US" sz="6400" dirty="0">
                <a:solidFill>
                  <a:srgbClr val="FF0000"/>
                </a:solidFill>
              </a:rPr>
              <a:t>learning and scholarship</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35622075"/>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Insight and Ideas</a:t>
            </a:r>
          </a:p>
        </p:txBody>
      </p:sp>
      <p:sp>
        <p:nvSpPr>
          <p:cNvPr id="3" name="Content Placeholder 2"/>
          <p:cNvSpPr>
            <a:spLocks noGrp="1"/>
          </p:cNvSpPr>
          <p:nvPr>
            <p:ph idx="1"/>
          </p:nvPr>
        </p:nvSpPr>
        <p:spPr>
          <a:xfrm>
            <a:off x="0" y="2420888"/>
            <a:ext cx="9144000" cy="2088232"/>
          </a:xfrm>
        </p:spPr>
        <p:txBody>
          <a:bodyPr/>
          <a:lstStyle/>
          <a:p>
            <a:pPr marL="0" indent="0" algn="ctr">
              <a:buNone/>
            </a:pPr>
            <a:r>
              <a:rPr lang="en-US" sz="6400" dirty="0">
                <a:solidFill>
                  <a:srgbClr val="0000FF"/>
                </a:solidFill>
              </a:rPr>
              <a:t>Focus on Insight</a:t>
            </a:r>
          </a:p>
          <a:p>
            <a:pPr marL="0" indent="0" algn="ctr">
              <a:buNone/>
            </a:pPr>
            <a:r>
              <a:rPr lang="en-US" sz="6400" dirty="0">
                <a:solidFill>
                  <a:srgbClr val="FF0000"/>
                </a:solidFill>
              </a:rPr>
              <a:t>Encourage New Ideas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189851481"/>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Learning and Scholarship</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2564904"/>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The quality of your work defines your impact</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423896364"/>
      </p:ext>
    </p:extLst>
  </p:cSld>
  <p:clrMapOvr>
    <a:masterClrMapping/>
  </p:clrMapOvr>
  <p:transition/>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Good Mindset, Goals &amp; Focus</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1950368"/>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You can make a      </a:t>
            </a:r>
            <a:r>
              <a:rPr kumimoji="0" lang="en-US" sz="6400" b="0" i="0" u="none" strike="noStrike" kern="0" cap="none" spc="0" normalizeH="0" baseline="0" noProof="0" dirty="0">
                <a:ln>
                  <a:noFill/>
                </a:ln>
                <a:solidFill>
                  <a:srgbClr val="FF0000"/>
                </a:solidFill>
                <a:effectLst/>
                <a:uLnTx/>
                <a:uFillTx/>
                <a:latin typeface="Tahoma"/>
                <a:ea typeface="+mn-ea"/>
                <a:cs typeface="+mn-cs"/>
              </a:rPr>
              <a:t>good impact</a:t>
            </a:r>
            <a:r>
              <a:rPr kumimoji="0" lang="en-US" sz="6400" b="0" i="0" u="none" strike="noStrike" kern="0" cap="none" spc="0" normalizeH="0" baseline="0" noProof="0" dirty="0">
                <a:ln>
                  <a:noFill/>
                </a:ln>
                <a:solidFill>
                  <a:srgbClr val="0000FF"/>
                </a:solidFill>
                <a:effectLst/>
                <a:uLnTx/>
                <a:uFillTx/>
                <a:latin typeface="Tahoma"/>
                <a:ea typeface="+mn-ea"/>
                <a:cs typeface="+mn-cs"/>
              </a:rPr>
              <a:t>               on the world</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760626443"/>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3F83A0-CBB7-2C49-A54F-7D0B38517961}"/>
              </a:ext>
            </a:extLst>
          </p:cNvPr>
          <p:cNvSpPr>
            <a:spLocks noGrp="1"/>
          </p:cNvSpPr>
          <p:nvPr>
            <p:ph type="title"/>
          </p:nvPr>
        </p:nvSpPr>
        <p:spPr>
          <a:xfrm>
            <a:off x="228600" y="152400"/>
            <a:ext cx="8915400" cy="1066800"/>
          </a:xfrm>
        </p:spPr>
        <p:txBody>
          <a:bodyPr/>
          <a:lstStyle/>
          <a:p>
            <a:r>
              <a:rPr lang="en-US" sz="3800" dirty="0"/>
              <a:t>Research &amp; Teaching: Some Overview Talks</a:t>
            </a:r>
          </a:p>
        </p:txBody>
      </p:sp>
      <p:sp>
        <p:nvSpPr>
          <p:cNvPr id="3" name="Content Placeholder 2">
            <a:extLst>
              <a:ext uri="{FF2B5EF4-FFF2-40B4-BE49-F238E27FC236}">
                <a16:creationId xmlns:a16="http://schemas.microsoft.com/office/drawing/2014/main" id="{EC4D894C-D45D-7449-8FC5-648E1A973741}"/>
              </a:ext>
            </a:extLst>
          </p:cNvPr>
          <p:cNvSpPr>
            <a:spLocks noGrp="1"/>
          </p:cNvSpPr>
          <p:nvPr>
            <p:ph idx="1"/>
          </p:nvPr>
        </p:nvSpPr>
        <p:spPr>
          <a:xfrm>
            <a:off x="228600" y="908720"/>
            <a:ext cx="8915400" cy="5456535"/>
          </a:xfrm>
        </p:spPr>
        <p:txBody>
          <a:bodyPr/>
          <a:lstStyle/>
          <a:p>
            <a:pPr marL="0" indent="0" algn="ctr">
              <a:buNone/>
            </a:pPr>
            <a:r>
              <a:rPr lang="en-US" sz="1600" b="1" dirty="0">
                <a:solidFill>
                  <a:srgbClr val="0432FF"/>
                </a:solidFill>
                <a:hlinkClick r:id="rId2">
                  <a:extLst>
                    <a:ext uri="{A12FA001-AC4F-418D-AE19-62706E023703}">
                      <ahyp:hlinkClr xmlns:ahyp="http://schemas.microsoft.com/office/drawing/2018/hyperlinkcolor" val="tx"/>
                    </a:ext>
                  </a:extLst>
                </a:hlinkClick>
              </a:rPr>
              <a:t>https://www.youtube.com/onurmutlulectures</a:t>
            </a:r>
            <a:endParaRPr lang="en-US" sz="1600" b="1" dirty="0">
              <a:solidFill>
                <a:srgbClr val="0432FF"/>
              </a:solidFill>
            </a:endParaRPr>
          </a:p>
          <a:p>
            <a:pPr marL="0" indent="0" algn="ctr">
              <a:buNone/>
            </a:pPr>
            <a:endParaRPr lang="en-US" sz="1100" dirty="0"/>
          </a:p>
          <a:p>
            <a:pPr marL="0" indent="0" algn="ctr">
              <a:buNone/>
            </a:pPr>
            <a:endParaRPr lang="en-US" sz="200" dirty="0"/>
          </a:p>
          <a:p>
            <a:r>
              <a:rPr lang="en-US" dirty="0"/>
              <a:t>Future Computing Architectures</a:t>
            </a:r>
          </a:p>
          <a:p>
            <a:pPr lvl="1"/>
            <a:r>
              <a:rPr lang="en-US" sz="1300" dirty="0">
                <a:solidFill>
                  <a:srgbClr val="0432FF"/>
                </a:solidFill>
                <a:hlinkClick r:id="rId3">
                  <a:extLst>
                    <a:ext uri="{A12FA001-AC4F-418D-AE19-62706E023703}">
                      <ahyp:hlinkClr xmlns:ahyp="http://schemas.microsoft.com/office/drawing/2018/hyperlinkcolor" val="tx"/>
                    </a:ext>
                  </a:extLst>
                </a:hlinkClick>
              </a:rPr>
              <a:t>https://www.youtube.com/watch?v=kgiZlSOcGFM&amp;list=PL5Q2soXY2Zi8D_5MGV6EnXEJHnV2YFBJl&amp;index=1</a:t>
            </a:r>
            <a:endParaRPr lang="en-US" sz="1300" dirty="0">
              <a:solidFill>
                <a:srgbClr val="0432FF"/>
              </a:solidFill>
            </a:endParaRPr>
          </a:p>
          <a:p>
            <a:pPr lvl="1"/>
            <a:endParaRPr lang="en-US" sz="800" dirty="0"/>
          </a:p>
          <a:p>
            <a:r>
              <a:rPr lang="en-US" dirty="0"/>
              <a:t>Enabling In-Memory Computation</a:t>
            </a:r>
          </a:p>
          <a:p>
            <a:pPr lvl="1"/>
            <a:r>
              <a:rPr lang="en-US" sz="1300" dirty="0">
                <a:solidFill>
                  <a:srgbClr val="0432FF"/>
                </a:solidFill>
                <a:hlinkClick r:id="rId4">
                  <a:extLst>
                    <a:ext uri="{A12FA001-AC4F-418D-AE19-62706E023703}">
                      <ahyp:hlinkClr xmlns:ahyp="http://schemas.microsoft.com/office/drawing/2018/hyperlinkcolor" val="tx"/>
                    </a:ext>
                  </a:extLst>
                </a:hlinkClick>
              </a:rPr>
              <a:t>https://www.youtube.com/watch?v=njX_14584Jw&amp;list=PL5Q2soXY2Zi8D_5MGV6EnXEJHnV2YFBJl&amp;index=16</a:t>
            </a:r>
            <a:r>
              <a:rPr lang="en-US" sz="1300" dirty="0">
                <a:solidFill>
                  <a:srgbClr val="0432FF"/>
                </a:solidFill>
              </a:rPr>
              <a:t> </a:t>
            </a:r>
          </a:p>
          <a:p>
            <a:pPr lvl="1"/>
            <a:endParaRPr lang="en-US" sz="800" dirty="0"/>
          </a:p>
          <a:p>
            <a:r>
              <a:rPr lang="en-US" dirty="0"/>
              <a:t>Accelerating Genome Analysis</a:t>
            </a:r>
          </a:p>
          <a:p>
            <a:pPr lvl="1"/>
            <a:r>
              <a:rPr lang="en-US" sz="1300" dirty="0">
                <a:solidFill>
                  <a:srgbClr val="0432FF"/>
                </a:solidFill>
                <a:hlinkClick r:id="rId5">
                  <a:extLst>
                    <a:ext uri="{A12FA001-AC4F-418D-AE19-62706E023703}">
                      <ahyp:hlinkClr xmlns:ahyp="http://schemas.microsoft.com/office/drawing/2018/hyperlinkcolor" val="tx"/>
                    </a:ext>
                  </a:extLst>
                </a:hlinkClick>
              </a:rPr>
              <a:t>https://www.youtube.com/watch?v=r7sn41lH-4A&amp;list=PL5Q2soXY2Zi8D_5MGV6EnXEJHnV2YFBJl&amp;index=41</a:t>
            </a:r>
            <a:r>
              <a:rPr lang="en-US" sz="1300" dirty="0">
                <a:solidFill>
                  <a:srgbClr val="0432FF"/>
                </a:solidFill>
              </a:rPr>
              <a:t> </a:t>
            </a:r>
          </a:p>
          <a:p>
            <a:pPr lvl="1"/>
            <a:endParaRPr lang="en-US" sz="800" dirty="0"/>
          </a:p>
          <a:p>
            <a:r>
              <a:rPr lang="en-US" dirty="0"/>
              <a:t>Rethinking Memory System Design</a:t>
            </a:r>
          </a:p>
          <a:p>
            <a:pPr lvl="1"/>
            <a:r>
              <a:rPr lang="en-US" sz="1300" dirty="0">
                <a:solidFill>
                  <a:srgbClr val="0432FF"/>
                </a:solidFill>
                <a:hlinkClick r:id="rId6">
                  <a:extLst>
                    <a:ext uri="{A12FA001-AC4F-418D-AE19-62706E023703}">
                      <ahyp:hlinkClr xmlns:ahyp="http://schemas.microsoft.com/office/drawing/2018/hyperlinkcolor" val="tx"/>
                    </a:ext>
                  </a:extLst>
                </a:hlinkClick>
              </a:rPr>
              <a:t>https://www.youtube.com/watch?v=F7xZLNMIY1E&amp;list=PL5Q2soXY2Zi8D_5MGV6EnXEJHnV2YFBJl&amp;index=3</a:t>
            </a:r>
            <a:endParaRPr lang="en-US" sz="1300" dirty="0">
              <a:solidFill>
                <a:srgbClr val="0432FF"/>
              </a:solidFill>
            </a:endParaRPr>
          </a:p>
          <a:p>
            <a:pPr lvl="1"/>
            <a:endParaRPr lang="en-US" sz="800" dirty="0"/>
          </a:p>
          <a:p>
            <a:r>
              <a:rPr lang="en-US" dirty="0"/>
              <a:t>Intelligent Architectures for Intelligent Machines</a:t>
            </a:r>
          </a:p>
          <a:p>
            <a:pPr lvl="1"/>
            <a:r>
              <a:rPr lang="en-US" sz="1300" dirty="0">
                <a:solidFill>
                  <a:srgbClr val="0432FF"/>
                </a:solidFill>
                <a:hlinkClick r:id="rId7">
                  <a:extLst>
                    <a:ext uri="{A12FA001-AC4F-418D-AE19-62706E023703}">
                      <ahyp:hlinkClr xmlns:ahyp="http://schemas.microsoft.com/office/drawing/2018/hyperlinkcolor" val="tx"/>
                    </a:ext>
                  </a:extLst>
                </a:hlinkClick>
              </a:rPr>
              <a:t>https://www.youtube.com/watch?v=c6_LgzuNdkw&amp;list=PL5Q2soXY2Zi8D_5MGV6EnXEJHnV2YFBJl&amp;index=25</a:t>
            </a:r>
            <a:r>
              <a:rPr lang="en-US" sz="1300" dirty="0">
                <a:solidFill>
                  <a:srgbClr val="0432FF"/>
                </a:solidFill>
              </a:rPr>
              <a:t> </a:t>
            </a:r>
          </a:p>
          <a:p>
            <a:pPr lvl="1"/>
            <a:endParaRPr lang="en-US" sz="800" dirty="0"/>
          </a:p>
          <a:p>
            <a:r>
              <a:rPr lang="en-US" dirty="0"/>
              <a:t>The Story of RowHammer</a:t>
            </a:r>
          </a:p>
          <a:p>
            <a:pPr lvl="1"/>
            <a:r>
              <a:rPr lang="en-US" sz="1300" dirty="0">
                <a:solidFill>
                  <a:srgbClr val="0432FF"/>
                </a:solidFill>
                <a:hlinkClick r:id="rId8">
                  <a:extLst>
                    <a:ext uri="{A12FA001-AC4F-418D-AE19-62706E023703}">
                      <ahyp:hlinkClr xmlns:ahyp="http://schemas.microsoft.com/office/drawing/2018/hyperlinkcolor" val="tx"/>
                    </a:ext>
                  </a:extLst>
                </a:hlinkClick>
              </a:rPr>
              <a:t>https://www.youtube.com/watch?v=sgd7PHQQ1AI&amp;list=PL5Q2soXY2Zi8D_5MGV6EnXEJHnV2YFBJl&amp;index=39</a:t>
            </a:r>
            <a:r>
              <a:rPr lang="en-US" sz="1300" dirty="0">
                <a:solidFill>
                  <a:srgbClr val="0432FF"/>
                </a:solidFill>
              </a:rPr>
              <a:t> </a:t>
            </a:r>
          </a:p>
        </p:txBody>
      </p:sp>
      <p:sp>
        <p:nvSpPr>
          <p:cNvPr id="4" name="Slide Number Placeholder 3">
            <a:extLst>
              <a:ext uri="{FF2B5EF4-FFF2-40B4-BE49-F238E27FC236}">
                <a16:creationId xmlns:a16="http://schemas.microsoft.com/office/drawing/2014/main" id="{311C77FB-9ABB-7441-88CE-6327AE3144E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107585820"/>
      </p:ext>
    </p:extLst>
  </p:cSld>
  <p:clrMapOvr>
    <a:masterClrMapping/>
  </p:clrMapOvr>
  <p:transition/>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FDC03F-D161-E245-931A-AD7F4A463876}"/>
              </a:ext>
            </a:extLst>
          </p:cNvPr>
          <p:cNvSpPr>
            <a:spLocks noGrp="1"/>
          </p:cNvSpPr>
          <p:nvPr>
            <p:ph type="title"/>
          </p:nvPr>
        </p:nvSpPr>
        <p:spPr/>
        <p:txBody>
          <a:bodyPr/>
          <a:lstStyle/>
          <a:p>
            <a:r>
              <a:rPr lang="en-US" dirty="0"/>
              <a:t>Online Courses &amp; Lectures</a:t>
            </a:r>
          </a:p>
        </p:txBody>
      </p:sp>
      <p:sp>
        <p:nvSpPr>
          <p:cNvPr id="3" name="Content Placeholder 2">
            <a:extLst>
              <a:ext uri="{FF2B5EF4-FFF2-40B4-BE49-F238E27FC236}">
                <a16:creationId xmlns:a16="http://schemas.microsoft.com/office/drawing/2014/main" id="{477AA677-0510-9649-A9AF-28360FF80377}"/>
              </a:ext>
            </a:extLst>
          </p:cNvPr>
          <p:cNvSpPr>
            <a:spLocks noGrp="1"/>
          </p:cNvSpPr>
          <p:nvPr>
            <p:ph idx="1"/>
          </p:nvPr>
        </p:nvSpPr>
        <p:spPr>
          <a:xfrm>
            <a:off x="228600" y="908720"/>
            <a:ext cx="8610600" cy="5267672"/>
          </a:xfrm>
        </p:spPr>
        <p:txBody>
          <a:bodyPr/>
          <a:lstStyle/>
          <a:p>
            <a:r>
              <a:rPr lang="en-US" b="1" dirty="0">
                <a:solidFill>
                  <a:srgbClr val="FF0000"/>
                </a:solidFill>
              </a:rPr>
              <a:t>First Computer Architecture &amp; Digital Design Course</a:t>
            </a:r>
          </a:p>
          <a:p>
            <a:pPr lvl="1"/>
            <a:r>
              <a:rPr lang="en-US" dirty="0"/>
              <a:t>Digital Design and Computer Architecture </a:t>
            </a:r>
          </a:p>
          <a:p>
            <a:pPr lvl="1"/>
            <a:r>
              <a:rPr lang="en-US" b="1" dirty="0"/>
              <a:t>Spring 2021 Livestream</a:t>
            </a:r>
            <a:r>
              <a:rPr lang="en-US" dirty="0"/>
              <a:t> Edition: </a:t>
            </a:r>
            <a:r>
              <a:rPr lang="en-US" dirty="0">
                <a:solidFill>
                  <a:srgbClr val="0432FF"/>
                </a:solidFill>
                <a:hlinkClick r:id="rId2">
                  <a:extLst>
                    <a:ext uri="{A12FA001-AC4F-418D-AE19-62706E023703}">
                      <ahyp:hlinkClr xmlns:ahyp="http://schemas.microsoft.com/office/drawing/2018/hyperlinkcolor" val="tx"/>
                    </a:ext>
                  </a:extLst>
                </a:hlinkClick>
              </a:rPr>
              <a:t>https://www.youtube.com/watch?v=LbC0EZY8yw4&amp;list=PL5Q2soXY2Zi_uej3aY39YB5pfW4SJ7LlN</a:t>
            </a:r>
            <a:r>
              <a:rPr lang="en-US" dirty="0">
                <a:solidFill>
                  <a:srgbClr val="0432FF"/>
                </a:solidFill>
              </a:rPr>
              <a:t> </a:t>
            </a:r>
          </a:p>
          <a:p>
            <a:pPr lvl="1"/>
            <a:endParaRPr lang="en-US" dirty="0">
              <a:solidFill>
                <a:srgbClr val="0432FF"/>
              </a:solidFill>
            </a:endParaRPr>
          </a:p>
          <a:p>
            <a:r>
              <a:rPr lang="en-US" b="1" dirty="0">
                <a:solidFill>
                  <a:srgbClr val="FF0000"/>
                </a:solidFill>
              </a:rPr>
              <a:t>Advanced Computer Architecture Course</a:t>
            </a:r>
          </a:p>
          <a:p>
            <a:pPr lvl="1"/>
            <a:r>
              <a:rPr lang="en-US" dirty="0"/>
              <a:t>Computer Architecture</a:t>
            </a:r>
          </a:p>
          <a:p>
            <a:pPr lvl="1"/>
            <a:r>
              <a:rPr lang="en-US" b="1" dirty="0"/>
              <a:t>Fall 2021 Livestream</a:t>
            </a:r>
            <a:r>
              <a:rPr lang="en-US" dirty="0"/>
              <a:t> Edition: </a:t>
            </a:r>
            <a:r>
              <a:rPr lang="en-US"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r>
              <a:rPr lang="en-US" dirty="0">
                <a:solidFill>
                  <a:srgbClr val="0432FF"/>
                </a:solidFill>
              </a:rPr>
              <a:t> </a:t>
            </a:r>
          </a:p>
          <a:p>
            <a:pPr lvl="1"/>
            <a:r>
              <a:rPr lang="en-US" b="1" dirty="0"/>
              <a:t>Fall 2020 </a:t>
            </a:r>
            <a:r>
              <a:rPr lang="en-US" dirty="0"/>
              <a:t>Edition: </a:t>
            </a:r>
            <a:r>
              <a:rPr lang="en-US" dirty="0">
                <a:solidFill>
                  <a:srgbClr val="0432FF"/>
                </a:solidFill>
                <a:hlinkClick r:id="rId4">
                  <a:extLst>
                    <a:ext uri="{A12FA001-AC4F-418D-AE19-62706E023703}">
                      <ahyp:hlinkClr xmlns:ahyp="http://schemas.microsoft.com/office/drawing/2018/hyperlinkcolor" val="tx"/>
                    </a:ext>
                  </a:extLst>
                </a:hlinkClick>
              </a:rPr>
              <a:t>https://www.youtube.com/watch?v=4yfkM_5EFgo&amp;list=PL5Q2soXY2Zi-Mnk1PxjEIG32HAGILkTOF</a:t>
            </a:r>
            <a:r>
              <a:rPr lang="en-US" dirty="0">
                <a:solidFill>
                  <a:srgbClr val="0432FF"/>
                </a:solidFill>
              </a:rPr>
              <a:t> </a:t>
            </a:r>
          </a:p>
        </p:txBody>
      </p:sp>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400800"/>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795450970"/>
      </p:ext>
    </p:extLst>
  </p:cSld>
  <p:clrMapOvr>
    <a:masterClrMapping/>
  </p:clrMapOvr>
  <p:transition/>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24853011"/>
      </p:ext>
    </p:extLst>
  </p:cSld>
  <p:clrMapOvr>
    <a:masterClrMapping/>
  </p:clrMapOvr>
  <p:transition/>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dirty="0"/>
              <a:t>DDCA (Spring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376733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https://safari.ethz.ch/digitaltechnik/spring2021/doku.php?id=schedule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https://www.youtube.com/watch?v=LbC0EZY8yw4&amp;list=PL5Q2soXY2Zi_uej3aY39YB5pfW4SJ7LlN</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4"/>
          <a:stretch>
            <a:fillRect/>
          </a:stretch>
        </p:blipFill>
        <p:spPr>
          <a:xfrm>
            <a:off x="4355976" y="0"/>
            <a:ext cx="4841293" cy="6858000"/>
          </a:xfrm>
          <a:prstGeom prst="rect">
            <a:avLst/>
          </a:prstGeom>
        </p:spPr>
      </p:pic>
    </p:spTree>
    <p:extLst>
      <p:ext uri="{BB962C8B-B14F-4D97-AF65-F5344CB8AC3E}">
        <p14:creationId xmlns:p14="http://schemas.microsoft.com/office/powerpoint/2010/main" val="2166163845"/>
      </p:ext>
    </p:extLst>
  </p:cSld>
  <p:clrMapOvr>
    <a:masterClrMapping/>
  </p:clrMapOvr>
  <p:transition/>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dirty="0"/>
              <a:t>Comp Arch (Fall 2020)</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https://safari.ethz.ch/architecture/fall2020/doku.php?id=schedule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6D47789A-BBAC-2448-B054-F1A7DF0E8C97}"/>
              </a:ext>
            </a:extLst>
          </p:cNvPr>
          <p:cNvPicPr>
            <a:picLocks noChangeAspect="1"/>
          </p:cNvPicPr>
          <p:nvPr/>
        </p:nvPicPr>
        <p:blipFill>
          <a:blip r:embed="rId4"/>
          <a:stretch>
            <a:fillRect/>
          </a:stretch>
        </p:blipFill>
        <p:spPr>
          <a:xfrm>
            <a:off x="4339219" y="0"/>
            <a:ext cx="4841293" cy="6858000"/>
          </a:xfrm>
          <a:prstGeom prst="rect">
            <a:avLst/>
          </a:prstGeom>
        </p:spPr>
      </p:pic>
    </p:spTree>
    <p:extLst>
      <p:ext uri="{BB962C8B-B14F-4D97-AF65-F5344CB8AC3E}">
        <p14:creationId xmlns:p14="http://schemas.microsoft.com/office/powerpoint/2010/main" val="1811078133"/>
      </p:ext>
    </p:extLst>
  </p:cSld>
  <p:clrMapOvr>
    <a:masterClrMapping/>
  </p:clrMapOvr>
  <p:transition/>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251928851"/>
      </p:ext>
    </p:extLst>
  </p:cSld>
  <p:clrMapOvr>
    <a:masterClrMapping/>
  </p:clrMapOvr>
  <p:transition/>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dirty="0"/>
              <a:t>Seminar (Spring’21)</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https://safari.ethz.ch/architecture_seminar/spring2021/doku.php?id=schedule</a:t>
            </a:r>
            <a:r>
              <a:rPr lang="en-US" sz="1600" dirty="0">
                <a:solidFill>
                  <a:srgbClr val="0432FF"/>
                </a:solidFill>
              </a:rPr>
              <a:t> </a:t>
            </a: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https://www.youtube.com/watch?v=t3m93ZpLOyw&amp;list=PL5Q2soXY2Zi_awYdjmWVIUegsbY7TPGW4</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12456FBE-004E-7A41-8602-1B82C654EC5B}"/>
              </a:ext>
            </a:extLst>
          </p:cNvPr>
          <p:cNvPicPr>
            <a:picLocks noChangeAspect="1"/>
          </p:cNvPicPr>
          <p:nvPr/>
        </p:nvPicPr>
        <p:blipFill>
          <a:blip r:embed="rId4"/>
          <a:stretch>
            <a:fillRect/>
          </a:stretch>
        </p:blipFill>
        <p:spPr>
          <a:xfrm>
            <a:off x="4421900" y="0"/>
            <a:ext cx="4758612" cy="6858000"/>
          </a:xfrm>
          <a:prstGeom prst="rect">
            <a:avLst/>
          </a:prstGeom>
        </p:spPr>
      </p:pic>
    </p:spTree>
    <p:extLst>
      <p:ext uri="{BB962C8B-B14F-4D97-AF65-F5344CB8AC3E}">
        <p14:creationId xmlns:p14="http://schemas.microsoft.com/office/powerpoint/2010/main" val="2881198840"/>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b="1" dirty="0"/>
              <a:t>Seminar (Current)</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https://www.youtube.com/watch?v=4TcP297mdsI&amp;list=PL5Q2soXY2Zi_7UBNmC9B8Yr5JSwTG9yH4</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DDD6533C-6454-F341-BC2C-62C956DFF2E7}"/>
              </a:ext>
            </a:extLst>
          </p:cNvPr>
          <p:cNvPicPr>
            <a:picLocks noChangeAspect="1"/>
          </p:cNvPicPr>
          <p:nvPr/>
        </p:nvPicPr>
        <p:blipFill>
          <a:blip r:embed="rId4"/>
          <a:stretch>
            <a:fillRect/>
          </a:stretch>
        </p:blipFill>
        <p:spPr>
          <a:xfrm>
            <a:off x="4479728" y="980728"/>
            <a:ext cx="4670638" cy="4876800"/>
          </a:xfrm>
          <a:prstGeom prst="rect">
            <a:avLst/>
          </a:prstGeom>
        </p:spPr>
      </p:pic>
    </p:spTree>
    <p:extLst>
      <p:ext uri="{BB962C8B-B14F-4D97-AF65-F5344CB8AC3E}">
        <p14:creationId xmlns:p14="http://schemas.microsoft.com/office/powerpoint/2010/main" val="3649544137"/>
      </p:ext>
    </p:extLst>
  </p:cSld>
  <p:clrMapOvr>
    <a:masterClrMapping/>
  </p:clrMapOvr>
  <p:transition/>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7E52C7-0D4A-6D4D-8783-055FF57B72F3}"/>
              </a:ext>
            </a:extLst>
          </p:cNvPr>
          <p:cNvSpPr>
            <a:spLocks noGrp="1"/>
          </p:cNvSpPr>
          <p:nvPr>
            <p:ph type="title"/>
          </p:nvPr>
        </p:nvSpPr>
        <p:spPr/>
        <p:txBody>
          <a:bodyPr/>
          <a:lstStyle/>
          <a:p>
            <a:r>
              <a:rPr lang="en-US" dirty="0"/>
              <a:t>Hands-On Projects &amp; Seminars Courses </a:t>
            </a:r>
          </a:p>
        </p:txBody>
      </p:sp>
      <p:sp>
        <p:nvSpPr>
          <p:cNvPr id="3" name="Content Placeholder 2">
            <a:extLst>
              <a:ext uri="{FF2B5EF4-FFF2-40B4-BE49-F238E27FC236}">
                <a16:creationId xmlns:a16="http://schemas.microsoft.com/office/drawing/2014/main" id="{F5D57137-7AAB-7F45-991A-E0428972B14F}"/>
              </a:ext>
            </a:extLst>
          </p:cNvPr>
          <p:cNvSpPr>
            <a:spLocks noGrp="1"/>
          </p:cNvSpPr>
          <p:nvPr>
            <p:ph idx="1"/>
          </p:nvPr>
        </p:nvSpPr>
        <p:spPr>
          <a:xfrm>
            <a:off x="228600" y="1219200"/>
            <a:ext cx="8610600" cy="5029200"/>
          </a:xfrm>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https://safari.ethz.ch/projects_and_seminars/doku.php</a:t>
            </a:r>
            <a:r>
              <a:rPr lang="en-US" dirty="0">
                <a:solidFill>
                  <a:srgbClr val="0432FF"/>
                </a:solidFill>
              </a:rPr>
              <a:t> </a:t>
            </a:r>
          </a:p>
        </p:txBody>
      </p:sp>
      <p:sp>
        <p:nvSpPr>
          <p:cNvPr id="4" name="Slide Number Placeholder 3">
            <a:extLst>
              <a:ext uri="{FF2B5EF4-FFF2-40B4-BE49-F238E27FC236}">
                <a16:creationId xmlns:a16="http://schemas.microsoft.com/office/drawing/2014/main" id="{4A07976A-3AD7-364A-8088-891DED496DA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856511B-C5C5-2142-9A91-F472C67743D8}"/>
              </a:ext>
            </a:extLst>
          </p:cNvPr>
          <p:cNvPicPr>
            <a:picLocks noChangeAspect="1"/>
          </p:cNvPicPr>
          <p:nvPr/>
        </p:nvPicPr>
        <p:blipFill>
          <a:blip r:embed="rId3"/>
          <a:stretch>
            <a:fillRect/>
          </a:stretch>
        </p:blipFill>
        <p:spPr>
          <a:xfrm>
            <a:off x="0" y="1871332"/>
            <a:ext cx="9144000" cy="4437988"/>
          </a:xfrm>
          <a:prstGeom prst="rect">
            <a:avLst/>
          </a:prstGeom>
        </p:spPr>
      </p:pic>
    </p:spTree>
    <p:extLst>
      <p:ext uri="{BB962C8B-B14F-4D97-AF65-F5344CB8AC3E}">
        <p14:creationId xmlns:p14="http://schemas.microsoft.com/office/powerpoint/2010/main" val="2151754154"/>
      </p:ext>
    </p:extLst>
  </p:cSld>
  <p:clrMapOvr>
    <a:masterClrMapping/>
  </p:clrMapOvr>
  <p:transition/>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PIM Course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b="1" dirty="0">
                <a:solidFill>
                  <a:srgbClr val="0432FF"/>
                </a:solidFill>
                <a:hlinkClick r:id="rId2">
                  <a:extLst>
                    <a:ext uri="{A12FA001-AC4F-418D-AE19-62706E023703}">
                      <ahyp:hlinkClr xmlns:ahyp="http://schemas.microsoft.com/office/drawing/2018/hyperlinkcolor" val="tx"/>
                    </a:ext>
                  </a:extLst>
                </a:hlinkClick>
              </a:rPr>
              <a:t>Fall 2021 Edition: </a:t>
            </a:r>
          </a:p>
          <a:p>
            <a:pPr lvl="1"/>
            <a:r>
              <a:rPr lang="en-US" sz="1400" dirty="0">
                <a:solidFill>
                  <a:srgbClr val="0000FF"/>
                </a:solidFill>
                <a:hlinkClick r:id="rId3">
                  <a:extLst>
                    <a:ext uri="{A12FA001-AC4F-418D-AE19-62706E023703}">
                      <ahyp:hlinkClr xmlns:ahyp="http://schemas.microsoft.com/office/drawing/2018/hyperlinkcolor" val="tx"/>
                    </a:ext>
                  </a:extLst>
                </a:hlinkClick>
              </a:rPr>
              <a:t>https://safari.ethz.ch/projects_and_seminars/fall2021/doku.php?id=processing_in_memory</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r>
              <a:rPr lang="en-US" sz="1600" b="1" dirty="0">
                <a:solidFill>
                  <a:srgbClr val="0432FF"/>
                </a:solidFill>
                <a:hlinkClick r:id="rId4">
                  <a:extLst>
                    <a:ext uri="{A12FA001-AC4F-418D-AE19-62706E023703}">
                      <ahyp:hlinkClr xmlns:ahyp="http://schemas.microsoft.com/office/drawing/2018/hyperlinkcolor" val="tx"/>
                    </a:ext>
                  </a:extLst>
                </a:hlinkClick>
              </a:rPr>
              <a:t>Youtube Livestream:</a:t>
            </a:r>
            <a:endParaRPr lang="en-US" sz="1600" b="1" dirty="0">
              <a:solidFill>
                <a:srgbClr val="0432FF"/>
              </a:solidFill>
              <a:hlinkClick r:id="rId5">
                <a:extLst>
                  <a:ext uri="{A12FA001-AC4F-418D-AE19-62706E023703}">
                    <ahyp:hlinkClr xmlns:ahyp="http://schemas.microsoft.com/office/drawing/2018/hyperlinkcolor" val="tx"/>
                  </a:ext>
                </a:extLst>
              </a:hlinkClick>
            </a:endParaRPr>
          </a:p>
          <a:p>
            <a:pPr lvl="1"/>
            <a:r>
              <a:rPr lang="en-US" sz="1400" dirty="0">
                <a:solidFill>
                  <a:srgbClr val="0000FF"/>
                </a:solidFill>
                <a:hlinkClick r:id="rId4">
                  <a:extLst>
                    <a:ext uri="{A12FA001-AC4F-418D-AE19-62706E023703}">
                      <ahyp:hlinkClr xmlns:ahyp="http://schemas.microsoft.com/office/drawing/2018/hyperlinkcolor" val="tx"/>
                    </a:ext>
                  </a:extLst>
                </a:hlinkClick>
              </a:rPr>
              <a:t>https://www.youtube.com/watch?v=9e4Chnwdovo&amp;list=PL5Q2soXY2Zi-841fUYYUK9EsXKhQKRPyX</a:t>
            </a:r>
            <a:r>
              <a:rPr lang="en-US" sz="1400" dirty="0">
                <a:solidFill>
                  <a:srgbClr val="0000FF"/>
                </a:solidFill>
              </a:rPr>
              <a:t> </a:t>
            </a:r>
            <a:endParaRPr lang="en-US" sz="1600" dirty="0">
              <a:solidFill>
                <a:srgbClr val="0000FF"/>
              </a:solidFill>
            </a:endParaRPr>
          </a:p>
          <a:p>
            <a:endParaRPr lang="en-US" sz="1600" dirty="0">
              <a:solidFill>
                <a:srgbClr val="0432FF"/>
              </a:solidFill>
            </a:endParaRPr>
          </a:p>
          <a:p>
            <a:endParaRPr lang="en-US" sz="1600" dirty="0">
              <a:solidFill>
                <a:srgbClr val="0432FF"/>
              </a:solidFill>
            </a:endParaRPr>
          </a:p>
          <a:p>
            <a:r>
              <a:rPr lang="en-US" sz="1600" dirty="0"/>
              <a:t>Project course</a:t>
            </a:r>
          </a:p>
          <a:p>
            <a:pPr lvl="1"/>
            <a:r>
              <a:rPr lang="en-US" sz="1400" dirty="0"/>
              <a:t>Taken by Bachelor’s/Master’s students</a:t>
            </a:r>
          </a:p>
          <a:p>
            <a:pPr lvl="1"/>
            <a:r>
              <a:rPr lang="en-US" sz="1400" dirty="0"/>
              <a:t>Processing-in-Memory lectures</a:t>
            </a:r>
          </a:p>
          <a:p>
            <a:pPr lvl="1"/>
            <a:r>
              <a:rPr lang="en-US" sz="1400" dirty="0"/>
              <a:t>Hands-on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B48F207C-31C3-2C44-B8B7-3F68010892DB}"/>
              </a:ext>
            </a:extLst>
          </p:cNvPr>
          <p:cNvPicPr>
            <a:picLocks noChangeAspect="1"/>
          </p:cNvPicPr>
          <p:nvPr/>
        </p:nvPicPr>
        <p:blipFill>
          <a:blip r:embed="rId6"/>
          <a:stretch>
            <a:fillRect/>
          </a:stretch>
        </p:blipFill>
        <p:spPr>
          <a:xfrm>
            <a:off x="4837600" y="0"/>
            <a:ext cx="4198896" cy="6858000"/>
          </a:xfrm>
          <a:prstGeom prst="rect">
            <a:avLst/>
          </a:prstGeom>
        </p:spPr>
      </p:pic>
    </p:spTree>
    <p:extLst>
      <p:ext uri="{BB962C8B-B14F-4D97-AF65-F5344CB8AC3E}">
        <p14:creationId xmlns:p14="http://schemas.microsoft.com/office/powerpoint/2010/main" val="3343338593"/>
      </p:ext>
    </p:extLst>
  </p:cSld>
  <p:clrMapOvr>
    <a:masterClrMapping/>
  </p:clrMapOvr>
  <p:transition/>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 (I)</a:t>
            </a:r>
            <a:endParaRPr lang="en-US" sz="3800" dirty="0"/>
          </a:p>
        </p:txBody>
      </p:sp>
      <p:pic>
        <p:nvPicPr>
          <p:cNvPr id="3" name="Picture 2">
            <a:extLst>
              <a:ext uri="{FF2B5EF4-FFF2-40B4-BE49-F238E27FC236}">
                <a16:creationId xmlns:a16="http://schemas.microsoft.com/office/drawing/2014/main" id="{C7FF465F-35B8-3D4E-8DA5-38E24AECB7F0}"/>
              </a:ext>
            </a:extLst>
          </p:cNvPr>
          <p:cNvPicPr>
            <a:picLocks noChangeAspect="1"/>
          </p:cNvPicPr>
          <p:nvPr/>
        </p:nvPicPr>
        <p:blipFill>
          <a:blip r:embed="rId2"/>
          <a:stretch>
            <a:fillRect/>
          </a:stretch>
        </p:blipFill>
        <p:spPr>
          <a:xfrm>
            <a:off x="0" y="1020270"/>
            <a:ext cx="3039099" cy="1710000"/>
          </a:xfrm>
          <a:prstGeom prst="rect">
            <a:avLst/>
          </a:prstGeom>
        </p:spPr>
      </p:pic>
      <p:pic>
        <p:nvPicPr>
          <p:cNvPr id="5" name="Picture 4">
            <a:extLst>
              <a:ext uri="{FF2B5EF4-FFF2-40B4-BE49-F238E27FC236}">
                <a16:creationId xmlns:a16="http://schemas.microsoft.com/office/drawing/2014/main" id="{1954DC66-ED14-844E-8686-B69F576079F6}"/>
              </a:ext>
            </a:extLst>
          </p:cNvPr>
          <p:cNvPicPr>
            <a:picLocks noChangeAspect="1"/>
          </p:cNvPicPr>
          <p:nvPr/>
        </p:nvPicPr>
        <p:blipFill>
          <a:blip r:embed="rId3"/>
          <a:stretch>
            <a:fillRect/>
          </a:stretch>
        </p:blipFill>
        <p:spPr>
          <a:xfrm>
            <a:off x="3061558" y="1020270"/>
            <a:ext cx="3039098" cy="1710000"/>
          </a:xfrm>
          <a:prstGeom prst="rect">
            <a:avLst/>
          </a:prstGeom>
        </p:spPr>
      </p:pic>
      <p:pic>
        <p:nvPicPr>
          <p:cNvPr id="6" name="Picture 5">
            <a:extLst>
              <a:ext uri="{FF2B5EF4-FFF2-40B4-BE49-F238E27FC236}">
                <a16:creationId xmlns:a16="http://schemas.microsoft.com/office/drawing/2014/main" id="{7CF330DA-3E78-7E48-AC12-54161AE29117}"/>
              </a:ext>
            </a:extLst>
          </p:cNvPr>
          <p:cNvPicPr>
            <a:picLocks noChangeAspect="1"/>
          </p:cNvPicPr>
          <p:nvPr/>
        </p:nvPicPr>
        <p:blipFill>
          <a:blip r:embed="rId4"/>
          <a:stretch>
            <a:fillRect/>
          </a:stretch>
        </p:blipFill>
        <p:spPr>
          <a:xfrm>
            <a:off x="6123116" y="1020270"/>
            <a:ext cx="3039099" cy="1710000"/>
          </a:xfrm>
          <a:prstGeom prst="rect">
            <a:avLst/>
          </a:prstGeom>
        </p:spPr>
      </p:pic>
      <p:pic>
        <p:nvPicPr>
          <p:cNvPr id="7" name="Picture 6">
            <a:extLst>
              <a:ext uri="{FF2B5EF4-FFF2-40B4-BE49-F238E27FC236}">
                <a16:creationId xmlns:a16="http://schemas.microsoft.com/office/drawing/2014/main" id="{C016D881-8FB2-A140-9F8C-D3F584507CE0}"/>
              </a:ext>
            </a:extLst>
          </p:cNvPr>
          <p:cNvPicPr>
            <a:picLocks noChangeAspect="1"/>
          </p:cNvPicPr>
          <p:nvPr/>
        </p:nvPicPr>
        <p:blipFill>
          <a:blip r:embed="rId5"/>
          <a:stretch>
            <a:fillRect/>
          </a:stretch>
        </p:blipFill>
        <p:spPr>
          <a:xfrm>
            <a:off x="7108" y="2776218"/>
            <a:ext cx="3039099" cy="1710000"/>
          </a:xfrm>
          <a:prstGeom prst="rect">
            <a:avLst/>
          </a:prstGeom>
        </p:spPr>
      </p:pic>
      <p:pic>
        <p:nvPicPr>
          <p:cNvPr id="8" name="Picture 7">
            <a:extLst>
              <a:ext uri="{FF2B5EF4-FFF2-40B4-BE49-F238E27FC236}">
                <a16:creationId xmlns:a16="http://schemas.microsoft.com/office/drawing/2014/main" id="{2C86B28A-F786-A44D-ABCB-2ACBE8BFD1FA}"/>
              </a:ext>
            </a:extLst>
          </p:cNvPr>
          <p:cNvPicPr>
            <a:picLocks noChangeAspect="1"/>
          </p:cNvPicPr>
          <p:nvPr/>
        </p:nvPicPr>
        <p:blipFill>
          <a:blip r:embed="rId6"/>
          <a:stretch>
            <a:fillRect/>
          </a:stretch>
        </p:blipFill>
        <p:spPr>
          <a:xfrm>
            <a:off x="3058696" y="2776218"/>
            <a:ext cx="3039099" cy="1710000"/>
          </a:xfrm>
          <a:prstGeom prst="rect">
            <a:avLst/>
          </a:prstGeom>
        </p:spPr>
      </p:pic>
      <p:sp>
        <p:nvSpPr>
          <p:cNvPr id="10" name="Rectangle 9">
            <a:extLst>
              <a:ext uri="{FF2B5EF4-FFF2-40B4-BE49-F238E27FC236}">
                <a16:creationId xmlns:a16="http://schemas.microsoft.com/office/drawing/2014/main" id="{19082E93-FD98-EF49-ADB5-A2C10837F371}"/>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safari.ethz.ch</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/safari-seminar-series/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279B7153-B3C1-9347-A817-5DE9E1ACEEAD}"/>
              </a:ext>
            </a:extLst>
          </p:cNvPr>
          <p:cNvPicPr>
            <a:picLocks noChangeAspect="1"/>
          </p:cNvPicPr>
          <p:nvPr/>
        </p:nvPicPr>
        <p:blipFill>
          <a:blip r:embed="rId8"/>
          <a:stretch>
            <a:fillRect/>
          </a:stretch>
        </p:blipFill>
        <p:spPr>
          <a:xfrm>
            <a:off x="6120457" y="2778583"/>
            <a:ext cx="3044415" cy="1712991"/>
          </a:xfrm>
          <a:prstGeom prst="rect">
            <a:avLst/>
          </a:prstGeom>
        </p:spPr>
      </p:pic>
      <p:pic>
        <p:nvPicPr>
          <p:cNvPr id="12" name="Picture 11">
            <a:extLst>
              <a:ext uri="{FF2B5EF4-FFF2-40B4-BE49-F238E27FC236}">
                <a16:creationId xmlns:a16="http://schemas.microsoft.com/office/drawing/2014/main" id="{C1F1308B-5778-FA4C-B9E4-0EAB1DD7CFE1}"/>
              </a:ext>
            </a:extLst>
          </p:cNvPr>
          <p:cNvPicPr>
            <a:picLocks noChangeAspect="1"/>
          </p:cNvPicPr>
          <p:nvPr/>
        </p:nvPicPr>
        <p:blipFill>
          <a:blip r:embed="rId9"/>
          <a:stretch>
            <a:fillRect/>
          </a:stretch>
        </p:blipFill>
        <p:spPr>
          <a:xfrm>
            <a:off x="0" y="4584281"/>
            <a:ext cx="3044415" cy="1712991"/>
          </a:xfrm>
          <a:prstGeom prst="rect">
            <a:avLst/>
          </a:prstGeom>
        </p:spPr>
      </p:pic>
      <p:pic>
        <p:nvPicPr>
          <p:cNvPr id="13" name="Picture 12">
            <a:extLst>
              <a:ext uri="{FF2B5EF4-FFF2-40B4-BE49-F238E27FC236}">
                <a16:creationId xmlns:a16="http://schemas.microsoft.com/office/drawing/2014/main" id="{15B181AB-1E41-A649-86DE-C317E98B208D}"/>
              </a:ext>
            </a:extLst>
          </p:cNvPr>
          <p:cNvPicPr>
            <a:picLocks noChangeAspect="1"/>
          </p:cNvPicPr>
          <p:nvPr/>
        </p:nvPicPr>
        <p:blipFill>
          <a:blip r:embed="rId10"/>
          <a:stretch>
            <a:fillRect/>
          </a:stretch>
        </p:blipFill>
        <p:spPr>
          <a:xfrm>
            <a:off x="3048000" y="4576919"/>
            <a:ext cx="3057500" cy="1720353"/>
          </a:xfrm>
          <a:prstGeom prst="rect">
            <a:avLst/>
          </a:prstGeom>
        </p:spPr>
      </p:pic>
      <p:pic>
        <p:nvPicPr>
          <p:cNvPr id="4" name="Picture 3">
            <a:extLst>
              <a:ext uri="{FF2B5EF4-FFF2-40B4-BE49-F238E27FC236}">
                <a16:creationId xmlns:a16="http://schemas.microsoft.com/office/drawing/2014/main" id="{38A91E93-ADBE-F741-88D4-DCF10BB72FA5}"/>
              </a:ext>
            </a:extLst>
          </p:cNvPr>
          <p:cNvPicPr>
            <a:picLocks noChangeAspect="1"/>
          </p:cNvPicPr>
          <p:nvPr/>
        </p:nvPicPr>
        <p:blipFill>
          <a:blip r:embed="rId11"/>
          <a:stretch>
            <a:fillRect/>
          </a:stretch>
        </p:blipFill>
        <p:spPr>
          <a:xfrm>
            <a:off x="6121872" y="4605272"/>
            <a:ext cx="3022128" cy="1692000"/>
          </a:xfrm>
          <a:prstGeom prst="rect">
            <a:avLst/>
          </a:prstGeom>
        </p:spPr>
      </p:pic>
    </p:spTree>
    <p:extLst>
      <p:ext uri="{BB962C8B-B14F-4D97-AF65-F5344CB8AC3E}">
        <p14:creationId xmlns:p14="http://schemas.microsoft.com/office/powerpoint/2010/main" val="46522562"/>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 (II)</a:t>
            </a:r>
            <a:endParaRPr lang="en-US" sz="3800" dirty="0"/>
          </a:p>
        </p:txBody>
      </p:sp>
      <p:sp>
        <p:nvSpPr>
          <p:cNvPr id="10" name="Rectangle 9">
            <a:extLst>
              <a:ext uri="{FF2B5EF4-FFF2-40B4-BE49-F238E27FC236}">
                <a16:creationId xmlns:a16="http://schemas.microsoft.com/office/drawing/2014/main" id="{19082E93-FD98-EF49-ADB5-A2C10837F371}"/>
              </a:ext>
            </a:extLst>
          </p:cNvPr>
          <p:cNvSpPr/>
          <p:nvPr/>
        </p:nvSpPr>
        <p:spPr>
          <a:xfrm>
            <a:off x="243501" y="6536377"/>
            <a:ext cx="8610600"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https://www.youtube.com/watch?v=D8Hjy2iU9l4&amp;list=PL5Q2soXY2Zi_tOTAYm--dYByNPL7JhwR9&amp;index=1</a:t>
            </a:r>
            <a:r>
              <a:rPr kumimoji="0" lang="en-US" sz="12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14" name="Picture 13">
            <a:extLst>
              <a:ext uri="{FF2B5EF4-FFF2-40B4-BE49-F238E27FC236}">
                <a16:creationId xmlns:a16="http://schemas.microsoft.com/office/drawing/2014/main" id="{6AE929E4-E5BE-3E4B-A6C7-F18EBBBACD96}"/>
              </a:ext>
            </a:extLst>
          </p:cNvPr>
          <p:cNvPicPr>
            <a:picLocks noChangeAspect="1"/>
          </p:cNvPicPr>
          <p:nvPr/>
        </p:nvPicPr>
        <p:blipFill>
          <a:blip r:embed="rId3"/>
          <a:stretch>
            <a:fillRect/>
          </a:stretch>
        </p:blipFill>
        <p:spPr>
          <a:xfrm>
            <a:off x="351967" y="980728"/>
            <a:ext cx="3499953" cy="2548159"/>
          </a:xfrm>
          <a:prstGeom prst="rect">
            <a:avLst/>
          </a:prstGeom>
        </p:spPr>
      </p:pic>
      <p:pic>
        <p:nvPicPr>
          <p:cNvPr id="15" name="Picture 14">
            <a:extLst>
              <a:ext uri="{FF2B5EF4-FFF2-40B4-BE49-F238E27FC236}">
                <a16:creationId xmlns:a16="http://schemas.microsoft.com/office/drawing/2014/main" id="{253159A2-5E57-C647-B505-B6F781DBF5D2}"/>
              </a:ext>
            </a:extLst>
          </p:cNvPr>
          <p:cNvPicPr>
            <a:picLocks noChangeAspect="1"/>
          </p:cNvPicPr>
          <p:nvPr/>
        </p:nvPicPr>
        <p:blipFill>
          <a:blip r:embed="rId4"/>
          <a:stretch>
            <a:fillRect/>
          </a:stretch>
        </p:blipFill>
        <p:spPr>
          <a:xfrm>
            <a:off x="4860033" y="980728"/>
            <a:ext cx="3384376" cy="2464012"/>
          </a:xfrm>
          <a:prstGeom prst="rect">
            <a:avLst/>
          </a:prstGeom>
        </p:spPr>
      </p:pic>
      <p:pic>
        <p:nvPicPr>
          <p:cNvPr id="9" name="Picture 8">
            <a:extLst>
              <a:ext uri="{FF2B5EF4-FFF2-40B4-BE49-F238E27FC236}">
                <a16:creationId xmlns:a16="http://schemas.microsoft.com/office/drawing/2014/main" id="{FC1D5ABC-29F4-4440-89FB-454D1CC95B0F}"/>
              </a:ext>
            </a:extLst>
          </p:cNvPr>
          <p:cNvPicPr>
            <a:picLocks noChangeAspect="1"/>
          </p:cNvPicPr>
          <p:nvPr/>
        </p:nvPicPr>
        <p:blipFill>
          <a:blip r:embed="rId5"/>
          <a:stretch>
            <a:fillRect/>
          </a:stretch>
        </p:blipFill>
        <p:spPr>
          <a:xfrm>
            <a:off x="356059" y="3789040"/>
            <a:ext cx="3495861" cy="2548158"/>
          </a:xfrm>
          <a:prstGeom prst="rect">
            <a:avLst/>
          </a:prstGeom>
        </p:spPr>
      </p:pic>
      <p:pic>
        <p:nvPicPr>
          <p:cNvPr id="16" name="Picture 15">
            <a:extLst>
              <a:ext uri="{FF2B5EF4-FFF2-40B4-BE49-F238E27FC236}">
                <a16:creationId xmlns:a16="http://schemas.microsoft.com/office/drawing/2014/main" id="{91D8E958-BA87-1A48-A7AC-A103B9656D8B}"/>
              </a:ext>
            </a:extLst>
          </p:cNvPr>
          <p:cNvPicPr>
            <a:picLocks noChangeAspect="1"/>
          </p:cNvPicPr>
          <p:nvPr/>
        </p:nvPicPr>
        <p:blipFill>
          <a:blip r:embed="rId6"/>
          <a:stretch>
            <a:fillRect/>
          </a:stretch>
        </p:blipFill>
        <p:spPr>
          <a:xfrm>
            <a:off x="4880745" y="3785840"/>
            <a:ext cx="3384376" cy="2465163"/>
          </a:xfrm>
          <a:prstGeom prst="rect">
            <a:avLst/>
          </a:prstGeom>
        </p:spPr>
      </p:pic>
    </p:spTree>
    <p:extLst>
      <p:ext uri="{BB962C8B-B14F-4D97-AF65-F5344CB8AC3E}">
        <p14:creationId xmlns:p14="http://schemas.microsoft.com/office/powerpoint/2010/main" val="1880398832"/>
      </p:ext>
    </p:extLst>
  </p:cSld>
  <p:clrMapOvr>
    <a:masterClrMapping/>
  </p:clrMapOvr>
  <p:transition/>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1560" y="1772816"/>
            <a:ext cx="7924800" cy="1752600"/>
          </a:xfrm>
        </p:spPr>
        <p:txBody>
          <a:bodyPr/>
          <a:lstStyle/>
          <a:p>
            <a:pPr algn="ctr"/>
            <a:r>
              <a:rPr lang="en-US" dirty="0"/>
              <a:t>Open-Source Artifacts</a:t>
            </a:r>
          </a:p>
        </p:txBody>
      </p:sp>
      <p:sp>
        <p:nvSpPr>
          <p:cNvPr id="3" name="Subtitle 2"/>
          <p:cNvSpPr>
            <a:spLocks noGrp="1"/>
          </p:cNvSpPr>
          <p:nvPr>
            <p:ph type="subTitle"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https://github.com/CMU-SAFARI</a:t>
            </a:r>
            <a:r>
              <a:rPr lang="en-US" b="1" dirty="0">
                <a:solidFill>
                  <a:srgbClr val="0432FF"/>
                </a:solidFill>
              </a:rPr>
              <a:t>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47796002"/>
      </p:ext>
    </p:extLst>
  </p:cSld>
  <p:clrMapOvr>
    <a:masterClrMapping/>
  </p:clrMapOvr>
  <p:transition/>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4196525473"/>
      </p:ext>
    </p:extLst>
  </p:cSld>
  <p:clrMapOvr>
    <a:masterClrMapping/>
  </p:clrMapOvr>
  <p:transition/>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C04EF9-6311-1645-A0CB-2E4DC613C3D8}"/>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57D4E5EE-14A7-4C49-8B8C-B0C403B9FC06}"/>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387C2AC1-FD9E-7A4A-BF0C-C9A332C41C82}"/>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82EC307D-DE3D-4346-9EEC-849FEAAACE63}"/>
              </a:ext>
            </a:extLst>
          </p:cNvPr>
          <p:cNvPicPr>
            <a:picLocks noChangeAspect="1"/>
          </p:cNvPicPr>
          <p:nvPr/>
        </p:nvPicPr>
        <p:blipFill>
          <a:blip r:embed="rId2"/>
          <a:stretch>
            <a:fillRect/>
          </a:stretch>
        </p:blipFill>
        <p:spPr>
          <a:xfrm>
            <a:off x="1879725" y="7184"/>
            <a:ext cx="5384549" cy="6858000"/>
          </a:xfrm>
          <a:prstGeom prst="rect">
            <a:avLst/>
          </a:prstGeom>
        </p:spPr>
      </p:pic>
      <p:sp>
        <p:nvSpPr>
          <p:cNvPr id="6" name="TextBox 5">
            <a:extLst>
              <a:ext uri="{FF2B5EF4-FFF2-40B4-BE49-F238E27FC236}">
                <a16:creationId xmlns:a16="http://schemas.microsoft.com/office/drawing/2014/main" id="{B9871ED2-6771-8148-B0D9-0B21E966C7C8}"/>
              </a:ext>
            </a:extLst>
          </p:cNvPr>
          <p:cNvSpPr txBox="1"/>
          <p:nvPr/>
        </p:nvSpPr>
        <p:spPr>
          <a:xfrm>
            <a:off x="4963649" y="5269399"/>
            <a:ext cx="415530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https://github.com/CMU-SAFARI</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886081560"/>
      </p:ext>
    </p:extLst>
  </p:cSld>
  <p:clrMapOvr>
    <a:masterClrMapping/>
  </p:clrMapOvr>
  <p:transition/>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90E75-44AE-3749-84A1-9991C665D4E8}"/>
              </a:ext>
            </a:extLst>
          </p:cNvPr>
          <p:cNvSpPr>
            <a:spLocks noGrp="1"/>
          </p:cNvSpPr>
          <p:nvPr>
            <p:ph type="title"/>
          </p:nvPr>
        </p:nvSpPr>
        <p:spPr/>
        <p:txBody>
          <a:bodyPr/>
          <a:lstStyle/>
          <a:p>
            <a:r>
              <a:rPr lang="en-US" dirty="0"/>
              <a:t>An Interview on Research and Education</a:t>
            </a:r>
          </a:p>
        </p:txBody>
      </p:sp>
      <p:sp>
        <p:nvSpPr>
          <p:cNvPr id="3" name="Content Placeholder 2">
            <a:extLst>
              <a:ext uri="{FF2B5EF4-FFF2-40B4-BE49-F238E27FC236}">
                <a16:creationId xmlns:a16="http://schemas.microsoft.com/office/drawing/2014/main" id="{69BE6586-EEE6-A04A-A548-5966B309FAAB}"/>
              </a:ext>
            </a:extLst>
          </p:cNvPr>
          <p:cNvSpPr>
            <a:spLocks noGrp="1"/>
          </p:cNvSpPr>
          <p:nvPr>
            <p:ph idx="1"/>
          </p:nvPr>
        </p:nvSpPr>
        <p:spPr/>
        <p:txBody>
          <a:bodyPr/>
          <a:lstStyle/>
          <a:p>
            <a:r>
              <a:rPr lang="en-US" b="1" dirty="0">
                <a:solidFill>
                  <a:srgbClr val="0432FF"/>
                </a:solidFill>
              </a:rPr>
              <a:t>Computing Research and Education </a:t>
            </a:r>
            <a:r>
              <a:rPr lang="en-US" dirty="0">
                <a:solidFill>
                  <a:srgbClr val="0432FF"/>
                </a:solidFill>
              </a:rPr>
              <a:t>(@ ISCA 2019)</a:t>
            </a:r>
          </a:p>
          <a:p>
            <a:pPr lvl="1"/>
            <a:r>
              <a:rPr lang="en-US" dirty="0">
                <a:hlinkClick r:id="rId2"/>
              </a:rPr>
              <a:t>https://www.youtube.com/watch?v=8ffSEKZhmvo&amp;list=PL5Q2soXY2Zi_4oP9LdL3cc8G6NIjD2Ydz</a:t>
            </a:r>
            <a:endParaRPr lang="en-US" dirty="0"/>
          </a:p>
          <a:p>
            <a:pPr lvl="1"/>
            <a:endParaRPr lang="en-US" dirty="0"/>
          </a:p>
          <a:p>
            <a:pPr lvl="1"/>
            <a:endParaRPr lang="en-US" dirty="0"/>
          </a:p>
          <a:p>
            <a:r>
              <a:rPr lang="en-US" b="1" dirty="0">
                <a:solidFill>
                  <a:srgbClr val="0432FF"/>
                </a:solidFill>
              </a:rPr>
              <a:t>Maurice Wilkes Award Speech </a:t>
            </a:r>
            <a:r>
              <a:rPr lang="en-US" dirty="0">
                <a:solidFill>
                  <a:srgbClr val="0432FF"/>
                </a:solidFill>
              </a:rPr>
              <a:t>(10 minutes)</a:t>
            </a:r>
          </a:p>
          <a:p>
            <a:pPr lvl="1"/>
            <a:r>
              <a:rPr lang="en-US" dirty="0">
                <a:hlinkClick r:id="rId3"/>
              </a:rPr>
              <a:t>https://www.youtube.com/watch?v=tcQ3zZ3JpuA&amp;list=PL5Q2soXY2Zi8D_5MGV6EnXEJHnV2YFBJl&amp;index=15</a:t>
            </a:r>
            <a:endParaRPr lang="en-US" dirty="0"/>
          </a:p>
        </p:txBody>
      </p:sp>
      <p:sp>
        <p:nvSpPr>
          <p:cNvPr id="4" name="Slide Number Placeholder 3">
            <a:extLst>
              <a:ext uri="{FF2B5EF4-FFF2-40B4-BE49-F238E27FC236}">
                <a16:creationId xmlns:a16="http://schemas.microsoft.com/office/drawing/2014/main" id="{8EF1CA24-C7A2-D849-8A4D-9CCFFD7B50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493069693"/>
      </p:ext>
    </p:extLst>
  </p:cSld>
  <p:clrMapOvr>
    <a:masterClrMapping/>
  </p:clrMapOvr>
  <p:transition/>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a:t>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"Some Reflections (on DRAM)"</a:t>
            </a:r>
            <a:br>
              <a:rPr lang="en-US" sz="1800" dirty="0">
                <a:solidFill>
                  <a:srgbClr val="0432FF"/>
                </a:solidFill>
              </a:rPr>
            </a:br>
            <a:r>
              <a:rPr lang="en-US" sz="1800" i="1" dirty="0"/>
              <a:t>Award Speech for </a:t>
            </a:r>
            <a:r>
              <a:rPr lang="en-US" sz="1800" i="1" dirty="0">
                <a:hlinkClick r:id="rId3"/>
              </a:rPr>
              <a:t>ACM SIGARCH Maurice Wilkes Award</a:t>
            </a:r>
            <a:r>
              <a:rPr lang="en-US" sz="1800" i="1" dirty="0"/>
              <a:t>, at the </a:t>
            </a:r>
            <a:r>
              <a:rPr lang="en-US" sz="1800" b="1" i="1" dirty="0"/>
              <a:t>ISCA</a:t>
            </a:r>
            <a:r>
              <a:rPr lang="en-US" sz="1800" i="1" dirty="0"/>
              <a:t> Awards Ceremony</a:t>
            </a:r>
            <a:r>
              <a:rPr lang="en-US" sz="1800" dirty="0"/>
              <a:t>, Phoenix, AZ, USA, 25 June 2019.</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a:t>
            </a:r>
            <a:br>
              <a:rPr lang="en-US" sz="1800" dirty="0"/>
            </a:br>
            <a:r>
              <a:rPr lang="en-US" sz="1800" dirty="0"/>
              <a:t>[</a:t>
            </a:r>
            <a:r>
              <a:rPr lang="en-US" sz="1800" dirty="0">
                <a:hlinkClick r:id="rId5"/>
              </a:rPr>
              <a:t>Video of Award Acceptance Speech (Youtube; 10 minutes)</a:t>
            </a:r>
            <a:r>
              <a:rPr lang="en-US" sz="1800" dirty="0"/>
              <a:t> </a:t>
            </a:r>
            <a:r>
              <a:rPr lang="en-US" sz="1800" dirty="0">
                <a:hlinkClick r:id="rId6"/>
              </a:rPr>
              <a:t>(Youku; 13 minutes)</a:t>
            </a:r>
            <a:r>
              <a:rPr lang="en-US" sz="1800" dirty="0"/>
              <a:t>]</a:t>
            </a:r>
            <a:br>
              <a:rPr lang="en-US" sz="1800" dirty="0"/>
            </a:br>
            <a:r>
              <a:rPr lang="en-US" sz="1800" dirty="0"/>
              <a:t>[</a:t>
            </a:r>
            <a:r>
              <a:rPr lang="en-US" sz="1800" dirty="0">
                <a:hlinkClick r:id="rId7"/>
              </a:rPr>
              <a:t>Video of Interview after Award Acceptance (Youtube; 1 hour 6 minutes)</a:t>
            </a:r>
            <a:r>
              <a:rPr lang="en-US" sz="1800" dirty="0"/>
              <a:t> </a:t>
            </a:r>
            <a:r>
              <a:rPr lang="en-US" sz="1800" dirty="0">
                <a:hlinkClick r:id="rId8"/>
              </a:rPr>
              <a:t>(Youku; 1 hour 6 minutes)</a:t>
            </a:r>
            <a:r>
              <a:rPr lang="en-US" sz="1800" dirty="0"/>
              <a:t>]</a:t>
            </a:r>
            <a:br>
              <a:rPr lang="en-US" sz="1800" dirty="0"/>
            </a:br>
            <a:r>
              <a:rPr lang="en-US" sz="1800" dirty="0"/>
              <a:t>[</a:t>
            </a:r>
            <a:r>
              <a:rPr lang="en-US" sz="1800" dirty="0">
                <a:hlinkClick r:id="rId9"/>
              </a:rPr>
              <a:t>News Article on "ACM SIGARCH Maurice Wilkes Award goes to Prof. Onur Mutlu"</a:t>
            </a:r>
            <a:r>
              <a:rPr lang="en-US" sz="1800" dirty="0"/>
              <a:t>]</a:t>
            </a:r>
          </a:p>
          <a:p>
            <a:pPr marL="0" indent="0">
              <a:buNone/>
            </a:pPr>
            <a:br>
              <a:rPr lang="en-US" sz="2000" dirty="0"/>
            </a:br>
            <a:endParaRPr lang="en-US" sz="1900" dirty="0"/>
          </a:p>
          <a:p>
            <a:r>
              <a:rPr lang="en-US" sz="1900" dirty="0"/>
              <a:t>Onur Mutlu,</a:t>
            </a:r>
            <a:br>
              <a:rPr lang="en-US" sz="1900" dirty="0"/>
            </a:br>
            <a:r>
              <a:rPr lang="en-US" sz="1900" b="1" dirty="0">
                <a:solidFill>
                  <a:srgbClr val="0432FF"/>
                </a:solidFill>
                <a:hlinkClick r:id="rId10">
                  <a:extLst>
                    <a:ext uri="{A12FA001-AC4F-418D-AE19-62706E023703}">
                      <ahyp:hlinkClr xmlns:ahyp="http://schemas.microsoft.com/office/drawing/2018/hyperlinkcolor" val="tx"/>
                    </a:ext>
                  </a:extLst>
                </a:hlinkClick>
              </a:rPr>
              <a:t>"How to Build an Impactful Research Group"</a:t>
            </a:r>
            <a:br>
              <a:rPr lang="en-US" sz="1900" dirty="0"/>
            </a:br>
            <a:r>
              <a:rPr lang="en-US" sz="1900" i="1" dirty="0">
                <a:hlinkClick r:id="rId11"/>
              </a:rPr>
              <a:t>57th Design Automation Conference Early Career Workshop (</a:t>
            </a:r>
            <a:r>
              <a:rPr lang="en-US" sz="1900" b="1" i="1" dirty="0">
                <a:hlinkClick r:id="rId11"/>
              </a:rPr>
              <a:t>DAC</a:t>
            </a:r>
            <a:r>
              <a:rPr lang="en-US" sz="1900" i="1" dirty="0">
                <a:hlinkClick r:id="rId11"/>
              </a:rPr>
              <a:t>)</a:t>
            </a:r>
            <a:r>
              <a:rPr lang="en-US" sz="1900" dirty="0"/>
              <a:t>, Virtual, 19 July 2020.</a:t>
            </a:r>
            <a:br>
              <a:rPr lang="en-US" sz="1900" dirty="0"/>
            </a:br>
            <a:r>
              <a:rPr lang="en-US" sz="1900" dirty="0"/>
              <a:t>[</a:t>
            </a:r>
            <a:r>
              <a:rPr lang="en-US" sz="1900" dirty="0">
                <a:hlinkClick r:id="rId10"/>
              </a:rPr>
              <a:t>Slides (pptx)</a:t>
            </a:r>
            <a:r>
              <a:rPr lang="en-US" sz="1900" dirty="0"/>
              <a:t> </a:t>
            </a:r>
            <a:r>
              <a:rPr lang="en-US" sz="1900" dirty="0">
                <a:hlinkClick r:id="rId12"/>
              </a:rPr>
              <a:t>(pdf)</a:t>
            </a:r>
            <a:r>
              <a:rPr lang="en-US" sz="1900" dirty="0"/>
              <a:t>]</a:t>
            </a:r>
            <a:br>
              <a:rPr lang="en-US" sz="2000" dirty="0"/>
            </a:br>
            <a:endParaRPr lang="en-US" sz="1900" dirty="0"/>
          </a:p>
          <a:p>
            <a:pPr marL="0" indent="0">
              <a:buNone/>
            </a:pPr>
            <a:br>
              <a:rPr lang="en-US" dirty="0"/>
            </a:br>
            <a:endParaRPr lang="en-US" dirty="0"/>
          </a:p>
        </p:txBody>
      </p:sp>
    </p:spTree>
    <p:extLst>
      <p:ext uri="{BB962C8B-B14F-4D97-AF65-F5344CB8AC3E}">
        <p14:creationId xmlns:p14="http://schemas.microsoft.com/office/powerpoint/2010/main" val="3597368860"/>
      </p:ext>
    </p:extLst>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 (II)</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"Computer Architecture: Why Is It So Important and Exciting Today?"</a:t>
            </a:r>
            <a:r>
              <a:rPr lang="en-US" sz="1800" dirty="0">
                <a:solidFill>
                  <a:srgbClr val="0432FF"/>
                </a:solidFill>
              </a:rPr>
              <a:t>  </a:t>
            </a:r>
            <a:br>
              <a:rPr lang="en-US" sz="1800" dirty="0">
                <a:solidFill>
                  <a:srgbClr val="0432FF"/>
                </a:solidFill>
              </a:rPr>
            </a:br>
            <a:r>
              <a:rPr lang="en-US" sz="1800" dirty="0"/>
              <a:t>Invited Lecture at </a:t>
            </a:r>
            <a:r>
              <a:rPr lang="en-US" sz="1800" i="1" dirty="0">
                <a:hlinkClick r:id="rId3"/>
              </a:rPr>
              <a:t>Izmir Institute of Technology (</a:t>
            </a:r>
            <a:r>
              <a:rPr lang="en-US" sz="1800" b="1" i="1" dirty="0">
                <a:hlinkClick r:id="rId3"/>
              </a:rPr>
              <a:t>IYTE</a:t>
            </a:r>
            <a:r>
              <a:rPr lang="en-US" sz="1800" i="1" dirty="0">
                <a:hlinkClick r:id="rId3"/>
              </a:rPr>
              <a:t>) </a:t>
            </a:r>
            <a:r>
              <a:rPr lang="en-US" sz="1800" dirty="0"/>
              <a:t>, Virtual, 16 October 2020. </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 </a:t>
            </a:r>
            <a:br>
              <a:rPr lang="en-US" sz="1800" dirty="0"/>
            </a:br>
            <a:r>
              <a:rPr lang="en-US" sz="1800" dirty="0"/>
              <a:t>[</a:t>
            </a:r>
            <a:r>
              <a:rPr lang="en-US" sz="1800" dirty="0">
                <a:hlinkClick r:id="rId5"/>
              </a:rPr>
              <a:t>Talk Video</a:t>
            </a:r>
            <a:r>
              <a:rPr lang="en-US" sz="1800" dirty="0"/>
              <a:t> (2 hours 12 minutes)]</a:t>
            </a:r>
          </a:p>
          <a:p>
            <a:pPr marL="0" indent="0">
              <a:buNone/>
            </a:pPr>
            <a:br>
              <a:rPr lang="en-US" sz="1800" dirty="0"/>
            </a:br>
            <a:endParaRPr lang="en-US" sz="1800" dirty="0"/>
          </a:p>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6">
                  <a:extLst>
                    <a:ext uri="{A12FA001-AC4F-418D-AE19-62706E023703}">
                      <ahyp:hlinkClr xmlns:ahyp="http://schemas.microsoft.com/office/drawing/2018/hyperlinkcolor" val="tx"/>
                    </a:ext>
                  </a:extLst>
                </a:hlinkClick>
              </a:rPr>
              <a:t>"Applying to Graduate School &amp; Doing Impactful Research"</a:t>
            </a:r>
            <a:r>
              <a:rPr lang="en-US" sz="1800" dirty="0">
                <a:solidFill>
                  <a:srgbClr val="0432FF"/>
                </a:solidFill>
              </a:rPr>
              <a:t> </a:t>
            </a:r>
            <a:br>
              <a:rPr lang="en-US" sz="1800" dirty="0">
                <a:solidFill>
                  <a:srgbClr val="0432FF"/>
                </a:solidFill>
              </a:rPr>
            </a:br>
            <a:r>
              <a:rPr lang="en-US" sz="1800" i="1" dirty="0"/>
              <a:t>Invited Panel Talk at </a:t>
            </a:r>
            <a:r>
              <a:rPr lang="en-US" sz="1800" i="1" dirty="0">
                <a:hlinkClick r:id="rId7"/>
              </a:rPr>
              <a:t>the 3rd Undergraduate Mentoring Workshop</a:t>
            </a:r>
            <a:r>
              <a:rPr lang="en-US" sz="1800" i="1" dirty="0"/>
              <a:t>, held with </a:t>
            </a:r>
            <a:r>
              <a:rPr lang="en-US" sz="1800" i="1" dirty="0">
                <a:hlinkClick r:id="rId8"/>
              </a:rPr>
              <a:t>the 48th International Symposium on Computer Architecture (</a:t>
            </a:r>
            <a:r>
              <a:rPr lang="en-US" sz="1800" b="1" i="1" dirty="0">
                <a:hlinkClick r:id="rId8"/>
              </a:rPr>
              <a:t>ISCA</a:t>
            </a:r>
            <a:r>
              <a:rPr lang="en-US" sz="1800" i="1" dirty="0">
                <a:hlinkClick r:id="rId8"/>
              </a:rPr>
              <a:t>)</a:t>
            </a:r>
            <a:r>
              <a:rPr lang="en-US" sz="1800" dirty="0"/>
              <a:t>, Virtual, 18 June 2021. </a:t>
            </a:r>
            <a:br>
              <a:rPr lang="en-US" sz="1800" dirty="0"/>
            </a:br>
            <a:r>
              <a:rPr lang="en-US" sz="1800" dirty="0"/>
              <a:t>[</a:t>
            </a:r>
            <a:r>
              <a:rPr lang="en-US" sz="1800" dirty="0">
                <a:hlinkClick r:id="rId6"/>
              </a:rPr>
              <a:t>Slides (pptx)</a:t>
            </a:r>
            <a:r>
              <a:rPr lang="en-US" sz="1800" dirty="0"/>
              <a:t> </a:t>
            </a:r>
            <a:r>
              <a:rPr lang="en-US" sz="1800" dirty="0">
                <a:hlinkClick r:id="rId9"/>
              </a:rPr>
              <a:t>(pdf)</a:t>
            </a:r>
            <a:r>
              <a:rPr lang="en-US" sz="1800" dirty="0"/>
              <a:t>] </a:t>
            </a:r>
            <a:br>
              <a:rPr lang="en-US" sz="1800" dirty="0"/>
            </a:br>
            <a:r>
              <a:rPr lang="en-US" sz="1800" dirty="0"/>
              <a:t>[</a:t>
            </a:r>
            <a:r>
              <a:rPr lang="en-US" sz="1800" dirty="0">
                <a:hlinkClick r:id="rId10"/>
              </a:rPr>
              <a:t>Talk Video</a:t>
            </a:r>
            <a:r>
              <a:rPr lang="en-US" sz="1800" dirty="0"/>
              <a:t> (50 minutes)]</a:t>
            </a:r>
          </a:p>
          <a:p>
            <a:endParaRPr lang="en-US" sz="1800" dirty="0"/>
          </a:p>
        </p:txBody>
      </p:sp>
      <p:sp>
        <p:nvSpPr>
          <p:cNvPr id="4" name="Slide Number Placeholder 3">
            <a:extLst>
              <a:ext uri="{FF2B5EF4-FFF2-40B4-BE49-F238E27FC236}">
                <a16:creationId xmlns:a16="http://schemas.microsoft.com/office/drawing/2014/main" id="{F184A087-14E4-E548-89F4-24CDE0339BC5}"/>
              </a:ext>
            </a:extLst>
          </p:cNvPr>
          <p:cNvSpPr>
            <a:spLocks noGrp="1"/>
          </p:cNvSpPr>
          <p:nvPr>
            <p:ph type="sldNum" sz="quarter" idx="11"/>
          </p:nvPr>
        </p:nvSpPr>
        <p:spPr>
          <a:xfrm>
            <a:off x="6553200" y="6363164"/>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883464129"/>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179512"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917450673"/>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C9F071-BBB5-FD48-BECD-3A44EDB8FDCB}"/>
              </a:ext>
            </a:extLst>
          </p:cNvPr>
          <p:cNvSpPr>
            <a:spLocks noGrp="1"/>
          </p:cNvSpPr>
          <p:nvPr>
            <p:ph type="title"/>
          </p:nvPr>
        </p:nvSpPr>
        <p:spPr/>
        <p:txBody>
          <a:bodyPr/>
          <a:lstStyle/>
          <a:p>
            <a:r>
              <a:rPr lang="en-US" dirty="0"/>
              <a:t>An Interview on Computing Futures</a:t>
            </a:r>
          </a:p>
        </p:txBody>
      </p:sp>
      <p:sp>
        <p:nvSpPr>
          <p:cNvPr id="3" name="Content Placeholder 2">
            <a:extLst>
              <a:ext uri="{FF2B5EF4-FFF2-40B4-BE49-F238E27FC236}">
                <a16:creationId xmlns:a16="http://schemas.microsoft.com/office/drawing/2014/main" id="{5B89755D-F311-BA46-AA27-B1455A763371}"/>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EFFC39DF-E5CC-E84A-85AF-1D2F96E1B97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01B6BE-CE67-AE47-923A-931EF97E7FFD}"/>
              </a:ext>
            </a:extLst>
          </p:cNvPr>
          <p:cNvPicPr>
            <a:picLocks noChangeAspect="1"/>
          </p:cNvPicPr>
          <p:nvPr/>
        </p:nvPicPr>
        <p:blipFill>
          <a:blip r:embed="rId2"/>
          <a:stretch>
            <a:fillRect/>
          </a:stretch>
        </p:blipFill>
        <p:spPr>
          <a:xfrm>
            <a:off x="683568" y="960218"/>
            <a:ext cx="7704856" cy="5373124"/>
          </a:xfrm>
          <a:prstGeom prst="rect">
            <a:avLst/>
          </a:prstGeom>
        </p:spPr>
      </p:pic>
      <p:sp>
        <p:nvSpPr>
          <p:cNvPr id="6" name="TextBox 5">
            <a:extLst>
              <a:ext uri="{FF2B5EF4-FFF2-40B4-BE49-F238E27FC236}">
                <a16:creationId xmlns:a16="http://schemas.microsoft.com/office/drawing/2014/main" id="{23396EAC-88A2-0D43-A668-0F9AAC4E09B6}"/>
              </a:ext>
            </a:extLst>
          </p:cNvPr>
          <p:cNvSpPr txBox="1"/>
          <p:nvPr/>
        </p:nvSpPr>
        <p:spPr>
          <a:xfrm>
            <a:off x="1691680" y="6381328"/>
            <a:ext cx="625523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https://www.youtube.com/watch?v=8ffSEKZhmvo</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2870769476"/>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Papers, Talks, Videos,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r>
              <a:rPr lang="en-US" dirty="0">
                <a:solidFill>
                  <a:srgbClr val="0432FF"/>
                </a:solidFill>
              </a:rPr>
              <a:t> </a:t>
            </a:r>
            <a:r>
              <a:rPr lang="en-US" dirty="0">
                <a:solidFill>
                  <a:srgbClr val="0432FF"/>
                </a:solidFill>
                <a:hlinkClick r:id="rId3">
                  <a:extLst>
                    <a:ext uri="{A12FA001-AC4F-418D-AE19-62706E023703}">
                      <ahyp:hlinkClr xmlns:ahyp="http://schemas.microsoft.com/office/drawing/2018/hyperlinkcolor" val="tx"/>
                    </a:ext>
                  </a:extLst>
                </a:hlinkClick>
              </a:rPr>
              <a:t>http://scholar.google.com/citations?user=7XyGUGkAAAAJ&amp;hl=en</a:t>
            </a:r>
            <a:endParaRPr lang="en-US" dirty="0">
              <a:solidFill>
                <a:srgbClr val="0432FF"/>
              </a:solidFill>
            </a:endParaRPr>
          </a:p>
          <a:p>
            <a:pPr marL="344487" lvl="1" indent="0">
              <a:buNone/>
            </a:pPr>
            <a:endParaRPr lang="en-US" dirty="0">
              <a:solidFill>
                <a:srgbClr val="0432FF"/>
              </a:solidFill>
            </a:endParaRPr>
          </a:p>
          <a:p>
            <a:pPr marL="344487" lvl="1" indent="0">
              <a:buNone/>
            </a:pPr>
            <a:r>
              <a:rPr lang="en-US" b="1" dirty="0">
                <a:solidFill>
                  <a:srgbClr val="0432FF"/>
                </a:solidFill>
                <a:hlinkClick r:id="rId4">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134585569"/>
      </p:ext>
    </p:extLst>
  </p:cSld>
  <p:clrMapOvr>
    <a:masterClrMapping/>
  </p:clrMapOvr>
  <p:transition/>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539552" y="1748408"/>
            <a:ext cx="7924800" cy="1752600"/>
          </a:xfrm>
        </p:spPr>
        <p:txBody>
          <a:bodyPr/>
          <a:lstStyle/>
          <a:p>
            <a:pPr algn="ctr"/>
            <a:r>
              <a:rPr lang="en-US" b="1" dirty="0"/>
              <a:t>Fundamental Thinking</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53505326"/>
      </p:ext>
    </p:extLst>
  </p:cSld>
  <p:clrMapOvr>
    <a:masterClrMapping/>
  </p:clrMapOvr>
  <p:transition/>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p:txBody>
          <a:bodyPr/>
          <a:lstStyle/>
          <a:p>
            <a:r>
              <a:rPr lang="en-US" dirty="0"/>
              <a:t>Historical: Opportunities at the Bottom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03103BC3-5DA7-3A49-BDF4-29D4B6C45B5E}"/>
              </a:ext>
            </a:extLst>
          </p:cNvPr>
          <p:cNvPicPr>
            <a:picLocks noChangeAspect="1"/>
          </p:cNvPicPr>
          <p:nvPr/>
        </p:nvPicPr>
        <p:blipFill>
          <a:blip r:embed="rId2"/>
          <a:stretch>
            <a:fillRect/>
          </a:stretch>
        </p:blipFill>
        <p:spPr>
          <a:xfrm>
            <a:off x="114300" y="1365250"/>
            <a:ext cx="8915400" cy="4127500"/>
          </a:xfrm>
          <a:prstGeom prst="rect">
            <a:avLst/>
          </a:prstGeom>
        </p:spPr>
      </p:pic>
      <p:sp>
        <p:nvSpPr>
          <p:cNvPr id="6" name="TextBox 5">
            <a:extLst>
              <a:ext uri="{FF2B5EF4-FFF2-40B4-BE49-F238E27FC236}">
                <a16:creationId xmlns:a16="http://schemas.microsoft.com/office/drawing/2014/main" id="{1A9A7469-F3B7-1C47-AEB6-D1FA7A856CB4}"/>
              </a:ext>
            </a:extLst>
          </p:cNvPr>
          <p:cNvSpPr txBox="1"/>
          <p:nvPr/>
        </p:nvSpPr>
        <p:spPr>
          <a:xfrm>
            <a:off x="1921646" y="6504391"/>
            <a:ext cx="5224507"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https://en.wikipedia.org/wiki/There%27s_Plenty_of_Room_at_the_Bottom</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7" name="Rounded Rectangle 6">
            <a:extLst>
              <a:ext uri="{FF2B5EF4-FFF2-40B4-BE49-F238E27FC236}">
                <a16:creationId xmlns:a16="http://schemas.microsoft.com/office/drawing/2014/main" id="{9B95BAA4-53D5-604E-9EC0-8B877CDEF2AE}"/>
              </a:ext>
            </a:extLst>
          </p:cNvPr>
          <p:cNvSpPr>
            <a:spLocks noChangeArrowheads="1"/>
          </p:cNvSpPr>
          <p:nvPr/>
        </p:nvSpPr>
        <p:spPr bwMode="auto">
          <a:xfrm rot="5400000">
            <a:off x="4281766" y="-328332"/>
            <a:ext cx="685802" cy="8810065"/>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6126581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a:xfrm>
            <a:off x="228600" y="152400"/>
            <a:ext cx="8801100" cy="1066800"/>
          </a:xfrm>
        </p:spPr>
        <p:txBody>
          <a:bodyPr/>
          <a:lstStyle/>
          <a:p>
            <a:r>
              <a:rPr lang="en-US" dirty="0"/>
              <a:t>Historical: Opportunities at the Bottom (II)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03103BC3-5DA7-3A49-BDF4-29D4B6C45B5E}"/>
              </a:ext>
            </a:extLst>
          </p:cNvPr>
          <p:cNvPicPr>
            <a:picLocks noChangeAspect="1"/>
          </p:cNvPicPr>
          <p:nvPr/>
        </p:nvPicPr>
        <p:blipFill>
          <a:blip r:embed="rId2"/>
          <a:stretch>
            <a:fillRect/>
          </a:stretch>
        </p:blipFill>
        <p:spPr>
          <a:xfrm>
            <a:off x="114300" y="1043243"/>
            <a:ext cx="8915400" cy="4127500"/>
          </a:xfrm>
          <a:prstGeom prst="rect">
            <a:avLst/>
          </a:prstGeom>
        </p:spPr>
      </p:pic>
      <p:sp>
        <p:nvSpPr>
          <p:cNvPr id="6" name="TextBox 5">
            <a:extLst>
              <a:ext uri="{FF2B5EF4-FFF2-40B4-BE49-F238E27FC236}">
                <a16:creationId xmlns:a16="http://schemas.microsoft.com/office/drawing/2014/main" id="{1A9A7469-F3B7-1C47-AEB6-D1FA7A856CB4}"/>
              </a:ext>
            </a:extLst>
          </p:cNvPr>
          <p:cNvSpPr txBox="1"/>
          <p:nvPr/>
        </p:nvSpPr>
        <p:spPr>
          <a:xfrm>
            <a:off x="1921646" y="6504391"/>
            <a:ext cx="5224507"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https://en.wikipedia.org/wiki/There%27s_Plenty_of_Room_at_the_Bottom</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pic>
        <p:nvPicPr>
          <p:cNvPr id="8" name="Picture 7">
            <a:extLst>
              <a:ext uri="{FF2B5EF4-FFF2-40B4-BE49-F238E27FC236}">
                <a16:creationId xmlns:a16="http://schemas.microsoft.com/office/drawing/2014/main" id="{9928123C-4476-AE4B-9C5A-5D3E508DA06D}"/>
              </a:ext>
            </a:extLst>
          </p:cNvPr>
          <p:cNvPicPr>
            <a:picLocks noChangeAspect="1"/>
          </p:cNvPicPr>
          <p:nvPr/>
        </p:nvPicPr>
        <p:blipFill>
          <a:blip r:embed="rId4"/>
          <a:stretch>
            <a:fillRect/>
          </a:stretch>
        </p:blipFill>
        <p:spPr>
          <a:xfrm>
            <a:off x="128900" y="2244222"/>
            <a:ext cx="9015100" cy="4133169"/>
          </a:xfrm>
          <a:prstGeom prst="rect">
            <a:avLst/>
          </a:prstGeom>
        </p:spPr>
      </p:pic>
      <p:sp>
        <p:nvSpPr>
          <p:cNvPr id="9" name="Rounded Rectangle 8">
            <a:extLst>
              <a:ext uri="{FF2B5EF4-FFF2-40B4-BE49-F238E27FC236}">
                <a16:creationId xmlns:a16="http://schemas.microsoft.com/office/drawing/2014/main" id="{C4720344-C867-1C41-B64E-FE4EFFC6C483}"/>
              </a:ext>
            </a:extLst>
          </p:cNvPr>
          <p:cNvSpPr>
            <a:spLocks noChangeArrowheads="1"/>
          </p:cNvSpPr>
          <p:nvPr/>
        </p:nvSpPr>
        <p:spPr bwMode="auto">
          <a:xfrm rot="5400000">
            <a:off x="4152899" y="-876298"/>
            <a:ext cx="304801" cy="7239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 name="Rounded Rectangle 9">
            <a:extLst>
              <a:ext uri="{FF2B5EF4-FFF2-40B4-BE49-F238E27FC236}">
                <a16:creationId xmlns:a16="http://schemas.microsoft.com/office/drawing/2014/main" id="{51EDBF09-41DC-954E-9549-BDB80BB20B31}"/>
              </a:ext>
            </a:extLst>
          </p:cNvPr>
          <p:cNvSpPr>
            <a:spLocks noChangeArrowheads="1"/>
          </p:cNvSpPr>
          <p:nvPr/>
        </p:nvSpPr>
        <p:spPr bwMode="auto">
          <a:xfrm rot="5400000">
            <a:off x="2760008" y="2762770"/>
            <a:ext cx="304801" cy="5605182"/>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09742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A383DF-8717-004A-A8B4-D7A8E59B9898}"/>
              </a:ext>
            </a:extLst>
          </p:cNvPr>
          <p:cNvSpPr>
            <a:spLocks noGrp="1"/>
          </p:cNvSpPr>
          <p:nvPr>
            <p:ph type="title"/>
          </p:nvPr>
        </p:nvSpPr>
        <p:spPr/>
        <p:txBody>
          <a:bodyPr/>
          <a:lstStyle/>
          <a:p>
            <a:r>
              <a:rPr lang="en-US" dirty="0"/>
              <a:t>Historical: Opportunities at the Top </a:t>
            </a:r>
          </a:p>
        </p:txBody>
      </p:sp>
      <p:sp>
        <p:nvSpPr>
          <p:cNvPr id="3" name="Content Placeholder 2">
            <a:extLst>
              <a:ext uri="{FF2B5EF4-FFF2-40B4-BE49-F238E27FC236}">
                <a16:creationId xmlns:a16="http://schemas.microsoft.com/office/drawing/2014/main" id="{44D90995-5405-7943-896F-18FAEE5E6D5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C454EA69-72ED-CE44-B217-9C8E04854D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31B5361F-3180-4243-8082-039A7DAA89F0}"/>
              </a:ext>
            </a:extLst>
          </p:cNvPr>
          <p:cNvPicPr>
            <a:picLocks noChangeAspect="1"/>
          </p:cNvPicPr>
          <p:nvPr/>
        </p:nvPicPr>
        <p:blipFill>
          <a:blip r:embed="rId2"/>
          <a:stretch>
            <a:fillRect/>
          </a:stretch>
        </p:blipFill>
        <p:spPr>
          <a:xfrm>
            <a:off x="647700" y="952548"/>
            <a:ext cx="7772400" cy="2353614"/>
          </a:xfrm>
          <a:prstGeom prst="rect">
            <a:avLst/>
          </a:prstGeom>
        </p:spPr>
      </p:pic>
      <p:pic>
        <p:nvPicPr>
          <p:cNvPr id="8" name="Picture 7">
            <a:extLst>
              <a:ext uri="{FF2B5EF4-FFF2-40B4-BE49-F238E27FC236}">
                <a16:creationId xmlns:a16="http://schemas.microsoft.com/office/drawing/2014/main" id="{2C7DB7AA-3E97-5149-BF89-D41F9EC53DA7}"/>
              </a:ext>
            </a:extLst>
          </p:cNvPr>
          <p:cNvPicPr>
            <a:picLocks noChangeAspect="1"/>
          </p:cNvPicPr>
          <p:nvPr/>
        </p:nvPicPr>
        <p:blipFill>
          <a:blip r:embed="rId3"/>
          <a:stretch>
            <a:fillRect/>
          </a:stretch>
        </p:blipFill>
        <p:spPr>
          <a:xfrm>
            <a:off x="669823" y="3306162"/>
            <a:ext cx="7641559" cy="3194330"/>
          </a:xfrm>
          <a:prstGeom prst="rect">
            <a:avLst/>
          </a:prstGeom>
        </p:spPr>
      </p:pic>
      <p:sp>
        <p:nvSpPr>
          <p:cNvPr id="9" name="TextBox 8">
            <a:extLst>
              <a:ext uri="{FF2B5EF4-FFF2-40B4-BE49-F238E27FC236}">
                <a16:creationId xmlns:a16="http://schemas.microsoft.com/office/drawing/2014/main" id="{C91EA970-BACF-D24D-891E-30115D48E063}"/>
              </a:ext>
            </a:extLst>
          </p:cNvPr>
          <p:cNvSpPr txBox="1"/>
          <p:nvPr/>
        </p:nvSpPr>
        <p:spPr>
          <a:xfrm>
            <a:off x="2133600" y="6520161"/>
            <a:ext cx="433003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4"/>
              </a:rPr>
              <a:t>https://science.sciencemag.org/content/368/6495/eaam9744</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10" name="Rounded Rectangle 9">
            <a:extLst>
              <a:ext uri="{FF2B5EF4-FFF2-40B4-BE49-F238E27FC236}">
                <a16:creationId xmlns:a16="http://schemas.microsoft.com/office/drawing/2014/main" id="{4F867AE1-F55C-794D-8D43-774BF77D8794}"/>
              </a:ext>
            </a:extLst>
          </p:cNvPr>
          <p:cNvSpPr>
            <a:spLocks noChangeArrowheads="1"/>
          </p:cNvSpPr>
          <p:nvPr/>
        </p:nvSpPr>
        <p:spPr bwMode="auto">
          <a:xfrm rot="5400000">
            <a:off x="4062525" y="2562019"/>
            <a:ext cx="550544" cy="7326406"/>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7948975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F666B1-FE74-5F49-B72C-C4E12203B1F8}"/>
              </a:ext>
            </a:extLst>
          </p:cNvPr>
          <p:cNvSpPr>
            <a:spLocks noGrp="1"/>
          </p:cNvSpPr>
          <p:nvPr>
            <p:ph type="title"/>
          </p:nvPr>
        </p:nvSpPr>
        <p:spPr/>
        <p:txBody>
          <a:bodyPr/>
          <a:lstStyle/>
          <a:p>
            <a:r>
              <a:rPr lang="en-US" dirty="0"/>
              <a:t>Axiom, Revisited</a:t>
            </a:r>
          </a:p>
        </p:txBody>
      </p:sp>
      <p:sp>
        <p:nvSpPr>
          <p:cNvPr id="3" name="Content Placeholder 2">
            <a:extLst>
              <a:ext uri="{FF2B5EF4-FFF2-40B4-BE49-F238E27FC236}">
                <a16:creationId xmlns:a16="http://schemas.microsoft.com/office/drawing/2014/main" id="{CB66A599-B824-4843-AF11-2B71A9C93A75}"/>
              </a:ext>
            </a:extLst>
          </p:cNvPr>
          <p:cNvSpPr>
            <a:spLocks noGrp="1"/>
          </p:cNvSpPr>
          <p:nvPr>
            <p:ph idx="1"/>
          </p:nvPr>
        </p:nvSpPr>
        <p:spPr>
          <a:xfrm>
            <a:off x="0" y="997527"/>
            <a:ext cx="9144000" cy="5193723"/>
          </a:xfrm>
        </p:spPr>
        <p:txBody>
          <a:bodyPr/>
          <a:lstStyle/>
          <a:p>
            <a:pPr marL="0" indent="0" algn="ctr">
              <a:buNone/>
            </a:pPr>
            <a:endParaRPr lang="en-US" dirty="0">
              <a:solidFill>
                <a:srgbClr val="FF0000"/>
              </a:solidFill>
            </a:endParaRPr>
          </a:p>
          <a:p>
            <a:pPr marL="0" indent="0" algn="ctr">
              <a:buNone/>
            </a:pPr>
            <a:r>
              <a:rPr lang="en-US" dirty="0">
                <a:solidFill>
                  <a:srgbClr val="0432FF"/>
                </a:solidFill>
              </a:rPr>
              <a:t>There </a:t>
            </a:r>
            <a:r>
              <a:rPr lang="en-US" b="1" dirty="0">
                <a:solidFill>
                  <a:srgbClr val="0432FF"/>
                </a:solidFill>
              </a:rPr>
              <a:t>is</a:t>
            </a:r>
            <a:r>
              <a:rPr lang="en-US" dirty="0">
                <a:solidFill>
                  <a:srgbClr val="0432FF"/>
                </a:solidFill>
              </a:rPr>
              <a:t> plenty of room both at the top and at the bottom </a:t>
            </a:r>
          </a:p>
          <a:p>
            <a:pPr marL="0" indent="0" algn="ctr">
              <a:buNone/>
            </a:pPr>
            <a:endParaRPr lang="en-US" dirty="0">
              <a:solidFill>
                <a:srgbClr val="0432FF"/>
              </a:solidFill>
            </a:endParaRPr>
          </a:p>
          <a:p>
            <a:pPr marL="0" indent="0" algn="ctr">
              <a:buNone/>
            </a:pPr>
            <a:r>
              <a:rPr lang="en-US" dirty="0">
                <a:solidFill>
                  <a:srgbClr val="0432FF"/>
                </a:solidFill>
              </a:rPr>
              <a:t>but </a:t>
            </a:r>
            <a:r>
              <a:rPr lang="en-US" b="1" dirty="0">
                <a:solidFill>
                  <a:srgbClr val="0432FF"/>
                </a:solidFill>
              </a:rPr>
              <a:t>much more so </a:t>
            </a:r>
          </a:p>
          <a:p>
            <a:pPr marL="0" indent="0" algn="ctr">
              <a:buNone/>
            </a:pPr>
            <a:endParaRPr lang="en-US" dirty="0">
              <a:solidFill>
                <a:srgbClr val="FF0000"/>
              </a:solidFill>
            </a:endParaRPr>
          </a:p>
          <a:p>
            <a:pPr marL="0" indent="0" algn="ctr">
              <a:buNone/>
            </a:pPr>
            <a:r>
              <a:rPr lang="en-US" dirty="0">
                <a:solidFill>
                  <a:srgbClr val="0432FF"/>
                </a:solidFill>
              </a:rPr>
              <a:t>when you </a:t>
            </a:r>
          </a:p>
          <a:p>
            <a:pPr marL="0" indent="0" algn="ctr">
              <a:buNone/>
            </a:pPr>
            <a:endParaRPr lang="en-US" dirty="0">
              <a:solidFill>
                <a:srgbClr val="FF0000"/>
              </a:solidFill>
            </a:endParaRPr>
          </a:p>
          <a:p>
            <a:pPr marL="0" indent="0" algn="ctr">
              <a:buNone/>
            </a:pPr>
            <a:r>
              <a:rPr lang="en-US" sz="2800" b="1" dirty="0">
                <a:solidFill>
                  <a:srgbClr val="FF0000"/>
                </a:solidFill>
              </a:rPr>
              <a:t>communicate well between and optimize across </a:t>
            </a:r>
          </a:p>
          <a:p>
            <a:pPr marL="0" indent="0" algn="ctr">
              <a:buNone/>
            </a:pPr>
            <a:endParaRPr lang="en-US" dirty="0">
              <a:solidFill>
                <a:srgbClr val="FF0000"/>
              </a:solidFill>
            </a:endParaRPr>
          </a:p>
          <a:p>
            <a:pPr marL="0" indent="0" algn="ctr">
              <a:buNone/>
            </a:pPr>
            <a:r>
              <a:rPr lang="en-US" sz="2800" b="1" dirty="0">
                <a:solidFill>
                  <a:srgbClr val="FF0000"/>
                </a:solidFill>
              </a:rPr>
              <a:t>the top and the bottom</a:t>
            </a:r>
          </a:p>
          <a:p>
            <a:pPr algn="ctr"/>
            <a:endParaRPr lang="en-US" dirty="0"/>
          </a:p>
        </p:txBody>
      </p:sp>
      <p:sp>
        <p:nvSpPr>
          <p:cNvPr id="4" name="Slide Number Placeholder 3">
            <a:extLst>
              <a:ext uri="{FF2B5EF4-FFF2-40B4-BE49-F238E27FC236}">
                <a16:creationId xmlns:a16="http://schemas.microsoft.com/office/drawing/2014/main" id="{01C6DBCF-4A40-DA49-A434-B8DA39AFA3DD}"/>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460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324156315"/>
      </p:ext>
    </p:extLst>
  </p:cSld>
  <p:clrMapOvr>
    <a:masterClrMapping/>
  </p:clrMapOvr>
  <p:transition/>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Hence the Expanded View</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925946719"/>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69076701"/>
      </p:ext>
    </p:extLst>
  </p:cSld>
  <p:clrMapOvr>
    <a:masterClrMapping/>
  </p:clrMapOvr>
  <p:transition/>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End of 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344289749"/>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1.9|5.2|1.7"/>
</p:tagLst>
</file>

<file path=ppt/tags/tag2.xml><?xml version="1.0" encoding="utf-8"?>
<p:tagLst xmlns:a="http://schemas.openxmlformats.org/drawingml/2006/main" xmlns:r="http://schemas.openxmlformats.org/officeDocument/2006/relationships" xmlns:p="http://schemas.openxmlformats.org/presentationml/2006/main">
  <p:tag name="TIMING" val="|4.5|0.7|1|6.4|2.9|2.7"/>
</p:tagLst>
</file>

<file path=ppt/tags/tag3.xml><?xml version="1.0" encoding="utf-8"?>
<p:tagLst xmlns:a="http://schemas.openxmlformats.org/drawingml/2006/main" xmlns:r="http://schemas.openxmlformats.org/officeDocument/2006/relationships" xmlns:p="http://schemas.openxmlformats.org/presentationml/2006/main">
  <p:tag name="TIMING" val="|2.2|4.6|8.2|3.6"/>
</p:tagLst>
</file>

<file path=ppt/tags/tag4.xml><?xml version="1.0" encoding="utf-8"?>
<p:tagLst xmlns:a="http://schemas.openxmlformats.org/drawingml/2006/main" xmlns:r="http://schemas.openxmlformats.org/officeDocument/2006/relationships" xmlns:p="http://schemas.openxmlformats.org/presentationml/2006/main">
  <p:tag name="TIMING" val="|5.6|1.4|3.1|5.3"/>
</p:tagLst>
</file>

<file path=ppt/tags/tag5.xml><?xml version="1.0" encoding="utf-8"?>
<p:tagLst xmlns:a="http://schemas.openxmlformats.org/drawingml/2006/main" xmlns:r="http://schemas.openxmlformats.org/officeDocument/2006/relationships" xmlns:p="http://schemas.openxmlformats.org/presentationml/2006/main">
  <p:tag name="TIMING" val="|12|5.3|1.3|11.4|5.3|2.1"/>
</p:tagLst>
</file>

<file path=ppt/tags/tag6.xml><?xml version="1.0" encoding="utf-8"?>
<p:tagLst xmlns:a="http://schemas.openxmlformats.org/drawingml/2006/main" xmlns:r="http://schemas.openxmlformats.org/officeDocument/2006/relationships" xmlns:p="http://schemas.openxmlformats.org/presentationml/2006/main">
  <p:tag name="TIMING" val="|2.2|3.1"/>
</p:tagLst>
</file>

<file path=ppt/theme/_rels/theme34.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5.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1.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8.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3.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100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1.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5.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70.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3.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3" id="{846AF6C8-510F-B843-927B-D228E6D21AE1}" vid="{401B834B-21C8-DD47-A919-8F9510F7175F}"/>
    </a:ext>
  </a:extLst>
</a:theme>
</file>

<file path=ppt/theme/theme79.xml><?xml version="1.0" encoding="utf-8"?>
<a:theme xmlns:a="http://schemas.openxmlformats.org/drawingml/2006/main" name="10_Office Theme">
  <a:themeElements>
    <a:clrScheme name="Nandita">
      <a:dk1>
        <a:sysClr val="windowText" lastClr="000000"/>
      </a:dk1>
      <a:lt1>
        <a:sysClr val="window" lastClr="FFFFFF"/>
      </a:lt1>
      <a:dk2>
        <a:srgbClr val="44546A"/>
      </a:dk2>
      <a:lt2>
        <a:srgbClr val="D8D8D8"/>
      </a:lt2>
      <a:accent1>
        <a:srgbClr val="008000"/>
      </a:accent1>
      <a:accent2>
        <a:srgbClr val="FF9933"/>
      </a:accent2>
      <a:accent3>
        <a:srgbClr val="1D6FA9"/>
      </a:accent3>
      <a:accent4>
        <a:srgbClr val="15537E"/>
      </a:accent4>
      <a:accent5>
        <a:srgbClr val="C00000"/>
      </a:accent5>
      <a:accent6>
        <a:srgbClr val="FFD966"/>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a:noFill/>
        </a:ln>
      </a:spPr>
      <a:bodyPr rtlCol="0" anchor="ctr"/>
      <a:lstStyle>
        <a:defPPr algn="ctr">
          <a:defRPr sz="2800" b="1" dirty="0" smtClean="0">
            <a:latin typeface="Myriad Pro Cond" panose="020B0706030403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400" b="1" dirty="0" smtClean="0">
            <a:latin typeface="Myriad Pro Cond" panose="020B0706030403020204" pitchFamily="34" charset="0"/>
          </a:defRPr>
        </a:defPPr>
      </a:lstStyle>
    </a:txDef>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80.xml><?xml version="1.0" encoding="utf-8"?>
<a:theme xmlns:a="http://schemas.openxmlformats.org/drawingml/2006/main" name="1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81.xml><?xml version="1.0" encoding="utf-8"?>
<a:theme xmlns:a="http://schemas.openxmlformats.org/drawingml/2006/main" name="1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none" rtlCol="0">
        <a:spAutoFit/>
      </a:bodyPr>
      <a:lstStyle>
        <a:defPPr>
          <a:defRPr b="1" dirty="0" smtClean="0">
            <a:latin typeface="Myriad Pro Cond" panose="020B0506030403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2.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3.xml><?xml version="1.0" encoding="utf-8"?>
<a:theme xmlns:a="http://schemas.openxmlformats.org/drawingml/2006/main" name="31_Edge">
  <a:themeElements>
    <a:clrScheme name="Custom 4">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0432FF"/>
      </a:hlink>
      <a:folHlink>
        <a:srgbClr val="0432FF"/>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13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7.xml><?xml version="1.0" encoding="utf-8"?>
<a:theme xmlns:a="http://schemas.openxmlformats.org/drawingml/2006/main" name="14_Office Theme">
  <a:themeElements>
    <a:clrScheme name="Office Them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8.xml><?xml version="1.0" encoding="utf-8"?>
<a:theme xmlns:a="http://schemas.openxmlformats.org/drawingml/2006/main" name="5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89.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0.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1.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2.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3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5.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6.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7.xml><?xml version="1.0" encoding="utf-8"?>
<a:theme xmlns:a="http://schemas.openxmlformats.org/drawingml/2006/main" name="17_Office Theme">
  <a:themeElements>
    <a:clrScheme name="Aspect">
      <a:dk1>
        <a:sysClr val="windowText" lastClr="000000"/>
      </a:dk1>
      <a:lt1>
        <a:sysClr val="window" lastClr="FFFFFF"/>
      </a:lt1>
      <a:dk2>
        <a:srgbClr val="323232"/>
      </a:dk2>
      <a:lt2>
        <a:srgbClr val="E3DED1"/>
      </a:lt2>
      <a:accent1>
        <a:srgbClr val="F07F09"/>
      </a:accent1>
      <a:accent2>
        <a:srgbClr val="9F2936"/>
      </a:accent2>
      <a:accent3>
        <a:srgbClr val="1B587C"/>
      </a:accent3>
      <a:accent4>
        <a:srgbClr val="4E8542"/>
      </a:accent4>
      <a:accent5>
        <a:srgbClr val="604878"/>
      </a:accent5>
      <a:accent6>
        <a:srgbClr val="C19859"/>
      </a:accent6>
      <a:hlink>
        <a:srgbClr val="6B9F25"/>
      </a:hlink>
      <a:folHlink>
        <a:srgbClr val="B26B0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Sheets">
    <a:dk1>
      <a:srgbClr val="000000"/>
    </a:dk1>
    <a:lt1>
      <a:srgbClr val="FFFFFF"/>
    </a:lt1>
    <a:dk2>
      <a:srgbClr val="000000"/>
    </a:dk2>
    <a:lt2>
      <a:srgbClr val="FFFFFF"/>
    </a:lt2>
    <a:accent1>
      <a:srgbClr val="4285F4"/>
    </a:accent1>
    <a:accent2>
      <a:srgbClr val="EA4335"/>
    </a:accent2>
    <a:accent3>
      <a:srgbClr val="FBBC04"/>
    </a:accent3>
    <a:accent4>
      <a:srgbClr val="34A853"/>
    </a:accent4>
    <a:accent5>
      <a:srgbClr val="FF6D01"/>
    </a:accent5>
    <a:accent6>
      <a:srgbClr val="46BDC6"/>
    </a:accent6>
    <a:hlink>
      <a:srgbClr val="1155CC"/>
    </a:hlink>
    <a:folHlink>
      <a:srgbClr val="1155CC"/>
    </a:folHlink>
  </a:clrScheme>
  <a:fontScheme name="Sheets">
    <a:majorFont>
      <a:latin typeface="Arial"/>
      <a:ea typeface="Arial"/>
      <a:cs typeface="Arial"/>
    </a:majorFont>
    <a:minorFont>
      <a:latin typeface="Arial"/>
      <a:ea typeface="Arial"/>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docProps/app.xml><?xml version="1.0" encoding="utf-8"?>
<Properties xmlns="http://schemas.openxmlformats.org/officeDocument/2006/extended-properties" xmlns:vt="http://schemas.openxmlformats.org/officeDocument/2006/docPropsVTypes">
  <Template/>
  <TotalTime>333282</TotalTime>
  <Words>29915</Words>
  <Application>Microsoft Macintosh PowerPoint</Application>
  <PresentationFormat>On-screen Show (4:3)</PresentationFormat>
  <Paragraphs>4454</Paragraphs>
  <Slides>463</Slides>
  <Notes>108</Notes>
  <HiddenSlides>0</HiddenSlides>
  <MMClips>0</MMClips>
  <ScaleCrop>false</ScaleCrop>
  <HeadingPairs>
    <vt:vector size="8" baseType="variant">
      <vt:variant>
        <vt:lpstr>Fonts Used</vt:lpstr>
      </vt:variant>
      <vt:variant>
        <vt:i4>41</vt:i4>
      </vt:variant>
      <vt:variant>
        <vt:lpstr>Theme</vt:lpstr>
      </vt:variant>
      <vt:variant>
        <vt:i4>97</vt:i4>
      </vt:variant>
      <vt:variant>
        <vt:lpstr>Embedded OLE Servers</vt:lpstr>
      </vt:variant>
      <vt:variant>
        <vt:i4>1</vt:i4>
      </vt:variant>
      <vt:variant>
        <vt:lpstr>Slide Titles</vt:lpstr>
      </vt:variant>
      <vt:variant>
        <vt:i4>463</vt:i4>
      </vt:variant>
    </vt:vector>
  </HeadingPairs>
  <TitlesOfParts>
    <vt:vector size="602" baseType="lpstr">
      <vt:lpstr>Adobe Garamond Pro</vt:lpstr>
      <vt:lpstr>Arial</vt:lpstr>
      <vt:lpstr>Arial</vt:lpstr>
      <vt:lpstr>Arial Black</vt:lpstr>
      <vt:lpstr>Arial Narrow</vt:lpstr>
      <vt:lpstr>Calibri</vt:lpstr>
      <vt:lpstr>Calibri Light</vt:lpstr>
      <vt:lpstr>Cambria</vt:lpstr>
      <vt:lpstr>Cambria Math</vt:lpstr>
      <vt:lpstr>Candara</vt:lpstr>
      <vt:lpstr>Chalkduster</vt:lpstr>
      <vt:lpstr>Comic Sans MS</vt:lpstr>
      <vt:lpstr>Consolas</vt:lpstr>
      <vt:lpstr>Corbel</vt:lpstr>
      <vt:lpstr>Courier New</vt:lpstr>
      <vt:lpstr>europa</vt:lpstr>
      <vt:lpstr>Futura Medium</vt:lpstr>
      <vt:lpstr>Garamond</vt:lpstr>
      <vt:lpstr>Gill Sans</vt:lpstr>
      <vt:lpstr>Gill Sans MT</vt:lpstr>
      <vt:lpstr>Helvetica Neue</vt:lpstr>
      <vt:lpstr>Lato</vt:lpstr>
      <vt:lpstr>Lato Black</vt:lpstr>
      <vt:lpstr>LinBiolinumTB</vt:lpstr>
      <vt:lpstr>Lucida Grande</vt:lpstr>
      <vt:lpstr>Lucida Sans</vt:lpstr>
      <vt:lpstr>medium-content-sans-serif-font</vt:lpstr>
      <vt:lpstr>Myriad Pro Bold Cond</vt:lpstr>
      <vt:lpstr>Myriad Pro Cond</vt:lpstr>
      <vt:lpstr>Nunito</vt:lpstr>
      <vt:lpstr>Nunito SemiBold</vt:lpstr>
      <vt:lpstr>Palatino Linotype</vt:lpstr>
      <vt:lpstr>Segoe UI</vt:lpstr>
      <vt:lpstr>Segoe UI Symbol</vt:lpstr>
      <vt:lpstr>Tahoma</vt:lpstr>
      <vt:lpstr>Times New Roman</vt:lpstr>
      <vt:lpstr>Trebuchet MS</vt:lpstr>
      <vt:lpstr>Twentieth Century</vt:lpstr>
      <vt:lpstr>Verdana</vt:lpstr>
      <vt:lpstr>Wingdings</vt:lpstr>
      <vt:lpstr>Zapf Dingbats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Title &amp; Bullets</vt:lpstr>
      <vt:lpstr>156_Edge</vt:lpstr>
      <vt:lpstr>159_Edge</vt:lpstr>
      <vt:lpstr>safari</vt:lpstr>
      <vt:lpstr>153_Edge</vt:lpstr>
      <vt:lpstr>5_Edge</vt:lpstr>
      <vt:lpstr>7_Edge</vt:lpstr>
      <vt:lpstr>18_Edge</vt:lpstr>
      <vt:lpstr>4_sesha-theme</vt:lpstr>
      <vt:lpstr>19_Edge</vt:lpstr>
      <vt:lpstr>11_Edge</vt:lpstr>
      <vt:lpstr>14_Edge</vt:lpstr>
      <vt:lpstr>2_Edge</vt:lpstr>
      <vt:lpstr>40_Edge</vt:lpstr>
      <vt:lpstr>15_Edge</vt:lpstr>
      <vt:lpstr>99_Edge</vt:lpstr>
      <vt:lpstr>137_Edge</vt:lpstr>
      <vt:lpstr>24_Edge</vt:lpstr>
      <vt:lpstr>155_Edge</vt:lpstr>
      <vt:lpstr>62_Edge</vt:lpstr>
      <vt:lpstr>27_Edge</vt:lpstr>
      <vt:lpstr>28_Edge</vt:lpstr>
      <vt:lpstr>100_Edge</vt:lpstr>
      <vt:lpstr>29_Edge</vt:lpstr>
      <vt:lpstr>41_Edge</vt:lpstr>
      <vt:lpstr>101_Edge</vt:lpstr>
      <vt:lpstr>6_Office Theme</vt:lpstr>
      <vt:lpstr>20_Edge</vt:lpstr>
      <vt:lpstr>21_Edge</vt:lpstr>
      <vt:lpstr>26_Edge</vt:lpstr>
      <vt:lpstr>7_Office Theme</vt:lpstr>
      <vt:lpstr>22_Edge</vt:lpstr>
      <vt:lpstr>1_Office Theme</vt:lpstr>
      <vt:lpstr>16_Edge</vt:lpstr>
      <vt:lpstr>12_Edge</vt:lpstr>
      <vt:lpstr>Metropolitan_bullet</vt:lpstr>
      <vt:lpstr>25_Edge</vt:lpstr>
      <vt:lpstr>32_Edge</vt:lpstr>
      <vt:lpstr>5_Office Theme</vt:lpstr>
      <vt:lpstr>157_Edge</vt:lpstr>
      <vt:lpstr>3_Office Theme</vt:lpstr>
      <vt:lpstr>67_Edge</vt:lpstr>
      <vt:lpstr>10_Edge</vt:lpstr>
      <vt:lpstr>60_Edge</vt:lpstr>
      <vt:lpstr>9_Office Theme</vt:lpstr>
      <vt:lpstr>10_Office Theme</vt:lpstr>
      <vt:lpstr>1_sesha-theme</vt:lpstr>
      <vt:lpstr>11_Office Theme</vt:lpstr>
      <vt:lpstr>Simple Light</vt:lpstr>
      <vt:lpstr>31_Edge</vt:lpstr>
      <vt:lpstr>30_Edge</vt:lpstr>
      <vt:lpstr>33_Edge</vt:lpstr>
      <vt:lpstr>13_Office Theme</vt:lpstr>
      <vt:lpstr>14_Office Theme</vt:lpstr>
      <vt:lpstr>5_sesha-theme</vt:lpstr>
      <vt:lpstr>27_Office Theme</vt:lpstr>
      <vt:lpstr>15_Office Theme</vt:lpstr>
      <vt:lpstr>16_Office Theme</vt:lpstr>
      <vt:lpstr>12_Office Theme</vt:lpstr>
      <vt:lpstr>34_Edge</vt:lpstr>
      <vt:lpstr>4_Office Theme</vt:lpstr>
      <vt:lpstr>8_Office Theme</vt:lpstr>
      <vt:lpstr>Office Theme</vt:lpstr>
      <vt:lpstr>17_Office Theme</vt:lpstr>
      <vt:lpstr>Visio</vt:lpstr>
      <vt:lpstr>Memory-Centric Computing</vt:lpstr>
      <vt:lpstr>The Problem</vt:lpstr>
      <vt:lpstr>Data is Key for AI, ML, Genomics, …</vt:lpstr>
      <vt:lpstr>Huge Demand for Performance &amp; Efficiency</vt:lpstr>
      <vt:lpstr>Data is Key for Future Workloads</vt:lpstr>
      <vt:lpstr>Data Overwhelms Modern Machines </vt:lpstr>
      <vt:lpstr>PowerPoint Presentation</vt:lpstr>
      <vt:lpstr>PowerPoint Presentation</vt:lpstr>
      <vt:lpstr>Data is Key for Future Workloads</vt:lpstr>
      <vt:lpstr>PowerPoint Presentation</vt:lpstr>
      <vt:lpstr>New Genome Sequencing Technologies</vt:lpstr>
      <vt:lpstr>New Genome Sequencing Technologies</vt:lpstr>
      <vt:lpstr>One Problem with (Genome) Analysis Today</vt:lpstr>
      <vt:lpstr>Accelerating Genome Analysis [IEEE MICRO 2020]</vt:lpstr>
      <vt:lpstr>FPGA-based Near-Memory Analytics</vt:lpstr>
      <vt:lpstr>Near-Memory Acceleration using FPGAs</vt:lpstr>
      <vt:lpstr>Performance &amp; Energy Greatly Improve</vt:lpstr>
      <vt:lpstr>GenASM Framework [MICRO 2020]</vt:lpstr>
      <vt:lpstr>In-Storage Genome Filtering [ASPLOS 2022] </vt:lpstr>
      <vt:lpstr>Accelerating Sequence-to-Graph Mapping</vt:lpstr>
      <vt:lpstr>Future of Genome Sequencing &amp; Analysis</vt:lpstr>
      <vt:lpstr>More on Fast &amp; Efficient Genome Analysis …</vt:lpstr>
      <vt:lpstr>Detailed Lectures on Genome Analysis</vt:lpstr>
      <vt:lpstr>Increasingly Demanding Applications</vt:lpstr>
      <vt:lpstr>Data Overwhelms Modern Machines …</vt:lpstr>
      <vt:lpstr>A Computing System</vt:lpstr>
      <vt:lpstr>Perils of Processor-Centric Design</vt:lpstr>
      <vt:lpstr>Deeper and Larger Memory Hierarchies</vt:lpstr>
      <vt:lpstr>AMD’s 3D Last Level Cache (2021)</vt:lpstr>
      <vt:lpstr>Deeper and Larger Memory Hierarchies</vt:lpstr>
      <vt:lpstr>Deeper and Larger Memory Hierarchies</vt:lpstr>
      <vt:lpstr>PowerPoint Presentation</vt:lpstr>
      <vt:lpstr>PowerPoint Presentation</vt:lpstr>
      <vt:lpstr>Axiom</vt:lpstr>
      <vt:lpstr>How to Handle Data Well</vt:lpstr>
      <vt:lpstr>Corollaries: Computing Systems Today …</vt:lpstr>
      <vt:lpstr>Fundamentally Better Architectures</vt:lpstr>
      <vt:lpstr>We Need to Revisit the Entire Stack</vt:lpstr>
      <vt:lpstr>A Blueprint for Fundamentally Better Architectures</vt:lpstr>
      <vt:lpstr>Data-Centric (Memory-Centric) Architectures</vt:lpstr>
      <vt:lpstr>Data-Centric Architectures: Properties</vt:lpstr>
      <vt:lpstr>Processing Data           Where It Makes Sense</vt:lpstr>
      <vt:lpstr>Process Data Where It Makes Sense </vt:lpstr>
      <vt:lpstr>Processing in/near Memory: An Old Idea</vt:lpstr>
      <vt:lpstr>Processing in/near Memory: An Old Idea</vt:lpstr>
      <vt:lpstr>Why In-Memory Computation Today?</vt:lpstr>
      <vt:lpstr>Why In-Memory Computation Today?</vt:lpstr>
      <vt:lpstr>Why In-Memory Computation Today?</vt:lpstr>
      <vt:lpstr>Memory Scaling Issues Were Real</vt:lpstr>
      <vt:lpstr>As Memory Scales, It Becomes Unreliable</vt:lpstr>
      <vt:lpstr>A Curious Phenomenon [Kim et al., ISCA 2014]</vt:lpstr>
      <vt:lpstr>PowerPoint Presentation</vt:lpstr>
      <vt:lpstr>Modern Memory is Prone to Disturbance Errors</vt:lpstr>
      <vt:lpstr>Most DRAM Modules Are Vulnerable</vt:lpstr>
      <vt:lpstr>The RowHammer Vulnerability</vt:lpstr>
      <vt:lpstr>The Story of RowHammer Tutorial …</vt:lpstr>
      <vt:lpstr>10 Years of RowHammer in 20 Minutes</vt:lpstr>
      <vt:lpstr>Memory Scaling Issues Are Real</vt:lpstr>
      <vt:lpstr>Memory Scaling Issues Are Real</vt:lpstr>
      <vt:lpstr>Memory Scaling Issues Are Real</vt:lpstr>
      <vt:lpstr>Hybrid Memory Enables Better Scaling</vt:lpstr>
      <vt:lpstr>The Push from Circuits and Devices</vt:lpstr>
      <vt:lpstr>An Example Intelligent Controller</vt:lpstr>
      <vt:lpstr>Industry Is Writing Papers About It, Too</vt:lpstr>
      <vt:lpstr>Call for Intelligent Memory Controllers</vt:lpstr>
      <vt:lpstr>Another Example Intelligent Controller</vt:lpstr>
      <vt:lpstr>Aside: Intelligent Controller for NAND Flash</vt:lpstr>
      <vt:lpstr>Intelligent Flash Controllers [PIEEE’17]</vt:lpstr>
      <vt:lpstr>Emerging Memories Also Need Intelligent Controllers</vt:lpstr>
      <vt:lpstr>The Takeaway</vt:lpstr>
      <vt:lpstr>The Push from Circuits and Devices</vt:lpstr>
      <vt:lpstr>Why In-Memory Computation Today?</vt:lpstr>
      <vt:lpstr>Three Key Systems &amp; Application Trends</vt:lpstr>
      <vt:lpstr>Do We Want This?</vt:lpstr>
      <vt:lpstr>Or This?</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PIM Review and Open Problems</vt:lpstr>
      <vt:lpstr>PowerPoint Presentation</vt:lpstr>
      <vt:lpstr>PowerPoint Presentation</vt:lpstr>
      <vt:lpstr>We Need to Think Differently from the Past Approaches</vt:lpstr>
      <vt:lpstr>Processing in Memory:   Two Approaches</vt:lpstr>
      <vt:lpstr>Approach 1: Processing Using Memory</vt:lpstr>
      <vt:lpstr>Starting Simple: Data Copy and Initialization</vt:lpstr>
      <vt:lpstr>Future Systems: In-Memory Copy</vt:lpstr>
      <vt:lpstr>RowClone: In-DRAM Row Copy</vt:lpstr>
      <vt:lpstr>RowClone: Latency and Energy Savings</vt:lpstr>
      <vt:lpstr>More on RowClone</vt:lpstr>
      <vt:lpstr>RowClone in Off-the-Shelf DRAM Chips</vt:lpstr>
      <vt:lpstr>Real Processing Using Memory Prototype</vt:lpstr>
      <vt:lpstr>Real Processing-using-Memory Prototype</vt:lpstr>
      <vt:lpstr>Real Processing-using-Memory Prototype</vt:lpstr>
      <vt:lpstr>Microbenchmark Copy/Initialization Throughput</vt:lpstr>
      <vt:lpstr>Lecture on RowClone &amp; Processing using DRAM</vt:lpstr>
      <vt:lpstr>Mindset: Memory as an Accelerator</vt:lpstr>
      <vt:lpstr>(Truly) In-Memory Computation </vt:lpstr>
      <vt:lpstr>In-DRAM AND/OR: Triple Row Activation</vt:lpstr>
      <vt:lpstr>Bulk Bitwise Operations in Workloads</vt:lpstr>
      <vt:lpstr>In-DRAM Acceleration of Database Queries</vt:lpstr>
      <vt:lpstr>More on Ambit</vt:lpstr>
      <vt:lpstr>In-DRAM Bulk Bitwise Execution</vt:lpstr>
      <vt:lpstr>SIMDRAM Framework</vt:lpstr>
      <vt:lpstr>SIMDRAM Framework: Overview </vt:lpstr>
      <vt:lpstr>SIMDRAM Key Results</vt:lpstr>
      <vt:lpstr>More on SIMDRAM</vt:lpstr>
      <vt:lpstr>In-DRAM Physical Unclonable Functions</vt:lpstr>
      <vt:lpstr>In-DRAM True Random Number Generation</vt:lpstr>
      <vt:lpstr>In-DRAM True Random Number Generation</vt:lpstr>
      <vt:lpstr>In-DRAM True Random Number Generation</vt:lpstr>
      <vt:lpstr>In-Flash Bulk Bitwise Execution</vt:lpstr>
      <vt:lpstr>In-DRAM Lookup-Table Based Execution</vt:lpstr>
      <vt:lpstr>Processing in Memory:   Two Approaches</vt:lpstr>
      <vt:lpstr>Mindset: Memory as an Accelerator</vt:lpstr>
      <vt:lpstr>Specialization: In-Memory Graph Processing</vt:lpstr>
      <vt:lpstr>Key Bottlenecks in Graph Processing</vt:lpstr>
      <vt:lpstr>Opportunity: 3D-Stacked Logic+Memory</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System Energy</vt:lpstr>
      <vt:lpstr>More on Tesseract</vt:lpstr>
      <vt:lpstr>In-Storage Genomic Data Filtering [ASPLOS 2022] </vt:lpstr>
      <vt:lpstr>Genome Sequence Analysis</vt:lpstr>
      <vt:lpstr>Compute-Centric Accelerators</vt:lpstr>
      <vt:lpstr>Key Idea: In-Storage Filtering</vt:lpstr>
      <vt:lpstr>GenStore</vt:lpstr>
      <vt:lpstr>In-Storage Genomic Data Filtering [ASPLOS 2022] </vt:lpstr>
      <vt:lpstr>Google Workloads  for Consumer Devices: Mitigating Data Movement Bottlenecks</vt:lpstr>
      <vt:lpstr>Consumer Devices</vt:lpstr>
      <vt:lpstr>Popular Consumer Workloads</vt:lpstr>
      <vt:lpstr>Energy Cost of Data Movement</vt:lpstr>
      <vt:lpstr>Using PIM to Reduce Data Movement</vt:lpstr>
      <vt:lpstr>Workload Analysis</vt:lpstr>
      <vt:lpstr>TensorFlow Mobile</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Accelerating Runahead Execution </vt:lpstr>
      <vt:lpstr>Accelerating Climate Modeling</vt:lpstr>
      <vt:lpstr>Accelerating Approximate String Matching</vt:lpstr>
      <vt:lpstr>Accelerating Sequence-to-Graph Mapping</vt:lpstr>
      <vt:lpstr>Accelerating Basecalling + Read Mapping</vt:lpstr>
      <vt:lpstr>Accelerating Time Series Analysis</vt:lpstr>
      <vt:lpstr>Accelerating Graph Pattern Mining</vt:lpstr>
      <vt:lpstr>Accelerating HTAP Database Systems</vt:lpstr>
      <vt:lpstr>Accelerating Neural Network Inference</vt:lpstr>
      <vt:lpstr>Google Neural Network Models for Edge Devices:  Analyzing and Mitigating  Machine Learning Inference Bottlenecks</vt:lpstr>
      <vt:lpstr>Executive Summary</vt:lpstr>
      <vt:lpstr>Google Edge Neural Network Models</vt:lpstr>
      <vt:lpstr>Diversity Across the Models</vt:lpstr>
      <vt:lpstr>Diversity Within the Models</vt:lpstr>
      <vt:lpstr>Mensa High-Level Overview</vt:lpstr>
      <vt:lpstr>Identifying Layer Families</vt:lpstr>
      <vt:lpstr>Mensa: Energy Reduction</vt:lpstr>
      <vt:lpstr>Mensa:  Throughput Improvement</vt:lpstr>
      <vt:lpstr>Mensa: Highly-Efficient ML Inference</vt:lpstr>
      <vt:lpstr>FPGA-based Processing Near Memory</vt:lpstr>
      <vt:lpstr>Near-Memory Acceleration Using FPGAs</vt:lpstr>
      <vt:lpstr>Performance &amp; Energy Greatly Improve</vt:lpstr>
      <vt:lpstr>We Need to Revisit the Entire Stack</vt:lpstr>
      <vt:lpstr>PIM Review and Open Problems</vt:lpstr>
      <vt:lpstr>PIM Review and Open Problems (II)</vt:lpstr>
      <vt:lpstr>Processing in Memory:  Adoption Challenges</vt:lpstr>
      <vt:lpstr>Eliminating the Adoption Barriers</vt:lpstr>
      <vt:lpstr>Potential Barriers to Adoption of PIM</vt:lpstr>
      <vt:lpstr>We Need to Revisit the Entire Stack</vt:lpstr>
      <vt:lpstr>Adoption: Accelerating Key Applications (I)</vt:lpstr>
      <vt:lpstr>Adoption: Accelerating Key Applications (II)</vt:lpstr>
      <vt:lpstr>Adoption: Accelerating Key Applications (III)</vt:lpstr>
      <vt:lpstr>Adoption: Accelerating Key Applications (IV)</vt:lpstr>
      <vt:lpstr>Adoption: Accelerating Key Applications (V)</vt:lpstr>
      <vt:lpstr>Adoption: Accelerating Key Applications (VI)</vt:lpstr>
      <vt:lpstr>Adoption: Accelerating Key Applications (VII)</vt:lpstr>
      <vt:lpstr>Adoption: Accelerating Key Applications (VIII)</vt:lpstr>
      <vt:lpstr>Adoption: Accelerating Key Applications (IX)</vt:lpstr>
      <vt:lpstr>Adoption: Accelerating Key Applications (X)</vt:lpstr>
      <vt:lpstr>Adoption: Accelerating Key Applications (XI)</vt:lpstr>
      <vt:lpstr>Adoption: How to Keep It Simple?</vt:lpstr>
      <vt:lpstr>Adoption: How to Maintain Coherence? (I)</vt:lpstr>
      <vt:lpstr>Challenge: Coherence for Hybrid CPU-PIM Apps</vt:lpstr>
      <vt:lpstr>Adoption: How to Maintain Coherence? (II)</vt:lpstr>
      <vt:lpstr>Adoption: How to Support Synchronization?</vt:lpstr>
      <vt:lpstr>Adoption: How to Support Virtual Memory?</vt:lpstr>
      <vt:lpstr>Eliminating the Adoption Barriers</vt:lpstr>
      <vt:lpstr>Processing-in-Memory Landscape Today</vt:lpstr>
      <vt:lpstr>UPMEM Processing-in-DRAM Engine (2019)</vt:lpstr>
      <vt:lpstr>UPMEM Memory Modules</vt:lpstr>
      <vt:lpstr>2,560-DPU Processing-in-Memory System</vt:lpstr>
      <vt:lpstr>More on the UPMEM PIM System</vt:lpstr>
      <vt:lpstr>Experimental Analysis of the UPMEM PIM Engine</vt:lpstr>
      <vt:lpstr>PowerPoint Presentation</vt:lpstr>
      <vt:lpstr>Recent SRC TECHCON Presentation</vt:lpstr>
      <vt:lpstr>Key Takeaway 1</vt:lpstr>
      <vt:lpstr>Key Takeaway 2</vt:lpstr>
      <vt:lpstr>Key Takeaway 3</vt:lpstr>
      <vt:lpstr>PowerPoint Presentation</vt:lpstr>
      <vt:lpstr>UPMEM PIM System Summary &amp; Analysis</vt:lpstr>
      <vt:lpstr>PrIM Benchmarks: Application Domains</vt:lpstr>
      <vt:lpstr>PrIM Benchmarks are Open Source</vt:lpstr>
      <vt:lpstr>Understanding a Modern PIM Architecture</vt:lpstr>
      <vt:lpstr>Understanding a Modern PIM Architecture</vt:lpstr>
      <vt:lpstr>More on Analysis of the UPMEM PIM Engine</vt:lpstr>
      <vt:lpstr>More on Analysis of the UPMEM PIM Engine</vt:lpstr>
      <vt:lpstr>ML Training on a Real PIM System</vt:lpstr>
      <vt:lpstr>ML Training on a Real PIM System</vt:lpstr>
      <vt:lpstr>ML Training on Real PIM Talk Video</vt:lpstr>
      <vt:lpstr>SpMV Multiplication on Real PIM Systems</vt:lpstr>
      <vt:lpstr>PowerPoint Presentation</vt:lpstr>
      <vt:lpstr>PowerPoint Presentation</vt:lpstr>
      <vt:lpstr>PowerPoint Presentation</vt:lpstr>
      <vt:lpstr>SparseP Talk Video</vt:lpstr>
      <vt:lpstr>Samsung Function-in-Memory DRAM (2021)</vt:lpstr>
      <vt:lpstr>Samsung Function-in-Memory DRAM (2021)</vt:lpstr>
      <vt:lpstr>Samsung Function-in-Memory DRAM (2021)</vt:lpstr>
      <vt:lpstr>Samsung Function-in-Memory DRAM (2021)</vt:lpstr>
      <vt:lpstr>Samsung Function-in-Memory DRAM (2021)</vt:lpstr>
      <vt:lpstr>Samsung AxDIMM (2021)</vt:lpstr>
      <vt:lpstr>SK Hynix Accelerator-in-Memory (2022)</vt:lpstr>
      <vt:lpstr>AliBaba PIM Recommendation System (2022)</vt:lpstr>
      <vt:lpstr>Eliminating the Adoption Barriers</vt:lpstr>
      <vt:lpstr>DAMOV Analysis Methodology &amp; Workloads</vt:lpstr>
      <vt:lpstr>When to Employ Near-Data Processing? </vt:lpstr>
      <vt:lpstr>Step 1: Application Profiling </vt:lpstr>
      <vt:lpstr>Step 3: Memory Bottleneck Analysis</vt:lpstr>
      <vt:lpstr>DAMOV is Open Source</vt:lpstr>
      <vt:lpstr>DAMOV is Open Source</vt:lpstr>
      <vt:lpstr>More on DAMOV Analysis Methodology &amp; Workloads</vt:lpstr>
      <vt:lpstr>More on DAMOV Methods &amp; Benchmarks</vt:lpstr>
      <vt:lpstr>Challenge and Opportunity for Future</vt:lpstr>
      <vt:lpstr>Challenge and Opportunity for Future</vt:lpstr>
      <vt:lpstr>Challenge and Opportunity for Future</vt:lpstr>
      <vt:lpstr>More Info in This Longer Tutorial…</vt:lpstr>
      <vt:lpstr>Latest Longer &amp; Detailed Tutorial on PIM</vt:lpstr>
      <vt:lpstr>Concluding Remarks</vt:lpstr>
      <vt:lpstr>Concluding Remarks</vt:lpstr>
      <vt:lpstr>Fundamentally Better Architectures</vt:lpstr>
      <vt:lpstr>PowerPoint Presentation</vt:lpstr>
      <vt:lpstr>We Need to Revisit the Entire Stack</vt:lpstr>
      <vt:lpstr>We Need to Exploit Good Principles</vt:lpstr>
      <vt:lpstr>A Blueprint for Fundamentally Better Architectures</vt:lpstr>
      <vt:lpstr>Funding Acknowledgments</vt:lpstr>
      <vt:lpstr>Acknowledgments</vt:lpstr>
      <vt:lpstr>PowerPoint Presentation</vt:lpstr>
      <vt:lpstr>SAFARI Newsletter December 2021 Edition</vt:lpstr>
      <vt:lpstr>Referenced Papers, Talks, Artifacts</vt:lpstr>
      <vt:lpstr>Open Source Tools: SAFARI GitHub</vt:lpstr>
      <vt:lpstr>Special Research Sessions &amp; Courses</vt:lpstr>
      <vt:lpstr>Comp Arch (Fall’21)</vt:lpstr>
      <vt:lpstr>PIM Course (Spring 2022)</vt:lpstr>
      <vt:lpstr>Genomics (Spring 2022)</vt:lpstr>
      <vt:lpstr>Hetero. Systems (Spring’22)</vt:lpstr>
      <vt:lpstr>HW/SW Co-Design (Spring 2022)</vt:lpstr>
      <vt:lpstr>SSD Course (Spring 2022)</vt:lpstr>
      <vt:lpstr>Memory-Centric Computing</vt:lpstr>
      <vt:lpstr>Backup Slides</vt:lpstr>
      <vt:lpstr>Aside: Intelligent Controller for NAND Flash</vt:lpstr>
      <vt:lpstr>Intelligent Flash Controllers [PIEEE’17]</vt:lpstr>
      <vt:lpstr>System Desirables</vt:lpstr>
      <vt:lpstr>SAFARI Research Group</vt:lpstr>
      <vt:lpstr>SAFARI Newsletter April 2020 Edition</vt:lpstr>
      <vt:lpstr>SAFARI Newsletter January 2021 Edition</vt:lpstr>
      <vt:lpstr>SAFARI Newsletter December 2021 Edition</vt:lpstr>
      <vt:lpstr>A Talk on Impactful Research &amp; Teaching</vt:lpstr>
      <vt:lpstr>An Interview on Computing Futures</vt:lpstr>
      <vt:lpstr>Latest Longer &amp; Detailed Tutorial on PIM</vt:lpstr>
      <vt:lpstr>Latest Longer &amp; Detailed Tutorial on PIM</vt:lpstr>
      <vt:lpstr>Detailed Lectures on PIM (I)</vt:lpstr>
      <vt:lpstr>Detailed Lectures on PIM (II)</vt:lpstr>
      <vt:lpstr>Comp Arch (Current)</vt:lpstr>
      <vt:lpstr>PIM Course (Current)</vt:lpstr>
      <vt:lpstr>PowerPoint Presentation</vt:lpstr>
      <vt:lpstr>Data-Driven Architectures</vt:lpstr>
      <vt:lpstr>Corollaries: Architectures Today …</vt:lpstr>
      <vt:lpstr>Exploiting Data to Design             Intelligent Architectures</vt:lpstr>
      <vt:lpstr>System Architecture Design Today</vt:lpstr>
      <vt:lpstr>An Intelligent Architecture</vt:lpstr>
      <vt:lpstr>Self-Optimizing  Memory Controllers</vt:lpstr>
      <vt:lpstr>Memory Controller</vt:lpstr>
      <vt:lpstr>Why are Memory Controllers Difficult to Design?</vt:lpstr>
      <vt:lpstr>Many Memory Timing Constraints</vt:lpstr>
      <vt:lpstr>Many Memory Timing Constraints</vt:lpstr>
      <vt:lpstr>Memory Controller Design Is Becoming More Difficult</vt:lpstr>
      <vt:lpstr>Reality and Dream</vt:lpstr>
      <vt:lpstr>Self-Optimizing DRAM Controllers</vt:lpstr>
      <vt:lpstr>Self-Optimizing DRAM Controllers</vt:lpstr>
      <vt:lpstr>Self-Optimizing DRAM Controllers</vt:lpstr>
      <vt:lpstr>Self-Optimizing DRAM Controllers</vt:lpstr>
      <vt:lpstr>States, Actions, Rewards</vt:lpstr>
      <vt:lpstr>Performance Results</vt:lpstr>
      <vt:lpstr>Self Optimizing DRAM Controllers</vt:lpstr>
      <vt:lpstr>More on Self-Optimizing DRAM Controllers</vt:lpstr>
      <vt:lpstr>Self-Optimizing Memory Prefetchers</vt:lpstr>
      <vt:lpstr>PowerPoint Presentation</vt:lpstr>
      <vt:lpstr>Executive Summary</vt:lpstr>
      <vt:lpstr>Key Shortcomings in Prior Prefetchers</vt:lpstr>
      <vt:lpstr>Our Goal</vt:lpstr>
      <vt:lpstr>Our Proposal</vt:lpstr>
      <vt:lpstr>Basics of Reinforcement Learning (RL)</vt:lpstr>
      <vt:lpstr>Formulating Prefetching as RL</vt:lpstr>
      <vt:lpstr>Pythia Overview</vt:lpstr>
      <vt:lpstr>Simulation Methodology</vt:lpstr>
      <vt:lpstr>Basic Pythia Configuration</vt:lpstr>
      <vt:lpstr>Performance with Varying Core Count</vt:lpstr>
      <vt:lpstr>Performance with Varying Core Count</vt:lpstr>
      <vt:lpstr>Performance with Varying DRAM Bandwidth</vt:lpstr>
      <vt:lpstr>Performance with Varying DRAM Bandwidth</vt:lpstr>
      <vt:lpstr>Pythia’s Overhead</vt:lpstr>
      <vt:lpstr>More in the Paper</vt:lpstr>
      <vt:lpstr>Pythia is Open Source</vt:lpstr>
      <vt:lpstr>PowerPoint Presentation</vt:lpstr>
      <vt:lpstr>Self-Optimizing Memory Prefetchers</vt:lpstr>
      <vt:lpstr>Self-Optimizing Hybrid Storage Systems</vt:lpstr>
      <vt:lpstr>Sibyl:  Adaptive and Extensible Data Placement in Hybrid Storage Systems Using Online Reinforcement Learning</vt:lpstr>
      <vt:lpstr>Executive Summary</vt:lpstr>
      <vt:lpstr>Hybrid Storage Systems</vt:lpstr>
      <vt:lpstr>Key Shortcomings of Prior Data Placement Techniques</vt:lpstr>
      <vt:lpstr>Lack of Adaptability (1/2) </vt:lpstr>
      <vt:lpstr>Lack of Adaptability (2/2)</vt:lpstr>
      <vt:lpstr>Lack of Device Awareness</vt:lpstr>
      <vt:lpstr>Lack of Extensibility</vt:lpstr>
      <vt:lpstr>Our Goal</vt:lpstr>
      <vt:lpstr>Basics of Reinforcement Learning</vt:lpstr>
      <vt:lpstr>Applying RL to Data Placement</vt:lpstr>
      <vt:lpstr>RL State</vt:lpstr>
      <vt:lpstr>Reward</vt:lpstr>
      <vt:lpstr>Overview of Sibyl</vt:lpstr>
      <vt:lpstr>Hyper-parameter Tuning</vt:lpstr>
      <vt:lpstr>Evaluation Methodology</vt:lpstr>
      <vt:lpstr>Evaluation Methodology</vt:lpstr>
      <vt:lpstr>Evaluation Methodology</vt:lpstr>
      <vt:lpstr>Latency Improvement</vt:lpstr>
      <vt:lpstr>Throughput Improvement</vt:lpstr>
      <vt:lpstr>Latency in Tri-Hybrid System</vt:lpstr>
      <vt:lpstr>Latency for Unseen Workloads</vt:lpstr>
      <vt:lpstr>Sensitivity to Fast Storage Capacity</vt:lpstr>
      <vt:lpstr>Sensitivity to Fast Storage Capacity</vt:lpstr>
      <vt:lpstr>Overhead Analysis</vt:lpstr>
      <vt:lpstr>For More on Sybil</vt:lpstr>
      <vt:lpstr>An Intelligent Architecture</vt:lpstr>
      <vt:lpstr>Challenge and Opportunity for Future</vt:lpstr>
      <vt:lpstr>Data-Aware Architectures</vt:lpstr>
      <vt:lpstr>Corollaries: Architectures Today …</vt:lpstr>
      <vt:lpstr>Data-Aware Architectures</vt:lpstr>
      <vt:lpstr>One Problem: Limited Expressiveness</vt:lpstr>
      <vt:lpstr>A Solution: More Expressive Interfaces</vt:lpstr>
      <vt:lpstr>Expressive (Memory) Interfaces</vt:lpstr>
      <vt:lpstr>SW provides key program information to HW</vt:lpstr>
      <vt:lpstr>Broader goal: Enable many cross-layer optimizations</vt:lpstr>
      <vt:lpstr>Our approach: Rich cross-layer abstractions</vt:lpstr>
      <vt:lpstr>PowerPoint Presentation</vt:lpstr>
      <vt:lpstr>XMem Aids/Enables Many Optimizations</vt:lpstr>
      <vt:lpstr>Expressive (Memory) Interfaces</vt:lpstr>
      <vt:lpstr>Expressive (Memory) Interfaces for GPUs</vt:lpstr>
      <vt:lpstr>Locality Descriptor: Executive Summary </vt:lpstr>
      <vt:lpstr>An Example: Hybrid Memory Management</vt:lpstr>
      <vt:lpstr>An Example: Heterogeneous-Reliability Memory</vt:lpstr>
      <vt:lpstr>Exploiting Memory Error Tolerance  with Hybrid Memory Systems</vt:lpstr>
      <vt:lpstr>Heterogeneous-Reliability Memory</vt:lpstr>
      <vt:lpstr>More on Heterogeneous-Reliability Memory</vt:lpstr>
      <vt:lpstr>Data-Aware Cross-Layer Hybrid System Management</vt:lpstr>
      <vt:lpstr>Another Example: EDEN for DNNs</vt:lpstr>
      <vt:lpstr>PowerPoint Presentation</vt:lpstr>
      <vt:lpstr>PowerPoint Presentation</vt:lpstr>
      <vt:lpstr>PowerPoint Presentation</vt:lpstr>
      <vt:lpstr>PowerPoint Presentation</vt:lpstr>
      <vt:lpstr>PowerPoint Presentation</vt:lpstr>
      <vt:lpstr>EDEN: Data-Aware Efficient DNN Inference</vt:lpstr>
      <vt:lpstr>SMASH: SW/HW Indexing Acceleration</vt:lpstr>
      <vt:lpstr>Data-Aware Virtual Memory Framework</vt:lpstr>
      <vt:lpstr>SW/HW Climate Modeling Accelerator</vt:lpstr>
      <vt:lpstr>HW/SW Time Series Analysis Accelerator</vt:lpstr>
      <vt:lpstr>FPGA-based Processing Near Memory</vt:lpstr>
      <vt:lpstr>Accelerating Linked Data Structures</vt:lpstr>
      <vt:lpstr>Accelerating Approximate String Matching</vt:lpstr>
      <vt:lpstr>Accelerating Genome Analysis [IEEE MICRO 2020]</vt:lpstr>
      <vt:lpstr>Challenge and Opportunity for Future</vt:lpstr>
      <vt:lpstr>We Need to Rethink the Entire Stack</vt:lpstr>
      <vt:lpstr>Principled Architectures &amp; What They Can Enable</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Principles for Computing?</vt:lpstr>
      <vt:lpstr>Readings, Videos, Reference Materials</vt:lpstr>
      <vt:lpstr>More on My Research &amp; Teaching</vt:lpstr>
      <vt:lpstr>Brief Self Introduction</vt:lpstr>
      <vt:lpstr>Current Research Mission</vt:lpstr>
      <vt:lpstr>Four Key Current Directions</vt:lpstr>
      <vt:lpstr>The Transformation Hierarchy</vt:lpstr>
      <vt:lpstr>Axiom</vt:lpstr>
      <vt:lpstr>Current Research Mission &amp; Major Topics</vt:lpstr>
      <vt:lpstr>PowerPoint Presentation</vt:lpstr>
      <vt:lpstr>SAFARI Newsletter April 2020 Edition</vt:lpstr>
      <vt:lpstr>SAFARI Newsletter January 2021 Edition</vt:lpstr>
      <vt:lpstr>SAFARI Newsletter December 2021 Edition</vt:lpstr>
      <vt:lpstr>Papers, Talks, Artifacts</vt:lpstr>
      <vt:lpstr>Open Source Tools: SAFARI GitHub</vt:lpstr>
      <vt:lpstr>SAFARI PhD and Post-Doc Alumni</vt:lpstr>
      <vt:lpstr>Principle: Teaching and Research</vt:lpstr>
      <vt:lpstr>Principle: Learning and Scholarship</vt:lpstr>
      <vt:lpstr>Principle: Insight and Ideas</vt:lpstr>
      <vt:lpstr>Principle: Learning and Scholarship</vt:lpstr>
      <vt:lpstr>Principle: Good Mindset, Goals &amp; Focus</vt:lpstr>
      <vt:lpstr>Research &amp; Teaching: Some Overview Talks</vt:lpstr>
      <vt:lpstr>Online Courses &amp; Lectures</vt:lpstr>
      <vt:lpstr>PowerPoint Presentation</vt:lpstr>
      <vt:lpstr>DDCA (Spring 2021)</vt:lpstr>
      <vt:lpstr>Comp Arch (Fall 2020)</vt:lpstr>
      <vt:lpstr>Comp Arch (Current)</vt:lpstr>
      <vt:lpstr>Seminar (Spring’21)</vt:lpstr>
      <vt:lpstr>Seminar (Current)</vt:lpstr>
      <vt:lpstr>Hands-On Projects &amp; Seminars Courses </vt:lpstr>
      <vt:lpstr>PIM Course (Current)</vt:lpstr>
      <vt:lpstr>SAFARI Live Seminars (I)</vt:lpstr>
      <vt:lpstr>SAFARI Live Seminars (II)</vt:lpstr>
      <vt:lpstr>Open-Source Artifacts</vt:lpstr>
      <vt:lpstr>Open Source Tools: SAFARI GitHub</vt:lpstr>
      <vt:lpstr>PowerPoint Presentation</vt:lpstr>
      <vt:lpstr>An Interview on Research and Education</vt:lpstr>
      <vt:lpstr>More Thoughts and Suggestions</vt:lpstr>
      <vt:lpstr>More Thoughts and Suggestions (II)</vt:lpstr>
      <vt:lpstr>A Talk on Impactful Research &amp; Teaching</vt:lpstr>
      <vt:lpstr>An Interview on Computing Futures</vt:lpstr>
      <vt:lpstr>Papers, Talks, Videos, Artifacts</vt:lpstr>
      <vt:lpstr>Fundamental Thinking</vt:lpstr>
      <vt:lpstr>Historical: Opportunities at the Bottom </vt:lpstr>
      <vt:lpstr>Historical: Opportunities at the Bottom (II) </vt:lpstr>
      <vt:lpstr>Historical: Opportunities at the Top </vt:lpstr>
      <vt:lpstr>Axiom, Revisited</vt:lpstr>
      <vt:lpstr>Hence the Expanded View</vt:lpstr>
      <vt:lpstr>Fundamentally Better Architectures</vt:lpstr>
      <vt:lpstr>End of Backup Slides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Mutlu  Onur</cp:lastModifiedBy>
  <cp:revision>3149</cp:revision>
  <cp:lastPrinted>2017-12-05T03:30:35Z</cp:lastPrinted>
  <dcterms:created xsi:type="dcterms:W3CDTF">2010-10-08T20:41:54Z</dcterms:created>
  <dcterms:modified xsi:type="dcterms:W3CDTF">2022-09-23T14:26:45Z</dcterms:modified>
</cp:coreProperties>
</file>