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1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2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3.xml" ContentType="application/vnd.openxmlformats-officedocument.theme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4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theme/theme16.xml" ContentType="application/vnd.openxmlformats-officedocument.theme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theme/theme17.xml" ContentType="application/vnd.openxmlformats-officedocument.theme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theme/theme18.xml" ContentType="application/vnd.openxmlformats-officedocument.theme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9.xml" ContentType="application/vnd.openxmlformats-officedocument.theme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theme/theme20.xml" ContentType="application/vnd.openxmlformats-officedocument.theme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theme/theme21.xml" ContentType="application/vnd.openxmlformats-officedocument.theme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theme/theme22.xml" ContentType="application/vnd.openxmlformats-officedocument.theme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23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theme/theme25.xml" ContentType="application/vnd.openxmlformats-officedocument.theme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7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8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theme/theme29.xml" ContentType="application/vnd.openxmlformats-officedocument.theme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theme/theme30.xml" ContentType="application/vnd.openxmlformats-officedocument.theme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theme/theme37.xml" ContentType="application/vnd.openxmlformats-officedocument.theme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theme/theme38.xml" ContentType="application/vnd.openxmlformats-officedocument.theme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theme/theme39.xml" ContentType="application/vnd.openxmlformats-officedocument.theme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theme/theme40.xml" ContentType="application/vnd.openxmlformats-officedocument.theme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theme/theme41.xml" ContentType="application/vnd.openxmlformats-officedocument.theme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theme/theme42.xml" ContentType="application/vnd.openxmlformats-officedocument.theme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theme/theme43.xml" ContentType="application/vnd.openxmlformats-officedocument.theme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theme/theme44.xml" ContentType="application/vnd.openxmlformats-officedocument.theme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theme/theme45.xml" ContentType="application/vnd.openxmlformats-officedocument.theme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theme/theme46.xml" ContentType="application/vnd.openxmlformats-officedocument.theme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theme/theme47.xml" ContentType="application/vnd.openxmlformats-officedocument.theme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theme/theme48.xml" ContentType="application/vnd.openxmlformats-officedocument.theme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theme/theme49.xml" ContentType="application/vnd.openxmlformats-officedocument.theme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theme/theme50.xml" ContentType="application/vnd.openxmlformats-officedocument.theme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theme/theme51.xml" ContentType="application/vnd.openxmlformats-officedocument.theme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theme/theme52.xml" ContentType="application/vnd.openxmlformats-officedocument.theme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theme/theme53.xml" ContentType="application/vnd.openxmlformats-officedocument.theme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theme/theme54.xml" ContentType="application/vnd.openxmlformats-officedocument.theme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theme/theme55.xml" ContentType="application/vnd.openxmlformats-officedocument.theme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theme/theme56.xml" ContentType="application/vnd.openxmlformats-officedocument.theme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theme/theme57.xml" ContentType="application/vnd.openxmlformats-officedocument.theme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theme/theme58.xml" ContentType="application/vnd.openxmlformats-officedocument.theme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theme/theme59.xml" ContentType="application/vnd.openxmlformats-officedocument.theme+xml"/>
  <Override PartName="/ppt/theme/theme60.xml" ContentType="application/vnd.openxmlformats-officedocument.theme+xml"/>
  <Override PartName="/ppt/theme/theme6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48" r:id="rId5"/>
    <p:sldMasterId id="2147483872" r:id="rId6"/>
    <p:sldMasterId id="2147483909" r:id="rId7"/>
    <p:sldMasterId id="2147483936" r:id="rId8"/>
    <p:sldMasterId id="2147484087" r:id="rId9"/>
    <p:sldMasterId id="2147484099" r:id="rId10"/>
    <p:sldMasterId id="2147484281" r:id="rId11"/>
    <p:sldMasterId id="2147484522" r:id="rId12"/>
    <p:sldMasterId id="2147484571" r:id="rId13"/>
    <p:sldMasterId id="2147484777" r:id="rId14"/>
    <p:sldMasterId id="2147484837" r:id="rId15"/>
    <p:sldMasterId id="2147484849" r:id="rId16"/>
    <p:sldMasterId id="2147484861" r:id="rId17"/>
    <p:sldMasterId id="2147484873" r:id="rId18"/>
    <p:sldMasterId id="2147484969" r:id="rId19"/>
    <p:sldMasterId id="2147485410" r:id="rId20"/>
    <p:sldMasterId id="2147485520" r:id="rId21"/>
    <p:sldMasterId id="2147485532" r:id="rId22"/>
    <p:sldMasterId id="2147485652" r:id="rId23"/>
    <p:sldMasterId id="2147485665" r:id="rId24"/>
    <p:sldMasterId id="2147485714" r:id="rId25"/>
    <p:sldMasterId id="2147486472" r:id="rId26"/>
    <p:sldMasterId id="2147486594" r:id="rId27"/>
    <p:sldMasterId id="2147486871" r:id="rId28"/>
    <p:sldMasterId id="2147486966" r:id="rId29"/>
    <p:sldMasterId id="2147487120" r:id="rId30"/>
    <p:sldMasterId id="2147487144" r:id="rId31"/>
    <p:sldMasterId id="2147487194" r:id="rId32"/>
    <p:sldMasterId id="2147487206" r:id="rId33"/>
    <p:sldMasterId id="2147487258" r:id="rId34"/>
    <p:sldMasterId id="2147487574" r:id="rId35"/>
    <p:sldMasterId id="2147487623" r:id="rId36"/>
    <p:sldMasterId id="2147488050" r:id="rId37"/>
    <p:sldMasterId id="2147488076" r:id="rId38"/>
    <p:sldMasterId id="2147488152" r:id="rId39"/>
    <p:sldMasterId id="2147488164" r:id="rId40"/>
    <p:sldMasterId id="2147488189" r:id="rId41"/>
    <p:sldMasterId id="2147488241" r:id="rId42"/>
    <p:sldMasterId id="2147488253" r:id="rId43"/>
    <p:sldMasterId id="2147488265" r:id="rId44"/>
    <p:sldMasterId id="2147488277" r:id="rId45"/>
    <p:sldMasterId id="2147488289" r:id="rId46"/>
    <p:sldMasterId id="2147488329" r:id="rId47"/>
    <p:sldMasterId id="2147488524" r:id="rId48"/>
    <p:sldMasterId id="2147488718" r:id="rId49"/>
    <p:sldMasterId id="2147488804" r:id="rId50"/>
    <p:sldMasterId id="2147488816" r:id="rId51"/>
    <p:sldMasterId id="2147488829" r:id="rId52"/>
    <p:sldMasterId id="2147488842" r:id="rId53"/>
    <p:sldMasterId id="2147488854" r:id="rId54"/>
    <p:sldMasterId id="2147488867" r:id="rId55"/>
    <p:sldMasterId id="2147488879" r:id="rId56"/>
    <p:sldMasterId id="2147488892" r:id="rId57"/>
    <p:sldMasterId id="2147488905" r:id="rId58"/>
    <p:sldMasterId id="2147488918" r:id="rId59"/>
  </p:sldMasterIdLst>
  <p:notesMasterIdLst>
    <p:notesMasterId r:id="rId141"/>
  </p:notesMasterIdLst>
  <p:handoutMasterIdLst>
    <p:handoutMasterId r:id="rId142"/>
  </p:handoutMasterIdLst>
  <p:sldIdLst>
    <p:sldId id="5398" r:id="rId60"/>
    <p:sldId id="4902" r:id="rId61"/>
    <p:sldId id="4865" r:id="rId62"/>
    <p:sldId id="5399" r:id="rId63"/>
    <p:sldId id="5400" r:id="rId64"/>
    <p:sldId id="5343" r:id="rId65"/>
    <p:sldId id="5348" r:id="rId66"/>
    <p:sldId id="5342" r:id="rId67"/>
    <p:sldId id="5372" r:id="rId68"/>
    <p:sldId id="5401" r:id="rId69"/>
    <p:sldId id="5367" r:id="rId70"/>
    <p:sldId id="5147" r:id="rId71"/>
    <p:sldId id="3802" r:id="rId72"/>
    <p:sldId id="3803" r:id="rId73"/>
    <p:sldId id="3804" r:id="rId74"/>
    <p:sldId id="4206" r:id="rId75"/>
    <p:sldId id="4210" r:id="rId76"/>
    <p:sldId id="3805" r:id="rId77"/>
    <p:sldId id="3806" r:id="rId78"/>
    <p:sldId id="4212" r:id="rId79"/>
    <p:sldId id="587" r:id="rId80"/>
    <p:sldId id="3807" r:id="rId81"/>
    <p:sldId id="4213" r:id="rId82"/>
    <p:sldId id="4214" r:id="rId83"/>
    <p:sldId id="4093" r:id="rId84"/>
    <p:sldId id="5471" r:id="rId85"/>
    <p:sldId id="4367" r:id="rId86"/>
    <p:sldId id="5211" r:id="rId87"/>
    <p:sldId id="5489" r:id="rId88"/>
    <p:sldId id="5408" r:id="rId89"/>
    <p:sldId id="5415" r:id="rId90"/>
    <p:sldId id="5441" r:id="rId91"/>
    <p:sldId id="5481" r:id="rId92"/>
    <p:sldId id="5483" r:id="rId93"/>
    <p:sldId id="5442" r:id="rId94"/>
    <p:sldId id="5488" r:id="rId95"/>
    <p:sldId id="5486" r:id="rId96"/>
    <p:sldId id="5487" r:id="rId97"/>
    <p:sldId id="5510" r:id="rId98"/>
    <p:sldId id="5511" r:id="rId99"/>
    <p:sldId id="5512" r:id="rId100"/>
    <p:sldId id="5513" r:id="rId101"/>
    <p:sldId id="5527" r:id="rId102"/>
    <p:sldId id="5531" r:id="rId103"/>
    <p:sldId id="5405" r:id="rId104"/>
    <p:sldId id="5404" r:id="rId105"/>
    <p:sldId id="5378" r:id="rId106"/>
    <p:sldId id="5516" r:id="rId107"/>
    <p:sldId id="5402" r:id="rId108"/>
    <p:sldId id="4424" r:id="rId109"/>
    <p:sldId id="4425" r:id="rId110"/>
    <p:sldId id="4429" r:id="rId111"/>
    <p:sldId id="4405" r:id="rId112"/>
    <p:sldId id="1863" r:id="rId113"/>
    <p:sldId id="1534" r:id="rId114"/>
    <p:sldId id="5256" r:id="rId115"/>
    <p:sldId id="5261" r:id="rId116"/>
    <p:sldId id="5258" r:id="rId117"/>
    <p:sldId id="5257" r:id="rId118"/>
    <p:sldId id="5259" r:id="rId119"/>
    <p:sldId id="5260" r:id="rId120"/>
    <p:sldId id="5050" r:id="rId121"/>
    <p:sldId id="5051" r:id="rId122"/>
    <p:sldId id="5052" r:id="rId123"/>
    <p:sldId id="5053" r:id="rId124"/>
    <p:sldId id="5262" r:id="rId125"/>
    <p:sldId id="5263" r:id="rId126"/>
    <p:sldId id="5264" r:id="rId127"/>
    <p:sldId id="5199" r:id="rId128"/>
    <p:sldId id="5200" r:id="rId129"/>
    <p:sldId id="5201" r:id="rId130"/>
    <p:sldId id="5202" r:id="rId131"/>
    <p:sldId id="5203" r:id="rId132"/>
    <p:sldId id="5179" r:id="rId133"/>
    <p:sldId id="5180" r:id="rId134"/>
    <p:sldId id="5181" r:id="rId135"/>
    <p:sldId id="5182" r:id="rId136"/>
    <p:sldId id="5183" r:id="rId137"/>
    <p:sldId id="5184" r:id="rId138"/>
    <p:sldId id="5185" r:id="rId139"/>
    <p:sldId id="5186" r:id="rId14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66FFFF"/>
    <a:srgbClr val="0432FF"/>
    <a:srgbClr val="FF00C4"/>
    <a:srgbClr val="1A5712"/>
    <a:srgbClr val="948A54"/>
    <a:srgbClr val="2A55D6"/>
    <a:srgbClr val="8C0000"/>
    <a:srgbClr val="663D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908" autoAdjust="0"/>
    <p:restoredTop sz="99433" autoAdjust="0"/>
  </p:normalViewPr>
  <p:slideViewPr>
    <p:cSldViewPr>
      <p:cViewPr varScale="1">
        <p:scale>
          <a:sx n="93" d="100"/>
          <a:sy n="93" d="100"/>
        </p:scale>
        <p:origin x="37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58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" Target="slides/slide4.xml"/><Relationship Id="rId84" Type="http://schemas.openxmlformats.org/officeDocument/2006/relationships/slide" Target="slides/slide25.xml"/><Relationship Id="rId138" Type="http://schemas.openxmlformats.org/officeDocument/2006/relationships/slide" Target="slides/slide79.xml"/><Relationship Id="rId107" Type="http://schemas.openxmlformats.org/officeDocument/2006/relationships/slide" Target="slides/slide48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Master" Target="slideMasters/slideMaster53.xml"/><Relationship Id="rId74" Type="http://schemas.openxmlformats.org/officeDocument/2006/relationships/slide" Target="slides/slide15.xml"/><Relationship Id="rId128" Type="http://schemas.openxmlformats.org/officeDocument/2006/relationships/slide" Target="slides/slide69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31.xml"/><Relationship Id="rId95" Type="http://schemas.openxmlformats.org/officeDocument/2006/relationships/slide" Target="slides/slide36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" Target="slides/slide5.xml"/><Relationship Id="rId69" Type="http://schemas.openxmlformats.org/officeDocument/2006/relationships/slide" Target="slides/slide10.xml"/><Relationship Id="rId113" Type="http://schemas.openxmlformats.org/officeDocument/2006/relationships/slide" Target="slides/slide54.xml"/><Relationship Id="rId118" Type="http://schemas.openxmlformats.org/officeDocument/2006/relationships/slide" Target="slides/slide59.xml"/><Relationship Id="rId134" Type="http://schemas.openxmlformats.org/officeDocument/2006/relationships/slide" Target="slides/slide75.xml"/><Relationship Id="rId139" Type="http://schemas.openxmlformats.org/officeDocument/2006/relationships/slide" Target="slides/slide80.xml"/><Relationship Id="rId80" Type="http://schemas.openxmlformats.org/officeDocument/2006/relationships/slide" Target="slides/slide21.xml"/><Relationship Id="rId85" Type="http://schemas.openxmlformats.org/officeDocument/2006/relationships/slide" Target="slides/slide26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" Target="slides/slide44.xml"/><Relationship Id="rId108" Type="http://schemas.openxmlformats.org/officeDocument/2006/relationships/slide" Target="slides/slide49.xml"/><Relationship Id="rId124" Type="http://schemas.openxmlformats.org/officeDocument/2006/relationships/slide" Target="slides/slide65.xml"/><Relationship Id="rId129" Type="http://schemas.openxmlformats.org/officeDocument/2006/relationships/slide" Target="slides/slide70.xml"/><Relationship Id="rId54" Type="http://schemas.openxmlformats.org/officeDocument/2006/relationships/slideMaster" Target="slideMasters/slideMaster54.xml"/><Relationship Id="rId70" Type="http://schemas.openxmlformats.org/officeDocument/2006/relationships/slide" Target="slides/slide11.xml"/><Relationship Id="rId75" Type="http://schemas.openxmlformats.org/officeDocument/2006/relationships/slide" Target="slides/slide16.xml"/><Relationship Id="rId91" Type="http://schemas.openxmlformats.org/officeDocument/2006/relationships/slide" Target="slides/slide32.xml"/><Relationship Id="rId96" Type="http://schemas.openxmlformats.org/officeDocument/2006/relationships/slide" Target="slides/slide37.xml"/><Relationship Id="rId140" Type="http://schemas.openxmlformats.org/officeDocument/2006/relationships/slide" Target="slides/slide81.xml"/><Relationship Id="rId14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" Target="slides/slide55.xml"/><Relationship Id="rId119" Type="http://schemas.openxmlformats.org/officeDocument/2006/relationships/slide" Target="slides/slide60.xml"/><Relationship Id="rId44" Type="http://schemas.openxmlformats.org/officeDocument/2006/relationships/slideMaster" Target="slideMasters/slideMaster44.xml"/><Relationship Id="rId60" Type="http://schemas.openxmlformats.org/officeDocument/2006/relationships/slide" Target="slides/slide1.xml"/><Relationship Id="rId65" Type="http://schemas.openxmlformats.org/officeDocument/2006/relationships/slide" Target="slides/slide6.xml"/><Relationship Id="rId81" Type="http://schemas.openxmlformats.org/officeDocument/2006/relationships/slide" Target="slides/slide22.xml"/><Relationship Id="rId86" Type="http://schemas.openxmlformats.org/officeDocument/2006/relationships/slide" Target="slides/slide27.xml"/><Relationship Id="rId130" Type="http://schemas.openxmlformats.org/officeDocument/2006/relationships/slide" Target="slides/slide71.xml"/><Relationship Id="rId135" Type="http://schemas.openxmlformats.org/officeDocument/2006/relationships/slide" Target="slides/slide76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" Target="slides/slide50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" Target="slides/slide17.xml"/><Relationship Id="rId97" Type="http://schemas.openxmlformats.org/officeDocument/2006/relationships/slide" Target="slides/slide38.xml"/><Relationship Id="rId104" Type="http://schemas.openxmlformats.org/officeDocument/2006/relationships/slide" Target="slides/slide45.xml"/><Relationship Id="rId120" Type="http://schemas.openxmlformats.org/officeDocument/2006/relationships/slide" Target="slides/slide61.xml"/><Relationship Id="rId125" Type="http://schemas.openxmlformats.org/officeDocument/2006/relationships/slide" Target="slides/slide66.xml"/><Relationship Id="rId141" Type="http://schemas.openxmlformats.org/officeDocument/2006/relationships/notesMaster" Target="notesMasters/notesMaster1.xml"/><Relationship Id="rId14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12.xml"/><Relationship Id="rId92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" Target="slides/slide7.xml"/><Relationship Id="rId87" Type="http://schemas.openxmlformats.org/officeDocument/2006/relationships/slide" Target="slides/slide28.xml"/><Relationship Id="rId110" Type="http://schemas.openxmlformats.org/officeDocument/2006/relationships/slide" Target="slides/slide51.xml"/><Relationship Id="rId115" Type="http://schemas.openxmlformats.org/officeDocument/2006/relationships/slide" Target="slides/slide56.xml"/><Relationship Id="rId131" Type="http://schemas.openxmlformats.org/officeDocument/2006/relationships/slide" Target="slides/slide72.xml"/><Relationship Id="rId136" Type="http://schemas.openxmlformats.org/officeDocument/2006/relationships/slide" Target="slides/slide77.xml"/><Relationship Id="rId61" Type="http://schemas.openxmlformats.org/officeDocument/2006/relationships/slide" Target="slides/slide2.xml"/><Relationship Id="rId82" Type="http://schemas.openxmlformats.org/officeDocument/2006/relationships/slide" Target="slides/slide23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" Target="slides/slide18.xml"/><Relationship Id="rId100" Type="http://schemas.openxmlformats.org/officeDocument/2006/relationships/slide" Target="slides/slide41.xml"/><Relationship Id="rId105" Type="http://schemas.openxmlformats.org/officeDocument/2006/relationships/slide" Target="slides/slide46.xml"/><Relationship Id="rId126" Type="http://schemas.openxmlformats.org/officeDocument/2006/relationships/slide" Target="slides/slide67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" Target="slides/slide13.xml"/><Relationship Id="rId93" Type="http://schemas.openxmlformats.org/officeDocument/2006/relationships/slide" Target="slides/slide34.xml"/><Relationship Id="rId98" Type="http://schemas.openxmlformats.org/officeDocument/2006/relationships/slide" Target="slides/slide39.xml"/><Relationship Id="rId121" Type="http://schemas.openxmlformats.org/officeDocument/2006/relationships/slide" Target="slides/slide62.xml"/><Relationship Id="rId142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" Target="slides/slide8.xml"/><Relationship Id="rId116" Type="http://schemas.openxmlformats.org/officeDocument/2006/relationships/slide" Target="slides/slide57.xml"/><Relationship Id="rId137" Type="http://schemas.openxmlformats.org/officeDocument/2006/relationships/slide" Target="slides/slide78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" Target="slides/slide3.xml"/><Relationship Id="rId83" Type="http://schemas.openxmlformats.org/officeDocument/2006/relationships/slide" Target="slides/slide24.xml"/><Relationship Id="rId88" Type="http://schemas.openxmlformats.org/officeDocument/2006/relationships/slide" Target="slides/slide29.xml"/><Relationship Id="rId111" Type="http://schemas.openxmlformats.org/officeDocument/2006/relationships/slide" Target="slides/slide52.xml"/><Relationship Id="rId132" Type="http://schemas.openxmlformats.org/officeDocument/2006/relationships/slide" Target="slides/slide73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" Target="slides/slide47.xml"/><Relationship Id="rId127" Type="http://schemas.openxmlformats.org/officeDocument/2006/relationships/slide" Target="slides/slide68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" Target="slides/slide14.xml"/><Relationship Id="rId78" Type="http://schemas.openxmlformats.org/officeDocument/2006/relationships/slide" Target="slides/slide19.xml"/><Relationship Id="rId94" Type="http://schemas.openxmlformats.org/officeDocument/2006/relationships/slide" Target="slides/slide35.xml"/><Relationship Id="rId99" Type="http://schemas.openxmlformats.org/officeDocument/2006/relationships/slide" Target="slides/slide40.xml"/><Relationship Id="rId101" Type="http://schemas.openxmlformats.org/officeDocument/2006/relationships/slide" Target="slides/slide42.xml"/><Relationship Id="rId122" Type="http://schemas.openxmlformats.org/officeDocument/2006/relationships/slide" Target="slides/slide63.xml"/><Relationship Id="rId14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" Target="slides/slide9.xml"/><Relationship Id="rId89" Type="http://schemas.openxmlformats.org/officeDocument/2006/relationships/slide" Target="slides/slide30.xml"/><Relationship Id="rId112" Type="http://schemas.openxmlformats.org/officeDocument/2006/relationships/slide" Target="slides/slide53.xml"/><Relationship Id="rId133" Type="http://schemas.openxmlformats.org/officeDocument/2006/relationships/slide" Target="slides/slide74.xml"/><Relationship Id="rId16" Type="http://schemas.openxmlformats.org/officeDocument/2006/relationships/slideMaster" Target="slideMasters/slideMaster16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" Target="slides/slide20.xml"/><Relationship Id="rId102" Type="http://schemas.openxmlformats.org/officeDocument/2006/relationships/slide" Target="slides/slide43.xml"/><Relationship Id="rId123" Type="http://schemas.openxmlformats.org/officeDocument/2006/relationships/slide" Target="slides/slide64.xml"/><Relationship Id="rId14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7/10/19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7/10/19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5886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Perhaps we have taken processor-centric system design a bit too far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802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7058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defTabSz="92853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defTabSz="9285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28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33A3D9-BADB-734B-A983-EA6AF1EA18F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pPr marL="0" marR="0" lvl="0" indent="0" algn="r" defTabSz="9285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charset="0"/>
              <a:cs typeface="Arial" charset="0"/>
            </a:endParaRPr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405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/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61737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77340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4163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7174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5256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28508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96304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83577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0178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48879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33164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9387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6006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4862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778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457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7743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9623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2086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1118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35911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8123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93878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85237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83693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50700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4331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2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7748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9025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65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9023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83518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64833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09365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284687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25218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63346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328824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99907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5876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35403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95463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7303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8188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64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04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591281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539033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95767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774320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654668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55635"/>
      </p:ext>
    </p:extLst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91441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87500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769312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2019. 7. 10.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69450811"/>
      </p:ext>
    </p:extLst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2019. 7. 10.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307237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2019. 7. 10.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285041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2019. 7. 10.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0364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2019. 7. 10.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7536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2019. 7. 10.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71302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2019. 7. 10.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60198658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79520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6325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79847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72035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6668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79462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69968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15984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5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45983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25097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4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8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0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1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070996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963725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795305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716793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507689"/>
      </p:ext>
    </p:extLst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121779"/>
      </p:ext>
    </p:extLst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65755"/>
      </p:ext>
    </p:extLst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753916"/>
      </p:ext>
    </p:extLst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838455"/>
      </p:ext>
    </p:extLst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161810"/>
      </p:ext>
    </p:extLst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323238"/>
      </p:ext>
    </p:extLst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240D94-E5C6-2B45-92EB-F7FCCB9B6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61544"/>
      </p:ext>
    </p:extLst>
  </p:cSld>
  <p:clrMapOvr>
    <a:masterClrMapping/>
  </p:clrMapOvr>
  <p:transition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7B2952-2F74-D544-92BC-FBFBE9A34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734131"/>
      </p:ext>
    </p:extLst>
  </p:cSld>
  <p:clrMapOvr>
    <a:masterClrMapping/>
  </p:clrMapOvr>
  <p:transition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9F7682-838C-D145-8DB5-B49C18A13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53688"/>
      </p:ext>
    </p:extLst>
  </p:cSld>
  <p:clrMapOvr>
    <a:masterClrMapping/>
  </p:clrMapOvr>
  <p:transition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E01938C-1825-4C47-ADAA-667501E8B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725712"/>
      </p:ext>
    </p:extLst>
  </p:cSld>
  <p:clrMapOvr>
    <a:masterClrMapping/>
  </p:clrMapOvr>
  <p:transition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E44CBD-17AA-1C44-8BA0-F0313DF1E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638184"/>
      </p:ext>
    </p:extLst>
  </p:cSld>
  <p:clrMapOvr>
    <a:masterClrMapping/>
  </p:clrMapOvr>
  <p:transition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14E6E70-902E-8E4C-B56A-EB171DB5C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595539"/>
      </p:ext>
    </p:extLst>
  </p:cSld>
  <p:clrMapOvr>
    <a:masterClrMapping/>
  </p:clrMapOvr>
  <p:transition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1920B83-E5C7-4748-945F-F95855947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433047"/>
      </p:ext>
    </p:extLst>
  </p:cSld>
  <p:clrMapOvr>
    <a:masterClrMapping/>
  </p:clrMapOvr>
  <p:transition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84C42A7-D582-E24E-B2AD-361121256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594660"/>
      </p:ext>
    </p:extLst>
  </p:cSld>
  <p:clrMapOvr>
    <a:masterClrMapping/>
  </p:clrMapOvr>
  <p:transition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5B44AF-607F-D14C-BF32-685CA37DF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801899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CDFAA6-D8FF-694C-834A-ACCCD8522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007646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923AAA-1C55-7E45-B953-D9BFED328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791579"/>
      </p:ext>
    </p:extLst>
  </p:cSld>
  <p:clrMapOvr>
    <a:masterClrMapping/>
  </p:clrMapOvr>
  <p:transition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409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01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5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2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3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7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4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0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3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white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38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4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29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8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6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4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4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4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4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8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6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4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5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0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1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8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8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9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3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DEBDFEA4-C20F-104A-BC27-408CBECDF1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C0B31-7E1A-5D4D-983E-2275653A8B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EF943-F4A0-4D46-B4C9-58E9F66D0E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75E6A-3752-FC41-B8A3-75D7F64530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7E345-B863-7F48-B37E-C4D1A0E761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D7548-FD3A-9B40-80D2-DE711E168A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CDF4F-585B-6D4F-A4CB-C67AB7D5B7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FC4979-FCD7-694E-8B26-68BFE56F76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051ED-7F0F-1747-91E3-F6CFAF063E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10535E-D52C-7148-ABB0-7547E77158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D0A7A-F6FB-1F48-9A4B-A6A40DC9AC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0AFC27-E9C2-A540-A3C4-249358E560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/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970087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127281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891653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876963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924802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083316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639034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753935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156963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586066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031821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399734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131414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266900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084142"/>
      </p:ext>
    </p:extLst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47961"/>
      </p:ext>
    </p:extLst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653042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426736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157705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548532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812301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159928"/>
      </p:ext>
    </p:extLst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657273"/>
      </p:ext>
    </p:extLst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4579747"/>
      </p:ext>
    </p:extLst>
  </p:cSld>
  <p:clrMapOvr>
    <a:masterClrMapping/>
  </p:clrMapOvr>
  <p:transition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9554709"/>
      </p:ext>
    </p:extLst>
  </p:cSld>
  <p:clrMapOvr>
    <a:masterClrMapping/>
  </p:clrMapOvr>
  <p:transition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6922726"/>
      </p:ext>
    </p:extLst>
  </p:cSld>
  <p:clrMapOvr>
    <a:masterClrMapping/>
  </p:clrMapOvr>
  <p:transition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7433176"/>
      </p:ext>
    </p:extLst>
  </p:cSld>
  <p:clrMapOvr>
    <a:masterClrMapping/>
  </p:clrMapOvr>
  <p:transition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1425787"/>
      </p:ext>
    </p:extLst>
  </p:cSld>
  <p:clrMapOvr>
    <a:masterClrMapping/>
  </p:clrMapOvr>
  <p:transition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4556170"/>
      </p:ext>
    </p:extLst>
  </p:cSld>
  <p:clrMapOvr>
    <a:masterClrMapping/>
  </p:clrMapOvr>
  <p:transition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5981653"/>
      </p:ext>
    </p:extLst>
  </p:cSld>
  <p:clrMapOvr>
    <a:masterClrMapping/>
  </p:clrMapOvr>
  <p:transition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926548"/>
      </p:ext>
    </p:extLst>
  </p:cSld>
  <p:clrMapOvr>
    <a:masterClrMapping/>
  </p:clrMapOvr>
  <p:transition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5075614"/>
      </p:ext>
    </p:extLst>
  </p:cSld>
  <p:clrMapOvr>
    <a:masterClrMapping/>
  </p:clrMapOvr>
  <p:transition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41493"/>
      </p:ext>
    </p:extLst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309212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108947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51961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91839"/>
      </p:ext>
    </p:extLst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350340"/>
      </p:ext>
    </p:extLst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781004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974826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756483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929532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069694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028106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894011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114506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972075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166549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456437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196694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545343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651114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290090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764499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775843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021945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816335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725312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297852"/>
      </p:ext>
    </p:extLst>
  </p:cSld>
  <p:clrMapOvr>
    <a:masterClrMapping/>
  </p:clrMapOvr>
  <p:transition/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18761"/>
      </p:ext>
    </p:extLst>
  </p:cSld>
  <p:clrMapOvr>
    <a:masterClrMapping/>
  </p:clrMapOvr>
  <p:transition/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265755"/>
      </p:ext>
    </p:extLst>
  </p:cSld>
  <p:clrMapOvr>
    <a:masterClrMapping/>
  </p:clrMapOvr>
  <p:transition/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975599"/>
      </p:ext>
    </p:extLst>
  </p:cSld>
  <p:clrMapOvr>
    <a:masterClrMapping/>
  </p:clrMapOvr>
  <p:transition/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217315"/>
      </p:ext>
    </p:extLst>
  </p:cSld>
  <p:clrMapOvr>
    <a:masterClrMapping/>
  </p:clrMapOvr>
  <p:transition/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744337"/>
      </p:ext>
    </p:extLst>
  </p:cSld>
  <p:clrMapOvr>
    <a:masterClrMapping/>
  </p:clrMapOvr>
  <p:transition/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201752"/>
      </p:ext>
    </p:extLst>
  </p:cSld>
  <p:clrMapOvr>
    <a:masterClrMapping/>
  </p:clrMapOvr>
  <p:transition/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166169"/>
      </p:ext>
    </p:extLst>
  </p:cSld>
  <p:clrMapOvr>
    <a:masterClrMapping/>
  </p:clrMapOvr>
  <p:transition/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775288"/>
      </p:ext>
    </p:extLst>
  </p:cSld>
  <p:clrMapOvr>
    <a:masterClrMapping/>
  </p:clrMapOvr>
  <p:transition/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097370"/>
      </p:ext>
    </p:extLst>
  </p:cSld>
  <p:clrMapOvr>
    <a:masterClrMapping/>
  </p:clrMapOvr>
  <p:transition/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749314"/>
      </p:ext>
    </p:extLst>
  </p:cSld>
  <p:clrMapOvr>
    <a:masterClrMapping/>
  </p:clrMapOvr>
  <p:transition/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936411"/>
      </p:ext>
    </p:extLst>
  </p:cSld>
  <p:clrMapOvr>
    <a:masterClrMapping/>
  </p:clrMapOvr>
  <p:transition/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31496"/>
      </p:ext>
    </p:extLst>
  </p:cSld>
  <p:clrMapOvr>
    <a:masterClrMapping/>
  </p:clrMapOvr>
  <p:transition/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712127"/>
      </p:ext>
    </p:extLst>
  </p:cSld>
  <p:clrMapOvr>
    <a:masterClrMapping/>
  </p:clrMapOvr>
  <p:transition/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101458"/>
      </p:ext>
    </p:extLst>
  </p:cSld>
  <p:clrMapOvr>
    <a:masterClrMapping/>
  </p:clrMapOvr>
  <p:transition/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760366"/>
      </p:ext>
    </p:extLst>
  </p:cSld>
  <p:clrMapOvr>
    <a:masterClrMapping/>
  </p:clrMapOvr>
  <p:transition/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53888"/>
      </p:ext>
    </p:extLst>
  </p:cSld>
  <p:clrMapOvr>
    <a:masterClrMapping/>
  </p:clrMapOvr>
  <p:transition/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346625"/>
      </p:ext>
    </p:extLst>
  </p:cSld>
  <p:clrMapOvr>
    <a:masterClrMapping/>
  </p:clrMapOvr>
  <p:transition/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467591"/>
      </p:ext>
    </p:extLst>
  </p:cSld>
  <p:clrMapOvr>
    <a:masterClrMapping/>
  </p:clrMapOvr>
  <p:transition/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35658"/>
      </p:ext>
    </p:extLst>
  </p:cSld>
  <p:clrMapOvr>
    <a:masterClrMapping/>
  </p:clrMapOvr>
  <p:transition/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59522"/>
      </p:ext>
    </p:extLst>
  </p:cSld>
  <p:clrMapOvr>
    <a:masterClrMapping/>
  </p:clrMapOvr>
  <p:transition/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166077"/>
      </p:ext>
    </p:extLst>
  </p:cSld>
  <p:clrMapOvr>
    <a:masterClrMapping/>
  </p:clrMapOvr>
  <p:transition/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153665"/>
      </p:ext>
    </p:extLst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altLang="en-US" dirty="0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68704"/>
      </p:ext>
    </p:extLst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695044"/>
      </p:ext>
    </p:extLst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36413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290176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195469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524683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470030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249123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982912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111394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223355"/>
      </p:ext>
    </p:extLst>
  </p:cSld>
  <p:clrMapOvr>
    <a:masterClrMapping/>
  </p:clrMapOvr>
  <p:transition/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779354"/>
      </p:ext>
    </p:extLst>
  </p:cSld>
  <p:clrMapOvr>
    <a:masterClrMapping/>
  </p:clrMapOvr>
  <p:transition/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177366"/>
      </p:ext>
    </p:extLst>
  </p:cSld>
  <p:clrMapOvr>
    <a:masterClrMapping/>
  </p:clrMapOvr>
  <p:transition/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921941"/>
      </p:ext>
    </p:extLst>
  </p:cSld>
  <p:clrMapOvr>
    <a:masterClrMapping/>
  </p:clrMapOvr>
  <p:transition/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70608"/>
      </p:ext>
    </p:extLst>
  </p:cSld>
  <p:clrMapOvr>
    <a:masterClrMapping/>
  </p:clrMapOvr>
  <p:transition/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53456"/>
      </p:ext>
    </p:extLst>
  </p:cSld>
  <p:clrMapOvr>
    <a:masterClrMapping/>
  </p:clrMapOvr>
  <p:transition/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89220"/>
      </p:ext>
    </p:extLst>
  </p:cSld>
  <p:clrMapOvr>
    <a:masterClrMapping/>
  </p:clrMapOvr>
  <p:transition/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990278"/>
      </p:ext>
    </p:extLst>
  </p:cSld>
  <p:clrMapOvr>
    <a:masterClrMapping/>
  </p:clrMapOvr>
  <p:transition/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768167"/>
      </p:ext>
    </p:extLst>
  </p:cSld>
  <p:clrMapOvr>
    <a:masterClrMapping/>
  </p:clrMapOvr>
  <p:transition/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380996"/>
      </p:ext>
    </p:extLst>
  </p:cSld>
  <p:clrMapOvr>
    <a:masterClrMapping/>
  </p:clrMapOvr>
  <p:transition/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566714"/>
      </p:ext>
    </p:extLst>
  </p:cSld>
  <p:clrMapOvr>
    <a:masterClrMapping/>
  </p:clrMapOvr>
  <p:transition/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18516"/>
      </p:ext>
    </p:extLst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779011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855524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715347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175429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605626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528212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080133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597791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997103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140054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180001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762315"/>
      </p:ext>
    </p:extLst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518315"/>
      </p:ext>
    </p:extLst>
  </p:cSld>
  <p:clrMapOvr>
    <a:masterClrMapping/>
  </p:clrMapOvr>
  <p:transition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332085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665933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093996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1810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539976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79865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3087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973223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27195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083436"/>
      </p:ext>
    </p:extLst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557100"/>
      </p:ext>
    </p:extLst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477724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178662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392495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04160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431223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F95B04E4-937C-664F-B51F-D8C30ABD33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48FE1C4B-D953-0249-AAC5-1CEBC09BA0D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6CEAA0A5-E9E4-5140-BD46-DA6256C8BD9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19D6D91-79A7-6D42-B64F-582CA85CF6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A33B19D-FBD6-3545-A911-696365B267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F69791-C3A5-1144-92B1-333CF796E5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3B3FDAE8-A59F-B84A-B845-84C535A39E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6539092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73A97B69-F936-9541-A4C0-4803E0D9803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ACF1560-B282-884D-8A11-92C4A17C938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4462A-42FE-A84B-9002-68A00ADE64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8977085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F2623055-6F7E-CF4A-ADEE-B8106026EC5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508F7ABC-7804-9A45-8345-A3C1D4AE295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FE70D-E1B6-6444-B39A-56D9F01DCD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4276307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371F563C-CD40-A941-946F-51381E41C50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C3913447-512A-8E4A-90A4-7079BD9A51D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1E867-9ECF-604D-A3A5-B01890269E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0713822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5F572121-A8E8-2D44-9C8A-867F1E7CF2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375A6BC4-4875-D14C-AD8B-EDD376D8CFA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9FD31-60B6-C346-9D89-A4089B899D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1109831"/>
      </p:ext>
    </p:extLst>
  </p:cSld>
  <p:clrMapOvr>
    <a:masterClrMapping/>
  </p:clrMapOvr>
  <p:transition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24209F53-5EDE-1248-9733-CEB7AFA430D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CED11C88-124D-0347-AECA-31127847197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A189F7-876C-7946-AB0D-5451C843C7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7643544"/>
      </p:ext>
    </p:extLst>
  </p:cSld>
  <p:clrMapOvr>
    <a:masterClrMapping/>
  </p:clrMapOvr>
  <p:transition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9347127D-50D6-804E-BBDB-090FFD76C82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34CA717C-BE13-1D47-AAC5-E762962F17A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0B547-CD99-0740-9575-71E48EA0F2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7003591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5A4E499A-3343-9649-900F-C1B6B1CC41A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9BAFF69-6AD8-F144-AFCC-520891BC230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647DD-C717-6B4E-971B-369A4AC6E6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1869992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AE62CFF8-7633-3B4B-A468-F476C6361E3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3917E0F-F572-F344-8271-E7F412A9863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61CCF-7B61-6046-A6E3-819C5F7B3F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5444395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FF2FD485-06A1-EE45-9A8B-F048E7EEEAE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3E0F4D9-5214-6441-8A0F-C2CBFC75B8C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D7BF4-82CD-7E43-873E-37D879C1B9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1236021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0F2C3A7A-5BD4-D542-A789-B3C16EBBD7D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C538ED7B-3605-2040-BC3F-5A78278E3E3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AD733-BDC3-EB40-9C11-FAC3CFD161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5966919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8D14A05F-C43C-B549-A1DA-16E973F5AA3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04D961FA-CC1E-B14D-A413-07AD525F4F1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7B481-D5ED-9E41-8320-7EA96DF4FE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9219003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eaLnBrk="1" hangingPunct="1"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53EC4547-E2B1-9B4F-845F-F274F3C623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22157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B4180-6920-9C42-9DA1-4829E04370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02358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30D3C-7D80-0940-9C38-883CA56758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732853"/>
      </p:ext>
    </p:extLst>
  </p:cSld>
  <p:clrMapOvr>
    <a:masterClrMapping/>
  </p:clrMapOvr>
  <p:transition/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9F32B-3CEF-984C-BBF2-963F764B36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356380"/>
      </p:ext>
    </p:extLst>
  </p:cSld>
  <p:clrMapOvr>
    <a:masterClrMapping/>
  </p:clrMapOvr>
  <p:transition/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34898-7376-D942-82A4-9987F9AC7C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48382"/>
      </p:ext>
    </p:extLst>
  </p:cSld>
  <p:clrMapOvr>
    <a:masterClrMapping/>
  </p:clrMapOvr>
  <p:transition/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AE4D29-6AD3-F447-89DA-A4F13DC75D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223387"/>
      </p:ext>
    </p:extLst>
  </p:cSld>
  <p:clrMapOvr>
    <a:masterClrMapping/>
  </p:clrMapOvr>
  <p:transition/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A4055-98B6-5F49-80DA-F6F7DEF7F6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85900"/>
      </p:ext>
    </p:extLst>
  </p:cSld>
  <p:clrMapOvr>
    <a:masterClrMapping/>
  </p:clrMapOvr>
  <p:transition/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9ECD9-3D5F-7F4F-998D-56B78CDEA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386114"/>
      </p:ext>
    </p:extLst>
  </p:cSld>
  <p:clrMapOvr>
    <a:masterClrMapping/>
  </p:clrMapOvr>
  <p:transition/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65131-7DE5-1D4D-A3CF-3D0607171E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003336"/>
      </p:ext>
    </p:extLst>
  </p:cSld>
  <p:clrMapOvr>
    <a:masterClrMapping/>
  </p:clrMapOvr>
  <p:transition/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0B6F9A-1324-4947-8B68-D47C27442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64210"/>
      </p:ext>
    </p:extLst>
  </p:cSld>
  <p:clrMapOvr>
    <a:masterClrMapping/>
  </p:clrMapOvr>
  <p:transition/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D1EA7-F64C-644A-BE34-B5A402A87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446173"/>
      </p:ext>
    </p:extLst>
  </p:cSld>
  <p:clrMapOvr>
    <a:masterClrMapping/>
  </p:clrMapOvr>
  <p:transition/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C4A1C-A8E8-3C42-88AB-792537E5FF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612438"/>
      </p:ext>
    </p:extLst>
  </p:cSld>
  <p:clrMapOvr>
    <a:masterClrMapping/>
  </p:clrMapOvr>
  <p:transition/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442062"/>
      </p:ext>
    </p:extLst>
  </p:cSld>
  <p:clrMapOvr>
    <a:masterClrMapping/>
  </p:clrMapOvr>
  <p:transition/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892862"/>
      </p:ext>
    </p:extLst>
  </p:cSld>
  <p:clrMapOvr>
    <a:masterClrMapping/>
  </p:clrMapOvr>
  <p:transition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4358696"/>
      </p:ext>
    </p:extLst>
  </p:cSld>
  <p:clrMapOvr>
    <a:masterClrMapping/>
  </p:clrMapOvr>
  <p:transition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985717"/>
      </p:ext>
    </p:extLst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097608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881963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59028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674022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6837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581525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627233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charset="0"/>
                <a:ea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3A7DCBA-C183-8B41-90A0-6DFD962BF7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4843289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EADBC6-E218-9749-83D0-D418C02315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6737210"/>
      </p:ext>
    </p:extLst>
  </p:cSld>
  <p:clrMapOvr>
    <a:masterClrMapping/>
  </p:clrMapOvr>
  <p:transition/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4B5091-F527-F846-B0E6-8A00610558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5207726"/>
      </p:ext>
    </p:extLst>
  </p:cSld>
  <p:clrMapOvr>
    <a:masterClrMapping/>
  </p:clrMapOvr>
  <p:transition/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6FAC6-684A-9245-8840-0A684E5C08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7071041"/>
      </p:ext>
    </p:extLst>
  </p:cSld>
  <p:clrMapOvr>
    <a:masterClrMapping/>
  </p:clrMapOvr>
  <p:transition/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6B168E-7910-294E-9278-FD11E61804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1227698"/>
      </p:ext>
    </p:extLst>
  </p:cSld>
  <p:clrMapOvr>
    <a:masterClrMapping/>
  </p:clrMapOvr>
  <p:transition/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A08563-1837-0448-940A-95C1DD1C7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78276"/>
      </p:ext>
    </p:extLst>
  </p:cSld>
  <p:clrMapOvr>
    <a:masterClrMapping/>
  </p:clrMapOvr>
  <p:transition/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138FEB-0220-8F40-B141-083F92526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3418395"/>
      </p:ext>
    </p:extLst>
  </p:cSld>
  <p:clrMapOvr>
    <a:masterClrMapping/>
  </p:clrMapOvr>
  <p:transition/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85F1E1-4E96-7648-9FF9-1E2FF1A018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2840943"/>
      </p:ext>
    </p:extLst>
  </p:cSld>
  <p:clrMapOvr>
    <a:masterClrMapping/>
  </p:clrMapOvr>
  <p:transition/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D7F92-C12C-EF45-9367-36B78FAF3E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3091588"/>
      </p:ext>
    </p:extLst>
  </p:cSld>
  <p:clrMapOvr>
    <a:masterClrMapping/>
  </p:clrMapOvr>
  <p:transition/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532642-5A6A-9B4A-9D8A-C48DB28F30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6346339"/>
      </p:ext>
    </p:extLst>
  </p:cSld>
  <p:clrMapOvr>
    <a:masterClrMapping/>
  </p:clrMapOvr>
  <p:transition/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2D5E10-3460-A148-95EA-8279587B97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663173"/>
      </p:ext>
    </p:extLst>
  </p:cSld>
  <p:clrMapOvr>
    <a:masterClrMapping/>
  </p:clrMapOvr>
  <p:transition/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F47BF-2E15-9244-A7ED-4945DA8BC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371755"/>
      </p:ext>
    </p:extLst>
  </p:cSld>
  <p:clrMapOvr>
    <a:masterClrMapping/>
  </p:clrMapOvr>
  <p:transition/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8403082"/>
      </p:ext>
    </p:extLst>
  </p:cSld>
  <p:clrMapOvr>
    <a:masterClrMapping/>
  </p:clrMapOvr>
  <p:transition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014477"/>
      </p:ext>
    </p:extLst>
  </p:cSld>
  <p:clrMapOvr>
    <a:masterClrMapping/>
  </p:clrMapOvr>
  <p:transition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275890"/>
      </p:ext>
    </p:extLst>
  </p:cSld>
  <p:clrMapOvr>
    <a:masterClrMapping/>
  </p:clrMapOvr>
  <p:transition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5172252"/>
      </p:ext>
    </p:extLst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9428516"/>
      </p:ext>
    </p:extLst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8307552"/>
      </p:ext>
    </p:extLst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233581"/>
      </p:ext>
    </p:extLst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4556108"/>
      </p:ext>
    </p:extLst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324661"/>
      </p:ext>
    </p:extLst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752265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1370079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08644"/>
      </p:ext>
    </p:extLst>
  </p:cSld>
  <p:clrMapOvr>
    <a:masterClrMapping/>
  </p:clrMapOvr>
  <p:transition/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64987"/>
      </p:ext>
    </p:extLst>
  </p:cSld>
  <p:clrMapOvr>
    <a:masterClrMapping/>
  </p:clrMapOvr>
  <p:transition/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735479"/>
      </p:ext>
    </p:extLst>
  </p:cSld>
  <p:clrMapOvr>
    <a:masterClrMapping/>
  </p:clrMapOvr>
  <p:transition/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031622"/>
      </p:ext>
    </p:extLst>
  </p:cSld>
  <p:clrMapOvr>
    <a:masterClrMapping/>
  </p:clrMapOvr>
  <p:transition/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98622"/>
      </p:ext>
    </p:extLst>
  </p:cSld>
  <p:clrMapOvr>
    <a:masterClrMapping/>
  </p:clrMapOvr>
  <p:transition/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471001"/>
      </p:ext>
    </p:extLst>
  </p:cSld>
  <p:clrMapOvr>
    <a:masterClrMapping/>
  </p:clrMapOvr>
  <p:transition/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34596"/>
      </p:ext>
    </p:extLst>
  </p:cSld>
  <p:clrMapOvr>
    <a:masterClrMapping/>
  </p:clrMapOvr>
  <p:transition/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812476"/>
      </p:ext>
    </p:extLst>
  </p:cSld>
  <p:clrMapOvr>
    <a:masterClrMapping/>
  </p:clrMapOvr>
  <p:transition/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051687"/>
      </p:ext>
    </p:extLst>
  </p:cSld>
  <p:clrMapOvr>
    <a:masterClrMapping/>
  </p:clrMapOvr>
  <p:transition/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74596"/>
      </p:ext>
    </p:extLst>
  </p:cSld>
  <p:clrMapOvr>
    <a:masterClrMapping/>
  </p:clrMapOvr>
  <p:transition/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03035"/>
      </p:ext>
    </p:extLst>
  </p:cSld>
  <p:clrMapOvr>
    <a:masterClrMapping/>
  </p:clrMapOvr>
  <p:transition/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85862"/>
      </p:ext>
    </p:extLst>
  </p:cSld>
  <p:clrMapOvr>
    <a:masterClrMapping/>
  </p:clrMapOvr>
  <p:transition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278487"/>
      </p:ext>
    </p:extLst>
  </p:cSld>
  <p:clrMapOvr>
    <a:masterClrMapping/>
  </p:clrMapOvr>
  <p:transition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1665"/>
      </p:ext>
    </p:extLst>
  </p:cSld>
  <p:clrMapOvr>
    <a:masterClrMapping/>
  </p:clrMapOvr>
  <p:transition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629796"/>
      </p:ext>
    </p:extLst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289965"/>
      </p:ext>
    </p:extLst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652585"/>
      </p:ext>
    </p:extLst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12940"/>
      </p:ext>
    </p:extLst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87618"/>
      </p:ext>
    </p:extLst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08394"/>
      </p:ext>
    </p:extLst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837341"/>
      </p:ext>
    </p:extLst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9494"/>
      </p:ext>
    </p:extLst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88836"/>
      </p:ext>
    </p:extLst>
  </p:cSld>
  <p:clrMapOvr>
    <a:masterClrMapping/>
  </p:clrMapOvr>
  <p:transition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87624"/>
      </p:ext>
    </p:extLst>
  </p:cSld>
  <p:clrMapOvr>
    <a:masterClrMapping/>
  </p:clrMapOvr>
  <p:transition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eaLnBrk="1" hangingPunct="1"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93500"/>
      </p:ext>
    </p:extLst>
  </p:cSld>
  <p:clrMapOvr>
    <a:masterClrMapping/>
  </p:clrMapOvr>
  <p:transition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447752"/>
      </p:ext>
    </p:extLst>
  </p:cSld>
  <p:clrMapOvr>
    <a:masterClrMapping/>
  </p:clrMapOvr>
  <p:transition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3394"/>
      </p:ext>
    </p:extLst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549419"/>
      </p:ext>
    </p:extLst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13982"/>
      </p:ext>
    </p:extLst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992819"/>
      </p:ext>
    </p:extLst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61629"/>
      </p:ext>
    </p:extLst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8056"/>
      </p:ext>
    </p:extLst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550633"/>
      </p:ext>
    </p:extLst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51067"/>
      </p:ext>
    </p:extLst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039366"/>
      </p:ext>
    </p:extLst>
  </p:cSld>
  <p:clrMapOvr>
    <a:masterClrMapping/>
  </p:clrMapOvr>
  <p:transition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22173"/>
      </p:ext>
    </p:extLst>
  </p:cSld>
  <p:clrMapOvr>
    <a:masterClrMapping/>
  </p:clrMapOvr>
  <p:transition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035944"/>
      </p:ext>
    </p:extLst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882863"/>
      </p:ext>
    </p:extLst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43240"/>
      </p:ext>
    </p:extLst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038469"/>
      </p:ext>
    </p:extLst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11725"/>
      </p:ext>
    </p:extLst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623983"/>
      </p:ext>
    </p:extLst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303778"/>
      </p:ext>
    </p:extLst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07881"/>
      </p:ext>
    </p:extLst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12425"/>
      </p:ext>
    </p:extLst>
  </p:cSld>
  <p:clrMapOvr>
    <a:masterClrMapping/>
  </p:clrMapOvr>
  <p:transition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83192"/>
      </p:ext>
    </p:extLst>
  </p:cSld>
  <p:clrMapOvr>
    <a:masterClrMapping/>
  </p:clrMapOvr>
  <p:transition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24965"/>
      </p:ext>
    </p:extLst>
  </p:cSld>
  <p:clrMapOvr>
    <a:masterClrMapping/>
  </p:clrMapOvr>
  <p:transition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98276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4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6.xml"/><Relationship Id="rId1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5.xml"/><Relationship Id="rId5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4.xml"/><Relationship Id="rId4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43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0.xml"/><Relationship Id="rId7" Type="http://schemas.openxmlformats.org/officeDocument/2006/relationships/slideLayout" Target="../slideLayouts/slideLayout17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69.xml"/><Relationship Id="rId1" Type="http://schemas.openxmlformats.org/officeDocument/2006/relationships/slideLayout" Target="../slideLayouts/slideLayout168.xml"/><Relationship Id="rId6" Type="http://schemas.openxmlformats.org/officeDocument/2006/relationships/slideLayout" Target="../slideLayouts/slideLayout173.xml"/><Relationship Id="rId11" Type="http://schemas.openxmlformats.org/officeDocument/2006/relationships/slideLayout" Target="../slideLayouts/slideLayout178.xml"/><Relationship Id="rId5" Type="http://schemas.openxmlformats.org/officeDocument/2006/relationships/slideLayout" Target="../slideLayouts/slideLayout172.xml"/><Relationship Id="rId10" Type="http://schemas.openxmlformats.org/officeDocument/2006/relationships/slideLayout" Target="../slideLayouts/slideLayout177.xml"/><Relationship Id="rId4" Type="http://schemas.openxmlformats.org/officeDocument/2006/relationships/slideLayout" Target="../slideLayouts/slideLayout171.xml"/><Relationship Id="rId9" Type="http://schemas.openxmlformats.org/officeDocument/2006/relationships/slideLayout" Target="../slideLayouts/slideLayout17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6.xml"/><Relationship Id="rId3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8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79.xml"/><Relationship Id="rId6" Type="http://schemas.openxmlformats.org/officeDocument/2006/relationships/slideLayout" Target="../slideLayouts/slideLayout184.xml"/><Relationship Id="rId11" Type="http://schemas.openxmlformats.org/officeDocument/2006/relationships/slideLayout" Target="../slideLayouts/slideLayout189.xml"/><Relationship Id="rId5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88.xml"/><Relationship Id="rId4" Type="http://schemas.openxmlformats.org/officeDocument/2006/relationships/slideLayout" Target="../slideLayouts/slideLayout182.xml"/><Relationship Id="rId9" Type="http://schemas.openxmlformats.org/officeDocument/2006/relationships/slideLayout" Target="../slideLayouts/slideLayout18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7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192.xml"/><Relationship Id="rId7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201.xml"/><Relationship Id="rId2" Type="http://schemas.openxmlformats.org/officeDocument/2006/relationships/slideLayout" Target="../slideLayouts/slideLayout191.xml"/><Relationship Id="rId1" Type="http://schemas.openxmlformats.org/officeDocument/2006/relationships/slideLayout" Target="../slideLayouts/slideLayout190.xml"/><Relationship Id="rId6" Type="http://schemas.openxmlformats.org/officeDocument/2006/relationships/slideLayout" Target="../slideLayouts/slideLayout195.xml"/><Relationship Id="rId11" Type="http://schemas.openxmlformats.org/officeDocument/2006/relationships/slideLayout" Target="../slideLayouts/slideLayout200.xml"/><Relationship Id="rId5" Type="http://schemas.openxmlformats.org/officeDocument/2006/relationships/slideLayout" Target="../slideLayouts/slideLayout194.xml"/><Relationship Id="rId10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93.xml"/><Relationship Id="rId9" Type="http://schemas.openxmlformats.org/officeDocument/2006/relationships/slideLayout" Target="../slideLayouts/slideLayout198.xml"/><Relationship Id="rId14" Type="http://schemas.openxmlformats.org/officeDocument/2006/relationships/image" Target="../media/image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204.xml"/><Relationship Id="rId7" Type="http://schemas.openxmlformats.org/officeDocument/2006/relationships/slideLayout" Target="../slideLayouts/slideLayout20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3.xml"/><Relationship Id="rId1" Type="http://schemas.openxmlformats.org/officeDocument/2006/relationships/slideLayout" Target="../slideLayouts/slideLayout202.xml"/><Relationship Id="rId6" Type="http://schemas.openxmlformats.org/officeDocument/2006/relationships/slideLayout" Target="../slideLayouts/slideLayout207.xml"/><Relationship Id="rId11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06.xml"/><Relationship Id="rId10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05.xml"/><Relationship Id="rId9" Type="http://schemas.openxmlformats.org/officeDocument/2006/relationships/slideLayout" Target="../slideLayouts/slideLayout21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5.xml"/><Relationship Id="rId7" Type="http://schemas.openxmlformats.org/officeDocument/2006/relationships/slideLayout" Target="../slideLayouts/slideLayout21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4.xml"/><Relationship Id="rId1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21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1.xml"/><Relationship Id="rId3" Type="http://schemas.openxmlformats.org/officeDocument/2006/relationships/slideLayout" Target="../slideLayouts/slideLayout226.xml"/><Relationship Id="rId7" Type="http://schemas.openxmlformats.org/officeDocument/2006/relationships/slideLayout" Target="../slideLayouts/slideLayout230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9.xml"/><Relationship Id="rId11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3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241.xml"/><Relationship Id="rId12" Type="http://schemas.openxmlformats.org/officeDocument/2006/relationships/slideLayout" Target="../slideLayouts/slideLayout246.xml"/><Relationship Id="rId2" Type="http://schemas.openxmlformats.org/officeDocument/2006/relationships/slideLayout" Target="../slideLayouts/slideLayout236.xml"/><Relationship Id="rId1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40.xml"/><Relationship Id="rId11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43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2" Type="http://schemas.openxmlformats.org/officeDocument/2006/relationships/slideLayout" Target="../slideLayouts/slideLayout248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0" Type="http://schemas.openxmlformats.org/officeDocument/2006/relationships/slideLayout" Target="../slideLayouts/slideLayout256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theme" Target="../theme/theme25.xml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slideLayout" Target="../slideLayouts/slideLayout270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Relationship Id="rId14" Type="http://schemas.openxmlformats.org/officeDocument/2006/relationships/image" Target="../media/image1.png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theme" Target="../theme/theme26.xml"/><Relationship Id="rId3" Type="http://schemas.openxmlformats.org/officeDocument/2006/relationships/slideLayout" Target="../slideLayouts/slideLayout273.xml"/><Relationship Id="rId7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72.xml"/><Relationship Id="rId1" Type="http://schemas.openxmlformats.org/officeDocument/2006/relationships/slideLayout" Target="../slideLayouts/slideLayout271.xml"/><Relationship Id="rId6" Type="http://schemas.openxmlformats.org/officeDocument/2006/relationships/slideLayout" Target="../slideLayouts/slideLayout276.xml"/><Relationship Id="rId5" Type="http://schemas.openxmlformats.org/officeDocument/2006/relationships/slideLayout" Target="../slideLayouts/slideLayout275.xml"/><Relationship Id="rId4" Type="http://schemas.openxmlformats.org/officeDocument/2006/relationships/slideLayout" Target="../slideLayouts/slideLayout27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3.xml"/><Relationship Id="rId7" Type="http://schemas.openxmlformats.org/officeDocument/2006/relationships/slideLayout" Target="../slideLayouts/slideLayout317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12.xml"/><Relationship Id="rId1" Type="http://schemas.openxmlformats.org/officeDocument/2006/relationships/slideLayout" Target="../slideLayouts/slideLayout311.xml"/><Relationship Id="rId6" Type="http://schemas.openxmlformats.org/officeDocument/2006/relationships/slideLayout" Target="../slideLayouts/slideLayout316.xml"/><Relationship Id="rId11" Type="http://schemas.openxmlformats.org/officeDocument/2006/relationships/slideLayout" Target="../slideLayouts/slideLayout321.xml"/><Relationship Id="rId5" Type="http://schemas.openxmlformats.org/officeDocument/2006/relationships/slideLayout" Target="../slideLayouts/slideLayout315.xml"/><Relationship Id="rId10" Type="http://schemas.openxmlformats.org/officeDocument/2006/relationships/slideLayout" Target="../slideLayouts/slideLayout320.xml"/><Relationship Id="rId4" Type="http://schemas.openxmlformats.org/officeDocument/2006/relationships/slideLayout" Target="../slideLayouts/slideLayout314.xml"/><Relationship Id="rId9" Type="http://schemas.openxmlformats.org/officeDocument/2006/relationships/slideLayout" Target="../slideLayouts/slideLayout319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9.xml"/><Relationship Id="rId13" Type="http://schemas.openxmlformats.org/officeDocument/2006/relationships/theme" Target="../theme/theme31.xml"/><Relationship Id="rId3" Type="http://schemas.openxmlformats.org/officeDocument/2006/relationships/slideLayout" Target="../slideLayouts/slideLayout324.xml"/><Relationship Id="rId7" Type="http://schemas.openxmlformats.org/officeDocument/2006/relationships/slideLayout" Target="../slideLayouts/slideLayout328.xml"/><Relationship Id="rId12" Type="http://schemas.openxmlformats.org/officeDocument/2006/relationships/slideLayout" Target="../slideLayouts/slideLayout333.xml"/><Relationship Id="rId2" Type="http://schemas.openxmlformats.org/officeDocument/2006/relationships/slideLayout" Target="../slideLayouts/slideLayout323.xml"/><Relationship Id="rId1" Type="http://schemas.openxmlformats.org/officeDocument/2006/relationships/slideLayout" Target="../slideLayouts/slideLayout322.xml"/><Relationship Id="rId6" Type="http://schemas.openxmlformats.org/officeDocument/2006/relationships/slideLayout" Target="../slideLayouts/slideLayout327.xml"/><Relationship Id="rId11" Type="http://schemas.openxmlformats.org/officeDocument/2006/relationships/slideLayout" Target="../slideLayouts/slideLayout332.xml"/><Relationship Id="rId5" Type="http://schemas.openxmlformats.org/officeDocument/2006/relationships/slideLayout" Target="../slideLayouts/slideLayout326.xml"/><Relationship Id="rId10" Type="http://schemas.openxmlformats.org/officeDocument/2006/relationships/slideLayout" Target="../slideLayouts/slideLayout331.xml"/><Relationship Id="rId4" Type="http://schemas.openxmlformats.org/officeDocument/2006/relationships/slideLayout" Target="../slideLayouts/slideLayout325.xml"/><Relationship Id="rId9" Type="http://schemas.openxmlformats.org/officeDocument/2006/relationships/slideLayout" Target="../slideLayouts/slideLayout330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40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43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3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51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8.xml"/><Relationship Id="rId7" Type="http://schemas.openxmlformats.org/officeDocument/2006/relationships/slideLayout" Target="../slideLayouts/slideLayout362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7.xml"/><Relationship Id="rId1" Type="http://schemas.openxmlformats.org/officeDocument/2006/relationships/slideLayout" Target="../slideLayouts/slideLayout356.xml"/><Relationship Id="rId6" Type="http://schemas.openxmlformats.org/officeDocument/2006/relationships/slideLayout" Target="../slideLayouts/slideLayout361.xml"/><Relationship Id="rId11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60.xml"/><Relationship Id="rId10" Type="http://schemas.openxmlformats.org/officeDocument/2006/relationships/slideLayout" Target="../slideLayouts/slideLayout365.xml"/><Relationship Id="rId4" Type="http://schemas.openxmlformats.org/officeDocument/2006/relationships/slideLayout" Target="../slideLayouts/slideLayout359.xml"/><Relationship Id="rId9" Type="http://schemas.openxmlformats.org/officeDocument/2006/relationships/slideLayout" Target="../slideLayouts/slideLayout364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0.xml"/><Relationship Id="rId7" Type="http://schemas.openxmlformats.org/officeDocument/2006/relationships/slideLayout" Target="../slideLayouts/slideLayout384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13" Type="http://schemas.openxmlformats.org/officeDocument/2006/relationships/theme" Target="../theme/theme37.xml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slideLayout" Target="../slideLayouts/slideLayout400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3.xml"/><Relationship Id="rId7" Type="http://schemas.openxmlformats.org/officeDocument/2006/relationships/slideLayout" Target="../slideLayouts/slideLayout407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2.xml"/><Relationship Id="rId1" Type="http://schemas.openxmlformats.org/officeDocument/2006/relationships/slideLayout" Target="../slideLayouts/slideLayout401.xml"/><Relationship Id="rId6" Type="http://schemas.openxmlformats.org/officeDocument/2006/relationships/slideLayout" Target="../slideLayouts/slideLayout406.xml"/><Relationship Id="rId11" Type="http://schemas.openxmlformats.org/officeDocument/2006/relationships/slideLayout" Target="../slideLayouts/slideLayout411.xml"/><Relationship Id="rId5" Type="http://schemas.openxmlformats.org/officeDocument/2006/relationships/slideLayout" Target="../slideLayouts/slideLayout405.xml"/><Relationship Id="rId10" Type="http://schemas.openxmlformats.org/officeDocument/2006/relationships/slideLayout" Target="../slideLayouts/slideLayout410.xml"/><Relationship Id="rId4" Type="http://schemas.openxmlformats.org/officeDocument/2006/relationships/slideLayout" Target="../slideLayouts/slideLayout404.xml"/><Relationship Id="rId9" Type="http://schemas.openxmlformats.org/officeDocument/2006/relationships/slideLayout" Target="../slideLayouts/slideLayout409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9.xml"/><Relationship Id="rId3" Type="http://schemas.openxmlformats.org/officeDocument/2006/relationships/slideLayout" Target="../slideLayouts/slideLayout414.xml"/><Relationship Id="rId7" Type="http://schemas.openxmlformats.org/officeDocument/2006/relationships/slideLayout" Target="../slideLayouts/slideLayout418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13.xml"/><Relationship Id="rId1" Type="http://schemas.openxmlformats.org/officeDocument/2006/relationships/slideLayout" Target="../slideLayouts/slideLayout412.xml"/><Relationship Id="rId6" Type="http://schemas.openxmlformats.org/officeDocument/2006/relationships/slideLayout" Target="../slideLayouts/slideLayout417.xml"/><Relationship Id="rId11" Type="http://schemas.openxmlformats.org/officeDocument/2006/relationships/slideLayout" Target="../slideLayouts/slideLayout422.xml"/><Relationship Id="rId5" Type="http://schemas.openxmlformats.org/officeDocument/2006/relationships/slideLayout" Target="../slideLayouts/slideLayout416.xml"/><Relationship Id="rId10" Type="http://schemas.openxmlformats.org/officeDocument/2006/relationships/slideLayout" Target="../slideLayouts/slideLayout421.xml"/><Relationship Id="rId4" Type="http://schemas.openxmlformats.org/officeDocument/2006/relationships/slideLayout" Target="../slideLayouts/slideLayout415.xml"/><Relationship Id="rId9" Type="http://schemas.openxmlformats.org/officeDocument/2006/relationships/slideLayout" Target="../slideLayouts/slideLayout420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0.xml"/><Relationship Id="rId3" Type="http://schemas.openxmlformats.org/officeDocument/2006/relationships/slideLayout" Target="../slideLayouts/slideLayout425.xml"/><Relationship Id="rId7" Type="http://schemas.openxmlformats.org/officeDocument/2006/relationships/slideLayout" Target="../slideLayouts/slideLayout429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4.xml"/><Relationship Id="rId1" Type="http://schemas.openxmlformats.org/officeDocument/2006/relationships/slideLayout" Target="../slideLayouts/slideLayout423.xml"/><Relationship Id="rId6" Type="http://schemas.openxmlformats.org/officeDocument/2006/relationships/slideLayout" Target="../slideLayouts/slideLayout428.xml"/><Relationship Id="rId11" Type="http://schemas.openxmlformats.org/officeDocument/2006/relationships/slideLayout" Target="../slideLayouts/slideLayout433.xml"/><Relationship Id="rId5" Type="http://schemas.openxmlformats.org/officeDocument/2006/relationships/slideLayout" Target="../slideLayouts/slideLayout427.xml"/><Relationship Id="rId10" Type="http://schemas.openxmlformats.org/officeDocument/2006/relationships/slideLayout" Target="../slideLayouts/slideLayout432.xml"/><Relationship Id="rId4" Type="http://schemas.openxmlformats.org/officeDocument/2006/relationships/slideLayout" Target="../slideLayouts/slideLayout426.xml"/><Relationship Id="rId9" Type="http://schemas.openxmlformats.org/officeDocument/2006/relationships/slideLayout" Target="../slideLayouts/slideLayout431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1.xml"/><Relationship Id="rId3" Type="http://schemas.openxmlformats.org/officeDocument/2006/relationships/slideLayout" Target="../slideLayouts/slideLayout436.xml"/><Relationship Id="rId7" Type="http://schemas.openxmlformats.org/officeDocument/2006/relationships/slideLayout" Target="../slideLayouts/slideLayout440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35.xml"/><Relationship Id="rId1" Type="http://schemas.openxmlformats.org/officeDocument/2006/relationships/slideLayout" Target="../slideLayouts/slideLayout434.xml"/><Relationship Id="rId6" Type="http://schemas.openxmlformats.org/officeDocument/2006/relationships/slideLayout" Target="../slideLayouts/slideLayout439.xml"/><Relationship Id="rId11" Type="http://schemas.openxmlformats.org/officeDocument/2006/relationships/slideLayout" Target="../slideLayouts/slideLayout444.xml"/><Relationship Id="rId5" Type="http://schemas.openxmlformats.org/officeDocument/2006/relationships/slideLayout" Target="../slideLayouts/slideLayout438.xml"/><Relationship Id="rId10" Type="http://schemas.openxmlformats.org/officeDocument/2006/relationships/slideLayout" Target="../slideLayouts/slideLayout443.xml"/><Relationship Id="rId4" Type="http://schemas.openxmlformats.org/officeDocument/2006/relationships/slideLayout" Target="../slideLayouts/slideLayout437.xml"/><Relationship Id="rId9" Type="http://schemas.openxmlformats.org/officeDocument/2006/relationships/slideLayout" Target="../slideLayouts/slideLayout442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7.xml"/><Relationship Id="rId7" Type="http://schemas.openxmlformats.org/officeDocument/2006/relationships/slideLayout" Target="../slideLayouts/slideLayout451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46.xml"/><Relationship Id="rId1" Type="http://schemas.openxmlformats.org/officeDocument/2006/relationships/slideLayout" Target="../slideLayouts/slideLayout445.xml"/><Relationship Id="rId6" Type="http://schemas.openxmlformats.org/officeDocument/2006/relationships/slideLayout" Target="../slideLayouts/slideLayout450.xml"/><Relationship Id="rId11" Type="http://schemas.openxmlformats.org/officeDocument/2006/relationships/slideLayout" Target="../slideLayouts/slideLayout455.xml"/><Relationship Id="rId5" Type="http://schemas.openxmlformats.org/officeDocument/2006/relationships/slideLayout" Target="../slideLayouts/slideLayout449.xml"/><Relationship Id="rId10" Type="http://schemas.openxmlformats.org/officeDocument/2006/relationships/slideLayout" Target="../slideLayouts/slideLayout454.xml"/><Relationship Id="rId4" Type="http://schemas.openxmlformats.org/officeDocument/2006/relationships/slideLayout" Target="../slideLayouts/slideLayout448.xml"/><Relationship Id="rId9" Type="http://schemas.openxmlformats.org/officeDocument/2006/relationships/slideLayout" Target="../slideLayouts/slideLayout453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58.xml"/><Relationship Id="rId7" Type="http://schemas.openxmlformats.org/officeDocument/2006/relationships/slideLayout" Target="../slideLayouts/slideLayout462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57.xml"/><Relationship Id="rId1" Type="http://schemas.openxmlformats.org/officeDocument/2006/relationships/slideLayout" Target="../slideLayouts/slideLayout456.xml"/><Relationship Id="rId6" Type="http://schemas.openxmlformats.org/officeDocument/2006/relationships/slideLayout" Target="../slideLayouts/slideLayout461.xml"/><Relationship Id="rId11" Type="http://schemas.openxmlformats.org/officeDocument/2006/relationships/slideLayout" Target="../slideLayouts/slideLayout466.xml"/><Relationship Id="rId5" Type="http://schemas.openxmlformats.org/officeDocument/2006/relationships/slideLayout" Target="../slideLayouts/slideLayout460.xml"/><Relationship Id="rId10" Type="http://schemas.openxmlformats.org/officeDocument/2006/relationships/slideLayout" Target="../slideLayouts/slideLayout465.xml"/><Relationship Id="rId4" Type="http://schemas.openxmlformats.org/officeDocument/2006/relationships/slideLayout" Target="../slideLayouts/slideLayout459.xml"/><Relationship Id="rId9" Type="http://schemas.openxmlformats.org/officeDocument/2006/relationships/slideLayout" Target="../slideLayouts/slideLayout464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4.xml"/><Relationship Id="rId3" Type="http://schemas.openxmlformats.org/officeDocument/2006/relationships/slideLayout" Target="../slideLayouts/slideLayout469.xml"/><Relationship Id="rId7" Type="http://schemas.openxmlformats.org/officeDocument/2006/relationships/slideLayout" Target="../slideLayouts/slideLayout473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68.xml"/><Relationship Id="rId1" Type="http://schemas.openxmlformats.org/officeDocument/2006/relationships/slideLayout" Target="../slideLayouts/slideLayout467.xml"/><Relationship Id="rId6" Type="http://schemas.openxmlformats.org/officeDocument/2006/relationships/slideLayout" Target="../slideLayouts/slideLayout472.xml"/><Relationship Id="rId11" Type="http://schemas.openxmlformats.org/officeDocument/2006/relationships/slideLayout" Target="../slideLayouts/slideLayout477.xml"/><Relationship Id="rId5" Type="http://schemas.openxmlformats.org/officeDocument/2006/relationships/slideLayout" Target="../slideLayouts/slideLayout471.xml"/><Relationship Id="rId10" Type="http://schemas.openxmlformats.org/officeDocument/2006/relationships/slideLayout" Target="../slideLayouts/slideLayout476.xml"/><Relationship Id="rId4" Type="http://schemas.openxmlformats.org/officeDocument/2006/relationships/slideLayout" Target="../slideLayouts/slideLayout470.xml"/><Relationship Id="rId9" Type="http://schemas.openxmlformats.org/officeDocument/2006/relationships/slideLayout" Target="../slideLayouts/slideLayout475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0.xml"/><Relationship Id="rId7" Type="http://schemas.openxmlformats.org/officeDocument/2006/relationships/slideLayout" Target="../slideLayouts/slideLayout484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79.xml"/><Relationship Id="rId1" Type="http://schemas.openxmlformats.org/officeDocument/2006/relationships/slideLayout" Target="../slideLayouts/slideLayout478.xml"/><Relationship Id="rId6" Type="http://schemas.openxmlformats.org/officeDocument/2006/relationships/slideLayout" Target="../slideLayouts/slideLayout483.xml"/><Relationship Id="rId11" Type="http://schemas.openxmlformats.org/officeDocument/2006/relationships/slideLayout" Target="../slideLayouts/slideLayout488.xml"/><Relationship Id="rId5" Type="http://schemas.openxmlformats.org/officeDocument/2006/relationships/slideLayout" Target="../slideLayouts/slideLayout482.xml"/><Relationship Id="rId10" Type="http://schemas.openxmlformats.org/officeDocument/2006/relationships/slideLayout" Target="../slideLayouts/slideLayout487.xml"/><Relationship Id="rId4" Type="http://schemas.openxmlformats.org/officeDocument/2006/relationships/slideLayout" Target="../slideLayouts/slideLayout481.xml"/><Relationship Id="rId9" Type="http://schemas.openxmlformats.org/officeDocument/2006/relationships/slideLayout" Target="../slideLayouts/slideLayout486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6.xml"/><Relationship Id="rId3" Type="http://schemas.openxmlformats.org/officeDocument/2006/relationships/slideLayout" Target="../slideLayouts/slideLayout491.xml"/><Relationship Id="rId7" Type="http://schemas.openxmlformats.org/officeDocument/2006/relationships/slideLayout" Target="../slideLayouts/slideLayout495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0.xml"/><Relationship Id="rId1" Type="http://schemas.openxmlformats.org/officeDocument/2006/relationships/slideLayout" Target="../slideLayouts/slideLayout489.xml"/><Relationship Id="rId6" Type="http://schemas.openxmlformats.org/officeDocument/2006/relationships/slideLayout" Target="../slideLayouts/slideLayout494.xml"/><Relationship Id="rId11" Type="http://schemas.openxmlformats.org/officeDocument/2006/relationships/slideLayout" Target="../slideLayouts/slideLayout499.xml"/><Relationship Id="rId5" Type="http://schemas.openxmlformats.org/officeDocument/2006/relationships/slideLayout" Target="../slideLayouts/slideLayout493.xml"/><Relationship Id="rId10" Type="http://schemas.openxmlformats.org/officeDocument/2006/relationships/slideLayout" Target="../slideLayouts/slideLayout498.xml"/><Relationship Id="rId4" Type="http://schemas.openxmlformats.org/officeDocument/2006/relationships/slideLayout" Target="../slideLayouts/slideLayout492.xml"/><Relationship Id="rId9" Type="http://schemas.openxmlformats.org/officeDocument/2006/relationships/slideLayout" Target="../slideLayouts/slideLayout497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7.xml"/><Relationship Id="rId3" Type="http://schemas.openxmlformats.org/officeDocument/2006/relationships/slideLayout" Target="../slideLayouts/slideLayout502.xml"/><Relationship Id="rId7" Type="http://schemas.openxmlformats.org/officeDocument/2006/relationships/slideLayout" Target="../slideLayouts/slideLayout506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1.xml"/><Relationship Id="rId1" Type="http://schemas.openxmlformats.org/officeDocument/2006/relationships/slideLayout" Target="../slideLayouts/slideLayout500.xml"/><Relationship Id="rId6" Type="http://schemas.openxmlformats.org/officeDocument/2006/relationships/slideLayout" Target="../slideLayouts/slideLayout505.xml"/><Relationship Id="rId11" Type="http://schemas.openxmlformats.org/officeDocument/2006/relationships/slideLayout" Target="../slideLayouts/slideLayout510.xml"/><Relationship Id="rId5" Type="http://schemas.openxmlformats.org/officeDocument/2006/relationships/slideLayout" Target="../slideLayouts/slideLayout504.xml"/><Relationship Id="rId10" Type="http://schemas.openxmlformats.org/officeDocument/2006/relationships/slideLayout" Target="../slideLayouts/slideLayout509.xml"/><Relationship Id="rId4" Type="http://schemas.openxmlformats.org/officeDocument/2006/relationships/slideLayout" Target="../slideLayouts/slideLayout503.xml"/><Relationship Id="rId9" Type="http://schemas.openxmlformats.org/officeDocument/2006/relationships/slideLayout" Target="../slideLayouts/slideLayout508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13.xml"/><Relationship Id="rId7" Type="http://schemas.openxmlformats.org/officeDocument/2006/relationships/slideLayout" Target="../slideLayouts/slideLayout517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2.xml"/><Relationship Id="rId1" Type="http://schemas.openxmlformats.org/officeDocument/2006/relationships/slideLayout" Target="../slideLayouts/slideLayout511.xml"/><Relationship Id="rId6" Type="http://schemas.openxmlformats.org/officeDocument/2006/relationships/slideLayout" Target="../slideLayouts/slideLayout516.xml"/><Relationship Id="rId11" Type="http://schemas.openxmlformats.org/officeDocument/2006/relationships/slideLayout" Target="../slideLayouts/slideLayout521.xml"/><Relationship Id="rId5" Type="http://schemas.openxmlformats.org/officeDocument/2006/relationships/slideLayout" Target="../slideLayouts/slideLayout515.xml"/><Relationship Id="rId10" Type="http://schemas.openxmlformats.org/officeDocument/2006/relationships/slideLayout" Target="../slideLayouts/slideLayout520.xml"/><Relationship Id="rId4" Type="http://schemas.openxmlformats.org/officeDocument/2006/relationships/slideLayout" Target="../slideLayouts/slideLayout514.xml"/><Relationship Id="rId9" Type="http://schemas.openxmlformats.org/officeDocument/2006/relationships/slideLayout" Target="../slideLayouts/slideLayout519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9.xml"/><Relationship Id="rId3" Type="http://schemas.openxmlformats.org/officeDocument/2006/relationships/slideLayout" Target="../slideLayouts/slideLayout524.xml"/><Relationship Id="rId7" Type="http://schemas.openxmlformats.org/officeDocument/2006/relationships/slideLayout" Target="../slideLayouts/slideLayout528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23.xml"/><Relationship Id="rId1" Type="http://schemas.openxmlformats.org/officeDocument/2006/relationships/slideLayout" Target="../slideLayouts/slideLayout522.xml"/><Relationship Id="rId6" Type="http://schemas.openxmlformats.org/officeDocument/2006/relationships/slideLayout" Target="../slideLayouts/slideLayout527.xml"/><Relationship Id="rId11" Type="http://schemas.openxmlformats.org/officeDocument/2006/relationships/slideLayout" Target="../slideLayouts/slideLayout532.xml"/><Relationship Id="rId5" Type="http://schemas.openxmlformats.org/officeDocument/2006/relationships/slideLayout" Target="../slideLayouts/slideLayout526.xml"/><Relationship Id="rId10" Type="http://schemas.openxmlformats.org/officeDocument/2006/relationships/slideLayout" Target="../slideLayouts/slideLayout531.xml"/><Relationship Id="rId4" Type="http://schemas.openxmlformats.org/officeDocument/2006/relationships/slideLayout" Target="../slideLayouts/slideLayout525.xml"/><Relationship Id="rId9" Type="http://schemas.openxmlformats.org/officeDocument/2006/relationships/slideLayout" Target="../slideLayouts/slideLayout530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5.xml"/><Relationship Id="rId7" Type="http://schemas.openxmlformats.org/officeDocument/2006/relationships/slideLayout" Target="../slideLayouts/slideLayout539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34.xml"/><Relationship Id="rId1" Type="http://schemas.openxmlformats.org/officeDocument/2006/relationships/slideLayout" Target="../slideLayouts/slideLayout533.xml"/><Relationship Id="rId6" Type="http://schemas.openxmlformats.org/officeDocument/2006/relationships/slideLayout" Target="../slideLayouts/slideLayout538.xml"/><Relationship Id="rId11" Type="http://schemas.openxmlformats.org/officeDocument/2006/relationships/slideLayout" Target="../slideLayouts/slideLayout543.xml"/><Relationship Id="rId5" Type="http://schemas.openxmlformats.org/officeDocument/2006/relationships/slideLayout" Target="../slideLayouts/slideLayout537.xml"/><Relationship Id="rId10" Type="http://schemas.openxmlformats.org/officeDocument/2006/relationships/slideLayout" Target="../slideLayouts/slideLayout542.xml"/><Relationship Id="rId4" Type="http://schemas.openxmlformats.org/officeDocument/2006/relationships/slideLayout" Target="../slideLayouts/slideLayout536.xml"/><Relationship Id="rId9" Type="http://schemas.openxmlformats.org/officeDocument/2006/relationships/slideLayout" Target="../slideLayouts/slideLayout541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1.xml"/><Relationship Id="rId13" Type="http://schemas.openxmlformats.org/officeDocument/2006/relationships/theme" Target="../theme/theme51.xml"/><Relationship Id="rId3" Type="http://schemas.openxmlformats.org/officeDocument/2006/relationships/slideLayout" Target="../slideLayouts/slideLayout546.xml"/><Relationship Id="rId7" Type="http://schemas.openxmlformats.org/officeDocument/2006/relationships/slideLayout" Target="../slideLayouts/slideLayout550.xml"/><Relationship Id="rId12" Type="http://schemas.openxmlformats.org/officeDocument/2006/relationships/slideLayout" Target="../slideLayouts/slideLayout555.xml"/><Relationship Id="rId2" Type="http://schemas.openxmlformats.org/officeDocument/2006/relationships/slideLayout" Target="../slideLayouts/slideLayout545.xml"/><Relationship Id="rId1" Type="http://schemas.openxmlformats.org/officeDocument/2006/relationships/slideLayout" Target="../slideLayouts/slideLayout544.xml"/><Relationship Id="rId6" Type="http://schemas.openxmlformats.org/officeDocument/2006/relationships/slideLayout" Target="../slideLayouts/slideLayout549.xml"/><Relationship Id="rId11" Type="http://schemas.openxmlformats.org/officeDocument/2006/relationships/slideLayout" Target="../slideLayouts/slideLayout554.xml"/><Relationship Id="rId5" Type="http://schemas.openxmlformats.org/officeDocument/2006/relationships/slideLayout" Target="../slideLayouts/slideLayout548.xml"/><Relationship Id="rId10" Type="http://schemas.openxmlformats.org/officeDocument/2006/relationships/slideLayout" Target="../slideLayouts/slideLayout553.xml"/><Relationship Id="rId4" Type="http://schemas.openxmlformats.org/officeDocument/2006/relationships/slideLayout" Target="../slideLayouts/slideLayout547.xml"/><Relationship Id="rId9" Type="http://schemas.openxmlformats.org/officeDocument/2006/relationships/slideLayout" Target="../slideLayouts/slideLayout552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3.xml"/><Relationship Id="rId13" Type="http://schemas.openxmlformats.org/officeDocument/2006/relationships/theme" Target="../theme/theme52.xml"/><Relationship Id="rId3" Type="http://schemas.openxmlformats.org/officeDocument/2006/relationships/slideLayout" Target="../slideLayouts/slideLayout558.xml"/><Relationship Id="rId7" Type="http://schemas.openxmlformats.org/officeDocument/2006/relationships/slideLayout" Target="../slideLayouts/slideLayout562.xml"/><Relationship Id="rId12" Type="http://schemas.openxmlformats.org/officeDocument/2006/relationships/slideLayout" Target="../slideLayouts/slideLayout567.xml"/><Relationship Id="rId2" Type="http://schemas.openxmlformats.org/officeDocument/2006/relationships/slideLayout" Target="../slideLayouts/slideLayout557.xml"/><Relationship Id="rId1" Type="http://schemas.openxmlformats.org/officeDocument/2006/relationships/slideLayout" Target="../slideLayouts/slideLayout556.xml"/><Relationship Id="rId6" Type="http://schemas.openxmlformats.org/officeDocument/2006/relationships/slideLayout" Target="../slideLayouts/slideLayout561.xml"/><Relationship Id="rId11" Type="http://schemas.openxmlformats.org/officeDocument/2006/relationships/slideLayout" Target="../slideLayouts/slideLayout566.xml"/><Relationship Id="rId5" Type="http://schemas.openxmlformats.org/officeDocument/2006/relationships/slideLayout" Target="../slideLayouts/slideLayout560.xml"/><Relationship Id="rId10" Type="http://schemas.openxmlformats.org/officeDocument/2006/relationships/slideLayout" Target="../slideLayouts/slideLayout565.xml"/><Relationship Id="rId4" Type="http://schemas.openxmlformats.org/officeDocument/2006/relationships/slideLayout" Target="../slideLayouts/slideLayout559.xml"/><Relationship Id="rId9" Type="http://schemas.openxmlformats.org/officeDocument/2006/relationships/slideLayout" Target="../slideLayouts/slideLayout564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0.xml"/><Relationship Id="rId7" Type="http://schemas.openxmlformats.org/officeDocument/2006/relationships/slideLayout" Target="../slideLayouts/slideLayout574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69.xml"/><Relationship Id="rId1" Type="http://schemas.openxmlformats.org/officeDocument/2006/relationships/slideLayout" Target="../slideLayouts/slideLayout568.xml"/><Relationship Id="rId6" Type="http://schemas.openxmlformats.org/officeDocument/2006/relationships/slideLayout" Target="../slideLayouts/slideLayout573.xml"/><Relationship Id="rId11" Type="http://schemas.openxmlformats.org/officeDocument/2006/relationships/slideLayout" Target="../slideLayouts/slideLayout578.xml"/><Relationship Id="rId5" Type="http://schemas.openxmlformats.org/officeDocument/2006/relationships/slideLayout" Target="../slideLayouts/slideLayout572.xml"/><Relationship Id="rId10" Type="http://schemas.openxmlformats.org/officeDocument/2006/relationships/slideLayout" Target="../slideLayouts/slideLayout577.xml"/><Relationship Id="rId4" Type="http://schemas.openxmlformats.org/officeDocument/2006/relationships/slideLayout" Target="../slideLayouts/slideLayout571.xml"/><Relationship Id="rId9" Type="http://schemas.openxmlformats.org/officeDocument/2006/relationships/slideLayout" Target="../slideLayouts/slideLayout576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6.xml"/><Relationship Id="rId13" Type="http://schemas.openxmlformats.org/officeDocument/2006/relationships/theme" Target="../theme/theme54.xml"/><Relationship Id="rId3" Type="http://schemas.openxmlformats.org/officeDocument/2006/relationships/slideLayout" Target="../slideLayouts/slideLayout581.xml"/><Relationship Id="rId7" Type="http://schemas.openxmlformats.org/officeDocument/2006/relationships/slideLayout" Target="../slideLayouts/slideLayout585.xml"/><Relationship Id="rId12" Type="http://schemas.openxmlformats.org/officeDocument/2006/relationships/slideLayout" Target="../slideLayouts/slideLayout590.xml"/><Relationship Id="rId2" Type="http://schemas.openxmlformats.org/officeDocument/2006/relationships/slideLayout" Target="../slideLayouts/slideLayout580.xml"/><Relationship Id="rId1" Type="http://schemas.openxmlformats.org/officeDocument/2006/relationships/slideLayout" Target="../slideLayouts/slideLayout579.xml"/><Relationship Id="rId6" Type="http://schemas.openxmlformats.org/officeDocument/2006/relationships/slideLayout" Target="../slideLayouts/slideLayout584.xml"/><Relationship Id="rId11" Type="http://schemas.openxmlformats.org/officeDocument/2006/relationships/slideLayout" Target="../slideLayouts/slideLayout589.xml"/><Relationship Id="rId5" Type="http://schemas.openxmlformats.org/officeDocument/2006/relationships/slideLayout" Target="../slideLayouts/slideLayout583.xml"/><Relationship Id="rId10" Type="http://schemas.openxmlformats.org/officeDocument/2006/relationships/slideLayout" Target="../slideLayouts/slideLayout588.xml"/><Relationship Id="rId4" Type="http://schemas.openxmlformats.org/officeDocument/2006/relationships/slideLayout" Target="../slideLayouts/slideLayout582.xml"/><Relationship Id="rId9" Type="http://schemas.openxmlformats.org/officeDocument/2006/relationships/slideLayout" Target="../slideLayouts/slideLayout587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3.xml"/><Relationship Id="rId7" Type="http://schemas.openxmlformats.org/officeDocument/2006/relationships/slideLayout" Target="../slideLayouts/slideLayout597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2.xml"/><Relationship Id="rId1" Type="http://schemas.openxmlformats.org/officeDocument/2006/relationships/slideLayout" Target="../slideLayouts/slideLayout591.xml"/><Relationship Id="rId6" Type="http://schemas.openxmlformats.org/officeDocument/2006/relationships/slideLayout" Target="../slideLayouts/slideLayout596.xml"/><Relationship Id="rId11" Type="http://schemas.openxmlformats.org/officeDocument/2006/relationships/slideLayout" Target="../slideLayouts/slideLayout601.xml"/><Relationship Id="rId5" Type="http://schemas.openxmlformats.org/officeDocument/2006/relationships/slideLayout" Target="../slideLayouts/slideLayout595.xml"/><Relationship Id="rId10" Type="http://schemas.openxmlformats.org/officeDocument/2006/relationships/slideLayout" Target="../slideLayouts/slideLayout600.xml"/><Relationship Id="rId4" Type="http://schemas.openxmlformats.org/officeDocument/2006/relationships/slideLayout" Target="../slideLayouts/slideLayout594.xml"/><Relationship Id="rId9" Type="http://schemas.openxmlformats.org/officeDocument/2006/relationships/slideLayout" Target="../slideLayouts/slideLayout599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9.xml"/><Relationship Id="rId13" Type="http://schemas.openxmlformats.org/officeDocument/2006/relationships/theme" Target="../theme/theme56.xml"/><Relationship Id="rId3" Type="http://schemas.openxmlformats.org/officeDocument/2006/relationships/slideLayout" Target="../slideLayouts/slideLayout604.xml"/><Relationship Id="rId7" Type="http://schemas.openxmlformats.org/officeDocument/2006/relationships/slideLayout" Target="../slideLayouts/slideLayout608.xml"/><Relationship Id="rId12" Type="http://schemas.openxmlformats.org/officeDocument/2006/relationships/slideLayout" Target="../slideLayouts/slideLayout613.xml"/><Relationship Id="rId2" Type="http://schemas.openxmlformats.org/officeDocument/2006/relationships/slideLayout" Target="../slideLayouts/slideLayout603.xml"/><Relationship Id="rId1" Type="http://schemas.openxmlformats.org/officeDocument/2006/relationships/slideLayout" Target="../slideLayouts/slideLayout602.xml"/><Relationship Id="rId6" Type="http://schemas.openxmlformats.org/officeDocument/2006/relationships/slideLayout" Target="../slideLayouts/slideLayout607.xml"/><Relationship Id="rId11" Type="http://schemas.openxmlformats.org/officeDocument/2006/relationships/slideLayout" Target="../slideLayouts/slideLayout612.xml"/><Relationship Id="rId5" Type="http://schemas.openxmlformats.org/officeDocument/2006/relationships/slideLayout" Target="../slideLayouts/slideLayout606.xml"/><Relationship Id="rId10" Type="http://schemas.openxmlformats.org/officeDocument/2006/relationships/slideLayout" Target="../slideLayouts/slideLayout611.xml"/><Relationship Id="rId4" Type="http://schemas.openxmlformats.org/officeDocument/2006/relationships/slideLayout" Target="../slideLayouts/slideLayout605.xml"/><Relationship Id="rId9" Type="http://schemas.openxmlformats.org/officeDocument/2006/relationships/slideLayout" Target="../slideLayouts/slideLayout610.xml"/><Relationship Id="rId14" Type="http://schemas.openxmlformats.org/officeDocument/2006/relationships/image" Target="../media/image1.png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1.xml"/><Relationship Id="rId13" Type="http://schemas.openxmlformats.org/officeDocument/2006/relationships/theme" Target="../theme/theme57.xml"/><Relationship Id="rId3" Type="http://schemas.openxmlformats.org/officeDocument/2006/relationships/slideLayout" Target="../slideLayouts/slideLayout616.xml"/><Relationship Id="rId7" Type="http://schemas.openxmlformats.org/officeDocument/2006/relationships/slideLayout" Target="../slideLayouts/slideLayout620.xml"/><Relationship Id="rId12" Type="http://schemas.openxmlformats.org/officeDocument/2006/relationships/slideLayout" Target="../slideLayouts/slideLayout625.xml"/><Relationship Id="rId2" Type="http://schemas.openxmlformats.org/officeDocument/2006/relationships/slideLayout" Target="../slideLayouts/slideLayout615.xml"/><Relationship Id="rId1" Type="http://schemas.openxmlformats.org/officeDocument/2006/relationships/slideLayout" Target="../slideLayouts/slideLayout614.xml"/><Relationship Id="rId6" Type="http://schemas.openxmlformats.org/officeDocument/2006/relationships/slideLayout" Target="../slideLayouts/slideLayout619.xml"/><Relationship Id="rId11" Type="http://schemas.openxmlformats.org/officeDocument/2006/relationships/slideLayout" Target="../slideLayouts/slideLayout624.xml"/><Relationship Id="rId5" Type="http://schemas.openxmlformats.org/officeDocument/2006/relationships/slideLayout" Target="../slideLayouts/slideLayout618.xml"/><Relationship Id="rId10" Type="http://schemas.openxmlformats.org/officeDocument/2006/relationships/slideLayout" Target="../slideLayouts/slideLayout623.xml"/><Relationship Id="rId4" Type="http://schemas.openxmlformats.org/officeDocument/2006/relationships/slideLayout" Target="../slideLayouts/slideLayout617.xml"/><Relationship Id="rId9" Type="http://schemas.openxmlformats.org/officeDocument/2006/relationships/slideLayout" Target="../slideLayouts/slideLayout622.xml"/><Relationship Id="rId14" Type="http://schemas.openxmlformats.org/officeDocument/2006/relationships/image" Target="../media/image1.png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3.xml"/><Relationship Id="rId13" Type="http://schemas.openxmlformats.org/officeDocument/2006/relationships/theme" Target="../theme/theme58.xml"/><Relationship Id="rId3" Type="http://schemas.openxmlformats.org/officeDocument/2006/relationships/slideLayout" Target="../slideLayouts/slideLayout628.xml"/><Relationship Id="rId7" Type="http://schemas.openxmlformats.org/officeDocument/2006/relationships/slideLayout" Target="../slideLayouts/slideLayout632.xml"/><Relationship Id="rId12" Type="http://schemas.openxmlformats.org/officeDocument/2006/relationships/slideLayout" Target="../slideLayouts/slideLayout637.xml"/><Relationship Id="rId2" Type="http://schemas.openxmlformats.org/officeDocument/2006/relationships/slideLayout" Target="../slideLayouts/slideLayout627.xml"/><Relationship Id="rId1" Type="http://schemas.openxmlformats.org/officeDocument/2006/relationships/slideLayout" Target="../slideLayouts/slideLayout626.xml"/><Relationship Id="rId6" Type="http://schemas.openxmlformats.org/officeDocument/2006/relationships/slideLayout" Target="../slideLayouts/slideLayout631.xml"/><Relationship Id="rId11" Type="http://schemas.openxmlformats.org/officeDocument/2006/relationships/slideLayout" Target="../slideLayouts/slideLayout636.xml"/><Relationship Id="rId5" Type="http://schemas.openxmlformats.org/officeDocument/2006/relationships/slideLayout" Target="../slideLayouts/slideLayout630.xml"/><Relationship Id="rId10" Type="http://schemas.openxmlformats.org/officeDocument/2006/relationships/slideLayout" Target="../slideLayouts/slideLayout635.xml"/><Relationship Id="rId4" Type="http://schemas.openxmlformats.org/officeDocument/2006/relationships/slideLayout" Target="../slideLayouts/slideLayout629.xml"/><Relationship Id="rId9" Type="http://schemas.openxmlformats.org/officeDocument/2006/relationships/slideLayout" Target="../slideLayouts/slideLayout634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5.xml"/><Relationship Id="rId13" Type="http://schemas.openxmlformats.org/officeDocument/2006/relationships/theme" Target="../theme/theme59.xml"/><Relationship Id="rId3" Type="http://schemas.openxmlformats.org/officeDocument/2006/relationships/slideLayout" Target="../slideLayouts/slideLayout640.xml"/><Relationship Id="rId7" Type="http://schemas.openxmlformats.org/officeDocument/2006/relationships/slideLayout" Target="../slideLayouts/slideLayout644.xml"/><Relationship Id="rId12" Type="http://schemas.openxmlformats.org/officeDocument/2006/relationships/slideLayout" Target="../slideLayouts/slideLayout649.xml"/><Relationship Id="rId2" Type="http://schemas.openxmlformats.org/officeDocument/2006/relationships/slideLayout" Target="../slideLayouts/slideLayout639.xml"/><Relationship Id="rId1" Type="http://schemas.openxmlformats.org/officeDocument/2006/relationships/slideLayout" Target="../slideLayouts/slideLayout638.xml"/><Relationship Id="rId6" Type="http://schemas.openxmlformats.org/officeDocument/2006/relationships/slideLayout" Target="../slideLayouts/slideLayout643.xml"/><Relationship Id="rId11" Type="http://schemas.openxmlformats.org/officeDocument/2006/relationships/slideLayout" Target="../slideLayouts/slideLayout648.xml"/><Relationship Id="rId5" Type="http://schemas.openxmlformats.org/officeDocument/2006/relationships/slideLayout" Target="../slideLayouts/slideLayout642.xml"/><Relationship Id="rId10" Type="http://schemas.openxmlformats.org/officeDocument/2006/relationships/slideLayout" Target="../slideLayouts/slideLayout647.xml"/><Relationship Id="rId4" Type="http://schemas.openxmlformats.org/officeDocument/2006/relationships/slideLayout" Target="../slideLayouts/slideLayout641.xml"/><Relationship Id="rId9" Type="http://schemas.openxmlformats.org/officeDocument/2006/relationships/slideLayout" Target="../slideLayouts/slideLayout646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7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20" r:id="rId10"/>
    <p:sldLayoutId id="2147483921" r:id="rId11"/>
    <p:sldLayoutId id="2147483922" r:id="rId12"/>
    <p:sldLayoutId id="214748392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 dirty="0">
                <a:solidFill>
                  <a:srgbClr val="000000"/>
                </a:solidFill>
              </a:rPr>
              <a:t>CHIPPER: HPCA 2011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80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163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00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53" r:id="rId1"/>
    <p:sldLayoutId id="2147485654" r:id="rId2"/>
    <p:sldLayoutId id="2147485655" r:id="rId3"/>
    <p:sldLayoutId id="2147485656" r:id="rId4"/>
    <p:sldLayoutId id="2147485657" r:id="rId5"/>
    <p:sldLayoutId id="2147485658" r:id="rId6"/>
    <p:sldLayoutId id="2147485659" r:id="rId7"/>
    <p:sldLayoutId id="2147485660" r:id="rId8"/>
    <p:sldLayoutId id="2147485661" r:id="rId9"/>
    <p:sldLayoutId id="2147485662" r:id="rId10"/>
    <p:sldLayoutId id="2147485663" r:id="rId11"/>
    <p:sldLayoutId id="214748566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8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  <p:sldLayoutId id="2147485670" r:id="rId5"/>
    <p:sldLayoutId id="2147485671" r:id="rId6"/>
    <p:sldLayoutId id="2147485672" r:id="rId7"/>
    <p:sldLayoutId id="2147485673" r:id="rId8"/>
    <p:sldLayoutId id="2147485674" r:id="rId9"/>
    <p:sldLayoutId id="2147485675" r:id="rId10"/>
    <p:sldLayoutId id="2147485676" r:id="rId11"/>
    <p:sldLayoutId id="2147485677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B30EDBD-1C2D-4C1E-B459-B60219FAB484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2019. 7. 10.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3779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</p:sldLayoutIdLst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95" r:id="rId1"/>
    <p:sldLayoutId id="2147486596" r:id="rId2"/>
    <p:sldLayoutId id="2147486597" r:id="rId3"/>
    <p:sldLayoutId id="2147486598" r:id="rId4"/>
    <p:sldLayoutId id="2147486599" r:id="rId5"/>
    <p:sldLayoutId id="2147486600" r:id="rId6"/>
    <p:sldLayoutId id="2147486601" r:id="rId7"/>
    <p:sldLayoutId id="2147486602" r:id="rId8"/>
    <p:sldLayoutId id="2147486603" r:id="rId9"/>
    <p:sldLayoutId id="2147486604" r:id="rId10"/>
    <p:sldLayoutId id="214748660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2" r:id="rId1"/>
    <p:sldLayoutId id="2147486873" r:id="rId2"/>
    <p:sldLayoutId id="2147486874" r:id="rId3"/>
    <p:sldLayoutId id="2147486875" r:id="rId4"/>
    <p:sldLayoutId id="2147486876" r:id="rId5"/>
    <p:sldLayoutId id="2147486877" r:id="rId6"/>
    <p:sldLayoutId id="2147486878" r:id="rId7"/>
    <p:sldLayoutId id="2147486879" r:id="rId8"/>
    <p:sldLayoutId id="2147486880" r:id="rId9"/>
    <p:sldLayoutId id="2147486881" r:id="rId10"/>
    <p:sldLayoutId id="214748688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31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967" r:id="rId1"/>
    <p:sldLayoutId id="2147486968" r:id="rId2"/>
    <p:sldLayoutId id="2147486969" r:id="rId3"/>
    <p:sldLayoutId id="2147486970" r:id="rId4"/>
    <p:sldLayoutId id="2147486971" r:id="rId5"/>
    <p:sldLayoutId id="2147486972" r:id="rId6"/>
    <p:sldLayoutId id="2147486973" r:id="rId7"/>
    <p:sldLayoutId id="2147486974" r:id="rId8"/>
    <p:sldLayoutId id="2147486975" r:id="rId9"/>
    <p:sldLayoutId id="2147486976" r:id="rId10"/>
    <p:sldLayoutId id="214748697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223C560-0E5F-EA4E-BC8F-576A579681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107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1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1080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21" r:id="rId1"/>
    <p:sldLayoutId id="2147487122" r:id="rId2"/>
    <p:sldLayoutId id="2147487123" r:id="rId3"/>
    <p:sldLayoutId id="2147487124" r:id="rId4"/>
    <p:sldLayoutId id="2147487125" r:id="rId5"/>
    <p:sldLayoutId id="2147487126" r:id="rId6"/>
    <p:sldLayoutId id="2147487127" r:id="rId7"/>
    <p:sldLayoutId id="2147487128" r:id="rId8"/>
    <p:sldLayoutId id="2147487129" r:id="rId9"/>
    <p:sldLayoutId id="2147487130" r:id="rId10"/>
    <p:sldLayoutId id="21474871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9FD9DB3E-E709-42CF-B11F-1DFE1D210A82}" type="datetime1">
              <a:rPr lang="en-US" smtClean="0">
                <a:solidFill>
                  <a:prstClr val="black">
                    <a:alpha val="75000"/>
                  </a:prstClr>
                </a:solidFill>
                <a:latin typeface="Calibri"/>
              </a:rPr>
              <a:pPr/>
              <a:t>7/10/19</a:t>
            </a:fld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4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45" r:id="rId1"/>
    <p:sldLayoutId id="2147487146" r:id="rId2"/>
    <p:sldLayoutId id="2147487147" r:id="rId3"/>
    <p:sldLayoutId id="2147487148" r:id="rId4"/>
    <p:sldLayoutId id="2147487149" r:id="rId5"/>
    <p:sldLayoutId id="2147487150" r:id="rId6"/>
    <p:sldLayoutId id="2147487151" r:id="rId7"/>
    <p:sldLayoutId id="2147487152" r:id="rId8"/>
    <p:sldLayoutId id="2147487153" r:id="rId9"/>
    <p:sldLayoutId id="2147487154" r:id="rId10"/>
    <p:sldLayoutId id="2147487155" r:id="rId11"/>
    <p:sldLayoutId id="214748715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6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95" r:id="rId1"/>
    <p:sldLayoutId id="2147487196" r:id="rId2"/>
    <p:sldLayoutId id="2147487197" r:id="rId3"/>
    <p:sldLayoutId id="2147487198" r:id="rId4"/>
    <p:sldLayoutId id="2147487199" r:id="rId5"/>
    <p:sldLayoutId id="2147487200" r:id="rId6"/>
    <p:sldLayoutId id="2147487201" r:id="rId7"/>
    <p:sldLayoutId id="2147487202" r:id="rId8"/>
    <p:sldLayoutId id="2147487203" r:id="rId9"/>
    <p:sldLayoutId id="2147487204" r:id="rId10"/>
    <p:sldLayoutId id="21474872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2694B9D-8BFE-654E-8D86-2D1B27ECA5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5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07" r:id="rId1"/>
    <p:sldLayoutId id="2147487208" r:id="rId2"/>
    <p:sldLayoutId id="2147487209" r:id="rId3"/>
    <p:sldLayoutId id="2147487210" r:id="rId4"/>
    <p:sldLayoutId id="2147487211" r:id="rId5"/>
    <p:sldLayoutId id="2147487212" r:id="rId6"/>
    <p:sldLayoutId id="2147487213" r:id="rId7"/>
    <p:sldLayoutId id="2147487214" r:id="rId8"/>
    <p:sldLayoutId id="2147487215" r:id="rId9"/>
    <p:sldLayoutId id="2147487216" r:id="rId10"/>
    <p:sldLayoutId id="214748721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2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75" r:id="rId1"/>
    <p:sldLayoutId id="2147487576" r:id="rId2"/>
    <p:sldLayoutId id="2147487577" r:id="rId3"/>
    <p:sldLayoutId id="2147487578" r:id="rId4"/>
    <p:sldLayoutId id="2147487579" r:id="rId5"/>
    <p:sldLayoutId id="2147487580" r:id="rId6"/>
    <p:sldLayoutId id="2147487581" r:id="rId7"/>
    <p:sldLayoutId id="2147487582" r:id="rId8"/>
    <p:sldLayoutId id="2147487583" r:id="rId9"/>
    <p:sldLayoutId id="2147487584" r:id="rId10"/>
    <p:sldLayoutId id="214748758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24" r:id="rId1"/>
    <p:sldLayoutId id="2147487625" r:id="rId2"/>
    <p:sldLayoutId id="2147487626" r:id="rId3"/>
    <p:sldLayoutId id="2147487627" r:id="rId4"/>
    <p:sldLayoutId id="2147487628" r:id="rId5"/>
    <p:sldLayoutId id="2147487629" r:id="rId6"/>
    <p:sldLayoutId id="2147487630" r:id="rId7"/>
    <p:sldLayoutId id="2147487631" r:id="rId8"/>
    <p:sldLayoutId id="2147487632" r:id="rId9"/>
    <p:sldLayoutId id="2147487633" r:id="rId10"/>
    <p:sldLayoutId id="21474876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BFFD3A-6A6D-EB47-A2AE-382792C4B855}" type="slidenum">
              <a:rPr lang="en-US" altLang="en-US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2111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51" r:id="rId1"/>
    <p:sldLayoutId id="2147488052" r:id="rId2"/>
    <p:sldLayoutId id="2147488053" r:id="rId3"/>
    <p:sldLayoutId id="2147488054" r:id="rId4"/>
    <p:sldLayoutId id="2147488055" r:id="rId5"/>
    <p:sldLayoutId id="2147488056" r:id="rId6"/>
    <p:sldLayoutId id="2147488057" r:id="rId7"/>
    <p:sldLayoutId id="2147488058" r:id="rId8"/>
    <p:sldLayoutId id="2147488059" r:id="rId9"/>
    <p:sldLayoutId id="2147488060" r:id="rId10"/>
    <p:sldLayoutId id="2147488061" r:id="rId11"/>
    <p:sldLayoutId id="2147488062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7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77" r:id="rId1"/>
    <p:sldLayoutId id="2147488078" r:id="rId2"/>
    <p:sldLayoutId id="2147488079" r:id="rId3"/>
    <p:sldLayoutId id="2147488080" r:id="rId4"/>
    <p:sldLayoutId id="2147488081" r:id="rId5"/>
    <p:sldLayoutId id="2147488082" r:id="rId6"/>
    <p:sldLayoutId id="2147488083" r:id="rId7"/>
    <p:sldLayoutId id="2147488084" r:id="rId8"/>
    <p:sldLayoutId id="2147488085" r:id="rId9"/>
    <p:sldLayoutId id="2147488086" r:id="rId10"/>
    <p:sldLayoutId id="214748808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82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53" r:id="rId1"/>
    <p:sldLayoutId id="2147488154" r:id="rId2"/>
    <p:sldLayoutId id="2147488155" r:id="rId3"/>
    <p:sldLayoutId id="2147488156" r:id="rId4"/>
    <p:sldLayoutId id="2147488157" r:id="rId5"/>
    <p:sldLayoutId id="2147488158" r:id="rId6"/>
    <p:sldLayoutId id="2147488159" r:id="rId7"/>
    <p:sldLayoutId id="2147488160" r:id="rId8"/>
    <p:sldLayoutId id="2147488161" r:id="rId9"/>
    <p:sldLayoutId id="2147488162" r:id="rId10"/>
    <p:sldLayoutId id="214748816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54399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65" r:id="rId1"/>
    <p:sldLayoutId id="2147488166" r:id="rId2"/>
    <p:sldLayoutId id="2147488167" r:id="rId3"/>
    <p:sldLayoutId id="2147488168" r:id="rId4"/>
    <p:sldLayoutId id="2147488169" r:id="rId5"/>
    <p:sldLayoutId id="2147488170" r:id="rId6"/>
    <p:sldLayoutId id="2147488171" r:id="rId7"/>
    <p:sldLayoutId id="2147488172" r:id="rId8"/>
    <p:sldLayoutId id="2147488173" r:id="rId9"/>
    <p:sldLayoutId id="2147488174" r:id="rId10"/>
    <p:sldLayoutId id="214748817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22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90" r:id="rId1"/>
    <p:sldLayoutId id="2147488191" r:id="rId2"/>
    <p:sldLayoutId id="2147488192" r:id="rId3"/>
    <p:sldLayoutId id="2147488193" r:id="rId4"/>
    <p:sldLayoutId id="2147488194" r:id="rId5"/>
    <p:sldLayoutId id="2147488195" r:id="rId6"/>
    <p:sldLayoutId id="2147488196" r:id="rId7"/>
    <p:sldLayoutId id="2147488197" r:id="rId8"/>
    <p:sldLayoutId id="2147488198" r:id="rId9"/>
    <p:sldLayoutId id="2147488199" r:id="rId10"/>
    <p:sldLayoutId id="214748820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defTabSz="91402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5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42" r:id="rId1"/>
    <p:sldLayoutId id="2147488243" r:id="rId2"/>
    <p:sldLayoutId id="2147488244" r:id="rId3"/>
    <p:sldLayoutId id="2147488245" r:id="rId4"/>
    <p:sldLayoutId id="2147488246" r:id="rId5"/>
    <p:sldLayoutId id="2147488247" r:id="rId6"/>
    <p:sldLayoutId id="2147488248" r:id="rId7"/>
    <p:sldLayoutId id="2147488249" r:id="rId8"/>
    <p:sldLayoutId id="2147488250" r:id="rId9"/>
    <p:sldLayoutId id="2147488251" r:id="rId10"/>
    <p:sldLayoutId id="214748825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defTabSz="914024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376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54" r:id="rId1"/>
    <p:sldLayoutId id="2147488255" r:id="rId2"/>
    <p:sldLayoutId id="2147488256" r:id="rId3"/>
    <p:sldLayoutId id="2147488257" r:id="rId4"/>
    <p:sldLayoutId id="2147488258" r:id="rId5"/>
    <p:sldLayoutId id="2147488259" r:id="rId6"/>
    <p:sldLayoutId id="2147488260" r:id="rId7"/>
    <p:sldLayoutId id="2147488261" r:id="rId8"/>
    <p:sldLayoutId id="2147488262" r:id="rId9"/>
    <p:sldLayoutId id="2147488263" r:id="rId10"/>
    <p:sldLayoutId id="214748826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ＭＳ Ｐゴシック" charset="0"/>
              <a:cs typeface="ＭＳ Ｐゴシック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47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66" r:id="rId1"/>
    <p:sldLayoutId id="2147488267" r:id="rId2"/>
    <p:sldLayoutId id="2147488268" r:id="rId3"/>
    <p:sldLayoutId id="2147488269" r:id="rId4"/>
    <p:sldLayoutId id="2147488270" r:id="rId5"/>
    <p:sldLayoutId id="2147488271" r:id="rId6"/>
    <p:sldLayoutId id="2147488272" r:id="rId7"/>
    <p:sldLayoutId id="2147488273" r:id="rId8"/>
    <p:sldLayoutId id="2147488274" r:id="rId9"/>
    <p:sldLayoutId id="2147488275" r:id="rId10"/>
    <p:sldLayoutId id="214748827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defTabSz="914259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27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78" r:id="rId1"/>
    <p:sldLayoutId id="2147488279" r:id="rId2"/>
    <p:sldLayoutId id="2147488280" r:id="rId3"/>
    <p:sldLayoutId id="2147488281" r:id="rId4"/>
    <p:sldLayoutId id="2147488282" r:id="rId5"/>
    <p:sldLayoutId id="2147488283" r:id="rId6"/>
    <p:sldLayoutId id="2147488284" r:id="rId7"/>
    <p:sldLayoutId id="2147488285" r:id="rId8"/>
    <p:sldLayoutId id="2147488286" r:id="rId9"/>
    <p:sldLayoutId id="2147488287" r:id="rId10"/>
    <p:sldLayoutId id="21474882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fld id="{4EBE9CF4-FEF8-6C4E-93E0-DBB5FD807A09}" type="slidenum">
              <a:rPr lang="en-US" smtClean="0">
                <a:solidFill>
                  <a:srgbClr val="000000">
                    <a:tint val="75000"/>
                  </a:srgbClr>
                </a:solidFill>
                <a:latin typeface="Tahoma"/>
                <a:ea typeface=""/>
              </a:rPr>
              <a:pPr defTabSz="4572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  <a:latin typeface="Tahoma"/>
              <a:ea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27570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90" r:id="rId1"/>
    <p:sldLayoutId id="2147488291" r:id="rId2"/>
    <p:sldLayoutId id="2147488292" r:id="rId3"/>
    <p:sldLayoutId id="2147488293" r:id="rId4"/>
    <p:sldLayoutId id="2147488294" r:id="rId5"/>
    <p:sldLayoutId id="2147488295" r:id="rId6"/>
    <p:sldLayoutId id="2147488296" r:id="rId7"/>
    <p:sldLayoutId id="2147488297" r:id="rId8"/>
    <p:sldLayoutId id="2147488298" r:id="rId9"/>
    <p:sldLayoutId id="2147488299" r:id="rId10"/>
    <p:sldLayoutId id="214748830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latin typeface="Perpetua"/>
          <a:ea typeface="+mn-ea"/>
          <a:cs typeface="Perpetua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800">
          <a:solidFill>
            <a:schemeClr val="tx1"/>
          </a:solidFill>
          <a:latin typeface="Perpetua"/>
          <a:cs typeface="Perpetua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latin typeface="Perpetua"/>
          <a:cs typeface="Perpetua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400">
          <a:solidFill>
            <a:schemeClr val="tx1"/>
          </a:solidFill>
          <a:latin typeface="Perpetua"/>
          <a:cs typeface="Perpetua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Perpetua"/>
          <a:cs typeface="Perpetua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 smtClean="0">
                <a:solidFill>
                  <a:srgbClr val="000000"/>
                </a:solidFill>
                <a:ea typeface=""/>
              </a:rPr>
              <a:pPr defTabSz="914165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650846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30" r:id="rId1"/>
    <p:sldLayoutId id="2147488331" r:id="rId2"/>
    <p:sldLayoutId id="2147488332" r:id="rId3"/>
    <p:sldLayoutId id="2147488333" r:id="rId4"/>
    <p:sldLayoutId id="2147488334" r:id="rId5"/>
    <p:sldLayoutId id="2147488335" r:id="rId6"/>
    <p:sldLayoutId id="2147488336" r:id="rId7"/>
    <p:sldLayoutId id="2147488337" r:id="rId8"/>
    <p:sldLayoutId id="2147488338" r:id="rId9"/>
    <p:sldLayoutId id="2147488339" r:id="rId10"/>
    <p:sldLayoutId id="214748834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00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525" r:id="rId1"/>
    <p:sldLayoutId id="2147488526" r:id="rId2"/>
    <p:sldLayoutId id="2147488527" r:id="rId3"/>
    <p:sldLayoutId id="2147488528" r:id="rId4"/>
    <p:sldLayoutId id="2147488529" r:id="rId5"/>
    <p:sldLayoutId id="2147488530" r:id="rId6"/>
    <p:sldLayoutId id="2147488531" r:id="rId7"/>
    <p:sldLayoutId id="2147488532" r:id="rId8"/>
    <p:sldLayoutId id="2147488533" r:id="rId9"/>
    <p:sldLayoutId id="2147488534" r:id="rId10"/>
    <p:sldLayoutId id="214748853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 dirty="0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3945303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719" r:id="rId1"/>
    <p:sldLayoutId id="2147488720" r:id="rId2"/>
    <p:sldLayoutId id="2147488721" r:id="rId3"/>
    <p:sldLayoutId id="2147488722" r:id="rId4"/>
    <p:sldLayoutId id="2147488723" r:id="rId5"/>
    <p:sldLayoutId id="2147488724" r:id="rId6"/>
    <p:sldLayoutId id="2147488725" r:id="rId7"/>
    <p:sldLayoutId id="2147488726" r:id="rId8"/>
    <p:sldLayoutId id="2147488727" r:id="rId9"/>
    <p:sldLayoutId id="2147488728" r:id="rId10"/>
    <p:sldLayoutId id="214748872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6F400BD0-49BF-48FC-8114-37C1D4F5AB3D}" type="slidenum">
              <a:rPr lang="en-US" altLang="en-US">
                <a:solidFill>
                  <a:srgbClr val="000000"/>
                </a:solidFill>
                <a:ea typeface="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>
              <a:solidFill>
                <a:srgbClr val="000000"/>
              </a:solidFill>
              <a:ea typeface="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000000"/>
              </a:solidFill>
              <a:latin typeface="Tahoma"/>
              <a:ea typeface="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173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805" r:id="rId1"/>
    <p:sldLayoutId id="2147488806" r:id="rId2"/>
    <p:sldLayoutId id="2147488807" r:id="rId3"/>
    <p:sldLayoutId id="2147488808" r:id="rId4"/>
    <p:sldLayoutId id="2147488809" r:id="rId5"/>
    <p:sldLayoutId id="2147488810" r:id="rId6"/>
    <p:sldLayoutId id="2147488811" r:id="rId7"/>
    <p:sldLayoutId id="2147488812" r:id="rId8"/>
    <p:sldLayoutId id="2147488813" r:id="rId9"/>
    <p:sldLayoutId id="2147488814" r:id="rId10"/>
    <p:sldLayoutId id="214748881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>
            <a:extLst>
              <a:ext uri="{FF2B5EF4-FFF2-40B4-BE49-F238E27FC236}">
                <a16:creationId xmlns:a16="http://schemas.microsoft.com/office/drawing/2014/main" id="{D2A1118F-5AEB-1E4F-91F1-AAD0EF8B94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>
            <a:extLst>
              <a:ext uri="{FF2B5EF4-FFF2-40B4-BE49-F238E27FC236}">
                <a16:creationId xmlns:a16="http://schemas.microsoft.com/office/drawing/2014/main" id="{6D270052-F7BE-8348-A64B-192F0F84E2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D4894F77-4824-1C4D-B980-C0F4BA1A55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57C535B2-C077-3C46-A187-4CBEF0169A1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F8AB043-1D33-1946-871F-639FD9DFAC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0" name="Line 1032">
            <a:extLst>
              <a:ext uri="{FF2B5EF4-FFF2-40B4-BE49-F238E27FC236}">
                <a16:creationId xmlns:a16="http://schemas.microsoft.com/office/drawing/2014/main" id="{4245D39E-8948-0B44-AA3A-86720DC0358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033">
            <a:extLst>
              <a:ext uri="{FF2B5EF4-FFF2-40B4-BE49-F238E27FC236}">
                <a16:creationId xmlns:a16="http://schemas.microsoft.com/office/drawing/2014/main" id="{11EABD36-339A-AE41-A37E-CEB75DC7CEF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15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817" r:id="rId1"/>
    <p:sldLayoutId id="2147488818" r:id="rId2"/>
    <p:sldLayoutId id="2147488819" r:id="rId3"/>
    <p:sldLayoutId id="2147488820" r:id="rId4"/>
    <p:sldLayoutId id="2147488821" r:id="rId5"/>
    <p:sldLayoutId id="2147488822" r:id="rId6"/>
    <p:sldLayoutId id="2147488823" r:id="rId7"/>
    <p:sldLayoutId id="2147488824" r:id="rId8"/>
    <p:sldLayoutId id="2147488825" r:id="rId9"/>
    <p:sldLayoutId id="2147488826" r:id="rId10"/>
    <p:sldLayoutId id="2147488827" r:id="rId11"/>
    <p:sldLayoutId id="2147488828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eaLnBrk="1" hangingPunct="1">
              <a:defRPr/>
            </a:pPr>
            <a:fld id="{A22E6346-468B-3E4F-8804-5358276127F2}" type="slidenum">
              <a:rPr lang="en-US">
                <a:ea typeface="ＭＳ Ｐゴシック" charset="0"/>
              </a:rPr>
              <a:pPr eaLnBrk="1" hangingPunct="1"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87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830" r:id="rId1"/>
    <p:sldLayoutId id="2147488831" r:id="rId2"/>
    <p:sldLayoutId id="2147488832" r:id="rId3"/>
    <p:sldLayoutId id="2147488833" r:id="rId4"/>
    <p:sldLayoutId id="2147488834" r:id="rId5"/>
    <p:sldLayoutId id="2147488835" r:id="rId6"/>
    <p:sldLayoutId id="2147488836" r:id="rId7"/>
    <p:sldLayoutId id="2147488837" r:id="rId8"/>
    <p:sldLayoutId id="2147488838" r:id="rId9"/>
    <p:sldLayoutId id="2147488839" r:id="rId10"/>
    <p:sldLayoutId id="2147488840" r:id="rId11"/>
    <p:sldLayoutId id="214748884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39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843" r:id="rId1"/>
    <p:sldLayoutId id="2147488844" r:id="rId2"/>
    <p:sldLayoutId id="2147488845" r:id="rId3"/>
    <p:sldLayoutId id="2147488846" r:id="rId4"/>
    <p:sldLayoutId id="2147488847" r:id="rId5"/>
    <p:sldLayoutId id="2147488848" r:id="rId6"/>
    <p:sldLayoutId id="2147488849" r:id="rId7"/>
    <p:sldLayoutId id="2147488850" r:id="rId8"/>
    <p:sldLayoutId id="2147488851" r:id="rId9"/>
    <p:sldLayoutId id="2147488852" r:id="rId10"/>
    <p:sldLayoutId id="2147488853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0EA6E8-131D-304C-81D9-F81A6EBD71AF}" type="slidenum">
              <a:rPr lang="en-US" altLang="en-US" smtClean="0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94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855" r:id="rId1"/>
    <p:sldLayoutId id="2147488856" r:id="rId2"/>
    <p:sldLayoutId id="2147488857" r:id="rId3"/>
    <p:sldLayoutId id="2147488858" r:id="rId4"/>
    <p:sldLayoutId id="2147488859" r:id="rId5"/>
    <p:sldLayoutId id="2147488860" r:id="rId6"/>
    <p:sldLayoutId id="2147488861" r:id="rId7"/>
    <p:sldLayoutId id="2147488862" r:id="rId8"/>
    <p:sldLayoutId id="2147488863" r:id="rId9"/>
    <p:sldLayoutId id="2147488864" r:id="rId10"/>
    <p:sldLayoutId id="2147488865" r:id="rId11"/>
    <p:sldLayoutId id="2147488866" r:id="rId12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q"/>
        <a:defRPr sz="2200">
          <a:solidFill>
            <a:schemeClr val="tx1"/>
          </a:solidFill>
          <a:latin typeface="+mn-lt"/>
          <a:ea typeface="ＭＳ Ｐゴシック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868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868" r:id="rId1"/>
    <p:sldLayoutId id="2147488869" r:id="rId2"/>
    <p:sldLayoutId id="2147488870" r:id="rId3"/>
    <p:sldLayoutId id="2147488871" r:id="rId4"/>
    <p:sldLayoutId id="2147488872" r:id="rId5"/>
    <p:sldLayoutId id="2147488873" r:id="rId6"/>
    <p:sldLayoutId id="2147488874" r:id="rId7"/>
    <p:sldLayoutId id="2147488875" r:id="rId8"/>
    <p:sldLayoutId id="2147488876" r:id="rId9"/>
    <p:sldLayoutId id="2147488877" r:id="rId10"/>
    <p:sldLayoutId id="2147488878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54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880" r:id="rId1"/>
    <p:sldLayoutId id="2147488881" r:id="rId2"/>
    <p:sldLayoutId id="2147488882" r:id="rId3"/>
    <p:sldLayoutId id="2147488883" r:id="rId4"/>
    <p:sldLayoutId id="2147488884" r:id="rId5"/>
    <p:sldLayoutId id="2147488885" r:id="rId6"/>
    <p:sldLayoutId id="2147488886" r:id="rId7"/>
    <p:sldLayoutId id="2147488887" r:id="rId8"/>
    <p:sldLayoutId id="2147488888" r:id="rId9"/>
    <p:sldLayoutId id="2147488889" r:id="rId10"/>
    <p:sldLayoutId id="2147488890" r:id="rId11"/>
    <p:sldLayoutId id="214748889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832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893" r:id="rId1"/>
    <p:sldLayoutId id="2147488894" r:id="rId2"/>
    <p:sldLayoutId id="2147488895" r:id="rId3"/>
    <p:sldLayoutId id="2147488896" r:id="rId4"/>
    <p:sldLayoutId id="2147488897" r:id="rId5"/>
    <p:sldLayoutId id="2147488898" r:id="rId6"/>
    <p:sldLayoutId id="2147488899" r:id="rId7"/>
    <p:sldLayoutId id="2147488900" r:id="rId8"/>
    <p:sldLayoutId id="2147488901" r:id="rId9"/>
    <p:sldLayoutId id="2147488902" r:id="rId10"/>
    <p:sldLayoutId id="2147488903" r:id="rId11"/>
    <p:sldLayoutId id="214748890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eaLnBrk="1" hangingPunct="1"/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eaLnBrk="1" hangingPunct="1"/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620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906" r:id="rId1"/>
    <p:sldLayoutId id="2147488907" r:id="rId2"/>
    <p:sldLayoutId id="2147488908" r:id="rId3"/>
    <p:sldLayoutId id="2147488909" r:id="rId4"/>
    <p:sldLayoutId id="2147488910" r:id="rId5"/>
    <p:sldLayoutId id="2147488911" r:id="rId6"/>
    <p:sldLayoutId id="2147488912" r:id="rId7"/>
    <p:sldLayoutId id="2147488913" r:id="rId8"/>
    <p:sldLayoutId id="2147488914" r:id="rId9"/>
    <p:sldLayoutId id="2147488915" r:id="rId10"/>
    <p:sldLayoutId id="2147488916" r:id="rId11"/>
    <p:sldLayoutId id="2147488917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253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81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919" r:id="rId1"/>
    <p:sldLayoutId id="2147488920" r:id="rId2"/>
    <p:sldLayoutId id="2147488921" r:id="rId3"/>
    <p:sldLayoutId id="2147488922" r:id="rId4"/>
    <p:sldLayoutId id="2147488923" r:id="rId5"/>
    <p:sldLayoutId id="2147488924" r:id="rId6"/>
    <p:sldLayoutId id="2147488925" r:id="rId7"/>
    <p:sldLayoutId id="2147488926" r:id="rId8"/>
    <p:sldLayoutId id="2147488927" r:id="rId9"/>
    <p:sldLayoutId id="2147488928" r:id="rId10"/>
    <p:sldLayoutId id="2147488929" r:id="rId11"/>
    <p:sldLayoutId id="2147488930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hyperlink" Target="https://people.inf.ethz.ch/omutl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hasM-p7Ag_g" TargetMode="External"/><Relationship Id="rId3" Type="http://schemas.openxmlformats.org/officeDocument/2006/relationships/hyperlink" Target="http://iscaconf.org/isca2018/" TargetMode="External"/><Relationship Id="rId7" Type="http://schemas.openxmlformats.org/officeDocument/2006/relationships/hyperlink" Target="https://people.inf.ethz.ch/omutlu/pub/X-MEM_Expressive-Memory-for-Rich-Cross-Layer-Abstractions_isca18-lightning-talk.pdf" TargetMode="External"/><Relationship Id="rId2" Type="http://schemas.openxmlformats.org/officeDocument/2006/relationships/hyperlink" Target="https://people.inf.ethz.ch/omutlu/pub/X-MEM_Expressive-Memory-for-Rich-Cross-Layer-Abstractions_isca18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X-MEM_Expressive-Memory-for-Rich-Cross-Layer-Abstractions_isca18-lightning-talk.pptx" TargetMode="External"/><Relationship Id="rId5" Type="http://schemas.openxmlformats.org/officeDocument/2006/relationships/hyperlink" Target="https://people.inf.ethz.ch/omutlu/pub/X-MEM_Expressive-Memory-for-Rich-Cross-Layer-Abstractions_isca18-talk.pdf" TargetMode="External"/><Relationship Id="rId4" Type="http://schemas.openxmlformats.org/officeDocument/2006/relationships/hyperlink" Target="https://people.inf.ethz.ch/omutlu/pub/X-MEM_Expressive-Memory-for-Rich-Cross-Layer-Abstractions_isca18-talk.pptx" TargetMode="External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M_0qvO97_hM" TargetMode="External"/><Relationship Id="rId3" Type="http://schemas.openxmlformats.org/officeDocument/2006/relationships/hyperlink" Target="http://iscaconf.org/isca2018/" TargetMode="External"/><Relationship Id="rId7" Type="http://schemas.openxmlformats.org/officeDocument/2006/relationships/hyperlink" Target="https://people.inf.ethz.ch/omutlu/pub/LocalityDescriptor-Cross-Layer-GPU-Data-Locality-Abstraction_isca18-lightning-talk.pdf" TargetMode="External"/><Relationship Id="rId2" Type="http://schemas.openxmlformats.org/officeDocument/2006/relationships/hyperlink" Target="https://people.inf.ethz.ch/omutlu/pub/LocalityDescriptor-Cross-Layer-GPU-Data-Locality-Abstraction_isca18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LocalityDescriptor-Cross-Layer-GPU-Data-Locality-Abstraction_isca18-lightning-talk.pptx" TargetMode="External"/><Relationship Id="rId5" Type="http://schemas.openxmlformats.org/officeDocument/2006/relationships/hyperlink" Target="https://people.inf.ethz.ch/omutlu/pub/LocalityDescriptor-Cross-Layer-GPU-Data-Locality-Abstraction_isca18-talk.pdf" TargetMode="External"/><Relationship Id="rId4" Type="http://schemas.openxmlformats.org/officeDocument/2006/relationships/hyperlink" Target="https://people.inf.ethz.ch/omutlu/pub/LocalityDescriptor-Cross-Layer-GPU-Data-Locality-Abstraction_isca18-talk.pptx" TargetMode="External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9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9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3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9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4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36.xml"/><Relationship Id="rId4" Type="http://schemas.openxmlformats.org/officeDocument/2006/relationships/hyperlink" Target="https://commons.wikimedia.org/w/index.php?curid=31493356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arxiv.org/pdf/1706.08642" TargetMode="Externa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5Q2soXY2Zi-HXxomthrpDpMJm05P6J9x" TargetMode="External"/><Relationship Id="rId2" Type="http://schemas.openxmlformats.org/officeDocument/2006/relationships/hyperlink" Target="https://people.inf.ethz.ch/omutlu/acaces2018.html" TargetMode="External"/><Relationship Id="rId1" Type="http://schemas.openxmlformats.org/officeDocument/2006/relationships/slideLayout" Target="../slideLayouts/slideLayout125.xml"/><Relationship Id="rId4" Type="http://schemas.openxmlformats.org/officeDocument/2006/relationships/hyperlink" Target="https://people.inf.ethz.ch/omutlu/projects.htm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hyperlink" Target="https://people.inf.ethz.ch/omutlu/pub/ambit-bulk-bitwise-dram_micro17.pdf" TargetMode="Externa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5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5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6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69.xml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hyperlink" Target="https://people.inf.ethz.ch/omutlu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0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5Q2soXY2Zi-HXxomthrpDpMJm05P6J9x" TargetMode="External"/><Relationship Id="rId2" Type="http://schemas.openxmlformats.org/officeDocument/2006/relationships/hyperlink" Target="https://safari.ethz.ch/memory_systems/ACACES2018/" TargetMode="External"/><Relationship Id="rId1" Type="http://schemas.openxmlformats.org/officeDocument/2006/relationships/slideLayout" Target="../slideLayouts/slideLayout125.xml"/><Relationship Id="rId4" Type="http://schemas.openxmlformats.org/officeDocument/2006/relationships/hyperlink" Target="https://people.inf.ethz.ch/omutlu/projects.htm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ProcessingDataWhereItMakesSense_micpro19-invited.pdf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arxiv.org/pdf/1903.03988.pdf" TargetMode="External"/><Relationship Id="rId4" Type="http://schemas.openxmlformats.org/officeDocument/2006/relationships/hyperlink" Target="https://doi.org/10.1016/j.micpro.2019.01.009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04.09724.pdf" TargetMode="External"/><Relationship Id="rId2" Type="http://schemas.openxmlformats.org/officeDocument/2006/relationships/hyperlink" Target="https://ieeexplore.ieee.org/xpl/RecentIssue.jsp?punumber=43" TargetMode="External"/><Relationship Id="rId1" Type="http://schemas.openxmlformats.org/officeDocument/2006/relationships/slideLayout" Target="../slideLayouts/slideLayout260.xml"/><Relationship Id="rId4" Type="http://schemas.openxmlformats.org/officeDocument/2006/relationships/image" Target="../media/image4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superfri.org/superfri" TargetMode="External"/><Relationship Id="rId2" Type="http://schemas.openxmlformats.org/officeDocument/2006/relationships/hyperlink" Target="https://people.inf.ethz.ch/omutlu/pub/memory-systems-research_superfri14.pdf" TargetMode="External"/><Relationship Id="rId1" Type="http://schemas.openxmlformats.org/officeDocument/2006/relationships/slideLayout" Target="../slideLayouts/slideLayout236.xml"/><Relationship Id="rId4" Type="http://schemas.openxmlformats.org/officeDocument/2006/relationships/image" Target="../media/image4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802.00320.pdf" TargetMode="External"/><Relationship Id="rId2" Type="http://schemas.openxmlformats.org/officeDocument/2006/relationships/hyperlink" Target="https://people.inf.ethz.ch/omutlu/acaces2018.html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rowhammer-and-other-memory-issues_date17.pdf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s://people.inf.ethz.ch/omutlu/pub/onur-Rowhammer-Memory-Security_date17-invited-talk.pdf" TargetMode="External"/><Relationship Id="rId5" Type="http://schemas.openxmlformats.org/officeDocument/2006/relationships/hyperlink" Target="https://people.inf.ethz.ch/omutlu/pub/onur-Rowhammer-Memory-Security_date17-invited-talk.pptx" TargetMode="External"/><Relationship Id="rId4" Type="http://schemas.openxmlformats.org/officeDocument/2006/relationships/hyperlink" Target="http://www.date-conference.com/" TargetMode="Externa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hyperlink" Target="http://www.memcon.com/" TargetMode="External"/><Relationship Id="rId7" Type="http://schemas.openxmlformats.org/officeDocument/2006/relationships/hyperlink" Target="http://www.storagesearch.com/ram-new-thinking.html" TargetMode="External"/><Relationship Id="rId2" Type="http://schemas.openxmlformats.org/officeDocument/2006/relationships/hyperlink" Target="https://people.inf.ethz.ch/omutlu/pub/memory-scaling_memcon13.pdf" TargetMode="External"/><Relationship Id="rId1" Type="http://schemas.openxmlformats.org/officeDocument/2006/relationships/slideLayout" Target="../slideLayouts/slideLayout236.xml"/><Relationship Id="rId6" Type="http://schemas.openxmlformats.org/officeDocument/2006/relationships/hyperlink" Target="http://www.memcon.com/video1.aspx?vfile=2708052590001&amp;federated_f9=61773537001&amp;videoPlayer=999&amp;playerID=61773537001&amp;w=520&amp;h=442&amp;oheight=550" TargetMode="External"/><Relationship Id="rId5" Type="http://schemas.openxmlformats.org/officeDocument/2006/relationships/hyperlink" Target="https://people.inf.ethz.ch/omutlu/pub/mutlu_memory-scaling_memcon13_talk.pdf" TargetMode="External"/><Relationship Id="rId4" Type="http://schemas.openxmlformats.org/officeDocument/2006/relationships/hyperlink" Target="https://people.inf.ethz.ch/omutlu/pub/mutlu_memory-scaling_memcon13_talk.pptx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arxiv.org/pdf/1706.08642" TargetMode="Externa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rchive.ece.cmu.edu/~ece447/s13/doku.php?id=schedule" TargetMode="External"/><Relationship Id="rId13" Type="http://schemas.openxmlformats.org/officeDocument/2006/relationships/hyperlink" Target="http://www.ece.cmu.edu/~ece740/f15/doku.php?id=schedule" TargetMode="External"/><Relationship Id="rId3" Type="http://schemas.openxmlformats.org/officeDocument/2006/relationships/hyperlink" Target="https://www.youtube.com/watch?v=zLP_X4wyHbY&amp;list=PL5PHm2jkkXmi5CxxI7b3JCL1TWybTDtKq" TargetMode="External"/><Relationship Id="rId7" Type="http://schemas.openxmlformats.org/officeDocument/2006/relationships/hyperlink" Target="http://www.archive.ece.cmu.edu/~ece447/s14/doku.php?id=schedule" TargetMode="External"/><Relationship Id="rId12" Type="http://schemas.openxmlformats.org/officeDocument/2006/relationships/hyperlink" Target="https://safari.ethz.ch/architecture/fall2017/doku.php?id=schedule" TargetMode="External"/><Relationship Id="rId17" Type="http://schemas.openxmlformats.org/officeDocument/2006/relationships/hyperlink" Target="http://users.ece.cmu.edu/~omutlu/acaces2013-memory.html" TargetMode="External"/><Relationship Id="rId2" Type="http://schemas.openxmlformats.org/officeDocument/2006/relationships/hyperlink" Target="https://www.youtube.com/playlist?list=PL5PHm2jkkXmi5CxxI7b3JCL1TWybTDtKq" TargetMode="External"/><Relationship Id="rId16" Type="http://schemas.openxmlformats.org/officeDocument/2006/relationships/hyperlink" Target="https://www.youtube.com/playlist?feature=edit_ok&amp;list=PLSEZzvupP7hNjq3Tuv2hiE5VvR-WRYoW4" TargetMode="External"/><Relationship Id="rId1" Type="http://schemas.openxmlformats.org/officeDocument/2006/relationships/slideLayout" Target="../slideLayouts/slideLayout603.xml"/><Relationship Id="rId6" Type="http://schemas.openxmlformats.org/officeDocument/2006/relationships/hyperlink" Target="http://www.archive.ece.cmu.edu/~ece447/s15/doku.php?id=schedule" TargetMode="External"/><Relationship Id="rId11" Type="http://schemas.openxmlformats.org/officeDocument/2006/relationships/hyperlink" Target="https://www.youtube.com/playlist?list=PL5PHm2jkkXmgDN1PLwOY_tGtUlynnyV6D" TargetMode="External"/><Relationship Id="rId5" Type="http://schemas.openxmlformats.org/officeDocument/2006/relationships/hyperlink" Target="https://www.youtube.com/watch?v=BJ87rZCGWU0&amp;list=PL5PHm2jkkXmidJOd59REog9jDnPDTG6IJ" TargetMode="External"/><Relationship Id="rId15" Type="http://schemas.openxmlformats.org/officeDocument/2006/relationships/hyperlink" Target="http://www.ece.cmu.edu/~ece742/f12/doku.php?id=lectures" TargetMode="External"/><Relationship Id="rId10" Type="http://schemas.openxmlformats.org/officeDocument/2006/relationships/hyperlink" Target="https://www.youtube.com/playlist?list=PL5PHm2jkkXmgVhh8CHAu9N76TShJqfYDt" TargetMode="External"/><Relationship Id="rId4" Type="http://schemas.openxmlformats.org/officeDocument/2006/relationships/hyperlink" Target="https://www.youtube.com/playlist?list=PL5PHm2jkkXmgFdD9x7RsjQC4a8KQjmUkQ" TargetMode="External"/><Relationship Id="rId9" Type="http://schemas.openxmlformats.org/officeDocument/2006/relationships/hyperlink" Target="https://www.youtube.com/playlist?list=PL5Q2soXY2Zi9OhoVQBXYFIZywZXCPl4M_" TargetMode="External"/><Relationship Id="rId14" Type="http://schemas.openxmlformats.org/officeDocument/2006/relationships/hyperlink" Target="http://www.ece.cmu.edu/~ece740/f13/doku.php?id=schedule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5Q2soXY2Zi-IXWTT7xoNYpst5-zdZQ6y" TargetMode="External"/><Relationship Id="rId2" Type="http://schemas.openxmlformats.org/officeDocument/2006/relationships/hyperlink" Target="http://users.ece.cmu.edu/~omutlu/acaces2013-memory.html" TargetMode="External"/><Relationship Id="rId1" Type="http://schemas.openxmlformats.org/officeDocument/2006/relationships/slideLayout" Target="../slideLayouts/slideLayout603.xml"/><Relationship Id="rId6" Type="http://schemas.openxmlformats.org/officeDocument/2006/relationships/hyperlink" Target="https://www.youtube.com/watch?v=ZLCy3pG7Rc0" TargetMode="External"/><Relationship Id="rId5" Type="http://schemas.openxmlformats.org/officeDocument/2006/relationships/hyperlink" Target="https://safari.ethz.ch/digitaltechnik/spring2018/doku.php?id=schedule" TargetMode="External"/><Relationship Id="rId4" Type="http://schemas.openxmlformats.org/officeDocument/2006/relationships/hyperlink" Target="https://www.youtube.com/playlist?list=PL5Q2soXY2Zi_QedyPWtRmFUJ2F8DdYP7l" TargetMode="Externa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e.cmu.edu/~safari/tools.html" TargetMode="External"/><Relationship Id="rId3" Type="http://schemas.openxmlformats.org/officeDocument/2006/relationships/hyperlink" Target="https://github.com/CMU-SAFARI/ramulator" TargetMode="External"/><Relationship Id="rId7" Type="http://schemas.openxmlformats.org/officeDocument/2006/relationships/hyperlink" Target="https://github.com/CMU-SAFARI/" TargetMode="External"/><Relationship Id="rId2" Type="http://schemas.openxmlformats.org/officeDocument/2006/relationships/hyperlink" Target="https://github.com/CMU-SAFARI/rowhammer" TargetMode="External"/><Relationship Id="rId1" Type="http://schemas.openxmlformats.org/officeDocument/2006/relationships/slideLayout" Target="../slideLayouts/slideLayout615.xml"/><Relationship Id="rId6" Type="http://schemas.openxmlformats.org/officeDocument/2006/relationships/hyperlink" Target="https://github.com/CMU-SAFARI/SoftMC" TargetMode="External"/><Relationship Id="rId5" Type="http://schemas.openxmlformats.org/officeDocument/2006/relationships/hyperlink" Target="https://github.com/CMU-SAFARI/NOCulator" TargetMode="External"/><Relationship Id="rId4" Type="http://schemas.openxmlformats.org/officeDocument/2006/relationships/hyperlink" Target="https://github.com/CMU-SAFARI/memsim" TargetMode="Externa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e.cmu.edu/~safari/tools.html" TargetMode="External"/><Relationship Id="rId3" Type="http://schemas.openxmlformats.org/officeDocument/2006/relationships/hyperlink" Target="https://github.com/CMU-SAFARI/Mosaic" TargetMode="External"/><Relationship Id="rId7" Type="http://schemas.openxmlformats.org/officeDocument/2006/relationships/hyperlink" Target="https://github.com/CMU-SAFARI/" TargetMode="External"/><Relationship Id="rId2" Type="http://schemas.openxmlformats.org/officeDocument/2006/relationships/hyperlink" Target="https://github.com/CMU-SAFARI/MQSim" TargetMode="External"/><Relationship Id="rId1" Type="http://schemas.openxmlformats.org/officeDocument/2006/relationships/slideLayout" Target="../slideLayouts/slideLayout615.xml"/><Relationship Id="rId6" Type="http://schemas.openxmlformats.org/officeDocument/2006/relationships/hyperlink" Target="https://github.com/CMU-SAFARI/HWASim" TargetMode="External"/><Relationship Id="rId5" Type="http://schemas.openxmlformats.org/officeDocument/2006/relationships/hyperlink" Target="https://github.com/CMU-SAFARI/SMLA" TargetMode="External"/><Relationship Id="rId4" Type="http://schemas.openxmlformats.org/officeDocument/2006/relationships/hyperlink" Target="https://github.com/CMU-SAFARI/IMPICA" TargetMode="Externa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~safari/tools.html" TargetMode="External"/><Relationship Id="rId2" Type="http://schemas.openxmlformats.org/officeDocument/2006/relationships/hyperlink" Target="https://github.com/CMU-SAFARI/" TargetMode="External"/><Relationship Id="rId1" Type="http://schemas.openxmlformats.org/officeDocument/2006/relationships/slideLayout" Target="../slideLayouts/slideLayout615.xml"/><Relationship Id="rId4" Type="http://schemas.openxmlformats.org/officeDocument/2006/relationships/image" Target="../media/image5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://scholar.google.com/citations?user=7XyGUGkAAAAJ&amp;hl=en" TargetMode="External"/><Relationship Id="rId2" Type="http://schemas.openxmlformats.org/officeDocument/2006/relationships/hyperlink" Target="https://people.inf.ethz.ch/omutlu/projects.htm" TargetMode="External"/><Relationship Id="rId1" Type="http://schemas.openxmlformats.org/officeDocument/2006/relationships/slideLayout" Target="../slideLayouts/slideLayout603.xml"/><Relationship Id="rId4" Type="http://schemas.openxmlformats.org/officeDocument/2006/relationships/hyperlink" Target="https://people.inf.ethz.ch/omutlu/acaces2018.html" TargetMode="Externa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2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2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2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web/cal" TargetMode="External"/><Relationship Id="rId2" Type="http://schemas.openxmlformats.org/officeDocument/2006/relationships/hyperlink" Target="http://users.ece.cmu.edu/~omutlu/pub/ramulator_dram_simulator-ieee-cal15.pdf" TargetMode="External"/><Relationship Id="rId1" Type="http://schemas.openxmlformats.org/officeDocument/2006/relationships/slideLayout" Target="../slideLayouts/slideLayout627.xml"/><Relationship Id="rId5" Type="http://schemas.openxmlformats.org/officeDocument/2006/relationships/image" Target="../media/image55.png"/><Relationship Id="rId4" Type="http://schemas.openxmlformats.org/officeDocument/2006/relationships/hyperlink" Target="https://github.com/CMU-SAFARI/ramulator" TargetMode="Externa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hyperlink" Target="mailto:omutlu@gmail.com" TargetMode="External"/><Relationship Id="rId1" Type="http://schemas.openxmlformats.org/officeDocument/2006/relationships/slideLayout" Target="../slideLayouts/slideLayout62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8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salp-dram_isca12.pdf" TargetMode="External"/><Relationship Id="rId2" Type="http://schemas.openxmlformats.org/officeDocument/2006/relationships/hyperlink" Target="https://people.inf.ethz.ch/omutlu/pub/tldram_hpca13.pdf" TargetMode="External"/><Relationship Id="rId1" Type="http://schemas.openxmlformats.org/officeDocument/2006/relationships/slideLayout" Target="../slideLayouts/slideLayout639.xml"/><Relationship Id="rId4" Type="http://schemas.openxmlformats.org/officeDocument/2006/relationships/hyperlink" Target="https://people.inf.ethz.ch/omutlu/pub/smla_high-bandwidth-3d-stacked-memory_taco16.pdf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dram-access-refresh-parallelization_hpca14.pdf" TargetMode="External"/><Relationship Id="rId2" Type="http://schemas.openxmlformats.org/officeDocument/2006/relationships/hyperlink" Target="https://people.inf.ethz.ch/omutlu/pub/raidr-dram-refresh_isca12.pdf" TargetMode="External"/><Relationship Id="rId1" Type="http://schemas.openxmlformats.org/officeDocument/2006/relationships/slideLayout" Target="../slideLayouts/slideLayout639.xml"/><Relationship Id="rId4" Type="http://schemas.openxmlformats.org/officeDocument/2006/relationships/hyperlink" Target="https://people.inf.ethz.ch/omutlu/pub/reaper-dram-retention-profiling-lpddr4_isca17.pdf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web/cal" TargetMode="External"/><Relationship Id="rId2" Type="http://schemas.openxmlformats.org/officeDocument/2006/relationships/hyperlink" Target="http://users.ece.cmu.edu/~omutlu/pub/ramulator_dram_simulator-ieee-cal15.pdf" TargetMode="External"/><Relationship Id="rId1" Type="http://schemas.openxmlformats.org/officeDocument/2006/relationships/slideLayout" Target="../slideLayouts/slideLayout639.xml"/><Relationship Id="rId4" Type="http://schemas.openxmlformats.org/officeDocument/2006/relationships/hyperlink" Target="https://github.com/CMU-SAFARI/ramulator" TargetMode="Externa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tcm_micro10.pdf" TargetMode="External"/><Relationship Id="rId2" Type="http://schemas.openxmlformats.org/officeDocument/2006/relationships/hyperlink" Target="https://people.inf.ethz.ch/omutlu/pub/parbs_isca08.pdf" TargetMode="External"/><Relationship Id="rId1" Type="http://schemas.openxmlformats.org/officeDocument/2006/relationships/slideLayout" Target="../slideLayouts/slideLayout639.xml"/><Relationship Id="rId5" Type="http://schemas.openxmlformats.org/officeDocument/2006/relationships/hyperlink" Target="https://people.inf.ethz.ch/omutlu/pub/dash_deadline-aware-heterogeneous-memory-scheduler_taco16.pdf" TargetMode="External"/><Relationship Id="rId4" Type="http://schemas.openxmlformats.org/officeDocument/2006/relationships/hyperlink" Target="https://people.inf.ethz.ch/omutlu/pub/bliss-memory-scheduler_ieee-tpds16.pdf" TargetMode="Externa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fst_asplos10.pdf" TargetMode="External"/><Relationship Id="rId2" Type="http://schemas.openxmlformats.org/officeDocument/2006/relationships/hyperlink" Target="https://people.inf.ethz.ch/omutlu/pub/rlmc_isca08.pdf" TargetMode="External"/><Relationship Id="rId1" Type="http://schemas.openxmlformats.org/officeDocument/2006/relationships/slideLayout" Target="../slideLayouts/slideLayout639.xml"/><Relationship Id="rId5" Type="http://schemas.openxmlformats.org/officeDocument/2006/relationships/hyperlink" Target="https://people.inf.ethz.ch/omutlu/pub/decoupled-dma_pact15.pdf" TargetMode="External"/><Relationship Id="rId4" Type="http://schemas.openxmlformats.org/officeDocument/2006/relationships/hyperlink" Target="https://people.inf.ethz.ch/omutlu/pub/application-slowdown-model_micro15.pdf" TargetMode="Externa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hyperlink" Target="https://people.inf.ethz.ch/omutlu/projects.htm" TargetMode="External"/><Relationship Id="rId1" Type="http://schemas.openxmlformats.org/officeDocument/2006/relationships/slideLayout" Target="../slideLayouts/slideLayout6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rgbClr val="0000FF"/>
                </a:solidFill>
              </a:rPr>
              <a:t>Prof. 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7 July 2019</a:t>
            </a:r>
          </a:p>
          <a:p>
            <a:r>
              <a:rPr lang="en-US" sz="2200" dirty="0"/>
              <a:t>SAMOS Tutorial</a:t>
            </a:r>
          </a:p>
          <a:p>
            <a:endParaRPr lang="en-US" sz="2200" dirty="0"/>
          </a:p>
          <a:p>
            <a:pPr algn="l"/>
            <a:endParaRPr lang="en-US" sz="220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16024" y="1196752"/>
            <a:ext cx="8820472" cy="220141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/>
              <a:t>Memory Systems </a:t>
            </a:r>
            <a:br>
              <a:rPr lang="en-US" sz="3600" dirty="0"/>
            </a:br>
            <a:r>
              <a:rPr lang="en-US" sz="4400" dirty="0"/>
              <a:t>and Memory-Centric Computing Systems</a:t>
            </a:r>
            <a:br>
              <a:rPr lang="en-US" sz="3600" dirty="0"/>
            </a:br>
            <a:br>
              <a:rPr lang="en-US" sz="1200" dirty="0"/>
            </a:br>
            <a:r>
              <a:rPr lang="en-US" sz="4000" dirty="0">
                <a:solidFill>
                  <a:srgbClr val="FF0000"/>
                </a:solidFill>
              </a:rPr>
              <a:t>Part 5: Principles and Conclusion</a:t>
            </a:r>
          </a:p>
        </p:txBody>
      </p:sp>
      <p:pic>
        <p:nvPicPr>
          <p:cNvPr id="9" name="Picture 2" descr="ETH Zurich short logo, black">
            <a:extLst>
              <a:ext uri="{FF2B5EF4-FFF2-40B4-BE49-F238E27FC236}">
                <a16:creationId xmlns:a16="http://schemas.microsoft.com/office/drawing/2014/main" id="{FC43E8D1-7441-F549-B3D8-E15CEC0D90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Burgundy_CMU_JPG_Logo.jpg">
            <a:extLst>
              <a:ext uri="{FF2B5EF4-FFF2-40B4-BE49-F238E27FC236}">
                <a16:creationId xmlns:a16="http://schemas.microsoft.com/office/drawing/2014/main" id="{18DAF962-0981-0B4D-8AC7-8A2617AFD49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  <p:pic>
        <p:nvPicPr>
          <p:cNvPr id="14" name="Picture 13" descr="safari.png">
            <a:extLst>
              <a:ext uri="{FF2B5EF4-FFF2-40B4-BE49-F238E27FC236}">
                <a16:creationId xmlns:a16="http://schemas.microsoft.com/office/drawing/2014/main" id="{F68CDBFF-9DE1-D44A-85CA-A1176D0CACD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835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Four Key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876800"/>
          </a:xfrm>
        </p:spPr>
        <p:txBody>
          <a:bodyPr/>
          <a:lstStyle/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Secure/Reliable/Safe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Energy-Efficient </a:t>
            </a:r>
            <a:r>
              <a:rPr lang="en-US" dirty="0"/>
              <a:t>Architectures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Memory-centric </a:t>
            </a:r>
            <a:r>
              <a:rPr lang="en-US" dirty="0"/>
              <a:t>(Data-centric) 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Low-Latency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Architectures for </a:t>
            </a:r>
            <a:r>
              <a:rPr lang="en-US" dirty="0">
                <a:solidFill>
                  <a:srgbClr val="0000FF"/>
                </a:solidFill>
              </a:rPr>
              <a:t>Genomics, Medicine,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3F53A1-D239-B74E-A57F-3C633430314E}"/>
              </a:ext>
            </a:extLst>
          </p:cNvPr>
          <p:cNvSpPr/>
          <p:nvPr/>
        </p:nvSpPr>
        <p:spPr>
          <a:xfrm>
            <a:off x="539552" y="1268760"/>
            <a:ext cx="7128792" cy="4876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6479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0416"/>
            <a:ext cx="7924800" cy="1752600"/>
          </a:xfrm>
        </p:spPr>
        <p:txBody>
          <a:bodyPr/>
          <a:lstStyle/>
          <a:p>
            <a:r>
              <a:rPr lang="en-US" dirty="0"/>
              <a:t>Guiding Principles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467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Solution Principles (So Far)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915400" cy="5020816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Data-centric system design &amp; intelligence spread around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Do not center everything around traditional computation units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Better cooperation across layers of the system</a:t>
            </a:r>
          </a:p>
          <a:p>
            <a:pPr lvl="1"/>
            <a:r>
              <a:rPr lang="en-US" dirty="0"/>
              <a:t>Careful co-design of components and layers: system/arch/device</a:t>
            </a:r>
          </a:p>
          <a:p>
            <a:pPr lvl="1"/>
            <a:r>
              <a:rPr lang="en-US" dirty="0"/>
              <a:t>Better, richer, more expressive and flexible interfaces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Better-than-worst-case design</a:t>
            </a:r>
          </a:p>
          <a:p>
            <a:pPr lvl="1"/>
            <a:r>
              <a:rPr lang="en-US" dirty="0"/>
              <a:t>Do not optimize for the worst case</a:t>
            </a:r>
          </a:p>
          <a:p>
            <a:pPr lvl="1"/>
            <a:r>
              <a:rPr lang="en-US" dirty="0"/>
              <a:t>Worst case should not determine the common case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Heterogeneity in design (specialization, asymmetry)</a:t>
            </a:r>
          </a:p>
          <a:p>
            <a:pPr lvl="1"/>
            <a:r>
              <a:rPr lang="en-US" dirty="0"/>
              <a:t>Enables a more efficient design (No one size fits all)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772127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Solution Principles (More Compact)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4488"/>
            <a:ext cx="8915400" cy="5020816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Data-centric design 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All components intelligent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Better cross-layer communication, better interfaces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Better-than-worst-case design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Heterogeneity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Flexibility, adaptability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pPr marL="344487" lvl="1" indent="0">
              <a:buNone/>
            </a:pP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DD497F-9008-8E4C-930D-5F97B11A3A7F}"/>
              </a:ext>
            </a:extLst>
          </p:cNvPr>
          <p:cNvSpPr txBox="1"/>
          <p:nvPr/>
        </p:nvSpPr>
        <p:spPr>
          <a:xfrm>
            <a:off x="5724128" y="5179948"/>
            <a:ext cx="32447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</a:rPr>
              <a:t>Open minds</a:t>
            </a:r>
          </a:p>
        </p:txBody>
      </p:sp>
    </p:spTree>
    <p:extLst>
      <p:ext uri="{BB962C8B-B14F-4D97-AF65-F5344CB8AC3E}">
        <p14:creationId xmlns:p14="http://schemas.microsoft.com/office/powerpoint/2010/main" val="15117028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9CE99-5A9A-3B4D-B9AE-CED192951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Data-Aware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99E97-8C3D-FC48-9E08-0D96B2348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data-aware architecture </a:t>
            </a:r>
            <a:r>
              <a:rPr lang="en-US" dirty="0">
                <a:solidFill>
                  <a:srgbClr val="0000FF"/>
                </a:solidFill>
              </a:rPr>
              <a:t>understands what it can do with and to each piece of data</a:t>
            </a:r>
          </a:p>
          <a:p>
            <a:endParaRPr lang="en-US" dirty="0"/>
          </a:p>
          <a:p>
            <a:r>
              <a:rPr lang="en-US" dirty="0"/>
              <a:t>It makes use of different properties of data to improve performance, efficiency and other metrics</a:t>
            </a:r>
          </a:p>
          <a:p>
            <a:pPr lvl="1"/>
            <a:r>
              <a:rPr lang="en-US" dirty="0"/>
              <a:t>Compressibility</a:t>
            </a:r>
          </a:p>
          <a:p>
            <a:pPr lvl="1"/>
            <a:r>
              <a:rPr lang="en-US" dirty="0"/>
              <a:t>Approximability</a:t>
            </a:r>
          </a:p>
          <a:p>
            <a:pPr lvl="1"/>
            <a:r>
              <a:rPr lang="en-US" dirty="0"/>
              <a:t>Locality</a:t>
            </a:r>
          </a:p>
          <a:p>
            <a:pPr lvl="1"/>
            <a:r>
              <a:rPr lang="en-US" dirty="0"/>
              <a:t>Sparsity</a:t>
            </a:r>
          </a:p>
          <a:p>
            <a:pPr lvl="1"/>
            <a:r>
              <a:rPr lang="en-US" dirty="0"/>
              <a:t>Criticality for Computation X</a:t>
            </a:r>
          </a:p>
          <a:p>
            <a:pPr lvl="1"/>
            <a:r>
              <a:rPr lang="en-US" dirty="0"/>
              <a:t>Access Semantics</a:t>
            </a:r>
          </a:p>
          <a:p>
            <a:pPr lvl="1"/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C744D-F38D-264E-AC4F-A7A830C2B6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5AFC4-B67F-BC48-882B-8F3B146410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4637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684E8-46D7-1745-BA18-D06529D28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Problem: Limited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3CB78-6E64-104A-B227-ECFB26941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8A73B4-6E72-424A-8FAB-A5668B1645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5AFC4-B67F-BC48-882B-8F3B146410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A1BD76-0C0A-1B44-A8C0-61EA9A13B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" y="1114896"/>
            <a:ext cx="9042400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3347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4CB68-5CE5-1D4D-AAE5-65AE904DE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Solution: More Expressive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B3EEF-AAAD-9847-820E-EB0F1C17A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108765-1E1B-D049-A72B-B6772BD3CE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5AFC4-B67F-BC48-882B-8F3B146410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FB78E-168C-4E4F-B6BE-165746070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" y="1196752"/>
            <a:ext cx="9093200" cy="504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71582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2FD8-C628-064E-B654-422ABB282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Expressive (Memory)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3B564-03E4-1349-929A-2E1148D45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1700" dirty="0"/>
              <a:t>Nandita Vijaykumar, </a:t>
            </a:r>
            <a:r>
              <a:rPr lang="en-US" sz="1700" dirty="0" err="1"/>
              <a:t>Abhilasha</a:t>
            </a:r>
            <a:r>
              <a:rPr lang="en-US" sz="1700" dirty="0"/>
              <a:t> Jain, </a:t>
            </a:r>
            <a:r>
              <a:rPr lang="en-US" sz="1700" dirty="0" err="1"/>
              <a:t>Diptesh</a:t>
            </a:r>
            <a:r>
              <a:rPr lang="en-US" sz="1700" dirty="0"/>
              <a:t> Majumdar, Kevin Hsieh, Gennady Pekhimenko, </a:t>
            </a:r>
            <a:r>
              <a:rPr lang="en-US" sz="1700" dirty="0" err="1"/>
              <a:t>Eiman</a:t>
            </a:r>
            <a:r>
              <a:rPr lang="en-US" sz="1700" dirty="0"/>
              <a:t> Ebrahimi, Nastaran Hajinazar, Phillip B. Gibbons and Onur Mutlu,</a:t>
            </a:r>
            <a:br>
              <a:rPr lang="en-US" sz="1700" dirty="0"/>
            </a:br>
            <a:r>
              <a:rPr lang="en-US" sz="1700" b="1" dirty="0">
                <a:hlinkClick r:id="rId2"/>
              </a:rPr>
              <a:t>"A Case for Richer Cross-layer Abstractions: Bridging the Semantic Gap with Expressive Memory"</a:t>
            </a:r>
            <a:br>
              <a:rPr lang="en-US" sz="1700" dirty="0"/>
            </a:br>
            <a:r>
              <a:rPr lang="en-US" sz="1700" i="1" dirty="0"/>
              <a:t>Proceedings of the </a:t>
            </a:r>
            <a:r>
              <a:rPr lang="en-US" sz="1700" i="1" dirty="0">
                <a:hlinkClick r:id="rId3"/>
              </a:rPr>
              <a:t>45th International Symposium on Computer Architecture</a:t>
            </a:r>
            <a:r>
              <a:rPr lang="en-US" sz="1700" i="1" dirty="0"/>
              <a:t> (</a:t>
            </a:r>
            <a:r>
              <a:rPr lang="en-US" sz="1700" b="1" i="1" dirty="0"/>
              <a:t>ISCA</a:t>
            </a:r>
            <a:r>
              <a:rPr lang="en-US" sz="1700" i="1" dirty="0"/>
              <a:t>)</a:t>
            </a:r>
            <a:r>
              <a:rPr lang="en-US" sz="1700" dirty="0"/>
              <a:t>, Los Angeles, CA, USA, June 2018.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/>
              <a:t> 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 [</a:t>
            </a:r>
            <a:r>
              <a:rPr lang="en-US" sz="1700" dirty="0">
                <a:hlinkClick r:id="rId6"/>
              </a:rPr>
              <a:t>Lightning Talk Slides (pptx)</a:t>
            </a:r>
            <a:r>
              <a:rPr lang="en-US" sz="1700" dirty="0"/>
              <a:t> </a:t>
            </a:r>
            <a:r>
              <a:rPr lang="en-US" sz="1700" dirty="0">
                <a:hlinkClick r:id="rId7"/>
              </a:rPr>
              <a:t>(pdf)</a:t>
            </a:r>
            <a:r>
              <a:rPr lang="en-US" sz="1700" dirty="0"/>
              <a:t>]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8"/>
              </a:rPr>
              <a:t>Lightning Talk Video</a:t>
            </a:r>
            <a:r>
              <a:rPr lang="en-US" sz="1700" dirty="0"/>
              <a:t>] </a:t>
            </a:r>
            <a:br>
              <a:rPr lang="en-US" sz="1700" dirty="0"/>
            </a:br>
            <a:endParaRPr lang="en-US" sz="17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956AB-73AF-DA47-9B86-0C2E0F90E7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5AFC4-B67F-BC48-882B-8F3B146410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45A992-0FE5-B446-A1A6-725FE0D3A7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842" y="4005064"/>
            <a:ext cx="9019662" cy="218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1353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2FD8-C628-064E-B654-422ABB282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Expressive (Memory) Interfaces for GPUs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3B564-03E4-1349-929A-2E1148D45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1700" dirty="0"/>
              <a:t>Nandita Vijaykumar, </a:t>
            </a:r>
            <a:r>
              <a:rPr lang="en-US" sz="1700" dirty="0" err="1"/>
              <a:t>Eiman</a:t>
            </a:r>
            <a:r>
              <a:rPr lang="en-US" sz="1700" dirty="0"/>
              <a:t> Ebrahimi, Kevin Hsieh, Phillip B. Gibbons and Onur Mutlu,</a:t>
            </a:r>
            <a:br>
              <a:rPr lang="en-US" sz="1700" dirty="0"/>
            </a:br>
            <a:r>
              <a:rPr lang="en-US" sz="1700" b="1" dirty="0">
                <a:hlinkClick r:id="rId2"/>
              </a:rPr>
              <a:t>"The Locality Descriptor: A Holistic Cross-Layer Abstraction to Express Data Locality in GPUs"</a:t>
            </a:r>
            <a:br>
              <a:rPr lang="en-US" sz="1700" dirty="0"/>
            </a:br>
            <a:r>
              <a:rPr lang="en-US" sz="1700" i="1" dirty="0"/>
              <a:t>Proceedings of the </a:t>
            </a:r>
            <a:r>
              <a:rPr lang="en-US" sz="1700" i="1" dirty="0">
                <a:hlinkClick r:id="rId3"/>
              </a:rPr>
              <a:t>45th International Symposium on Computer Architecture</a:t>
            </a:r>
            <a:r>
              <a:rPr lang="en-US" sz="1700" i="1" dirty="0"/>
              <a:t> (</a:t>
            </a:r>
            <a:r>
              <a:rPr lang="en-US" sz="1700" b="1" i="1" dirty="0"/>
              <a:t>ISCA</a:t>
            </a:r>
            <a:r>
              <a:rPr lang="en-US" sz="1700" i="1" dirty="0"/>
              <a:t>)</a:t>
            </a:r>
            <a:r>
              <a:rPr lang="en-US" sz="1700" dirty="0"/>
              <a:t>, Los Angeles, CA, USA, June 2018.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/>
              <a:t> 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 [</a:t>
            </a:r>
            <a:r>
              <a:rPr lang="en-US" sz="1700" dirty="0">
                <a:hlinkClick r:id="rId6"/>
              </a:rPr>
              <a:t>Lightning Talk Slides (pptx)</a:t>
            </a:r>
            <a:r>
              <a:rPr lang="en-US" sz="1700" dirty="0"/>
              <a:t> </a:t>
            </a:r>
            <a:r>
              <a:rPr lang="en-US" sz="1700" dirty="0">
                <a:hlinkClick r:id="rId7"/>
              </a:rPr>
              <a:t>(pdf)</a:t>
            </a:r>
            <a:r>
              <a:rPr lang="en-US" sz="1700" dirty="0"/>
              <a:t>]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8"/>
              </a:rPr>
              <a:t>Lightning Talk Video</a:t>
            </a:r>
            <a:r>
              <a:rPr lang="en-US" sz="1700" dirty="0"/>
              <a:t>] </a:t>
            </a:r>
            <a:br>
              <a:rPr lang="en-US" sz="1700" dirty="0"/>
            </a:br>
            <a:endParaRPr lang="en-US" sz="17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956AB-73AF-DA47-9B86-0C2E0F90E7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5AFC4-B67F-BC48-882B-8F3B146410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E19532-BD2E-4D40-9F98-09CE73A3DF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949144"/>
            <a:ext cx="9144000" cy="192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1832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5D515-2CD3-FE48-A36D-1EDBB48CF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Architectures for Intelligent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21BD7-9134-8948-A688-D1C8BE8F5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32520"/>
            <a:ext cx="8610600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Data-centric</a:t>
            </a:r>
          </a:p>
          <a:p>
            <a:pPr algn="ctr"/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Data-driven</a:t>
            </a:r>
          </a:p>
          <a:p>
            <a:pPr marL="0" indent="0" algn="ctr">
              <a:buNone/>
            </a:pPr>
            <a:endParaRPr lang="en-US" sz="4800" b="1" dirty="0">
              <a:solidFill>
                <a:srgbClr val="0000FF"/>
              </a:solidFill>
            </a:endParaRPr>
          </a:p>
          <a:p>
            <a:pPr marL="0" indent="0" algn="ctr">
              <a:buNone/>
            </a:pPr>
            <a:r>
              <a:rPr lang="en-US" sz="4800" b="1" dirty="0">
                <a:solidFill>
                  <a:srgbClr val="0000FF"/>
                </a:solidFill>
              </a:rPr>
              <a:t>Data-aware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CD387B-E70B-6A4A-BE99-B968136C01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41148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924800" cy="1752600"/>
          </a:xfrm>
        </p:spPr>
        <p:txBody>
          <a:bodyPr/>
          <a:lstStyle/>
          <a:p>
            <a:r>
              <a:rPr lang="en-US" dirty="0">
                <a:latin typeface="Garamond" charset="0"/>
              </a:rPr>
              <a:t> Concluding Remarks</a:t>
            </a:r>
          </a:p>
        </p:txBody>
      </p:sp>
      <p:sp>
        <p:nvSpPr>
          <p:cNvPr id="150530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  <p:sp>
        <p:nvSpPr>
          <p:cNvPr id="1505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E342A0-F66A-8349-9DE5-CDF9A06A589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02251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Quote from A Famous Architect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“architecture […] based upon </a:t>
            </a:r>
            <a:r>
              <a:rPr lang="en-US" dirty="0">
                <a:solidFill>
                  <a:srgbClr val="0000FF"/>
                </a:solidFill>
              </a:rPr>
              <a:t>principle</a:t>
            </a:r>
            <a:r>
              <a:rPr lang="en-US" dirty="0"/>
              <a:t>, and not upon </a:t>
            </a:r>
            <a:r>
              <a:rPr lang="en-US" dirty="0">
                <a:solidFill>
                  <a:srgbClr val="FF0000"/>
                </a:solidFill>
              </a:rPr>
              <a:t>precedent</a:t>
            </a:r>
            <a:r>
              <a:rPr lang="en-US" dirty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1872208"/>
            <a:ext cx="2792306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48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Precedent-Based Design?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“architecture […] based upon </a:t>
            </a:r>
            <a:r>
              <a:rPr lang="en-US" dirty="0">
                <a:solidFill>
                  <a:srgbClr val="0000FF"/>
                </a:solidFill>
              </a:rPr>
              <a:t>principle</a:t>
            </a:r>
            <a:r>
              <a:rPr lang="en-US" dirty="0"/>
              <a:t>, and not upon </a:t>
            </a:r>
            <a:r>
              <a:rPr lang="en-US" dirty="0">
                <a:solidFill>
                  <a:srgbClr val="FF0000"/>
                </a:solidFill>
              </a:rPr>
              <a:t>precedent</a:t>
            </a:r>
            <a:r>
              <a:rPr lang="en-US" dirty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1872208"/>
            <a:ext cx="2792306" cy="45811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844824"/>
            <a:ext cx="8424936" cy="464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5665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Principled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“architecture […] based upon </a:t>
            </a:r>
            <a:r>
              <a:rPr lang="en-US" dirty="0">
                <a:solidFill>
                  <a:srgbClr val="0000FF"/>
                </a:solidFill>
              </a:rPr>
              <a:t>principle</a:t>
            </a:r>
            <a:r>
              <a:rPr lang="en-US" dirty="0"/>
              <a:t>, and not upon </a:t>
            </a:r>
            <a:r>
              <a:rPr lang="en-US" dirty="0">
                <a:solidFill>
                  <a:srgbClr val="FF0000"/>
                </a:solidFill>
              </a:rPr>
              <a:t>precedent</a:t>
            </a:r>
            <a:r>
              <a:rPr lang="en-US" dirty="0"/>
              <a:t>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1872208"/>
            <a:ext cx="2792306" cy="45811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844824"/>
            <a:ext cx="8424936" cy="46445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101" y="1832446"/>
            <a:ext cx="8424936" cy="469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67707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  <p:sp>
        <p:nvSpPr>
          <p:cNvPr id="204802" name="Content Placeholder 2"/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 altLang="en-US">
              <a:ea typeface="ＭＳ Ｐゴシック" charset="-128"/>
            </a:endParaRPr>
          </a:p>
        </p:txBody>
      </p:sp>
      <p:sp>
        <p:nvSpPr>
          <p:cNvPr id="2048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A1A8F-E022-8E43-8BB4-89E8BD7FEAC8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20480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5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360492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charset="-128"/>
              </a:rPr>
              <a:t>The Overarching Principle</a:t>
            </a:r>
          </a:p>
        </p:txBody>
      </p:sp>
      <p:sp>
        <p:nvSpPr>
          <p:cNvPr id="22016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charset="2"/>
              <a:buChar char="q"/>
              <a:defRPr sz="22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q"/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D6394D-EA62-3948-BF63-BCCE7E92300B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066800"/>
            <a:ext cx="86106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91440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897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</a:rPr>
              <a:t>Another Example: Precedent-Based Design</a:t>
            </a:r>
          </a:p>
        </p:txBody>
      </p:sp>
      <p:sp>
        <p:nvSpPr>
          <p:cNvPr id="10854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DDA790-BC6C-B84A-BC41-689B46E82E8F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pic>
        <p:nvPicPr>
          <p:cNvPr id="108547" name="Picture 7" descr="train_station_by_cookiemagik-d3feg7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548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8" name="TextBox 2"/>
          <p:cNvSpPr txBox="1">
            <a:spLocks noChangeArrowheads="1"/>
          </p:cNvSpPr>
          <p:nvPr/>
        </p:nvSpPr>
        <p:spPr bwMode="auto">
          <a:xfrm>
            <a:off x="152400" y="6553200"/>
            <a:ext cx="41862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Source: http://cookiemagik.deviantart.com/art/Train-station-207266944</a:t>
            </a:r>
          </a:p>
        </p:txBody>
      </p:sp>
    </p:spTree>
    <p:extLst>
      <p:ext uri="{BB962C8B-B14F-4D97-AF65-F5344CB8AC3E}">
        <p14:creationId xmlns:p14="http://schemas.microsoft.com/office/powerpoint/2010/main" val="266943827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Principled Design</a:t>
            </a:r>
          </a:p>
        </p:txBody>
      </p:sp>
      <p:sp>
        <p:nvSpPr>
          <p:cNvPr id="10752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62FB81-D6DD-1E44-B086-70F1C12ECEC3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pic>
        <p:nvPicPr>
          <p:cNvPr id="107523" name="Content Placeholder 4" descr="1200px-Zürich_Stadelhofen_in_20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2" b="4472"/>
          <a:stretch>
            <a:fillRect/>
          </a:stretch>
        </p:blipFill>
        <p:spPr bwMode="auto">
          <a:xfrm>
            <a:off x="228600" y="1066800"/>
            <a:ext cx="8610600" cy="51943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4" name="Rectangle 8"/>
          <p:cNvSpPr>
            <a:spLocks noChangeArrowheads="1"/>
          </p:cNvSpPr>
          <p:nvPr/>
        </p:nvSpPr>
        <p:spPr bwMode="auto">
          <a:xfrm>
            <a:off x="228600" y="6535738"/>
            <a:ext cx="830580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Source: By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Toni_V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CC BY-SA 2.0, https://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commons.wikimedia.org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/w/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index.php?curid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=4087256</a:t>
            </a:r>
          </a:p>
        </p:txBody>
      </p:sp>
    </p:spTree>
    <p:extLst>
      <p:ext uri="{BB962C8B-B14F-4D97-AF65-F5344CB8AC3E}">
        <p14:creationId xmlns:p14="http://schemas.microsoft.com/office/powerpoint/2010/main" val="297996572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charset="-128"/>
              </a:rPr>
              <a:t>Another Principled Design</a:t>
            </a:r>
          </a:p>
        </p:txBody>
      </p:sp>
      <p:pic>
        <p:nvPicPr>
          <p:cNvPr id="216066" name="Content Placeholder 4" descr="1200px-OrienteMG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2" r="22372"/>
          <a:stretch>
            <a:fillRect/>
          </a:stretch>
        </p:blipFill>
        <p:spPr>
          <a:xfrm>
            <a:off x="228600" y="1054100"/>
            <a:ext cx="8610600" cy="5194300"/>
          </a:xfrm>
        </p:spPr>
      </p:pic>
      <p:sp>
        <p:nvSpPr>
          <p:cNvPr id="21606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charset="2"/>
              <a:buChar char="q"/>
              <a:defRPr sz="22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q"/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6D5726-69C2-A744-A6EE-ACF672B6004B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216068" name="Rectangle 5"/>
          <p:cNvSpPr>
            <a:spLocks noChangeArrowheads="1"/>
          </p:cNvSpPr>
          <p:nvPr/>
        </p:nvSpPr>
        <p:spPr bwMode="auto">
          <a:xfrm>
            <a:off x="152400" y="6477000"/>
            <a:ext cx="7772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charset="2"/>
              <a:buChar char="q"/>
              <a:defRPr sz="22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q"/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Source: By Martín Gómez Tagle - Lisbon, Portugal, CC BY-SA 3.0, https://commons.wikimedia.org/w/index.php?curid=13764903</a:t>
            </a:r>
          </a:p>
        </p:txBody>
      </p:sp>
      <p:pic>
        <p:nvPicPr>
          <p:cNvPr id="3" name="Picture 2" descr="photo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200400"/>
            <a:ext cx="434340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6070" name="TextBox 6"/>
          <p:cNvSpPr txBox="1">
            <a:spLocks noChangeArrowheads="1"/>
          </p:cNvSpPr>
          <p:nvPr/>
        </p:nvSpPr>
        <p:spPr bwMode="auto">
          <a:xfrm>
            <a:off x="133350" y="6659563"/>
            <a:ext cx="43910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charset="2"/>
              <a:buChar char="q"/>
              <a:defRPr sz="22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q"/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Source: http://www.arcspace.com/exhibitions/unsorted/santiago-calatrava/</a:t>
            </a:r>
          </a:p>
        </p:txBody>
      </p:sp>
    </p:spTree>
    <p:extLst>
      <p:ext uri="{BB962C8B-B14F-4D97-AF65-F5344CB8AC3E}">
        <p14:creationId xmlns:p14="http://schemas.microsoft.com/office/powerpoint/2010/main" val="115503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Title 1">
            <a:extLst>
              <a:ext uri="{FF2B5EF4-FFF2-40B4-BE49-F238E27FC236}">
                <a16:creationId xmlns:a16="http://schemas.microsoft.com/office/drawing/2014/main" id="{C9BDBE83-F8C1-5045-962A-CCEE6F8E5D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charset="-128"/>
              </a:rPr>
              <a:t>Another Principled Design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26978" name="Slide Number Placeholder 3">
            <a:extLst>
              <a:ext uri="{FF2B5EF4-FFF2-40B4-BE49-F238E27FC236}">
                <a16:creationId xmlns:a16="http://schemas.microsoft.com/office/drawing/2014/main" id="{A0E6AD57-AF0D-A547-94EC-74DB47C27A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C712588-DCCD-294E-A971-4468FBD88FDF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126979" name="Picture 4" descr="1200px-ValenciaHemisphere2corr.jpg">
            <a:extLst>
              <a:ext uri="{FF2B5EF4-FFF2-40B4-BE49-F238E27FC236}">
                <a16:creationId xmlns:a16="http://schemas.microsoft.com/office/drawing/2014/main" id="{B3D4652F-47B1-CD46-9B18-7CBB2DB71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57263"/>
            <a:ext cx="8763000" cy="546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80" name="Rectangle 5">
            <a:extLst>
              <a:ext uri="{FF2B5EF4-FFF2-40B4-BE49-F238E27FC236}">
                <a16:creationId xmlns:a16="http://schemas.microsoft.com/office/drawing/2014/main" id="{B398CEEF-5E59-B74A-B0A3-35A883235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535738"/>
            <a:ext cx="7543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Source: CC BY-SA 3.0, https://commons.wikimedia.org/w/index.php?curid=172107</a:t>
            </a:r>
          </a:p>
        </p:txBody>
      </p:sp>
    </p:spTree>
    <p:extLst>
      <p:ext uri="{BB962C8B-B14F-4D97-AF65-F5344CB8AC3E}">
        <p14:creationId xmlns:p14="http://schemas.microsoft.com/office/powerpoint/2010/main" val="26391489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Principle Applied to Another Structure</a:t>
            </a:r>
          </a:p>
        </p:txBody>
      </p:sp>
      <p:sp>
        <p:nvSpPr>
          <p:cNvPr id="10035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C3DD0F-DD36-AB46-AB2D-07681B2C41E4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pic>
        <p:nvPicPr>
          <p:cNvPr id="100355" name="Picture 4" descr="santiago-calatrava-oculus-world-trade-center-transportation-hub-hufton-crow_dezeen_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0" y="952500"/>
            <a:ext cx="6705600" cy="574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6" name="Rectangle 5"/>
          <p:cNvSpPr>
            <a:spLocks noChangeArrowheads="1"/>
          </p:cNvSpPr>
          <p:nvPr/>
        </p:nvSpPr>
        <p:spPr bwMode="auto">
          <a:xfrm>
            <a:off x="152400" y="6630988"/>
            <a:ext cx="9829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Source: https://www.dezeen.com/2016/08/29/santiago-calatrava-oculus-world-trade-center-transportation-hub-new-york-photographs-hufton-crow/</a:t>
            </a:r>
          </a:p>
        </p:txBody>
      </p:sp>
      <p:pic>
        <p:nvPicPr>
          <p:cNvPr id="6" name="Picture 5" descr="651px-Calatrava_IMG_248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039" y="980729"/>
            <a:ext cx="2294599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6553200"/>
            <a:ext cx="8915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Source: By 準建築人手札網站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Forgemind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ArchiMedia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- Flickr: IMG_2489.JPG, CC BY 2.0,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https://commons.wikimedia.org/w/index.php?curid=31493356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https://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en.wikipedia.org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/wiki/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Santiago_Calatrava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8279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charset="-128"/>
              </a:rPr>
              <a:t>The Overarching Principle</a:t>
            </a:r>
          </a:p>
        </p:txBody>
      </p:sp>
      <p:sp>
        <p:nvSpPr>
          <p:cNvPr id="21709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charset="2"/>
              <a:buChar char="q"/>
              <a:defRPr sz="22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q"/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3B4E2E-30E6-F248-9444-D019D8D0019B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21709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6350000" cy="411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14938"/>
            <a:ext cx="9144000" cy="124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780066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Overarching Principle for Computing?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 descr="brain-MjYzMzAyMg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728"/>
            <a:ext cx="7272808" cy="54546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64296" y="6495147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Source: http://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spectrum.ieee.org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/image/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MjYzMzAyMg.jpeg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23834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Remarks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964488" cy="5193723"/>
          </a:xfrm>
        </p:spPr>
        <p:txBody>
          <a:bodyPr/>
          <a:lstStyle/>
          <a:p>
            <a:r>
              <a:rPr lang="en-US" dirty="0"/>
              <a:t>It is time to design </a:t>
            </a:r>
            <a:r>
              <a:rPr lang="en-US" dirty="0">
                <a:solidFill>
                  <a:srgbClr val="008000"/>
                </a:solidFill>
              </a:rPr>
              <a:t>principled system architectures </a:t>
            </a:r>
            <a:r>
              <a:rPr lang="en-US" dirty="0"/>
              <a:t>to solve the </a:t>
            </a:r>
            <a:r>
              <a:rPr lang="en-US" dirty="0">
                <a:solidFill>
                  <a:srgbClr val="008000"/>
                </a:solidFill>
              </a:rPr>
              <a:t>memory </a:t>
            </a:r>
            <a:r>
              <a:rPr lang="en-US" dirty="0"/>
              <a:t>problem</a:t>
            </a:r>
            <a:endParaRPr lang="en-US" dirty="0">
              <a:solidFill>
                <a:srgbClr val="0000FF"/>
              </a:solidFill>
            </a:endParaRPr>
          </a:p>
          <a:p>
            <a:endParaRPr lang="en-US" sz="1400" dirty="0"/>
          </a:p>
          <a:p>
            <a:r>
              <a:rPr lang="en-US" dirty="0">
                <a:solidFill>
                  <a:srgbClr val="FF0000"/>
                </a:solidFill>
              </a:rPr>
              <a:t>Discover design principles for </a:t>
            </a:r>
            <a:r>
              <a:rPr lang="en-US" dirty="0">
                <a:solidFill>
                  <a:srgbClr val="0000FF"/>
                </a:solidFill>
              </a:rPr>
              <a:t>fundamentally secure and reliable computer architectures</a:t>
            </a:r>
          </a:p>
          <a:p>
            <a:endParaRPr lang="en-US" sz="1400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Design complete systems to be balanced and energy-efficient</a:t>
            </a:r>
            <a:r>
              <a:rPr lang="en-US" dirty="0"/>
              <a:t>, i.e., </a:t>
            </a:r>
            <a:r>
              <a:rPr lang="en-US" dirty="0">
                <a:solidFill>
                  <a:srgbClr val="0000FF"/>
                </a:solidFill>
              </a:rPr>
              <a:t>low latency </a:t>
            </a:r>
            <a:r>
              <a:rPr lang="en-US" dirty="0"/>
              <a:t>and</a:t>
            </a:r>
            <a:r>
              <a:rPr lang="en-US" dirty="0">
                <a:solidFill>
                  <a:srgbClr val="0000FF"/>
                </a:solidFill>
              </a:rPr>
              <a:t> data-centric (or memory-centric) </a:t>
            </a:r>
          </a:p>
          <a:p>
            <a:endParaRPr lang="en-US" sz="1400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Enable new and emerging memory architectures </a:t>
            </a:r>
          </a:p>
          <a:p>
            <a:endParaRPr lang="en-US" sz="1400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This </a:t>
            </a:r>
            <a:r>
              <a:rPr lang="en-US" dirty="0">
                <a:solidFill>
                  <a:srgbClr val="000000"/>
                </a:solidFill>
              </a:rPr>
              <a:t>can</a:t>
            </a:r>
          </a:p>
          <a:p>
            <a:pPr lvl="1"/>
            <a:r>
              <a:rPr lang="en-US" dirty="0"/>
              <a:t>Lead to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orders-of-magnitude </a:t>
            </a:r>
            <a:r>
              <a:rPr lang="en-US" dirty="0"/>
              <a:t>improvements </a:t>
            </a:r>
          </a:p>
          <a:p>
            <a:pPr lvl="1"/>
            <a:r>
              <a:rPr lang="en-US" b="1" dirty="0">
                <a:solidFill>
                  <a:srgbClr val="2C6123"/>
                </a:solidFill>
              </a:rPr>
              <a:t>Enable new applications &amp; computing platforms</a:t>
            </a:r>
          </a:p>
          <a:p>
            <a:pPr lvl="1"/>
            <a:r>
              <a:rPr lang="is-IS" b="1" dirty="0">
                <a:solidFill>
                  <a:srgbClr val="2C6123"/>
                </a:solidFill>
              </a:rPr>
              <a:t>Enable better understanding of nature</a:t>
            </a:r>
          </a:p>
          <a:p>
            <a:pPr lvl="1"/>
            <a:r>
              <a:rPr lang="is-IS" sz="2000" b="1" dirty="0">
                <a:solidFill>
                  <a:srgbClr val="2C6123"/>
                </a:solidFill>
              </a:rPr>
              <a:t>…</a:t>
            </a:r>
            <a:endParaRPr lang="en-US" sz="2000" b="1" dirty="0">
              <a:solidFill>
                <a:srgbClr val="2C6123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E574D81-B5DE-384D-B24B-566C679AE60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73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to Think Across the Stack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501600" y="3906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501600" y="3535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498425" y="287104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498425" y="249956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498425" y="213285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501600" y="4279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501600" y="4651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501600" y="321297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3503188" y="5006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3392996" y="261003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6595C-436B-B546-8CE9-DFF850FBB246}"/>
              </a:ext>
            </a:extLst>
          </p:cNvPr>
          <p:cNvSpPr txBox="1"/>
          <p:nvPr/>
        </p:nvSpPr>
        <p:spPr>
          <a:xfrm>
            <a:off x="2195736" y="5805264"/>
            <a:ext cx="4793300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can get there step by step</a:t>
            </a:r>
            <a:endParaRPr kumimoji="0" lang="ko-KR" alt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90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sz="3800" dirty="0"/>
              <a:t>If In Doubt, See Other Doubtful Technologies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4876800"/>
          </a:xfrm>
        </p:spPr>
        <p:txBody>
          <a:bodyPr/>
          <a:lstStyle/>
          <a:p>
            <a:r>
              <a:rPr lang="en-US" dirty="0"/>
              <a:t>A very “doubtful” emerging technology </a:t>
            </a:r>
          </a:p>
          <a:p>
            <a:pPr lvl="1"/>
            <a:r>
              <a:rPr lang="en-US" dirty="0"/>
              <a:t>for at least two decades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1619672" y="6453336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  <a:hlinkClick r:id="rId2"/>
              </a:rPr>
              <a:t>https://arxiv.org/pdf/1706.08642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rPr>
              <a:t>  </a:t>
            </a:r>
          </a:p>
        </p:txBody>
      </p:sp>
      <p:pic>
        <p:nvPicPr>
          <p:cNvPr id="8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62" y="1855679"/>
            <a:ext cx="7411230" cy="452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96831" y="2132856"/>
            <a:ext cx="387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8046807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Accelerated Memory Course (~6.5 hours)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23656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ACACES 2018 </a:t>
            </a:r>
          </a:p>
          <a:p>
            <a:pPr lvl="1"/>
            <a:r>
              <a:rPr lang="en-US" dirty="0"/>
              <a:t>Memory Systems and Memory-Centric Computing Systems</a:t>
            </a:r>
          </a:p>
          <a:p>
            <a:pPr lvl="1"/>
            <a:r>
              <a:rPr lang="en-US" dirty="0"/>
              <a:t>Taught by Onur Mutlu July 9-13, 2018</a:t>
            </a:r>
          </a:p>
          <a:p>
            <a:pPr lvl="1"/>
            <a:r>
              <a:rPr lang="en-US" dirty="0"/>
              <a:t>~6.5 hours of lectures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Website for the Course including Videos, Slides, Papers</a:t>
            </a:r>
          </a:p>
          <a:p>
            <a:pPr lvl="1"/>
            <a:r>
              <a:rPr lang="en-US" dirty="0">
                <a:hlinkClick r:id="rId2"/>
              </a:rPr>
              <a:t>https://people.inf.ethz.ch/omutlu/acaces2018.html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3"/>
              </a:rPr>
              <a:t>https://www.youtube.com/playlist?list=PL5Q2soXY2Zi-HXxomthrpDpMJm05P6J9x</a:t>
            </a:r>
            <a:r>
              <a:rPr lang="en-US" dirty="0"/>
              <a:t> </a:t>
            </a:r>
          </a:p>
          <a:p>
            <a:pPr lvl="1"/>
            <a:endParaRPr lang="en-US" dirty="0">
              <a:hlinkClick r:id="rId4"/>
            </a:endParaRPr>
          </a:p>
          <a:p>
            <a:r>
              <a:rPr lang="en-US" dirty="0">
                <a:solidFill>
                  <a:srgbClr val="0000FF"/>
                </a:solidFill>
              </a:rPr>
              <a:t>All Papers are at:</a:t>
            </a:r>
          </a:p>
          <a:p>
            <a:pPr lvl="1"/>
            <a:r>
              <a:rPr lang="en-US" dirty="0">
                <a:hlinkClick r:id="rId4"/>
              </a:rPr>
              <a:t>https://people.inf.ethz.ch/omutlu/projects.htm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Final lecture notes and readings (for all topics)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0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0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000363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924800" cy="1752600"/>
          </a:xfrm>
        </p:spPr>
        <p:txBody>
          <a:bodyPr/>
          <a:lstStyle/>
          <a:p>
            <a:r>
              <a:rPr lang="en-US" dirty="0">
                <a:latin typeface="Garamond" charset="0"/>
              </a:rPr>
              <a:t>A Final Detour</a:t>
            </a:r>
          </a:p>
        </p:txBody>
      </p:sp>
      <p:sp>
        <p:nvSpPr>
          <p:cNvPr id="150530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  <p:sp>
        <p:nvSpPr>
          <p:cNvPr id="15053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E342A0-F66A-8349-9DE5-CDF9A06A589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938841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In-Memory Bulk Bitwise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807896" cy="5193723"/>
          </a:xfrm>
        </p:spPr>
        <p:txBody>
          <a:bodyPr/>
          <a:lstStyle/>
          <a:p>
            <a:r>
              <a:rPr lang="en-US" dirty="0"/>
              <a:t>We can support </a:t>
            </a:r>
            <a:r>
              <a:rPr lang="en-US" dirty="0">
                <a:solidFill>
                  <a:srgbClr val="0000FF"/>
                </a:solidFill>
              </a:rPr>
              <a:t>in-DRAM COPY, ZERO, AND, OR, NOT, MAJ</a:t>
            </a:r>
          </a:p>
          <a:p>
            <a:r>
              <a:rPr lang="en-US" dirty="0"/>
              <a:t>At low cost</a:t>
            </a:r>
          </a:p>
          <a:p>
            <a:r>
              <a:rPr lang="en-US" dirty="0">
                <a:solidFill>
                  <a:srgbClr val="0000FF"/>
                </a:solidFill>
              </a:rPr>
              <a:t>Using analog computation capability of DRAM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Idea: activating multiple rows performs computation</a:t>
            </a:r>
          </a:p>
          <a:p>
            <a:r>
              <a:rPr lang="en-US" dirty="0">
                <a:solidFill>
                  <a:srgbClr val="FF0000"/>
                </a:solidFill>
              </a:rPr>
              <a:t>30-60X performance and energy improvement</a:t>
            </a:r>
          </a:p>
          <a:p>
            <a:pPr lvl="1"/>
            <a:r>
              <a:rPr lang="en-US" sz="2000" dirty="0"/>
              <a:t>Seshadri+, “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Ambit: In-Memory Accelerator for Bulk Bitwise Operations Using Commodity DRAM Technology</a:t>
            </a:r>
            <a:r>
              <a:rPr lang="en-US" sz="2000" dirty="0"/>
              <a:t>,” MICRO 2017.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New memory technologies </a:t>
            </a:r>
            <a:r>
              <a:rPr lang="en-US" dirty="0"/>
              <a:t>enable even more opportunities</a:t>
            </a:r>
          </a:p>
          <a:p>
            <a:pPr lvl="1"/>
            <a:r>
              <a:rPr lang="en-US" dirty="0"/>
              <a:t>Memristors, resistive RAM, phase change </a:t>
            </a:r>
            <a:r>
              <a:rPr lang="en-US" dirty="0" err="1"/>
              <a:t>mem</a:t>
            </a:r>
            <a:r>
              <a:rPr lang="en-US" dirty="0"/>
              <a:t>, STT-MRAM, </a:t>
            </a:r>
            <a:r>
              <a:rPr lang="is-IS" dirty="0"/>
              <a:t>…</a:t>
            </a:r>
            <a:endParaRPr lang="en-US" dirty="0"/>
          </a:p>
          <a:p>
            <a:pPr lvl="1"/>
            <a:r>
              <a:rPr lang="en-US" dirty="0"/>
              <a:t>Can operate on data </a:t>
            </a:r>
            <a:r>
              <a:rPr lang="en-US" dirty="0">
                <a:solidFill>
                  <a:srgbClr val="FF0000"/>
                </a:solidFill>
              </a:rPr>
              <a:t>with minimal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95415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More on Ambit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4488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et al., “</a:t>
            </a:r>
            <a:r>
              <a:rPr lang="en-US" b="1" dirty="0">
                <a:hlinkClick r:id="rId2"/>
              </a:rPr>
              <a:t>Ambit: In-Memory Accelerator for Bulk Bitwise Operations Using Commodity DRAM Technology</a:t>
            </a:r>
            <a:r>
              <a:rPr lang="en-US" dirty="0"/>
              <a:t>,” MICRO 2017.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41055"/>
            <a:ext cx="9144000" cy="209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69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59A91-5589-ED4B-8CAC-A60A4E13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Ambit Sounds Good, No?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70357-440C-BD4C-B0A8-13DC815531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99DE65-89F3-4740-9D5C-84FCC95E1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6847"/>
            <a:ext cx="9144000" cy="486435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BB5A7D-CF5C-3841-A33B-2A2DB03ADA96}"/>
              </a:ext>
            </a:extLst>
          </p:cNvPr>
          <p:cNvSpPr/>
          <p:nvPr/>
        </p:nvSpPr>
        <p:spPr>
          <a:xfrm>
            <a:off x="107504" y="3429000"/>
            <a:ext cx="7776864" cy="1224136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980CA6-792B-924D-891D-3E031F2FFD67}"/>
              </a:ext>
            </a:extLst>
          </p:cNvPr>
          <p:cNvSpPr/>
          <p:nvPr/>
        </p:nvSpPr>
        <p:spPr>
          <a:xfrm>
            <a:off x="91986" y="5164092"/>
            <a:ext cx="8747213" cy="9371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4EC82F-F1F6-7A4B-88BE-9A601CDCC2B3}"/>
              </a:ext>
            </a:extLst>
          </p:cNvPr>
          <p:cNvSpPr txBox="1"/>
          <p:nvPr/>
        </p:nvSpPr>
        <p:spPr>
          <a:xfrm>
            <a:off x="3747781" y="998029"/>
            <a:ext cx="50946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Review from ISCA 2016</a:t>
            </a:r>
          </a:p>
        </p:txBody>
      </p:sp>
    </p:spTree>
    <p:extLst>
      <p:ext uri="{BB962C8B-B14F-4D97-AF65-F5344CB8AC3E}">
        <p14:creationId xmlns:p14="http://schemas.microsoft.com/office/powerpoint/2010/main" val="22448628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C88EEA-9754-C840-8E10-45C1F8FF5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2" y="2247422"/>
            <a:ext cx="8953500" cy="3441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B59A91-5589-ED4B-8CAC-A60A4E13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Review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70357-440C-BD4C-B0A8-13DC815531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980CA6-792B-924D-891D-3E031F2FFD67}"/>
              </a:ext>
            </a:extLst>
          </p:cNvPr>
          <p:cNvSpPr/>
          <p:nvPr/>
        </p:nvSpPr>
        <p:spPr>
          <a:xfrm>
            <a:off x="91987" y="4521494"/>
            <a:ext cx="8956765" cy="11676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4EC82F-F1F6-7A4B-88BE-9A601CDCC2B3}"/>
              </a:ext>
            </a:extLst>
          </p:cNvPr>
          <p:cNvSpPr txBox="1"/>
          <p:nvPr/>
        </p:nvSpPr>
        <p:spPr>
          <a:xfrm>
            <a:off x="2164312" y="1061336"/>
            <a:ext cx="6865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Another Review from ISCA 2016</a:t>
            </a:r>
          </a:p>
        </p:txBody>
      </p:sp>
    </p:spTree>
    <p:extLst>
      <p:ext uri="{BB962C8B-B14F-4D97-AF65-F5344CB8AC3E}">
        <p14:creationId xmlns:p14="http://schemas.microsoft.com/office/powerpoint/2010/main" val="1525431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17C6A-3BE4-334E-B989-02C1A2626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Yet Another Review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876EE3-DF60-8B48-85A3-D84BEB6B9E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24ABB3-1FE4-4B40-900C-069030A081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63033"/>
            <a:ext cx="9144000" cy="31933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ECF630-EAC4-0D42-82A4-C39F64C0CD71}"/>
              </a:ext>
            </a:extLst>
          </p:cNvPr>
          <p:cNvSpPr txBox="1"/>
          <p:nvPr/>
        </p:nvSpPr>
        <p:spPr>
          <a:xfrm>
            <a:off x="1459373" y="953661"/>
            <a:ext cx="7675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Yet Another Review from ISCA 2016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B02E46-1D53-824E-A9D6-1C8DA8313F67}"/>
              </a:ext>
            </a:extLst>
          </p:cNvPr>
          <p:cNvSpPr/>
          <p:nvPr/>
        </p:nvSpPr>
        <p:spPr>
          <a:xfrm>
            <a:off x="55517" y="3068960"/>
            <a:ext cx="8956765" cy="11676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99119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3EF3D-A6D9-4445-87A7-A612C9E4D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Have a Mindset Issue…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B86461-18B8-1740-8D54-1808C5637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</a:t>
            </a:r>
            <a:r>
              <a:rPr lang="en-US" dirty="0">
                <a:solidFill>
                  <a:srgbClr val="0000FF"/>
                </a:solidFill>
              </a:rPr>
              <a:t>many other similar examples from reviews</a:t>
            </a:r>
            <a:r>
              <a:rPr lang="en-US" dirty="0"/>
              <a:t>…</a:t>
            </a:r>
          </a:p>
          <a:p>
            <a:pPr lvl="1"/>
            <a:r>
              <a:rPr lang="en-US" dirty="0"/>
              <a:t>For many other papers…</a:t>
            </a:r>
          </a:p>
          <a:p>
            <a:endParaRPr lang="en-US" dirty="0"/>
          </a:p>
          <a:p>
            <a:r>
              <a:rPr lang="en-US" dirty="0"/>
              <a:t>And, we are not even talking about JEDEC yet…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How do we fix the mindset problem?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By doing more research, education, implementation in alternative processing paradigms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3C8794-0D30-0B4B-AAD0-36D6E78920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C6B44-2A64-A84F-86E8-82C554DBAF6F}"/>
              </a:ext>
            </a:extLst>
          </p:cNvPr>
          <p:cNvSpPr txBox="1"/>
          <p:nvPr/>
        </p:nvSpPr>
        <p:spPr>
          <a:xfrm>
            <a:off x="177885" y="5614184"/>
            <a:ext cx="89579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need to work on enabling the better future…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6009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E6241-0813-464A-9D08-DE6D4EA14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A Recommended Book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A03807-378B-8246-B5B3-59D1BB0A9F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4FB91F-8620-9C4D-8A32-1AD02BFD54B1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411DE2-5B9A-554B-B7C8-C68501F10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B20F9B-4201-1145-AE30-0C9E18C2F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1" y="898292"/>
            <a:ext cx="4512818" cy="58771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D36135-B84C-794A-BE0C-29786A44B37D}"/>
              </a:ext>
            </a:extLst>
          </p:cNvPr>
          <p:cNvSpPr txBox="1"/>
          <p:nvPr/>
        </p:nvSpPr>
        <p:spPr>
          <a:xfrm>
            <a:off x="7034180" y="3382942"/>
            <a:ext cx="20759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Raj Jain,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The Art of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Computer Systems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Performance Analysis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Wiley, 1991.</a:t>
            </a:r>
          </a:p>
        </p:txBody>
      </p:sp>
    </p:spTree>
    <p:extLst>
      <p:ext uri="{BB962C8B-B14F-4D97-AF65-F5344CB8AC3E}">
        <p14:creationId xmlns:p14="http://schemas.microsoft.com/office/powerpoint/2010/main" val="648433985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397F7-A2EE-C646-8ACB-F1F4FB4BB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506AC08-5CE8-C048-B846-EDDEDA7BFA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1869" y="971814"/>
            <a:ext cx="6623050" cy="496728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CBD95F-4F03-C34E-B700-7F3AD68246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4FB91F-8620-9C4D-8A32-1AD02BFD54B1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F084A6-6CFC-BF43-BDED-80F3750E0F49}"/>
              </a:ext>
            </a:extLst>
          </p:cNvPr>
          <p:cNvSpPr txBox="1"/>
          <p:nvPr/>
        </p:nvSpPr>
        <p:spPr>
          <a:xfrm>
            <a:off x="7034180" y="3382942"/>
            <a:ext cx="20759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Raj Jain,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The Art of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Computer Systems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Performance Analysis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Wiley, 1991.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56EAA7C-B2D6-8243-94EA-3FAFBC324624}"/>
              </a:ext>
            </a:extLst>
          </p:cNvPr>
          <p:cNvSpPr/>
          <p:nvPr/>
        </p:nvSpPr>
        <p:spPr>
          <a:xfrm>
            <a:off x="2169158" y="607132"/>
            <a:ext cx="3698986" cy="1093676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77777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E6FA0-EB74-D446-A18B-E55B58ADE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32E1BC0-41FA-8C48-9A83-AB811188E6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37441" y="1102519"/>
            <a:ext cx="6483351" cy="486251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B8C0F-605A-6143-8D3E-891C257216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4FB91F-8620-9C4D-8A32-1AD02BFD54B1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B359FE-A13A-AF4D-A750-D0FACB085790}"/>
              </a:ext>
            </a:extLst>
          </p:cNvPr>
          <p:cNvSpPr txBox="1"/>
          <p:nvPr/>
        </p:nvSpPr>
        <p:spPr>
          <a:xfrm>
            <a:off x="7034180" y="3382942"/>
            <a:ext cx="20759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Raj Jain, “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The Art of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Computer Systems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Performance Analysis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,”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Wiley, 1991.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22B8AB-D50A-D142-8ECE-CBD2060444D2}"/>
              </a:ext>
            </a:extLst>
          </p:cNvPr>
          <p:cNvSpPr/>
          <p:nvPr/>
        </p:nvSpPr>
        <p:spPr>
          <a:xfrm>
            <a:off x="3020019" y="6206282"/>
            <a:ext cx="1912021" cy="319061"/>
          </a:xfrm>
          <a:prstGeom prst="rect">
            <a:avLst/>
          </a:prstGeom>
          <a:noFill/>
          <a:ln w="57150">
            <a:solidFill>
              <a:srgbClr val="FF0000"/>
            </a:solidFill>
          </a:ln>
          <a:scene3d>
            <a:camera prst="orthographicFront">
              <a:rot lat="0" lon="0" rev="1044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0504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5056E-5E0D-1746-9AF8-8212921EE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RowHammer Reviews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B9D8D-2C3F-8E4E-957C-4E5F3DBB7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65AE97-DF02-5742-869D-07C457E90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038"/>
            <a:ext cx="9144000" cy="33987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55D524-DCC9-1847-83C7-854F549EA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4394200"/>
            <a:ext cx="5701630" cy="230368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E5BF8A9-EA5D-234F-8FBD-05D672436FBE}"/>
              </a:ext>
            </a:extLst>
          </p:cNvPr>
          <p:cNvSpPr/>
          <p:nvPr/>
        </p:nvSpPr>
        <p:spPr>
          <a:xfrm>
            <a:off x="3563888" y="4394199"/>
            <a:ext cx="1008112" cy="230368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3400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07A6-8DA1-5046-AEB0-971A934F0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the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E7DC0-4EFE-F141-8BB4-C777DB48B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FF0740-B72C-BF4C-BFC9-C5861C554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854522"/>
            <a:ext cx="8674100" cy="1193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0E37AE-B3FE-BC41-8FC0-1735C5B48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12" y="2168604"/>
            <a:ext cx="9004300" cy="2197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03E50B-E652-9442-B569-A08EE1A1BD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12" y="4527550"/>
            <a:ext cx="9144000" cy="23972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ED2AFF-8D4C-5242-A5FE-05DE7C488195}"/>
              </a:ext>
            </a:extLst>
          </p:cNvPr>
          <p:cNvSpPr txBox="1"/>
          <p:nvPr/>
        </p:nvSpPr>
        <p:spPr>
          <a:xfrm>
            <a:off x="3837552" y="388323"/>
            <a:ext cx="54312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Reviews from Micro 2013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48DCB5-D6CD-9E4F-9BEA-32D24F58C743}"/>
              </a:ext>
            </a:extLst>
          </p:cNvPr>
          <p:cNvSpPr/>
          <p:nvPr/>
        </p:nvSpPr>
        <p:spPr>
          <a:xfrm>
            <a:off x="1259631" y="2845326"/>
            <a:ext cx="7729757" cy="5116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8A6464-A6B4-9249-9F6A-71EF8C6AFEA8}"/>
              </a:ext>
            </a:extLst>
          </p:cNvPr>
          <p:cNvSpPr/>
          <p:nvPr/>
        </p:nvSpPr>
        <p:spPr>
          <a:xfrm>
            <a:off x="230812" y="1296124"/>
            <a:ext cx="6933476" cy="38927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59DDD6-DFA7-A949-9874-C5BE057A2C47}"/>
              </a:ext>
            </a:extLst>
          </p:cNvPr>
          <p:cNvSpPr/>
          <p:nvPr/>
        </p:nvSpPr>
        <p:spPr>
          <a:xfrm>
            <a:off x="148162" y="4882694"/>
            <a:ext cx="9065588" cy="7200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07366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72834-43DA-7549-B0D1-0445F66C1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716AD-1B0D-8D45-970D-B55602C3F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8BBDA8-2719-C84F-B2C7-794F5BFB1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928579"/>
            <a:ext cx="6747470" cy="31331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C8B2D6-5AC2-7241-8709-1D72836C1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4205675"/>
            <a:ext cx="6891412" cy="2652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C57BD5-EE5F-8E47-BCDF-E5B7FF786204}"/>
              </a:ext>
            </a:extLst>
          </p:cNvPr>
          <p:cNvSpPr txBox="1"/>
          <p:nvPr/>
        </p:nvSpPr>
        <p:spPr>
          <a:xfrm>
            <a:off x="3837552" y="388323"/>
            <a:ext cx="53062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Reviews from ISCA 2014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A74C61-7692-3244-BE16-34067D9C26DA}"/>
              </a:ext>
            </a:extLst>
          </p:cNvPr>
          <p:cNvSpPr/>
          <p:nvPr/>
        </p:nvSpPr>
        <p:spPr>
          <a:xfrm>
            <a:off x="755577" y="2204824"/>
            <a:ext cx="6891486" cy="129618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6A8F27-195E-AC45-9A37-D6159E21BDE8}"/>
              </a:ext>
            </a:extLst>
          </p:cNvPr>
          <p:cNvSpPr/>
          <p:nvPr/>
        </p:nvSpPr>
        <p:spPr>
          <a:xfrm>
            <a:off x="899518" y="4509120"/>
            <a:ext cx="6480794" cy="10081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3017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2CF2A-B249-6841-B1AC-3698A40F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Suggestions to Reviewers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4FC53-7113-3A4E-8DBE-713A3C470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48768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Be fair</a:t>
            </a:r>
            <a:r>
              <a:rPr lang="en-US" dirty="0"/>
              <a:t>; you do not know it all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Be open-minded</a:t>
            </a:r>
            <a:r>
              <a:rPr lang="en-US" dirty="0"/>
              <a:t>; you do not know it all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Be accepting of diverse research methods</a:t>
            </a:r>
            <a:r>
              <a:rPr lang="en-US" dirty="0"/>
              <a:t>: there is no single way of doing research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Be constructive</a:t>
            </a:r>
            <a:r>
              <a:rPr lang="en-US" dirty="0"/>
              <a:t>, not destructive</a:t>
            </a:r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Do not have double standards…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670F5A-260F-1A4C-9742-8E026C9140E4}"/>
              </a:ext>
            </a:extLst>
          </p:cNvPr>
          <p:cNvSpPr txBox="1"/>
          <p:nvPr/>
        </p:nvSpPr>
        <p:spPr>
          <a:xfrm>
            <a:off x="148371" y="5805792"/>
            <a:ext cx="891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Do not block or delay scientific progress for non-reasons</a:t>
            </a:r>
          </a:p>
        </p:txBody>
      </p:sp>
    </p:spTree>
    <p:extLst>
      <p:ext uri="{BB962C8B-B14F-4D97-AF65-F5344CB8AC3E}">
        <p14:creationId xmlns:p14="http://schemas.microsoft.com/office/powerpoint/2010/main" val="9728789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4400" dirty="0"/>
              <a:t>Suggestion to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7282" y="213285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We Need to Fix the </a:t>
            </a:r>
            <a:r>
              <a:rPr lang="en-US" sz="6400" dirty="0">
                <a:solidFill>
                  <a:srgbClr val="FF0000"/>
                </a:solidFill>
              </a:rPr>
              <a:t>Reviewer Accountability </a:t>
            </a:r>
            <a:r>
              <a:rPr lang="en-US" sz="6400" dirty="0">
                <a:solidFill>
                  <a:srgbClr val="0000FF"/>
                </a:solidFill>
              </a:rPr>
              <a:t>Problem</a:t>
            </a:r>
            <a:endParaRPr lang="en-US" sz="6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144462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4400" dirty="0"/>
              <a:t>Suggestion to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48880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Eliminate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Double Standards</a:t>
            </a:r>
          </a:p>
        </p:txBody>
      </p:sp>
    </p:spTree>
    <p:extLst>
      <p:ext uri="{BB962C8B-B14F-4D97-AF65-F5344CB8AC3E}">
        <p14:creationId xmlns:p14="http://schemas.microsoft.com/office/powerpoint/2010/main" val="160634195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Suggestion to Researchers: Principle: Passion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152" y="1844824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Follow Your Passion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(Do not get derailed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by naysayers)</a:t>
            </a:r>
          </a:p>
        </p:txBody>
      </p:sp>
    </p:spTree>
    <p:extLst>
      <p:ext uri="{BB962C8B-B14F-4D97-AF65-F5344CB8AC3E}">
        <p14:creationId xmlns:p14="http://schemas.microsoft.com/office/powerpoint/2010/main" val="3816134270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700" dirty="0"/>
              <a:t>Suggestion to Researchers: Principle: Resilience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1034" y="263691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Be Resilient</a:t>
            </a:r>
          </a:p>
        </p:txBody>
      </p:sp>
    </p:spTree>
    <p:extLst>
      <p:ext uri="{BB962C8B-B14F-4D97-AF65-F5344CB8AC3E}">
        <p14:creationId xmlns:p14="http://schemas.microsoft.com/office/powerpoint/2010/main" val="4150862952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76872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learning and scholarship</a:t>
            </a:r>
          </a:p>
        </p:txBody>
      </p:sp>
    </p:spTree>
    <p:extLst>
      <p:ext uri="{BB962C8B-B14F-4D97-AF65-F5344CB8AC3E}">
        <p14:creationId xmlns:p14="http://schemas.microsoft.com/office/powerpoint/2010/main" val="1759139082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BDC41-E99E-614E-B240-6AE2EE68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Principle: Learning and Scholarship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59334-8EFC-3F4D-A8ED-1074F35B2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EC0F82-89AB-4E40-B757-7D0F59CC1BB3}"/>
              </a:ext>
            </a:extLst>
          </p:cNvPr>
          <p:cNvSpPr txBox="1">
            <a:spLocks/>
          </p:cNvSpPr>
          <p:nvPr/>
        </p:nvSpPr>
        <p:spPr bwMode="auto">
          <a:xfrm>
            <a:off x="0" y="2564904"/>
            <a:ext cx="914400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6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quality of your work defines your impact</a:t>
            </a:r>
            <a:endParaRPr kumimoji="0" lang="en-US" sz="6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120149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>
                <a:solidFill>
                  <a:srgbClr val="0000FF"/>
                </a:solidFill>
              </a:rPr>
              <a:t>Prof. 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7 July 2019</a:t>
            </a:r>
          </a:p>
          <a:p>
            <a:r>
              <a:rPr lang="en-US" sz="2200" dirty="0"/>
              <a:t>SAMOS Tutorial</a:t>
            </a:r>
          </a:p>
          <a:p>
            <a:endParaRPr lang="en-US" sz="2200" dirty="0"/>
          </a:p>
          <a:p>
            <a:pPr algn="l"/>
            <a:endParaRPr lang="en-US" sz="220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16024" y="1196752"/>
            <a:ext cx="8820472" cy="220141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dirty="0"/>
              <a:t>Memory Systems </a:t>
            </a:r>
            <a:br>
              <a:rPr lang="en-US" sz="3600" dirty="0"/>
            </a:br>
            <a:r>
              <a:rPr lang="en-US" sz="4400" dirty="0"/>
              <a:t>and Memory-Centric Computing Systems</a:t>
            </a:r>
            <a:br>
              <a:rPr lang="en-US" sz="3600" dirty="0"/>
            </a:br>
            <a:br>
              <a:rPr lang="en-US" sz="1200" dirty="0"/>
            </a:br>
            <a:r>
              <a:rPr lang="en-US" sz="4000" dirty="0">
                <a:solidFill>
                  <a:srgbClr val="FF0000"/>
                </a:solidFill>
              </a:rPr>
              <a:t>Part 5: Principles and Conclusion</a:t>
            </a:r>
          </a:p>
        </p:txBody>
      </p:sp>
      <p:pic>
        <p:nvPicPr>
          <p:cNvPr id="9" name="Picture 2" descr="ETH Zurich short logo, black">
            <a:extLst>
              <a:ext uri="{FF2B5EF4-FFF2-40B4-BE49-F238E27FC236}">
                <a16:creationId xmlns:a16="http://schemas.microsoft.com/office/drawing/2014/main" id="{FC43E8D1-7441-F549-B3D8-E15CEC0D90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Burgundy_CMU_JPG_Logo.jpg">
            <a:extLst>
              <a:ext uri="{FF2B5EF4-FFF2-40B4-BE49-F238E27FC236}">
                <a16:creationId xmlns:a16="http://schemas.microsoft.com/office/drawing/2014/main" id="{18DAF962-0981-0B4D-8AC7-8A2617AFD49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  <p:pic>
        <p:nvPicPr>
          <p:cNvPr id="14" name="Picture 13" descr="safari.png">
            <a:extLst>
              <a:ext uri="{FF2B5EF4-FFF2-40B4-BE49-F238E27FC236}">
                <a16:creationId xmlns:a16="http://schemas.microsoft.com/office/drawing/2014/main" id="{F68CDBFF-9DE1-D44A-85CA-A1176D0CACD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872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8760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My current and past students and postdocs</a:t>
            </a:r>
          </a:p>
          <a:p>
            <a:pPr lvl="1"/>
            <a:r>
              <a:rPr lang="en-US" sz="2100" dirty="0" err="1"/>
              <a:t>Rachata</a:t>
            </a:r>
            <a:r>
              <a:rPr lang="en-US" sz="2100" dirty="0"/>
              <a:t> </a:t>
            </a:r>
            <a:r>
              <a:rPr lang="en-US" sz="2100" dirty="0" err="1"/>
              <a:t>Ausavarungnirun</a:t>
            </a:r>
            <a:r>
              <a:rPr lang="en-US" sz="2100" dirty="0"/>
              <a:t>, Abhishek </a:t>
            </a:r>
            <a:r>
              <a:rPr lang="en-US" sz="2100" dirty="0" err="1"/>
              <a:t>Bhowmick</a:t>
            </a:r>
            <a:r>
              <a:rPr lang="en-US" sz="2100" dirty="0"/>
              <a:t>, </a:t>
            </a:r>
            <a:r>
              <a:rPr lang="en-US" sz="2100" dirty="0" err="1"/>
              <a:t>Amirali</a:t>
            </a:r>
            <a:r>
              <a:rPr lang="en-US" sz="2100" dirty="0"/>
              <a:t> </a:t>
            </a:r>
            <a:r>
              <a:rPr lang="en-US" sz="2100" dirty="0" err="1"/>
              <a:t>Boroumand</a:t>
            </a:r>
            <a:r>
              <a:rPr lang="en-US" sz="2100" dirty="0"/>
              <a:t>, </a:t>
            </a:r>
            <a:r>
              <a:rPr lang="en-US" sz="2100" dirty="0" err="1"/>
              <a:t>Rui</a:t>
            </a:r>
            <a:r>
              <a:rPr lang="en-US" sz="2100" dirty="0"/>
              <a:t> </a:t>
            </a:r>
            <a:r>
              <a:rPr lang="en-US" sz="2100" dirty="0" err="1"/>
              <a:t>Cai</a:t>
            </a:r>
            <a:r>
              <a:rPr lang="en-US" sz="2100" dirty="0"/>
              <a:t>, Yu </a:t>
            </a:r>
            <a:r>
              <a:rPr lang="en-US" sz="2100" dirty="0" err="1"/>
              <a:t>Cai</a:t>
            </a:r>
            <a:r>
              <a:rPr lang="en-US" sz="2100" dirty="0"/>
              <a:t>, Kevin Chang, </a:t>
            </a:r>
            <a:r>
              <a:rPr lang="en-US" sz="2100" dirty="0" err="1"/>
              <a:t>Saugata</a:t>
            </a:r>
            <a:r>
              <a:rPr lang="en-US" sz="2100" dirty="0"/>
              <a:t> </a:t>
            </a:r>
            <a:r>
              <a:rPr lang="en-US" sz="2100" dirty="0" err="1"/>
              <a:t>Ghose</a:t>
            </a:r>
            <a:r>
              <a:rPr lang="en-US" sz="2100" dirty="0"/>
              <a:t>, Kevin Hsieh, Tyler </a:t>
            </a:r>
            <a:r>
              <a:rPr lang="en-US" sz="2100" dirty="0" err="1"/>
              <a:t>Huberty</a:t>
            </a:r>
            <a:r>
              <a:rPr lang="en-US" sz="2100" dirty="0"/>
              <a:t>, Ben </a:t>
            </a:r>
            <a:r>
              <a:rPr lang="en-US" sz="2100" dirty="0" err="1"/>
              <a:t>Jaiyen</a:t>
            </a:r>
            <a:r>
              <a:rPr lang="en-US" sz="2100" dirty="0"/>
              <a:t>, Samira Khan, </a:t>
            </a:r>
            <a:r>
              <a:rPr lang="en-US" sz="2100" dirty="0" err="1"/>
              <a:t>Jeremie</a:t>
            </a:r>
            <a:r>
              <a:rPr lang="en-US" sz="2100" dirty="0"/>
              <a:t> Kim, Yoongu Kim, Yang Li, Jamie Liu, Lavanya Subramanian, Donghyuk Lee, </a:t>
            </a:r>
            <a:r>
              <a:rPr lang="en-US" sz="2100" dirty="0" err="1"/>
              <a:t>Yixin</a:t>
            </a:r>
            <a:r>
              <a:rPr lang="en-US" sz="2100" dirty="0"/>
              <a:t> </a:t>
            </a:r>
            <a:r>
              <a:rPr lang="en-US" sz="2100" dirty="0" err="1"/>
              <a:t>Luo</a:t>
            </a:r>
            <a:r>
              <a:rPr lang="en-US" sz="2100" dirty="0"/>
              <a:t>, Justin Meza, Gennady </a:t>
            </a:r>
            <a:r>
              <a:rPr lang="en-US" sz="2100" dirty="0" err="1"/>
              <a:t>Pekhimenko</a:t>
            </a:r>
            <a:r>
              <a:rPr lang="en-US" sz="2100" dirty="0"/>
              <a:t>, Vivek Seshadri, Lavanya Subramanian, </a:t>
            </a:r>
            <a:r>
              <a:rPr lang="en-US" sz="2100" dirty="0" err="1"/>
              <a:t>Nandita</a:t>
            </a:r>
            <a:r>
              <a:rPr lang="en-US" sz="2100" dirty="0"/>
              <a:t> </a:t>
            </a:r>
            <a:r>
              <a:rPr lang="en-US" sz="2100" dirty="0" err="1"/>
              <a:t>Vijaykumar</a:t>
            </a:r>
            <a:r>
              <a:rPr lang="en-US" sz="2100" dirty="0"/>
              <a:t>, </a:t>
            </a:r>
            <a:r>
              <a:rPr lang="en-US" sz="2100" dirty="0" err="1"/>
              <a:t>HanBin</a:t>
            </a:r>
            <a:r>
              <a:rPr lang="en-US" sz="2100" dirty="0"/>
              <a:t> Yoon, </a:t>
            </a:r>
            <a:r>
              <a:rPr lang="en-US" sz="2100" dirty="0" err="1"/>
              <a:t>Jishen</a:t>
            </a:r>
            <a:r>
              <a:rPr lang="en-US" sz="2100" dirty="0"/>
              <a:t> Zhao, …</a:t>
            </a:r>
          </a:p>
          <a:p>
            <a:endParaRPr lang="en-US" sz="400" dirty="0"/>
          </a:p>
          <a:p>
            <a:endParaRPr lang="en-US" sz="400" dirty="0"/>
          </a:p>
          <a:p>
            <a:endParaRPr lang="en-US" sz="400" dirty="0"/>
          </a:p>
          <a:p>
            <a:r>
              <a:rPr lang="en-US" dirty="0">
                <a:solidFill>
                  <a:srgbClr val="0000FF"/>
                </a:solidFill>
              </a:rPr>
              <a:t>My collaborators</a:t>
            </a:r>
          </a:p>
          <a:p>
            <a:pPr lvl="1"/>
            <a:r>
              <a:rPr lang="en-US" sz="2100" dirty="0"/>
              <a:t>Can Alkan, Chita Das, Phil Gibbons, </a:t>
            </a:r>
            <a:r>
              <a:rPr lang="en-US" sz="2100" dirty="0" err="1"/>
              <a:t>Sriram</a:t>
            </a:r>
            <a:r>
              <a:rPr lang="en-US" sz="2100" dirty="0"/>
              <a:t> </a:t>
            </a:r>
            <a:r>
              <a:rPr lang="en-US" sz="2100" dirty="0" err="1"/>
              <a:t>Govindan</a:t>
            </a:r>
            <a:r>
              <a:rPr lang="en-US" sz="2100" dirty="0"/>
              <a:t>, Norm </a:t>
            </a:r>
            <a:r>
              <a:rPr lang="en-US" sz="2100" dirty="0" err="1"/>
              <a:t>Jouppi</a:t>
            </a:r>
            <a:r>
              <a:rPr lang="en-US" sz="2100" dirty="0"/>
              <a:t>, </a:t>
            </a:r>
            <a:r>
              <a:rPr lang="en-US" sz="2100" dirty="0" err="1"/>
              <a:t>Mahmut</a:t>
            </a:r>
            <a:r>
              <a:rPr lang="en-US" sz="2100" dirty="0"/>
              <a:t> </a:t>
            </a:r>
            <a:r>
              <a:rPr lang="en-US" sz="2100" dirty="0" err="1"/>
              <a:t>Kandemir</a:t>
            </a:r>
            <a:r>
              <a:rPr lang="en-US" sz="2100" dirty="0"/>
              <a:t>, Mike </a:t>
            </a:r>
            <a:r>
              <a:rPr lang="en-US" sz="2100" dirty="0" err="1"/>
              <a:t>Kozuch</a:t>
            </a:r>
            <a:r>
              <a:rPr lang="en-US" sz="2100" dirty="0"/>
              <a:t>, </a:t>
            </a:r>
            <a:r>
              <a:rPr lang="en-US" sz="2100" dirty="0" err="1"/>
              <a:t>Konrad</a:t>
            </a:r>
            <a:r>
              <a:rPr lang="en-US" sz="2100" dirty="0"/>
              <a:t> Lai, Ken Mai, Todd Mowry, Yale </a:t>
            </a:r>
            <a:r>
              <a:rPr lang="en-US" sz="2100" dirty="0" err="1"/>
              <a:t>Patt</a:t>
            </a:r>
            <a:r>
              <a:rPr lang="en-US" sz="2100" dirty="0"/>
              <a:t>, </a:t>
            </a:r>
            <a:r>
              <a:rPr lang="en-US" sz="2100" dirty="0" err="1"/>
              <a:t>Moinuddin</a:t>
            </a:r>
            <a:r>
              <a:rPr lang="en-US" sz="2100" dirty="0"/>
              <a:t> </a:t>
            </a:r>
            <a:r>
              <a:rPr lang="en-US" sz="2100" dirty="0" err="1"/>
              <a:t>Qureshi</a:t>
            </a:r>
            <a:r>
              <a:rPr lang="en-US" sz="2100" dirty="0"/>
              <a:t>, Partha Ranganathan, </a:t>
            </a:r>
            <a:r>
              <a:rPr lang="en-US" sz="2100" dirty="0" err="1"/>
              <a:t>Bikash</a:t>
            </a:r>
            <a:r>
              <a:rPr lang="en-US" sz="2100" dirty="0"/>
              <a:t> Sharma, </a:t>
            </a:r>
            <a:r>
              <a:rPr lang="en-US" sz="2100" dirty="0" err="1"/>
              <a:t>Kushagra</a:t>
            </a:r>
            <a:r>
              <a:rPr lang="en-US" sz="2100" dirty="0"/>
              <a:t> </a:t>
            </a:r>
            <a:r>
              <a:rPr lang="en-US" sz="2100" dirty="0" err="1"/>
              <a:t>Vaid</a:t>
            </a:r>
            <a:r>
              <a:rPr lang="en-US" sz="2100" dirty="0"/>
              <a:t>, Chris Wilkerson,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>
                <a:solidFill>
                  <a:srgbClr val="000000"/>
                </a:solidFill>
              </a:rPr>
              <a:pPr/>
              <a:t>50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300965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Acknowledgments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NSF</a:t>
            </a:r>
          </a:p>
          <a:p>
            <a:r>
              <a:rPr lang="en-US" dirty="0"/>
              <a:t>GSRC</a:t>
            </a:r>
          </a:p>
          <a:p>
            <a:r>
              <a:rPr lang="en-US" dirty="0"/>
              <a:t>SRC</a:t>
            </a:r>
          </a:p>
          <a:p>
            <a:r>
              <a:rPr lang="en-US" dirty="0" err="1"/>
              <a:t>CyLab</a:t>
            </a:r>
            <a:endParaRPr lang="en-US" dirty="0"/>
          </a:p>
          <a:p>
            <a:r>
              <a:rPr lang="en-US" dirty="0"/>
              <a:t>Alibaba, AMD, Google, Facebook, HP Labs, Huawei, IBM, Intel, Microsoft, Nvidia, Oracle, Qualcomm, Rambus, Samsung, Seagate, VMware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7F28456-B93E-5440-A8F9-7EDDF5DA4557}" type="slidenum">
              <a:rPr lang="en-US" smtClean="0">
                <a:solidFill>
                  <a:srgbClr val="000000"/>
                </a:solidFill>
              </a:rPr>
              <a:pPr/>
              <a:t>51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549113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Slides Not Covered </a:t>
            </a:r>
            <a:br>
              <a:rPr lang="en-US" dirty="0"/>
            </a:br>
            <a:r>
              <a:rPr lang="en-US" dirty="0"/>
              <a:t>			But Could Be Useful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>
                <a:solidFill>
                  <a:srgbClr val="000000"/>
                </a:solidFill>
              </a:rPr>
              <a:pPr/>
              <a:t>52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12198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of Backup Slides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CAD05-5F98-C240-A41D-E171A6304933}" type="slidenum">
              <a:rPr lang="en-US" smtClean="0">
                <a:solidFill>
                  <a:srgbClr val="000000"/>
                </a:solidFill>
              </a:rPr>
              <a:pPr/>
              <a:t>53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926108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66713" y="1833563"/>
            <a:ext cx="8428037" cy="822325"/>
          </a:xfrm>
        </p:spPr>
        <p:txBody>
          <a:bodyPr/>
          <a:lstStyle/>
          <a:p>
            <a:pPr algn="ctr" eaLnBrk="1" hangingPunct="1"/>
            <a:r>
              <a:rPr lang="en-US" sz="4000" dirty="0">
                <a:latin typeface="Garamond" charset="0"/>
              </a:rPr>
              <a:t>Readings, Videos, Reference Materials</a:t>
            </a:r>
          </a:p>
        </p:txBody>
      </p:sp>
      <p:sp>
        <p:nvSpPr>
          <p:cNvPr id="7475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endParaRPr lang="en-US" i="1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  <a:p>
            <a:pPr eaLnBrk="1" hangingPunct="1">
              <a:buFont typeface="Wingdings" charset="0"/>
              <a:buNone/>
            </a:pPr>
            <a:endParaRPr lang="en-US"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52590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Accelerated Memory Course (~6.5 hours)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23656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ACACES 2018 </a:t>
            </a:r>
          </a:p>
          <a:p>
            <a:pPr lvl="1"/>
            <a:r>
              <a:rPr lang="en-US" dirty="0"/>
              <a:t>Memory Systems and Memory-Centric Computing Systems</a:t>
            </a:r>
          </a:p>
          <a:p>
            <a:pPr lvl="1"/>
            <a:r>
              <a:rPr lang="en-US" dirty="0"/>
              <a:t>Taught by Onur Mutlu July 9-13, 2018</a:t>
            </a:r>
          </a:p>
          <a:p>
            <a:pPr lvl="1"/>
            <a:r>
              <a:rPr lang="en-US" dirty="0"/>
              <a:t>~6.5 hours of lectures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Website for the Course including Videos, Slides, Papers</a:t>
            </a:r>
          </a:p>
          <a:p>
            <a:pPr lvl="1"/>
            <a:r>
              <a:rPr lang="en-US" dirty="0">
                <a:hlinkClick r:id="rId2"/>
              </a:rPr>
              <a:t>https://safari.ethz.ch/memory_systems/ACACES2018/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https://www.youtube.com/playlist?list=PL5Q2soXY2Zi-HXxomthrpDpMJm05P6J9x</a:t>
            </a:r>
            <a:r>
              <a:rPr lang="en-US" dirty="0"/>
              <a:t> </a:t>
            </a:r>
          </a:p>
          <a:p>
            <a:pPr lvl="1"/>
            <a:endParaRPr lang="en-US" dirty="0">
              <a:hlinkClick r:id="rId4"/>
            </a:endParaRPr>
          </a:p>
          <a:p>
            <a:r>
              <a:rPr lang="en-US" dirty="0">
                <a:solidFill>
                  <a:srgbClr val="0000FF"/>
                </a:solidFill>
              </a:rPr>
              <a:t>All Papers are at:</a:t>
            </a:r>
          </a:p>
          <a:p>
            <a:pPr lvl="1"/>
            <a:r>
              <a:rPr lang="en-US" dirty="0">
                <a:hlinkClick r:id="rId4"/>
              </a:rPr>
              <a:t>https://people.inf.ethz.ch/omutlu/projects.htm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Final lecture notes and readings (for all topics)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0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0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197340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b="1" dirty="0"/>
              <a:t>Required: </a:t>
            </a:r>
            <a:r>
              <a:rPr lang="en-US" dirty="0"/>
              <a:t>Reference Overview Paper I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F683EC-8C81-D44E-8211-9FB74E176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29877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"Processing Data Where It Makes Sense: Enabling In-Memory Computation"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paper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Microprocessors and Microsystems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 (</a:t>
            </a: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MICPRO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)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June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endParaRPr kumimoji="0" lang="en-US" sz="1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675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Required: </a:t>
            </a:r>
            <a:r>
              <a:rPr lang="en-US" dirty="0"/>
              <a:t>Reference Overview Paper II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 and </a:t>
            </a:r>
            <a:r>
              <a:rPr lang="en-US" dirty="0" err="1"/>
              <a:t>Jeremie</a:t>
            </a:r>
            <a:r>
              <a:rPr lang="en-US" dirty="0"/>
              <a:t> Kim,</a:t>
            </a:r>
            <a:br>
              <a:rPr lang="en-US" dirty="0"/>
            </a:br>
            <a:r>
              <a:rPr lang="en-US" b="1" dirty="0"/>
              <a:t>"RowHammer: A Retrospective"</a:t>
            </a:r>
            <a:br>
              <a:rPr lang="en-US" dirty="0"/>
            </a:br>
            <a:r>
              <a:rPr lang="en-US" i="1" dirty="0">
                <a:hlinkClick r:id="rId2"/>
              </a:rPr>
              <a:t>IEEE Transactions on Computer-Aided Design of Integrated Circuits and Systems</a:t>
            </a:r>
            <a:r>
              <a:rPr lang="en-US" i="1" dirty="0"/>
              <a:t> (</a:t>
            </a:r>
            <a:r>
              <a:rPr lang="en-US" b="1" i="1" dirty="0"/>
              <a:t>TCAD</a:t>
            </a:r>
            <a:r>
              <a:rPr lang="en-US" i="1" dirty="0"/>
              <a:t>) Special Issue on Top Picks in Hardware and Embedded Security</a:t>
            </a:r>
            <a:r>
              <a:rPr lang="en-US" dirty="0"/>
              <a:t>, 2019.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3"/>
              </a:rPr>
              <a:t>Preliminary arXiv version</a:t>
            </a:r>
            <a:r>
              <a:rPr lang="en-US" dirty="0"/>
              <a:t>]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8A0BF4-FF83-FF4D-95CC-55B11F61D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4196680"/>
            <a:ext cx="7391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749729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Required: </a:t>
            </a:r>
            <a:r>
              <a:rPr lang="en-US" dirty="0"/>
              <a:t>Reference Overview Paper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 and Lavanya Subramanian,</a:t>
            </a:r>
            <a:br>
              <a:rPr lang="en-US" dirty="0"/>
            </a:br>
            <a:r>
              <a:rPr lang="en-US" b="1" dirty="0">
                <a:hlinkClick r:id="rId2"/>
              </a:rPr>
              <a:t>"Research Problems and Opportunities in Memory Systems"</a:t>
            </a:r>
            <a:br>
              <a:rPr lang="en-US" dirty="0"/>
            </a:br>
            <a:r>
              <a:rPr lang="en-US" i="1" dirty="0"/>
              <a:t>Invited Article in </a:t>
            </a:r>
            <a:r>
              <a:rPr lang="en-US" i="1" dirty="0">
                <a:hlinkClick r:id="rId3"/>
              </a:rPr>
              <a:t>Supercomputing Frontiers and Innovations</a:t>
            </a:r>
            <a:r>
              <a:rPr lang="en-US" i="1" dirty="0"/>
              <a:t> (</a:t>
            </a:r>
            <a:r>
              <a:rPr lang="en-US" b="1" i="1" dirty="0"/>
              <a:t>SUPERFRI</a:t>
            </a:r>
            <a:r>
              <a:rPr lang="en-US" i="1" dirty="0"/>
              <a:t>)</a:t>
            </a:r>
            <a:r>
              <a:rPr lang="en-US" dirty="0"/>
              <a:t>, 2014/2015.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00" y="4467324"/>
            <a:ext cx="8890000" cy="977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B96285-7F1A-C948-A4B7-54FCB0114C45}"/>
              </a:ext>
            </a:extLst>
          </p:cNvPr>
          <p:cNvSpPr txBox="1"/>
          <p:nvPr/>
        </p:nvSpPr>
        <p:spPr>
          <a:xfrm>
            <a:off x="184520" y="6453336"/>
            <a:ext cx="8779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https://people.inf.ethz.ch/omutlu/pub/memory-systems-research_superfri14.pdf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0732707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Reference Overview Paper IV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1700" dirty="0"/>
              <a:t>Saugata Ghose, Kevin Hsieh, Amirali Boroumand, </a:t>
            </a:r>
            <a:r>
              <a:rPr lang="en-US" sz="1700" dirty="0" err="1"/>
              <a:t>Rachata</a:t>
            </a:r>
            <a:r>
              <a:rPr lang="en-US" sz="1700" dirty="0"/>
              <a:t> </a:t>
            </a:r>
            <a:r>
              <a:rPr lang="en-US" sz="1700" dirty="0" err="1"/>
              <a:t>Ausavarungnirun</a:t>
            </a:r>
            <a:r>
              <a:rPr lang="en-US" sz="1700" dirty="0"/>
              <a:t>, Onur Mutlu,</a:t>
            </a:r>
            <a:br>
              <a:rPr lang="en-US" sz="1700" dirty="0"/>
            </a:br>
            <a:r>
              <a:rPr lang="en-US" sz="1700" b="1" dirty="0">
                <a:hlinkClick r:id="rId2"/>
              </a:rPr>
              <a:t>"Enabling the Adoption of Processing-in-Memory: Challenges, Mechanisms, Future Research Directions"</a:t>
            </a:r>
            <a:r>
              <a:rPr lang="en-US" sz="1700" dirty="0"/>
              <a:t> </a:t>
            </a:r>
            <a:br>
              <a:rPr lang="en-US" sz="1700" dirty="0"/>
            </a:br>
            <a:r>
              <a:rPr lang="en-US" sz="1700" i="1" dirty="0"/>
              <a:t>Invited Book Chapter</a:t>
            </a:r>
            <a:r>
              <a:rPr lang="en-US" sz="1700" dirty="0"/>
              <a:t>, to appear in 2018.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3"/>
              </a:rPr>
              <a:t>Preliminary arxiv.org version</a:t>
            </a:r>
            <a:r>
              <a:rPr lang="en-US" sz="1700" dirty="0"/>
              <a:t>]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AD2022-F9DE-D14F-A45A-D41DA60EB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560" y="980728"/>
            <a:ext cx="8589976" cy="33669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A0A5EF-3A3C-1949-B5F9-3039EB9E1909}"/>
              </a:ext>
            </a:extLst>
          </p:cNvPr>
          <p:cNvSpPr txBox="1"/>
          <p:nvPr/>
        </p:nvSpPr>
        <p:spPr>
          <a:xfrm>
            <a:off x="2483768" y="6381328"/>
            <a:ext cx="4742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https://arxiv.org/pdf/1802.00320.pdf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9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Overview Paper V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4" y="3789040"/>
            <a:ext cx="9144000" cy="20465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7504" y="6520834"/>
            <a:ext cx="98650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https://people.inf.ethz.ch/omutlu/pub/rowhammer-and-other-memory-issues_date17.pdf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sz="2000" dirty="0"/>
              <a:t>Onur Mutlu,</a:t>
            </a:r>
            <a:br>
              <a:rPr lang="en-US" sz="2000" dirty="0"/>
            </a:br>
            <a:r>
              <a:rPr lang="en-US" sz="2000" b="1" dirty="0">
                <a:hlinkClick r:id="rId3"/>
              </a:rPr>
              <a:t>"The RowHammer Problem and Other Issues We May Face as Memory Becomes Denser"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i="1" dirty="0"/>
              <a:t>Invited Paper in Proceedings of the </a:t>
            </a:r>
            <a:r>
              <a:rPr lang="en-US" sz="2000" i="1" dirty="0">
                <a:hlinkClick r:id="rId4"/>
              </a:rPr>
              <a:t>Design, Automation, and Test in Europe Conference</a:t>
            </a:r>
            <a:r>
              <a:rPr lang="en-US" sz="2000" i="1" dirty="0"/>
              <a:t> (</a:t>
            </a:r>
            <a:r>
              <a:rPr lang="en-US" sz="2000" b="1" i="1" dirty="0"/>
              <a:t>DATE</a:t>
            </a:r>
            <a:r>
              <a:rPr lang="en-US" sz="2000" i="1" dirty="0"/>
              <a:t>)</a:t>
            </a:r>
            <a:r>
              <a:rPr lang="en-US" sz="2000" dirty="0"/>
              <a:t>, Lausanne, Switzerland, March 2017.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10311451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 Overview Paper 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Mutlu,</a:t>
            </a:r>
            <a:br>
              <a:rPr lang="en-US" dirty="0"/>
            </a:br>
            <a:r>
              <a:rPr lang="en-US" b="1" dirty="0">
                <a:hlinkClick r:id="rId2"/>
              </a:rPr>
              <a:t>"Memory Scaling: A Systems Architecture Perspective"</a:t>
            </a:r>
            <a:br>
              <a:rPr lang="en-US" dirty="0"/>
            </a:br>
            <a:r>
              <a:rPr lang="en-US" i="1" dirty="0"/>
              <a:t>Technical talk at </a:t>
            </a:r>
            <a:r>
              <a:rPr lang="en-US" i="1" dirty="0">
                <a:hlinkClick r:id="rId3"/>
              </a:rPr>
              <a:t>MemCon 2013</a:t>
            </a:r>
            <a:r>
              <a:rPr lang="en-US" i="1" dirty="0"/>
              <a:t> (</a:t>
            </a:r>
            <a:r>
              <a:rPr lang="en-US" b="1" i="1" dirty="0"/>
              <a:t>MEMCON</a:t>
            </a:r>
            <a:r>
              <a:rPr lang="en-US" i="1" dirty="0"/>
              <a:t>)</a:t>
            </a:r>
            <a:r>
              <a:rPr lang="en-US" dirty="0"/>
              <a:t>, Santa Clara, CA, August 2013. [</a:t>
            </a:r>
            <a:r>
              <a:rPr lang="en-US" dirty="0">
                <a:hlinkClick r:id="rId4"/>
              </a:rPr>
              <a:t>Slides (pptx)</a:t>
            </a:r>
            <a:r>
              <a:rPr lang="en-US" dirty="0"/>
              <a:t> </a:t>
            </a:r>
            <a:r>
              <a:rPr lang="en-US" dirty="0">
                <a:hlinkClick r:id="rId5"/>
              </a:rPr>
              <a:t>(pdf)</a:t>
            </a:r>
            <a:r>
              <a:rPr lang="en-US" dirty="0"/>
              <a:t>]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6"/>
              </a:rPr>
              <a:t>Video</a:t>
            </a:r>
            <a:r>
              <a:rPr lang="en-US" dirty="0"/>
              <a:t>] [</a:t>
            </a:r>
            <a:r>
              <a:rPr lang="en-US" dirty="0">
                <a:hlinkClick r:id="rId7"/>
              </a:rPr>
              <a:t>Coverage on StorageSearch</a:t>
            </a:r>
            <a:r>
              <a:rPr lang="en-US" dirty="0"/>
              <a:t>]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149080"/>
            <a:ext cx="9144000" cy="16390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B311F9-F741-644A-9EB2-894E4CF2F735}"/>
              </a:ext>
            </a:extLst>
          </p:cNvPr>
          <p:cNvSpPr txBox="1"/>
          <p:nvPr/>
        </p:nvSpPr>
        <p:spPr>
          <a:xfrm>
            <a:off x="192006" y="6488668"/>
            <a:ext cx="868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https://people.inf.ethz.ch/omutlu/pub/memory-scaling_memcon13.pdf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1767917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528" y="152400"/>
            <a:ext cx="9144000" cy="1066800"/>
          </a:xfrm>
        </p:spPr>
        <p:txBody>
          <a:bodyPr/>
          <a:lstStyle/>
          <a:p>
            <a:r>
              <a:rPr lang="en-US" dirty="0"/>
              <a:t>Reference Overview Paper VII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/>
        </p:nvSpPr>
        <p:spPr>
          <a:xfrm>
            <a:off x="1619672" y="6453336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  <a:hlinkClick r:id="rId2"/>
              </a:rPr>
              <a:t>https://arxiv.org/pdf/1706.08642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dobe Garamond Pro" panose="02020502060506020403" pitchFamily="18" charset="0"/>
                <a:ea typeface="+mn-ea"/>
                <a:cs typeface="+mn-cs"/>
              </a:rPr>
              <a:t>  </a:t>
            </a:r>
          </a:p>
        </p:txBody>
      </p:sp>
      <p:pic>
        <p:nvPicPr>
          <p:cNvPr id="8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62" y="1268760"/>
            <a:ext cx="7411230" cy="452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96831" y="1545937"/>
            <a:ext cx="435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40873850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Videos and Course Materials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15597"/>
            <a:ext cx="8915400" cy="5193723"/>
          </a:xfrm>
        </p:spPr>
        <p:txBody>
          <a:bodyPr/>
          <a:lstStyle/>
          <a:p>
            <a:r>
              <a:rPr lang="en-US" b="1" dirty="0">
                <a:hlinkClick r:id="rId2"/>
              </a:rPr>
              <a:t>Undergraduate Computer Architecture Course Lecture Videos</a:t>
            </a:r>
            <a:r>
              <a:rPr lang="en-US" b="1" dirty="0"/>
              <a:t> (</a:t>
            </a:r>
            <a:r>
              <a:rPr lang="en-US" b="1" dirty="0">
                <a:hlinkClick r:id="rId3"/>
              </a:rPr>
              <a:t>2015</a:t>
            </a:r>
            <a:r>
              <a:rPr lang="en-US" b="1" dirty="0"/>
              <a:t>, </a:t>
            </a:r>
            <a:r>
              <a:rPr lang="en-US" b="1" dirty="0">
                <a:hlinkClick r:id="rId4"/>
              </a:rPr>
              <a:t>2014</a:t>
            </a:r>
            <a:r>
              <a:rPr lang="en-US" b="1" dirty="0"/>
              <a:t>, </a:t>
            </a:r>
            <a:r>
              <a:rPr lang="en-US" b="1" dirty="0">
                <a:hlinkClick r:id="rId5"/>
              </a:rPr>
              <a:t>2013</a:t>
            </a:r>
            <a:r>
              <a:rPr lang="en-US" b="1" dirty="0"/>
              <a:t>)</a:t>
            </a:r>
          </a:p>
          <a:p>
            <a:r>
              <a:rPr lang="en-US" b="1" dirty="0">
                <a:hlinkClick r:id="rId6"/>
              </a:rPr>
              <a:t>Undergraduate Computer Architecture Course Materials</a:t>
            </a:r>
            <a:r>
              <a:rPr lang="en-US" b="1" dirty="0"/>
              <a:t> (</a:t>
            </a:r>
            <a:r>
              <a:rPr lang="en-US" b="1" dirty="0">
                <a:hlinkClick r:id="rId6"/>
              </a:rPr>
              <a:t>2015</a:t>
            </a:r>
            <a:r>
              <a:rPr lang="en-US" b="1" dirty="0"/>
              <a:t>, </a:t>
            </a:r>
            <a:r>
              <a:rPr lang="en-US" b="1" dirty="0">
                <a:hlinkClick r:id="rId7"/>
              </a:rPr>
              <a:t>2014</a:t>
            </a:r>
            <a:r>
              <a:rPr lang="en-US" b="1" dirty="0"/>
              <a:t>, </a:t>
            </a:r>
            <a:r>
              <a:rPr lang="en-US" b="1" dirty="0">
                <a:hlinkClick r:id="rId8"/>
              </a:rPr>
              <a:t>2013</a:t>
            </a:r>
            <a:r>
              <a:rPr lang="en-US" b="1" dirty="0"/>
              <a:t>)</a:t>
            </a:r>
          </a:p>
          <a:p>
            <a:endParaRPr lang="en-US" sz="1500" b="1" dirty="0">
              <a:hlinkClick r:id="" action="ppaction://noaction"/>
            </a:endParaRPr>
          </a:p>
          <a:p>
            <a:endParaRPr lang="en-US" sz="1500" b="1" dirty="0">
              <a:hlinkClick r:id="" action="ppaction://noaction"/>
            </a:endParaRPr>
          </a:p>
          <a:p>
            <a:r>
              <a:rPr lang="en-US" b="1" dirty="0">
                <a:hlinkClick r:id="rId9"/>
              </a:rPr>
              <a:t>Graduate Computer Architecture Course Lecture Videos</a:t>
            </a:r>
            <a:r>
              <a:rPr lang="en-US" b="1" dirty="0"/>
              <a:t> (</a:t>
            </a:r>
            <a:r>
              <a:rPr lang="en-US" b="1" dirty="0">
                <a:hlinkClick r:id="rId9"/>
              </a:rPr>
              <a:t>2017</a:t>
            </a:r>
            <a:r>
              <a:rPr lang="en-US" b="1" dirty="0"/>
              <a:t>, </a:t>
            </a:r>
            <a:r>
              <a:rPr lang="en-US" b="1" dirty="0">
                <a:hlinkClick r:id="rId10"/>
              </a:rPr>
              <a:t>2015</a:t>
            </a:r>
            <a:r>
              <a:rPr lang="en-US" b="1" dirty="0"/>
              <a:t>, </a:t>
            </a:r>
            <a:r>
              <a:rPr lang="en-US" b="1" dirty="0">
                <a:hlinkClick r:id="rId11"/>
              </a:rPr>
              <a:t>2013</a:t>
            </a:r>
            <a:r>
              <a:rPr lang="en-US" b="1" dirty="0"/>
              <a:t>)</a:t>
            </a:r>
          </a:p>
          <a:p>
            <a:r>
              <a:rPr lang="en-US" b="1" dirty="0">
                <a:hlinkClick r:id="rId12"/>
              </a:rPr>
              <a:t>Graduate Computer Architecture Course Materials</a:t>
            </a:r>
            <a:r>
              <a:rPr lang="en-US" b="1" dirty="0"/>
              <a:t> (</a:t>
            </a:r>
            <a:r>
              <a:rPr lang="en-US" b="1" dirty="0">
                <a:hlinkClick r:id="rId12"/>
              </a:rPr>
              <a:t>2017</a:t>
            </a:r>
            <a:r>
              <a:rPr lang="en-US" b="1" dirty="0"/>
              <a:t>, </a:t>
            </a:r>
            <a:r>
              <a:rPr lang="en-US" b="1" dirty="0">
                <a:hlinkClick r:id="rId13"/>
              </a:rPr>
              <a:t>2015</a:t>
            </a:r>
            <a:r>
              <a:rPr lang="en-US" b="1" dirty="0"/>
              <a:t>, </a:t>
            </a:r>
            <a:r>
              <a:rPr lang="en-US" b="1" dirty="0">
                <a:hlinkClick r:id="rId14"/>
              </a:rPr>
              <a:t>2013</a:t>
            </a:r>
            <a:r>
              <a:rPr lang="en-US" b="1" dirty="0"/>
              <a:t>)</a:t>
            </a:r>
          </a:p>
          <a:p>
            <a:endParaRPr lang="en-US" sz="1500" b="1" dirty="0">
              <a:hlinkClick r:id="" action="ppaction://noaction"/>
            </a:endParaRPr>
          </a:p>
          <a:p>
            <a:endParaRPr lang="en-US" sz="1500" b="1" dirty="0">
              <a:hlinkClick r:id="" action="ppaction://noaction"/>
            </a:endParaRPr>
          </a:p>
          <a:p>
            <a:r>
              <a:rPr lang="en-US" b="1" dirty="0">
                <a:hlinkClick r:id="rId15"/>
              </a:rPr>
              <a:t>Parallel Computer Architecture Course Materials</a:t>
            </a:r>
            <a:r>
              <a:rPr lang="en-US" b="1" dirty="0"/>
              <a:t> (</a:t>
            </a:r>
            <a:r>
              <a:rPr lang="en-US" b="1" dirty="0">
                <a:hlinkClick r:id="rId16"/>
              </a:rPr>
              <a:t>Lecture Videos</a:t>
            </a:r>
            <a:r>
              <a:rPr lang="en-US" b="1" dirty="0"/>
              <a:t>)</a:t>
            </a:r>
          </a:p>
          <a:p>
            <a:endParaRPr lang="en-US" sz="1200" b="1" dirty="0">
              <a:hlinkClick r:id="rId17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96326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Videos and Course Materials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23482"/>
            <a:ext cx="8915400" cy="5193723"/>
          </a:xfrm>
        </p:spPr>
        <p:txBody>
          <a:bodyPr/>
          <a:lstStyle/>
          <a:p>
            <a:endParaRPr lang="en-US" sz="1200" b="1" dirty="0">
              <a:hlinkClick r:id="rId2"/>
            </a:endParaRPr>
          </a:p>
          <a:p>
            <a:r>
              <a:rPr lang="en-US" b="1" dirty="0">
                <a:hlinkClick r:id="rId3"/>
              </a:rPr>
              <a:t>Freshman Digital Circuits and Computer Architecture Course Lecture Videos</a:t>
            </a:r>
            <a:r>
              <a:rPr lang="en-US" b="1" dirty="0"/>
              <a:t> (</a:t>
            </a:r>
            <a:r>
              <a:rPr lang="en-US" b="1" dirty="0">
                <a:hlinkClick r:id="rId4"/>
              </a:rPr>
              <a:t>2018</a:t>
            </a:r>
            <a:r>
              <a:rPr lang="en-US" b="1" dirty="0"/>
              <a:t>, </a:t>
            </a:r>
            <a:r>
              <a:rPr lang="en-US" b="1" dirty="0">
                <a:hlinkClick r:id="rId3"/>
              </a:rPr>
              <a:t>2017</a:t>
            </a:r>
            <a:r>
              <a:rPr lang="en-US" b="1" dirty="0"/>
              <a:t>)</a:t>
            </a:r>
          </a:p>
          <a:p>
            <a:r>
              <a:rPr lang="en-US" b="1" dirty="0">
                <a:hlinkClick r:id="rId5"/>
              </a:rPr>
              <a:t>Freshman Digital Circuits and Computer Architecture Course Materials</a:t>
            </a:r>
            <a:r>
              <a:rPr lang="en-US" b="1" dirty="0"/>
              <a:t> (</a:t>
            </a:r>
            <a:r>
              <a:rPr lang="en-US" b="1" dirty="0">
                <a:hlinkClick r:id="rId5"/>
              </a:rPr>
              <a:t>2018</a:t>
            </a:r>
            <a:r>
              <a:rPr lang="en-US" b="1" dirty="0"/>
              <a:t>)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>
                <a:hlinkClick r:id="rId2"/>
              </a:rPr>
              <a:t>Memory Systems Short Course Materials</a:t>
            </a:r>
            <a:r>
              <a:rPr lang="en-US" b="1" dirty="0"/>
              <a:t> </a:t>
            </a:r>
          </a:p>
          <a:p>
            <a:pPr marL="0" indent="0">
              <a:buNone/>
            </a:pPr>
            <a:r>
              <a:rPr lang="en-US" b="1" dirty="0"/>
              <a:t>    (</a:t>
            </a:r>
            <a:r>
              <a:rPr lang="en-US" b="1" dirty="0">
                <a:hlinkClick r:id="rId6"/>
              </a:rPr>
              <a:t>Lecture Video on Main Memory and DRAM Basics</a:t>
            </a:r>
            <a:r>
              <a:rPr lang="en-US" b="1" dirty="0"/>
              <a:t>)</a:t>
            </a:r>
          </a:p>
          <a:p>
            <a:endParaRPr lang="en-US" b="1" dirty="0">
              <a:hlinkClick r:id="rId3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9656138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Open Source Tools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Rowhammer</a:t>
            </a:r>
            <a:r>
              <a:rPr lang="en-US" dirty="0">
                <a:solidFill>
                  <a:srgbClr val="0000FF"/>
                </a:solidFill>
              </a:rPr>
              <a:t> – Program to Induce RowHammer Errors</a:t>
            </a:r>
          </a:p>
          <a:p>
            <a:pPr lvl="1"/>
            <a:r>
              <a:rPr lang="en-US" dirty="0">
                <a:hlinkClick r:id="rId2"/>
              </a:rPr>
              <a:t>https://github.com/CMU-SAFARI/rowhammer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Ramulator</a:t>
            </a:r>
            <a:r>
              <a:rPr lang="en-US" dirty="0">
                <a:solidFill>
                  <a:srgbClr val="0000FF"/>
                </a:solidFill>
              </a:rPr>
              <a:t> – Fast and Extensible DRAM Simulator</a:t>
            </a:r>
          </a:p>
          <a:p>
            <a:pPr lvl="1"/>
            <a:r>
              <a:rPr lang="en-US" dirty="0">
                <a:hlinkClick r:id="rId3"/>
              </a:rPr>
              <a:t>https://github.com/CMU-SAFARI/ramulator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MemSim</a:t>
            </a:r>
            <a:r>
              <a:rPr lang="en-US" dirty="0">
                <a:solidFill>
                  <a:srgbClr val="0000FF"/>
                </a:solidFill>
              </a:rPr>
              <a:t> – Simple Memory Simulator</a:t>
            </a:r>
          </a:p>
          <a:p>
            <a:pPr lvl="1"/>
            <a:r>
              <a:rPr lang="en-US" dirty="0">
                <a:hlinkClick r:id="rId4"/>
              </a:rPr>
              <a:t>https://github.com/CMU-SAFARI/memsim</a:t>
            </a:r>
            <a:r>
              <a:rPr lang="en-US" dirty="0"/>
              <a:t> </a:t>
            </a:r>
          </a:p>
          <a:p>
            <a:r>
              <a:rPr lang="en-US" dirty="0" err="1">
                <a:solidFill>
                  <a:srgbClr val="0000FF"/>
                </a:solidFill>
              </a:rPr>
              <a:t>NOCulator</a:t>
            </a:r>
            <a:r>
              <a:rPr lang="en-US" dirty="0">
                <a:solidFill>
                  <a:srgbClr val="0000FF"/>
                </a:solidFill>
              </a:rPr>
              <a:t> – Flexible Network-on-Chip Simulator</a:t>
            </a:r>
          </a:p>
          <a:p>
            <a:pPr lvl="1"/>
            <a:r>
              <a:rPr lang="en-US" dirty="0">
                <a:hlinkClick r:id="rId5"/>
              </a:rPr>
              <a:t>https://github.com/CMU-SAFARI/NOCulator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rgbClr val="0000FF"/>
                </a:solidFill>
              </a:rPr>
              <a:t>SoftMC – FPGA-Based DRAM Testing Infrastructure</a:t>
            </a:r>
          </a:p>
          <a:p>
            <a:pPr lvl="1"/>
            <a:r>
              <a:rPr lang="en-US" dirty="0">
                <a:hlinkClick r:id="rId6"/>
              </a:rPr>
              <a:t>https://github.com/CMU-SAFARI/SoftMC</a:t>
            </a:r>
            <a:r>
              <a:rPr lang="en-US" dirty="0"/>
              <a:t> </a:t>
            </a:r>
          </a:p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Other open-source software from my group</a:t>
            </a:r>
          </a:p>
          <a:p>
            <a:pPr lvl="1"/>
            <a:r>
              <a:rPr lang="en-US" b="1" dirty="0">
                <a:hlinkClick r:id="rId7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8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29484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Open Source Tools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MQSim</a:t>
            </a:r>
            <a:r>
              <a:rPr lang="en-US" dirty="0">
                <a:solidFill>
                  <a:srgbClr val="0000FF"/>
                </a:solidFill>
              </a:rPr>
              <a:t> – A Fast Modern SSD Simulator </a:t>
            </a:r>
          </a:p>
          <a:p>
            <a:pPr lvl="1"/>
            <a:r>
              <a:rPr lang="en-US" dirty="0">
                <a:hlinkClick r:id="rId2"/>
              </a:rPr>
              <a:t>https://github.com/CMU-SAFARI/MQSim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Mosaic – GPU Simulator Supporting Concurrent Applications</a:t>
            </a:r>
          </a:p>
          <a:p>
            <a:pPr lvl="1"/>
            <a:r>
              <a:rPr lang="en-US" dirty="0">
                <a:hlinkClick r:id="rId3"/>
              </a:rPr>
              <a:t>https://github.com/CMU-SAFARI/Mosaic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IMPICA – Processing in 3D-Stacked Memory Simulator</a:t>
            </a:r>
          </a:p>
          <a:p>
            <a:pPr lvl="1"/>
            <a:r>
              <a:rPr lang="en-US" dirty="0">
                <a:hlinkClick r:id="rId4"/>
              </a:rPr>
              <a:t>https://github.com/CMU-SAFARI/IMPICA</a:t>
            </a:r>
            <a:r>
              <a:rPr lang="en-US" dirty="0"/>
              <a:t>  </a:t>
            </a:r>
          </a:p>
          <a:p>
            <a:r>
              <a:rPr lang="en-US" dirty="0">
                <a:solidFill>
                  <a:srgbClr val="0000FF"/>
                </a:solidFill>
              </a:rPr>
              <a:t>SMLA – Detailed 3D-Stacked Memory Simulator</a:t>
            </a:r>
          </a:p>
          <a:p>
            <a:pPr lvl="1"/>
            <a:r>
              <a:rPr lang="en-US" dirty="0">
                <a:hlinkClick r:id="rId5"/>
              </a:rPr>
              <a:t>https://github.com/CMU-SAFARI/SMLA</a:t>
            </a:r>
            <a:r>
              <a:rPr lang="en-US" dirty="0"/>
              <a:t>  </a:t>
            </a:r>
          </a:p>
          <a:p>
            <a:r>
              <a:rPr lang="en-US" dirty="0" err="1">
                <a:solidFill>
                  <a:srgbClr val="0000FF"/>
                </a:solidFill>
              </a:rPr>
              <a:t>HWASim</a:t>
            </a:r>
            <a:r>
              <a:rPr lang="en-US" dirty="0">
                <a:solidFill>
                  <a:srgbClr val="0000FF"/>
                </a:solidFill>
              </a:rPr>
              <a:t> – Simulator for Heterogeneous CPU-HWA Systems</a:t>
            </a:r>
          </a:p>
          <a:p>
            <a:pPr lvl="1"/>
            <a:r>
              <a:rPr lang="en-US" dirty="0">
                <a:hlinkClick r:id="rId6"/>
              </a:rPr>
              <a:t>https://github.com/CMU-SAFARI/HWASim</a:t>
            </a:r>
            <a:r>
              <a:rPr lang="en-US" dirty="0"/>
              <a:t> </a:t>
            </a:r>
          </a:p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Other open-source software from my group</a:t>
            </a:r>
          </a:p>
          <a:p>
            <a:pPr lvl="1"/>
            <a:r>
              <a:rPr lang="en-US" b="1" dirty="0">
                <a:hlinkClick r:id="rId7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8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6513410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Open Source Tools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92696"/>
            <a:ext cx="8610600" cy="5193723"/>
          </a:xfrm>
        </p:spPr>
        <p:txBody>
          <a:bodyPr/>
          <a:lstStyle/>
          <a:p>
            <a:pPr lvl="1"/>
            <a:endParaRPr lang="en-US" sz="1200" dirty="0"/>
          </a:p>
          <a:p>
            <a:r>
              <a:rPr lang="en-US" dirty="0">
                <a:solidFill>
                  <a:srgbClr val="FF0000"/>
                </a:solidFill>
              </a:rPr>
              <a:t>A lot more open-source software from my group</a:t>
            </a:r>
          </a:p>
          <a:p>
            <a:pPr lvl="1"/>
            <a:r>
              <a:rPr lang="en-US" b="1" dirty="0">
                <a:hlinkClick r:id="rId2"/>
              </a:rPr>
              <a:t>https://github.com/CMU-SAFARI/</a:t>
            </a:r>
            <a:r>
              <a:rPr lang="en-US" b="1" dirty="0"/>
              <a:t> </a:t>
            </a:r>
          </a:p>
          <a:p>
            <a:pPr lvl="1"/>
            <a:r>
              <a:rPr lang="en-US" b="1" dirty="0">
                <a:hlinkClick r:id="rId3"/>
              </a:rPr>
              <a:t>http://www.ece.cmu.edu/~safari/tools.html</a:t>
            </a:r>
            <a:r>
              <a:rPr lang="en-US" b="1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DBA81C-47FC-7447-8E5B-774D1DE2A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1" y="2420888"/>
            <a:ext cx="7376851" cy="4005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998709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Referenced Papers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All are available at</a:t>
            </a:r>
          </a:p>
          <a:p>
            <a:pPr marL="0" indent="0">
              <a:buNone/>
            </a:pPr>
            <a:endParaRPr lang="en-US" dirty="0"/>
          </a:p>
          <a:p>
            <a:pPr marL="344487" lvl="1" indent="0">
              <a:buNone/>
            </a:pPr>
            <a:r>
              <a:rPr lang="en-US" b="1" dirty="0">
                <a:hlinkClick r:id="rId2"/>
              </a:rPr>
              <a:t>https://people.inf.ethz.ch/omutlu/projects.htm</a:t>
            </a:r>
            <a:r>
              <a:rPr lang="en-US" b="1" dirty="0"/>
              <a:t> </a:t>
            </a:r>
          </a:p>
          <a:p>
            <a:pPr marL="344487" lvl="1" indent="0">
              <a:buNone/>
            </a:pPr>
            <a:r>
              <a:rPr lang="en-US" dirty="0"/>
              <a:t> </a:t>
            </a:r>
            <a:r>
              <a:rPr lang="en-US" dirty="0">
                <a:hlinkClick r:id="rId3"/>
              </a:rPr>
              <a:t>http://scholar.google.com/citations?user=7XyGUGkAAAAJ&amp;hl=en</a:t>
            </a:r>
            <a:endParaRPr lang="en-US" dirty="0"/>
          </a:p>
          <a:p>
            <a:pPr marL="344487" lvl="1" indent="0">
              <a:buNone/>
            </a:pPr>
            <a:endParaRPr lang="en-US" dirty="0"/>
          </a:p>
          <a:p>
            <a:pPr marL="344487" lvl="1" indent="0">
              <a:buNone/>
            </a:pPr>
            <a:r>
              <a:rPr lang="en-US" b="1" dirty="0">
                <a:hlinkClick r:id="rId4"/>
              </a:rPr>
              <a:t>https://people.inf.ethz.ch/omutlu/acaces2018.html</a:t>
            </a:r>
            <a:r>
              <a:rPr lang="en-US" b="1" dirty="0"/>
              <a:t> </a:t>
            </a:r>
          </a:p>
          <a:p>
            <a:pPr marL="344487" lvl="1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767575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924800" cy="1752600"/>
          </a:xfrm>
        </p:spPr>
        <p:txBody>
          <a:bodyPr/>
          <a:lstStyle/>
          <a:p>
            <a:r>
              <a:rPr lang="en-US" sz="4000" dirty="0" err="1"/>
              <a:t>Ramulator</a:t>
            </a:r>
            <a:r>
              <a:rPr lang="en-US" sz="4000" dirty="0"/>
              <a:t>: A Fast and Extensible DRAM Simulator </a:t>
            </a:r>
            <a:br>
              <a:rPr lang="en-US" sz="4000" dirty="0"/>
            </a:br>
            <a:r>
              <a:rPr lang="en-US" sz="4000" dirty="0"/>
              <a:t>	</a:t>
            </a:r>
            <a:r>
              <a:rPr lang="en-US" sz="3000" b="1" dirty="0"/>
              <a:t>[IEEE Comp Arch Letters’15]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0CAD05-5F98-C240-A41D-E171A63049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2094406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DRAM and Memory Controller landscape is changing</a:t>
            </a:r>
          </a:p>
          <a:p>
            <a:r>
              <a:rPr lang="en-US" sz="2000" dirty="0"/>
              <a:t>Many new and upcoming standards</a:t>
            </a:r>
          </a:p>
          <a:p>
            <a:r>
              <a:rPr lang="en-US" sz="2000" dirty="0"/>
              <a:t>Many new controller designs</a:t>
            </a:r>
          </a:p>
          <a:p>
            <a:r>
              <a:rPr lang="en-US" sz="2000" dirty="0"/>
              <a:t>A fast and easy-to-extend simulator is very much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708920"/>
            <a:ext cx="7315200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55440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Provides out-of-the box support for many DRAM standards:</a:t>
            </a:r>
          </a:p>
          <a:p>
            <a:pPr lvl="1"/>
            <a:r>
              <a:rPr lang="en-US" dirty="0"/>
              <a:t>DDR3/4, LPDDR3/4, GDDR5, WIO1/2, HBM, plus new proposals (SALP, AL-DRAM, TLDRAM, RowClone, and SARP)</a:t>
            </a:r>
          </a:p>
          <a:p>
            <a:r>
              <a:rPr lang="en-US" dirty="0"/>
              <a:t>~2.5X faster than fastest open-source simulator</a:t>
            </a:r>
          </a:p>
          <a:p>
            <a:r>
              <a:rPr lang="en-US" dirty="0"/>
              <a:t>Modular and extensible to different standards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3501008"/>
            <a:ext cx="7073900" cy="26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2777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Case Study: Comparison of DRAM Standards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4129360"/>
            <a:ext cx="6997700" cy="254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764704"/>
            <a:ext cx="6985000" cy="304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812360" y="4604935"/>
            <a:ext cx="19442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"/>
                <a:cs typeface="+mn-cs"/>
              </a:rPr>
              <a:t>Across 22 workloads, simple CPU model</a:t>
            </a:r>
          </a:p>
        </p:txBody>
      </p:sp>
    </p:spTree>
    <p:extLst>
      <p:ext uri="{BB962C8B-B14F-4D97-AF65-F5344CB8AC3E}">
        <p14:creationId xmlns:p14="http://schemas.microsoft.com/office/powerpoint/2010/main" val="3473355965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Ramulator</a:t>
            </a:r>
            <a:r>
              <a:rPr lang="en-US" dirty="0"/>
              <a:t> Paper and Source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Yoongu Kim, </a:t>
            </a:r>
            <a:r>
              <a:rPr lang="en-US" dirty="0" err="1"/>
              <a:t>Weikun</a:t>
            </a:r>
            <a:r>
              <a:rPr lang="en-US" dirty="0"/>
              <a:t> Yang, and Onur Mutlu,</a:t>
            </a:r>
            <a:br>
              <a:rPr lang="en-US" dirty="0"/>
            </a:br>
            <a:r>
              <a:rPr lang="en-US" b="1" dirty="0">
                <a:hlinkClick r:id="rId2"/>
              </a:rPr>
              <a:t>"Ramulator: A Fast and Extensible DRAM Simulator"</a:t>
            </a:r>
            <a:br>
              <a:rPr lang="en-US" dirty="0"/>
            </a:br>
            <a:r>
              <a:rPr lang="en-US" i="1" dirty="0">
                <a:hlinkClick r:id="rId3"/>
              </a:rPr>
              <a:t>IEEE Computer Architecture Letters</a:t>
            </a:r>
            <a:r>
              <a:rPr lang="en-US" i="1" dirty="0"/>
              <a:t> (</a:t>
            </a:r>
            <a:r>
              <a:rPr lang="en-US" b="1" i="1" dirty="0"/>
              <a:t>CAL</a:t>
            </a:r>
            <a:r>
              <a:rPr lang="en-US" i="1" dirty="0"/>
              <a:t>)</a:t>
            </a:r>
            <a:r>
              <a:rPr lang="en-US" dirty="0"/>
              <a:t>, March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Source Code</a:t>
            </a:r>
            <a:r>
              <a:rPr lang="en-US" dirty="0"/>
              <a:t>] </a:t>
            </a:r>
          </a:p>
          <a:p>
            <a:endParaRPr lang="en-US" dirty="0"/>
          </a:p>
          <a:p>
            <a:r>
              <a:rPr lang="en-US" dirty="0"/>
              <a:t>Source code is released under the liberal MIT License</a:t>
            </a:r>
          </a:p>
          <a:p>
            <a:pPr lvl="1"/>
            <a:r>
              <a:rPr lang="en-US" dirty="0">
                <a:hlinkClick r:id="rId4"/>
              </a:rPr>
              <a:t>https://github.com/CMU-SAFARI/ramulator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724400"/>
            <a:ext cx="9144000" cy="119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54223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 Assignment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82038" cy="5193723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Review the </a:t>
            </a:r>
            <a:r>
              <a:rPr lang="en-US" dirty="0" err="1">
                <a:solidFill>
                  <a:srgbClr val="0000FF"/>
                </a:solidFill>
              </a:rPr>
              <a:t>Ramulator</a:t>
            </a:r>
            <a:r>
              <a:rPr lang="en-US" dirty="0">
                <a:solidFill>
                  <a:srgbClr val="0000FF"/>
                </a:solidFill>
              </a:rPr>
              <a:t> paper</a:t>
            </a:r>
          </a:p>
          <a:p>
            <a:pPr lvl="1"/>
            <a:r>
              <a:rPr lang="en-US" dirty="0"/>
              <a:t>Email me your review (</a:t>
            </a:r>
            <a:r>
              <a:rPr lang="en-US" dirty="0">
                <a:hlinkClick r:id="rId2"/>
              </a:rPr>
              <a:t>omutlu@gmail.com</a:t>
            </a:r>
            <a:r>
              <a:rPr lang="en-US" dirty="0"/>
              <a:t>) 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Download and run </a:t>
            </a:r>
            <a:r>
              <a:rPr lang="en-US" dirty="0" err="1">
                <a:solidFill>
                  <a:srgbClr val="0000FF"/>
                </a:solidFill>
              </a:rPr>
              <a:t>Ramulator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r>
              <a:rPr lang="en-US" dirty="0"/>
              <a:t>Compare DDR3, DDR4, SALP, HBM for the </a:t>
            </a:r>
            <a:r>
              <a:rPr lang="en-US" dirty="0" err="1"/>
              <a:t>libquantum</a:t>
            </a:r>
            <a:r>
              <a:rPr lang="en-US" dirty="0"/>
              <a:t> benchmark (provided in </a:t>
            </a:r>
            <a:r>
              <a:rPr lang="en-US" dirty="0" err="1"/>
              <a:t>Ramulator</a:t>
            </a:r>
            <a:r>
              <a:rPr lang="en-US" dirty="0"/>
              <a:t> repository)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Email me your report </a:t>
            </a:r>
            <a:r>
              <a:rPr lang="en-US" dirty="0"/>
              <a:t>(</a:t>
            </a:r>
            <a:r>
              <a:rPr lang="en-US" dirty="0">
                <a:hlinkClick r:id="rId2"/>
              </a:rPr>
              <a:t>omutlu@gmail.com</a:t>
            </a:r>
            <a:r>
              <a:rPr lang="en-US" dirty="0"/>
              <a:t>) </a:t>
            </a:r>
            <a:endParaRPr lang="en-US" dirty="0">
              <a:solidFill>
                <a:srgbClr val="000000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This </a:t>
            </a:r>
            <a:r>
              <a:rPr lang="en-US" b="1" dirty="0">
                <a:solidFill>
                  <a:srgbClr val="FF0000"/>
                </a:solidFill>
              </a:rPr>
              <a:t>will</a:t>
            </a:r>
            <a:r>
              <a:rPr lang="en-US" dirty="0">
                <a:solidFill>
                  <a:srgbClr val="FF0000"/>
                </a:solidFill>
              </a:rPr>
              <a:t> help you get into </a:t>
            </a:r>
            <a:r>
              <a:rPr lang="en-US" b="1" dirty="0">
                <a:solidFill>
                  <a:srgbClr val="FF0000"/>
                </a:solidFill>
              </a:rPr>
              <a:t>memory systems research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310439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48408"/>
            <a:ext cx="7924800" cy="1752600"/>
          </a:xfrm>
        </p:spPr>
        <p:txBody>
          <a:bodyPr/>
          <a:lstStyle/>
          <a:p>
            <a:r>
              <a:rPr lang="en-US" dirty="0"/>
              <a:t>Some More Suggested Readings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1D3D9-3FE8-4025-BF66-8DAB1ABB951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902513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Key Readings on DRAM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DRAM Organization and Operation</a:t>
            </a:r>
          </a:p>
          <a:p>
            <a:pPr lvl="1"/>
            <a:endParaRPr lang="en-US" sz="1600" dirty="0"/>
          </a:p>
          <a:p>
            <a:pPr lvl="1"/>
            <a:r>
              <a:rPr lang="en-US" dirty="0"/>
              <a:t>Lee et al., “</a:t>
            </a:r>
            <a:r>
              <a:rPr lang="en-US" dirty="0">
                <a:solidFill>
                  <a:srgbClr val="0000FF"/>
                </a:solidFill>
              </a:rPr>
              <a:t>Tiered-Latency DRAM: A Low Latency and Low Cost DRAM Architecture</a:t>
            </a:r>
            <a:r>
              <a:rPr lang="en-US" dirty="0"/>
              <a:t>,” HPCA 2013.</a:t>
            </a:r>
          </a:p>
          <a:p>
            <a:pPr marL="344487" lvl="1" indent="0">
              <a:buNone/>
            </a:pPr>
            <a:r>
              <a:rPr lang="en-US" dirty="0"/>
              <a:t>    </a:t>
            </a:r>
            <a:r>
              <a:rPr lang="en-US" dirty="0">
                <a:hlinkClick r:id="rId2"/>
              </a:rPr>
              <a:t>https://people.inf.ethz.ch/omutlu/pub/tldram_hpca13.pdf</a:t>
            </a:r>
            <a:r>
              <a:rPr lang="en-US" dirty="0"/>
              <a:t> </a:t>
            </a:r>
          </a:p>
          <a:p>
            <a:pPr marL="344487" lvl="1" indent="0">
              <a:buNone/>
            </a:pPr>
            <a:endParaRPr lang="en-US" dirty="0"/>
          </a:p>
          <a:p>
            <a:pPr lvl="1"/>
            <a:r>
              <a:rPr lang="en-US" dirty="0"/>
              <a:t>Kim et al., “</a:t>
            </a:r>
            <a:r>
              <a:rPr lang="en-US" dirty="0">
                <a:solidFill>
                  <a:srgbClr val="0000FF"/>
                </a:solidFill>
              </a:rPr>
              <a:t>A Case for Subarray-Level Parallelism (SALP) in DRAM</a:t>
            </a:r>
            <a:r>
              <a:rPr lang="en-US" dirty="0"/>
              <a:t>,” ISCA 2012.</a:t>
            </a:r>
          </a:p>
          <a:p>
            <a:pPr marL="344487" lvl="1" indent="0">
              <a:buNone/>
            </a:pPr>
            <a:r>
              <a:rPr lang="en-US" dirty="0"/>
              <a:t>    </a:t>
            </a:r>
            <a:r>
              <a:rPr lang="en-US" dirty="0">
                <a:hlinkClick r:id="rId3"/>
              </a:rPr>
              <a:t>https://people.inf.ethz.ch/omutlu/pub/salp-dram_isca12.pdf</a:t>
            </a:r>
            <a:r>
              <a:rPr lang="en-US" dirty="0"/>
              <a:t> </a:t>
            </a:r>
          </a:p>
          <a:p>
            <a:pPr marL="344487" lvl="1" indent="0">
              <a:buNone/>
            </a:pPr>
            <a:endParaRPr lang="en-US" dirty="0"/>
          </a:p>
          <a:p>
            <a:pPr lvl="1"/>
            <a:r>
              <a:rPr lang="en-US" dirty="0"/>
              <a:t>Lee et al., “</a:t>
            </a:r>
            <a:r>
              <a:rPr lang="en-US" dirty="0">
                <a:solidFill>
                  <a:srgbClr val="0000FF"/>
                </a:solidFill>
              </a:rPr>
              <a:t>Simultaneous Multi-Layer Access: Improving 3D-Stacked Memory Bandwidth at Low Cost</a:t>
            </a:r>
            <a:r>
              <a:rPr lang="en-US" dirty="0"/>
              <a:t>,” ACM TACO 2016. </a:t>
            </a:r>
          </a:p>
          <a:p>
            <a:pPr marL="344487" lvl="1" indent="0">
              <a:buNone/>
            </a:pPr>
            <a:r>
              <a:rPr lang="en-US" dirty="0"/>
              <a:t>    </a:t>
            </a:r>
            <a:r>
              <a:rPr lang="en-US" dirty="0">
                <a:hlinkClick r:id="rId4"/>
              </a:rPr>
              <a:t>https://people.inf.ethz.ch/omutlu/pub/smla_high-bandwidth-3d-stacked-memory_taco16.pdf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4FB91F-8620-9C4D-8A32-1AD02BFD54B1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191069"/>
      </p:ext>
    </p:extLst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Key Readings on DRAM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6712"/>
            <a:ext cx="8610600" cy="5193723"/>
          </a:xfrm>
        </p:spPr>
        <p:txBody>
          <a:bodyPr/>
          <a:lstStyle/>
          <a:p>
            <a:pPr marL="360362"/>
            <a:r>
              <a:rPr lang="en-US" dirty="0">
                <a:solidFill>
                  <a:srgbClr val="FF0000"/>
                </a:solidFill>
              </a:rPr>
              <a:t>DRAM Refresh</a:t>
            </a:r>
          </a:p>
          <a:p>
            <a:pPr marL="17462" indent="0">
              <a:buNone/>
            </a:pPr>
            <a:endParaRPr lang="en-US" sz="400" dirty="0">
              <a:solidFill>
                <a:srgbClr val="FF0000"/>
              </a:solidFill>
            </a:endParaRPr>
          </a:p>
          <a:p>
            <a:pPr marL="687387" lvl="1"/>
            <a:r>
              <a:rPr lang="en-US" dirty="0"/>
              <a:t>Liu et al., “</a:t>
            </a:r>
            <a:r>
              <a:rPr lang="en-US" dirty="0">
                <a:solidFill>
                  <a:srgbClr val="0000FF"/>
                </a:solidFill>
              </a:rPr>
              <a:t>RAIDR: Retention-Aware Intelligent DRAM Refresh</a:t>
            </a:r>
            <a:r>
              <a:rPr lang="en-US" dirty="0"/>
              <a:t>,” ISCA 2012. </a:t>
            </a:r>
            <a:r>
              <a:rPr lang="en-US" dirty="0">
                <a:hlinkClick r:id="rId2"/>
              </a:rPr>
              <a:t>https://people.inf.ethz.ch/omutlu/pub/raidr-dram-refresh_isca12.pdf</a:t>
            </a:r>
            <a:r>
              <a:rPr lang="en-US" dirty="0"/>
              <a:t> </a:t>
            </a:r>
          </a:p>
          <a:p>
            <a:pPr marL="687387" lvl="1"/>
            <a:endParaRPr lang="en-US" sz="1000" dirty="0"/>
          </a:p>
          <a:p>
            <a:pPr marL="687387" lvl="1"/>
            <a:endParaRPr lang="en-US" sz="400" dirty="0"/>
          </a:p>
          <a:p>
            <a:pPr marL="687387" lvl="1"/>
            <a:r>
              <a:rPr lang="en-US" dirty="0"/>
              <a:t>Chang et al., “</a:t>
            </a:r>
            <a:r>
              <a:rPr lang="en-US" dirty="0">
                <a:solidFill>
                  <a:srgbClr val="0000FF"/>
                </a:solidFill>
              </a:rPr>
              <a:t>Improving DRAM Performance by Parallelizing Refreshes with Accesses</a:t>
            </a:r>
            <a:r>
              <a:rPr lang="en-US" dirty="0"/>
              <a:t>,” HPCA 2014.</a:t>
            </a:r>
          </a:p>
          <a:p>
            <a:pPr marL="361949" lvl="1" indent="0">
              <a:buNone/>
            </a:pPr>
            <a:r>
              <a:rPr lang="en-US" dirty="0"/>
              <a:t>    </a:t>
            </a:r>
            <a:r>
              <a:rPr lang="en-US" dirty="0">
                <a:hlinkClick r:id="rId3"/>
              </a:rPr>
              <a:t>https://people.inf.ethz.ch/omutlu/pub/dram-access-refresh-parallelization_hpca14.pdf</a:t>
            </a:r>
            <a:r>
              <a:rPr lang="en-US" dirty="0"/>
              <a:t> </a:t>
            </a:r>
          </a:p>
          <a:p>
            <a:pPr marL="361949" lvl="1" indent="0">
              <a:buNone/>
            </a:pPr>
            <a:endParaRPr lang="en-US" sz="1000" dirty="0"/>
          </a:p>
          <a:p>
            <a:pPr marL="361949" lvl="1" indent="0">
              <a:buNone/>
            </a:pPr>
            <a:endParaRPr lang="en-US" sz="400" dirty="0"/>
          </a:p>
          <a:p>
            <a:pPr marL="704849" lvl="1" indent="-342900"/>
            <a:r>
              <a:rPr lang="en-US" dirty="0"/>
              <a:t>Patel et al., “</a:t>
            </a:r>
            <a:r>
              <a:rPr lang="en-US" dirty="0">
                <a:solidFill>
                  <a:srgbClr val="0000FF"/>
                </a:solidFill>
              </a:rPr>
              <a:t>The Reach Profiler (REAPER): Enabling the Mitigation of DRAM Retention Failures via Profiling at Aggressive Conditions</a:t>
            </a:r>
            <a:r>
              <a:rPr lang="en-US" dirty="0"/>
              <a:t>,” ISCA 2017.</a:t>
            </a:r>
          </a:p>
          <a:p>
            <a:pPr marL="714374" lvl="2" indent="0">
              <a:buNone/>
            </a:pPr>
            <a:r>
              <a:rPr lang="en-US" dirty="0">
                <a:hlinkClick r:id="rId4"/>
              </a:rPr>
              <a:t>https://people.inf.ethz.ch/omutlu/pub/reaper-dram-retention-profiling-lpddr4_isca17.pdf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4FB91F-8620-9C4D-8A32-1AD02BFD54B1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7067822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 on Simulating Main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How to evaluate future main memory systems?</a:t>
            </a:r>
          </a:p>
          <a:p>
            <a:r>
              <a:rPr lang="en-US" dirty="0">
                <a:solidFill>
                  <a:srgbClr val="0000FF"/>
                </a:solidFill>
              </a:rPr>
              <a:t>An open-source simulator and its brief description</a:t>
            </a:r>
          </a:p>
          <a:p>
            <a:endParaRPr lang="en-US" dirty="0"/>
          </a:p>
          <a:p>
            <a:r>
              <a:rPr lang="en-US" dirty="0"/>
              <a:t>Yoongu Kim, </a:t>
            </a:r>
            <a:r>
              <a:rPr lang="en-US" dirty="0" err="1"/>
              <a:t>Weikun</a:t>
            </a:r>
            <a:r>
              <a:rPr lang="en-US" dirty="0"/>
              <a:t> Yang, and Onur Mutlu,</a:t>
            </a:r>
            <a:br>
              <a:rPr lang="en-US" dirty="0"/>
            </a:br>
            <a:r>
              <a:rPr lang="en-US" b="1" dirty="0">
                <a:hlinkClick r:id="rId2"/>
              </a:rPr>
              <a:t>"Ramulator: A Fast and Extensible DRAM Simulator"</a:t>
            </a:r>
            <a:br>
              <a:rPr lang="en-US" dirty="0"/>
            </a:br>
            <a:r>
              <a:rPr lang="en-US" i="1" dirty="0">
                <a:hlinkClick r:id="rId3"/>
              </a:rPr>
              <a:t>IEEE Computer Architecture Letters</a:t>
            </a:r>
            <a:r>
              <a:rPr lang="en-US" i="1" dirty="0"/>
              <a:t> (</a:t>
            </a:r>
            <a:r>
              <a:rPr lang="en-US" b="1" i="1" dirty="0"/>
              <a:t>CAL</a:t>
            </a:r>
            <a:r>
              <a:rPr lang="en-US" i="1" dirty="0"/>
              <a:t>)</a:t>
            </a:r>
            <a:r>
              <a:rPr lang="en-US" dirty="0"/>
              <a:t>, March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Source Code</a:t>
            </a:r>
            <a:r>
              <a:rPr lang="en-US" dirty="0"/>
              <a:t>] 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5B7879-3FBA-B54E-968A-FC666650947C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139756"/>
      </p:ext>
    </p:extLst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Key Readings on Memory Control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2536" y="764704"/>
            <a:ext cx="9396536" cy="5193723"/>
          </a:xfrm>
        </p:spPr>
        <p:txBody>
          <a:bodyPr/>
          <a:lstStyle/>
          <a:p>
            <a:pPr marL="17462" indent="0">
              <a:buNone/>
            </a:pPr>
            <a:endParaRPr lang="en-US" sz="400" dirty="0">
              <a:solidFill>
                <a:srgbClr val="FF0000"/>
              </a:solidFill>
            </a:endParaRPr>
          </a:p>
          <a:p>
            <a:pPr marL="687387" lvl="1"/>
            <a:r>
              <a:rPr lang="en-US" sz="2000" dirty="0"/>
              <a:t>Mutlu+, “</a:t>
            </a:r>
            <a:r>
              <a:rPr lang="en-US" sz="2000" dirty="0">
                <a:solidFill>
                  <a:srgbClr val="0000FF"/>
                </a:solidFill>
              </a:rPr>
              <a:t>Parallelism-Aware Batch Scheduling: Enhancing both Performance and Fairness of Shared DRAM Systems</a:t>
            </a:r>
            <a:r>
              <a:rPr lang="en-US" sz="2000" dirty="0"/>
              <a:t>,” ISCA 2008. </a:t>
            </a:r>
          </a:p>
          <a:p>
            <a:pPr marL="714374" lvl="2" indent="0">
              <a:buNone/>
            </a:pPr>
            <a:r>
              <a:rPr lang="en-US" dirty="0">
                <a:hlinkClick r:id="rId2"/>
              </a:rPr>
              <a:t>https://people.inf.ethz.ch/omutlu/pub/parbs_isca08.pdf</a:t>
            </a:r>
            <a:r>
              <a:rPr lang="en-US" dirty="0"/>
              <a:t> </a:t>
            </a:r>
          </a:p>
          <a:p>
            <a:pPr marL="687387" lvl="1"/>
            <a:endParaRPr lang="en-US" sz="1000" dirty="0"/>
          </a:p>
          <a:p>
            <a:pPr marL="687387" lvl="1"/>
            <a:endParaRPr lang="en-US" sz="400" dirty="0"/>
          </a:p>
          <a:p>
            <a:pPr marL="687387" lvl="1"/>
            <a:r>
              <a:rPr lang="en-US" sz="2000" dirty="0"/>
              <a:t>Kim et al., “</a:t>
            </a:r>
            <a:r>
              <a:rPr lang="en-US" sz="2000" dirty="0">
                <a:solidFill>
                  <a:srgbClr val="0000FF"/>
                </a:solidFill>
              </a:rPr>
              <a:t>Thread Cluster Memory Scheduling: Exploiting Differences in Memory Access Behavior</a:t>
            </a:r>
            <a:r>
              <a:rPr lang="en-US" sz="2000" dirty="0"/>
              <a:t>,” MICRO 2010.</a:t>
            </a:r>
          </a:p>
          <a:p>
            <a:pPr marL="714374" lvl="2" indent="0">
              <a:buNone/>
            </a:pPr>
            <a:r>
              <a:rPr lang="en-US" dirty="0">
                <a:hlinkClick r:id="rId3"/>
              </a:rPr>
              <a:t>https://people.inf.ethz.ch/omutlu/pub/tcm_micro10.pdf</a:t>
            </a:r>
            <a:r>
              <a:rPr lang="en-US" dirty="0"/>
              <a:t> </a:t>
            </a:r>
          </a:p>
          <a:p>
            <a:pPr marL="714374" lvl="2" indent="0">
              <a:buNone/>
            </a:pPr>
            <a:endParaRPr lang="en-US" sz="800" dirty="0"/>
          </a:p>
          <a:p>
            <a:pPr marL="361949" lvl="1" indent="0">
              <a:buNone/>
            </a:pPr>
            <a:endParaRPr lang="en-US" sz="400" dirty="0"/>
          </a:p>
          <a:p>
            <a:pPr marL="704849" lvl="1" indent="-342900"/>
            <a:r>
              <a:rPr lang="en-US" sz="2000" dirty="0"/>
              <a:t>Subramanian et al., “</a:t>
            </a:r>
            <a:r>
              <a:rPr lang="en-US" sz="2000" dirty="0">
                <a:solidFill>
                  <a:srgbClr val="0000FF"/>
                </a:solidFill>
              </a:rPr>
              <a:t>BLISS: Balancing Performance, Fairness and Complexity in Memory Access Scheduling</a:t>
            </a:r>
            <a:r>
              <a:rPr lang="en-US" sz="2000" dirty="0"/>
              <a:t>,” TPDS 2016.</a:t>
            </a:r>
          </a:p>
          <a:p>
            <a:pPr marL="714374" lvl="2" indent="0">
              <a:buNone/>
            </a:pPr>
            <a:r>
              <a:rPr lang="en-US" dirty="0">
                <a:hlinkClick r:id="rId4"/>
              </a:rPr>
              <a:t>https://people.inf.ethz.ch/omutlu/pub/bliss-memory-scheduler_ieee-tpds16.pdf</a:t>
            </a:r>
            <a:r>
              <a:rPr lang="en-US" dirty="0"/>
              <a:t> </a:t>
            </a:r>
          </a:p>
          <a:p>
            <a:pPr marL="714374" lvl="2" indent="0">
              <a:buNone/>
            </a:pPr>
            <a:endParaRPr lang="en-US" sz="400" dirty="0"/>
          </a:p>
          <a:p>
            <a:pPr marL="714374" lvl="2" indent="0">
              <a:buNone/>
            </a:pPr>
            <a:endParaRPr lang="en-US" sz="400" dirty="0"/>
          </a:p>
          <a:p>
            <a:pPr marL="704849" lvl="1" indent="-342900"/>
            <a:r>
              <a:rPr lang="en-US" sz="2000" dirty="0"/>
              <a:t>Usui et al., “</a:t>
            </a:r>
            <a:r>
              <a:rPr lang="en-US" sz="2000" dirty="0">
                <a:solidFill>
                  <a:srgbClr val="0000FF"/>
                </a:solidFill>
              </a:rPr>
              <a:t>DASH: Deadline-Aware High-Performance Memory Scheduler for Heterogeneous Systems with Hardware Accelerators</a:t>
            </a:r>
            <a:r>
              <a:rPr lang="en-US" sz="2000" dirty="0"/>
              <a:t>,” TACO 2016.</a:t>
            </a:r>
          </a:p>
          <a:p>
            <a:pPr marL="714374" lvl="2" indent="0">
              <a:buNone/>
            </a:pPr>
            <a:r>
              <a:rPr lang="en-US" dirty="0">
                <a:hlinkClick r:id="rId5"/>
              </a:rPr>
              <a:t>https://people.inf.ethz.ch/omutlu/pub/dash_deadline-aware-heterogeneous-memory-scheduler_taco16.pdf</a:t>
            </a:r>
            <a:r>
              <a:rPr lang="en-US" dirty="0"/>
              <a:t>   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4FB91F-8620-9C4D-8A32-1AD02BFD54B1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0860092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Key Readings on Memory Control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52536" y="764704"/>
            <a:ext cx="9396536" cy="5193723"/>
          </a:xfrm>
        </p:spPr>
        <p:txBody>
          <a:bodyPr/>
          <a:lstStyle/>
          <a:p>
            <a:pPr marL="17462" indent="0">
              <a:buNone/>
            </a:pPr>
            <a:endParaRPr lang="en-US" sz="400" dirty="0">
              <a:solidFill>
                <a:srgbClr val="FF0000"/>
              </a:solidFill>
            </a:endParaRPr>
          </a:p>
          <a:p>
            <a:pPr marL="687387" lvl="1"/>
            <a:r>
              <a:rPr lang="en-US" sz="2000" dirty="0" err="1"/>
              <a:t>Ipek</a:t>
            </a:r>
            <a:r>
              <a:rPr lang="en-US" sz="2000" dirty="0"/>
              <a:t>+, “</a:t>
            </a:r>
            <a:r>
              <a:rPr lang="en-US" sz="2000" dirty="0">
                <a:solidFill>
                  <a:srgbClr val="0000FF"/>
                </a:solidFill>
              </a:rPr>
              <a:t>Self Optimizing Memory Controllers: A Reinforcement Learning Approach</a:t>
            </a:r>
            <a:r>
              <a:rPr lang="en-US" sz="2000" dirty="0"/>
              <a:t>,” ISCA 2008. </a:t>
            </a:r>
          </a:p>
          <a:p>
            <a:pPr marL="714374" lvl="2" indent="0">
              <a:buNone/>
            </a:pPr>
            <a:r>
              <a:rPr lang="en-US" dirty="0">
                <a:hlinkClick r:id="rId2"/>
              </a:rPr>
              <a:t>https://people.inf.ethz.ch/omutlu/pub/rlmc_isca08.pdf</a:t>
            </a:r>
            <a:r>
              <a:rPr lang="en-US" dirty="0"/>
              <a:t> </a:t>
            </a:r>
          </a:p>
          <a:p>
            <a:pPr marL="714374" lvl="2" indent="0">
              <a:buNone/>
            </a:pPr>
            <a:endParaRPr lang="en-US" sz="1000" dirty="0"/>
          </a:p>
          <a:p>
            <a:pPr marL="687387" lvl="1"/>
            <a:endParaRPr lang="en-US" sz="400" dirty="0"/>
          </a:p>
          <a:p>
            <a:pPr marL="687387" lvl="1"/>
            <a:r>
              <a:rPr lang="en-US" sz="2000" dirty="0"/>
              <a:t>Ebrahimi et al., “</a:t>
            </a:r>
            <a:r>
              <a:rPr lang="en-US" sz="2000" dirty="0">
                <a:solidFill>
                  <a:srgbClr val="0000FF"/>
                </a:solidFill>
              </a:rPr>
              <a:t>Fairness via Source Throttling: A Configurable and High-Performance Fairness Substrate for Multi-Core Memory Systems</a:t>
            </a:r>
            <a:r>
              <a:rPr lang="en-US" sz="2000" dirty="0"/>
              <a:t>,” ASPLOS 2010.</a:t>
            </a:r>
          </a:p>
          <a:p>
            <a:pPr marL="714374" lvl="2" indent="0">
              <a:buNone/>
            </a:pPr>
            <a:r>
              <a:rPr lang="en-US" dirty="0">
                <a:hlinkClick r:id="rId3"/>
              </a:rPr>
              <a:t>https://people.inf.ethz.ch/omutlu/pub/fst_asplos10.pdf</a:t>
            </a:r>
            <a:r>
              <a:rPr lang="en-US" dirty="0"/>
              <a:t> </a:t>
            </a:r>
          </a:p>
          <a:p>
            <a:pPr marL="714374" lvl="2" indent="0">
              <a:buNone/>
            </a:pPr>
            <a:endParaRPr lang="en-US" sz="800" dirty="0"/>
          </a:p>
          <a:p>
            <a:pPr marL="361949" lvl="1" indent="0">
              <a:buNone/>
            </a:pPr>
            <a:endParaRPr lang="en-US" sz="400" dirty="0"/>
          </a:p>
          <a:p>
            <a:pPr marL="704849" lvl="1" indent="-342900"/>
            <a:r>
              <a:rPr lang="en-US" sz="2000" dirty="0"/>
              <a:t>Subramanian et al., “</a:t>
            </a:r>
            <a:r>
              <a:rPr lang="en-US" sz="2000" dirty="0">
                <a:solidFill>
                  <a:srgbClr val="0000FF"/>
                </a:solidFill>
              </a:rPr>
              <a:t>The Application Slowdown Model: Quantifying and Controlling the Impact of Inter-Application Interference at Shared Caches and Main Memory</a:t>
            </a:r>
            <a:r>
              <a:rPr lang="en-US" sz="2000" dirty="0"/>
              <a:t>,” MICRO 2015.</a:t>
            </a:r>
          </a:p>
          <a:p>
            <a:pPr marL="714374" lvl="2" indent="0">
              <a:buNone/>
            </a:pPr>
            <a:r>
              <a:rPr lang="en-US" dirty="0">
                <a:hlinkClick r:id="rId4"/>
              </a:rPr>
              <a:t>https://people.inf.ethz.ch/omutlu/pub/application-slowdown-model_micro15.pdf</a:t>
            </a:r>
            <a:r>
              <a:rPr lang="en-US" dirty="0"/>
              <a:t> </a:t>
            </a:r>
            <a:endParaRPr lang="en-US" sz="400" dirty="0"/>
          </a:p>
          <a:p>
            <a:pPr marL="714374" lvl="2" indent="0">
              <a:buNone/>
            </a:pPr>
            <a:endParaRPr lang="en-US" sz="400" dirty="0"/>
          </a:p>
          <a:p>
            <a:pPr marL="704849" lvl="1" indent="-342900"/>
            <a:r>
              <a:rPr lang="en-US" sz="2000" dirty="0"/>
              <a:t>Lee et al., “</a:t>
            </a:r>
            <a:r>
              <a:rPr lang="en-US" sz="2000" dirty="0">
                <a:solidFill>
                  <a:srgbClr val="0000FF"/>
                </a:solidFill>
              </a:rPr>
              <a:t>Decoupled Direct Memory Access: Isolating CPU and IO Traffic by Leveraging a Dual-Data-Port DRAM</a:t>
            </a:r>
            <a:r>
              <a:rPr lang="en-US" sz="2000" dirty="0"/>
              <a:t>,” PACT 2015.</a:t>
            </a:r>
          </a:p>
          <a:p>
            <a:pPr marL="714374" lvl="2" indent="0">
              <a:buNone/>
            </a:pPr>
            <a:r>
              <a:rPr lang="en-US" dirty="0">
                <a:hlinkClick r:id="rId5"/>
              </a:rPr>
              <a:t>https://people.inf.ethz.ch/omutlu/pub/decoupled-dma_pact15.pdf</a:t>
            </a:r>
            <a:r>
              <a:rPr lang="en-US" dirty="0"/>
              <a:t> 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4FB91F-8620-9C4D-8A32-1AD02BFD54B1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1674756"/>
      </p:ext>
    </p:extLst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94D18-CD32-C047-9974-38CCDAAC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Readings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C6D81-43FF-0940-BF84-F4E07B7F1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come as we cover the future topics</a:t>
            </a:r>
          </a:p>
          <a:p>
            <a:endParaRPr lang="en-US" dirty="0"/>
          </a:p>
          <a:p>
            <a:r>
              <a:rPr lang="en-US" dirty="0"/>
              <a:t>Search for “DRAM” or “Memory” in:</a:t>
            </a:r>
          </a:p>
          <a:p>
            <a:pPr lvl="1"/>
            <a:r>
              <a:rPr lang="en-US" dirty="0">
                <a:hlinkClick r:id="rId2"/>
              </a:rPr>
              <a:t>https://people.inf.ethz.ch/omutlu/projects.htm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FE77C2-68B8-5D4B-820D-8F8DDD5C99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752C56-4F8A-824F-A263-2404B5D536A2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375564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25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1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1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3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32.xml><?xml version="1.0" encoding="utf-8"?>
<a:theme xmlns:a="http://schemas.openxmlformats.org/drawingml/2006/main" name="1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1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6.xml><?xml version="1.0" encoding="utf-8"?>
<a:theme xmlns:a="http://schemas.openxmlformats.org/drawingml/2006/main" name="1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1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39.xml><?xml version="1.0" encoding="utf-8"?>
<a:theme xmlns:a="http://schemas.openxmlformats.org/drawingml/2006/main" name="5_Edg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sz="400" b="1" dirty="0">
            <a:solidFill>
              <a:schemeClr val="bg2"/>
            </a:solidFill>
            <a:latin typeface="europa"/>
          </a:defRPr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0.xml><?xml version="1.0" encoding="utf-8"?>
<a:theme xmlns:a="http://schemas.openxmlformats.org/drawingml/2006/main" name="78_Edg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sz="400" b="1" dirty="0">
            <a:solidFill>
              <a:schemeClr val="bg2"/>
            </a:solidFill>
            <a:latin typeface="europa"/>
          </a:defRPr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2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3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4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5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6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7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8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9.xml><?xml version="1.0" encoding="utf-8"?>
<a:theme xmlns:a="http://schemas.openxmlformats.org/drawingml/2006/main" name="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0.xml><?xml version="1.0" encoding="utf-8"?>
<a:theme xmlns:a="http://schemas.openxmlformats.org/drawingml/2006/main" name="1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1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2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3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4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5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6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7.xml><?xml version="1.0" encoding="utf-8"?>
<a:theme xmlns:a="http://schemas.openxmlformats.org/drawingml/2006/main" name="17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8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9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194282</TotalTime>
  <Words>2898</Words>
  <Application>Microsoft Macintosh PowerPoint</Application>
  <PresentationFormat>On-screen Show (4:3)</PresentationFormat>
  <Paragraphs>537</Paragraphs>
  <Slides>81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59</vt:i4>
      </vt:variant>
      <vt:variant>
        <vt:lpstr>Slide Titles</vt:lpstr>
      </vt:variant>
      <vt:variant>
        <vt:i4>81</vt:i4>
      </vt:variant>
    </vt:vector>
  </HeadingPairs>
  <TitlesOfParts>
    <vt:vector size="150" baseType="lpstr">
      <vt:lpstr>ＭＳ Ｐゴシック</vt:lpstr>
      <vt:lpstr>Adobe Garamond Pro</vt:lpstr>
      <vt:lpstr>Arial</vt:lpstr>
      <vt:lpstr>Calibri</vt:lpstr>
      <vt:lpstr>Garamond</vt:lpstr>
      <vt:lpstr>나눔고딕</vt:lpstr>
      <vt:lpstr>Perpetua</vt:lpstr>
      <vt:lpstr>Tahoma</vt:lpstr>
      <vt:lpstr>Times New Roman</vt:lpstr>
      <vt:lpstr>Wingdings</vt:lpstr>
      <vt:lpstr>Edge</vt:lpstr>
      <vt:lpstr>1_Edge</vt:lpstr>
      <vt:lpstr>3_Edge</vt:lpstr>
      <vt:lpstr>4_Edge</vt:lpstr>
      <vt:lpstr>6_Edge</vt:lpstr>
      <vt:lpstr>8_Edge</vt:lpstr>
      <vt:lpstr>2_Office Theme</vt:lpstr>
      <vt:lpstr>9_Edge</vt:lpstr>
      <vt:lpstr>17_Edge</vt:lpstr>
      <vt:lpstr>13_Edge</vt:lpstr>
      <vt:lpstr>23_Edge</vt:lpstr>
      <vt:lpstr>35_Edge</vt:lpstr>
      <vt:lpstr>39_Edge</vt:lpstr>
      <vt:lpstr>49_Edge</vt:lpstr>
      <vt:lpstr>56_Edge</vt:lpstr>
      <vt:lpstr>57_Edge</vt:lpstr>
      <vt:lpstr>58_Edge</vt:lpstr>
      <vt:lpstr>59_Edge</vt:lpstr>
      <vt:lpstr>64_Edge</vt:lpstr>
      <vt:lpstr>85_Edge</vt:lpstr>
      <vt:lpstr>90_Edge</vt:lpstr>
      <vt:lpstr>91_Edge</vt:lpstr>
      <vt:lpstr>95_Edge</vt:lpstr>
      <vt:lpstr>1_Metropolitan_bullet</vt:lpstr>
      <vt:lpstr>98_Edge</vt:lpstr>
      <vt:lpstr>1_Office 테마</vt:lpstr>
      <vt:lpstr>136_Edge</vt:lpstr>
      <vt:lpstr>144_Edge</vt:lpstr>
      <vt:lpstr>147_Edge</vt:lpstr>
      <vt:lpstr>148_Edge</vt:lpstr>
      <vt:lpstr>3_Metropolitan_bullet</vt:lpstr>
      <vt:lpstr>151_Edge</vt:lpstr>
      <vt:lpstr>152_Edge</vt:lpstr>
      <vt:lpstr>154_Edge</vt:lpstr>
      <vt:lpstr>156_Edge</vt:lpstr>
      <vt:lpstr>159_Edge</vt:lpstr>
      <vt:lpstr>170_Edge</vt:lpstr>
      <vt:lpstr>safari</vt:lpstr>
      <vt:lpstr>5_Edge</vt:lpstr>
      <vt:lpstr>78_Edge</vt:lpstr>
      <vt:lpstr>7_Edge</vt:lpstr>
      <vt:lpstr>11_Edge</vt:lpstr>
      <vt:lpstr>12_Edge</vt:lpstr>
      <vt:lpstr>40_Edge</vt:lpstr>
      <vt:lpstr>41_Edge</vt:lpstr>
      <vt:lpstr>14_Edge</vt:lpstr>
      <vt:lpstr>25_Edge</vt:lpstr>
      <vt:lpstr>18_Edge</vt:lpstr>
      <vt:lpstr>50_Edge</vt:lpstr>
      <vt:lpstr>137_Edge</vt:lpstr>
      <vt:lpstr>20_Edge</vt:lpstr>
      <vt:lpstr>43_Edge</vt:lpstr>
      <vt:lpstr>42_Edge</vt:lpstr>
      <vt:lpstr>67_Edge</vt:lpstr>
      <vt:lpstr>10_Edge</vt:lpstr>
      <vt:lpstr>15_Edge</vt:lpstr>
      <vt:lpstr>171_Edge</vt:lpstr>
      <vt:lpstr>62_Edge</vt:lpstr>
      <vt:lpstr>16_Edge</vt:lpstr>
      <vt:lpstr>Memory Systems  and Memory-Centric Computing Systems  Part 5: Principles and Conclusion</vt:lpstr>
      <vt:lpstr>Four Key Directions</vt:lpstr>
      <vt:lpstr>Guiding Principles</vt:lpstr>
      <vt:lpstr>Some Solution Principles (So Far)</vt:lpstr>
      <vt:lpstr>Some Solution Principles (More Compact)</vt:lpstr>
      <vt:lpstr>Data-Aware Architectures</vt:lpstr>
      <vt:lpstr>One Problem: Limited Interfaces</vt:lpstr>
      <vt:lpstr>A Solution: More Expressive Interfaces</vt:lpstr>
      <vt:lpstr>Expressive (Memory) Interfaces</vt:lpstr>
      <vt:lpstr>Expressive (Memory) Interfaces for GPUs</vt:lpstr>
      <vt:lpstr>Architectures for Intelligent Machines</vt:lpstr>
      <vt:lpstr> Concluding Remarks</vt:lpstr>
      <vt:lpstr>A Quote from A Famous Architect</vt:lpstr>
      <vt:lpstr>Precedent-Based Design?</vt:lpstr>
      <vt:lpstr>Principled Design</vt:lpstr>
      <vt:lpstr>PowerPoint Presentation</vt:lpstr>
      <vt:lpstr>The Overarching Principle</vt:lpstr>
      <vt:lpstr>Another Example: Precedent-Based Design</vt:lpstr>
      <vt:lpstr>Principled Design</vt:lpstr>
      <vt:lpstr>Another Principled Design</vt:lpstr>
      <vt:lpstr>Another Principled Design</vt:lpstr>
      <vt:lpstr>Principle Applied to Another Structure</vt:lpstr>
      <vt:lpstr>The Overarching Principle</vt:lpstr>
      <vt:lpstr>Overarching Principle for Computing?</vt:lpstr>
      <vt:lpstr>Concluding Remarks</vt:lpstr>
      <vt:lpstr>We Need to Think Across the Stack</vt:lpstr>
      <vt:lpstr>If In Doubt, See Other Doubtful Technologies</vt:lpstr>
      <vt:lpstr>Accelerated Memory Course (~6.5 hours)</vt:lpstr>
      <vt:lpstr>A Final Detour</vt:lpstr>
      <vt:lpstr>In-Memory Bulk Bitwise Operations</vt:lpstr>
      <vt:lpstr>More on Ambit</vt:lpstr>
      <vt:lpstr>Ambit Sounds Good, No?</vt:lpstr>
      <vt:lpstr>Another Review </vt:lpstr>
      <vt:lpstr>Yet Another Review</vt:lpstr>
      <vt:lpstr>We Have a Mindset Issue…</vt:lpstr>
      <vt:lpstr>Aside: A Recommended Book</vt:lpstr>
      <vt:lpstr>PowerPoint Presentation</vt:lpstr>
      <vt:lpstr>PowerPoint Presentation</vt:lpstr>
      <vt:lpstr>Initial RowHammer Reviews</vt:lpstr>
      <vt:lpstr>Missing the Point</vt:lpstr>
      <vt:lpstr>More …</vt:lpstr>
      <vt:lpstr>Suggestions to Reviewers</vt:lpstr>
      <vt:lpstr>Suggestion to Community</vt:lpstr>
      <vt:lpstr>Suggestion to Community</vt:lpstr>
      <vt:lpstr>Suggestion to Researchers: Principle: Passion</vt:lpstr>
      <vt:lpstr>Suggestion to Researchers: Principle: Resilience</vt:lpstr>
      <vt:lpstr>Principle: Learning and Scholarship</vt:lpstr>
      <vt:lpstr>Principle: Learning and Scholarship</vt:lpstr>
      <vt:lpstr>Memory Systems  and Memory-Centric Computing Systems  Part 5: Principles and Conclusion</vt:lpstr>
      <vt:lpstr>Acknowledgments</vt:lpstr>
      <vt:lpstr>Funding Acknowledgments</vt:lpstr>
      <vt:lpstr>Slides Not Covered     But Could Be Useful</vt:lpstr>
      <vt:lpstr>End of Backup Slides</vt:lpstr>
      <vt:lpstr>Readings, Videos, Reference Materials</vt:lpstr>
      <vt:lpstr>Accelerated Memory Course (~6.5 hours)</vt:lpstr>
      <vt:lpstr>Required: Reference Overview Paper I  </vt:lpstr>
      <vt:lpstr>Required: Reference Overview Paper II</vt:lpstr>
      <vt:lpstr>Required: Reference Overview Paper III</vt:lpstr>
      <vt:lpstr>Reference Overview Paper IV</vt:lpstr>
      <vt:lpstr>Reference Overview Paper V</vt:lpstr>
      <vt:lpstr>Reference Overview Paper VI</vt:lpstr>
      <vt:lpstr>Reference Overview Paper VII</vt:lpstr>
      <vt:lpstr>Related Videos and Course Materials (I)</vt:lpstr>
      <vt:lpstr>Related Videos and Course Materials (II)</vt:lpstr>
      <vt:lpstr>Some Open Source Tools (I)</vt:lpstr>
      <vt:lpstr>Some Open Source Tools (II)</vt:lpstr>
      <vt:lpstr>More Open Source Tools (III)</vt:lpstr>
      <vt:lpstr>Referenced Papers</vt:lpstr>
      <vt:lpstr>Ramulator: A Fast and Extensible DRAM Simulator   [IEEE Comp Arch Letters’15]</vt:lpstr>
      <vt:lpstr>Ramulator Motivation</vt:lpstr>
      <vt:lpstr>Ramulator </vt:lpstr>
      <vt:lpstr>Case Study: Comparison of DRAM Standards</vt:lpstr>
      <vt:lpstr>Ramulator Paper and Source Code</vt:lpstr>
      <vt:lpstr>Optional Assignment</vt:lpstr>
      <vt:lpstr>Some More Suggested Readings</vt:lpstr>
      <vt:lpstr>Some Key Readings on DRAM (I)</vt:lpstr>
      <vt:lpstr>Some Key Readings on DRAM (II)</vt:lpstr>
      <vt:lpstr>Reading on Simulating Main Memory</vt:lpstr>
      <vt:lpstr>Some Key Readings on Memory Control 1</vt:lpstr>
      <vt:lpstr>Some Key Readings on Memory Control 2</vt:lpstr>
      <vt:lpstr>More Readings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2792</cp:revision>
  <cp:lastPrinted>2017-09-14T13:39:03Z</cp:lastPrinted>
  <dcterms:created xsi:type="dcterms:W3CDTF">2010-10-08T20:41:54Z</dcterms:created>
  <dcterms:modified xsi:type="dcterms:W3CDTF">2019-07-10T12:14:32Z</dcterms:modified>
</cp:coreProperties>
</file>